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658" r:id="rId3"/>
    <p:sldId id="257" r:id="rId4"/>
    <p:sldId id="274" r:id="rId5"/>
    <p:sldId id="659" r:id="rId6"/>
    <p:sldId id="258" r:id="rId7"/>
    <p:sldId id="263" r:id="rId8"/>
    <p:sldId id="261" r:id="rId9"/>
    <p:sldId id="660" r:id="rId10"/>
    <p:sldId id="656" r:id="rId11"/>
    <p:sldId id="259" r:id="rId12"/>
    <p:sldId id="265" r:id="rId13"/>
    <p:sldId id="266" r:id="rId14"/>
    <p:sldId id="270" r:id="rId15"/>
    <p:sldId id="262" r:id="rId16"/>
    <p:sldId id="267" r:id="rId17"/>
    <p:sldId id="268" r:id="rId18"/>
    <p:sldId id="269" r:id="rId19"/>
    <p:sldId id="271" r:id="rId20"/>
    <p:sldId id="272" r:id="rId21"/>
    <p:sldId id="273" r:id="rId22"/>
    <p:sldId id="275" r:id="rId23"/>
    <p:sldId id="276" r:id="rId24"/>
    <p:sldId id="287" r:id="rId25"/>
    <p:sldId id="278" r:id="rId26"/>
    <p:sldId id="279" r:id="rId27"/>
    <p:sldId id="280" r:id="rId28"/>
    <p:sldId id="281" r:id="rId29"/>
    <p:sldId id="285" r:id="rId30"/>
    <p:sldId id="283" r:id="rId31"/>
    <p:sldId id="284" r:id="rId32"/>
    <p:sldId id="282" r:id="rId33"/>
    <p:sldId id="286" r:id="rId34"/>
    <p:sldId id="288" r:id="rId35"/>
    <p:sldId id="289" r:id="rId36"/>
    <p:sldId id="290" r:id="rId37"/>
    <p:sldId id="291" r:id="rId38"/>
    <p:sldId id="292" r:id="rId39"/>
    <p:sldId id="646" r:id="rId40"/>
    <p:sldId id="657" r:id="rId41"/>
    <p:sldId id="652" r:id="rId42"/>
    <p:sldId id="647" r:id="rId43"/>
    <p:sldId id="648" r:id="rId44"/>
    <p:sldId id="653" r:id="rId45"/>
    <p:sldId id="654" r:id="rId46"/>
    <p:sldId id="655" r:id="rId47"/>
    <p:sldId id="651" r:id="rId48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21"/>
  </p:normalViewPr>
  <p:slideViewPr>
    <p:cSldViewPr snapToGrid="0">
      <p:cViewPr varScale="1">
        <p:scale>
          <a:sx n="108" d="100"/>
          <a:sy n="108" d="100"/>
        </p:scale>
        <p:origin x="73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5AEBB5B-FA24-1E9C-3D8A-93F13278DA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3A9C0BD7-615B-FCE1-3BB0-BAA2E2466D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4702B6D-772B-F418-50FF-5CB15BBE2C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1A4B3-58BD-6C46-A9F1-6447247FAE8A}" type="datetimeFigureOut">
              <a:rPr lang="it-IT" smtClean="0"/>
              <a:t>22/11/24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08F1CC5-BEC3-BD46-D733-A34E2EE9D7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1AE2F7B-8530-0B91-CF18-12B95BA2E6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06F6B-B33C-8440-AD66-3A1856C8C2A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930140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8A30DB6-0C76-D045-59B1-95C9A594ED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DB011FA6-341F-5B8E-1526-ECBAE83878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51491E7-E247-951C-93CD-3D5C7A8937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1A4B3-58BD-6C46-A9F1-6447247FAE8A}" type="datetimeFigureOut">
              <a:rPr lang="it-IT" smtClean="0"/>
              <a:t>22/11/24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BD62FAD-DAEA-18A4-C2E5-8F49B44820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F1A9D06-372D-49E1-8B61-CDB86D2AFE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06F6B-B33C-8440-AD66-3A1856C8C2A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099717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51DF8DF2-4FBD-935F-B6C5-00BC58A7A57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679BB788-C338-E79A-126D-C6F40B79D5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80CE22A-A6AE-0A55-8F2B-1BED3196BF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1A4B3-58BD-6C46-A9F1-6447247FAE8A}" type="datetimeFigureOut">
              <a:rPr lang="it-IT" smtClean="0"/>
              <a:t>22/11/24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4886052-34B0-0383-2028-5BEF96F75D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20A4DDE-02B2-D343-700A-3F7C082E63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06F6B-B33C-8440-AD66-3A1856C8C2A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102365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4F7877A-1CF1-0765-5A6E-B3DA13E1E3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2F86003-2A00-0DDB-785B-CFEB1C828D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EA4E3B4-F4C1-C604-CF9D-7B305B0625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1A4B3-58BD-6C46-A9F1-6447247FAE8A}" type="datetimeFigureOut">
              <a:rPr lang="it-IT" smtClean="0"/>
              <a:t>22/11/24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6F40602-B055-FF73-B61D-DCC1B222F4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F6A6803-646E-59E4-71E4-59422F1E7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06F6B-B33C-8440-AD66-3A1856C8C2A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991132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E924686-E298-8C2A-EE78-AA0FD77E6A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AB0A8AB-7278-24D3-1A11-40992543DA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4E27D02-36E2-0A3E-6B43-ADEF19F86D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1A4B3-58BD-6C46-A9F1-6447247FAE8A}" type="datetimeFigureOut">
              <a:rPr lang="it-IT" smtClean="0"/>
              <a:t>22/11/24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829056A-1EA1-E562-E4D6-6AC150F6EB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A834808-5042-EFD2-2254-2C5057E86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06F6B-B33C-8440-AD66-3A1856C8C2A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74031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F57C731-7666-3267-44D0-05D05759D3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1163D60-7CFA-E7F0-09FF-F30C6FF380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B56FE998-9F71-07BD-0D59-DC10F96A57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D3A4A0A0-14A4-738E-226F-1B41C8E548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1A4B3-58BD-6C46-A9F1-6447247FAE8A}" type="datetimeFigureOut">
              <a:rPr lang="it-IT" smtClean="0"/>
              <a:t>22/11/24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86A776D0-D923-2682-A43A-8A1A72DC1C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A1F039F9-A12F-960D-D2AD-EC8A2F5BC2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06F6B-B33C-8440-AD66-3A1856C8C2A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989080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6D5BDDB-9C63-777A-85F1-7C86F5D93C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DD4BF56-E248-E6EC-8C12-912E3C7717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E69D5A7D-1D76-9FC8-023D-F30342286E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AFE66811-44BF-96D2-1014-84D7A64742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B742E881-7DA8-7168-1303-318C5EA84C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6D42CC70-919F-7121-7A6B-1EA501DC62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1A4B3-58BD-6C46-A9F1-6447247FAE8A}" type="datetimeFigureOut">
              <a:rPr lang="it-IT" smtClean="0"/>
              <a:t>22/11/24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729931D4-F36C-6D25-16B5-F899D564A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83C2EE5B-CA1F-6A25-F576-165530CE25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06F6B-B33C-8440-AD66-3A1856C8C2A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018392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D6D2077-6096-1D6A-076B-8E4A30E4F4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C7F23CB7-6C0F-8BA7-D1E2-134E2B98A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1A4B3-58BD-6C46-A9F1-6447247FAE8A}" type="datetimeFigureOut">
              <a:rPr lang="it-IT" smtClean="0"/>
              <a:t>22/11/24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6EFFD211-4832-B4A6-6F52-66AFB7D935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6980D42A-D9B4-DFE7-9688-3D113A8C05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06F6B-B33C-8440-AD66-3A1856C8C2A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177972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676D947B-0C71-0D6D-3B19-7530023944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1A4B3-58BD-6C46-A9F1-6447247FAE8A}" type="datetimeFigureOut">
              <a:rPr lang="it-IT" smtClean="0"/>
              <a:t>22/11/24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BCFD5C80-7051-BB16-2688-AC5003610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3CCA3FB5-E6E2-21E3-886A-090EEE1611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06F6B-B33C-8440-AD66-3A1856C8C2A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618481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7511CC8-AB7D-DB90-0AC7-E47850CD8C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1F2C871-56CC-9771-DC32-D4F568ECFE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B9144FB9-F279-3A72-C8EF-DBC4CA7206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84DCAEA6-627F-C812-E421-DB3DDE767C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1A4B3-58BD-6C46-A9F1-6447247FAE8A}" type="datetimeFigureOut">
              <a:rPr lang="it-IT" smtClean="0"/>
              <a:t>22/11/24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1597FBE1-DFBE-53FF-256F-A4483D6A8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B97E82E9-ECA9-F334-7031-FAA8D5ED5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06F6B-B33C-8440-AD66-3A1856C8C2A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951491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29CBBCF-0C0C-FC16-BD41-A078408A22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C31E916E-FDEE-19A0-A218-91A049975B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AC198472-2AED-1D3A-5AA6-BD9E387FD3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AB33EFC2-4D4E-BDAE-2366-72418FB1F4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1A4B3-58BD-6C46-A9F1-6447247FAE8A}" type="datetimeFigureOut">
              <a:rPr lang="it-IT" smtClean="0"/>
              <a:t>22/11/24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54FA5E9B-AAAE-47F3-9C02-C5EF10FDDC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01B048D1-219F-2314-0ED1-DA789284A4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06F6B-B33C-8440-AD66-3A1856C8C2A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726255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3ADD68BB-7EA9-E078-8444-5440B5EBA0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26E3D37-E4F3-A005-FAAA-7C0CA8730D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EAE4A37-6BA8-61B5-A0E8-9BEF766EC6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F1A4B3-58BD-6C46-A9F1-6447247FAE8A}" type="datetimeFigureOut">
              <a:rPr lang="it-IT" smtClean="0"/>
              <a:t>22/11/24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ADD1E3C-03D7-FE2E-08B8-27DD673239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709762C-6DFB-E5EC-844C-7CF41C8056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206F6B-B33C-8440-AD66-3A1856C8C2A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73428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2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png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it.frwiki.wiki/wiki/Facteur_de_n%C3%A9crose_tumorale" TargetMode="External"/><Relationship Id="rId2" Type="http://schemas.openxmlformats.org/officeDocument/2006/relationships/hyperlink" Target="https://it.frwiki.wiki/wiki/Interf%C3%A9ron_gamma" TargetMode="Externa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7" Type="http://schemas.openxmlformats.org/officeDocument/2006/relationships/image" Target="../media/image33.sv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.png"/><Relationship Id="rId5" Type="http://schemas.openxmlformats.org/officeDocument/2006/relationships/image" Target="../media/image31.svg"/><Relationship Id="rId4" Type="http://schemas.openxmlformats.org/officeDocument/2006/relationships/image" Target="../media/image30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37D31EF-8347-557F-43B8-EE7BDAAE327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err="1"/>
              <a:t>Arbovirosi</a:t>
            </a:r>
            <a:endParaRPr lang="it-IT" dirty="0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05A14ABA-DC75-E8F3-B66D-2EB05071430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/>
              <a:t>Gabriella d’Ettorre</a:t>
            </a:r>
          </a:p>
        </p:txBody>
      </p:sp>
    </p:spTree>
    <p:extLst>
      <p:ext uri="{BB962C8B-B14F-4D97-AF65-F5344CB8AC3E}">
        <p14:creationId xmlns:p14="http://schemas.microsoft.com/office/powerpoint/2010/main" val="3516475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1">
            <a:extLst>
              <a:ext uri="{FF2B5EF4-FFF2-40B4-BE49-F238E27FC236}">
                <a16:creationId xmlns:a16="http://schemas.microsoft.com/office/drawing/2014/main" id="{9A0E7D56-3C25-F364-4BCB-7D5054984699}"/>
              </a:ext>
            </a:extLst>
          </p:cNvPr>
          <p:cNvSpPr>
            <a:spLocks noGrp="1"/>
          </p:cNvSpPr>
          <p:nvPr/>
        </p:nvSpPr>
        <p:spPr>
          <a:xfrm>
            <a:off x="838200" y="4677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3200" dirty="0"/>
              <a:t>Chikungunya</a:t>
            </a:r>
            <a:br>
              <a:rPr lang="it-IT" sz="3200" dirty="0"/>
            </a:br>
            <a:r>
              <a:rPr lang="it-IT" sz="3200" dirty="0"/>
              <a:t>Epidemiologia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B9CD6D01-3807-4B17-AC4C-369801ED1FD7}"/>
              </a:ext>
            </a:extLst>
          </p:cNvPr>
          <p:cNvSpPr txBox="1"/>
          <p:nvPr/>
        </p:nvSpPr>
        <p:spPr>
          <a:xfrm>
            <a:off x="475013" y="6282047"/>
            <a:ext cx="9749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ISS 2024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BE2BA3D2-12A5-CEB4-5772-7712B28674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1249240"/>
            <a:ext cx="7772400" cy="4359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8907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3EA3080-DA88-51DE-D7D3-B04C5CA035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Chikungunya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53C6532D-F375-F239-A532-D5DEDDAA75B7}"/>
              </a:ext>
            </a:extLst>
          </p:cNvPr>
          <p:cNvSpPr txBox="1"/>
          <p:nvPr/>
        </p:nvSpPr>
        <p:spPr>
          <a:xfrm>
            <a:off x="1211283" y="2277807"/>
            <a:ext cx="10142517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it-IT" sz="2000" b="0" i="0" u="none" strike="noStrike" dirty="0">
                <a:solidFill>
                  <a:srgbClr val="3C4245"/>
                </a:solidFill>
                <a:effectLst/>
                <a:latin typeface="Arial" panose="020B0604020202020204" pitchFamily="34" charset="0"/>
              </a:rPr>
              <a:t>Chikungunya è stato identificato per la prima volta in Tanzania nel  1952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it-IT" sz="2000" dirty="0">
              <a:solidFill>
                <a:srgbClr val="3C4245"/>
              </a:solidFill>
              <a:latin typeface="Arial" panose="020B0604020202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it-IT" sz="2000" b="0" i="0" u="none" strike="noStrike" dirty="0">
                <a:solidFill>
                  <a:srgbClr val="3C4245"/>
                </a:solidFill>
                <a:effectLst/>
                <a:latin typeface="Arial" panose="020B0604020202020204" pitchFamily="34" charset="0"/>
              </a:rPr>
              <a:t>Nei successivi 50 anni ha causato epidemie in Africa e Asia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it-IT" sz="2000" b="0" i="0" u="none" strike="noStrike" dirty="0">
              <a:solidFill>
                <a:srgbClr val="3C4245"/>
              </a:solidFill>
              <a:effectLst/>
              <a:latin typeface="Arial" panose="020B0604020202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rgbClr val="3C4245"/>
                </a:solidFill>
                <a:latin typeface="Arial" panose="020B0604020202020204" pitchFamily="34" charset="0"/>
              </a:rPr>
              <a:t>Dal </a:t>
            </a:r>
            <a:r>
              <a:rPr lang="it-IT" sz="2000" b="0" i="0" u="none" strike="noStrike" dirty="0">
                <a:solidFill>
                  <a:srgbClr val="3C4245"/>
                </a:solidFill>
                <a:effectLst/>
                <a:latin typeface="Arial" panose="020B0604020202020204" pitchFamily="34" charset="0"/>
              </a:rPr>
              <a:t> 2004, </a:t>
            </a:r>
            <a:r>
              <a:rPr lang="it-IT" sz="2000" dirty="0">
                <a:solidFill>
                  <a:srgbClr val="3C4245"/>
                </a:solidFill>
                <a:latin typeface="Arial" panose="020B0604020202020204" pitchFamily="34" charset="0"/>
              </a:rPr>
              <a:t>C</a:t>
            </a:r>
            <a:r>
              <a:rPr lang="it-IT" sz="2000" b="0" i="0" u="none" strike="noStrike" dirty="0">
                <a:solidFill>
                  <a:srgbClr val="3C4245"/>
                </a:solidFill>
                <a:effectLst/>
                <a:latin typeface="Arial" panose="020B0604020202020204" pitchFamily="34" charset="0"/>
              </a:rPr>
              <a:t>hikungunya virus si è diffuso in ben oltre 60 paesi attraverso l’Asia, Africa, l’Europa e le America. 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it-IT" sz="2000" dirty="0">
              <a:solidFill>
                <a:srgbClr val="3C4245"/>
              </a:solidFill>
              <a:latin typeface="Arial" panose="020B0604020202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it-IT" sz="2000" b="0" i="0" u="none" strike="noStrike" dirty="0">
                <a:solidFill>
                  <a:srgbClr val="3C4245"/>
                </a:solidFill>
                <a:effectLst/>
                <a:latin typeface="Arial" panose="020B0604020202020204" pitchFamily="34" charset="0"/>
              </a:rPr>
              <a:t>Nel 2007 si è verificata la prima epidemia in Italia Nord-Est con 197 casi</a:t>
            </a:r>
          </a:p>
          <a:p>
            <a:br>
              <a:rPr lang="it-IT" dirty="0"/>
            </a:b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92702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B350FBB2-39ED-4016-5948-961EF63A45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26" y="982767"/>
            <a:ext cx="2679700" cy="2155536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B350FBB2-39ED-4016-5948-961EF63A45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0114" y="4159885"/>
            <a:ext cx="2679700" cy="1778409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26376F58-F326-4B18-2ACB-2C111D6099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1411" y="3673093"/>
            <a:ext cx="1930400" cy="1498600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31B82704-5C82-C526-A89C-49909E95E4D2}"/>
              </a:ext>
            </a:extLst>
          </p:cNvPr>
          <p:cNvSpPr txBox="1"/>
          <p:nvPr/>
        </p:nvSpPr>
        <p:spPr>
          <a:xfrm>
            <a:off x="4643250" y="5082639"/>
            <a:ext cx="15119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Ae. </a:t>
            </a:r>
            <a:r>
              <a:rPr lang="it-IT" dirty="0" err="1"/>
              <a:t>Aegypti</a:t>
            </a:r>
            <a:endParaRPr lang="it-IT" dirty="0"/>
          </a:p>
          <a:p>
            <a:r>
              <a:rPr lang="it-IT" dirty="0"/>
              <a:t>Ae. </a:t>
            </a:r>
            <a:r>
              <a:rPr lang="it-IT" dirty="0" err="1"/>
              <a:t>albopictus</a:t>
            </a:r>
            <a:endParaRPr lang="it-IT" dirty="0"/>
          </a:p>
        </p:txBody>
      </p:sp>
      <p:sp>
        <p:nvSpPr>
          <p:cNvPr id="14" name="Freccia circolare a destra 13">
            <a:extLst>
              <a:ext uri="{FF2B5EF4-FFF2-40B4-BE49-F238E27FC236}">
                <a16:creationId xmlns:a16="http://schemas.microsoft.com/office/drawing/2014/main" id="{7CAEAF0F-7852-27D5-839A-E656AC03D86C}"/>
              </a:ext>
            </a:extLst>
          </p:cNvPr>
          <p:cNvSpPr/>
          <p:nvPr/>
        </p:nvSpPr>
        <p:spPr>
          <a:xfrm>
            <a:off x="3610096" y="2611338"/>
            <a:ext cx="731520" cy="2155536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BCA7D56C-CA5C-6D26-2BAD-502D56DB528D}"/>
              </a:ext>
            </a:extLst>
          </p:cNvPr>
          <p:cNvSpPr txBox="1"/>
          <p:nvPr/>
        </p:nvSpPr>
        <p:spPr>
          <a:xfrm>
            <a:off x="3764478" y="106878"/>
            <a:ext cx="35842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3200" dirty="0"/>
              <a:t>Ciclo di trasmissione</a:t>
            </a:r>
          </a:p>
        </p:txBody>
      </p:sp>
      <p:sp>
        <p:nvSpPr>
          <p:cNvPr id="20" name="Freccia giù 19">
            <a:extLst>
              <a:ext uri="{FF2B5EF4-FFF2-40B4-BE49-F238E27FC236}">
                <a16:creationId xmlns:a16="http://schemas.microsoft.com/office/drawing/2014/main" id="{ECDAF9EC-A43D-EB80-83BC-FFA1C5472CFC}"/>
              </a:ext>
            </a:extLst>
          </p:cNvPr>
          <p:cNvSpPr/>
          <p:nvPr/>
        </p:nvSpPr>
        <p:spPr>
          <a:xfrm rot="18217577">
            <a:off x="6987497" y="5038176"/>
            <a:ext cx="367322" cy="106892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Freccia circolare a destra 5">
            <a:extLst>
              <a:ext uri="{FF2B5EF4-FFF2-40B4-BE49-F238E27FC236}">
                <a16:creationId xmlns:a16="http://schemas.microsoft.com/office/drawing/2014/main" id="{0DE1BB57-E082-BAEC-77BF-02A388544A97}"/>
              </a:ext>
            </a:extLst>
          </p:cNvPr>
          <p:cNvSpPr/>
          <p:nvPr/>
        </p:nvSpPr>
        <p:spPr>
          <a:xfrm rot="10460798">
            <a:off x="6901061" y="1712159"/>
            <a:ext cx="856728" cy="2331384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19384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E2933DEC-1BA2-5EF4-8AFA-1C3CFEEA7369}"/>
              </a:ext>
            </a:extLst>
          </p:cNvPr>
          <p:cNvSpPr txBox="1"/>
          <p:nvPr/>
        </p:nvSpPr>
        <p:spPr>
          <a:xfrm>
            <a:off x="807521" y="3552886"/>
            <a:ext cx="10319657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400" dirty="0"/>
              <a:t>Ae. </a:t>
            </a:r>
            <a:r>
              <a:rPr lang="it-IT" sz="2400" dirty="0" err="1"/>
              <a:t>Aegypti</a:t>
            </a:r>
            <a:r>
              <a:rPr lang="it-IT" sz="2400" dirty="0"/>
              <a:t> è diffusa in Europa , parte del Mediterraneo e Mare Nero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400" dirty="0"/>
              <a:t>Ae. </a:t>
            </a:r>
            <a:r>
              <a:rPr lang="it-IT" sz="2400" dirty="0" err="1"/>
              <a:t>albopictus</a:t>
            </a:r>
            <a:r>
              <a:rPr lang="it-IT" sz="2400" dirty="0"/>
              <a:t> in questi ultimi anni la si ritrova in diversi paesi , nel Sud-Est asiatico e si ritrova sia nei paesi a clima temperato che tropicali . Attualmente , si ritrova in circa 11 paesi europei 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400" dirty="0"/>
              <a:t>Il rischio di importare il virus con i viaggiatori è consistente.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400" dirty="0"/>
              <a:t>La trasmissione generalmente avviene durante e/o dopo la stagione delle  piogge sebbene si possa verificare in tutto l’anno.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73BD3E27-A080-D2CA-0F9F-6A523E3395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477628"/>
            <a:ext cx="7772400" cy="3100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2422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C07969C-E61D-2C09-E683-A06E9C249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err="1"/>
              <a:t>Alphavirus</a:t>
            </a:r>
            <a:endParaRPr lang="it-IT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D96E4A4A-BAEB-03C2-73B0-FB4E8FA1BCB3}"/>
              </a:ext>
            </a:extLst>
          </p:cNvPr>
          <p:cNvSpPr txBox="1"/>
          <p:nvPr/>
        </p:nvSpPr>
        <p:spPr>
          <a:xfrm>
            <a:off x="1282535" y="1854033"/>
            <a:ext cx="9654639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0" i="0" u="none" strike="noStrike" dirty="0">
                <a:solidFill>
                  <a:srgbClr val="222222"/>
                </a:solidFill>
                <a:effectLst/>
                <a:latin typeface="Source Sans Pro" panose="020F0502020204030204" pitchFamily="34" charset="0"/>
              </a:rPr>
              <a:t> </a:t>
            </a:r>
            <a:r>
              <a:rPr lang="it-IT" b="0" i="0" u="none" strike="noStrike" dirty="0">
                <a:solidFill>
                  <a:srgbClr val="FF0000"/>
                </a:solidFill>
                <a:effectLst/>
                <a:latin typeface="Source Sans Pro" panose="020F0502020204030204" pitchFamily="34" charset="0"/>
              </a:rPr>
              <a:t>Chikungunya</a:t>
            </a:r>
            <a:r>
              <a:rPr lang="it-IT" b="0" i="0" u="none" strike="noStrike" dirty="0">
                <a:solidFill>
                  <a:srgbClr val="222222"/>
                </a:solidFill>
                <a:effectLst/>
                <a:latin typeface="Source Sans Pro" panose="020F0502020204030204" pitchFamily="34" charset="0"/>
              </a:rPr>
              <a:t> (CHIKV) è una malattia di origine virale, causata da un virus che appartiene alla famiglia delle </a:t>
            </a:r>
            <a:r>
              <a:rPr lang="it-IT" b="0" i="0" u="none" strike="noStrike" dirty="0" err="1">
                <a:solidFill>
                  <a:srgbClr val="FF0000"/>
                </a:solidFill>
                <a:effectLst/>
                <a:latin typeface="Source Sans Pro" panose="020F0502020204030204" pitchFamily="34" charset="0"/>
              </a:rPr>
              <a:t>Togaviridae</a:t>
            </a:r>
            <a:r>
              <a:rPr lang="it-IT" b="0" i="0" u="none" strike="noStrike" dirty="0">
                <a:solidFill>
                  <a:srgbClr val="222222"/>
                </a:solidFill>
                <a:effectLst/>
                <a:latin typeface="Source Sans Pro" panose="020F0502020204030204" pitchFamily="34" charset="0"/>
              </a:rPr>
              <a:t> (Arbovirus), del genere degli </a:t>
            </a:r>
            <a:r>
              <a:rPr lang="it-IT" b="0" i="0" u="none" strike="noStrike" dirty="0" err="1">
                <a:solidFill>
                  <a:srgbClr val="FF0000"/>
                </a:solidFill>
                <a:effectLst/>
                <a:latin typeface="Source Sans Pro" panose="020F0502020204030204" pitchFamily="34" charset="0"/>
              </a:rPr>
              <a:t>Alphavirus</a:t>
            </a:r>
            <a:r>
              <a:rPr lang="it-IT" b="0" i="0" u="none" strike="noStrike" dirty="0">
                <a:solidFill>
                  <a:srgbClr val="FF0000"/>
                </a:solidFill>
                <a:effectLst/>
                <a:latin typeface="Source Sans Pro" panose="020F0502020204030204" pitchFamily="34" charset="0"/>
              </a:rPr>
              <a:t>. </a:t>
            </a:r>
          </a:p>
          <a:p>
            <a:endParaRPr lang="it-IT" dirty="0">
              <a:solidFill>
                <a:srgbClr val="222222"/>
              </a:solidFill>
              <a:latin typeface="Source Sans Pro" panose="020F0502020204030204" pitchFamily="34" charset="0"/>
            </a:endParaRPr>
          </a:p>
          <a:p>
            <a:r>
              <a:rPr lang="it-IT" dirty="0">
                <a:solidFill>
                  <a:srgbClr val="222222"/>
                </a:solidFill>
                <a:latin typeface="Source Sans Pro" panose="020F0502020204030204" pitchFamily="34" charset="0"/>
              </a:rPr>
              <a:t>Si tratta di un virus a singola catena ad RNA , di medie dimensioni;</a:t>
            </a:r>
          </a:p>
          <a:p>
            <a:r>
              <a:rPr lang="it-IT" dirty="0">
                <a:solidFill>
                  <a:srgbClr val="222222"/>
                </a:solidFill>
                <a:latin typeface="Source Sans Pro" panose="020F0502020204030204" pitchFamily="34" charset="0"/>
              </a:rPr>
              <a:t>ha una forma rotondeggiante, il nucleocapside con forma icosaedrica ed è avvolto da una membrana lipoproteica ;</a:t>
            </a:r>
          </a:p>
          <a:p>
            <a:r>
              <a:rPr lang="it-IT" dirty="0">
                <a:solidFill>
                  <a:srgbClr val="222222"/>
                </a:solidFill>
                <a:latin typeface="Source Sans Pro" panose="020F0502020204030204" pitchFamily="34" charset="0"/>
              </a:rPr>
              <a:t>Le glicoproteine virali di superficie di cui le principali E1 ed E2 , si legano alla cellula ospite ;</a:t>
            </a:r>
          </a:p>
          <a:p>
            <a:r>
              <a:rPr lang="it-IT" dirty="0">
                <a:solidFill>
                  <a:srgbClr val="222222"/>
                </a:solidFill>
                <a:latin typeface="Source Sans Pro" panose="020F0502020204030204" pitchFamily="34" charset="0"/>
              </a:rPr>
              <a:t>I virioni si ritrovano nel citoplasma delle cellule infettate</a:t>
            </a:r>
            <a:endParaRPr lang="it-IT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02478F53-8C83-05FD-EDF7-16D26A8C5F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5709" y="4397000"/>
            <a:ext cx="5201391" cy="2308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9300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EAA84EB-19A8-A1CA-7CE9-56887D71AC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Chikungunya</a:t>
            </a:r>
            <a:br>
              <a:rPr lang="it-IT" dirty="0"/>
            </a:br>
            <a:r>
              <a:rPr lang="it-IT" dirty="0"/>
              <a:t>Clinica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9AA6BDDA-436F-D99E-4A61-CA78B57D3F0C}"/>
              </a:ext>
            </a:extLst>
          </p:cNvPr>
          <p:cNvSpPr txBox="1"/>
          <p:nvPr/>
        </p:nvSpPr>
        <p:spPr>
          <a:xfrm>
            <a:off x="712519" y="2006930"/>
            <a:ext cx="6435993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/>
              <a:t>Incubazione: 2-12 giorni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/>
              <a:t>Febbre con cuspidi a 38°C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/>
              <a:t>Dolori articolari da far «contorcere « la persona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/>
              <a:t>Mialgie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/>
              <a:t>Cefalea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/>
              <a:t>Affaticamento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/>
              <a:t>Rash cutaneo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/>
              <a:t>Nella maggior parte dei casi è autolimitante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648822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DB76595-AA9E-0DAC-AE24-9DED337115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Chikungunya</a:t>
            </a:r>
            <a:br>
              <a:rPr lang="it-IT" dirty="0"/>
            </a:br>
            <a:r>
              <a:rPr lang="it-IT" dirty="0"/>
              <a:t>Complicazioni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214488B2-18A4-AB89-9DAF-D69E73511C69}"/>
              </a:ext>
            </a:extLst>
          </p:cNvPr>
          <p:cNvSpPr txBox="1"/>
          <p:nvPr/>
        </p:nvSpPr>
        <p:spPr>
          <a:xfrm>
            <a:off x="973777" y="2208810"/>
            <a:ext cx="6451125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/>
              <a:t>Oculari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/>
              <a:t>Neurologiche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/>
              <a:t>Cardiache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/>
              <a:t>Gastrointestinali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/>
              <a:t>Negli anziani può essere una concausa di morte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520515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CCD68CF-DAFE-AD15-AA94-30646A233E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Chikungunya</a:t>
            </a:r>
            <a:br>
              <a:rPr lang="it-IT" dirty="0"/>
            </a:br>
            <a:r>
              <a:rPr lang="it-IT" dirty="0"/>
              <a:t>Terapia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62B847F3-A92E-513E-A02A-059DEB95A056}"/>
              </a:ext>
            </a:extLst>
          </p:cNvPr>
          <p:cNvSpPr txBox="1"/>
          <p:nvPr/>
        </p:nvSpPr>
        <p:spPr>
          <a:xfrm>
            <a:off x="1540823" y="2420035"/>
            <a:ext cx="609797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/>
              <a:t>Non esistono terapie specifiche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/>
              <a:t>L’ unico approccio terapeutico è di alleviare i sintomi</a:t>
            </a:r>
          </a:p>
        </p:txBody>
      </p:sp>
    </p:spTree>
    <p:extLst>
      <p:ext uri="{BB962C8B-B14F-4D97-AF65-F5344CB8AC3E}">
        <p14:creationId xmlns:p14="http://schemas.microsoft.com/office/powerpoint/2010/main" val="11176780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5B3518B7-65BC-111D-90CE-5FE748CC4128}"/>
              </a:ext>
            </a:extLst>
          </p:cNvPr>
          <p:cNvSpPr txBox="1"/>
          <p:nvPr/>
        </p:nvSpPr>
        <p:spPr>
          <a:xfrm>
            <a:off x="961901" y="2294102"/>
            <a:ext cx="10604665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2400" b="0" i="0" u="none" strike="noStrike" dirty="0">
                <a:solidFill>
                  <a:srgbClr val="FF0000"/>
                </a:solidFill>
                <a:effectLst/>
                <a:latin typeface="Titillium Web" pitchFamily="2" charset="77"/>
              </a:rPr>
              <a:t>Impedire o ridurre al minimo le punture delle zanzare. Adottare  precauzioni generali per difendersi dalle punture delle zanzare:</a:t>
            </a:r>
          </a:p>
          <a:p>
            <a:pPr algn="l"/>
            <a:endParaRPr lang="it-IT" sz="2400" b="0" i="0" u="none" strike="noStrike" dirty="0">
              <a:solidFill>
                <a:srgbClr val="000000"/>
              </a:solidFill>
              <a:effectLst/>
              <a:latin typeface="Titillium Web" pitchFamily="2" charset="77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rgbClr val="000000"/>
                </a:solidFill>
                <a:latin typeface="Titillium Web" pitchFamily="2" charset="77"/>
              </a:rPr>
              <a:t> </a:t>
            </a:r>
            <a:r>
              <a:rPr lang="it-IT" sz="2400" b="0" i="0" u="none" strike="noStrike" dirty="0">
                <a:solidFill>
                  <a:srgbClr val="000000"/>
                </a:solidFill>
                <a:effectLst/>
                <a:latin typeface="Titillium Web" pitchFamily="2" charset="77"/>
              </a:rPr>
              <a:t>reti alle finestre o zanzariere nelle stanze in cui si soggiorna 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it-IT" sz="2400" b="0" i="0" u="none" strike="noStrike" dirty="0">
                <a:solidFill>
                  <a:srgbClr val="000000"/>
                </a:solidFill>
                <a:effectLst/>
                <a:latin typeface="Titillium Web" pitchFamily="2" charset="77"/>
              </a:rPr>
              <a:t> vestiti che non lascino scoperte parti del corpo (camicie con maniche lunghe,          pantaloni lunghi </a:t>
            </a:r>
            <a:r>
              <a:rPr lang="it-IT" sz="2400" b="0" i="0" u="none" strike="noStrike" dirty="0" err="1">
                <a:solidFill>
                  <a:srgbClr val="000000"/>
                </a:solidFill>
                <a:effectLst/>
                <a:latin typeface="Titillium Web" pitchFamily="2" charset="77"/>
              </a:rPr>
              <a:t>ecc</a:t>
            </a:r>
            <a:r>
              <a:rPr lang="it-IT" sz="2400" b="0" i="0" u="none" strike="noStrike" dirty="0">
                <a:solidFill>
                  <a:srgbClr val="000000"/>
                </a:solidFill>
                <a:effectLst/>
                <a:latin typeface="Titillium Web" pitchFamily="2" charset="77"/>
              </a:rPr>
              <a:t>) di colore chiaro, perché i colori scuri attraggono le  	zanzare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it-IT" sz="2400" b="0" i="0" u="none" strike="noStrike" dirty="0">
                <a:solidFill>
                  <a:srgbClr val="000000"/>
                </a:solidFill>
                <a:effectLst/>
                <a:latin typeface="Titillium Web" pitchFamily="2" charset="77"/>
              </a:rPr>
              <a:t>repellenti sulle parti del corpo che rimangono scoperte, tenendo presente che il sudore ne riduce l'effetto. </a:t>
            </a:r>
            <a:br>
              <a:rPr lang="it-IT" sz="2400" dirty="0"/>
            </a:br>
            <a:endParaRPr lang="it-IT" sz="2400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19A29CE6-710B-87F0-38D9-DABEBDE2B81C}"/>
              </a:ext>
            </a:extLst>
          </p:cNvPr>
          <p:cNvSpPr txBox="1"/>
          <p:nvPr/>
        </p:nvSpPr>
        <p:spPr>
          <a:xfrm>
            <a:off x="4755963" y="1"/>
            <a:ext cx="232486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3200" dirty="0"/>
              <a:t>Chikungunya</a:t>
            </a:r>
          </a:p>
          <a:p>
            <a:pPr algn="ctr"/>
            <a:r>
              <a:rPr lang="it-IT" sz="3200" dirty="0"/>
              <a:t>Prevenzione</a:t>
            </a:r>
          </a:p>
        </p:txBody>
      </p:sp>
    </p:spTree>
    <p:extLst>
      <p:ext uri="{BB962C8B-B14F-4D97-AF65-F5344CB8AC3E}">
        <p14:creationId xmlns:p14="http://schemas.microsoft.com/office/powerpoint/2010/main" val="27428575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A0E7D56-3C25-F364-4BCB-7D50549846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Chikungunya</a:t>
            </a:r>
            <a:br>
              <a:rPr lang="it-IT" dirty="0"/>
            </a:br>
            <a:r>
              <a:rPr lang="it-IT" dirty="0"/>
              <a:t>Diagnosi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277B7839-4098-176F-2234-C52C851957D2}"/>
              </a:ext>
            </a:extLst>
          </p:cNvPr>
          <p:cNvSpPr txBox="1"/>
          <p:nvPr/>
        </p:nvSpPr>
        <p:spPr>
          <a:xfrm>
            <a:off x="700644" y="2410691"/>
            <a:ext cx="11151322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/>
              <a:t>Ricerca di anticorpi: IgG e IgM</a:t>
            </a:r>
          </a:p>
          <a:p>
            <a:endParaRPr lang="it-IT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/>
              <a:t>I livelli più alti di anticorpi si trovano a 3-5 settimane dall’inizio dei sintomi e possono </a:t>
            </a:r>
          </a:p>
          <a:p>
            <a:r>
              <a:rPr lang="it-IT" sz="2400" dirty="0"/>
              <a:t>persistere per oltre due mesi.</a:t>
            </a:r>
          </a:p>
          <a:p>
            <a:endParaRPr lang="it-IT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/>
              <a:t>Estrazione del genoma dai campioni biologici mediante PCR</a:t>
            </a:r>
          </a:p>
          <a:p>
            <a:endParaRPr lang="it-IT" sz="2400" dirty="0"/>
          </a:p>
          <a:p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22621716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A835F58-80BC-5ED8-1ADA-31C5287D6C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Come definisci le </a:t>
            </a:r>
            <a:r>
              <a:rPr lang="it-IT" dirty="0" err="1"/>
              <a:t>arbovirosi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664632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01C8281-2B04-2498-0475-BA5AFDDB56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Dengue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264BE9E3-FBF7-27CB-5C7D-63630111FE50}"/>
              </a:ext>
            </a:extLst>
          </p:cNvPr>
          <p:cNvSpPr txBox="1"/>
          <p:nvPr/>
        </p:nvSpPr>
        <p:spPr>
          <a:xfrm>
            <a:off x="1436914" y="2208810"/>
            <a:ext cx="799776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dirty="0"/>
              <a:t>La Dengue è anche conosciuta come «</a:t>
            </a:r>
            <a:r>
              <a:rPr lang="it-IT" sz="2400" b="1" dirty="0">
                <a:solidFill>
                  <a:srgbClr val="FF0000"/>
                </a:solidFill>
              </a:rPr>
              <a:t>la febbre spezza ossa</a:t>
            </a:r>
            <a:r>
              <a:rPr lang="it-IT" sz="2400" dirty="0"/>
              <a:t>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dirty="0"/>
              <a:t>E’ una malattia infettiva tropicale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dirty="0"/>
              <a:t>L’agente responsabile è il virus dengue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8BCC231D-39FF-1A7C-BA89-E8C61A9F3A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4298" y="4410075"/>
            <a:ext cx="3073400" cy="208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5869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89F8415-DB1F-4443-96A5-3366261A25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Epidemiologia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34F92DE2-DFD6-91A2-3F91-8443186899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7400" y="3909023"/>
            <a:ext cx="5537200" cy="2857500"/>
          </a:xfrm>
          <a:prstGeom prst="rect">
            <a:avLst/>
          </a:prstGeom>
        </p:spPr>
      </p:pic>
      <p:pic>
        <p:nvPicPr>
          <p:cNvPr id="8" name="Elemento grafico 7" descr="Grillo">
            <a:extLst>
              <a:ext uri="{FF2B5EF4-FFF2-40B4-BE49-F238E27FC236}">
                <a16:creationId xmlns:a16="http://schemas.microsoft.com/office/drawing/2014/main" id="{75469C78-1535-C559-33B5-42D586A438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413000" y="5518868"/>
            <a:ext cx="914400" cy="914400"/>
          </a:xfrm>
          <a:prstGeom prst="rect">
            <a:avLst/>
          </a:prstGeom>
        </p:spPr>
      </p:pic>
      <p:pic>
        <p:nvPicPr>
          <p:cNvPr id="10" name="Elemento grafico 9" descr="Grillo">
            <a:extLst>
              <a:ext uri="{FF2B5EF4-FFF2-40B4-BE49-F238E27FC236}">
                <a16:creationId xmlns:a16="http://schemas.microsoft.com/office/drawing/2014/main" id="{258DC2D2-41B0-8705-9FFB-772E330946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880486" y="5642692"/>
            <a:ext cx="914400" cy="914400"/>
          </a:xfrm>
          <a:prstGeom prst="rect">
            <a:avLst/>
          </a:prstGeo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FA33B697-4C25-7BDF-C025-5DFF014FB369}"/>
              </a:ext>
            </a:extLst>
          </p:cNvPr>
          <p:cNvSpPr txBox="1"/>
          <p:nvPr/>
        </p:nvSpPr>
        <p:spPr>
          <a:xfrm>
            <a:off x="9158288" y="6433268"/>
            <a:ext cx="881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Vettore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409A5A2B-A7F5-9DAA-7A9C-C13AA3D7FC0F}"/>
              </a:ext>
            </a:extLst>
          </p:cNvPr>
          <p:cNvSpPr txBox="1"/>
          <p:nvPr/>
        </p:nvSpPr>
        <p:spPr>
          <a:xfrm>
            <a:off x="332509" y="6092042"/>
            <a:ext cx="1032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ISS, 2024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0831B47A-1BE3-5383-4F24-EE03BB53EC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09800" y="1665664"/>
            <a:ext cx="7772400" cy="1127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4171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46A4DAE-6BEE-5D53-C2DD-87DA59719D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8250"/>
            <a:ext cx="10515600" cy="1325563"/>
          </a:xfrm>
        </p:spPr>
        <p:txBody>
          <a:bodyPr/>
          <a:lstStyle/>
          <a:p>
            <a:pPr algn="ctr"/>
            <a:r>
              <a:rPr lang="it-IT" dirty="0"/>
              <a:t>Epidemiologia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25825E0A-5E63-2E89-AE0F-AAF701265F15}"/>
              </a:ext>
            </a:extLst>
          </p:cNvPr>
          <p:cNvSpPr txBox="1"/>
          <p:nvPr/>
        </p:nvSpPr>
        <p:spPr>
          <a:xfrm>
            <a:off x="332509" y="6092042"/>
            <a:ext cx="1032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ISS, 2024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C66892E7-A7CF-1455-1144-637F13E044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1461885"/>
            <a:ext cx="7772400" cy="4575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8186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50F8E2F-E82D-875A-B360-B5363EBB0F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Epidemiologia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A9558368-B5C9-032C-4A4F-1401664DF67C}"/>
              </a:ext>
            </a:extLst>
          </p:cNvPr>
          <p:cNvSpPr txBox="1"/>
          <p:nvPr/>
        </p:nvSpPr>
        <p:spPr>
          <a:xfrm>
            <a:off x="332509" y="6092042"/>
            <a:ext cx="1032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ISS, 2024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49FFCB10-9480-DED0-C47A-ACCDC68891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1700139"/>
            <a:ext cx="7772400" cy="3457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9464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12A5E61-3A13-F5AE-29E9-DBA0E83B01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Epidemiologia </a:t>
            </a:r>
          </a:p>
        </p:txBody>
      </p:sp>
      <p:sp>
        <p:nvSpPr>
          <p:cNvPr id="3" name="CasellaDiTesto 4">
            <a:extLst>
              <a:ext uri="{FF2B5EF4-FFF2-40B4-BE49-F238E27FC236}">
                <a16:creationId xmlns:a16="http://schemas.microsoft.com/office/drawing/2014/main" id="{B215442A-5243-3D93-DE7E-FE584AE53C4C}"/>
              </a:ext>
            </a:extLst>
          </p:cNvPr>
          <p:cNvSpPr txBox="1"/>
          <p:nvPr/>
        </p:nvSpPr>
        <p:spPr>
          <a:xfrm>
            <a:off x="470066" y="1911398"/>
            <a:ext cx="11440886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/>
              <a:t>SITUAZIONE IN ITALIA</a:t>
            </a:r>
          </a:p>
          <a:p>
            <a:endParaRPr lang="it-IT" dirty="0"/>
          </a:p>
          <a:p>
            <a:r>
              <a:rPr lang="it-IT" dirty="0"/>
              <a:t>In Italia il vettore potenzialmente più competente per il DENV è </a:t>
            </a:r>
            <a:r>
              <a:rPr lang="it-IT" dirty="0">
                <a:solidFill>
                  <a:srgbClr val="FF0000"/>
                </a:solidFill>
              </a:rPr>
              <a:t>Aedes </a:t>
            </a:r>
            <a:r>
              <a:rPr lang="it-IT" dirty="0" err="1">
                <a:solidFill>
                  <a:srgbClr val="FF0000"/>
                </a:solidFill>
              </a:rPr>
              <a:t>albopictus</a:t>
            </a:r>
            <a:r>
              <a:rPr lang="it-IT" dirty="0"/>
              <a:t>, meglio conosciuta come "</a:t>
            </a:r>
            <a:r>
              <a:rPr lang="it-IT" dirty="0">
                <a:solidFill>
                  <a:srgbClr val="FF0000"/>
                </a:solidFill>
              </a:rPr>
              <a:t>zanzara tigre".</a:t>
            </a:r>
            <a:r>
              <a:rPr lang="it-IT" dirty="0"/>
              <a:t> Introdotta nel 1990 e attualmente stabile e diffusa in tutto il paese fino a quote collinari, soprattutto nei centri abitati, stagionalmente può raggiungere densità molto elevate tali da consentire la trasmissione locale del virus laddove introdotto nella stagione propizia.</a:t>
            </a:r>
          </a:p>
          <a:p>
            <a:endParaRPr lang="it-IT" dirty="0"/>
          </a:p>
          <a:p>
            <a:r>
              <a:rPr lang="it-IT" dirty="0"/>
              <a:t>In Italia c’è finora stato un solo focolaio di trasmissione autoctona del virus, avvenuta nel </a:t>
            </a:r>
            <a:r>
              <a:rPr lang="it-IT" dirty="0">
                <a:solidFill>
                  <a:srgbClr val="FF0000"/>
                </a:solidFill>
              </a:rPr>
              <a:t>2020</a:t>
            </a:r>
            <a:r>
              <a:rPr lang="it-IT" dirty="0"/>
              <a:t> in Veneto (comune di Montecchio Maggiore) con una decina di casi.</a:t>
            </a:r>
          </a:p>
          <a:p>
            <a:endParaRPr lang="it-IT" dirty="0"/>
          </a:p>
          <a:p>
            <a:r>
              <a:rPr lang="it-IT" dirty="0"/>
              <a:t>I casi d’importazione negli ultimi anni sono invece stati 108 nel 2018, 185 nel 2019, 19 nel 2020 e 4 nel 2021 (dal 1 gennaio al 31 agosto) a causa del ridotto numero di viaggi per la situazione emergenziale internazionale legata alla pandemia da COVID-19.</a:t>
            </a:r>
          </a:p>
          <a:p>
            <a:endParaRPr lang="it-IT" dirty="0"/>
          </a:p>
          <a:p>
            <a:r>
              <a:rPr lang="it-IT" dirty="0"/>
              <a:t>Nel 2020, il Governo, le Regioni e le Province autonome di Trento e Bolzano hanno sancito un’intesa sul </a:t>
            </a:r>
            <a:r>
              <a:rPr lang="it-IT" dirty="0">
                <a:solidFill>
                  <a:srgbClr val="FF0000"/>
                </a:solidFill>
              </a:rPr>
              <a:t>"Piano Nazionale di prevenzione, sorveglianza e risposta alle </a:t>
            </a:r>
            <a:r>
              <a:rPr lang="it-IT" dirty="0" err="1">
                <a:solidFill>
                  <a:srgbClr val="FF0000"/>
                </a:solidFill>
              </a:rPr>
              <a:t>Arbovirosi</a:t>
            </a:r>
            <a:r>
              <a:rPr lang="it-IT" dirty="0">
                <a:solidFill>
                  <a:srgbClr val="FF0000"/>
                </a:solidFill>
              </a:rPr>
              <a:t> (PNA) 2020-2025"</a:t>
            </a:r>
            <a:r>
              <a:rPr lang="it-IT" dirty="0"/>
              <a:t> che comprendono anche la dengue.</a:t>
            </a:r>
          </a:p>
        </p:txBody>
      </p:sp>
    </p:spTree>
    <p:extLst>
      <p:ext uri="{BB962C8B-B14F-4D97-AF65-F5344CB8AC3E}">
        <p14:creationId xmlns:p14="http://schemas.microsoft.com/office/powerpoint/2010/main" val="3752595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75768E8-A644-E28E-60DD-39B86E6F02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Eziologia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E6821819-4446-FEDD-DCB8-0825B51DF413}"/>
              </a:ext>
            </a:extLst>
          </p:cNvPr>
          <p:cNvSpPr txBox="1"/>
          <p:nvPr/>
        </p:nvSpPr>
        <p:spPr>
          <a:xfrm>
            <a:off x="498764" y="1591295"/>
            <a:ext cx="1083662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/>
              <a:t>Il virus della Dengue è un virus a RNA appartenente alla famiglia dei </a:t>
            </a:r>
            <a:r>
              <a:rPr lang="it-IT" sz="2000" dirty="0" err="1"/>
              <a:t>Flaviviridae</a:t>
            </a:r>
            <a:r>
              <a:rPr lang="it-IT" sz="2000" dirty="0"/>
              <a:t> e del genere Flavivirus</a:t>
            </a:r>
          </a:p>
          <a:p>
            <a:endParaRPr lang="it-IT" sz="2000" dirty="0"/>
          </a:p>
          <a:p>
            <a:r>
              <a:rPr lang="it-IT" sz="2000" dirty="0"/>
              <a:t>La loro trasmissione avviene con gli artropodi (zanzare e/o zecche) che hanno a loro volta punto un </a:t>
            </a:r>
          </a:p>
          <a:p>
            <a:r>
              <a:rPr lang="it-IT" sz="2000" dirty="0"/>
              <a:t>individuo infetto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9E2A25E6-78B2-F061-7D05-83F6B104EE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6971" y="3241643"/>
            <a:ext cx="4726379" cy="2280384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AEB5EFD8-BBFD-41A8-FD41-05B15ACB7FD4}"/>
              </a:ext>
            </a:extLst>
          </p:cNvPr>
          <p:cNvSpPr txBox="1"/>
          <p:nvPr/>
        </p:nvSpPr>
        <p:spPr>
          <a:xfrm>
            <a:off x="-23750" y="5997039"/>
            <a:ext cx="122634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Esistono 5 sierotipi chiamati: DENV1, DENV2, DENV3, DENV4, DENV5: l’immunità indotta da un sierotipo dura a lungo ma induce </a:t>
            </a:r>
          </a:p>
          <a:p>
            <a:r>
              <a:rPr lang="it-IT" dirty="0"/>
              <a:t>una scarsa protezione nei confronti degli altri sierotipi: l’omologia genetica tra i diversi sierotipi non supera il 60-70%.</a:t>
            </a:r>
          </a:p>
        </p:txBody>
      </p:sp>
    </p:spTree>
    <p:extLst>
      <p:ext uri="{BB962C8B-B14F-4D97-AF65-F5344CB8AC3E}">
        <p14:creationId xmlns:p14="http://schemas.microsoft.com/office/powerpoint/2010/main" val="42499070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7BD4636-3962-B9C5-C6FC-9A21C89E93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Trasmissione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DE601059-D858-E773-65EF-E3DB73448272}"/>
              </a:ext>
            </a:extLst>
          </p:cNvPr>
          <p:cNvSpPr txBox="1"/>
          <p:nvPr/>
        </p:nvSpPr>
        <p:spPr>
          <a:xfrm>
            <a:off x="1009403" y="2352787"/>
            <a:ext cx="1034439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800" dirty="0"/>
              <a:t>La loro trasmissione avviene con gli artropodi (moschiti e/o zecche) che hanno a loro volta punto un </a:t>
            </a:r>
          </a:p>
          <a:p>
            <a:r>
              <a:rPr lang="it-IT" sz="1800" dirty="0"/>
              <a:t>individuo infetto.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B18E7EB8-08E8-0BBA-6373-2B533EBC1F8E}"/>
              </a:ext>
            </a:extLst>
          </p:cNvPr>
          <p:cNvSpPr txBox="1"/>
          <p:nvPr/>
        </p:nvSpPr>
        <p:spPr>
          <a:xfrm>
            <a:off x="1009403" y="3397815"/>
            <a:ext cx="945275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0" i="0" u="none" strike="noStrike" dirty="0">
                <a:solidFill>
                  <a:srgbClr val="000000"/>
                </a:solidFill>
                <a:effectLst/>
                <a:latin typeface="Titillium Web" pitchFamily="2" charset="77"/>
              </a:rPr>
              <a:t>Nell’emisfero occidentale il vettore principale è la zanzara </a:t>
            </a:r>
            <a:r>
              <a:rPr lang="it-IT" b="0" i="1" u="none" strike="noStrike" dirty="0">
                <a:solidFill>
                  <a:srgbClr val="FF0000"/>
                </a:solidFill>
                <a:effectLst/>
                <a:latin typeface="Titillium Web" pitchFamily="2" charset="77"/>
              </a:rPr>
              <a:t>Aedes </a:t>
            </a:r>
            <a:r>
              <a:rPr lang="it-IT" b="0" i="1" u="none" strike="noStrike" dirty="0" err="1">
                <a:solidFill>
                  <a:srgbClr val="FF0000"/>
                </a:solidFill>
                <a:effectLst/>
                <a:latin typeface="Titillium Web" pitchFamily="2" charset="77"/>
              </a:rPr>
              <a:t>aegypti</a:t>
            </a:r>
            <a:r>
              <a:rPr lang="it-IT" b="0" i="0" u="none" strike="noStrike" dirty="0">
                <a:solidFill>
                  <a:srgbClr val="000000"/>
                </a:solidFill>
                <a:effectLst/>
                <a:latin typeface="Titillium Web" pitchFamily="2" charset="77"/>
              </a:rPr>
              <a:t>, anche se si sono registrati casi trasmessi da </a:t>
            </a:r>
            <a:r>
              <a:rPr lang="it-IT" b="0" i="1" u="none" strike="noStrike" dirty="0">
                <a:solidFill>
                  <a:srgbClr val="FF0000"/>
                </a:solidFill>
                <a:effectLst/>
                <a:latin typeface="Titillium Web" pitchFamily="2" charset="77"/>
              </a:rPr>
              <a:t>Aedes </a:t>
            </a:r>
            <a:r>
              <a:rPr lang="it-IT" b="0" i="1" u="none" strike="noStrike" dirty="0" err="1">
                <a:solidFill>
                  <a:srgbClr val="FF0000"/>
                </a:solidFill>
                <a:effectLst/>
                <a:latin typeface="Titillium Web" pitchFamily="2" charset="77"/>
              </a:rPr>
              <a:t>albopictus</a:t>
            </a:r>
            <a:r>
              <a:rPr lang="it-IT" b="0" i="0" u="none" strike="noStrike" dirty="0">
                <a:solidFill>
                  <a:srgbClr val="000000"/>
                </a:solidFill>
                <a:effectLst/>
                <a:latin typeface="Titillium Web" pitchFamily="2" charset="77"/>
              </a:rPr>
              <a:t>. </a:t>
            </a:r>
            <a:endParaRPr lang="it-IT"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2CA69120-A406-164A-4AD9-B1759CAE1F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403" y="4168775"/>
            <a:ext cx="3225800" cy="2324100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B551D61E-1240-796B-C983-9123C075C270}"/>
              </a:ext>
            </a:extLst>
          </p:cNvPr>
          <p:cNvSpPr txBox="1"/>
          <p:nvPr/>
        </p:nvSpPr>
        <p:spPr>
          <a:xfrm>
            <a:off x="1885204" y="6477384"/>
            <a:ext cx="962198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0" i="1" u="none" strike="noStrike" dirty="0">
                <a:solidFill>
                  <a:srgbClr val="FF0000"/>
                </a:solidFill>
                <a:effectLst/>
                <a:latin typeface="Titillium Web" pitchFamily="2" charset="77"/>
              </a:rPr>
              <a:t>Aedes </a:t>
            </a:r>
            <a:r>
              <a:rPr lang="it-IT" b="0" i="1" u="none" strike="noStrike" dirty="0" err="1">
                <a:solidFill>
                  <a:srgbClr val="FF0000"/>
                </a:solidFill>
                <a:effectLst/>
                <a:latin typeface="Titillium Web" pitchFamily="2" charset="77"/>
              </a:rPr>
              <a:t>aegypti</a:t>
            </a:r>
            <a:r>
              <a:rPr lang="it-IT" b="0" i="1" u="none" strike="noStrike" dirty="0">
                <a:solidFill>
                  <a:srgbClr val="FF0000"/>
                </a:solidFill>
                <a:effectLst/>
                <a:latin typeface="Titillium Web" pitchFamily="2" charset="77"/>
              </a:rPr>
              <a:t>                                                                                                                     Aedes </a:t>
            </a:r>
            <a:r>
              <a:rPr lang="it-IT" b="0" i="1" u="none" strike="noStrike" dirty="0" err="1">
                <a:solidFill>
                  <a:srgbClr val="FF0000"/>
                </a:solidFill>
                <a:effectLst/>
                <a:latin typeface="Titillium Web" pitchFamily="2" charset="77"/>
              </a:rPr>
              <a:t>abopticus</a:t>
            </a:r>
            <a:endParaRPr lang="it-IT" dirty="0"/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DBEF9BBE-672F-CA57-3616-E530871CEE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9091" y="4168775"/>
            <a:ext cx="2793505" cy="2324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4491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7FB08BB-51A0-C912-778D-577280E740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Trasmissione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64824C0E-C366-210F-AFFA-3A59F8348F95}"/>
              </a:ext>
            </a:extLst>
          </p:cNvPr>
          <p:cNvSpPr txBox="1"/>
          <p:nvPr/>
        </p:nvSpPr>
        <p:spPr>
          <a:xfrm>
            <a:off x="617517" y="1995055"/>
            <a:ext cx="9807493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La trasmissione del virus può avvenire con la singola puntura dell’insetto vettore o zanzara</a:t>
            </a:r>
          </a:p>
          <a:p>
            <a:endParaRPr lang="it-IT" dirty="0"/>
          </a:p>
          <a:p>
            <a:r>
              <a:rPr lang="it-IT" dirty="0"/>
              <a:t>L’insetto femmina che punge l’uomo infettato diventa infettante perché il virus si andrà a localizzare </a:t>
            </a:r>
          </a:p>
          <a:p>
            <a:r>
              <a:rPr lang="it-IT" dirty="0"/>
              <a:t>nelle cellule intestinali</a:t>
            </a:r>
          </a:p>
          <a:p>
            <a:endParaRPr lang="it-IT" dirty="0"/>
          </a:p>
          <a:p>
            <a:r>
              <a:rPr lang="it-IT" dirty="0"/>
              <a:t>Dopo 8-10 giorni il virus raggiunge le ghiandole salivari ritrovandosi nella saliva che diventa la via di </a:t>
            </a:r>
          </a:p>
          <a:p>
            <a:r>
              <a:rPr lang="it-IT" dirty="0"/>
              <a:t>trasmissione dopo puntura</a:t>
            </a:r>
          </a:p>
        </p:txBody>
      </p:sp>
    </p:spTree>
    <p:extLst>
      <p:ext uri="{BB962C8B-B14F-4D97-AF65-F5344CB8AC3E}">
        <p14:creationId xmlns:p14="http://schemas.microsoft.com/office/powerpoint/2010/main" val="335465951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158B83F-B7F0-C36F-0AF7-A941C90550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Ciclo di trasmissione</a:t>
            </a:r>
          </a:p>
        </p:txBody>
      </p:sp>
      <p:pic>
        <p:nvPicPr>
          <p:cNvPr id="3" name="Elemento grafico 2" descr="Grillo">
            <a:extLst>
              <a:ext uri="{FF2B5EF4-FFF2-40B4-BE49-F238E27FC236}">
                <a16:creationId xmlns:a16="http://schemas.microsoft.com/office/drawing/2014/main" id="{BA235DF5-BBDB-B424-3C6F-A0CB5B4C0D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69856" y="5573712"/>
            <a:ext cx="914400" cy="914400"/>
          </a:xfrm>
          <a:prstGeom prst="rect">
            <a:avLst/>
          </a:prstGeom>
        </p:spPr>
      </p:pic>
      <p:pic>
        <p:nvPicPr>
          <p:cNvPr id="4" name="Elemento grafico 3" descr="Grillo">
            <a:extLst>
              <a:ext uri="{FF2B5EF4-FFF2-40B4-BE49-F238E27FC236}">
                <a16:creationId xmlns:a16="http://schemas.microsoft.com/office/drawing/2014/main" id="{1D96DF26-6B0C-BD80-471F-9272E5CA26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76785" y="2057400"/>
            <a:ext cx="914400" cy="914400"/>
          </a:xfrm>
          <a:prstGeom prst="rect">
            <a:avLst/>
          </a:prstGeom>
        </p:spPr>
      </p:pic>
      <p:pic>
        <p:nvPicPr>
          <p:cNvPr id="6" name="Elemento grafico 5" descr="Donna">
            <a:extLst>
              <a:ext uri="{FF2B5EF4-FFF2-40B4-BE49-F238E27FC236}">
                <a16:creationId xmlns:a16="http://schemas.microsoft.com/office/drawing/2014/main" id="{04BD25AD-41D5-39F8-B390-82AFA3B866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809750" y="2971800"/>
            <a:ext cx="914400" cy="914400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8FBE5880-128D-E196-04CC-420BA1F5178B}"/>
              </a:ext>
            </a:extLst>
          </p:cNvPr>
          <p:cNvSpPr txBox="1"/>
          <p:nvPr/>
        </p:nvSpPr>
        <p:spPr>
          <a:xfrm>
            <a:off x="4738692" y="6492875"/>
            <a:ext cx="1393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Zanzara sana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74674F0D-2D63-A005-009A-DBE6AC6EA5D8}"/>
              </a:ext>
            </a:extLst>
          </p:cNvPr>
          <p:cNvSpPr txBox="1"/>
          <p:nvPr/>
        </p:nvSpPr>
        <p:spPr>
          <a:xfrm>
            <a:off x="2528892" y="3886200"/>
            <a:ext cx="16282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Persona malata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00982D2E-D22C-3183-03C1-597ABE77F678}"/>
              </a:ext>
            </a:extLst>
          </p:cNvPr>
          <p:cNvSpPr txBox="1"/>
          <p:nvPr/>
        </p:nvSpPr>
        <p:spPr>
          <a:xfrm>
            <a:off x="4231938" y="2992716"/>
            <a:ext cx="1854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Zanzara con virus </a:t>
            </a:r>
          </a:p>
        </p:txBody>
      </p:sp>
      <p:pic>
        <p:nvPicPr>
          <p:cNvPr id="11" name="Elemento grafico 10" descr="Donna">
            <a:extLst>
              <a:ext uri="{FF2B5EF4-FFF2-40B4-BE49-F238E27FC236}">
                <a16:creationId xmlns:a16="http://schemas.microsoft.com/office/drawing/2014/main" id="{E21EB04B-5BC8-781F-8A58-4867C84D87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910527" y="2971800"/>
            <a:ext cx="914400" cy="914400"/>
          </a:xfrm>
          <a:prstGeom prst="rect">
            <a:avLst/>
          </a:prstGeom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08EF5DD9-1791-AA9E-8D23-F6A21DAF09CD}"/>
              </a:ext>
            </a:extLst>
          </p:cNvPr>
          <p:cNvSpPr txBox="1"/>
          <p:nvPr/>
        </p:nvSpPr>
        <p:spPr>
          <a:xfrm>
            <a:off x="9229725" y="3362048"/>
            <a:ext cx="1420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Persona sana</a:t>
            </a:r>
          </a:p>
        </p:txBody>
      </p:sp>
      <p:pic>
        <p:nvPicPr>
          <p:cNvPr id="14" name="Elemento grafico 13" descr="Donna">
            <a:extLst>
              <a:ext uri="{FF2B5EF4-FFF2-40B4-BE49-F238E27FC236}">
                <a16:creationId xmlns:a16="http://schemas.microsoft.com/office/drawing/2014/main" id="{DB8DE7C1-598B-5A0E-E28D-A2F038A951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824790" y="5167312"/>
            <a:ext cx="914400" cy="914400"/>
          </a:xfrm>
          <a:prstGeom prst="rect">
            <a:avLst/>
          </a:prstGeom>
        </p:spPr>
      </p:pic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98A507F7-FBA5-6CD1-A630-24A757540633}"/>
              </a:ext>
            </a:extLst>
          </p:cNvPr>
          <p:cNvSpPr txBox="1"/>
          <p:nvPr/>
        </p:nvSpPr>
        <p:spPr>
          <a:xfrm>
            <a:off x="9358313" y="5757863"/>
            <a:ext cx="18309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Persona con virus</a:t>
            </a:r>
          </a:p>
        </p:txBody>
      </p:sp>
      <p:pic>
        <p:nvPicPr>
          <p:cNvPr id="17" name="Elemento grafico 16" descr="Freccia linea, curva oraria">
            <a:extLst>
              <a:ext uri="{FF2B5EF4-FFF2-40B4-BE49-F238E27FC236}">
                <a16:creationId xmlns:a16="http://schemas.microsoft.com/office/drawing/2014/main" id="{A7CCFBD3-BC33-9F92-1AAB-923CE4356EA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415189" y="4522742"/>
            <a:ext cx="1628265" cy="1628265"/>
          </a:xfrm>
          <a:prstGeom prst="rect">
            <a:avLst/>
          </a:prstGeom>
        </p:spPr>
      </p:pic>
      <p:pic>
        <p:nvPicPr>
          <p:cNvPr id="23" name="Elemento grafico 22" descr="Freccia linea, curva oraria">
            <a:extLst>
              <a:ext uri="{FF2B5EF4-FFF2-40B4-BE49-F238E27FC236}">
                <a16:creationId xmlns:a16="http://schemas.microsoft.com/office/drawing/2014/main" id="{A130078C-8F69-B5A5-68E5-FCE55A6E830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5064016">
            <a:off x="3001905" y="1890598"/>
            <a:ext cx="914400" cy="1817134"/>
          </a:xfrm>
          <a:prstGeom prst="rect">
            <a:avLst/>
          </a:prstGeom>
        </p:spPr>
      </p:pic>
      <p:pic>
        <p:nvPicPr>
          <p:cNvPr id="24" name="Elemento grafico 23" descr="Freccia linea, curva oraria">
            <a:extLst>
              <a:ext uri="{FF2B5EF4-FFF2-40B4-BE49-F238E27FC236}">
                <a16:creationId xmlns:a16="http://schemas.microsoft.com/office/drawing/2014/main" id="{4A993DAE-8E38-3D22-0CEA-5B481CD2D9C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7601932">
            <a:off x="6486766" y="1787844"/>
            <a:ext cx="946569" cy="1699305"/>
          </a:xfrm>
          <a:prstGeom prst="rect">
            <a:avLst/>
          </a:prstGeom>
        </p:spPr>
      </p:pic>
      <p:pic>
        <p:nvPicPr>
          <p:cNvPr id="25" name="Elemento grafico 24" descr="Freccia linea, curva oraria">
            <a:extLst>
              <a:ext uri="{FF2B5EF4-FFF2-40B4-BE49-F238E27FC236}">
                <a16:creationId xmlns:a16="http://schemas.microsoft.com/office/drawing/2014/main" id="{2160A641-F498-4AEC-BD6D-5D7FD849AD9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2855395">
            <a:off x="8267040" y="3931838"/>
            <a:ext cx="1206907" cy="1231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35281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8A512B5-21AD-546D-4943-21F9E826F5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Patogenesi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513A5EA5-7FBA-47BA-EBEB-0A8151D3555D}"/>
              </a:ext>
            </a:extLst>
          </p:cNvPr>
          <p:cNvSpPr txBox="1"/>
          <p:nvPr/>
        </p:nvSpPr>
        <p:spPr>
          <a:xfrm>
            <a:off x="838200" y="1690688"/>
            <a:ext cx="9493304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Dopi il morso dell’insetto vettore, il virus si replica nei linfonodi regionali e dopo 2-3 giorni diffonde </a:t>
            </a:r>
          </a:p>
          <a:p>
            <a:r>
              <a:rPr lang="it-IT" dirty="0"/>
              <a:t>nel torrente circolatorio;</a:t>
            </a:r>
          </a:p>
          <a:p>
            <a:endParaRPr lang="it-IT" dirty="0"/>
          </a:p>
          <a:p>
            <a:r>
              <a:rPr lang="it-IT" dirty="0"/>
              <a:t>La viremia ha una durata di 4-7 giorni;</a:t>
            </a:r>
          </a:p>
          <a:p>
            <a:endParaRPr lang="it-IT" dirty="0"/>
          </a:p>
          <a:p>
            <a:r>
              <a:rPr lang="it-IT" dirty="0"/>
              <a:t>Il virus replica nelle cellule del sistema monocito-</a:t>
            </a:r>
            <a:r>
              <a:rPr lang="it-IT" dirty="0" err="1"/>
              <a:t>macrofagico</a:t>
            </a:r>
            <a:r>
              <a:rPr lang="it-IT" dirty="0"/>
              <a:t> e nelle cellule linfoidi della milza.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5394B0DF-9179-82CF-941D-63C7C02639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4846" y="3584925"/>
            <a:ext cx="3797300" cy="3164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4163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3AD53BB-C239-0B86-F1BE-6C2D07CA51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1993"/>
            <a:ext cx="10515600" cy="1325563"/>
          </a:xfrm>
        </p:spPr>
        <p:txBody>
          <a:bodyPr/>
          <a:lstStyle/>
          <a:p>
            <a:pPr algn="ctr"/>
            <a:r>
              <a:rPr lang="it-IT" dirty="0" err="1"/>
              <a:t>Arbovirosi</a:t>
            </a:r>
            <a:br>
              <a:rPr lang="it-IT" dirty="0"/>
            </a:br>
            <a:r>
              <a:rPr lang="it-IT" dirty="0"/>
              <a:t>Malattie trasmesse da vettori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04A419ED-7923-D706-ED2B-EA3752BE327D}"/>
              </a:ext>
            </a:extLst>
          </p:cNvPr>
          <p:cNvSpPr txBox="1"/>
          <p:nvPr/>
        </p:nvSpPr>
        <p:spPr>
          <a:xfrm>
            <a:off x="4239488" y="1436914"/>
            <a:ext cx="40972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/>
              <a:t>Chikungunya, Dengue, </a:t>
            </a:r>
            <a:r>
              <a:rPr lang="it-IT" sz="2800" dirty="0" err="1"/>
              <a:t>Zika</a:t>
            </a:r>
            <a:endParaRPr lang="it-IT" sz="2800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F7023822-A3CE-F01F-6025-731E817ADC14}"/>
              </a:ext>
            </a:extLst>
          </p:cNvPr>
          <p:cNvSpPr txBox="1"/>
          <p:nvPr/>
        </p:nvSpPr>
        <p:spPr>
          <a:xfrm>
            <a:off x="838200" y="2814452"/>
            <a:ext cx="1052647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/>
              <a:t>Sono quelle malattie che si acquisiscono tramite la puntura di un artropode infetto </a:t>
            </a:r>
          </a:p>
          <a:p>
            <a:r>
              <a:rPr lang="it-IT" sz="2400" dirty="0"/>
              <a:t>chiamato «</a:t>
            </a:r>
            <a:r>
              <a:rPr lang="it-IT" sz="2400" dirty="0">
                <a:solidFill>
                  <a:srgbClr val="FF0000"/>
                </a:solidFill>
              </a:rPr>
              <a:t>vettore</a:t>
            </a:r>
            <a:r>
              <a:rPr lang="it-IT" sz="2400" dirty="0"/>
              <a:t>» e pertanto il loro acronimo è </a:t>
            </a:r>
            <a:r>
              <a:rPr lang="it-IT" sz="2400" dirty="0">
                <a:solidFill>
                  <a:srgbClr val="FF0000"/>
                </a:solidFill>
              </a:rPr>
              <a:t>MTV</a:t>
            </a:r>
          </a:p>
        </p:txBody>
      </p:sp>
    </p:spTree>
    <p:extLst>
      <p:ext uri="{BB962C8B-B14F-4D97-AF65-F5344CB8AC3E}">
        <p14:creationId xmlns:p14="http://schemas.microsoft.com/office/powerpoint/2010/main" val="367021766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244140A-CB0A-A15F-9207-F5A7B2ED41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72000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it-IT" b="0" i="0" u="none" strike="noStrike" dirty="0">
                <a:solidFill>
                  <a:srgbClr val="000000"/>
                </a:solidFill>
                <a:effectLst/>
                <a:latin typeface="Linux Libertine"/>
              </a:rPr>
              <a:t>Patogenesi</a:t>
            </a:r>
            <a:br>
              <a:rPr lang="it-IT" b="0" i="0" u="none" strike="noStrike" dirty="0">
                <a:solidFill>
                  <a:srgbClr val="000000"/>
                </a:solidFill>
                <a:effectLst/>
                <a:latin typeface="Linux Libertine"/>
              </a:rPr>
            </a:br>
            <a:r>
              <a:rPr lang="it-IT" b="0" i="0" u="none" strike="noStrike" dirty="0">
                <a:solidFill>
                  <a:srgbClr val="000000"/>
                </a:solidFill>
                <a:effectLst/>
                <a:latin typeface="Linux Libertine"/>
              </a:rPr>
              <a:t>Facilitazione dell'infezione con anticorpi</a:t>
            </a:r>
            <a:br>
              <a:rPr lang="it-IT" b="0" i="0" u="none" strike="noStrike" dirty="0">
                <a:solidFill>
                  <a:srgbClr val="000000"/>
                </a:solidFill>
                <a:effectLst/>
                <a:latin typeface="Linux Libertine"/>
              </a:rPr>
            </a:br>
            <a:br>
              <a:rPr lang="it-IT" b="0" i="0" u="none" strike="noStrike" dirty="0">
                <a:solidFill>
                  <a:srgbClr val="000000"/>
                </a:solidFill>
                <a:effectLst/>
                <a:latin typeface="Linux Libertine"/>
              </a:rPr>
            </a:br>
            <a:endParaRPr lang="it-IT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D35E17E0-9358-F6FE-1C2D-6BA8004CF1CC}"/>
              </a:ext>
            </a:extLst>
          </p:cNvPr>
          <p:cNvSpPr txBox="1"/>
          <p:nvPr/>
        </p:nvSpPr>
        <p:spPr>
          <a:xfrm>
            <a:off x="1021278" y="2080483"/>
            <a:ext cx="967839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222222"/>
                </a:solidFill>
                <a:latin typeface="Arial" panose="020B0604020202020204" pitchFamily="34" charset="0"/>
              </a:rPr>
              <a:t>D</a:t>
            </a:r>
            <a:r>
              <a:rPr lang="it-IT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urante un'infezione virale, gli anticorpi non neutralizzanti dell'ospite possono facilitare l'ingresso del virus nelle cellule ospiti e talvolta anche la sua replicazione.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it-IT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Questo fenomeno permette ad alcuni virus di infettare cellule che non hanno il recettore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222222"/>
                </a:solidFill>
                <a:latin typeface="Arial" panose="020B0604020202020204" pitchFamily="34" charset="0"/>
              </a:rPr>
              <a:t>Tale fenomeno determina </a:t>
            </a:r>
            <a:r>
              <a:rPr lang="it-IT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ad alcuni virus una maggiore infettività e virulenza  . </a:t>
            </a:r>
          </a:p>
          <a:p>
            <a:pPr algn="l"/>
            <a:endParaRPr lang="it-IT" b="0" i="0" u="none" strike="noStrike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/>
            <a:r>
              <a:rPr lang="it-IT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Gli anticorpi hanno normalmente tre funzioni immunitarie principali: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legarsi all'antigene (virus in particolare)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attivare il </a:t>
            </a:r>
            <a:r>
              <a:rPr lang="it-IT" b="0" i="0" u="none" strike="noStrike" dirty="0">
                <a:effectLst/>
                <a:latin typeface="Arial" panose="020B0604020202020204" pitchFamily="34" charset="0"/>
              </a:rPr>
              <a:t>sistema del complemento</a:t>
            </a:r>
            <a:endParaRPr lang="it-IT" dirty="0">
              <a:latin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reclutare cellule immunocompetenti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it-IT" b="0" i="0" u="none" strike="noStrike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/>
            <a:r>
              <a:rPr lang="it-IT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L'esistenza del fenomeno di </a:t>
            </a:r>
            <a:r>
              <a:rPr lang="it-IT" b="0" i="0" u="none" strike="noStrike" dirty="0">
                <a:solidFill>
                  <a:srgbClr val="222222"/>
                </a:solidFill>
                <a:effectLst/>
                <a:highlight>
                  <a:srgbClr val="FF0000"/>
                </a:highlight>
                <a:latin typeface="Arial" panose="020B0604020202020204" pitchFamily="34" charset="0"/>
              </a:rPr>
              <a:t>facilitazione dell'infezione </a:t>
            </a:r>
            <a:r>
              <a:rPr lang="it-IT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da parte degli anticorpi (in un primo momento molto controverso) è stata osservato e dimostrato negli anni 2010</a:t>
            </a:r>
          </a:p>
        </p:txBody>
      </p:sp>
    </p:spTree>
    <p:extLst>
      <p:ext uri="{BB962C8B-B14F-4D97-AF65-F5344CB8AC3E}">
        <p14:creationId xmlns:p14="http://schemas.microsoft.com/office/powerpoint/2010/main" val="387562615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75B5C8E-274D-134B-0578-B2742A6C52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Patogenesi</a:t>
            </a:r>
            <a:br>
              <a:rPr lang="it-IT" dirty="0"/>
            </a:br>
            <a:r>
              <a:rPr lang="it-IT" dirty="0"/>
              <a:t>in corso di seconda infezione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F5F6C871-1862-EF78-C9B3-19B87145D908}"/>
              </a:ext>
            </a:extLst>
          </p:cNvPr>
          <p:cNvSpPr txBox="1"/>
          <p:nvPr/>
        </p:nvSpPr>
        <p:spPr>
          <a:xfrm>
            <a:off x="510639" y="2040714"/>
            <a:ext cx="10843161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Gli anticorpi prodotti dai </a:t>
            </a:r>
            <a:r>
              <a:rPr lang="it-IT" b="0" i="0" u="none" strike="noStrike" dirty="0">
                <a:effectLst/>
                <a:latin typeface="Arial" panose="020B0604020202020204" pitchFamily="34" charset="0"/>
              </a:rPr>
              <a:t>linfociti B </a:t>
            </a:r>
            <a:r>
              <a:rPr lang="it-IT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memoria riattivati ​​(o trasmessi per via materno-fetale), potrebbero non solo essere inefficaci nel neutralizzare il nuovo sierotipo virale, ma questi anticorpi </a:t>
            </a:r>
            <a:r>
              <a:rPr lang="it-IT" b="0" i="0" u="none" strike="noStrike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“cross-reattivi” </a:t>
            </a:r>
            <a:r>
              <a:rPr lang="it-IT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potrebbero legarsi alla particella virale per formare con essa un complesso che facilita l'infezione di qualsiasi cellula portatrice del </a:t>
            </a:r>
            <a:r>
              <a:rPr lang="it-IT" b="0" i="0" u="none" strike="noStrike" dirty="0">
                <a:effectLst/>
                <a:latin typeface="Arial" panose="020B0604020202020204" pitchFamily="34" charset="0"/>
              </a:rPr>
              <a:t>recettore </a:t>
            </a:r>
            <a:r>
              <a:rPr lang="it-IT" b="0" i="0" u="none" strike="noStrike" dirty="0" err="1">
                <a:effectLst/>
                <a:latin typeface="Arial" panose="020B0604020202020204" pitchFamily="34" charset="0"/>
              </a:rPr>
              <a:t>Fc</a:t>
            </a:r>
            <a:r>
              <a:rPr lang="it-IT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come i monociti/macrofagi.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La replicazione virale, quindi più rapida e intensa, potrebbe poi peggiorare la malattia (aumento della viremia e della gravità clinica). Inoltre, il virus che infetta monociti e macrofagi potrebbe indurre la presentazione di antigeni virali e l'attivazione di linfociti T memoria cross-reattivi (generati durante un'infezione primaria),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La loro proliferazione in occasione di una seconda infezione determina il rilascio massiccio di citochine </a:t>
            </a:r>
            <a:r>
              <a:rPr lang="it-IT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proinfiammatorie</a:t>
            </a:r>
            <a:r>
              <a:rPr lang="it-IT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( </a:t>
            </a:r>
            <a:r>
              <a:rPr lang="it-IT" b="0" i="0" strike="noStrike" dirty="0">
                <a:effectLst/>
                <a:latin typeface="Arial" panose="020B0604020202020204" pitchFamily="34" charset="0"/>
                <a:hlinkClick r:id="rId2" tooltip="Interferone gamma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IFN</a:t>
            </a:r>
            <a:r>
              <a:rPr lang="el-GR" b="0" i="0" strike="noStrike" dirty="0">
                <a:effectLst/>
                <a:latin typeface="Arial" panose="020B0604020202020204" pitchFamily="34" charset="0"/>
                <a:hlinkClick r:id="rId2" tooltip="Interferone gamma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γ</a:t>
            </a:r>
            <a:r>
              <a:rPr lang="el-GR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it-IT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e </a:t>
            </a:r>
            <a:r>
              <a:rPr lang="it-IT" b="0" i="0" u="sng" strike="noStrike" dirty="0">
                <a:effectLst/>
                <a:latin typeface="Arial" panose="020B0604020202020204" pitchFamily="34" charset="0"/>
                <a:hlinkClick r:id="rId3" tooltip="Fattore di necrosi tumora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TNFa</a:t>
            </a:r>
            <a:r>
              <a:rPr lang="it-IT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per esempio), che possono causare gravi danni vascolari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5379840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CE8CA2B-D039-4363-5D01-DD10136DE4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1993"/>
            <a:ext cx="10515600" cy="1325563"/>
          </a:xfrm>
        </p:spPr>
        <p:txBody>
          <a:bodyPr/>
          <a:lstStyle/>
          <a:p>
            <a:pPr algn="ctr"/>
            <a:r>
              <a:rPr lang="it-IT" dirty="0"/>
              <a:t>Patogenesi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83D3CC7D-8049-0F15-C78E-52C9D83DB5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7200" y="1389412"/>
            <a:ext cx="6197600" cy="5103463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9FC7F38B-2A41-2D6F-6787-DC13349C6392}"/>
              </a:ext>
            </a:extLst>
          </p:cNvPr>
          <p:cNvSpPr txBox="1"/>
          <p:nvPr/>
        </p:nvSpPr>
        <p:spPr>
          <a:xfrm>
            <a:off x="154379" y="6317673"/>
            <a:ext cx="56044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Incremento delle cellule della difesa immunitaria infettate</a:t>
            </a:r>
          </a:p>
        </p:txBody>
      </p:sp>
    </p:spTree>
    <p:extLst>
      <p:ext uri="{BB962C8B-B14F-4D97-AF65-F5344CB8AC3E}">
        <p14:creationId xmlns:p14="http://schemas.microsoft.com/office/powerpoint/2010/main" val="110943978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2825302-6417-8434-B385-B128FDE0AB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Manifestazioni cliniche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5F72ACDC-A69D-9B01-8739-53B2FC2B8956}"/>
              </a:ext>
            </a:extLst>
          </p:cNvPr>
          <p:cNvSpPr txBox="1"/>
          <p:nvPr/>
        </p:nvSpPr>
        <p:spPr>
          <a:xfrm>
            <a:off x="973777" y="1935678"/>
            <a:ext cx="2776914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Febbre con cuspidi a 40°C</a:t>
            </a:r>
          </a:p>
          <a:p>
            <a:r>
              <a:rPr lang="it-IT" dirty="0"/>
              <a:t>Mialgie</a:t>
            </a:r>
          </a:p>
          <a:p>
            <a:r>
              <a:rPr lang="it-IT" dirty="0"/>
              <a:t>Artralgie</a:t>
            </a:r>
          </a:p>
          <a:p>
            <a:r>
              <a:rPr lang="it-IT" dirty="0"/>
              <a:t>Esantema maculo-papuloso</a:t>
            </a:r>
          </a:p>
          <a:p>
            <a:r>
              <a:rPr lang="it-IT" dirty="0"/>
              <a:t>Eritema del volto</a:t>
            </a:r>
          </a:p>
          <a:p>
            <a:r>
              <a:rPr lang="it-IT" dirty="0"/>
              <a:t>Cefalea </a:t>
            </a:r>
            <a:r>
              <a:rPr lang="it-IT" dirty="0" err="1"/>
              <a:t>retrorbitaria</a:t>
            </a:r>
            <a:endParaRPr lang="it-IT" dirty="0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7132ECC8-3FD9-55B9-1C91-E930AEA09C20}"/>
              </a:ext>
            </a:extLst>
          </p:cNvPr>
          <p:cNvSpPr/>
          <p:nvPr/>
        </p:nvSpPr>
        <p:spPr>
          <a:xfrm>
            <a:off x="1128156" y="5925787"/>
            <a:ext cx="2600696" cy="463138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INCUBAZIONE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459F51AC-CE11-617B-8419-91CACD074021}"/>
              </a:ext>
            </a:extLst>
          </p:cNvPr>
          <p:cNvSpPr txBox="1"/>
          <p:nvPr/>
        </p:nvSpPr>
        <p:spPr>
          <a:xfrm>
            <a:off x="1056906" y="6388925"/>
            <a:ext cx="95141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-7                                               0                                                                                                             14 giorni</a:t>
            </a: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C51DD5CF-BE6A-3EBC-FF79-92526C027914}"/>
              </a:ext>
            </a:extLst>
          </p:cNvPr>
          <p:cNvSpPr/>
          <p:nvPr/>
        </p:nvSpPr>
        <p:spPr>
          <a:xfrm>
            <a:off x="3776350" y="5925787"/>
            <a:ext cx="3158840" cy="48689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FASE FEBBRILE</a:t>
            </a: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061BB691-A5FA-4264-42AE-439E6A3EA5AF}"/>
              </a:ext>
            </a:extLst>
          </p:cNvPr>
          <p:cNvSpPr/>
          <p:nvPr/>
        </p:nvSpPr>
        <p:spPr>
          <a:xfrm>
            <a:off x="6989630" y="5925785"/>
            <a:ext cx="3425029" cy="48689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ASSENZA DI VIREMIA</a:t>
            </a: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1921096-3D25-6B4D-BE7B-C96713650850}"/>
              </a:ext>
            </a:extLst>
          </p:cNvPr>
          <p:cNvSpPr/>
          <p:nvPr/>
        </p:nvSpPr>
        <p:spPr>
          <a:xfrm>
            <a:off x="3786250" y="5436922"/>
            <a:ext cx="3158840" cy="48689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FASE FEBBRILE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85944E82-095D-6FAA-52EC-50E1F092B552}"/>
              </a:ext>
            </a:extLst>
          </p:cNvPr>
          <p:cNvSpPr/>
          <p:nvPr/>
        </p:nvSpPr>
        <p:spPr>
          <a:xfrm>
            <a:off x="7004457" y="5413170"/>
            <a:ext cx="1011387" cy="48689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FASE CRITICA</a:t>
            </a: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2F8DDAB2-3DD5-8529-2ACC-1AC876B1D39D}"/>
              </a:ext>
            </a:extLst>
          </p:cNvPr>
          <p:cNvSpPr/>
          <p:nvPr/>
        </p:nvSpPr>
        <p:spPr>
          <a:xfrm>
            <a:off x="8085117" y="5436920"/>
            <a:ext cx="2329542" cy="48689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RISOLUZIONE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93931F59-0ACF-659B-9852-BA0F2E96C101}"/>
              </a:ext>
            </a:extLst>
          </p:cNvPr>
          <p:cNvSpPr txBox="1"/>
          <p:nvPr/>
        </p:nvSpPr>
        <p:spPr>
          <a:xfrm>
            <a:off x="3942609" y="5091340"/>
            <a:ext cx="66284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/>
              <a:t>                      0-7 GIORNI                                                 1-2 GIORNI                                 3-5 GIORNI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4892288E-2FBA-4A7E-5ABE-DB9B46B2E72B}"/>
              </a:ext>
            </a:extLst>
          </p:cNvPr>
          <p:cNvSpPr txBox="1"/>
          <p:nvPr/>
        </p:nvSpPr>
        <p:spPr>
          <a:xfrm>
            <a:off x="1056906" y="4536374"/>
            <a:ext cx="19142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Puntura di zanzara</a:t>
            </a:r>
          </a:p>
        </p:txBody>
      </p:sp>
      <p:pic>
        <p:nvPicPr>
          <p:cNvPr id="18" name="Elemento grafico 17" descr="Cerchio con freccia destra">
            <a:extLst>
              <a:ext uri="{FF2B5EF4-FFF2-40B4-BE49-F238E27FC236}">
                <a16:creationId xmlns:a16="http://schemas.microsoft.com/office/drawing/2014/main" id="{34F52B93-952F-BBF1-4E0D-8C8B3BE255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838200" y="4803291"/>
            <a:ext cx="914400" cy="914400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89066A98-F8D9-AC7F-95C7-3C524D920C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3345" y="1685905"/>
            <a:ext cx="3530600" cy="2559792"/>
          </a:xfrm>
          <a:prstGeom prst="rect">
            <a:avLst/>
          </a:prstGeom>
        </p:spPr>
      </p:pic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0F40D0D6-B0C5-2EE6-D80F-6361D5AC95D3}"/>
              </a:ext>
            </a:extLst>
          </p:cNvPr>
          <p:cNvSpPr txBox="1"/>
          <p:nvPr/>
        </p:nvSpPr>
        <p:spPr>
          <a:xfrm>
            <a:off x="8557823" y="1805049"/>
            <a:ext cx="371614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La cute inizialmente presenta eritema</a:t>
            </a:r>
          </a:p>
          <a:p>
            <a:r>
              <a:rPr lang="it-IT" dirty="0"/>
              <a:t>che evolve in maculo-papule e/o </a:t>
            </a:r>
          </a:p>
          <a:p>
            <a:r>
              <a:rPr lang="it-IT" dirty="0"/>
              <a:t>aspetto scarlattiniforme </a:t>
            </a:r>
          </a:p>
        </p:txBody>
      </p:sp>
    </p:spTree>
    <p:extLst>
      <p:ext uri="{BB962C8B-B14F-4D97-AF65-F5344CB8AC3E}">
        <p14:creationId xmlns:p14="http://schemas.microsoft.com/office/powerpoint/2010/main" val="174105920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C791779-F422-7235-493E-FD77AD23BB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Manifestazioni cliniche</a:t>
            </a:r>
            <a:br>
              <a:rPr lang="it-IT" dirty="0"/>
            </a:br>
            <a:r>
              <a:rPr lang="it-IT" dirty="0"/>
              <a:t>Sintomi di warning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A93C648F-D720-A9E5-69A1-DD18FF8A3E4E}"/>
              </a:ext>
            </a:extLst>
          </p:cNvPr>
          <p:cNvSpPr txBox="1"/>
          <p:nvPr/>
        </p:nvSpPr>
        <p:spPr>
          <a:xfrm>
            <a:off x="1033158" y="3040083"/>
            <a:ext cx="3942105" cy="25237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800" dirty="0"/>
              <a:t>Dolori addominali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800" dirty="0"/>
              <a:t>Vomito persistente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800" dirty="0"/>
              <a:t>Sanguinamenti mucosi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800" dirty="0"/>
              <a:t>Epatomegalia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800" dirty="0"/>
              <a:t>Letargia</a:t>
            </a:r>
          </a:p>
          <a:p>
            <a:endParaRPr lang="it-IT" dirty="0"/>
          </a:p>
        </p:txBody>
      </p:sp>
      <p:pic>
        <p:nvPicPr>
          <p:cNvPr id="5" name="Elemento grafico 4" descr="Indietro da destra a sinistra">
            <a:extLst>
              <a:ext uri="{FF2B5EF4-FFF2-40B4-BE49-F238E27FC236}">
                <a16:creationId xmlns:a16="http://schemas.microsoft.com/office/drawing/2014/main" id="{3DACF4F6-8D37-1B8C-D328-E824695015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971925" y="2125683"/>
            <a:ext cx="3244814" cy="914400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80B938B7-65B8-3EC2-560E-A67931039FDC}"/>
              </a:ext>
            </a:extLst>
          </p:cNvPr>
          <p:cNvSpPr txBox="1"/>
          <p:nvPr/>
        </p:nvSpPr>
        <p:spPr>
          <a:xfrm>
            <a:off x="7400925" y="2571750"/>
            <a:ext cx="339964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/>
              <a:t>Grave perdita di plasma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/>
              <a:t>Gravi emorragie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/>
              <a:t>Grave insufficienza d’organo</a:t>
            </a:r>
          </a:p>
        </p:txBody>
      </p:sp>
      <p:pic>
        <p:nvPicPr>
          <p:cNvPr id="8" name="Elemento grafico 7" descr="Freccia dritta">
            <a:extLst>
              <a:ext uri="{FF2B5EF4-FFF2-40B4-BE49-F238E27FC236}">
                <a16:creationId xmlns:a16="http://schemas.microsoft.com/office/drawing/2014/main" id="{990C3B42-952F-39CD-1CEA-0DF4842890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6200000">
            <a:off x="8031966" y="3821908"/>
            <a:ext cx="1443033" cy="914400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BE1C97B5-4F8B-4F46-414E-18F3A98D22E2}"/>
              </a:ext>
            </a:extLst>
          </p:cNvPr>
          <p:cNvSpPr txBox="1"/>
          <p:nvPr/>
        </p:nvSpPr>
        <p:spPr>
          <a:xfrm>
            <a:off x="8215317" y="5000625"/>
            <a:ext cx="132081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/>
              <a:t>Epatite</a:t>
            </a:r>
          </a:p>
          <a:p>
            <a:r>
              <a:rPr lang="it-IT" sz="2000" dirty="0"/>
              <a:t>Encefalite</a:t>
            </a:r>
          </a:p>
          <a:p>
            <a:r>
              <a:rPr lang="it-IT" sz="2000" dirty="0"/>
              <a:t>Miocardite</a:t>
            </a:r>
          </a:p>
          <a:p>
            <a:r>
              <a:rPr lang="it-IT" sz="2000" dirty="0"/>
              <a:t>Neurite</a:t>
            </a:r>
          </a:p>
        </p:txBody>
      </p:sp>
      <p:pic>
        <p:nvPicPr>
          <p:cNvPr id="11" name="Elemento grafico 10" descr="Cursore">
            <a:extLst>
              <a:ext uri="{FF2B5EF4-FFF2-40B4-BE49-F238E27FC236}">
                <a16:creationId xmlns:a16="http://schemas.microsoft.com/office/drawing/2014/main" id="{66B43EF2-2EE0-B99F-B51C-CD23FC9EF1D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5226295">
            <a:off x="8410373" y="1461629"/>
            <a:ext cx="1412423" cy="1412423"/>
          </a:xfrm>
          <a:prstGeom prst="rect">
            <a:avLst/>
          </a:prstGeom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A2067360-C33F-31DC-5E2C-49E6694BF464}"/>
              </a:ext>
            </a:extLst>
          </p:cNvPr>
          <p:cNvSpPr txBox="1"/>
          <p:nvPr/>
        </p:nvSpPr>
        <p:spPr>
          <a:xfrm>
            <a:off x="9536128" y="1128710"/>
            <a:ext cx="79861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/>
              <a:t>Shock</a:t>
            </a:r>
          </a:p>
          <a:p>
            <a:r>
              <a:rPr lang="it-IT" sz="2000" dirty="0"/>
              <a:t>ARDS</a:t>
            </a:r>
          </a:p>
        </p:txBody>
      </p:sp>
    </p:spTree>
    <p:extLst>
      <p:ext uri="{BB962C8B-B14F-4D97-AF65-F5344CB8AC3E}">
        <p14:creationId xmlns:p14="http://schemas.microsoft.com/office/powerpoint/2010/main" val="426210777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E99B2A9-30A0-CDA9-C1CE-88B135E5E8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Esami di laboratorio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4DD2C5E5-2C8A-C6C9-234C-C0C6F38A5E1F}"/>
              </a:ext>
            </a:extLst>
          </p:cNvPr>
          <p:cNvSpPr txBox="1"/>
          <p:nvPr/>
        </p:nvSpPr>
        <p:spPr>
          <a:xfrm>
            <a:off x="938151" y="2244436"/>
            <a:ext cx="574445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/>
              <a:t>Leucopenia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/>
              <a:t>Piastrinopenia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/>
              <a:t>Aumento dei valori di ematocrito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/>
              <a:t>Allungamento delle prove di coagulazione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/>
              <a:t>Incremento delle transaminasi</a:t>
            </a:r>
          </a:p>
        </p:txBody>
      </p:sp>
    </p:spTree>
    <p:extLst>
      <p:ext uri="{BB962C8B-B14F-4D97-AF65-F5344CB8AC3E}">
        <p14:creationId xmlns:p14="http://schemas.microsoft.com/office/powerpoint/2010/main" val="274671033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B1F26B9-5629-2BE0-9DB9-6AA2AC67CD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Diagnosi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1E382F79-6C09-FD1A-08B4-DC2F1EEC0228}"/>
              </a:ext>
            </a:extLst>
          </p:cNvPr>
          <p:cNvSpPr txBox="1"/>
          <p:nvPr/>
        </p:nvSpPr>
        <p:spPr>
          <a:xfrm>
            <a:off x="950026" y="2078182"/>
            <a:ext cx="10062178" cy="40626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/>
              <a:t>La diagnosi di certezza si avvale di:</a:t>
            </a:r>
          </a:p>
          <a:p>
            <a:endParaRPr lang="it-IT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/>
              <a:t>Isolamento virale (difficile impiego)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/>
              <a:t>Identificazione genoma mediante PCR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/>
              <a:t>Misurazione antigeni specifici NS-1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/>
              <a:t>La presenza di anticorpi IgM è indicativa di diagnosi probabile </a:t>
            </a:r>
          </a:p>
          <a:p>
            <a:r>
              <a:rPr lang="it-IT" sz="2400" dirty="0"/>
              <a:t>(compaiono 5-7 gg dopo i sintomi)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/>
              <a:t>La presenza di anticorpi IgG si può ritrovare alla fine della prima settimana e </a:t>
            </a:r>
          </a:p>
          <a:p>
            <a:r>
              <a:rPr lang="it-IT" sz="2400" dirty="0"/>
              <a:t>perdurano tutta la vita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/>
              <a:t>E’ possibile una reazione crociata con il virus </a:t>
            </a:r>
            <a:r>
              <a:rPr lang="it-IT" sz="2400" dirty="0" err="1"/>
              <a:t>Zika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109112971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0F6C097-6590-B233-EF9D-AEC0429AC2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Terapia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B5FE24BA-9CC7-0778-B437-9C212DBBF0D7}"/>
              </a:ext>
            </a:extLst>
          </p:cNvPr>
          <p:cNvSpPr txBox="1"/>
          <p:nvPr/>
        </p:nvSpPr>
        <p:spPr>
          <a:xfrm>
            <a:off x="736270" y="2327564"/>
            <a:ext cx="54893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/>
              <a:t>La terapia è esclusivamente sintomatica</a:t>
            </a:r>
          </a:p>
        </p:txBody>
      </p:sp>
    </p:spTree>
    <p:extLst>
      <p:ext uri="{BB962C8B-B14F-4D97-AF65-F5344CB8AC3E}">
        <p14:creationId xmlns:p14="http://schemas.microsoft.com/office/powerpoint/2010/main" val="409740097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9DE70BB-1F38-D7C3-B2DA-AB509F085F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Profilassi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127AF7CA-9296-AD2A-5A72-4EAD37C48CE6}"/>
              </a:ext>
            </a:extLst>
          </p:cNvPr>
          <p:cNvSpPr txBox="1"/>
          <p:nvPr/>
        </p:nvSpPr>
        <p:spPr>
          <a:xfrm>
            <a:off x="1116281" y="1723809"/>
            <a:ext cx="9440883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0" i="0" u="none" strike="noStrike" dirty="0">
                <a:solidFill>
                  <a:srgbClr val="0A0A0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Il nuovo vaccino (nome commerciale: </a:t>
            </a:r>
            <a:r>
              <a:rPr lang="it-IT" b="0" i="0" u="none" strike="noStrike" dirty="0" err="1">
                <a:solidFill>
                  <a:srgbClr val="0A0A0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Dengvaxia</a:t>
            </a:r>
            <a:r>
              <a:rPr lang="it-IT" b="0" i="0" u="none" strike="noStrike" dirty="0">
                <a:solidFill>
                  <a:srgbClr val="0A0A0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 è costituito da un virus vivo attenuato che viene somministrato in tre dosi a distanza di 6 mesi (0,6 e 12).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0" i="0" u="none" strike="noStrike" dirty="0">
                <a:solidFill>
                  <a:srgbClr val="0A0A0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L’Agenzia Europea ha approvato il suo uso a partire dai 9 ai 45 anni, mentre l’FDA lo ha approvato per individui dai 9 ai 16 anni.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0" i="0" u="none" strike="noStrike" dirty="0">
                <a:solidFill>
                  <a:srgbClr val="0A0A0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Il vaccino è indicato per chi vive in aree endemiche è </a:t>
            </a:r>
            <a:r>
              <a:rPr lang="it-IT" b="1" i="0" u="none" strike="noStrike" dirty="0">
                <a:solidFill>
                  <a:srgbClr val="0A0A0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può essere somministrato solo a chi ha avuto una precedente infezione da dengue confermata da esami di laboratorio</a:t>
            </a:r>
            <a:r>
              <a:rPr lang="it-IT" b="0" i="0" u="none" strike="noStrike" dirty="0">
                <a:solidFill>
                  <a:srgbClr val="0A0A0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endParaRPr lang="it-IT" dirty="0">
              <a:solidFill>
                <a:srgbClr val="0A0A0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0A0A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it-IT" b="0" i="0" u="none" strike="noStrike" dirty="0">
                <a:solidFill>
                  <a:srgbClr val="0A0A0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 chi non è mai stato infettato, il vaccino sembra agire come una prima infezione - senza infettare effettivamente la persona - cosicché un’infezione seguente potrebbe manifestarsi in forma complicata.</a:t>
            </a:r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907783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3" name="Titolo 1">
            <a:extLst>
              <a:ext uri="{FF2B5EF4-FFF2-40B4-BE49-F238E27FC236}">
                <a16:creationId xmlns:a16="http://schemas.microsoft.com/office/drawing/2014/main" id="{B2BBB649-DCE1-13D8-BA44-2B98C8519D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altLang="it-IT" b="1" dirty="0">
                <a:solidFill>
                  <a:srgbClr val="C00000"/>
                </a:solidFill>
              </a:rPr>
              <a:t>Infezione da virus </a:t>
            </a:r>
            <a:r>
              <a:rPr lang="it-IT" altLang="it-IT" b="1" dirty="0" err="1">
                <a:solidFill>
                  <a:srgbClr val="C00000"/>
                </a:solidFill>
              </a:rPr>
              <a:t>Zika</a:t>
            </a:r>
            <a:endParaRPr lang="it-IT" altLang="it-IT" b="1" dirty="0">
              <a:solidFill>
                <a:srgbClr val="C00000"/>
              </a:solidFill>
            </a:endParaRP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27C9E9BC-013E-1FD3-C68E-AE9882FE7D95}"/>
              </a:ext>
            </a:extLst>
          </p:cNvPr>
          <p:cNvSpPr/>
          <p:nvPr/>
        </p:nvSpPr>
        <p:spPr>
          <a:xfrm>
            <a:off x="2424114" y="1844676"/>
            <a:ext cx="7615237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it-IT" dirty="0">
                <a:solidFill>
                  <a:srgbClr val="000000"/>
                </a:solidFill>
                <a:latin typeface="Verdana" panose="020B0604030504040204" pitchFamily="34" charset="0"/>
              </a:rPr>
              <a:t>L’infezione umana da virus </a:t>
            </a:r>
            <a:r>
              <a:rPr lang="it-IT" dirty="0" err="1">
                <a:solidFill>
                  <a:srgbClr val="000000"/>
                </a:solidFill>
                <a:latin typeface="Verdana" panose="020B0604030504040204" pitchFamily="34" charset="0"/>
              </a:rPr>
              <a:t>Zika</a:t>
            </a:r>
            <a:r>
              <a:rPr lang="it-IT" dirty="0">
                <a:solidFill>
                  <a:srgbClr val="000000"/>
                </a:solidFill>
                <a:latin typeface="Verdana" panose="020B0604030504040204" pitchFamily="34" charset="0"/>
              </a:rPr>
              <a:t> (</a:t>
            </a:r>
            <a:r>
              <a:rPr lang="it-IT" dirty="0" err="1">
                <a:solidFill>
                  <a:srgbClr val="000000"/>
                </a:solidFill>
                <a:latin typeface="Verdana" panose="020B0604030504040204" pitchFamily="34" charset="0"/>
              </a:rPr>
              <a:t>Zikv</a:t>
            </a:r>
            <a:r>
              <a:rPr lang="it-IT" dirty="0">
                <a:solidFill>
                  <a:srgbClr val="000000"/>
                </a:solidFill>
                <a:latin typeface="Verdana" panose="020B0604030504040204" pitchFamily="34" charset="0"/>
              </a:rPr>
              <a:t>) è una malattia virale trasmessa dalla puntura di zanzare infette di alcune specie appartenenti al genere </a:t>
            </a:r>
            <a:r>
              <a:rPr lang="it-IT" i="1" dirty="0">
                <a:solidFill>
                  <a:srgbClr val="000000"/>
                </a:solidFill>
                <a:latin typeface="Verdana" panose="020B0604030504040204" pitchFamily="34" charset="0"/>
              </a:rPr>
              <a:t>Aedes</a:t>
            </a:r>
            <a:r>
              <a:rPr lang="it-IT" dirty="0">
                <a:solidFill>
                  <a:srgbClr val="000000"/>
                </a:solidFill>
                <a:latin typeface="Verdana" panose="020B0604030504040204" pitchFamily="34" charset="0"/>
              </a:rPr>
              <a:t>. </a:t>
            </a:r>
          </a:p>
          <a:p>
            <a:pPr>
              <a:defRPr/>
            </a:pPr>
            <a:endParaRPr lang="it-IT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it-IT" dirty="0" err="1">
                <a:solidFill>
                  <a:srgbClr val="000000"/>
                </a:solidFill>
                <a:latin typeface="Verdana" panose="020B0604030504040204" pitchFamily="34" charset="0"/>
              </a:rPr>
              <a:t>Zika</a:t>
            </a:r>
            <a:r>
              <a:rPr lang="it-IT" dirty="0">
                <a:solidFill>
                  <a:srgbClr val="000000"/>
                </a:solidFill>
                <a:latin typeface="Verdana" panose="020B0604030504040204" pitchFamily="34" charset="0"/>
              </a:rPr>
              <a:t> è un </a:t>
            </a:r>
            <a:r>
              <a:rPr lang="it-IT" i="1" dirty="0" err="1">
                <a:solidFill>
                  <a:srgbClr val="000000"/>
                </a:solidFill>
                <a:latin typeface="Verdana" panose="020B0604030504040204" pitchFamily="34" charset="0"/>
              </a:rPr>
              <a:t>Flavivirus</a:t>
            </a:r>
            <a:r>
              <a:rPr lang="it-IT" dirty="0">
                <a:solidFill>
                  <a:srgbClr val="000000"/>
                </a:solidFill>
                <a:latin typeface="Verdana" panose="020B0604030504040204" pitchFamily="34" charset="0"/>
              </a:rPr>
              <a:t>, simile al virus della febbre gialla, della dengue, dell'encefalite giapponese e dell’encefalite del Nilo occidentale.</a:t>
            </a:r>
            <a:endParaRPr lang="it-IT" dirty="0"/>
          </a:p>
        </p:txBody>
      </p:sp>
      <p:pic>
        <p:nvPicPr>
          <p:cNvPr id="202755" name="Immagine 3">
            <a:extLst>
              <a:ext uri="{FF2B5EF4-FFF2-40B4-BE49-F238E27FC236}">
                <a16:creationId xmlns:a16="http://schemas.microsoft.com/office/drawing/2014/main" id="{D53666F7-BE9A-BD9F-1CB0-49CA4D8389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5200" y="4243389"/>
            <a:ext cx="7721600" cy="249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B7C3F91A-C8C6-C020-EE40-CE118A4B3783}"/>
              </a:ext>
            </a:extLst>
          </p:cNvPr>
          <p:cNvSpPr txBox="1"/>
          <p:nvPr/>
        </p:nvSpPr>
        <p:spPr>
          <a:xfrm>
            <a:off x="1199408" y="1169812"/>
            <a:ext cx="10058400" cy="4339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2000" b="0" u="none" strike="noStrike" dirty="0">
                <a:solidFill>
                  <a:srgbClr val="000000"/>
                </a:solidFill>
                <a:effectLst/>
                <a:latin typeface="Titillium Web" pitchFamily="2" charset="77"/>
              </a:rPr>
              <a:t>Al momento attuale si contano oltre 100 virus classificati come arbovirus, in grado di causare malattia nell’uomo. </a:t>
            </a:r>
          </a:p>
          <a:p>
            <a:pPr algn="l"/>
            <a:r>
              <a:rPr lang="it-IT" sz="2000" b="0" u="none" strike="noStrike" dirty="0">
                <a:solidFill>
                  <a:srgbClr val="000000"/>
                </a:solidFill>
                <a:effectLst/>
                <a:latin typeface="Titillium Web" pitchFamily="2" charset="77"/>
              </a:rPr>
              <a:t>La maggior parte di questi appartengono a famiglie e generi tra i quali: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it-IT" sz="2000" b="0" u="none" strike="noStrike" dirty="0" err="1">
                <a:solidFill>
                  <a:srgbClr val="000000"/>
                </a:solidFill>
                <a:effectLst/>
                <a:latin typeface="Titillium Web" pitchFamily="2" charset="77"/>
              </a:rPr>
              <a:t>Togaviridae</a:t>
            </a:r>
            <a:r>
              <a:rPr lang="it-IT" sz="2000" b="0" u="none" strike="noStrike" dirty="0">
                <a:solidFill>
                  <a:srgbClr val="000000"/>
                </a:solidFill>
                <a:effectLst/>
                <a:latin typeface="Titillium Web" pitchFamily="2" charset="77"/>
              </a:rPr>
              <a:t> (</a:t>
            </a:r>
            <a:r>
              <a:rPr lang="it-IT" sz="2000" b="0" u="none" strike="noStrike" dirty="0" err="1">
                <a:solidFill>
                  <a:srgbClr val="000000"/>
                </a:solidFill>
                <a:effectLst/>
                <a:latin typeface="Titillium Web" pitchFamily="2" charset="77"/>
              </a:rPr>
              <a:t>Alphavirus</a:t>
            </a:r>
            <a:r>
              <a:rPr lang="it-IT" sz="2000" b="0" u="none" strike="noStrike" dirty="0">
                <a:solidFill>
                  <a:srgbClr val="000000"/>
                </a:solidFill>
                <a:effectLst/>
                <a:latin typeface="Titillium Web" pitchFamily="2" charset="77"/>
              </a:rPr>
              <a:t>),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rgbClr val="000000"/>
                </a:solidFill>
                <a:latin typeface="Titillium Web" pitchFamily="2" charset="77"/>
              </a:rPr>
              <a:t> </a:t>
            </a:r>
            <a:r>
              <a:rPr lang="it-IT" sz="2000" b="0" u="none" strike="noStrike" dirty="0" err="1">
                <a:solidFill>
                  <a:srgbClr val="000000"/>
                </a:solidFill>
                <a:effectLst/>
                <a:latin typeface="Titillium Web" pitchFamily="2" charset="77"/>
              </a:rPr>
              <a:t>Flaviridae</a:t>
            </a:r>
            <a:r>
              <a:rPr lang="it-IT" sz="2000" b="0" u="none" strike="noStrike" dirty="0">
                <a:solidFill>
                  <a:srgbClr val="000000"/>
                </a:solidFill>
                <a:effectLst/>
                <a:latin typeface="Titillium Web" pitchFamily="2" charset="77"/>
              </a:rPr>
              <a:t> (Flavivirus)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it-IT" sz="2000" b="0" u="none" strike="noStrike" dirty="0">
                <a:solidFill>
                  <a:srgbClr val="000000"/>
                </a:solidFill>
                <a:effectLst/>
                <a:latin typeface="Titillium Web" pitchFamily="2" charset="77"/>
              </a:rPr>
              <a:t> </a:t>
            </a:r>
            <a:r>
              <a:rPr lang="it-IT" sz="2000" b="0" u="none" strike="noStrike" dirty="0" err="1">
                <a:solidFill>
                  <a:srgbClr val="000000"/>
                </a:solidFill>
                <a:effectLst/>
                <a:latin typeface="Titillium Web" pitchFamily="2" charset="77"/>
              </a:rPr>
              <a:t>Bunyaviridae</a:t>
            </a:r>
            <a:r>
              <a:rPr lang="it-IT" sz="2000" b="0" u="none" strike="noStrike" dirty="0">
                <a:solidFill>
                  <a:srgbClr val="000000"/>
                </a:solidFill>
                <a:effectLst/>
                <a:latin typeface="Titillium Web" pitchFamily="2" charset="77"/>
              </a:rPr>
              <a:t>(</a:t>
            </a:r>
            <a:r>
              <a:rPr lang="it-IT" sz="2000" b="0" u="none" strike="noStrike" dirty="0" err="1">
                <a:solidFill>
                  <a:srgbClr val="000000"/>
                </a:solidFill>
                <a:effectLst/>
                <a:latin typeface="Titillium Web" pitchFamily="2" charset="77"/>
              </a:rPr>
              <a:t>Bunyavirus</a:t>
            </a:r>
            <a:r>
              <a:rPr lang="it-IT" sz="2000" b="0" u="none" strike="noStrike" dirty="0">
                <a:solidFill>
                  <a:srgbClr val="000000"/>
                </a:solidFill>
                <a:effectLst/>
                <a:latin typeface="Titillium Web" pitchFamily="2" charset="77"/>
              </a:rPr>
              <a:t> e </a:t>
            </a:r>
            <a:r>
              <a:rPr lang="it-IT" sz="2000" b="0" u="none" strike="noStrike" dirty="0" err="1">
                <a:solidFill>
                  <a:srgbClr val="000000"/>
                </a:solidFill>
                <a:effectLst/>
                <a:latin typeface="Titillium Web" pitchFamily="2" charset="77"/>
              </a:rPr>
              <a:t>Phlebovirus</a:t>
            </a:r>
            <a:r>
              <a:rPr lang="it-IT" sz="2000" b="0" u="none" strike="noStrike" dirty="0">
                <a:solidFill>
                  <a:srgbClr val="000000"/>
                </a:solidFill>
                <a:effectLst/>
                <a:latin typeface="Titillium Web" pitchFamily="2" charset="77"/>
              </a:rPr>
              <a:t>). </a:t>
            </a:r>
          </a:p>
          <a:p>
            <a:pPr algn="l"/>
            <a:endParaRPr lang="it-IT" dirty="0">
              <a:solidFill>
                <a:srgbClr val="000000"/>
              </a:solidFill>
              <a:latin typeface="Titillium Web" pitchFamily="2" charset="77"/>
            </a:endParaRPr>
          </a:p>
          <a:p>
            <a:pPr algn="l"/>
            <a:endParaRPr lang="it-IT" b="0" i="0" u="none" strike="noStrike" dirty="0">
              <a:solidFill>
                <a:srgbClr val="000000"/>
              </a:solidFill>
              <a:effectLst/>
              <a:latin typeface="Titillium Web" pitchFamily="2" charset="77"/>
            </a:endParaRPr>
          </a:p>
          <a:p>
            <a:pPr algn="l"/>
            <a:r>
              <a:rPr lang="it-IT" sz="2000" b="0" i="0" u="none" strike="noStrike" dirty="0">
                <a:solidFill>
                  <a:srgbClr val="000000"/>
                </a:solidFill>
                <a:effectLst/>
                <a:latin typeface="Titillium Web" pitchFamily="2" charset="77"/>
              </a:rPr>
              <a:t>In Italia, gli arbovirus possono essere causa di infezioni sia importate sia autoctone e possono causare malattie con presentazioni cliniche diverse. </a:t>
            </a:r>
          </a:p>
          <a:p>
            <a:pPr algn="l"/>
            <a:endParaRPr lang="it-IT" sz="2000" b="0" i="0" u="none" strike="noStrike" dirty="0">
              <a:solidFill>
                <a:srgbClr val="000000"/>
              </a:solidFill>
              <a:effectLst/>
              <a:latin typeface="Titillium Web" pitchFamily="2" charset="77"/>
            </a:endParaRPr>
          </a:p>
          <a:p>
            <a:pPr algn="l"/>
            <a:r>
              <a:rPr lang="it-IT" sz="2000" b="0" i="0" u="none" strike="noStrike" dirty="0">
                <a:solidFill>
                  <a:srgbClr val="000000"/>
                </a:solidFill>
                <a:effectLst/>
                <a:latin typeface="Titillium Web" pitchFamily="2" charset="77"/>
              </a:rPr>
              <a:t>Per questo motivo, le </a:t>
            </a:r>
            <a:r>
              <a:rPr lang="it-IT" sz="2000" b="0" i="0" u="none" strike="noStrike" dirty="0" err="1">
                <a:solidFill>
                  <a:srgbClr val="000000"/>
                </a:solidFill>
                <a:effectLst/>
                <a:latin typeface="Titillium Web" pitchFamily="2" charset="77"/>
              </a:rPr>
              <a:t>arbovirosi</a:t>
            </a:r>
            <a:r>
              <a:rPr lang="it-IT" sz="2000" b="0" i="0" u="none" strike="noStrike" dirty="0">
                <a:solidFill>
                  <a:srgbClr val="000000"/>
                </a:solidFill>
                <a:effectLst/>
                <a:latin typeface="Titillium Web" pitchFamily="2" charset="77"/>
              </a:rPr>
              <a:t> devono essere considerate nella diagnosi differenziale in caso di storia di viaggio all’estero o in presenza di nota diffusione sul territorio nazionale.</a:t>
            </a:r>
          </a:p>
          <a:p>
            <a:pPr algn="l"/>
            <a:r>
              <a:rPr lang="it-IT" sz="2000" b="0" i="0" u="none" strike="noStrike" dirty="0">
                <a:solidFill>
                  <a:srgbClr val="000000"/>
                </a:solidFill>
                <a:effectLst/>
                <a:latin typeface="Titillium Web" pitchFamily="2" charset="77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59165262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1">
            <a:extLst>
              <a:ext uri="{FF2B5EF4-FFF2-40B4-BE49-F238E27FC236}">
                <a16:creationId xmlns:a16="http://schemas.microsoft.com/office/drawing/2014/main" id="{B2BBB649-DCE1-13D8-BA44-2B98C8519D68}"/>
              </a:ext>
            </a:extLst>
          </p:cNvPr>
          <p:cNvSpPr>
            <a:spLocks noGrp="1"/>
          </p:cNvSpPr>
          <p:nvPr/>
        </p:nvSpPr>
        <p:spPr>
          <a:xfrm>
            <a:off x="838200" y="10614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altLang="it-IT" b="1" dirty="0">
                <a:solidFill>
                  <a:srgbClr val="C00000"/>
                </a:solidFill>
              </a:rPr>
              <a:t>Epidemiologia</a:t>
            </a:r>
          </a:p>
          <a:p>
            <a:pPr algn="ctr"/>
            <a:r>
              <a:rPr lang="it-IT" altLang="it-IT" b="1" dirty="0" err="1">
                <a:solidFill>
                  <a:srgbClr val="C00000"/>
                </a:solidFill>
              </a:rPr>
              <a:t>Zika</a:t>
            </a:r>
            <a:r>
              <a:rPr lang="it-IT" altLang="it-IT" b="1" dirty="0">
                <a:solidFill>
                  <a:srgbClr val="C00000"/>
                </a:solidFill>
              </a:rPr>
              <a:t> virus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209BC999-9306-754F-6344-D91FDCFB1940}"/>
              </a:ext>
            </a:extLst>
          </p:cNvPr>
          <p:cNvSpPr txBox="1"/>
          <p:nvPr/>
        </p:nvSpPr>
        <p:spPr>
          <a:xfrm>
            <a:off x="486888" y="6282047"/>
            <a:ext cx="9749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ISS 2024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11ABADE4-EDD8-31E0-8109-9A1A5DCD53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1338880"/>
            <a:ext cx="7772400" cy="5462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1464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777" name="Immagine 1">
            <a:extLst>
              <a:ext uri="{FF2B5EF4-FFF2-40B4-BE49-F238E27FC236}">
                <a16:creationId xmlns:a16="http://schemas.microsoft.com/office/drawing/2014/main" id="{2840A0B6-F463-313C-969E-9A7C8D8BE6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687514"/>
            <a:ext cx="9144000" cy="348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1" name="Rettangolo 1">
            <a:extLst>
              <a:ext uri="{FF2B5EF4-FFF2-40B4-BE49-F238E27FC236}">
                <a16:creationId xmlns:a16="http://schemas.microsoft.com/office/drawing/2014/main" id="{C487CAF1-680A-DED8-188B-C0C45560C8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9650" y="1844676"/>
            <a:ext cx="7632700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it-IT" altLang="it-IT" sz="2000">
                <a:solidFill>
                  <a:srgbClr val="000000"/>
                </a:solidFill>
                <a:latin typeface="Verdana" panose="020B0604030504040204" pitchFamily="34" charset="0"/>
              </a:rPr>
              <a:t>ll vettore è la zanzara del genere </a:t>
            </a:r>
            <a:r>
              <a:rPr lang="it-IT" altLang="it-IT" sz="2000" i="1">
                <a:solidFill>
                  <a:srgbClr val="000000"/>
                </a:solidFill>
                <a:latin typeface="Verdana" panose="020B0604030504040204" pitchFamily="34" charset="0"/>
              </a:rPr>
              <a:t>Aedes</a:t>
            </a:r>
            <a:r>
              <a:rPr lang="it-IT" altLang="it-IT" sz="2000">
                <a:solidFill>
                  <a:srgbClr val="000000"/>
                </a:solidFill>
                <a:latin typeface="Verdana" panose="020B0604030504040204" pitchFamily="34" charset="0"/>
              </a:rPr>
              <a:t> e comprende: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it-IT" altLang="it-IT" sz="200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it-IT" altLang="it-IT" sz="2000">
                <a:solidFill>
                  <a:srgbClr val="000000"/>
                </a:solidFill>
                <a:latin typeface="Verdana" panose="020B0604030504040204" pitchFamily="34" charset="0"/>
              </a:rPr>
              <a:t> 1) </a:t>
            </a:r>
            <a:r>
              <a:rPr lang="it-IT" altLang="it-IT" sz="2000" b="1" i="1" u="sng">
                <a:solidFill>
                  <a:srgbClr val="FF0000"/>
                </a:solidFill>
                <a:latin typeface="Verdana" panose="020B0604030504040204" pitchFamily="34" charset="0"/>
              </a:rPr>
              <a:t>Aedes aegypti</a:t>
            </a:r>
            <a:r>
              <a:rPr lang="it-IT" altLang="it-IT" sz="2000" b="1" u="sng">
                <a:solidFill>
                  <a:srgbClr val="FF0000"/>
                </a:solidFill>
                <a:latin typeface="Verdana" panose="020B0604030504040204" pitchFamily="34" charset="0"/>
              </a:rPr>
              <a:t> </a:t>
            </a:r>
            <a:r>
              <a:rPr lang="it-IT" altLang="it-IT" sz="2000">
                <a:solidFill>
                  <a:srgbClr val="000000"/>
                </a:solidFill>
                <a:latin typeface="Verdana" panose="020B0604030504040204" pitchFamily="34" charset="0"/>
              </a:rPr>
              <a:t>(vettore originario, nota anche come zanzara della febbre gialla)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it-IT" altLang="it-IT" sz="2000">
                <a:solidFill>
                  <a:srgbClr val="000000"/>
                </a:solidFill>
                <a:latin typeface="Verdana" panose="020B0604030504040204" pitchFamily="34" charset="0"/>
              </a:rPr>
              <a:t> 2) </a:t>
            </a:r>
            <a:r>
              <a:rPr lang="it-IT" altLang="it-IT" sz="2000" b="1" i="1" u="sng">
                <a:solidFill>
                  <a:srgbClr val="FF0000"/>
                </a:solidFill>
                <a:latin typeface="Verdana" panose="020B0604030504040204" pitchFamily="34" charset="0"/>
              </a:rPr>
              <a:t>Aedes albopictus </a:t>
            </a:r>
            <a:r>
              <a:rPr lang="it-IT" altLang="it-IT" sz="2000" i="1" u="sng">
                <a:solidFill>
                  <a:srgbClr val="000000"/>
                </a:solidFill>
                <a:latin typeface="Verdana" panose="020B0604030504040204" pitchFamily="34" charset="0"/>
              </a:rPr>
              <a:t>(zanzara tigre e diffusa anche in Italia)</a:t>
            </a:r>
            <a:endParaRPr lang="it-IT" altLang="it-IT" sz="2000" u="sng">
              <a:latin typeface="Arial" panose="020B0604020202020204" pitchFamily="34" charset="0"/>
            </a:endParaRPr>
          </a:p>
        </p:txBody>
      </p:sp>
      <p:sp>
        <p:nvSpPr>
          <p:cNvPr id="204802" name="Rettangolo 2">
            <a:extLst>
              <a:ext uri="{FF2B5EF4-FFF2-40B4-BE49-F238E27FC236}">
                <a16:creationId xmlns:a16="http://schemas.microsoft.com/office/drawing/2014/main" id="{FE984FAE-A126-CBA0-36C3-F0E551B1CD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9650" y="4410076"/>
            <a:ext cx="74882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it-IT" altLang="it-IT" sz="2000">
                <a:solidFill>
                  <a:srgbClr val="000000"/>
                </a:solidFill>
                <a:latin typeface="Verdana" panose="020B0604030504040204" pitchFamily="34" charset="0"/>
              </a:rPr>
              <a:t>L’ospite serbatoio (</a:t>
            </a:r>
            <a:r>
              <a:rPr lang="it-IT" altLang="it-IT" sz="2000" i="1">
                <a:solidFill>
                  <a:srgbClr val="000000"/>
                </a:solidFill>
                <a:latin typeface="Verdana" panose="020B0604030504040204" pitchFamily="34" charset="0"/>
              </a:rPr>
              <a:t>reservoir</a:t>
            </a:r>
            <a:r>
              <a:rPr lang="it-IT" altLang="it-IT" sz="2000">
                <a:solidFill>
                  <a:srgbClr val="000000"/>
                </a:solidFill>
                <a:latin typeface="Verdana" panose="020B0604030504040204" pitchFamily="34" charset="0"/>
              </a:rPr>
              <a:t>) non è noto, ma si ipotizza che si tratti una scimmia.</a:t>
            </a:r>
            <a:endParaRPr lang="it-IT" altLang="it-IT" sz="20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49" name="Titolo 1">
            <a:extLst>
              <a:ext uri="{FF2B5EF4-FFF2-40B4-BE49-F238E27FC236}">
                <a16:creationId xmlns:a16="http://schemas.microsoft.com/office/drawing/2014/main" id="{CCBED6B6-8954-7B8C-5001-D2C27737A3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altLang="it-IT"/>
              <a:t>Zika</a:t>
            </a:r>
            <a:br>
              <a:rPr lang="it-IT" altLang="it-IT"/>
            </a:br>
            <a:r>
              <a:rPr lang="it-IT" altLang="it-IT"/>
              <a:t>Modalità di trasmissione e clinica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0C54721B-8A61-5891-A85B-CD142FC83CD3}"/>
              </a:ext>
            </a:extLst>
          </p:cNvPr>
          <p:cNvSpPr txBox="1"/>
          <p:nvPr/>
        </p:nvSpPr>
        <p:spPr>
          <a:xfrm>
            <a:off x="2566989" y="2701925"/>
            <a:ext cx="5253361" cy="1477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it-IT" dirty="0"/>
              <a:t>Zanzara</a:t>
            </a:r>
          </a:p>
          <a:p>
            <a:pPr>
              <a:defRPr/>
            </a:pPr>
            <a:endParaRPr lang="it-IT" dirty="0"/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it-IT" dirty="0"/>
              <a:t>Interumana : sessuale, trasfusioni, transplacentare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it-IT" dirty="0"/>
          </a:p>
          <a:p>
            <a:pPr>
              <a:defRPr/>
            </a:pPr>
            <a:endParaRPr lang="it-IT" dirty="0"/>
          </a:p>
        </p:txBody>
      </p:sp>
      <p:cxnSp>
        <p:nvCxnSpPr>
          <p:cNvPr id="5" name="Connettore 1 4">
            <a:extLst>
              <a:ext uri="{FF2B5EF4-FFF2-40B4-BE49-F238E27FC236}">
                <a16:creationId xmlns:a16="http://schemas.microsoft.com/office/drawing/2014/main" id="{AFD389BB-086E-A0CA-0EF3-E9D5441EBCFC}"/>
              </a:ext>
            </a:extLst>
          </p:cNvPr>
          <p:cNvCxnSpPr>
            <a:cxnSpLocks/>
          </p:cNvCxnSpPr>
          <p:nvPr/>
        </p:nvCxnSpPr>
        <p:spPr>
          <a:xfrm>
            <a:off x="3216276" y="1989138"/>
            <a:ext cx="611981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3" name="Titolo 1">
            <a:extLst>
              <a:ext uri="{FF2B5EF4-FFF2-40B4-BE49-F238E27FC236}">
                <a16:creationId xmlns:a16="http://schemas.microsoft.com/office/drawing/2014/main" id="{41B2A761-B1DA-D26D-187E-E46A7D2521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altLang="it-IT"/>
              <a:t>Zika</a:t>
            </a:r>
            <a:br>
              <a:rPr lang="it-IT" altLang="it-IT"/>
            </a:br>
            <a:r>
              <a:rPr lang="it-IT" altLang="it-IT"/>
              <a:t>Clinica</a:t>
            </a:r>
          </a:p>
        </p:txBody>
      </p:sp>
      <p:cxnSp>
        <p:nvCxnSpPr>
          <p:cNvPr id="5" name="Connettore 1 4">
            <a:extLst>
              <a:ext uri="{FF2B5EF4-FFF2-40B4-BE49-F238E27FC236}">
                <a16:creationId xmlns:a16="http://schemas.microsoft.com/office/drawing/2014/main" id="{1986C2A9-D8D1-27B0-95D4-4BA21BAFEFE8}"/>
              </a:ext>
            </a:extLst>
          </p:cNvPr>
          <p:cNvCxnSpPr>
            <a:cxnSpLocks/>
          </p:cNvCxnSpPr>
          <p:nvPr/>
        </p:nvCxnSpPr>
        <p:spPr>
          <a:xfrm>
            <a:off x="3216276" y="1989138"/>
            <a:ext cx="611981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7DADBC9E-E0CA-0AC7-0961-6AA4F0C0FC53}"/>
              </a:ext>
            </a:extLst>
          </p:cNvPr>
          <p:cNvSpPr txBox="1"/>
          <p:nvPr/>
        </p:nvSpPr>
        <p:spPr>
          <a:xfrm>
            <a:off x="2566988" y="2420938"/>
            <a:ext cx="5928226" cy="39087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dirty="0"/>
              <a:t>Il periodo d’incubazione è stimato di circa 7 giorni e i sintomi </a:t>
            </a:r>
          </a:p>
          <a:p>
            <a:pPr>
              <a:defRPr/>
            </a:pPr>
            <a:r>
              <a:rPr lang="it-IT" dirty="0" err="1"/>
              <a:t>piu</a:t>
            </a:r>
            <a:r>
              <a:rPr lang="it-IT" dirty="0"/>
              <a:t>̀ comuni sono:</a:t>
            </a:r>
            <a:br>
              <a:rPr lang="it-IT" b="1" dirty="0"/>
            </a:br>
            <a:endParaRPr lang="it-IT" b="1" dirty="0"/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it-IT" dirty="0" err="1"/>
              <a:t>rash</a:t>
            </a:r>
            <a:r>
              <a:rPr lang="it-IT" dirty="0"/>
              <a:t> maculare o papulare (90% dei casi) </a:t>
            </a:r>
            <a:endParaRPr lang="it-IT" sz="1600" dirty="0"/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it-IT" dirty="0"/>
              <a:t>febbre (65% dei casi)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it-IT" dirty="0"/>
              <a:t>artrite o artralgie (65% dei casi)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it-IT" dirty="0"/>
              <a:t>congiuntivite non purulenta (55% dei casi)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it-IT" dirty="0"/>
              <a:t>mialgie (48% dei casi)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it-IT" dirty="0"/>
              <a:t>cefalea (45% dei casi)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it-IT" dirty="0"/>
              <a:t>dolore retro-orbitario (39% dei casi)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it-IT" dirty="0"/>
              <a:t>edema (19% dei casi)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it-IT" dirty="0"/>
              <a:t>vomito (19% dei casi).</a:t>
            </a:r>
            <a:br>
              <a:rPr lang="it-IT" dirty="0"/>
            </a:br>
            <a:endParaRPr lang="it-IT" sz="1600" dirty="0"/>
          </a:p>
          <a:p>
            <a:pPr>
              <a:defRPr/>
            </a:pPr>
            <a:endParaRPr lang="it-IT" sz="1600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7" name="Titolo 1">
            <a:extLst>
              <a:ext uri="{FF2B5EF4-FFF2-40B4-BE49-F238E27FC236}">
                <a16:creationId xmlns:a16="http://schemas.microsoft.com/office/drawing/2014/main" id="{292306A7-4D86-4457-5542-7EC8A5E7A4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altLang="it-IT"/>
              <a:t>Zika</a:t>
            </a:r>
            <a:br>
              <a:rPr lang="it-IT" altLang="it-IT"/>
            </a:br>
            <a:r>
              <a:rPr lang="it-IT" altLang="it-IT"/>
              <a:t>Clinica-sequele</a:t>
            </a:r>
          </a:p>
        </p:txBody>
      </p:sp>
      <p:cxnSp>
        <p:nvCxnSpPr>
          <p:cNvPr id="5" name="Connettore 1 4">
            <a:extLst>
              <a:ext uri="{FF2B5EF4-FFF2-40B4-BE49-F238E27FC236}">
                <a16:creationId xmlns:a16="http://schemas.microsoft.com/office/drawing/2014/main" id="{C0800949-6CC6-66D8-810B-2906D4C4F38D}"/>
              </a:ext>
            </a:extLst>
          </p:cNvPr>
          <p:cNvCxnSpPr>
            <a:cxnSpLocks/>
          </p:cNvCxnSpPr>
          <p:nvPr/>
        </p:nvCxnSpPr>
        <p:spPr>
          <a:xfrm>
            <a:off x="3216276" y="1844675"/>
            <a:ext cx="611981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455A4229-F4BF-C7F2-AA62-8B47EFC6418B}"/>
              </a:ext>
            </a:extLst>
          </p:cNvPr>
          <p:cNvSpPr txBox="1"/>
          <p:nvPr/>
        </p:nvSpPr>
        <p:spPr>
          <a:xfrm>
            <a:off x="1847851" y="2060576"/>
            <a:ext cx="8569325" cy="42165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it-IT" u="sng" dirty="0"/>
              <a:t>Sequele neurologiche:</a:t>
            </a:r>
          </a:p>
          <a:p>
            <a:pPr>
              <a:defRPr/>
            </a:pPr>
            <a:endParaRPr lang="it-IT" dirty="0"/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it-IT" dirty="0"/>
              <a:t> Sindrome di </a:t>
            </a:r>
            <a:r>
              <a:rPr lang="it-IT" dirty="0" err="1"/>
              <a:t>Guillain-Barrè</a:t>
            </a:r>
            <a:endParaRPr lang="it-IT" dirty="0"/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it-IT" dirty="0"/>
              <a:t> Encefalite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it-IT" dirty="0"/>
              <a:t> Polineuropatie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it-IT" dirty="0"/>
          </a:p>
          <a:p>
            <a:pPr>
              <a:defRPr/>
            </a:pPr>
            <a:r>
              <a:rPr lang="it-IT" u="sng" dirty="0"/>
              <a:t>Conseguenze sul feto</a:t>
            </a:r>
            <a:r>
              <a:rPr lang="it-IT" dirty="0"/>
              <a:t> :</a:t>
            </a:r>
          </a:p>
          <a:p>
            <a:pPr>
              <a:defRPr/>
            </a:pPr>
            <a:endParaRPr lang="it-IT" dirty="0"/>
          </a:p>
          <a:p>
            <a:pPr>
              <a:defRPr/>
            </a:pPr>
            <a:r>
              <a:rPr lang="it-IT" dirty="0"/>
              <a:t>Aborto</a:t>
            </a:r>
          </a:p>
          <a:p>
            <a:pPr>
              <a:defRPr/>
            </a:pPr>
            <a:r>
              <a:rPr lang="it-IT" dirty="0"/>
              <a:t>Morte fetale</a:t>
            </a:r>
          </a:p>
          <a:p>
            <a:pPr>
              <a:defRPr/>
            </a:pPr>
            <a:r>
              <a:rPr lang="it-IT" dirty="0"/>
              <a:t>Microcefalia </a:t>
            </a:r>
            <a:r>
              <a:rPr lang="it-IT" dirty="0">
                <a:solidFill>
                  <a:srgbClr val="FF0000"/>
                </a:solidFill>
              </a:rPr>
              <a:t>*</a:t>
            </a:r>
          </a:p>
          <a:p>
            <a:pPr>
              <a:defRPr/>
            </a:pPr>
            <a:endParaRPr lang="it-IT" dirty="0"/>
          </a:p>
          <a:p>
            <a:pPr>
              <a:defRPr/>
            </a:pPr>
            <a:r>
              <a:rPr lang="it-IT" dirty="0">
                <a:solidFill>
                  <a:srgbClr val="FF0000"/>
                </a:solidFill>
              </a:rPr>
              <a:t>*</a:t>
            </a:r>
            <a:r>
              <a:rPr lang="it-IT" dirty="0"/>
              <a:t>“</a:t>
            </a:r>
            <a:r>
              <a:rPr lang="it-IT" sz="1600" dirty="0"/>
              <a:t>una circonferenza </a:t>
            </a:r>
            <a:r>
              <a:rPr lang="it-IT" sz="1600" dirty="0" err="1"/>
              <a:t>occipito</a:t>
            </a:r>
            <a:r>
              <a:rPr lang="it-IT" sz="1600" dirty="0"/>
              <a:t>-frontale al di sotto del terzo percentile per </a:t>
            </a:r>
            <a:r>
              <a:rPr lang="it-IT" sz="1600" dirty="0" err="1"/>
              <a:t>eta</a:t>
            </a:r>
            <a:r>
              <a:rPr lang="it-IT" sz="1600" dirty="0"/>
              <a:t>̀ gestazionale e sesso”</a:t>
            </a:r>
          </a:p>
          <a:p>
            <a:pPr>
              <a:defRPr/>
            </a:pPr>
            <a:r>
              <a:rPr lang="it-IT" sz="1600" dirty="0"/>
              <a:t>CDC </a:t>
            </a:r>
          </a:p>
          <a:p>
            <a:pPr>
              <a:defRPr/>
            </a:pPr>
            <a:endParaRPr lang="it-IT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921" name="Immagine 2">
            <a:extLst>
              <a:ext uri="{FF2B5EF4-FFF2-40B4-BE49-F238E27FC236}">
                <a16:creationId xmlns:a16="http://schemas.microsoft.com/office/drawing/2014/main" id="{1F12957B-A4AF-FB5B-8E87-245367DD70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765300"/>
            <a:ext cx="9144000" cy="332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5" name="Titolo 1">
            <a:extLst>
              <a:ext uri="{FF2B5EF4-FFF2-40B4-BE49-F238E27FC236}">
                <a16:creationId xmlns:a16="http://schemas.microsoft.com/office/drawing/2014/main" id="{7A0B6484-B7F1-A5DC-EE89-DA3D917E1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altLang="it-IT"/>
              <a:t>Zika</a:t>
            </a:r>
            <a:br>
              <a:rPr lang="it-IT" altLang="it-IT"/>
            </a:br>
            <a:r>
              <a:rPr lang="it-IT" altLang="it-IT"/>
              <a:t>Diagnosi e terapia</a:t>
            </a:r>
          </a:p>
        </p:txBody>
      </p:sp>
      <p:cxnSp>
        <p:nvCxnSpPr>
          <p:cNvPr id="5" name="Connettore 1 4">
            <a:extLst>
              <a:ext uri="{FF2B5EF4-FFF2-40B4-BE49-F238E27FC236}">
                <a16:creationId xmlns:a16="http://schemas.microsoft.com/office/drawing/2014/main" id="{764987BD-836A-6C46-0D55-A274CF569B1C}"/>
              </a:ext>
            </a:extLst>
          </p:cNvPr>
          <p:cNvCxnSpPr>
            <a:cxnSpLocks/>
          </p:cNvCxnSpPr>
          <p:nvPr/>
        </p:nvCxnSpPr>
        <p:spPr>
          <a:xfrm>
            <a:off x="3216276" y="1989138"/>
            <a:ext cx="611981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CC259850-E9D2-5D9D-95F4-E7563A51694F}"/>
              </a:ext>
            </a:extLst>
          </p:cNvPr>
          <p:cNvSpPr txBox="1"/>
          <p:nvPr/>
        </p:nvSpPr>
        <p:spPr>
          <a:xfrm>
            <a:off x="1782764" y="2287588"/>
            <a:ext cx="8561387" cy="397031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it-IT" dirty="0"/>
              <a:t>Isolamento del virus dal sangue mediante PCR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it-IT" dirty="0"/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it-IT" dirty="0"/>
              <a:t>La diagnosi sierologica può essere falsata dall’isolamento di altri </a:t>
            </a:r>
            <a:r>
              <a:rPr lang="it-IT" i="1" dirty="0" err="1"/>
              <a:t>Flavivirus</a:t>
            </a:r>
            <a:endParaRPr lang="it-IT" i="1" dirty="0"/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it-IT" i="1" dirty="0"/>
          </a:p>
          <a:p>
            <a:pPr>
              <a:defRPr/>
            </a:pPr>
            <a:endParaRPr lang="it-IT" i="1" dirty="0"/>
          </a:p>
          <a:p>
            <a:pPr>
              <a:defRPr/>
            </a:pPr>
            <a:r>
              <a:rPr lang="it-IT" u="sng" dirty="0"/>
              <a:t>Terapia:</a:t>
            </a:r>
          </a:p>
          <a:p>
            <a:pPr>
              <a:defRPr/>
            </a:pPr>
            <a:endParaRPr lang="it-IT" u="sng" dirty="0"/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it-IT" dirty="0"/>
              <a:t>Non esiste una terapia specifica ma solo sintomatica</a:t>
            </a:r>
          </a:p>
          <a:p>
            <a:pPr>
              <a:defRPr/>
            </a:pPr>
            <a:endParaRPr lang="it-IT" dirty="0"/>
          </a:p>
          <a:p>
            <a:pPr>
              <a:defRPr/>
            </a:pPr>
            <a:r>
              <a:rPr lang="it-IT" u="sng" dirty="0"/>
              <a:t>Prevenzione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it-IT" dirty="0"/>
              <a:t>Al momento non esistono vaccini né terapie preventive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it-IT" dirty="0"/>
              <a:t>L’unica prevenzione è : evitare la puntura di zanzara</a:t>
            </a:r>
          </a:p>
          <a:p>
            <a:pPr>
              <a:defRPr/>
            </a:pPr>
            <a:endParaRPr lang="it-IT" dirty="0"/>
          </a:p>
          <a:p>
            <a:pPr>
              <a:defRPr/>
            </a:pPr>
            <a:endParaRPr lang="it-IT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DE609B4-75AD-C6A4-301C-6A291DF8E3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Da che cosa dipende la circolazione di una MTV?</a:t>
            </a:r>
          </a:p>
        </p:txBody>
      </p:sp>
    </p:spTree>
    <p:extLst>
      <p:ext uri="{BB962C8B-B14F-4D97-AF65-F5344CB8AC3E}">
        <p14:creationId xmlns:p14="http://schemas.microsoft.com/office/powerpoint/2010/main" val="11986049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2D78F27-CA22-9453-C318-B907EEF731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La circolazione di una MTV dipende da: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D2D42F46-35A9-E6B8-7077-9102F934CDA5}"/>
              </a:ext>
            </a:extLst>
          </p:cNvPr>
          <p:cNvSpPr txBox="1"/>
          <p:nvPr/>
        </p:nvSpPr>
        <p:spPr>
          <a:xfrm>
            <a:off x="581891" y="2612571"/>
            <a:ext cx="793114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rgbClr val="FF0000"/>
                </a:solidFill>
              </a:rPr>
              <a:t>Recettività:</a:t>
            </a:r>
            <a:r>
              <a:rPr lang="it-IT" sz="2400" dirty="0"/>
              <a:t> presenza e caratteristiche biologiche del vettore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dirty="0" err="1">
                <a:solidFill>
                  <a:srgbClr val="FF0000"/>
                </a:solidFill>
              </a:rPr>
              <a:t>Infettabilità</a:t>
            </a:r>
            <a:r>
              <a:rPr lang="it-IT" sz="2400" dirty="0">
                <a:solidFill>
                  <a:srgbClr val="FF0000"/>
                </a:solidFill>
              </a:rPr>
              <a:t>:</a:t>
            </a:r>
            <a:r>
              <a:rPr lang="it-IT" sz="2400" dirty="0"/>
              <a:t> suscettibilità del vettore ad infettarsi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rgbClr val="FF0000"/>
                </a:solidFill>
              </a:rPr>
              <a:t>Vulnerabilità: </a:t>
            </a:r>
            <a:r>
              <a:rPr lang="it-IT" sz="2400" dirty="0"/>
              <a:t>presenza di serbatoi e di ospiti suscettibili</a:t>
            </a:r>
          </a:p>
        </p:txBody>
      </p:sp>
    </p:spTree>
    <p:extLst>
      <p:ext uri="{BB962C8B-B14F-4D97-AF65-F5344CB8AC3E}">
        <p14:creationId xmlns:p14="http://schemas.microsoft.com/office/powerpoint/2010/main" val="17304446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E940738-58D2-D3E3-17AB-0B46410B78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Chikungunya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CAAB26A3-03CD-37F8-AF60-C8E02626EF3D}"/>
              </a:ext>
            </a:extLst>
          </p:cNvPr>
          <p:cNvSpPr txBox="1"/>
          <p:nvPr/>
        </p:nvSpPr>
        <p:spPr>
          <a:xfrm>
            <a:off x="427512" y="2291938"/>
            <a:ext cx="1133355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 </a:t>
            </a:r>
            <a:r>
              <a:rPr lang="it-IT" sz="2400" dirty="0"/>
              <a:t>Chikungunya è una malattia infettiva virale trasmessa all’uomo dalla zanzara </a:t>
            </a:r>
            <a:r>
              <a:rPr lang="it-IT" sz="2400" b="1" i="1" dirty="0">
                <a:solidFill>
                  <a:srgbClr val="FF0000"/>
                </a:solidFill>
              </a:rPr>
              <a:t>Aedes</a:t>
            </a:r>
          </a:p>
          <a:p>
            <a:endParaRPr lang="it-IT" sz="2400" i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rgbClr val="202124"/>
                </a:solidFill>
                <a:latin typeface="arial" panose="020B0604020202020204" pitchFamily="34" charset="0"/>
              </a:rPr>
              <a:t>I</a:t>
            </a:r>
            <a:r>
              <a:rPr lang="it-IT" sz="2400" i="0" u="none" strike="noStrike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n lingua swahili significa “</a:t>
            </a:r>
            <a:r>
              <a:rPr lang="it-IT" sz="2400" i="0" u="none" strike="noStrike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ciò che curva</a:t>
            </a:r>
            <a:r>
              <a:rPr lang="it-IT" sz="2400" i="0" u="none" strike="noStrike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” o “</a:t>
            </a:r>
            <a:r>
              <a:rPr lang="it-IT" sz="2400" i="0" u="none" strike="noStrike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contorce</a:t>
            </a:r>
            <a:r>
              <a:rPr lang="it-IT" sz="2400" i="0" u="none" strike="noStrike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” per l’aspetto che assume </a:t>
            </a:r>
          </a:p>
          <a:p>
            <a:r>
              <a:rPr lang="it-IT" sz="2400" i="0" u="none" strike="noStrike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la persona infettata</a:t>
            </a:r>
            <a:endParaRPr lang="it-IT" sz="2400" i="1" dirty="0"/>
          </a:p>
        </p:txBody>
      </p:sp>
    </p:spTree>
    <p:extLst>
      <p:ext uri="{BB962C8B-B14F-4D97-AF65-F5344CB8AC3E}">
        <p14:creationId xmlns:p14="http://schemas.microsoft.com/office/powerpoint/2010/main" val="30332782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>
            <a:extLst>
              <a:ext uri="{FF2B5EF4-FFF2-40B4-BE49-F238E27FC236}">
                <a16:creationId xmlns:a16="http://schemas.microsoft.com/office/drawing/2014/main" id="{9A0E7D56-3C25-F364-4BCB-7D5054984699}"/>
              </a:ext>
            </a:extLst>
          </p:cNvPr>
          <p:cNvSpPr>
            <a:spLocks noGrp="1"/>
          </p:cNvSpPr>
          <p:nvPr/>
        </p:nvSpPr>
        <p:spPr>
          <a:xfrm>
            <a:off x="838200" y="8240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dirty="0"/>
              <a:t>Chikungunya</a:t>
            </a:r>
            <a:br>
              <a:rPr lang="it-IT" dirty="0"/>
            </a:br>
            <a:r>
              <a:rPr lang="it-IT" dirty="0"/>
              <a:t>Epidemiologia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0CBC6D01-F5FC-50B2-C830-779B997C976F}"/>
              </a:ext>
            </a:extLst>
          </p:cNvPr>
          <p:cNvSpPr txBox="1"/>
          <p:nvPr/>
        </p:nvSpPr>
        <p:spPr>
          <a:xfrm>
            <a:off x="475013" y="6282047"/>
            <a:ext cx="9749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ISS 2024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E46058EB-8082-96EC-FB64-896FFFA897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1778292"/>
            <a:ext cx="7772400" cy="1092605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FB18494E-DDCB-8386-9351-5F6858C225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5634" y="3009515"/>
            <a:ext cx="7772400" cy="3766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3816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83277AFA-8F28-37E1-017C-9EE8F21543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1005548"/>
            <a:ext cx="7772400" cy="4846903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4F9FEBD7-F06E-0751-555D-CC5AC67D600E}"/>
              </a:ext>
            </a:extLst>
          </p:cNvPr>
          <p:cNvSpPr txBox="1"/>
          <p:nvPr/>
        </p:nvSpPr>
        <p:spPr>
          <a:xfrm>
            <a:off x="475013" y="6282047"/>
            <a:ext cx="9749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ISS 2024</a:t>
            </a:r>
          </a:p>
        </p:txBody>
      </p:sp>
    </p:spTree>
    <p:extLst>
      <p:ext uri="{BB962C8B-B14F-4D97-AF65-F5344CB8AC3E}">
        <p14:creationId xmlns:p14="http://schemas.microsoft.com/office/powerpoint/2010/main" val="6518736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447</TotalTime>
  <Words>2038</Words>
  <Application>Microsoft Macintosh PowerPoint</Application>
  <PresentationFormat>Widescreen</PresentationFormat>
  <Paragraphs>282</Paragraphs>
  <Slides>47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9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47</vt:i4>
      </vt:variant>
    </vt:vector>
  </HeadingPairs>
  <TitlesOfParts>
    <vt:vector size="57" baseType="lpstr">
      <vt:lpstr>Arial</vt:lpstr>
      <vt:lpstr>Arial</vt:lpstr>
      <vt:lpstr>Calibri</vt:lpstr>
      <vt:lpstr>Calibri Light</vt:lpstr>
      <vt:lpstr>Linux Libertine</vt:lpstr>
      <vt:lpstr>Source Sans Pro</vt:lpstr>
      <vt:lpstr>Times New Roman</vt:lpstr>
      <vt:lpstr>Titillium Web</vt:lpstr>
      <vt:lpstr>Verdana</vt:lpstr>
      <vt:lpstr>Tema di Office</vt:lpstr>
      <vt:lpstr>Arbovirosi</vt:lpstr>
      <vt:lpstr>Come definisci le arbovirosi</vt:lpstr>
      <vt:lpstr>Arbovirosi Malattie trasmesse da vettori</vt:lpstr>
      <vt:lpstr>Presentazione standard di PowerPoint</vt:lpstr>
      <vt:lpstr>Da che cosa dipende la circolazione di una MTV?</vt:lpstr>
      <vt:lpstr>La circolazione di una MTV dipende da:</vt:lpstr>
      <vt:lpstr>Chikungunya</vt:lpstr>
      <vt:lpstr>Presentazione standard di PowerPoint</vt:lpstr>
      <vt:lpstr>Presentazione standard di PowerPoint</vt:lpstr>
      <vt:lpstr>Presentazione standard di PowerPoint</vt:lpstr>
      <vt:lpstr>Chikungunya</vt:lpstr>
      <vt:lpstr>Presentazione standard di PowerPoint</vt:lpstr>
      <vt:lpstr>Presentazione standard di PowerPoint</vt:lpstr>
      <vt:lpstr>Alphavirus</vt:lpstr>
      <vt:lpstr>Chikungunya Clinica</vt:lpstr>
      <vt:lpstr>Chikungunya Complicazioni</vt:lpstr>
      <vt:lpstr>Chikungunya Terapia</vt:lpstr>
      <vt:lpstr>Presentazione standard di PowerPoint</vt:lpstr>
      <vt:lpstr>Chikungunya Diagnosi</vt:lpstr>
      <vt:lpstr>Dengue</vt:lpstr>
      <vt:lpstr>Epidemiologia</vt:lpstr>
      <vt:lpstr>Epidemiologia</vt:lpstr>
      <vt:lpstr>Epidemiologia</vt:lpstr>
      <vt:lpstr>Epidemiologia </vt:lpstr>
      <vt:lpstr>Eziologia</vt:lpstr>
      <vt:lpstr>Trasmissione</vt:lpstr>
      <vt:lpstr>Trasmissione</vt:lpstr>
      <vt:lpstr>Ciclo di trasmissione</vt:lpstr>
      <vt:lpstr>Patogenesi</vt:lpstr>
      <vt:lpstr>Patogenesi Facilitazione dell'infezione con anticorpi  </vt:lpstr>
      <vt:lpstr>Patogenesi in corso di seconda infezione</vt:lpstr>
      <vt:lpstr>Patogenesi</vt:lpstr>
      <vt:lpstr>Manifestazioni cliniche</vt:lpstr>
      <vt:lpstr>Manifestazioni cliniche Sintomi di warning</vt:lpstr>
      <vt:lpstr>Esami di laboratorio</vt:lpstr>
      <vt:lpstr>Diagnosi</vt:lpstr>
      <vt:lpstr>Terapia</vt:lpstr>
      <vt:lpstr>Profilassi</vt:lpstr>
      <vt:lpstr>Infezione da virus Zika</vt:lpstr>
      <vt:lpstr>Presentazione standard di PowerPoint</vt:lpstr>
      <vt:lpstr>Presentazione standard di PowerPoint</vt:lpstr>
      <vt:lpstr>Presentazione standard di PowerPoint</vt:lpstr>
      <vt:lpstr>Zika Modalità di trasmissione e clinica</vt:lpstr>
      <vt:lpstr>Zika Clinica</vt:lpstr>
      <vt:lpstr>Zika Clinica-sequele</vt:lpstr>
      <vt:lpstr>Presentazione standard di PowerPoint</vt:lpstr>
      <vt:lpstr>Zika Diagnosi e terapia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Arbovirosi</dc:title>
  <dc:creator>Microsoft Office User</dc:creator>
  <cp:lastModifiedBy>Microsoft Office User</cp:lastModifiedBy>
  <cp:revision>9</cp:revision>
  <dcterms:created xsi:type="dcterms:W3CDTF">2022-09-26T11:53:55Z</dcterms:created>
  <dcterms:modified xsi:type="dcterms:W3CDTF">2024-11-22T09:21:16Z</dcterms:modified>
</cp:coreProperties>
</file>