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sldIdLst>
    <p:sldId id="300" r:id="rId2"/>
    <p:sldId id="256" r:id="rId3"/>
    <p:sldId id="305" r:id="rId4"/>
    <p:sldId id="306" r:id="rId5"/>
    <p:sldId id="301" r:id="rId6"/>
    <p:sldId id="257" r:id="rId7"/>
    <p:sldId id="258" r:id="rId8"/>
    <p:sldId id="259" r:id="rId9"/>
    <p:sldId id="260" r:id="rId10"/>
    <p:sldId id="261" r:id="rId11"/>
    <p:sldId id="304" r:id="rId12"/>
    <p:sldId id="308" r:id="rId13"/>
    <p:sldId id="309" r:id="rId14"/>
    <p:sldId id="262" r:id="rId15"/>
    <p:sldId id="307" r:id="rId16"/>
    <p:sldId id="263" r:id="rId17"/>
    <p:sldId id="310" r:id="rId18"/>
    <p:sldId id="311" r:id="rId19"/>
    <p:sldId id="302" r:id="rId20"/>
    <p:sldId id="303" r:id="rId21"/>
    <p:sldId id="265" r:id="rId22"/>
    <p:sldId id="264" r:id="rId23"/>
    <p:sldId id="312" r:id="rId24"/>
    <p:sldId id="313" r:id="rId25"/>
    <p:sldId id="267" r:id="rId26"/>
    <p:sldId id="270" r:id="rId27"/>
    <p:sldId id="272" r:id="rId28"/>
    <p:sldId id="268" r:id="rId29"/>
    <p:sldId id="269" r:id="rId30"/>
    <p:sldId id="271" r:id="rId31"/>
    <p:sldId id="273" r:id="rId32"/>
    <p:sldId id="274" r:id="rId33"/>
    <p:sldId id="278" r:id="rId34"/>
    <p:sldId id="290" r:id="rId35"/>
    <p:sldId id="291" r:id="rId36"/>
    <p:sldId id="314" r:id="rId37"/>
    <p:sldId id="292" r:id="rId38"/>
    <p:sldId id="315" r:id="rId39"/>
    <p:sldId id="297" r:id="rId40"/>
    <p:sldId id="316" r:id="rId41"/>
    <p:sldId id="279" r:id="rId42"/>
    <p:sldId id="293" r:id="rId43"/>
    <p:sldId id="317" r:id="rId44"/>
    <p:sldId id="298" r:id="rId45"/>
    <p:sldId id="294" r:id="rId46"/>
    <p:sldId id="318" r:id="rId47"/>
    <p:sldId id="295" r:id="rId48"/>
    <p:sldId id="319" r:id="rId49"/>
    <p:sldId id="280" r:id="rId50"/>
    <p:sldId id="296" r:id="rId51"/>
    <p:sldId id="320" r:id="rId52"/>
    <p:sldId id="281" r:id="rId53"/>
    <p:sldId id="282" r:id="rId54"/>
    <p:sldId id="276" r:id="rId55"/>
    <p:sldId id="283" r:id="rId56"/>
    <p:sldId id="266" r:id="rId57"/>
    <p:sldId id="284" r:id="rId58"/>
    <p:sldId id="321" r:id="rId59"/>
    <p:sldId id="322" r:id="rId60"/>
    <p:sldId id="286" r:id="rId61"/>
    <p:sldId id="287" r:id="rId62"/>
    <p:sldId id="288" r:id="rId63"/>
    <p:sldId id="289" r:id="rId64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2787"/>
    <p:restoredTop sz="90929"/>
  </p:normalViewPr>
  <p:slideViewPr>
    <p:cSldViewPr>
      <p:cViewPr varScale="1">
        <p:scale>
          <a:sx n="62" d="100"/>
          <a:sy n="62" d="100"/>
        </p:scale>
        <p:origin x="-127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9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</p:grpSp>
      </p:grpSp>
      <p:sp>
        <p:nvSpPr>
          <p:cNvPr id="9937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9937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B8AC21B-6FC3-4724-916E-A8D6EB80E4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3D988-C5C1-4A81-8BC5-6990E398C6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1BDD2-46F4-4EF1-B2A6-85ED4F0E54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229B1-F3A6-4A74-A6AF-130B12E26E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48EED-2C64-45E6-BFC4-F26D77FF10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A8699-BE5A-4E06-9FDA-D4C29328C2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74123-1969-4C76-A056-3F48082B9E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D24F0-2768-4E37-982E-D7A35F7B86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05AFC-C843-4AA1-A71D-CB099EBABE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2F225-E302-4C04-B96C-69BECE3B5A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5AB13-1FC0-4E4B-BFA8-A8F4245BF71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9830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0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0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1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1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1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1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1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1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1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1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1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1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2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2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2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2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2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2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2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2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2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2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3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3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3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3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3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3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3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3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3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3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4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4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834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grpSp>
          <p:nvGrpSpPr>
            <p:cNvPr id="14380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9834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9834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</p:grpSp>
      </p:grpSp>
      <p:sp>
        <p:nvSpPr>
          <p:cNvPr id="9834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834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9834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834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835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D479E395-AF4D-468D-8172-91D353D637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Virus</a:t>
            </a:r>
          </a:p>
        </p:txBody>
      </p:sp>
      <p:pic>
        <p:nvPicPr>
          <p:cNvPr id="16387" name="Picture 3" descr="rotavir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787525"/>
            <a:ext cx="3384550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influenza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1766888"/>
            <a:ext cx="3167063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Ebol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8038" y="4772025"/>
            <a:ext cx="2879725" cy="191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Virus poliedrici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574925" y="1870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it-IT" sz="2400">
              <a:latin typeface="Times New Roman" pitchFamily="18" charset="0"/>
            </a:endParaRP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1752600" y="5257800"/>
            <a:ext cx="5791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>
                <a:latin typeface="Times New Roman" pitchFamily="18" charset="0"/>
              </a:rPr>
              <a:t>L’acido nucleico è circondato da un capside a forma di icosaedro.</a:t>
            </a:r>
          </a:p>
        </p:txBody>
      </p:sp>
      <p:pic>
        <p:nvPicPr>
          <p:cNvPr id="23557" name="Picture 7" descr="u2fig2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000" y="1943100"/>
            <a:ext cx="3378200" cy="25527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558" name="Picture 8" descr="emaden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812925"/>
            <a:ext cx="38100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Text Box 9"/>
          <p:cNvSpPr txBox="1">
            <a:spLocks noChangeArrowheads="1"/>
          </p:cNvSpPr>
          <p:nvPr/>
        </p:nvSpPr>
        <p:spPr bwMode="auto">
          <a:xfrm>
            <a:off x="6172200" y="46482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 i="1">
                <a:latin typeface="Times New Roman" pitchFamily="18" charset="0"/>
              </a:rPr>
              <a:t>Adenovirus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6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mtClean="0"/>
              <a:t>Assemblaggio del capsomero</a:t>
            </a: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>
            <p:ph idx="1"/>
          </p:nvPr>
        </p:nvGraphicFramePr>
        <p:xfrm>
          <a:off x="468313" y="1412875"/>
          <a:ext cx="5033962" cy="5184775"/>
        </p:xfrm>
        <a:graphic>
          <a:graphicData uri="http://schemas.openxmlformats.org/presentationml/2006/ole">
            <p:oleObj spid="_x0000_s3074" name="Image" r:id="rId3" imgW="3130711" imgH="3225966" progId="">
              <p:embed/>
            </p:oleObj>
          </a:graphicData>
        </a:graphic>
      </p:graphicFrame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5795963" y="2205038"/>
            <a:ext cx="2808287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>
                <a:latin typeface="Times New Roman" pitchFamily="18" charset="0"/>
              </a:rPr>
              <a:t>Singole proteine si associano in subunità, che si riuniscono in protomeri, capsomeri e in un procapside vuoto.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Strutture virali capside nudo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defRPr/>
            </a:pPr>
            <a:r>
              <a:rPr lang="it-IT" sz="2800" smtClean="0"/>
              <a:t>Componenti: proteine</a:t>
            </a:r>
          </a:p>
          <a:p>
            <a:pPr marL="609600" indent="-609600" eaLnBrk="1" hangingPunct="1">
              <a:defRPr/>
            </a:pPr>
            <a:r>
              <a:rPr lang="it-IT" sz="2800" smtClean="0"/>
              <a:t>Proprietà: è resistente alle seguenti condizioni: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it-IT" sz="2800" smtClean="0"/>
              <a:t>Alta temperatura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it-IT" sz="2800" smtClean="0"/>
              <a:t>Acidi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it-IT" sz="2800" smtClean="0"/>
              <a:t>Proteasi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it-IT" sz="2800" smtClean="0"/>
              <a:t>Detergenti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it-IT" sz="2800" smtClean="0"/>
              <a:t>Essiccamento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it-IT" sz="2800" smtClean="0"/>
              <a:t>Viene rilasciato dalla cellula per lisi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Conseguenze 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it-IT" smtClean="0"/>
              <a:t>Può essere facilmente diffuso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smtClean="0"/>
              <a:t>Può essere essiccato e mantenere l’infettività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smtClean="0"/>
              <a:t>Può sopportare le avverse condizioni dell’intestino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smtClean="0"/>
              <a:t>Può essere resistente ai detergenti e in acque di scolo trattate blandamente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smtClean="0"/>
              <a:t>L’azione degli anticorpi può essere sufficiente per la protezione immunitaria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Virus  con envelope</a:t>
            </a:r>
          </a:p>
        </p:txBody>
      </p:sp>
      <p:pic>
        <p:nvPicPr>
          <p:cNvPr id="26627" name="Picture 3" descr="u2fig2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025650"/>
            <a:ext cx="3517900" cy="28067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6628" name="Picture 4" descr="u2fig2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8700" y="2057400"/>
            <a:ext cx="4000500" cy="2743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84213" y="5229225"/>
            <a:ext cx="82089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>
                <a:latin typeface="Times New Roman" pitchFamily="18" charset="0"/>
              </a:rPr>
              <a:t>Il pericapside virale è composto da lipidi proteine e glicoproteine. Ha una struttura simile alle membrane cellulari. La maggior parte delle glicoproteine virali possiedono carboidrati legati ad asparagine.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Glicoproteine 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>
            <p:ph idx="1"/>
          </p:nvPr>
        </p:nvGraphicFramePr>
        <p:xfrm>
          <a:off x="684213" y="2020888"/>
          <a:ext cx="5040312" cy="4556125"/>
        </p:xfrm>
        <a:graphic>
          <a:graphicData uri="http://schemas.openxmlformats.org/presentationml/2006/ole">
            <p:oleObj spid="_x0000_s4098" name="Image" r:id="rId3" imgW="3174603" imgH="2870348" progId="">
              <p:embed/>
            </p:oleObj>
          </a:graphicData>
        </a:graphic>
      </p:graphicFrame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5940425" y="2349500"/>
            <a:ext cx="3203575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>
                <a:latin typeface="Times New Roman" pitchFamily="18" charset="0"/>
              </a:rPr>
              <a:t>Le glicoproteine agiscono come proteine virali di adesione (VAP)</a:t>
            </a:r>
          </a:p>
          <a:p>
            <a:pPr eaLnBrk="0" hangingPunct="0">
              <a:spcBef>
                <a:spcPct val="50000"/>
              </a:spcBef>
            </a:pPr>
            <a:r>
              <a:rPr lang="it-IT" sz="2400">
                <a:latin typeface="Times New Roman" pitchFamily="18" charset="0"/>
              </a:rPr>
              <a:t>In grado di legarsi alle strutture della cellula bersaglio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Coronavirus ed Herpes simplex</a:t>
            </a:r>
          </a:p>
        </p:txBody>
      </p:sp>
      <p:pic>
        <p:nvPicPr>
          <p:cNvPr id="27651" name="Picture 3" descr="emcoro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0"/>
            <a:ext cx="4191000" cy="28178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52" name="Picture 4" descr="emhs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2286000"/>
            <a:ext cx="3581400" cy="28019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Pericapside 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80000"/>
              </a:lnSpc>
              <a:defRPr/>
            </a:pPr>
            <a:r>
              <a:rPr lang="it-IT" sz="2800" smtClean="0"/>
              <a:t>Componenti: membrana, lipidi, proteine, glicoproteine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it-IT" sz="2800" smtClean="0"/>
              <a:t>Proprietà: E’ distrutto dalle seguenti condizioni ambientali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it-IT" sz="2800" smtClean="0"/>
              <a:t>Acidi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it-IT" sz="2800" smtClean="0"/>
              <a:t>Detergenti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it-IT" sz="2800" smtClean="0"/>
              <a:t>Essiccamento 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it-IT" sz="2800" smtClean="0"/>
              <a:t>Calore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it-IT" sz="2800" smtClean="0"/>
              <a:t>Modifica le membrane cellulari durante la replicazione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it-IT" sz="2800" smtClean="0"/>
              <a:t>È rilasciato per gemmazione o per lisi cellulare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it-IT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Conseguenze 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it-IT" sz="2800" smtClean="0"/>
              <a:t>Deve rimanere in ambiente umido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it-IT" sz="2800" smtClean="0"/>
              <a:t>Non può sopravvivere nel tratto gastrointestinale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it-IT" sz="2800" smtClean="0"/>
              <a:t>Si diffonde in grandi gocce di acqua, secrezioni, trapianti d’organi e trasfusioni di sangue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it-IT" sz="2800" smtClean="0"/>
              <a:t>Non deve necessariamente uccidere la cellula per diffondersi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it-IT" sz="2800" smtClean="0"/>
              <a:t>Può essere necessaria una risposta immunitaria sia umorale che cellulare per la protezione ed il controllo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it-IT" sz="2800" smtClean="0"/>
              <a:t>Produce ipersensibilità e infiammazione nel causare immunopatogenesi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720725" y="274638"/>
            <a:ext cx="7704138" cy="892175"/>
          </a:xfrm>
        </p:spPr>
        <p:txBody>
          <a:bodyPr/>
          <a:lstStyle/>
          <a:p>
            <a:pPr eaLnBrk="1" hangingPunct="1">
              <a:defRPr/>
            </a:pPr>
            <a:r>
              <a:rPr lang="it-IT" smtClean="0"/>
              <a:t>Genoma e struttura </a:t>
            </a: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>
            <p:ph idx="1"/>
          </p:nvPr>
        </p:nvGraphicFramePr>
        <p:xfrm>
          <a:off x="1258888" y="1739900"/>
          <a:ext cx="7058025" cy="4794250"/>
        </p:xfrm>
        <a:graphic>
          <a:graphicData uri="http://schemas.openxmlformats.org/presentationml/2006/ole">
            <p:oleObj spid="_x0000_s5122" name="Image" r:id="rId3" imgW="3029106" imgH="2057506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76250"/>
            <a:ext cx="7772400" cy="944563"/>
          </a:xfrm>
        </p:spPr>
        <p:txBody>
          <a:bodyPr/>
          <a:lstStyle/>
          <a:p>
            <a:pPr eaLnBrk="1" hangingPunct="1">
              <a:defRPr/>
            </a:pPr>
            <a:r>
              <a:rPr lang="it-IT" smtClean="0"/>
              <a:t>Virus</a:t>
            </a:r>
            <a:br>
              <a:rPr lang="it-IT" smtClean="0"/>
            </a:br>
            <a:endParaRPr lang="it-IT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4114800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b="1" smtClean="0"/>
              <a:t>Principali caratteristiche dei virus</a:t>
            </a:r>
            <a:r>
              <a:rPr lang="it-IT" smtClean="0"/>
              <a:t>:</a:t>
            </a:r>
          </a:p>
          <a:p>
            <a:pPr eaLnBrk="1" hangingPunct="1">
              <a:defRPr/>
            </a:pPr>
            <a:r>
              <a:rPr lang="it-IT" sz="2800" smtClean="0"/>
              <a:t>Sono agenti filtrabili</a:t>
            </a:r>
          </a:p>
          <a:p>
            <a:pPr eaLnBrk="1" hangingPunct="1">
              <a:defRPr/>
            </a:pPr>
            <a:r>
              <a:rPr lang="it-IT" sz="2800" smtClean="0"/>
              <a:t>Sono parassiti intracellulari obbligati</a:t>
            </a:r>
          </a:p>
          <a:p>
            <a:pPr eaLnBrk="1" hangingPunct="1">
              <a:defRPr/>
            </a:pPr>
            <a:r>
              <a:rPr lang="it-IT" sz="2800" smtClean="0"/>
              <a:t>Non presentano un metabolismo proprio, ma devono replicarsi utilizzando le strutture cellulari dell’ospite.</a:t>
            </a:r>
          </a:p>
          <a:p>
            <a:pPr eaLnBrk="1" hangingPunct="1">
              <a:defRPr/>
            </a:pPr>
            <a:r>
              <a:rPr lang="it-IT" sz="2800" smtClean="0"/>
              <a:t>Contengono DNA o RNA ma non ambedue.</a:t>
            </a:r>
          </a:p>
          <a:p>
            <a:pPr eaLnBrk="1" hangingPunct="1">
              <a:defRPr/>
            </a:pPr>
            <a:r>
              <a:rPr lang="it-IT" sz="2800" smtClean="0"/>
              <a:t>Possiedono un capside nudo o un pericapside</a:t>
            </a:r>
          </a:p>
          <a:p>
            <a:pPr eaLnBrk="1" hangingPunct="1">
              <a:defRPr/>
            </a:pPr>
            <a:r>
              <a:rPr lang="it-IT" sz="2800" smtClean="0"/>
              <a:t>I virus non si replicano per divisione ma per assemblaggio delle componenti virali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Genoma e struttura</a:t>
            </a:r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>
            <p:ph idx="1"/>
          </p:nvPr>
        </p:nvGraphicFramePr>
        <p:xfrm>
          <a:off x="179388" y="1828800"/>
          <a:ext cx="8856662" cy="3544888"/>
        </p:xfrm>
        <a:graphic>
          <a:graphicData uri="http://schemas.openxmlformats.org/presentationml/2006/ole">
            <p:oleObj spid="_x0000_s6146" name="Image" r:id="rId3" imgW="3143412" imgH="1257143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Virus HIV</a:t>
            </a:r>
          </a:p>
        </p:txBody>
      </p:sp>
      <p:pic>
        <p:nvPicPr>
          <p:cNvPr id="30723" name="Picture 3" descr="emhiv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2070100"/>
            <a:ext cx="4038600" cy="33131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24" name="Picture 4" descr="u2fg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057400"/>
            <a:ext cx="4010025" cy="33845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Virus complessi </a:t>
            </a:r>
          </a:p>
        </p:txBody>
      </p:sp>
      <p:pic>
        <p:nvPicPr>
          <p:cNvPr id="31747" name="Picture 3" descr="u2fig2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0700" y="2317750"/>
            <a:ext cx="4127500" cy="28638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1748" name="Picture 4" descr="58579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2286000"/>
            <a:ext cx="3657600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mtClean="0"/>
              <a:t>Eventi della replicazione virale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57338"/>
            <a:ext cx="7772400" cy="41148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it-IT" sz="2400" smtClean="0"/>
              <a:t>Riconoscimento della cellula bersaglio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it-IT" sz="2400" smtClean="0"/>
              <a:t>Adsorbimento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it-IT" sz="2400" smtClean="0"/>
              <a:t>Penetrazione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it-IT" sz="2400" smtClean="0"/>
              <a:t>Spogliazione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it-IT" sz="2400" smtClean="0"/>
              <a:t>Sintesi macromolecolari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it-IT" sz="2400" smtClean="0"/>
              <a:t>Sintesi degli mRNA precoci e di proteine non strutturali, geni per enzimi e proteine leganti acidi nucleici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it-IT" sz="2400" smtClean="0"/>
              <a:t>Replicazione del genoma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it-IT" sz="2400" smtClean="0"/>
              <a:t>Sintesi degli mRNA tardivi e di proteine strutturali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it-IT" sz="2400" smtClean="0"/>
              <a:t>Modificazioni post-traduzionali delle proteine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 startAt="6"/>
              <a:defRPr/>
            </a:pPr>
            <a:r>
              <a:rPr lang="it-IT" sz="2400" smtClean="0"/>
              <a:t>Assemblaggio del virus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 startAt="6"/>
              <a:defRPr/>
            </a:pPr>
            <a:r>
              <a:rPr lang="it-IT" sz="2400" smtClean="0"/>
              <a:t>Gemmazione dei virus con pericapside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 startAt="6"/>
              <a:defRPr/>
            </a:pPr>
            <a:r>
              <a:rPr lang="it-IT" sz="2400" smtClean="0"/>
              <a:t>Rilascio del virus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mtClean="0"/>
              <a:t>Replicazione virale </a:t>
            </a:r>
          </a:p>
        </p:txBody>
      </p:sp>
      <p:graphicFrame>
        <p:nvGraphicFramePr>
          <p:cNvPr id="7170" name="Object 6"/>
          <p:cNvGraphicFramePr>
            <a:graphicFrameLocks noChangeAspect="1"/>
          </p:cNvGraphicFramePr>
          <p:nvPr>
            <p:ph idx="1"/>
          </p:nvPr>
        </p:nvGraphicFramePr>
        <p:xfrm>
          <a:off x="1258888" y="1063625"/>
          <a:ext cx="6913562" cy="5710238"/>
        </p:xfrm>
        <a:graphic>
          <a:graphicData uri="http://schemas.openxmlformats.org/presentationml/2006/ole">
            <p:oleObj spid="_x0000_s7170" name="Image" r:id="rId3" imgW="3683189" imgH="3041806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944562"/>
          </a:xfrm>
        </p:spPr>
        <p:txBody>
          <a:bodyPr/>
          <a:lstStyle/>
          <a:p>
            <a:pPr eaLnBrk="1" hangingPunct="1">
              <a:defRPr/>
            </a:pPr>
            <a:r>
              <a:rPr lang="it-IT" sz="3600" smtClean="0"/>
              <a:t>Ciclo riproduttivo dei virus animali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048000" y="1600200"/>
            <a:ext cx="3059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2400">
                <a:latin typeface="Times New Roman" pitchFamily="18" charset="0"/>
              </a:rPr>
              <a:t>Attacco o assorbimento</a:t>
            </a:r>
          </a:p>
        </p:txBody>
      </p:sp>
      <p:pic>
        <p:nvPicPr>
          <p:cNvPr id="33796" name="Picture 4" descr="u2fig5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438400"/>
            <a:ext cx="3352800" cy="24257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3797" name="Picture 5" descr="u2fig5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2438400"/>
            <a:ext cx="3352800" cy="24257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066800" y="5181600"/>
            <a:ext cx="7391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>
                <a:latin typeface="Times New Roman" pitchFamily="18" charset="0"/>
              </a:rPr>
              <a:t>L’assorbimento coinvolge il legame del sito di attacco della superficie virale con il recettore presente sulla cellula dell’ospite.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Ingresso dei virus nudi</a:t>
            </a:r>
          </a:p>
        </p:txBody>
      </p:sp>
      <p:pic>
        <p:nvPicPr>
          <p:cNvPr id="34819" name="Picture 3" descr="u2fig7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" y="2216150"/>
            <a:ext cx="2908300" cy="21034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4820" name="Picture 4" descr="u2fig7a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3300" y="2216150"/>
            <a:ext cx="2908300" cy="21034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4821" name="Picture 5" descr="u2fig7a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11500" y="2216150"/>
            <a:ext cx="2908300" cy="21034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533400" y="4876800"/>
            <a:ext cx="8077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>
                <a:latin typeface="Times New Roman" pitchFamily="18" charset="0"/>
              </a:rPr>
              <a:t>Dopo l’attacco con i recettori, le proteine del capside virale interagiscono con la membrana cellulare dell’ospite e solo l’acido nucleico virale entra nella cellula ospite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4000" smtClean="0"/>
              <a:t>Ingresso per endocitosi dei virus nudi</a:t>
            </a:r>
          </a:p>
        </p:txBody>
      </p:sp>
      <p:pic>
        <p:nvPicPr>
          <p:cNvPr id="35843" name="Picture 3" descr="u2fig5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" y="2216150"/>
            <a:ext cx="2908300" cy="21034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5844" name="Picture 4" descr="u2fig7b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3300" y="2216150"/>
            <a:ext cx="2908300" cy="21034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5845" name="Picture 5" descr="u2fig7b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11500" y="2216150"/>
            <a:ext cx="2908300" cy="21034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1600200" y="4724400"/>
            <a:ext cx="6477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>
                <a:latin typeface="Times New Roman" pitchFamily="18" charset="0"/>
              </a:rPr>
              <a:t>Anche i virus nudi possono entrare nella cellula per endocitosi e rimanere integri all’interno della vescicola endocitica.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Ingresso nella cellula ospite  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200400" y="16764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 b="1">
                <a:latin typeface="Times New Roman" pitchFamily="18" charset="0"/>
              </a:rPr>
              <a:t>Virus con envelope</a:t>
            </a:r>
          </a:p>
        </p:txBody>
      </p:sp>
      <p:pic>
        <p:nvPicPr>
          <p:cNvPr id="36868" name="Picture 4" descr="u2fig6a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2603500"/>
            <a:ext cx="3352800" cy="24257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6869" name="Picture 5" descr="u2fig5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590800"/>
            <a:ext cx="3352800" cy="24257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219200" y="5257800"/>
            <a:ext cx="7162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>
                <a:latin typeface="Times New Roman" pitchFamily="18" charset="0"/>
              </a:rPr>
              <a:t>In alcuni casi, l’envelope si può fondere con la membrana citoplasmatica dell’ospite  ed il nucleocapside è rilasciato nel citoplasma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Ingresso per endocitosi</a:t>
            </a:r>
          </a:p>
        </p:txBody>
      </p:sp>
      <p:pic>
        <p:nvPicPr>
          <p:cNvPr id="37891" name="Picture 3" descr="u2fig5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2492375"/>
            <a:ext cx="2971800" cy="21494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7892" name="Picture 4" descr="u2fig6b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2350" y="2511425"/>
            <a:ext cx="2965450" cy="21367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7893" name="Picture 5" descr="u2fig6b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4350" y="2511425"/>
            <a:ext cx="2965450" cy="21367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914400" y="5029200"/>
            <a:ext cx="7391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>
                <a:latin typeface="Times New Roman" pitchFamily="18" charset="0"/>
              </a:rPr>
              <a:t>In questo caso c’è una invaginazione della membrana citoplasmatica dell’ospite e la formazione di una vescicola endocitica che ingloba l’intero virus.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3600" smtClean="0"/>
              <a:t>Conseguenze delle caratteristiche virali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it-IT" sz="2800" smtClean="0"/>
              <a:t>I virus non sono esseri viventi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it-IT" sz="2800" smtClean="0"/>
              <a:t>Per resistere in natura devono essere infettivi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it-IT" sz="2800" smtClean="0"/>
              <a:t>I virus devono essere in grado di utilizzare i meccanismi della cellula ospite per riprodurre i propri componenti (RNA messaggeri virali, proteine e copie identiche del genoma)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it-IT" sz="2800" smtClean="0"/>
              <a:t>I virus devono codificare proteine specifiche per ogni processo da loro richiesto e non effettuabile dalla cellula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it-IT" sz="2800" smtClean="0"/>
              <a:t>Le diverse componenti virali devono essere in grado di autoassemblarsi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944562"/>
          </a:xfrm>
        </p:spPr>
        <p:txBody>
          <a:bodyPr/>
          <a:lstStyle/>
          <a:p>
            <a:pPr eaLnBrk="1" hangingPunct="1">
              <a:defRPr/>
            </a:pPr>
            <a:r>
              <a:rPr lang="it-IT" sz="4000" smtClean="0"/>
              <a:t>Rilascio del genoma virale o perdita del capside</a:t>
            </a:r>
          </a:p>
        </p:txBody>
      </p:sp>
      <p:pic>
        <p:nvPicPr>
          <p:cNvPr id="38915" name="Picture 3" descr="u2fig6b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" y="2216150"/>
            <a:ext cx="2914650" cy="21002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16" name="Picture 4" descr="u2fig8b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5150" y="2216150"/>
            <a:ext cx="2914650" cy="21002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17" name="Picture 5" descr="u2fig8b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6950" y="2216150"/>
            <a:ext cx="2914650" cy="21002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1066800" y="4724400"/>
            <a:ext cx="76962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>
                <a:latin typeface="Times New Roman" pitchFamily="18" charset="0"/>
              </a:rPr>
              <a:t>Per i virus con envelope, la rimozione del capside avviene o quando entrano nella cellula ospite per fusione del capside  con la membrana cellulare o con la fusione del capside con la membrana della vescicola endocitica. Il capside virale è poi rimosso enzimaticamente e il genoma rilasciato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4000" smtClean="0"/>
              <a:t>Rilascio del genoma virale nei virus nudi</a:t>
            </a:r>
          </a:p>
        </p:txBody>
      </p:sp>
      <p:pic>
        <p:nvPicPr>
          <p:cNvPr id="39939" name="Picture 3" descr="u2fig8d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1500" y="2216150"/>
            <a:ext cx="2908300" cy="21034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9940" name="Picture 4" descr="u2fig8d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3300" y="2216150"/>
            <a:ext cx="2908300" cy="21034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9941" name="Picture 6" descr="u2fig8d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700" y="2216150"/>
            <a:ext cx="2908300" cy="21034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1295400" y="4572000"/>
            <a:ext cx="73914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>
                <a:latin typeface="Times New Roman" pitchFamily="18" charset="0"/>
              </a:rPr>
              <a:t>I virus nudi entrati per endocitosi nella vescicola  endocitica perdono il capside virale enzimaticamente e l’acido nucleico virale è rilasciato nella citoplasma della cellula ospite. Questo periodo chiamato di eclissi i virioni non possono essere evidenziati.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mtClean="0"/>
              <a:t>Replicazione 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676400" y="2209800"/>
            <a:ext cx="632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it-IT" sz="2400">
              <a:latin typeface="Times New Roman" pitchFamily="18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066800" y="1295400"/>
            <a:ext cx="74676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>
                <a:latin typeface="Times New Roman" pitchFamily="18" charset="0"/>
              </a:rPr>
              <a:t>Il genoma virale utilizza le strutture cellulari della cellula ospite per sintetizzare enzimi  e parti virali. Secondo il tipo di acido nucleico presente nel virione avremo diversi tipi di trascrizione. </a:t>
            </a:r>
          </a:p>
        </p:txBody>
      </p:sp>
      <p:pic>
        <p:nvPicPr>
          <p:cNvPr id="40965" name="Picture 5" descr="u2fig2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2895600"/>
            <a:ext cx="4267200" cy="34131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944562"/>
          </a:xfrm>
        </p:spPr>
        <p:txBody>
          <a:bodyPr/>
          <a:lstStyle/>
          <a:p>
            <a:pPr eaLnBrk="1" hangingPunct="1">
              <a:defRPr/>
            </a:pPr>
            <a:r>
              <a:rPr lang="it-IT" sz="4000" smtClean="0"/>
              <a:t>Virus a doppio o singolo filamento di DNA</a:t>
            </a:r>
          </a:p>
        </p:txBody>
      </p:sp>
      <p:pic>
        <p:nvPicPr>
          <p:cNvPr id="41987" name="Picture 3" descr="u4fg28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2260600"/>
            <a:ext cx="4724400" cy="1549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1988" name="Picture 4" descr="u4fg28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0" y="4229100"/>
            <a:ext cx="6477000" cy="1485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463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it-IT" sz="4000" smtClean="0"/>
              <a:t>Replicazione virus a DNA</a:t>
            </a:r>
            <a:br>
              <a:rPr lang="it-IT" sz="4000" smtClean="0"/>
            </a:br>
            <a:r>
              <a:rPr lang="it-IT" sz="3200" i="1" smtClean="0"/>
              <a:t>Herpes simplex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755650" y="2057400"/>
            <a:ext cx="1871663" cy="1200329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it-IT" dirty="0">
              <a:cs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it-IT" dirty="0" smtClean="0">
                <a:cs typeface="Arial" charset="0"/>
              </a:rPr>
              <a:t>DNA virale </a:t>
            </a:r>
            <a:endParaRPr lang="it-IT" dirty="0">
              <a:cs typeface="Arial" charset="0"/>
            </a:endParaRPr>
          </a:p>
          <a:p>
            <a:pPr algn="ctr">
              <a:spcBef>
                <a:spcPct val="50000"/>
              </a:spcBef>
            </a:pPr>
            <a:endParaRPr lang="it-IT" dirty="0">
              <a:cs typeface="Arial" charset="0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468313" y="1052513"/>
            <a:ext cx="30241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cs typeface="Arial" charset="0"/>
              </a:rPr>
              <a:t>RNA-polimerasi cellulare</a:t>
            </a:r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>
            <a:off x="1547813" y="148431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>
            <a:off x="2627313" y="2276475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3851275" y="2060575"/>
            <a:ext cx="2016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cs typeface="Arial" charset="0"/>
              </a:rPr>
              <a:t>RNA-messaggeri</a:t>
            </a:r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>
            <a:off x="5867400" y="2276475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6877050" y="2060575"/>
            <a:ext cx="2087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cs typeface="Arial" charset="0"/>
              </a:rPr>
              <a:t>Proteine </a:t>
            </a:r>
            <a:r>
              <a:rPr lang="el-GR">
                <a:cs typeface="Arial" charset="0"/>
              </a:rPr>
              <a:t>α</a:t>
            </a:r>
          </a:p>
        </p:txBody>
      </p:sp>
      <p:sp>
        <p:nvSpPr>
          <p:cNvPr id="43018" name="Line 10"/>
          <p:cNvSpPr>
            <a:spLocks noChangeShapeType="1"/>
          </p:cNvSpPr>
          <p:nvPr/>
        </p:nvSpPr>
        <p:spPr bwMode="auto">
          <a:xfrm>
            <a:off x="2627313" y="2708275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3851275" y="2492375"/>
            <a:ext cx="2232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cs typeface="Arial" charset="0"/>
              </a:rPr>
              <a:t>RNA-messaggeri</a:t>
            </a:r>
          </a:p>
        </p:txBody>
      </p:sp>
      <p:sp>
        <p:nvSpPr>
          <p:cNvPr id="43020" name="Line 12"/>
          <p:cNvSpPr>
            <a:spLocks noChangeShapeType="1"/>
          </p:cNvSpPr>
          <p:nvPr/>
        </p:nvSpPr>
        <p:spPr bwMode="auto">
          <a:xfrm>
            <a:off x="5867400" y="2708275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6877050" y="2492375"/>
            <a:ext cx="1296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cs typeface="Arial" charset="0"/>
              </a:rPr>
              <a:t>Proteine </a:t>
            </a:r>
            <a:r>
              <a:rPr lang="el-GR">
                <a:cs typeface="Arial" charset="0"/>
              </a:rPr>
              <a:t>β</a:t>
            </a:r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3708400" y="2997200"/>
            <a:ext cx="2592388" cy="120332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>
                <a:cs typeface="Arial" charset="0"/>
              </a:rPr>
              <a:t>Comprendono diverse proteine funzionali (inclusa una DNA-polimerasi virus specifica), che consentono la replicazione del DNA parentale, ed anche alcune proteine strutturali</a:t>
            </a:r>
          </a:p>
        </p:txBody>
      </p:sp>
      <p:sp>
        <p:nvSpPr>
          <p:cNvPr id="43023" name="Line 15"/>
          <p:cNvSpPr>
            <a:spLocks noChangeShapeType="1"/>
          </p:cNvSpPr>
          <p:nvPr/>
        </p:nvSpPr>
        <p:spPr bwMode="auto">
          <a:xfrm flipH="1">
            <a:off x="2700338" y="3284538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3024" name="Line 16"/>
          <p:cNvSpPr>
            <a:spLocks noChangeShapeType="1"/>
          </p:cNvSpPr>
          <p:nvPr/>
        </p:nvSpPr>
        <p:spPr bwMode="auto">
          <a:xfrm>
            <a:off x="8027988" y="2276475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3025" name="Line 17"/>
          <p:cNvSpPr>
            <a:spLocks noChangeShapeType="1"/>
          </p:cNvSpPr>
          <p:nvPr/>
        </p:nvSpPr>
        <p:spPr bwMode="auto">
          <a:xfrm>
            <a:off x="8027988" y="2708275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8388350" y="2276475"/>
            <a:ext cx="0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6300788" y="3141663"/>
            <a:ext cx="2087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3028" name="Line 20"/>
          <p:cNvSpPr>
            <a:spLocks noChangeShapeType="1"/>
          </p:cNvSpPr>
          <p:nvPr/>
        </p:nvSpPr>
        <p:spPr bwMode="auto">
          <a:xfrm>
            <a:off x="6300788" y="3573463"/>
            <a:ext cx="2087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3029" name="Text Box 21"/>
          <p:cNvSpPr txBox="1">
            <a:spLocks noChangeArrowheads="1"/>
          </p:cNvSpPr>
          <p:nvPr/>
        </p:nvSpPr>
        <p:spPr bwMode="auto">
          <a:xfrm>
            <a:off x="6948488" y="4559300"/>
            <a:ext cx="2160587" cy="3825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cs typeface="Arial" charset="0"/>
              </a:rPr>
              <a:t> Proteine strutturali</a:t>
            </a:r>
          </a:p>
        </p:txBody>
      </p:sp>
      <p:sp>
        <p:nvSpPr>
          <p:cNvPr id="43030" name="Text Box 22"/>
          <p:cNvSpPr txBox="1">
            <a:spLocks noChangeArrowheads="1"/>
          </p:cNvSpPr>
          <p:nvPr/>
        </p:nvSpPr>
        <p:spPr bwMode="auto">
          <a:xfrm>
            <a:off x="684213" y="4508500"/>
            <a:ext cx="1871662" cy="65722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>
                <a:cs typeface="Arial" charset="0"/>
              </a:rPr>
              <a:t>DNA della progenie virale</a:t>
            </a:r>
          </a:p>
        </p:txBody>
      </p:sp>
      <p:sp>
        <p:nvSpPr>
          <p:cNvPr id="43031" name="Text Box 23"/>
          <p:cNvSpPr txBox="1">
            <a:spLocks noChangeArrowheads="1"/>
          </p:cNvSpPr>
          <p:nvPr/>
        </p:nvSpPr>
        <p:spPr bwMode="auto">
          <a:xfrm>
            <a:off x="3059113" y="4581525"/>
            <a:ext cx="21605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cs typeface="Arial" charset="0"/>
              </a:rPr>
              <a:t>RNA-messaggeri</a:t>
            </a:r>
          </a:p>
        </p:txBody>
      </p:sp>
      <p:sp>
        <p:nvSpPr>
          <p:cNvPr id="43032" name="Line 24"/>
          <p:cNvSpPr>
            <a:spLocks noChangeShapeType="1"/>
          </p:cNvSpPr>
          <p:nvPr/>
        </p:nvSpPr>
        <p:spPr bwMode="auto">
          <a:xfrm>
            <a:off x="1547813" y="3860800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3033" name="Line 25"/>
          <p:cNvSpPr>
            <a:spLocks noChangeShapeType="1"/>
          </p:cNvSpPr>
          <p:nvPr/>
        </p:nvSpPr>
        <p:spPr bwMode="auto">
          <a:xfrm>
            <a:off x="8388350" y="3573463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3034" name="Text Box 26"/>
          <p:cNvSpPr txBox="1">
            <a:spLocks noChangeArrowheads="1"/>
          </p:cNvSpPr>
          <p:nvPr/>
        </p:nvSpPr>
        <p:spPr bwMode="auto">
          <a:xfrm>
            <a:off x="5292725" y="4581525"/>
            <a:ext cx="1441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cs typeface="Arial" charset="0"/>
              </a:rPr>
              <a:t>Proteine </a:t>
            </a:r>
            <a:r>
              <a:rPr lang="el-GR">
                <a:cs typeface="Arial" charset="0"/>
              </a:rPr>
              <a:t>γ</a:t>
            </a:r>
          </a:p>
        </p:txBody>
      </p:sp>
      <p:sp>
        <p:nvSpPr>
          <p:cNvPr id="43035" name="Line 27"/>
          <p:cNvSpPr>
            <a:spLocks noChangeShapeType="1"/>
          </p:cNvSpPr>
          <p:nvPr/>
        </p:nvSpPr>
        <p:spPr bwMode="auto">
          <a:xfrm>
            <a:off x="2555875" y="479742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3036" name="Line 28"/>
          <p:cNvSpPr>
            <a:spLocks noChangeShapeType="1"/>
          </p:cNvSpPr>
          <p:nvPr/>
        </p:nvSpPr>
        <p:spPr bwMode="auto">
          <a:xfrm>
            <a:off x="4932363" y="479742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3037" name="Line 29"/>
          <p:cNvSpPr>
            <a:spLocks noChangeShapeType="1"/>
          </p:cNvSpPr>
          <p:nvPr/>
        </p:nvSpPr>
        <p:spPr bwMode="auto">
          <a:xfrm>
            <a:off x="6445250" y="479742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3038" name="Line 30"/>
          <p:cNvSpPr>
            <a:spLocks noChangeShapeType="1"/>
          </p:cNvSpPr>
          <p:nvPr/>
        </p:nvSpPr>
        <p:spPr bwMode="auto">
          <a:xfrm>
            <a:off x="1547813" y="5229225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3039" name="Line 31"/>
          <p:cNvSpPr>
            <a:spLocks noChangeShapeType="1"/>
          </p:cNvSpPr>
          <p:nvPr/>
        </p:nvSpPr>
        <p:spPr bwMode="auto">
          <a:xfrm>
            <a:off x="1547813" y="5949950"/>
            <a:ext cx="2087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3040" name="Text Box 32"/>
          <p:cNvSpPr txBox="1">
            <a:spLocks noChangeArrowheads="1"/>
          </p:cNvSpPr>
          <p:nvPr/>
        </p:nvSpPr>
        <p:spPr bwMode="auto">
          <a:xfrm>
            <a:off x="3635375" y="5726113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cs typeface="Arial" charset="0"/>
              </a:rPr>
              <a:t>Assemblaggio </a:t>
            </a:r>
          </a:p>
        </p:txBody>
      </p:sp>
      <p:sp>
        <p:nvSpPr>
          <p:cNvPr id="43041" name="Line 33"/>
          <p:cNvSpPr>
            <a:spLocks noChangeShapeType="1"/>
          </p:cNvSpPr>
          <p:nvPr/>
        </p:nvSpPr>
        <p:spPr bwMode="auto">
          <a:xfrm>
            <a:off x="8027988" y="5086350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3042" name="Line 34"/>
          <p:cNvSpPr>
            <a:spLocks noChangeShapeType="1"/>
          </p:cNvSpPr>
          <p:nvPr/>
        </p:nvSpPr>
        <p:spPr bwMode="auto">
          <a:xfrm>
            <a:off x="5219700" y="59499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3043" name="Line 35"/>
          <p:cNvSpPr>
            <a:spLocks noChangeShapeType="1"/>
          </p:cNvSpPr>
          <p:nvPr/>
        </p:nvSpPr>
        <p:spPr bwMode="auto">
          <a:xfrm flipH="1">
            <a:off x="5364163" y="5949950"/>
            <a:ext cx="266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3044" name="Line 36"/>
          <p:cNvSpPr>
            <a:spLocks noChangeShapeType="1"/>
          </p:cNvSpPr>
          <p:nvPr/>
        </p:nvSpPr>
        <p:spPr bwMode="auto">
          <a:xfrm>
            <a:off x="4427538" y="6092825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987675" y="981075"/>
            <a:ext cx="3671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>
                <a:cs typeface="Arial" charset="0"/>
              </a:rPr>
              <a:t>Trasferimento nel citoplasma</a:t>
            </a:r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4716463" y="1484313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987675" y="2636838"/>
            <a:ext cx="352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>
                <a:cs typeface="Arial" charset="0"/>
              </a:rPr>
              <a:t>Acquisizione del pericapside</a:t>
            </a:r>
          </a:p>
        </p:txBody>
      </p:sp>
      <p:sp>
        <p:nvSpPr>
          <p:cNvPr id="44037" name="Line 5"/>
          <p:cNvSpPr>
            <a:spLocks noChangeShapeType="1"/>
          </p:cNvSpPr>
          <p:nvPr/>
        </p:nvSpPr>
        <p:spPr bwMode="auto">
          <a:xfrm>
            <a:off x="4716463" y="3068638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3563938" y="4221163"/>
            <a:ext cx="2376487" cy="4762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>
                <a:cs typeface="Arial" charset="0"/>
              </a:rPr>
              <a:t>Progenie virale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mtClean="0"/>
              <a:t>Replicazione Herpes simplex</a:t>
            </a:r>
          </a:p>
        </p:txBody>
      </p:sp>
      <p:graphicFrame>
        <p:nvGraphicFramePr>
          <p:cNvPr id="8194" name="Object 5"/>
          <p:cNvGraphicFramePr>
            <a:graphicFrameLocks noChangeAspect="1"/>
          </p:cNvGraphicFramePr>
          <p:nvPr>
            <p:ph idx="1"/>
          </p:nvPr>
        </p:nvGraphicFramePr>
        <p:xfrm>
          <a:off x="2527300" y="1268413"/>
          <a:ext cx="4054475" cy="5589587"/>
        </p:xfrm>
        <a:graphic>
          <a:graphicData uri="http://schemas.openxmlformats.org/presentationml/2006/ole">
            <p:oleObj spid="_x0000_s8194" name="Image" r:id="rId3" imgW="2819545" imgH="38864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it-IT" sz="3600" smtClean="0"/>
              <a:t>Replicazione virus DNA monocatenario</a:t>
            </a:r>
            <a:br>
              <a:rPr lang="it-IT" sz="3600" smtClean="0"/>
            </a:br>
            <a:r>
              <a:rPr lang="it-IT" sz="3200" i="1" smtClean="0"/>
              <a:t>Parvoviridae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419475" y="1196975"/>
            <a:ext cx="2447925" cy="65722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>
                <a:cs typeface="Arial" charset="0"/>
              </a:rPr>
              <a:t>Genoma parentale DNA monocatenario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827088" y="1182688"/>
            <a:ext cx="18732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cs typeface="Arial" charset="0"/>
              </a:rPr>
              <a:t>Enzimi cellulari</a:t>
            </a:r>
          </a:p>
          <a:p>
            <a:pPr>
              <a:spcBef>
                <a:spcPct val="50000"/>
              </a:spcBef>
            </a:pPr>
            <a:r>
              <a:rPr lang="it-IT" sz="1600">
                <a:cs typeface="Arial" charset="0"/>
              </a:rPr>
              <a:t>(sintesi di riparo)</a:t>
            </a:r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3276600" y="1628775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>
            <a:off x="2555875" y="1628775"/>
            <a:ext cx="720725" cy="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>
            <a:off x="2484438" y="1557338"/>
            <a:ext cx="7921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>
            <a:off x="4572000" y="1916113"/>
            <a:ext cx="0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3563938" y="2852738"/>
            <a:ext cx="2160587" cy="795337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>
                <a:cs typeface="Arial" charset="0"/>
              </a:rPr>
              <a:t>Forme replicative </a:t>
            </a:r>
          </a:p>
          <a:p>
            <a:pPr algn="ctr">
              <a:spcBef>
                <a:spcPct val="50000"/>
              </a:spcBef>
            </a:pPr>
            <a:r>
              <a:rPr lang="it-IT">
                <a:cs typeface="Arial" charset="0"/>
              </a:rPr>
              <a:t>DNA bicatenario</a:t>
            </a: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6084888" y="2060575"/>
            <a:ext cx="1943100" cy="685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cs typeface="Arial" charset="0"/>
              </a:rPr>
              <a:t>RNA-polimerasi   </a:t>
            </a:r>
          </a:p>
          <a:p>
            <a:pPr>
              <a:spcBef>
                <a:spcPct val="50000"/>
              </a:spcBef>
            </a:pPr>
            <a:r>
              <a:rPr lang="it-IT" sz="1400">
                <a:cs typeface="Arial" charset="0"/>
              </a:rPr>
              <a:t>          cellulare</a:t>
            </a:r>
          </a:p>
        </p:txBody>
      </p:sp>
      <p:sp>
        <p:nvSpPr>
          <p:cNvPr id="45067" name="Line 11"/>
          <p:cNvSpPr>
            <a:spLocks noChangeShapeType="1"/>
          </p:cNvSpPr>
          <p:nvPr/>
        </p:nvSpPr>
        <p:spPr bwMode="auto">
          <a:xfrm>
            <a:off x="5076825" y="2276475"/>
            <a:ext cx="0" cy="504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5068" name="Line 12"/>
          <p:cNvSpPr>
            <a:spLocks noChangeShapeType="1"/>
          </p:cNvSpPr>
          <p:nvPr/>
        </p:nvSpPr>
        <p:spPr bwMode="auto">
          <a:xfrm>
            <a:off x="5076825" y="2276475"/>
            <a:ext cx="10080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5069" name="Line 13"/>
          <p:cNvSpPr>
            <a:spLocks noChangeShapeType="1"/>
          </p:cNvSpPr>
          <p:nvPr/>
        </p:nvSpPr>
        <p:spPr bwMode="auto">
          <a:xfrm>
            <a:off x="5724525" y="3213100"/>
            <a:ext cx="7921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6659563" y="2924175"/>
            <a:ext cx="2087562" cy="795338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>
                <a:cs typeface="Arial" charset="0"/>
              </a:rPr>
              <a:t>RNA messaggeri</a:t>
            </a:r>
          </a:p>
          <a:p>
            <a:pPr algn="ctr">
              <a:spcBef>
                <a:spcPct val="50000"/>
              </a:spcBef>
            </a:pPr>
            <a:r>
              <a:rPr lang="it-IT">
                <a:cs typeface="Arial" charset="0"/>
              </a:rPr>
              <a:t>Virus-specifici</a:t>
            </a:r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5724525" y="4005263"/>
            <a:ext cx="2519363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cs typeface="Arial" charset="0"/>
              </a:rPr>
              <a:t>Proteine non strutturali</a:t>
            </a:r>
          </a:p>
        </p:txBody>
      </p:sp>
      <p:sp>
        <p:nvSpPr>
          <p:cNvPr id="45072" name="Line 16"/>
          <p:cNvSpPr>
            <a:spLocks noChangeShapeType="1"/>
          </p:cNvSpPr>
          <p:nvPr/>
        </p:nvSpPr>
        <p:spPr bwMode="auto">
          <a:xfrm>
            <a:off x="8316913" y="3716338"/>
            <a:ext cx="0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5073" name="Line 17"/>
          <p:cNvSpPr>
            <a:spLocks noChangeShapeType="1"/>
          </p:cNvSpPr>
          <p:nvPr/>
        </p:nvSpPr>
        <p:spPr bwMode="auto">
          <a:xfrm flipH="1">
            <a:off x="5219700" y="4221163"/>
            <a:ext cx="5762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 flipV="1">
            <a:off x="5219700" y="3933825"/>
            <a:ext cx="0" cy="2873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4572000" y="3644900"/>
            <a:ext cx="0" cy="792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5076" name="Text Box 20"/>
          <p:cNvSpPr txBox="1">
            <a:spLocks noChangeArrowheads="1"/>
          </p:cNvSpPr>
          <p:nvPr/>
        </p:nvSpPr>
        <p:spPr bwMode="auto">
          <a:xfrm>
            <a:off x="900113" y="3789363"/>
            <a:ext cx="1943100" cy="733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cs typeface="Arial" charset="0"/>
              </a:rPr>
              <a:t>DNA polimerasi </a:t>
            </a:r>
          </a:p>
          <a:p>
            <a:pPr>
              <a:spcBef>
                <a:spcPct val="50000"/>
              </a:spcBef>
            </a:pPr>
            <a:r>
              <a:rPr lang="it-IT" sz="1600">
                <a:cs typeface="Arial" charset="0"/>
              </a:rPr>
              <a:t>Cellulare (fase S) </a:t>
            </a:r>
          </a:p>
        </p:txBody>
      </p:sp>
      <p:sp>
        <p:nvSpPr>
          <p:cNvPr id="45077" name="Line 21"/>
          <p:cNvSpPr>
            <a:spLocks noChangeShapeType="1"/>
          </p:cNvSpPr>
          <p:nvPr/>
        </p:nvSpPr>
        <p:spPr bwMode="auto">
          <a:xfrm>
            <a:off x="2771775" y="4221163"/>
            <a:ext cx="10080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 flipV="1">
            <a:off x="3779838" y="3933825"/>
            <a:ext cx="0" cy="2873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5079" name="Text Box 23"/>
          <p:cNvSpPr txBox="1">
            <a:spLocks noChangeArrowheads="1"/>
          </p:cNvSpPr>
          <p:nvPr/>
        </p:nvSpPr>
        <p:spPr bwMode="auto">
          <a:xfrm>
            <a:off x="3276600" y="4508500"/>
            <a:ext cx="2592388" cy="795338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>
                <a:cs typeface="Arial" charset="0"/>
              </a:rPr>
              <a:t>Genoma progenie</a:t>
            </a:r>
          </a:p>
          <a:p>
            <a:pPr algn="ctr">
              <a:spcBef>
                <a:spcPct val="50000"/>
              </a:spcBef>
            </a:pPr>
            <a:r>
              <a:rPr lang="it-IT">
                <a:cs typeface="Arial" charset="0"/>
              </a:rPr>
              <a:t>DNA monocatenario</a:t>
            </a:r>
          </a:p>
        </p:txBody>
      </p:sp>
      <p:sp>
        <p:nvSpPr>
          <p:cNvPr id="45080" name="Line 24"/>
          <p:cNvSpPr>
            <a:spLocks noChangeShapeType="1"/>
          </p:cNvSpPr>
          <p:nvPr/>
        </p:nvSpPr>
        <p:spPr bwMode="auto">
          <a:xfrm>
            <a:off x="4572000" y="5373688"/>
            <a:ext cx="0" cy="5762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5081" name="Text Box 25"/>
          <p:cNvSpPr txBox="1">
            <a:spLocks noChangeArrowheads="1"/>
          </p:cNvSpPr>
          <p:nvPr/>
        </p:nvSpPr>
        <p:spPr bwMode="auto">
          <a:xfrm>
            <a:off x="3421063" y="5949950"/>
            <a:ext cx="2303462" cy="795338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>
                <a:cs typeface="Arial" charset="0"/>
              </a:rPr>
              <a:t>Assemblaggio nella </a:t>
            </a:r>
          </a:p>
          <a:p>
            <a:pPr algn="ctr">
              <a:spcBef>
                <a:spcPct val="50000"/>
              </a:spcBef>
            </a:pPr>
            <a:r>
              <a:rPr lang="it-IT">
                <a:cs typeface="Arial" charset="0"/>
              </a:rPr>
              <a:t>Progenie virale</a:t>
            </a:r>
          </a:p>
        </p:txBody>
      </p:sp>
      <p:sp>
        <p:nvSpPr>
          <p:cNvPr id="45082" name="Text Box 26"/>
          <p:cNvSpPr txBox="1">
            <a:spLocks noChangeArrowheads="1"/>
          </p:cNvSpPr>
          <p:nvPr/>
        </p:nvSpPr>
        <p:spPr bwMode="auto">
          <a:xfrm>
            <a:off x="6732588" y="4652963"/>
            <a:ext cx="2016125" cy="795337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>
                <a:cs typeface="Arial" charset="0"/>
              </a:rPr>
              <a:t>Proteine </a:t>
            </a:r>
          </a:p>
          <a:p>
            <a:pPr algn="ctr">
              <a:spcBef>
                <a:spcPct val="50000"/>
              </a:spcBef>
            </a:pPr>
            <a:r>
              <a:rPr lang="it-IT">
                <a:cs typeface="Arial" charset="0"/>
              </a:rPr>
              <a:t>Virus-specifiche</a:t>
            </a:r>
          </a:p>
        </p:txBody>
      </p:sp>
      <p:sp>
        <p:nvSpPr>
          <p:cNvPr id="45083" name="Line 27"/>
          <p:cNvSpPr>
            <a:spLocks noChangeShapeType="1"/>
          </p:cNvSpPr>
          <p:nvPr/>
        </p:nvSpPr>
        <p:spPr bwMode="auto">
          <a:xfrm>
            <a:off x="7308850" y="4292600"/>
            <a:ext cx="0" cy="360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5084" name="Line 28"/>
          <p:cNvSpPr>
            <a:spLocks noChangeShapeType="1"/>
          </p:cNvSpPr>
          <p:nvPr/>
        </p:nvSpPr>
        <p:spPr bwMode="auto">
          <a:xfrm>
            <a:off x="7596188" y="5661025"/>
            <a:ext cx="0" cy="504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5085" name="Text Box 29"/>
          <p:cNvSpPr txBox="1">
            <a:spLocks noChangeArrowheads="1"/>
          </p:cNvSpPr>
          <p:nvPr/>
        </p:nvSpPr>
        <p:spPr bwMode="auto">
          <a:xfrm>
            <a:off x="6586538" y="6165850"/>
            <a:ext cx="2089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cs typeface="Arial" charset="0"/>
              </a:rPr>
              <a:t>Proteine strutturali</a:t>
            </a:r>
          </a:p>
        </p:txBody>
      </p:sp>
      <p:sp>
        <p:nvSpPr>
          <p:cNvPr id="45086" name="Line 30"/>
          <p:cNvSpPr>
            <a:spLocks noChangeShapeType="1"/>
          </p:cNvSpPr>
          <p:nvPr/>
        </p:nvSpPr>
        <p:spPr bwMode="auto">
          <a:xfrm flipH="1">
            <a:off x="5795963" y="6381750"/>
            <a:ext cx="7921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title"/>
          </p:nvPr>
        </p:nvSpPr>
        <p:spPr>
          <a:xfrm>
            <a:off x="720725" y="274638"/>
            <a:ext cx="7704138" cy="892175"/>
          </a:xfrm>
        </p:spPr>
        <p:txBody>
          <a:bodyPr/>
          <a:lstStyle/>
          <a:p>
            <a:pPr eaLnBrk="1" hangingPunct="1">
              <a:defRPr/>
            </a:pPr>
            <a:r>
              <a:rPr lang="it-IT" smtClean="0"/>
              <a:t>Replicazione Parvovirus    </a:t>
            </a:r>
          </a:p>
        </p:txBody>
      </p:sp>
      <p:graphicFrame>
        <p:nvGraphicFramePr>
          <p:cNvPr id="9218" name="Object 3"/>
          <p:cNvGraphicFramePr>
            <a:graphicFrameLocks noChangeAspect="1"/>
          </p:cNvGraphicFramePr>
          <p:nvPr>
            <p:ph idx="1"/>
          </p:nvPr>
        </p:nvGraphicFramePr>
        <p:xfrm>
          <a:off x="2309813" y="1268413"/>
          <a:ext cx="4484687" cy="5589587"/>
        </p:xfrm>
        <a:graphic>
          <a:graphicData uri="http://schemas.openxmlformats.org/presentationml/2006/ole">
            <p:oleObj spid="_x0000_s9218" name="Image" r:id="rId3" imgW="3200564" imgH="398800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smtClean="0"/>
              <a:t>Riproduzione virus epatite B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07950" y="1114425"/>
            <a:ext cx="2232025" cy="738664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 dirty="0">
                <a:cs typeface="Arial" charset="0"/>
              </a:rPr>
              <a:t>DNA </a:t>
            </a:r>
            <a:r>
              <a:rPr lang="it-IT" sz="1400" b="1" dirty="0" smtClean="0">
                <a:cs typeface="Arial" charset="0"/>
              </a:rPr>
              <a:t>parentale </a:t>
            </a:r>
            <a:r>
              <a:rPr lang="it-IT" sz="1400" b="1" dirty="0">
                <a:cs typeface="Arial" charset="0"/>
              </a:rPr>
              <a:t>(circolare parzialmente </a:t>
            </a:r>
            <a:r>
              <a:rPr lang="it-IT" sz="1400" b="1" dirty="0" err="1">
                <a:cs typeface="Arial" charset="0"/>
              </a:rPr>
              <a:t>bicatenario</a:t>
            </a:r>
            <a:r>
              <a:rPr lang="it-IT" sz="1400" b="1" dirty="0">
                <a:cs typeface="Arial" charset="0"/>
              </a:rPr>
              <a:t>) </a:t>
            </a:r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>
            <a:off x="2411413" y="1484313"/>
            <a:ext cx="367347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059113" y="895350"/>
            <a:ext cx="1873250" cy="517525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Enzimi cellulari (sintesi di riparo ?)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6443663" y="549275"/>
            <a:ext cx="2555875" cy="304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RNA-polimerasi cellulare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6516688" y="1196975"/>
            <a:ext cx="2087562" cy="517525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DNA bicatenario (iperspiralizzato)</a:t>
            </a:r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7524750" y="836613"/>
            <a:ext cx="0" cy="43338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>
            <a:off x="7092950" y="1843088"/>
            <a:ext cx="0" cy="43338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6090" name="Line 10"/>
          <p:cNvSpPr>
            <a:spLocks noChangeShapeType="1"/>
          </p:cNvSpPr>
          <p:nvPr/>
        </p:nvSpPr>
        <p:spPr bwMode="auto">
          <a:xfrm flipH="1">
            <a:off x="5795963" y="2276475"/>
            <a:ext cx="12969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6091" name="Line 11"/>
          <p:cNvSpPr>
            <a:spLocks noChangeShapeType="1"/>
          </p:cNvSpPr>
          <p:nvPr/>
        </p:nvSpPr>
        <p:spPr bwMode="auto">
          <a:xfrm>
            <a:off x="7667625" y="1773238"/>
            <a:ext cx="0" cy="576262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6659563" y="2420938"/>
            <a:ext cx="2087562" cy="517525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RNA(+) messaggeri sub-genomici</a:t>
            </a:r>
          </a:p>
        </p:txBody>
      </p:sp>
      <p:sp>
        <p:nvSpPr>
          <p:cNvPr id="46093" name="Text Box 13"/>
          <p:cNvSpPr txBox="1">
            <a:spLocks noChangeArrowheads="1"/>
          </p:cNvSpPr>
          <p:nvPr/>
        </p:nvSpPr>
        <p:spPr bwMode="auto">
          <a:xfrm>
            <a:off x="3419475" y="2133600"/>
            <a:ext cx="2087563" cy="304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RNA (+) pre-genomico</a:t>
            </a:r>
          </a:p>
        </p:txBody>
      </p:sp>
      <p:sp>
        <p:nvSpPr>
          <p:cNvPr id="46094" name="Line 14"/>
          <p:cNvSpPr>
            <a:spLocks noChangeShapeType="1"/>
          </p:cNvSpPr>
          <p:nvPr/>
        </p:nvSpPr>
        <p:spPr bwMode="auto">
          <a:xfrm>
            <a:off x="3995738" y="2492375"/>
            <a:ext cx="0" cy="3603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6095" name="Line 15"/>
          <p:cNvSpPr>
            <a:spLocks noChangeShapeType="1"/>
          </p:cNvSpPr>
          <p:nvPr/>
        </p:nvSpPr>
        <p:spPr bwMode="auto">
          <a:xfrm flipH="1">
            <a:off x="2627313" y="2852738"/>
            <a:ext cx="13684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755650" y="2565400"/>
            <a:ext cx="1584325" cy="517525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Trascrizione parziale</a:t>
            </a:r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>
            <a:off x="4643438" y="2420938"/>
            <a:ext cx="0" cy="1008062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6098" name="Text Box 18"/>
          <p:cNvSpPr txBox="1">
            <a:spLocks noChangeArrowheads="1"/>
          </p:cNvSpPr>
          <p:nvPr/>
        </p:nvSpPr>
        <p:spPr bwMode="auto">
          <a:xfrm>
            <a:off x="3924300" y="3644900"/>
            <a:ext cx="1511300" cy="517525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Assemblaggio del provirione</a:t>
            </a:r>
          </a:p>
        </p:txBody>
      </p:sp>
      <p:sp>
        <p:nvSpPr>
          <p:cNvPr id="46099" name="Oval 19"/>
          <p:cNvSpPr>
            <a:spLocks noChangeArrowheads="1"/>
          </p:cNvSpPr>
          <p:nvPr/>
        </p:nvSpPr>
        <p:spPr bwMode="auto">
          <a:xfrm>
            <a:off x="3779838" y="3429000"/>
            <a:ext cx="1728787" cy="1079500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46100" name="Text Box 20"/>
          <p:cNvSpPr txBox="1">
            <a:spLocks noChangeArrowheads="1"/>
          </p:cNvSpPr>
          <p:nvPr/>
        </p:nvSpPr>
        <p:spPr bwMode="auto">
          <a:xfrm>
            <a:off x="395288" y="3716338"/>
            <a:ext cx="2160587" cy="517525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Trascrittasi inversa e proteine strutturali</a:t>
            </a:r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1476375" y="3141663"/>
            <a:ext cx="0" cy="5032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6102" name="Line 22"/>
          <p:cNvSpPr>
            <a:spLocks noChangeShapeType="1"/>
          </p:cNvSpPr>
          <p:nvPr/>
        </p:nvSpPr>
        <p:spPr bwMode="auto">
          <a:xfrm>
            <a:off x="2411413" y="4076700"/>
            <a:ext cx="8651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6103" name="Text Box 23"/>
          <p:cNvSpPr txBox="1">
            <a:spLocks noChangeArrowheads="1"/>
          </p:cNvSpPr>
          <p:nvPr/>
        </p:nvSpPr>
        <p:spPr bwMode="auto">
          <a:xfrm>
            <a:off x="6588125" y="3789363"/>
            <a:ext cx="2232025" cy="517525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Proteine del pericapside (e proteine X)</a:t>
            </a:r>
          </a:p>
        </p:txBody>
      </p:sp>
      <p:sp>
        <p:nvSpPr>
          <p:cNvPr id="46104" name="Line 24"/>
          <p:cNvSpPr>
            <a:spLocks noChangeShapeType="1"/>
          </p:cNvSpPr>
          <p:nvPr/>
        </p:nvSpPr>
        <p:spPr bwMode="auto">
          <a:xfrm>
            <a:off x="4643438" y="4581525"/>
            <a:ext cx="0" cy="217488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6105" name="Line 25"/>
          <p:cNvSpPr>
            <a:spLocks noChangeShapeType="1"/>
          </p:cNvSpPr>
          <p:nvPr/>
        </p:nvSpPr>
        <p:spPr bwMode="auto">
          <a:xfrm>
            <a:off x="7667625" y="2997200"/>
            <a:ext cx="0" cy="719138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6106" name="Text Box 26"/>
          <p:cNvSpPr txBox="1">
            <a:spLocks noChangeArrowheads="1"/>
          </p:cNvSpPr>
          <p:nvPr/>
        </p:nvSpPr>
        <p:spPr bwMode="auto">
          <a:xfrm>
            <a:off x="3203575" y="4797425"/>
            <a:ext cx="2808288" cy="1004888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200">
                <a:cs typeface="Arial" charset="0"/>
              </a:rPr>
              <a:t>Trascrizione del (+) RNA pregenomico ad opera della trascrittasi inversa, nel complesso RNA/DNA e successiva conversione del complesso, in DNA circolare parzialmente bicatenario</a:t>
            </a:r>
          </a:p>
        </p:txBody>
      </p:sp>
      <p:sp>
        <p:nvSpPr>
          <p:cNvPr id="46107" name="Line 27"/>
          <p:cNvSpPr>
            <a:spLocks noChangeShapeType="1"/>
          </p:cNvSpPr>
          <p:nvPr/>
        </p:nvSpPr>
        <p:spPr bwMode="auto">
          <a:xfrm>
            <a:off x="4572000" y="5805488"/>
            <a:ext cx="0" cy="144462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6108" name="Text Box 28"/>
          <p:cNvSpPr txBox="1">
            <a:spLocks noChangeArrowheads="1"/>
          </p:cNvSpPr>
          <p:nvPr/>
        </p:nvSpPr>
        <p:spPr bwMode="auto">
          <a:xfrm>
            <a:off x="3203575" y="5949950"/>
            <a:ext cx="2736850" cy="304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Acquisizione del pericapside</a:t>
            </a:r>
          </a:p>
        </p:txBody>
      </p:sp>
      <p:sp>
        <p:nvSpPr>
          <p:cNvPr id="46109" name="Line 29"/>
          <p:cNvSpPr>
            <a:spLocks noChangeShapeType="1"/>
          </p:cNvSpPr>
          <p:nvPr/>
        </p:nvSpPr>
        <p:spPr bwMode="auto">
          <a:xfrm>
            <a:off x="4572000" y="6237288"/>
            <a:ext cx="0" cy="2159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6110" name="Text Box 30"/>
          <p:cNvSpPr txBox="1">
            <a:spLocks noChangeArrowheads="1"/>
          </p:cNvSpPr>
          <p:nvPr/>
        </p:nvSpPr>
        <p:spPr bwMode="auto">
          <a:xfrm>
            <a:off x="3205163" y="6453188"/>
            <a:ext cx="2735262" cy="304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Progenie virale</a:t>
            </a:r>
          </a:p>
        </p:txBody>
      </p:sp>
      <p:sp>
        <p:nvSpPr>
          <p:cNvPr id="46111" name="Line 31"/>
          <p:cNvSpPr>
            <a:spLocks noChangeShapeType="1"/>
          </p:cNvSpPr>
          <p:nvPr/>
        </p:nvSpPr>
        <p:spPr bwMode="auto">
          <a:xfrm>
            <a:off x="7740650" y="4437063"/>
            <a:ext cx="0" cy="1655762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6112" name="Line 32"/>
          <p:cNvSpPr>
            <a:spLocks noChangeShapeType="1"/>
          </p:cNvSpPr>
          <p:nvPr/>
        </p:nvSpPr>
        <p:spPr bwMode="auto">
          <a:xfrm flipH="1">
            <a:off x="6156325" y="6092825"/>
            <a:ext cx="15843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Componenti di base del virione 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>
            <p:ph idx="1"/>
          </p:nvPr>
        </p:nvGraphicFramePr>
        <p:xfrm>
          <a:off x="468313" y="2112963"/>
          <a:ext cx="8280400" cy="2900362"/>
        </p:xfrm>
        <a:graphic>
          <a:graphicData uri="http://schemas.openxmlformats.org/presentationml/2006/ole">
            <p:oleObj spid="_x0000_s1026" name="Image" r:id="rId3" imgW="3079908" imgH="107936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mtClean="0"/>
              <a:t>Replicazione virus epatite</a:t>
            </a:r>
          </a:p>
        </p:txBody>
      </p:sp>
      <p:graphicFrame>
        <p:nvGraphicFramePr>
          <p:cNvPr id="10242" name="Object 3"/>
          <p:cNvGraphicFramePr>
            <a:graphicFrameLocks noChangeAspect="1"/>
          </p:cNvGraphicFramePr>
          <p:nvPr>
            <p:ph idx="1"/>
          </p:nvPr>
        </p:nvGraphicFramePr>
        <p:xfrm>
          <a:off x="2670175" y="1268413"/>
          <a:ext cx="3770313" cy="5589587"/>
        </p:xfrm>
        <a:graphic>
          <a:graphicData uri="http://schemas.openxmlformats.org/presentationml/2006/ole">
            <p:oleObj spid="_x0000_s10242" name="Image" r:id="rId3" imgW="3289469" imgH="487705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z="4000" smtClean="0"/>
              <a:t>Virus ad RNA a doppio o a singolo filamento</a:t>
            </a:r>
          </a:p>
        </p:txBody>
      </p:sp>
      <p:pic>
        <p:nvPicPr>
          <p:cNvPr id="47107" name="Picture 3" descr="u4fg28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8850" y="1524000"/>
            <a:ext cx="4686300" cy="14605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7108" name="Picture 4" descr="u4fg28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1400" y="3200400"/>
            <a:ext cx="4521200" cy="1473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7109" name="Picture 5" descr="u4fg28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6700" y="4876800"/>
            <a:ext cx="6070600" cy="1549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z="4000" smtClean="0"/>
              <a:t>Replicazione del poliovirus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50825" y="1125538"/>
            <a:ext cx="2305050" cy="1209675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>
                <a:cs typeface="Arial" charset="0"/>
              </a:rPr>
              <a:t>RNA (+) parentale in grado di funzionare da RNA messaggero </a:t>
            </a:r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>
            <a:off x="2555875" y="1484313"/>
            <a:ext cx="2881313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5651500" y="1250950"/>
            <a:ext cx="2952750" cy="1389063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>
                <a:cs typeface="Arial" charset="0"/>
              </a:rPr>
              <a:t>In un’unica poliproteina che viene tagliata, dalla porzione della stessa poliproteina dotata di attività catalitica (proteasi virus- specifica), nelle varie proteine funzionali (tra le quali una RNA-polimerasi RNA-dipendente o replicasi e strutturali 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3276600" y="981075"/>
            <a:ext cx="15113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cs typeface="Arial" charset="0"/>
              </a:rPr>
              <a:t>Traduzione </a:t>
            </a:r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>
            <a:off x="3348038" y="3644900"/>
            <a:ext cx="1800225" cy="2159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>
            <a:off x="1835150" y="3789363"/>
            <a:ext cx="4537075" cy="360362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 flipH="1">
            <a:off x="2627313" y="2205038"/>
            <a:ext cx="792162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3348038" y="2012950"/>
            <a:ext cx="1800225" cy="707886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b="1" dirty="0" err="1" smtClean="0">
                <a:cs typeface="Arial" charset="0"/>
              </a:rPr>
              <a:t>RNA-polimerasi</a:t>
            </a:r>
            <a:endParaRPr lang="it-IT" sz="1600" b="1" dirty="0" smtClean="0">
              <a:cs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it-IT" sz="1600" b="1" dirty="0" smtClean="0">
                <a:cs typeface="Arial" charset="0"/>
              </a:rPr>
              <a:t>RNA dipendente </a:t>
            </a:r>
            <a:endParaRPr lang="it-IT" sz="1600" b="1" dirty="0">
              <a:cs typeface="Arial" charset="0"/>
            </a:endParaRPr>
          </a:p>
        </p:txBody>
      </p:sp>
      <p:sp>
        <p:nvSpPr>
          <p:cNvPr id="48139" name="Line 11"/>
          <p:cNvSpPr>
            <a:spLocks noChangeShapeType="1"/>
          </p:cNvSpPr>
          <p:nvPr/>
        </p:nvSpPr>
        <p:spPr bwMode="auto">
          <a:xfrm flipH="1">
            <a:off x="5076825" y="2205038"/>
            <a:ext cx="503238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8140" name="Line 12"/>
          <p:cNvSpPr>
            <a:spLocks noChangeShapeType="1"/>
          </p:cNvSpPr>
          <p:nvPr/>
        </p:nvSpPr>
        <p:spPr bwMode="auto">
          <a:xfrm>
            <a:off x="6948488" y="2636838"/>
            <a:ext cx="0" cy="6477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8141" name="Text Box 13"/>
          <p:cNvSpPr txBox="1">
            <a:spLocks noChangeArrowheads="1"/>
          </p:cNvSpPr>
          <p:nvPr/>
        </p:nvSpPr>
        <p:spPr bwMode="auto">
          <a:xfrm>
            <a:off x="5868988" y="3500438"/>
            <a:ext cx="2232025" cy="385762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>
                <a:cs typeface="Arial" charset="0"/>
              </a:rPr>
              <a:t>Proteine strutturali</a:t>
            </a:r>
          </a:p>
        </p:txBody>
      </p:sp>
      <p:sp>
        <p:nvSpPr>
          <p:cNvPr id="48142" name="Line 14"/>
          <p:cNvSpPr>
            <a:spLocks noChangeShapeType="1"/>
          </p:cNvSpPr>
          <p:nvPr/>
        </p:nvSpPr>
        <p:spPr bwMode="auto">
          <a:xfrm>
            <a:off x="6948488" y="3933825"/>
            <a:ext cx="0" cy="12239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8143" name="Text Box 15"/>
          <p:cNvSpPr txBox="1">
            <a:spLocks noChangeArrowheads="1"/>
          </p:cNvSpPr>
          <p:nvPr/>
        </p:nvSpPr>
        <p:spPr bwMode="auto">
          <a:xfrm>
            <a:off x="5795963" y="5300663"/>
            <a:ext cx="2376487" cy="1211262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>
                <a:cs typeface="Arial" charset="0"/>
              </a:rPr>
              <a:t>Assemblaggio e</a:t>
            </a:r>
          </a:p>
          <a:p>
            <a:pPr algn="ctr">
              <a:spcBef>
                <a:spcPct val="50000"/>
              </a:spcBef>
            </a:pPr>
            <a:r>
              <a:rPr lang="it-IT">
                <a:cs typeface="Arial" charset="0"/>
              </a:rPr>
              <a:t>Formazione della </a:t>
            </a:r>
          </a:p>
          <a:p>
            <a:pPr algn="ctr">
              <a:spcBef>
                <a:spcPct val="50000"/>
              </a:spcBef>
            </a:pPr>
            <a:r>
              <a:rPr lang="it-IT" b="1">
                <a:cs typeface="Arial" charset="0"/>
              </a:rPr>
              <a:t>Progenie virale</a:t>
            </a:r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>
            <a:off x="1331913" y="2997200"/>
            <a:ext cx="0" cy="5032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8145" name="Line 17"/>
          <p:cNvSpPr>
            <a:spLocks noChangeShapeType="1"/>
          </p:cNvSpPr>
          <p:nvPr/>
        </p:nvSpPr>
        <p:spPr bwMode="auto">
          <a:xfrm rot="10800000" flipH="1">
            <a:off x="1619250" y="2997200"/>
            <a:ext cx="0" cy="5032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8146" name="Text Box 18"/>
          <p:cNvSpPr txBox="1">
            <a:spLocks noChangeArrowheads="1"/>
          </p:cNvSpPr>
          <p:nvPr/>
        </p:nvSpPr>
        <p:spPr bwMode="auto">
          <a:xfrm>
            <a:off x="107950" y="3644900"/>
            <a:ext cx="2592388" cy="1387475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>
                <a:cs typeface="Arial" charset="0"/>
              </a:rPr>
              <a:t>Trascrizione dell’RNA (+) genomico con la formazione di RNA(-) che viene usata a sua volta come trascritto in RNA (+) messaggero/genomico</a:t>
            </a:r>
          </a:p>
        </p:txBody>
      </p:sp>
      <p:sp>
        <p:nvSpPr>
          <p:cNvPr id="48147" name="Line 19"/>
          <p:cNvSpPr>
            <a:spLocks noChangeShapeType="1"/>
          </p:cNvSpPr>
          <p:nvPr/>
        </p:nvSpPr>
        <p:spPr bwMode="auto">
          <a:xfrm>
            <a:off x="1476375" y="5084763"/>
            <a:ext cx="0" cy="7207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8148" name="Text Box 20"/>
          <p:cNvSpPr txBox="1">
            <a:spLocks noChangeArrowheads="1"/>
          </p:cNvSpPr>
          <p:nvPr/>
        </p:nvSpPr>
        <p:spPr bwMode="auto">
          <a:xfrm>
            <a:off x="250825" y="5949950"/>
            <a:ext cx="2447925" cy="385763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>
                <a:cs typeface="Arial" charset="0"/>
              </a:rPr>
              <a:t>RNA genomico</a:t>
            </a:r>
          </a:p>
        </p:txBody>
      </p:sp>
      <p:sp>
        <p:nvSpPr>
          <p:cNvPr id="48149" name="Line 21"/>
          <p:cNvSpPr>
            <a:spLocks noChangeShapeType="1"/>
          </p:cNvSpPr>
          <p:nvPr/>
        </p:nvSpPr>
        <p:spPr bwMode="auto">
          <a:xfrm>
            <a:off x="4211638" y="2349500"/>
            <a:ext cx="0" cy="187166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8150" name="Line 22"/>
          <p:cNvSpPr>
            <a:spLocks noChangeShapeType="1"/>
          </p:cNvSpPr>
          <p:nvPr/>
        </p:nvSpPr>
        <p:spPr bwMode="auto">
          <a:xfrm flipH="1">
            <a:off x="2916238" y="4221163"/>
            <a:ext cx="12954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8151" name="Line 23"/>
          <p:cNvSpPr>
            <a:spLocks noChangeShapeType="1"/>
          </p:cNvSpPr>
          <p:nvPr/>
        </p:nvSpPr>
        <p:spPr bwMode="auto">
          <a:xfrm>
            <a:off x="2843213" y="6165850"/>
            <a:ext cx="252095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mtClean="0"/>
              <a:t>Replicazione picornavirus</a:t>
            </a:r>
          </a:p>
        </p:txBody>
      </p:sp>
      <p:graphicFrame>
        <p:nvGraphicFramePr>
          <p:cNvPr id="11266" name="Object 3"/>
          <p:cNvGraphicFramePr>
            <a:graphicFrameLocks noChangeAspect="1"/>
          </p:cNvGraphicFramePr>
          <p:nvPr>
            <p:ph idx="1"/>
          </p:nvPr>
        </p:nvGraphicFramePr>
        <p:xfrm>
          <a:off x="2124075" y="1268413"/>
          <a:ext cx="4999038" cy="5329237"/>
        </p:xfrm>
        <a:graphic>
          <a:graphicData uri="http://schemas.openxmlformats.org/presentationml/2006/ole">
            <p:oleObj spid="_x0000_s11266" name="Image" r:id="rId3" imgW="3079908" imgH="3283119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it-IT" sz="3200" smtClean="0"/>
              <a:t>Replicazione virus a RNA(+) </a:t>
            </a:r>
            <a:r>
              <a:rPr lang="it-IT" sz="3200" i="1" smtClean="0"/>
              <a:t>Togaviridae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250825" y="1354138"/>
            <a:ext cx="2089150" cy="12112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b="1"/>
              <a:t>RNA (+) parentale</a:t>
            </a:r>
          </a:p>
          <a:p>
            <a:pPr algn="ctr">
              <a:spcBef>
                <a:spcPct val="50000"/>
              </a:spcBef>
            </a:pPr>
            <a:r>
              <a:rPr lang="it-IT" sz="1600" b="1"/>
              <a:t>in grado di funzionare da RNA-messaggero</a:t>
            </a:r>
          </a:p>
        </p:txBody>
      </p:sp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2484438" y="1700213"/>
            <a:ext cx="3816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6659563" y="1022350"/>
            <a:ext cx="1944687" cy="9667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b="1"/>
              <a:t>RNA-polimerasi</a:t>
            </a:r>
          </a:p>
          <a:p>
            <a:pPr algn="ctr">
              <a:spcBef>
                <a:spcPct val="50000"/>
              </a:spcBef>
            </a:pPr>
            <a:r>
              <a:rPr lang="it-IT" sz="1600" b="1"/>
              <a:t>RNA-dipendente virus specifica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843213" y="1047750"/>
            <a:ext cx="33845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/>
              <a:t>Traduzione della sola porzione 5’ del genoma virale</a:t>
            </a:r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>
            <a:off x="7596188" y="198913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160" name="Line 8"/>
          <p:cNvSpPr>
            <a:spLocks noChangeShapeType="1"/>
          </p:cNvSpPr>
          <p:nvPr/>
        </p:nvSpPr>
        <p:spPr bwMode="auto">
          <a:xfrm flipH="1">
            <a:off x="2411413" y="2349500"/>
            <a:ext cx="5184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3781425" y="1916113"/>
            <a:ext cx="23034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err="1" smtClean="0"/>
              <a:t>RNA-polimerasi</a:t>
            </a:r>
            <a:r>
              <a:rPr lang="it-IT" sz="1600" dirty="0" smtClean="0"/>
              <a:t>/</a:t>
            </a:r>
          </a:p>
          <a:p>
            <a:pPr>
              <a:spcBef>
                <a:spcPct val="50000"/>
              </a:spcBef>
            </a:pPr>
            <a:r>
              <a:rPr lang="it-IT" sz="1600" dirty="0" smtClean="0"/>
              <a:t>RNA dipendente</a:t>
            </a:r>
            <a:endParaRPr lang="it-IT" sz="1600" dirty="0"/>
          </a:p>
        </p:txBody>
      </p:sp>
      <p:sp>
        <p:nvSpPr>
          <p:cNvPr id="49162" name="Line 10"/>
          <p:cNvSpPr>
            <a:spLocks noChangeShapeType="1"/>
          </p:cNvSpPr>
          <p:nvPr/>
        </p:nvSpPr>
        <p:spPr bwMode="auto">
          <a:xfrm>
            <a:off x="971550" y="2636838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9163" name="Line 11"/>
          <p:cNvSpPr>
            <a:spLocks noChangeShapeType="1"/>
          </p:cNvSpPr>
          <p:nvPr/>
        </p:nvSpPr>
        <p:spPr bwMode="auto">
          <a:xfrm rot="10800000">
            <a:off x="1187450" y="2636838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1476375" y="2708275"/>
            <a:ext cx="28797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/>
              <a:t>Trascrizione dell’RNA (+) genomico con la formazione di</a:t>
            </a: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323850" y="3429000"/>
            <a:ext cx="2808288" cy="1577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b="1"/>
              <a:t>RNA (-) che viene a sua volta ritrascritto in un RNA(+) messaggero subgenomico (porzione 3’ ed in RNA (+) genomico completo</a:t>
            </a:r>
          </a:p>
        </p:txBody>
      </p:sp>
      <p:sp>
        <p:nvSpPr>
          <p:cNvPr id="49166" name="Line 14"/>
          <p:cNvSpPr>
            <a:spLocks noChangeShapeType="1"/>
          </p:cNvSpPr>
          <p:nvPr/>
        </p:nvSpPr>
        <p:spPr bwMode="auto">
          <a:xfrm>
            <a:off x="5148263" y="2349500"/>
            <a:ext cx="0" cy="172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167" name="Line 15"/>
          <p:cNvSpPr>
            <a:spLocks noChangeShapeType="1"/>
          </p:cNvSpPr>
          <p:nvPr/>
        </p:nvSpPr>
        <p:spPr bwMode="auto">
          <a:xfrm flipH="1">
            <a:off x="3276600" y="4076700"/>
            <a:ext cx="1871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9168" name="Line 16"/>
          <p:cNvSpPr>
            <a:spLocks noChangeShapeType="1"/>
          </p:cNvSpPr>
          <p:nvPr/>
        </p:nvSpPr>
        <p:spPr bwMode="auto">
          <a:xfrm>
            <a:off x="3203575" y="4797425"/>
            <a:ext cx="3529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9169" name="Text Box 17"/>
          <p:cNvSpPr txBox="1">
            <a:spLocks noChangeArrowheads="1"/>
          </p:cNvSpPr>
          <p:nvPr/>
        </p:nvSpPr>
        <p:spPr bwMode="auto">
          <a:xfrm>
            <a:off x="3348038" y="4279900"/>
            <a:ext cx="33115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/>
              <a:t>RNA-messaggero subgenomico (porzione3’)</a:t>
            </a:r>
          </a:p>
        </p:txBody>
      </p:sp>
      <p:sp>
        <p:nvSpPr>
          <p:cNvPr id="49170" name="Text Box 18"/>
          <p:cNvSpPr txBox="1">
            <a:spLocks noChangeArrowheads="1"/>
          </p:cNvSpPr>
          <p:nvPr/>
        </p:nvSpPr>
        <p:spPr bwMode="auto">
          <a:xfrm>
            <a:off x="6804025" y="4581525"/>
            <a:ext cx="2089150" cy="35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/>
              <a:t>Proteine strutturali</a:t>
            </a:r>
          </a:p>
        </p:txBody>
      </p:sp>
      <p:sp>
        <p:nvSpPr>
          <p:cNvPr id="49171" name="Line 19"/>
          <p:cNvSpPr>
            <a:spLocks noChangeShapeType="1"/>
          </p:cNvSpPr>
          <p:nvPr/>
        </p:nvSpPr>
        <p:spPr bwMode="auto">
          <a:xfrm>
            <a:off x="7812088" y="4941888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9172" name="Text Box 20"/>
          <p:cNvSpPr txBox="1">
            <a:spLocks noChangeArrowheads="1"/>
          </p:cNvSpPr>
          <p:nvPr/>
        </p:nvSpPr>
        <p:spPr bwMode="auto">
          <a:xfrm>
            <a:off x="6156325" y="5805488"/>
            <a:ext cx="2879725" cy="8445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b="1"/>
              <a:t>Assemblaggio e formazione della Progenie virale</a:t>
            </a:r>
          </a:p>
        </p:txBody>
      </p:sp>
      <p:sp>
        <p:nvSpPr>
          <p:cNvPr id="49173" name="Line 21"/>
          <p:cNvSpPr>
            <a:spLocks noChangeShapeType="1"/>
          </p:cNvSpPr>
          <p:nvPr/>
        </p:nvSpPr>
        <p:spPr bwMode="auto">
          <a:xfrm>
            <a:off x="1547813" y="5013325"/>
            <a:ext cx="0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9174" name="Text Box 22"/>
          <p:cNvSpPr txBox="1">
            <a:spLocks noChangeArrowheads="1"/>
          </p:cNvSpPr>
          <p:nvPr/>
        </p:nvSpPr>
        <p:spPr bwMode="auto">
          <a:xfrm>
            <a:off x="539750" y="6021388"/>
            <a:ext cx="1944688" cy="3857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/>
              <a:t>RNA genomico</a:t>
            </a:r>
          </a:p>
        </p:txBody>
      </p:sp>
      <p:sp>
        <p:nvSpPr>
          <p:cNvPr id="49175" name="Line 23"/>
          <p:cNvSpPr>
            <a:spLocks noChangeShapeType="1"/>
          </p:cNvSpPr>
          <p:nvPr/>
        </p:nvSpPr>
        <p:spPr bwMode="auto">
          <a:xfrm>
            <a:off x="2555875" y="6165850"/>
            <a:ext cx="34559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z="3600" smtClean="0"/>
              <a:t>Replicazione ribovirus a genoma negativo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95288" y="1622425"/>
            <a:ext cx="1944687" cy="366713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>
                <a:cs typeface="Arial" charset="0"/>
              </a:rPr>
              <a:t>RNA(-) parentale</a:t>
            </a:r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>
            <a:off x="2339975" y="1844675"/>
            <a:ext cx="388937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6372225" y="1622425"/>
            <a:ext cx="2520950" cy="366713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>
                <a:cs typeface="Arial" charset="0"/>
              </a:rPr>
              <a:t>RNA(+) messaggeri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2124075" y="1263650"/>
            <a:ext cx="4464050" cy="581025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>
                <a:cs typeface="Arial" charset="0"/>
              </a:rPr>
              <a:t>Trascrizione ad opera della RNA-polimerasi RNA-dipendente (RPDR) del virione</a:t>
            </a:r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7740650" y="1989138"/>
            <a:ext cx="0" cy="431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7019925" y="2420938"/>
            <a:ext cx="1368425" cy="366712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>
                <a:cs typeface="Arial" charset="0"/>
              </a:rPr>
              <a:t>Proteine 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3924300" y="2420938"/>
            <a:ext cx="1223963" cy="382587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>
                <a:cs typeface="Arial" charset="0"/>
              </a:rPr>
              <a:t>RPRD</a:t>
            </a:r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 flipH="1">
            <a:off x="5508625" y="2636838"/>
            <a:ext cx="172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0187" name="Line 11"/>
          <p:cNvSpPr>
            <a:spLocks noChangeShapeType="1"/>
          </p:cNvSpPr>
          <p:nvPr/>
        </p:nvSpPr>
        <p:spPr bwMode="auto">
          <a:xfrm flipH="1">
            <a:off x="1547813" y="2636838"/>
            <a:ext cx="2303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0188" name="Line 12"/>
          <p:cNvSpPr>
            <a:spLocks noChangeShapeType="1"/>
          </p:cNvSpPr>
          <p:nvPr/>
        </p:nvSpPr>
        <p:spPr bwMode="auto">
          <a:xfrm flipV="1">
            <a:off x="1547813" y="2060575"/>
            <a:ext cx="0" cy="5762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0189" name="Line 13"/>
          <p:cNvSpPr>
            <a:spLocks noChangeShapeType="1"/>
          </p:cNvSpPr>
          <p:nvPr/>
        </p:nvSpPr>
        <p:spPr bwMode="auto">
          <a:xfrm>
            <a:off x="4284663" y="2852738"/>
            <a:ext cx="0" cy="360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 flipH="1">
            <a:off x="2700338" y="3213100"/>
            <a:ext cx="15843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0191" name="Text Box 15"/>
          <p:cNvSpPr txBox="1">
            <a:spLocks noChangeArrowheads="1"/>
          </p:cNvSpPr>
          <p:nvPr/>
        </p:nvSpPr>
        <p:spPr bwMode="auto">
          <a:xfrm>
            <a:off x="215900" y="2990850"/>
            <a:ext cx="2411413" cy="366713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>
                <a:cs typeface="Arial" charset="0"/>
              </a:rPr>
              <a:t>RNA (+) intermedio</a:t>
            </a:r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auto">
          <a:xfrm>
            <a:off x="1116013" y="1989138"/>
            <a:ext cx="0" cy="9350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0193" name="Line 17"/>
          <p:cNvSpPr>
            <a:spLocks noChangeShapeType="1"/>
          </p:cNvSpPr>
          <p:nvPr/>
        </p:nvSpPr>
        <p:spPr bwMode="auto">
          <a:xfrm>
            <a:off x="1116013" y="3573463"/>
            <a:ext cx="0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0194" name="Line 18"/>
          <p:cNvSpPr>
            <a:spLocks noChangeShapeType="1"/>
          </p:cNvSpPr>
          <p:nvPr/>
        </p:nvSpPr>
        <p:spPr bwMode="auto">
          <a:xfrm rot="10800000">
            <a:off x="1331913" y="3573463"/>
            <a:ext cx="0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>
            <a:off x="4716463" y="2852738"/>
            <a:ext cx="0" cy="1152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0196" name="Line 20"/>
          <p:cNvSpPr>
            <a:spLocks noChangeShapeType="1"/>
          </p:cNvSpPr>
          <p:nvPr/>
        </p:nvSpPr>
        <p:spPr bwMode="auto">
          <a:xfrm flipH="1">
            <a:off x="2051050" y="4005263"/>
            <a:ext cx="26654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0197" name="Line 21"/>
          <p:cNvSpPr>
            <a:spLocks noChangeShapeType="1"/>
          </p:cNvSpPr>
          <p:nvPr/>
        </p:nvSpPr>
        <p:spPr bwMode="auto">
          <a:xfrm>
            <a:off x="2051050" y="4005263"/>
            <a:ext cx="0" cy="5032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0198" name="Text Box 22"/>
          <p:cNvSpPr txBox="1">
            <a:spLocks noChangeArrowheads="1"/>
          </p:cNvSpPr>
          <p:nvPr/>
        </p:nvSpPr>
        <p:spPr bwMode="auto">
          <a:xfrm>
            <a:off x="179388" y="4581525"/>
            <a:ext cx="3671887" cy="366713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>
                <a:cs typeface="Arial" charset="0"/>
              </a:rPr>
              <a:t>RNA (-) genomico neoformato</a:t>
            </a:r>
          </a:p>
        </p:txBody>
      </p:sp>
      <p:sp>
        <p:nvSpPr>
          <p:cNvPr id="50199" name="Text Box 23"/>
          <p:cNvSpPr txBox="1">
            <a:spLocks noChangeArrowheads="1"/>
          </p:cNvSpPr>
          <p:nvPr/>
        </p:nvSpPr>
        <p:spPr bwMode="auto">
          <a:xfrm>
            <a:off x="5148263" y="4581525"/>
            <a:ext cx="2592387" cy="366713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>
                <a:cs typeface="Arial" charset="0"/>
              </a:rPr>
              <a:t>RNA(+) messaggeri</a:t>
            </a:r>
          </a:p>
        </p:txBody>
      </p:sp>
      <p:sp>
        <p:nvSpPr>
          <p:cNvPr id="50200" name="Line 24"/>
          <p:cNvSpPr>
            <a:spLocks noChangeShapeType="1"/>
          </p:cNvSpPr>
          <p:nvPr/>
        </p:nvSpPr>
        <p:spPr bwMode="auto">
          <a:xfrm>
            <a:off x="3635375" y="4797425"/>
            <a:ext cx="17287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0201" name="Line 25"/>
          <p:cNvSpPr>
            <a:spLocks noChangeShapeType="1"/>
          </p:cNvSpPr>
          <p:nvPr/>
        </p:nvSpPr>
        <p:spPr bwMode="auto">
          <a:xfrm>
            <a:off x="7812088" y="2925763"/>
            <a:ext cx="0" cy="28082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0202" name="Line 26"/>
          <p:cNvSpPr>
            <a:spLocks noChangeShapeType="1"/>
          </p:cNvSpPr>
          <p:nvPr/>
        </p:nvSpPr>
        <p:spPr bwMode="auto">
          <a:xfrm flipH="1">
            <a:off x="5292725" y="5734050"/>
            <a:ext cx="25193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0203" name="Line 27"/>
          <p:cNvSpPr>
            <a:spLocks noChangeShapeType="1"/>
          </p:cNvSpPr>
          <p:nvPr/>
        </p:nvSpPr>
        <p:spPr bwMode="auto">
          <a:xfrm>
            <a:off x="6516688" y="4868863"/>
            <a:ext cx="0" cy="2889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0204" name="Text Box 28"/>
          <p:cNvSpPr txBox="1">
            <a:spLocks noChangeArrowheads="1"/>
          </p:cNvSpPr>
          <p:nvPr/>
        </p:nvSpPr>
        <p:spPr bwMode="auto">
          <a:xfrm>
            <a:off x="6013450" y="5084763"/>
            <a:ext cx="1079500" cy="366712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>
                <a:cs typeface="Arial" charset="0"/>
              </a:rPr>
              <a:t>Proteine </a:t>
            </a:r>
          </a:p>
        </p:txBody>
      </p:sp>
      <p:sp>
        <p:nvSpPr>
          <p:cNvPr id="50205" name="Line 29"/>
          <p:cNvSpPr>
            <a:spLocks noChangeShapeType="1"/>
          </p:cNvSpPr>
          <p:nvPr/>
        </p:nvSpPr>
        <p:spPr bwMode="auto">
          <a:xfrm>
            <a:off x="6516688" y="5445125"/>
            <a:ext cx="0" cy="288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0206" name="Text Box 30"/>
          <p:cNvSpPr txBox="1">
            <a:spLocks noChangeArrowheads="1"/>
          </p:cNvSpPr>
          <p:nvPr/>
        </p:nvSpPr>
        <p:spPr bwMode="auto">
          <a:xfrm>
            <a:off x="3276600" y="5516563"/>
            <a:ext cx="1943100" cy="385762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>
                <a:cs typeface="Arial" charset="0"/>
              </a:rPr>
              <a:t>Assemblaggio </a:t>
            </a:r>
          </a:p>
        </p:txBody>
      </p:sp>
      <p:sp>
        <p:nvSpPr>
          <p:cNvPr id="50207" name="Line 31"/>
          <p:cNvSpPr>
            <a:spLocks noChangeShapeType="1"/>
          </p:cNvSpPr>
          <p:nvPr/>
        </p:nvSpPr>
        <p:spPr bwMode="auto">
          <a:xfrm>
            <a:off x="1187450" y="4941888"/>
            <a:ext cx="0" cy="7921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0208" name="Line 32"/>
          <p:cNvSpPr>
            <a:spLocks noChangeShapeType="1"/>
          </p:cNvSpPr>
          <p:nvPr/>
        </p:nvSpPr>
        <p:spPr bwMode="auto">
          <a:xfrm>
            <a:off x="1187450" y="5734050"/>
            <a:ext cx="19446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0209" name="Line 33"/>
          <p:cNvSpPr>
            <a:spLocks noChangeShapeType="1"/>
          </p:cNvSpPr>
          <p:nvPr/>
        </p:nvSpPr>
        <p:spPr bwMode="auto">
          <a:xfrm>
            <a:off x="4356100" y="5949950"/>
            <a:ext cx="0" cy="3587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0210" name="Text Box 34"/>
          <p:cNvSpPr txBox="1">
            <a:spLocks noChangeArrowheads="1"/>
          </p:cNvSpPr>
          <p:nvPr/>
        </p:nvSpPr>
        <p:spPr bwMode="auto">
          <a:xfrm>
            <a:off x="3059113" y="6237288"/>
            <a:ext cx="2736850" cy="366712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>
                <a:cs typeface="Arial" charset="0"/>
              </a:rPr>
              <a:t>Acquisizione del capside</a:t>
            </a:r>
          </a:p>
        </p:txBody>
      </p:sp>
      <p:sp>
        <p:nvSpPr>
          <p:cNvPr id="50211" name="Line 35"/>
          <p:cNvSpPr>
            <a:spLocks noChangeShapeType="1"/>
          </p:cNvSpPr>
          <p:nvPr/>
        </p:nvSpPr>
        <p:spPr bwMode="auto">
          <a:xfrm>
            <a:off x="4356100" y="6524625"/>
            <a:ext cx="0" cy="3333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mtClean="0"/>
              <a:t>Replicazione virus a RNA-</a:t>
            </a:r>
          </a:p>
        </p:txBody>
      </p:sp>
      <p:pic>
        <p:nvPicPr>
          <p:cNvPr id="5120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63713" y="1341438"/>
            <a:ext cx="5438775" cy="55165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-171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z="3200" smtClean="0"/>
              <a:t>Replicazione virus </a:t>
            </a:r>
            <a:r>
              <a:rPr lang="it-IT" sz="3200" i="1" smtClean="0"/>
              <a:t>Reoviridae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50825" y="765175"/>
            <a:ext cx="3024188" cy="160020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Trascrizione primaria dell’RNA (</a:t>
            </a:r>
            <a:r>
              <a:rPr lang="en-US" sz="1400" b="1">
                <a:cs typeface="Arial" charset="0"/>
              </a:rPr>
              <a:t>±) genomico, ancora nel “core” virale, ad opera della RNA-polimerasi RNA-dipendente (RPRD) presente nel virione ad esportazione degli RNA(+) mesaggeri/genomici </a:t>
            </a:r>
          </a:p>
        </p:txBody>
      </p:sp>
      <p:sp>
        <p:nvSpPr>
          <p:cNvPr id="52228" name="Line 4"/>
          <p:cNvSpPr>
            <a:spLocks noChangeShapeType="1"/>
          </p:cNvSpPr>
          <p:nvPr/>
        </p:nvSpPr>
        <p:spPr bwMode="auto">
          <a:xfrm>
            <a:off x="1692275" y="2420938"/>
            <a:ext cx="0" cy="576262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2229" name="Line 5"/>
          <p:cNvSpPr>
            <a:spLocks noChangeShapeType="1"/>
          </p:cNvSpPr>
          <p:nvPr/>
        </p:nvSpPr>
        <p:spPr bwMode="auto">
          <a:xfrm>
            <a:off x="1692275" y="2997200"/>
            <a:ext cx="1223963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3059113" y="2636838"/>
            <a:ext cx="1296987" cy="642937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RNA(+)</a:t>
            </a:r>
          </a:p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genomici</a:t>
            </a:r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>
            <a:off x="4427538" y="2997200"/>
            <a:ext cx="1008062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5580063" y="2708275"/>
            <a:ext cx="2160587" cy="536575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Assemblaggio nei virioni immaturi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7092950" y="1052513"/>
            <a:ext cx="1871663" cy="74930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Varie proteine funzionali, tra cui la RPRD</a:t>
            </a:r>
          </a:p>
        </p:txBody>
      </p:sp>
      <p:sp>
        <p:nvSpPr>
          <p:cNvPr id="52234" name="Line 10"/>
          <p:cNvSpPr>
            <a:spLocks noChangeShapeType="1"/>
          </p:cNvSpPr>
          <p:nvPr/>
        </p:nvSpPr>
        <p:spPr bwMode="auto">
          <a:xfrm>
            <a:off x="8459788" y="1843088"/>
            <a:ext cx="0" cy="108108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2235" name="Line 11"/>
          <p:cNvSpPr>
            <a:spLocks noChangeShapeType="1"/>
          </p:cNvSpPr>
          <p:nvPr/>
        </p:nvSpPr>
        <p:spPr bwMode="auto">
          <a:xfrm flipH="1">
            <a:off x="7812088" y="2924175"/>
            <a:ext cx="6477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2236" name="Line 12"/>
          <p:cNvSpPr>
            <a:spLocks noChangeShapeType="1"/>
          </p:cNvSpPr>
          <p:nvPr/>
        </p:nvSpPr>
        <p:spPr bwMode="auto">
          <a:xfrm>
            <a:off x="3348038" y="1412875"/>
            <a:ext cx="34559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3708400" y="1052513"/>
            <a:ext cx="2519363" cy="304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RNA(+) messaggeri</a:t>
            </a:r>
          </a:p>
        </p:txBody>
      </p:sp>
      <p:sp>
        <p:nvSpPr>
          <p:cNvPr id="52238" name="Line 14"/>
          <p:cNvSpPr>
            <a:spLocks noChangeShapeType="1"/>
          </p:cNvSpPr>
          <p:nvPr/>
        </p:nvSpPr>
        <p:spPr bwMode="auto">
          <a:xfrm>
            <a:off x="6588125" y="3284538"/>
            <a:ext cx="0" cy="2889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5364163" y="3644900"/>
            <a:ext cx="2592387" cy="962025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Trascrizione degli RNA (+) genomici ad opera della RPRD e formazione di RNA bicatenario</a:t>
            </a:r>
          </a:p>
        </p:txBody>
      </p:sp>
      <p:sp>
        <p:nvSpPr>
          <p:cNvPr id="52240" name="Line 16"/>
          <p:cNvSpPr>
            <a:spLocks noChangeShapeType="1"/>
          </p:cNvSpPr>
          <p:nvPr/>
        </p:nvSpPr>
        <p:spPr bwMode="auto">
          <a:xfrm>
            <a:off x="6588125" y="4652963"/>
            <a:ext cx="0" cy="2873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5148263" y="5013325"/>
            <a:ext cx="3095625" cy="962025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Trascrizione secondaria degli RNA bicatenari ad opera della RPRD ed esportazione dei rispettivi RNA-messaggeri</a:t>
            </a:r>
          </a:p>
        </p:txBody>
      </p:sp>
      <p:sp>
        <p:nvSpPr>
          <p:cNvPr id="52242" name="Line 18"/>
          <p:cNvSpPr>
            <a:spLocks noChangeShapeType="1"/>
          </p:cNvSpPr>
          <p:nvPr/>
        </p:nvSpPr>
        <p:spPr bwMode="auto">
          <a:xfrm flipH="1">
            <a:off x="3924300" y="5445125"/>
            <a:ext cx="11525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1547813" y="5265738"/>
            <a:ext cx="2232025" cy="32385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RNA(+) messaggeri</a:t>
            </a:r>
          </a:p>
        </p:txBody>
      </p:sp>
      <p:sp>
        <p:nvSpPr>
          <p:cNvPr id="52244" name="Line 20"/>
          <p:cNvSpPr>
            <a:spLocks noChangeShapeType="1"/>
          </p:cNvSpPr>
          <p:nvPr/>
        </p:nvSpPr>
        <p:spPr bwMode="auto">
          <a:xfrm>
            <a:off x="2555875" y="5661025"/>
            <a:ext cx="0" cy="2889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2245" name="Text Box 21"/>
          <p:cNvSpPr txBox="1">
            <a:spLocks noChangeArrowheads="1"/>
          </p:cNvSpPr>
          <p:nvPr/>
        </p:nvSpPr>
        <p:spPr bwMode="auto">
          <a:xfrm>
            <a:off x="1476375" y="6021388"/>
            <a:ext cx="2447925" cy="536575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Proteine del capside esterno</a:t>
            </a:r>
          </a:p>
        </p:txBody>
      </p:sp>
      <p:sp>
        <p:nvSpPr>
          <p:cNvPr id="52246" name="Line 22"/>
          <p:cNvSpPr>
            <a:spLocks noChangeShapeType="1"/>
          </p:cNvSpPr>
          <p:nvPr/>
        </p:nvSpPr>
        <p:spPr bwMode="auto">
          <a:xfrm>
            <a:off x="2555875" y="6597650"/>
            <a:ext cx="0" cy="1444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2247" name="Line 23"/>
          <p:cNvSpPr>
            <a:spLocks noChangeShapeType="1"/>
          </p:cNvSpPr>
          <p:nvPr/>
        </p:nvSpPr>
        <p:spPr bwMode="auto">
          <a:xfrm>
            <a:off x="2555875" y="6742113"/>
            <a:ext cx="24479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2248" name="Text Box 24"/>
          <p:cNvSpPr txBox="1">
            <a:spLocks noChangeArrowheads="1"/>
          </p:cNvSpPr>
          <p:nvPr/>
        </p:nvSpPr>
        <p:spPr bwMode="auto">
          <a:xfrm>
            <a:off x="5364163" y="6418263"/>
            <a:ext cx="2376487" cy="32385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Progenie virale</a:t>
            </a:r>
          </a:p>
        </p:txBody>
      </p:sp>
      <p:sp>
        <p:nvSpPr>
          <p:cNvPr id="52249" name="Line 25"/>
          <p:cNvSpPr>
            <a:spLocks noChangeShapeType="1"/>
          </p:cNvSpPr>
          <p:nvPr/>
        </p:nvSpPr>
        <p:spPr bwMode="auto">
          <a:xfrm>
            <a:off x="6588125" y="6021388"/>
            <a:ext cx="0" cy="2873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Replicazione virus RNA </a:t>
            </a:r>
            <a:r>
              <a:rPr lang="en-US" smtClean="0">
                <a:cs typeface="Times New Roman" pitchFamily="18" charset="0"/>
              </a:rPr>
              <a:t>±</a:t>
            </a:r>
          </a:p>
        </p:txBody>
      </p:sp>
      <p:graphicFrame>
        <p:nvGraphicFramePr>
          <p:cNvPr id="12290" name="Object 3"/>
          <p:cNvGraphicFramePr>
            <a:graphicFrameLocks noChangeAspect="1"/>
          </p:cNvGraphicFramePr>
          <p:nvPr>
            <p:ph idx="1"/>
          </p:nvPr>
        </p:nvGraphicFramePr>
        <p:xfrm>
          <a:off x="539750" y="2205038"/>
          <a:ext cx="7704138" cy="4446587"/>
        </p:xfrm>
        <a:graphic>
          <a:graphicData uri="http://schemas.openxmlformats.org/presentationml/2006/ole">
            <p:oleObj spid="_x0000_s12290" name="Image" r:id="rId3" imgW="3365673" imgH="194285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Retrovirus </a:t>
            </a:r>
          </a:p>
        </p:txBody>
      </p:sp>
      <p:pic>
        <p:nvPicPr>
          <p:cNvPr id="53251" name="Picture 3" descr="u4fg28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3450" y="2781300"/>
            <a:ext cx="7277100" cy="16383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mtClean="0"/>
              <a:t>Dimensioni 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>
            <p:ph idx="1"/>
          </p:nvPr>
        </p:nvGraphicFramePr>
        <p:xfrm>
          <a:off x="2195513" y="1374775"/>
          <a:ext cx="5113337" cy="4975225"/>
        </p:xfrm>
        <a:graphic>
          <a:graphicData uri="http://schemas.openxmlformats.org/presentationml/2006/ole">
            <p:oleObj spid="_x0000_s2050" name="Image" r:id="rId3" imgW="3041806" imgH="295925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z="3200" smtClean="0"/>
              <a:t>Replicazione retrovirus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34925" y="933450"/>
            <a:ext cx="1512888" cy="623888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RNA (+) del </a:t>
            </a:r>
          </a:p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genoma virale</a:t>
            </a:r>
          </a:p>
        </p:txBody>
      </p:sp>
      <p:sp>
        <p:nvSpPr>
          <p:cNvPr id="54276" name="Line 4"/>
          <p:cNvSpPr>
            <a:spLocks noChangeShapeType="1"/>
          </p:cNvSpPr>
          <p:nvPr/>
        </p:nvSpPr>
        <p:spPr bwMode="auto">
          <a:xfrm>
            <a:off x="1547813" y="1268413"/>
            <a:ext cx="21605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1476375" y="692150"/>
            <a:ext cx="2087563" cy="517525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Trascrittasi inversa (TI) virus specifica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3492500" y="1052513"/>
            <a:ext cx="2665413" cy="517525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Complesso intermedio RNA/DNA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5651500" y="692150"/>
            <a:ext cx="2159000" cy="517525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Attività RNasica-H e polimerasica della TI</a:t>
            </a:r>
          </a:p>
        </p:txBody>
      </p:sp>
      <p:sp>
        <p:nvSpPr>
          <p:cNvPr id="54280" name="Line 8"/>
          <p:cNvSpPr>
            <a:spLocks noChangeShapeType="1"/>
          </p:cNvSpPr>
          <p:nvPr/>
        </p:nvSpPr>
        <p:spPr bwMode="auto">
          <a:xfrm>
            <a:off x="5867400" y="1268413"/>
            <a:ext cx="18002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7524750" y="1052513"/>
            <a:ext cx="1800225" cy="517525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DNA bicatenario circolarizzato</a:t>
            </a:r>
          </a:p>
        </p:txBody>
      </p:sp>
      <p:sp>
        <p:nvSpPr>
          <p:cNvPr id="54282" name="Line 10"/>
          <p:cNvSpPr>
            <a:spLocks noChangeShapeType="1"/>
          </p:cNvSpPr>
          <p:nvPr/>
        </p:nvSpPr>
        <p:spPr bwMode="auto">
          <a:xfrm>
            <a:off x="8172450" y="1628775"/>
            <a:ext cx="0" cy="4318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4283" name="Line 11"/>
          <p:cNvSpPr>
            <a:spLocks noChangeShapeType="1"/>
          </p:cNvSpPr>
          <p:nvPr/>
        </p:nvSpPr>
        <p:spPr bwMode="auto">
          <a:xfrm flipH="1">
            <a:off x="6372225" y="2060575"/>
            <a:ext cx="18002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3492500" y="1693863"/>
            <a:ext cx="2663825" cy="962025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>
                <a:cs typeface="Arial" charset="0"/>
              </a:rPr>
              <a:t>Trasferimento nel nucleo e integrazione nel DNA cellulare (endonucleasi/integrasi virus specifica)</a:t>
            </a:r>
          </a:p>
        </p:txBody>
      </p:sp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323850" y="1773238"/>
            <a:ext cx="1439863" cy="74930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RNA-polimerasi cellullare</a:t>
            </a:r>
          </a:p>
        </p:txBody>
      </p:sp>
      <p:sp>
        <p:nvSpPr>
          <p:cNvPr id="54286" name="Line 14"/>
          <p:cNvSpPr>
            <a:spLocks noChangeShapeType="1"/>
          </p:cNvSpPr>
          <p:nvPr/>
        </p:nvSpPr>
        <p:spPr bwMode="auto">
          <a:xfrm>
            <a:off x="1835150" y="2133600"/>
            <a:ext cx="15128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4287" name="Text Box 15"/>
          <p:cNvSpPr txBox="1">
            <a:spLocks noChangeArrowheads="1"/>
          </p:cNvSpPr>
          <p:nvPr/>
        </p:nvSpPr>
        <p:spPr bwMode="auto">
          <a:xfrm>
            <a:off x="1835150" y="1700213"/>
            <a:ext cx="1512888" cy="366712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Trascrizione</a:t>
            </a:r>
            <a:r>
              <a:rPr lang="it-IT">
                <a:cs typeface="Arial" charset="0"/>
              </a:rPr>
              <a:t> </a:t>
            </a:r>
          </a:p>
        </p:txBody>
      </p:sp>
      <p:sp>
        <p:nvSpPr>
          <p:cNvPr id="54288" name="Text Box 16"/>
          <p:cNvSpPr txBox="1">
            <a:spLocks noChangeArrowheads="1"/>
          </p:cNvSpPr>
          <p:nvPr/>
        </p:nvSpPr>
        <p:spPr bwMode="auto">
          <a:xfrm>
            <a:off x="684213" y="3213100"/>
            <a:ext cx="2016125" cy="11557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Stimolano la trascrizione e favoriscono la produzione di RNA (+) genomici</a:t>
            </a:r>
          </a:p>
        </p:txBody>
      </p:sp>
      <p:sp>
        <p:nvSpPr>
          <p:cNvPr id="54289" name="Line 17"/>
          <p:cNvSpPr>
            <a:spLocks noChangeShapeType="1"/>
          </p:cNvSpPr>
          <p:nvPr/>
        </p:nvSpPr>
        <p:spPr bwMode="auto">
          <a:xfrm>
            <a:off x="2339975" y="3789363"/>
            <a:ext cx="2159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4290" name="Line 18"/>
          <p:cNvSpPr>
            <a:spLocks noChangeShapeType="1"/>
          </p:cNvSpPr>
          <p:nvPr/>
        </p:nvSpPr>
        <p:spPr bwMode="auto">
          <a:xfrm flipV="1">
            <a:off x="2555875" y="2205038"/>
            <a:ext cx="0" cy="15843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4291" name="Text Box 19"/>
          <p:cNvSpPr txBox="1">
            <a:spLocks noChangeArrowheads="1"/>
          </p:cNvSpPr>
          <p:nvPr/>
        </p:nvSpPr>
        <p:spPr bwMode="auto">
          <a:xfrm>
            <a:off x="3203575" y="3573463"/>
            <a:ext cx="2592388" cy="517525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RNA (+) messaggeri subgenomici</a:t>
            </a:r>
          </a:p>
        </p:txBody>
      </p:sp>
      <p:sp>
        <p:nvSpPr>
          <p:cNvPr id="54292" name="Line 20"/>
          <p:cNvSpPr>
            <a:spLocks noChangeShapeType="1"/>
          </p:cNvSpPr>
          <p:nvPr/>
        </p:nvSpPr>
        <p:spPr bwMode="auto">
          <a:xfrm>
            <a:off x="4211638" y="2708275"/>
            <a:ext cx="0" cy="7921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4293" name="Line 21"/>
          <p:cNvSpPr>
            <a:spLocks noChangeShapeType="1"/>
          </p:cNvSpPr>
          <p:nvPr/>
        </p:nvSpPr>
        <p:spPr bwMode="auto">
          <a:xfrm>
            <a:off x="3924300" y="4076700"/>
            <a:ext cx="0" cy="9366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4294" name="Text Box 22"/>
          <p:cNvSpPr txBox="1">
            <a:spLocks noChangeArrowheads="1"/>
          </p:cNvSpPr>
          <p:nvPr/>
        </p:nvSpPr>
        <p:spPr bwMode="auto">
          <a:xfrm>
            <a:off x="3132138" y="5013325"/>
            <a:ext cx="1655762" cy="73025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Proteine accessorie e regolatrici</a:t>
            </a:r>
          </a:p>
        </p:txBody>
      </p:sp>
      <p:sp>
        <p:nvSpPr>
          <p:cNvPr id="54295" name="Line 23"/>
          <p:cNvSpPr>
            <a:spLocks noChangeShapeType="1"/>
          </p:cNvSpPr>
          <p:nvPr/>
        </p:nvSpPr>
        <p:spPr bwMode="auto">
          <a:xfrm flipH="1">
            <a:off x="1835150" y="5445125"/>
            <a:ext cx="15843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4296" name="Line 24"/>
          <p:cNvSpPr>
            <a:spLocks noChangeShapeType="1"/>
          </p:cNvSpPr>
          <p:nvPr/>
        </p:nvSpPr>
        <p:spPr bwMode="auto">
          <a:xfrm flipV="1">
            <a:off x="1835150" y="4508500"/>
            <a:ext cx="0" cy="9366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4297" name="Line 25"/>
          <p:cNvSpPr>
            <a:spLocks noChangeShapeType="1"/>
          </p:cNvSpPr>
          <p:nvPr/>
        </p:nvSpPr>
        <p:spPr bwMode="auto">
          <a:xfrm>
            <a:off x="5724525" y="2708275"/>
            <a:ext cx="0" cy="12255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4298" name="Text Box 26"/>
          <p:cNvSpPr txBox="1">
            <a:spLocks noChangeArrowheads="1"/>
          </p:cNvSpPr>
          <p:nvPr/>
        </p:nvSpPr>
        <p:spPr bwMode="auto">
          <a:xfrm>
            <a:off x="5003800" y="4076700"/>
            <a:ext cx="1728788" cy="304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RNA(+) genomici</a:t>
            </a:r>
          </a:p>
        </p:txBody>
      </p:sp>
      <p:sp>
        <p:nvSpPr>
          <p:cNvPr id="54299" name="Line 27"/>
          <p:cNvSpPr>
            <a:spLocks noChangeShapeType="1"/>
          </p:cNvSpPr>
          <p:nvPr/>
        </p:nvSpPr>
        <p:spPr bwMode="auto">
          <a:xfrm>
            <a:off x="5795963" y="4437063"/>
            <a:ext cx="0" cy="360362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4300" name="Line 28"/>
          <p:cNvSpPr>
            <a:spLocks noChangeShapeType="1"/>
          </p:cNvSpPr>
          <p:nvPr/>
        </p:nvSpPr>
        <p:spPr bwMode="auto">
          <a:xfrm flipH="1">
            <a:off x="5435600" y="4797425"/>
            <a:ext cx="360363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4301" name="Text Box 29"/>
          <p:cNvSpPr txBox="1">
            <a:spLocks noChangeArrowheads="1"/>
          </p:cNvSpPr>
          <p:nvPr/>
        </p:nvSpPr>
        <p:spPr bwMode="auto">
          <a:xfrm>
            <a:off x="4211638" y="4581525"/>
            <a:ext cx="1366837" cy="304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Poliproteine </a:t>
            </a:r>
          </a:p>
        </p:txBody>
      </p:sp>
      <p:sp>
        <p:nvSpPr>
          <p:cNvPr id="54302" name="Line 30"/>
          <p:cNvSpPr>
            <a:spLocks noChangeShapeType="1"/>
          </p:cNvSpPr>
          <p:nvPr/>
        </p:nvSpPr>
        <p:spPr bwMode="auto">
          <a:xfrm>
            <a:off x="5003800" y="4868863"/>
            <a:ext cx="0" cy="2159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4303" name="Text Box 31"/>
          <p:cNvSpPr txBox="1">
            <a:spLocks noChangeArrowheads="1"/>
          </p:cNvSpPr>
          <p:nvPr/>
        </p:nvSpPr>
        <p:spPr bwMode="auto">
          <a:xfrm>
            <a:off x="4211638" y="5013325"/>
            <a:ext cx="1655762" cy="73025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Proteine strutturali definite</a:t>
            </a:r>
          </a:p>
        </p:txBody>
      </p:sp>
      <p:sp>
        <p:nvSpPr>
          <p:cNvPr id="54304" name="Line 32"/>
          <p:cNvSpPr>
            <a:spLocks noChangeShapeType="1"/>
          </p:cNvSpPr>
          <p:nvPr/>
        </p:nvSpPr>
        <p:spPr bwMode="auto">
          <a:xfrm>
            <a:off x="5580063" y="5373688"/>
            <a:ext cx="17287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4305" name="Text Box 33"/>
          <p:cNvSpPr txBox="1">
            <a:spLocks noChangeArrowheads="1"/>
          </p:cNvSpPr>
          <p:nvPr/>
        </p:nvSpPr>
        <p:spPr bwMode="auto">
          <a:xfrm>
            <a:off x="7380288" y="5229225"/>
            <a:ext cx="1582737" cy="32385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Assemblaggio </a:t>
            </a:r>
          </a:p>
        </p:txBody>
      </p:sp>
      <p:sp>
        <p:nvSpPr>
          <p:cNvPr id="54306" name="Line 34"/>
          <p:cNvSpPr>
            <a:spLocks noChangeShapeType="1"/>
          </p:cNvSpPr>
          <p:nvPr/>
        </p:nvSpPr>
        <p:spPr bwMode="auto">
          <a:xfrm>
            <a:off x="6659563" y="4292600"/>
            <a:ext cx="13684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4307" name="Line 35"/>
          <p:cNvSpPr>
            <a:spLocks noChangeShapeType="1"/>
          </p:cNvSpPr>
          <p:nvPr/>
        </p:nvSpPr>
        <p:spPr bwMode="auto">
          <a:xfrm>
            <a:off x="8027988" y="4292600"/>
            <a:ext cx="0" cy="865188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4308" name="Line 36"/>
          <p:cNvSpPr>
            <a:spLocks noChangeShapeType="1"/>
          </p:cNvSpPr>
          <p:nvPr/>
        </p:nvSpPr>
        <p:spPr bwMode="auto">
          <a:xfrm>
            <a:off x="8027988" y="5662613"/>
            <a:ext cx="0" cy="2873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4309" name="Line 37"/>
          <p:cNvSpPr>
            <a:spLocks noChangeShapeType="1"/>
          </p:cNvSpPr>
          <p:nvPr/>
        </p:nvSpPr>
        <p:spPr bwMode="auto">
          <a:xfrm flipH="1">
            <a:off x="7380288" y="5949950"/>
            <a:ext cx="6477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4310" name="Text Box 38"/>
          <p:cNvSpPr txBox="1">
            <a:spLocks noChangeArrowheads="1"/>
          </p:cNvSpPr>
          <p:nvPr/>
        </p:nvSpPr>
        <p:spPr bwMode="auto">
          <a:xfrm>
            <a:off x="4572000" y="5805488"/>
            <a:ext cx="2952750" cy="304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cs typeface="Arial" charset="0"/>
              </a:rPr>
              <a:t>Acquisizione del pericapside</a:t>
            </a:r>
          </a:p>
        </p:txBody>
      </p:sp>
      <p:sp>
        <p:nvSpPr>
          <p:cNvPr id="54311" name="Line 39"/>
          <p:cNvSpPr>
            <a:spLocks noChangeShapeType="1"/>
          </p:cNvSpPr>
          <p:nvPr/>
        </p:nvSpPr>
        <p:spPr bwMode="auto">
          <a:xfrm>
            <a:off x="6084888" y="6092825"/>
            <a:ext cx="0" cy="2159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4312" name="Text Box 40"/>
          <p:cNvSpPr txBox="1">
            <a:spLocks noChangeArrowheads="1"/>
          </p:cNvSpPr>
          <p:nvPr/>
        </p:nvSpPr>
        <p:spPr bwMode="auto">
          <a:xfrm>
            <a:off x="5003800" y="6381750"/>
            <a:ext cx="2160588" cy="385763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>
                <a:cs typeface="Arial" charset="0"/>
              </a:rPr>
              <a:t>Progenie virale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1100138" y="0"/>
          <a:ext cx="3759200" cy="6858000"/>
        </p:xfrm>
        <a:graphic>
          <a:graphicData uri="http://schemas.openxmlformats.org/presentationml/2006/ole">
            <p:oleObj spid="_x0000_s13314" name="Image" r:id="rId3" imgW="3111660" imgH="5677192" progId="">
              <p:embed/>
            </p:oleObj>
          </a:graphicData>
        </a:graphic>
      </p:graphicFrame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5292725" y="549275"/>
            <a:ext cx="28082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800">
                <a:latin typeface="Times New Roman" pitchFamily="18" charset="0"/>
              </a:rPr>
              <a:t>Replicazione retrovirus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mtClean="0"/>
              <a:t>Replicazione </a:t>
            </a:r>
          </a:p>
        </p:txBody>
      </p:sp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685800" y="1447800"/>
            <a:ext cx="79248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>
                <a:latin typeface="Times New Roman" pitchFamily="18" charset="0"/>
              </a:rPr>
              <a:t>Durante la prima fase di replicazione il genoma virale si replica migliaia di volte e sono prodotti le proteine strutturali virali e gli enzimi coinvolti nella maturazione. Durante questo periodo le proteine virali e le glicoproteine sono incorporate nella membrana cellulare dell’ospite. Durante il rilascio del genoma e la replicazione il virus non è infettivo.</a:t>
            </a:r>
          </a:p>
        </p:txBody>
      </p:sp>
      <p:pic>
        <p:nvPicPr>
          <p:cNvPr id="55300" name="Picture 5" descr="u2fig8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3886200"/>
            <a:ext cx="3352800" cy="24257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Maturazione</a:t>
            </a:r>
          </a:p>
        </p:txBody>
      </p:sp>
      <p:pic>
        <p:nvPicPr>
          <p:cNvPr id="56323" name="Picture 3" descr="u2fig8f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2216150"/>
            <a:ext cx="3352800" cy="24257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6324" name="Picture 5" descr="u2fig8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216150"/>
            <a:ext cx="3352800" cy="24257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685800" y="5105400"/>
            <a:ext cx="8077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>
                <a:latin typeface="Times New Roman" pitchFamily="18" charset="0"/>
              </a:rPr>
              <a:t>Durante la maturazione il capside si assembla intorno al genoma. Nei virus con envelope o nei virus nudi.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Rilascio dei virus nudi.</a:t>
            </a:r>
          </a:p>
        </p:txBody>
      </p:sp>
      <p:pic>
        <p:nvPicPr>
          <p:cNvPr id="57347" name="Picture 3" descr="u2fig9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1981200"/>
            <a:ext cx="3352800" cy="2463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447800" y="4876800"/>
            <a:ext cx="6629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>
                <a:latin typeface="Times New Roman" pitchFamily="18" charset="0"/>
              </a:rPr>
              <a:t>In questo caso i virus sono rilasciati nell’ambiente in seguito alla distruzione della membrana cellulare della cellula ospite.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4000" smtClean="0"/>
              <a:t>Rilascio dei virus con envelope per gemmazione</a:t>
            </a:r>
          </a:p>
        </p:txBody>
      </p:sp>
      <p:pic>
        <p:nvPicPr>
          <p:cNvPr id="58371" name="Picture 3" descr="u2fig9b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216150"/>
            <a:ext cx="3352800" cy="24257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8372" name="Picture 4" descr="u2fig9b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2216150"/>
            <a:ext cx="3352800" cy="24257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1295400" y="5334000"/>
            <a:ext cx="7086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>
                <a:latin typeface="Times New Roman" pitchFamily="18" charset="0"/>
              </a:rPr>
              <a:t>Il virus prendendo il suo rivestimento dalla membrana della cellula ospite, gemma dalla cellula.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4000" smtClean="0"/>
              <a:t>Rilascio dei virus per gemmazione</a:t>
            </a:r>
          </a:p>
        </p:txBody>
      </p:sp>
      <p:pic>
        <p:nvPicPr>
          <p:cNvPr id="59395" name="Picture 3" descr="u2fig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400300"/>
            <a:ext cx="3619500" cy="27051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9396" name="Picture 4" descr="emhivbu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1163" y="2057400"/>
            <a:ext cx="2814637" cy="3530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4000" smtClean="0"/>
              <a:t>Rilascio dei virus con envelope per esocitosi</a:t>
            </a:r>
          </a:p>
        </p:txBody>
      </p:sp>
      <p:pic>
        <p:nvPicPr>
          <p:cNvPr id="60419" name="Picture 3" descr="u2fig9c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057400"/>
            <a:ext cx="3365500" cy="24257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0420" name="Picture 4" descr="u2fig9c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4100" y="2057400"/>
            <a:ext cx="3365500" cy="24257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457200" y="4724400"/>
            <a:ext cx="83820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>
                <a:latin typeface="Times New Roman" pitchFamily="18" charset="0"/>
              </a:rPr>
              <a:t>In questo caso, i virus prendono il loro rivestimento dalle membrane del nucleo o dalle membrane dell’apparato del Golgi. Così assemblato è localizzato in un vescicola di trasporto  che si fonde con la membrana cellulare della cellula ospite e rilascia il virus..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mtClean="0"/>
              <a:t>Ciclo di vita dei virus nudi</a:t>
            </a:r>
          </a:p>
        </p:txBody>
      </p:sp>
      <p:pic>
        <p:nvPicPr>
          <p:cNvPr id="61443" name="Picture 4" descr="nvl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0838" y="1758950"/>
            <a:ext cx="6696075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z="4000" smtClean="0"/>
              <a:t>Ciclo di vita dei virus con envelope</a:t>
            </a:r>
          </a:p>
        </p:txBody>
      </p:sp>
      <p:pic>
        <p:nvPicPr>
          <p:cNvPr id="62467" name="Picture 5" descr="evl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446213"/>
            <a:ext cx="7200900" cy="521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Forma dei virus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4098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it-IT" sz="2400">
              <a:latin typeface="Times New Roman" pitchFamily="18" charset="0"/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886200" y="5791200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>
                <a:latin typeface="Times New Roman" pitchFamily="18" charset="0"/>
              </a:rPr>
              <a:t>Virus a RNA</a:t>
            </a:r>
          </a:p>
        </p:txBody>
      </p:sp>
      <p:pic>
        <p:nvPicPr>
          <p:cNvPr id="19461" name="Picture 5" descr="u2fig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2025" y="1739900"/>
            <a:ext cx="7218363" cy="36703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Latenza virale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066800" y="1752600"/>
            <a:ext cx="7315200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>
                <a:latin typeface="Times New Roman" pitchFamily="18" charset="0"/>
              </a:rPr>
              <a:t>La latenza virale dipende essenzialmente dalla perdita della produzione di specifiche proteine cellulari dell’ospite che sono necessarie per l’attivazione del genoma virale e quindi della replicazione virale. Dopo l’attivazione  del DNA cellulare dell’ospite  in seguito a stimoli, ci può essere la sintesi di specifiche proteine cellulari dell’ospite richieste dal virus per la sua replicazione. Ad esempio l’</a:t>
            </a:r>
            <a:r>
              <a:rPr lang="it-IT" sz="2400" b="1">
                <a:latin typeface="Times New Roman" pitchFamily="18" charset="0"/>
              </a:rPr>
              <a:t>Herpes virus</a:t>
            </a:r>
            <a:r>
              <a:rPr lang="it-IT" sz="2400">
                <a:latin typeface="Times New Roman" pitchFamily="18" charset="0"/>
              </a:rPr>
              <a:t> sono spesso latenti in alcuni tipi cellulari ma produttivi in altre. L’infezione primaria con replicazione virale è nelle cellule epiteliali, mentre diventa latente all’interno dei neuroni quindi migra nelle cellule nervose.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8925"/>
            <a:ext cx="7772400" cy="942975"/>
          </a:xfrm>
        </p:spPr>
        <p:txBody>
          <a:bodyPr/>
          <a:lstStyle/>
          <a:p>
            <a:pPr eaLnBrk="1" hangingPunct="1">
              <a:defRPr/>
            </a:pPr>
            <a:r>
              <a:rPr lang="it-IT" sz="4000" smtClean="0"/>
              <a:t>Ciclo lisogenico di un batteriofago temperato</a:t>
            </a:r>
          </a:p>
        </p:txBody>
      </p:sp>
      <p:pic>
        <p:nvPicPr>
          <p:cNvPr id="64515" name="Picture 3" descr="u2fig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325" y="1676400"/>
            <a:ext cx="4449763" cy="45958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z="3600" smtClean="0"/>
              <a:t>Adsorbimento, penetrazione e replicazione del profago</a:t>
            </a:r>
          </a:p>
        </p:txBody>
      </p:sp>
      <p:pic>
        <p:nvPicPr>
          <p:cNvPr id="65539" name="Picture 3" descr="u2fig17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687513"/>
            <a:ext cx="2879725" cy="216693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5540" name="Picture 4" descr="u2fig18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7413" y="1676400"/>
            <a:ext cx="3925887" cy="21717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5541" name="Picture 5" descr="u2fig18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191000"/>
            <a:ext cx="3860800" cy="21859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5542" name="Picture 6" descr="u2fig18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43450" y="4191000"/>
            <a:ext cx="4164013" cy="21685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/>
          </a:p>
        </p:txBody>
      </p:sp>
      <p:pic>
        <p:nvPicPr>
          <p:cNvPr id="66563" name="Picture 3" descr="u2fig17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046288"/>
            <a:ext cx="3267075" cy="18018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6564" name="Picture 4" descr="u2fig17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2057400"/>
            <a:ext cx="3209925" cy="18129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6565" name="Picture 5" descr="u2fig17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1100" y="4276725"/>
            <a:ext cx="3238500" cy="18192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6566" name="Picture 6" descr="u2fig17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0013" y="4267200"/>
            <a:ext cx="2897187" cy="18208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Virus a DNA</a:t>
            </a:r>
          </a:p>
        </p:txBody>
      </p:sp>
      <p:pic>
        <p:nvPicPr>
          <p:cNvPr id="20483" name="Picture 4" descr="u2fig1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2209800"/>
            <a:ext cx="6334125" cy="34607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Batteriofagi</a:t>
            </a:r>
            <a:br>
              <a:rPr lang="it-IT" smtClean="0"/>
            </a:br>
            <a:endParaRPr lang="it-IT" smtClean="0"/>
          </a:p>
        </p:txBody>
      </p:sp>
      <p:pic>
        <p:nvPicPr>
          <p:cNvPr id="21507" name="Picture 4" descr="u2fig1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1593850"/>
            <a:ext cx="4897438" cy="44402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mtClean="0"/>
              <a:t>Capside  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395288" y="4984750"/>
            <a:ext cx="8208962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 b="1">
                <a:latin typeface="Times New Roman" pitchFamily="18" charset="0"/>
              </a:rPr>
              <a:t>Virus elicoidale</a:t>
            </a:r>
            <a:r>
              <a:rPr lang="it-IT" sz="2400">
                <a:latin typeface="Times New Roman" pitchFamily="18" charset="0"/>
              </a:rPr>
              <a:t>, l’acido nucleico è circondato da un capside proteico a struttura elicoidale. Il capside è una struttura rigida in grado di sopportare condizioni ambientali sfavorevoli. I virus nudi sono resistenti all’essiccamento, agli acidi e ai detergenti, compresi gli acidi e la bile del tratto gastroenterico      </a:t>
            </a:r>
          </a:p>
        </p:txBody>
      </p:sp>
      <p:pic>
        <p:nvPicPr>
          <p:cNvPr id="22532" name="Picture 5" descr="u2fig2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1349375"/>
            <a:ext cx="5257800" cy="36528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ggio">
  <a:themeElements>
    <a:clrScheme name="Raggio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Raggi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aggio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1305</TotalTime>
  <Words>1691</Words>
  <Application>Microsoft Office PowerPoint</Application>
  <PresentationFormat>Presentazione su schermo (4:3)</PresentationFormat>
  <Paragraphs>248</Paragraphs>
  <Slides>63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63</vt:i4>
      </vt:variant>
    </vt:vector>
  </HeadingPairs>
  <TitlesOfParts>
    <vt:vector size="65" baseType="lpstr">
      <vt:lpstr>Raggio</vt:lpstr>
      <vt:lpstr>Image</vt:lpstr>
      <vt:lpstr>Virus</vt:lpstr>
      <vt:lpstr>Virus </vt:lpstr>
      <vt:lpstr>Conseguenze delle caratteristiche virali</vt:lpstr>
      <vt:lpstr>Componenti di base del virione </vt:lpstr>
      <vt:lpstr>Dimensioni </vt:lpstr>
      <vt:lpstr>Forma dei virus</vt:lpstr>
      <vt:lpstr>Virus a DNA</vt:lpstr>
      <vt:lpstr>Batteriofagi </vt:lpstr>
      <vt:lpstr>Capside  </vt:lpstr>
      <vt:lpstr>Virus poliedrici</vt:lpstr>
      <vt:lpstr>Assemblaggio del capsomero</vt:lpstr>
      <vt:lpstr>Strutture virali capside nudo</vt:lpstr>
      <vt:lpstr>Conseguenze </vt:lpstr>
      <vt:lpstr>Virus  con envelope</vt:lpstr>
      <vt:lpstr>Glicoproteine </vt:lpstr>
      <vt:lpstr>Coronavirus ed Herpes simplex</vt:lpstr>
      <vt:lpstr>Pericapside </vt:lpstr>
      <vt:lpstr>Conseguenze </vt:lpstr>
      <vt:lpstr>Genoma e struttura </vt:lpstr>
      <vt:lpstr>Genoma e struttura</vt:lpstr>
      <vt:lpstr>Virus HIV</vt:lpstr>
      <vt:lpstr>Virus complessi </vt:lpstr>
      <vt:lpstr>Eventi della replicazione virale</vt:lpstr>
      <vt:lpstr>Replicazione virale </vt:lpstr>
      <vt:lpstr>Ciclo riproduttivo dei virus animali</vt:lpstr>
      <vt:lpstr>Ingresso dei virus nudi</vt:lpstr>
      <vt:lpstr>Ingresso per endocitosi dei virus nudi</vt:lpstr>
      <vt:lpstr>Ingresso nella cellula ospite  </vt:lpstr>
      <vt:lpstr>Ingresso per endocitosi</vt:lpstr>
      <vt:lpstr>Rilascio del genoma virale o perdita del capside</vt:lpstr>
      <vt:lpstr>Rilascio del genoma virale nei virus nudi</vt:lpstr>
      <vt:lpstr>Replicazione </vt:lpstr>
      <vt:lpstr>Virus a doppio o singolo filamento di DNA</vt:lpstr>
      <vt:lpstr>Replicazione virus a DNA Herpes simplex</vt:lpstr>
      <vt:lpstr>Diapositiva 35</vt:lpstr>
      <vt:lpstr>Replicazione Herpes simplex</vt:lpstr>
      <vt:lpstr>Replicazione virus DNA monocatenario Parvoviridae</vt:lpstr>
      <vt:lpstr>Replicazione Parvovirus    </vt:lpstr>
      <vt:lpstr>Riproduzione virus epatite B</vt:lpstr>
      <vt:lpstr>Replicazione virus epatite</vt:lpstr>
      <vt:lpstr>Virus ad RNA a doppio o a singolo filamento</vt:lpstr>
      <vt:lpstr>Replicazione del poliovirus</vt:lpstr>
      <vt:lpstr>Replicazione picornavirus</vt:lpstr>
      <vt:lpstr>Replicazione virus a RNA(+) Togaviridae</vt:lpstr>
      <vt:lpstr>Replicazione ribovirus a genoma negativo</vt:lpstr>
      <vt:lpstr>Replicazione virus a RNA-</vt:lpstr>
      <vt:lpstr>Replicazione virus Reoviridae</vt:lpstr>
      <vt:lpstr>Replicazione virus RNA ±</vt:lpstr>
      <vt:lpstr>Retrovirus </vt:lpstr>
      <vt:lpstr>Replicazione retrovirus</vt:lpstr>
      <vt:lpstr>Diapositiva 51</vt:lpstr>
      <vt:lpstr>Replicazione </vt:lpstr>
      <vt:lpstr>Maturazione</vt:lpstr>
      <vt:lpstr>Rilascio dei virus nudi.</vt:lpstr>
      <vt:lpstr>Rilascio dei virus con envelope per gemmazione</vt:lpstr>
      <vt:lpstr>Rilascio dei virus per gemmazione</vt:lpstr>
      <vt:lpstr>Rilascio dei virus con envelope per esocitosi</vt:lpstr>
      <vt:lpstr>Ciclo di vita dei virus nudi</vt:lpstr>
      <vt:lpstr>Ciclo di vita dei virus con envelope</vt:lpstr>
      <vt:lpstr>Latenza virale</vt:lpstr>
      <vt:lpstr>Ciclo lisogenico di un batteriofago temperato</vt:lpstr>
      <vt:lpstr>Adsorbimento, penetrazione e replicazione del profago</vt:lpstr>
      <vt:lpstr>Diapositiva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virus</dc:title>
  <dc:creator>Angiolella Letizia</dc:creator>
  <cp:lastModifiedBy>Utente</cp:lastModifiedBy>
  <cp:revision>22</cp:revision>
  <dcterms:created xsi:type="dcterms:W3CDTF">2003-05-01T08:31:01Z</dcterms:created>
  <dcterms:modified xsi:type="dcterms:W3CDTF">2015-04-20T10:15:03Z</dcterms:modified>
</cp:coreProperties>
</file>