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3" r:id="rId2"/>
    <p:sldId id="410" r:id="rId3"/>
    <p:sldId id="517" r:id="rId4"/>
    <p:sldId id="518" r:id="rId5"/>
    <p:sldId id="519" r:id="rId6"/>
    <p:sldId id="520" r:id="rId7"/>
    <p:sldId id="530" r:id="rId8"/>
    <p:sldId id="522" r:id="rId9"/>
    <p:sldId id="414" r:id="rId10"/>
    <p:sldId id="524" r:id="rId11"/>
    <p:sldId id="525" r:id="rId12"/>
    <p:sldId id="526" r:id="rId13"/>
    <p:sldId id="527" r:id="rId14"/>
    <p:sldId id="528" r:id="rId15"/>
    <p:sldId id="529" r:id="rId16"/>
    <p:sldId id="531" r:id="rId17"/>
    <p:sldId id="532" r:id="rId18"/>
    <p:sldId id="533" r:id="rId19"/>
    <p:sldId id="534" r:id="rId20"/>
    <p:sldId id="535" r:id="rId21"/>
    <p:sldId id="539" r:id="rId22"/>
    <p:sldId id="538" r:id="rId23"/>
    <p:sldId id="536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334"/>
    <a:srgbClr val="0270C0"/>
    <a:srgbClr val="E8E8E8"/>
    <a:srgbClr val="FEE3F5"/>
    <a:srgbClr val="8ED973"/>
    <a:srgbClr val="A02A93"/>
    <a:srgbClr val="C8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4"/>
    <p:restoredTop sz="95959"/>
  </p:normalViewPr>
  <p:slideViewPr>
    <p:cSldViewPr snapToGrid="0">
      <p:cViewPr varScale="1">
        <p:scale>
          <a:sx n="122" d="100"/>
          <a:sy n="122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12322-6338-804A-BD27-1C437295D4BC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E07A24-76E2-854E-B2CD-064494F16A41}">
      <dgm:prSet phldrT="[Testo]" custT="1"/>
      <dgm:spPr/>
      <dgm:t>
        <a:bodyPr/>
        <a:lstStyle/>
        <a:p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Salute</a:t>
          </a:r>
          <a:r>
            <a:rPr lang="it-IT" sz="1600" spc="-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come</a:t>
          </a:r>
          <a:r>
            <a:rPr lang="it-IT" sz="1600" spc="-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b="1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mancanza</a:t>
          </a:r>
          <a:r>
            <a:rPr lang="it-IT" sz="1600" b="1" spc="-5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b="1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di</a:t>
          </a:r>
          <a:r>
            <a:rPr lang="it-IT" sz="1600" b="1" spc="-5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b="1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malattia</a:t>
          </a:r>
          <a:endParaRPr lang="it-IT" sz="1600" b="1" dirty="0">
            <a:solidFill>
              <a:schemeClr val="bg1"/>
            </a:solidFill>
          </a:endParaRPr>
        </a:p>
      </dgm:t>
    </dgm:pt>
    <dgm:pt modelId="{E9053E04-02C8-6F47-A4EB-DD96A0D0B9DE}" type="parTrans" cxnId="{7560BD57-8728-8D44-9EB2-C0C8ADDC6A56}">
      <dgm:prSet/>
      <dgm:spPr/>
      <dgm:t>
        <a:bodyPr/>
        <a:lstStyle/>
        <a:p>
          <a:endParaRPr lang="it-IT" sz="2400"/>
        </a:p>
      </dgm:t>
    </dgm:pt>
    <dgm:pt modelId="{4C64BEDF-A1E2-D34F-B281-92D1C2765B6E}" type="sibTrans" cxnId="{7560BD57-8728-8D44-9EB2-C0C8ADDC6A56}">
      <dgm:prSet/>
      <dgm:spPr/>
      <dgm:t>
        <a:bodyPr/>
        <a:lstStyle/>
        <a:p>
          <a:endParaRPr lang="it-IT" sz="2400"/>
        </a:p>
      </dgm:t>
    </dgm:pt>
    <dgm:pt modelId="{86C96870-C278-B84E-9D23-867EA820587E}">
      <dgm:prSet phldrT="[Testo]" custT="1"/>
      <dgm:spPr/>
      <dgm:t>
        <a:bodyPr/>
        <a:lstStyle/>
        <a:p>
          <a:r>
            <a:rPr lang="it-IT" sz="1600" dirty="0">
              <a:solidFill>
                <a:schemeClr val="bg2"/>
              </a:solidFill>
              <a:ea typeface="Palatino Linotype" panose="02040502050505030304" pitchFamily="18" charset="0"/>
              <a:cs typeface="Palatino Linotype" panose="02040502050505030304" pitchFamily="18" charset="0"/>
            </a:rPr>
            <a:t>Salute come c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ondizione di completo </a:t>
          </a:r>
          <a:r>
            <a:rPr lang="it-IT" sz="1600" b="1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benessere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fisico, men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tale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e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sociale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e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non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esclusivamente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l’assenza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di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malattia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o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infermità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(</a:t>
          </a:r>
          <a:r>
            <a:rPr lang="it-IT" sz="1600" dirty="0" err="1">
              <a:solidFill>
                <a:schemeClr val="bg2"/>
              </a:solidFill>
              <a:effectLst/>
            </a:rPr>
            <a:t>who</a:t>
          </a:r>
          <a:r>
            <a:rPr lang="it-IT" sz="1600" dirty="0">
              <a:solidFill>
                <a:schemeClr val="bg2"/>
              </a:solidFill>
              <a:effectLst/>
            </a:rPr>
            <a:t>, 1948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) </a:t>
          </a:r>
          <a:endParaRPr lang="it-IT" sz="1600" dirty="0">
            <a:solidFill>
              <a:schemeClr val="bg2"/>
            </a:solidFill>
          </a:endParaRPr>
        </a:p>
      </dgm:t>
    </dgm:pt>
    <dgm:pt modelId="{B731B364-A9BC-8948-83B6-8B95D8C29F7E}" type="parTrans" cxnId="{12AF4E76-A5B5-C04C-B496-C9369ED1A17D}">
      <dgm:prSet/>
      <dgm:spPr/>
      <dgm:t>
        <a:bodyPr/>
        <a:lstStyle/>
        <a:p>
          <a:endParaRPr lang="it-IT" sz="2400"/>
        </a:p>
      </dgm:t>
    </dgm:pt>
    <dgm:pt modelId="{CD936B2B-803D-9C4A-BBD3-CF5FBF55A6D7}" type="sibTrans" cxnId="{12AF4E76-A5B5-C04C-B496-C9369ED1A17D}">
      <dgm:prSet/>
      <dgm:spPr/>
      <dgm:t>
        <a:bodyPr/>
        <a:lstStyle/>
        <a:p>
          <a:endParaRPr lang="it-IT" sz="2400"/>
        </a:p>
      </dgm:t>
    </dgm:pt>
    <dgm:pt modelId="{BA638225-9668-3147-9D11-09617A0D6F90}">
      <dgm:prSet phldrT="[Testo]" custT="1"/>
      <dgm:spPr/>
      <dgm:t>
        <a:bodyPr/>
        <a:lstStyle/>
        <a:p>
          <a:pPr>
            <a:buNone/>
          </a:pPr>
          <a:r>
            <a:rPr lang="it-IT" sz="1600" dirty="0">
              <a:solidFill>
                <a:schemeClr val="bg2"/>
              </a:solidFill>
            </a:rPr>
            <a:t>Salute come stato psicofisico che permette agli individui di ricoprire il </a:t>
          </a:r>
          <a:r>
            <a:rPr lang="it-IT" sz="1600" b="1" dirty="0">
              <a:solidFill>
                <a:schemeClr val="bg1"/>
              </a:solidFill>
            </a:rPr>
            <a:t>proprio ruolo sociale</a:t>
          </a:r>
        </a:p>
      </dgm:t>
    </dgm:pt>
    <dgm:pt modelId="{515DE0D6-17A7-A343-B43F-F3E55B9AFACD}" type="parTrans" cxnId="{4305527E-E3D6-2844-B602-6B31A20C076F}">
      <dgm:prSet/>
      <dgm:spPr/>
      <dgm:t>
        <a:bodyPr/>
        <a:lstStyle/>
        <a:p>
          <a:endParaRPr lang="it-IT" sz="2400"/>
        </a:p>
      </dgm:t>
    </dgm:pt>
    <dgm:pt modelId="{9D170655-79F3-1541-B14C-9677F1A35977}" type="sibTrans" cxnId="{4305527E-E3D6-2844-B602-6B31A20C076F}">
      <dgm:prSet/>
      <dgm:spPr/>
      <dgm:t>
        <a:bodyPr/>
        <a:lstStyle/>
        <a:p>
          <a:endParaRPr lang="it-IT" sz="2400"/>
        </a:p>
      </dgm:t>
    </dgm:pt>
    <dgm:pt modelId="{3FCB06A4-6F93-FA4B-816E-CECA097C1093}">
      <dgm:prSet custT="1"/>
      <dgm:spPr/>
      <dgm:t>
        <a:bodyPr/>
        <a:lstStyle/>
        <a:p>
          <a:pPr>
            <a:buNone/>
          </a:pP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La promozione della salute non è responsabilità esclusiva del settore sanitario, ma include gli stili di vita sani e punta a un benessere multisfaccettato: a) </a:t>
          </a:r>
          <a:r>
            <a:rPr lang="it-IT" sz="1600" b="1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oggettivo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(stare bene), b) </a:t>
          </a:r>
          <a:r>
            <a:rPr lang="it-IT" sz="1600" b="1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soggettivo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(sen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tirsi bene), c) </a:t>
          </a:r>
          <a:r>
            <a:rPr lang="it-IT" sz="1600" b="1" spc="-1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psicologico e sociale </a:t>
          </a:r>
          <a:r>
            <a:rPr lang="it-IT" sz="16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(avere la coscienza di stare bene e di 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sentirsi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bene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con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sé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stessi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e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con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gli</a:t>
          </a:r>
          <a:r>
            <a:rPr lang="it-IT" sz="16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altri).</a:t>
          </a:r>
          <a:r>
            <a:rPr lang="it-IT" sz="1600" dirty="0">
              <a:solidFill>
                <a:schemeClr val="bg2"/>
              </a:solidFill>
              <a:effectLst/>
            </a:rPr>
            <a:t> </a:t>
          </a:r>
          <a:endParaRPr lang="it-IT" sz="1600" dirty="0">
            <a:solidFill>
              <a:schemeClr val="bg2"/>
            </a:solidFill>
          </a:endParaRPr>
        </a:p>
      </dgm:t>
    </dgm:pt>
    <dgm:pt modelId="{9AFB90B5-88E0-B749-A776-EEDC2D0CF6E9}" type="parTrans" cxnId="{98E14FB5-D74D-BF49-BA3C-EF5155B8FAAE}">
      <dgm:prSet/>
      <dgm:spPr/>
      <dgm:t>
        <a:bodyPr/>
        <a:lstStyle/>
        <a:p>
          <a:endParaRPr lang="it-IT" sz="2400"/>
        </a:p>
      </dgm:t>
    </dgm:pt>
    <dgm:pt modelId="{B8D35E4D-A0BE-694F-8006-943D7444E32C}" type="sibTrans" cxnId="{98E14FB5-D74D-BF49-BA3C-EF5155B8FAAE}">
      <dgm:prSet/>
      <dgm:spPr/>
      <dgm:t>
        <a:bodyPr/>
        <a:lstStyle/>
        <a:p>
          <a:endParaRPr lang="it-IT" sz="2400"/>
        </a:p>
      </dgm:t>
    </dgm:pt>
    <dgm:pt modelId="{2DAFDC52-2663-804C-A1BF-251EB9075FFE}" type="pres">
      <dgm:prSet presAssocID="{82712322-6338-804A-BD27-1C437295D4BC}" presName="Name0" presStyleCnt="0">
        <dgm:presLayoutVars>
          <dgm:dir/>
          <dgm:animLvl val="lvl"/>
          <dgm:resizeHandles val="exact"/>
        </dgm:presLayoutVars>
      </dgm:prSet>
      <dgm:spPr/>
    </dgm:pt>
    <dgm:pt modelId="{9BAEFF5F-5BFF-E542-A34E-E93A90AB2962}" type="pres">
      <dgm:prSet presAssocID="{3FCB06A4-6F93-FA4B-816E-CECA097C1093}" presName="boxAndChildren" presStyleCnt="0"/>
      <dgm:spPr/>
    </dgm:pt>
    <dgm:pt modelId="{A715E387-9AD4-0A40-9F60-BA5F504080FC}" type="pres">
      <dgm:prSet presAssocID="{3FCB06A4-6F93-FA4B-816E-CECA097C1093}" presName="parentTextBox" presStyleLbl="node1" presStyleIdx="0" presStyleCnt="4"/>
      <dgm:spPr/>
    </dgm:pt>
    <dgm:pt modelId="{27F86BC3-ADB5-1C49-A912-13AD5E790083}" type="pres">
      <dgm:prSet presAssocID="{9D170655-79F3-1541-B14C-9677F1A35977}" presName="sp" presStyleCnt="0"/>
      <dgm:spPr/>
    </dgm:pt>
    <dgm:pt modelId="{9F93B728-34FD-2F4D-B500-A81D93A86568}" type="pres">
      <dgm:prSet presAssocID="{BA638225-9668-3147-9D11-09617A0D6F90}" presName="arrowAndChildren" presStyleCnt="0"/>
      <dgm:spPr/>
    </dgm:pt>
    <dgm:pt modelId="{BAC082F5-9063-8544-BADF-D6DF11109BCB}" type="pres">
      <dgm:prSet presAssocID="{BA638225-9668-3147-9D11-09617A0D6F90}" presName="parentTextArrow" presStyleLbl="node1" presStyleIdx="1" presStyleCnt="4"/>
      <dgm:spPr/>
    </dgm:pt>
    <dgm:pt modelId="{B47D6E77-155A-DA49-A7B1-966C08672BB2}" type="pres">
      <dgm:prSet presAssocID="{CD936B2B-803D-9C4A-BBD3-CF5FBF55A6D7}" presName="sp" presStyleCnt="0"/>
      <dgm:spPr/>
    </dgm:pt>
    <dgm:pt modelId="{DDA32F35-B948-EF4D-B4A9-1423DF614A5E}" type="pres">
      <dgm:prSet presAssocID="{86C96870-C278-B84E-9D23-867EA820587E}" presName="arrowAndChildren" presStyleCnt="0"/>
      <dgm:spPr/>
    </dgm:pt>
    <dgm:pt modelId="{510ACE4D-A1F9-234F-ABCA-DD0625741135}" type="pres">
      <dgm:prSet presAssocID="{86C96870-C278-B84E-9D23-867EA820587E}" presName="parentTextArrow" presStyleLbl="node1" presStyleIdx="2" presStyleCnt="4"/>
      <dgm:spPr/>
    </dgm:pt>
    <dgm:pt modelId="{D6E9BF3F-8F4F-0942-A052-29709991DE04}" type="pres">
      <dgm:prSet presAssocID="{4C64BEDF-A1E2-D34F-B281-92D1C2765B6E}" presName="sp" presStyleCnt="0"/>
      <dgm:spPr/>
    </dgm:pt>
    <dgm:pt modelId="{806BB4CA-6CC9-AB45-9012-85708975D2B0}" type="pres">
      <dgm:prSet presAssocID="{8AE07A24-76E2-854E-B2CD-064494F16A41}" presName="arrowAndChildren" presStyleCnt="0"/>
      <dgm:spPr/>
    </dgm:pt>
    <dgm:pt modelId="{E713EC25-DFC5-E54F-893F-E346C8EE63BF}" type="pres">
      <dgm:prSet presAssocID="{8AE07A24-76E2-854E-B2CD-064494F16A41}" presName="parentTextArrow" presStyleLbl="node1" presStyleIdx="3" presStyleCnt="4"/>
      <dgm:spPr/>
    </dgm:pt>
  </dgm:ptLst>
  <dgm:cxnLst>
    <dgm:cxn modelId="{D39DB728-0C80-A245-A2F4-31007A22E759}" type="presOf" srcId="{BA638225-9668-3147-9D11-09617A0D6F90}" destId="{BAC082F5-9063-8544-BADF-D6DF11109BCB}" srcOrd="0" destOrd="0" presId="urn:microsoft.com/office/officeart/2005/8/layout/process4"/>
    <dgm:cxn modelId="{A82DF953-8E33-0B4C-9461-064D44556476}" type="presOf" srcId="{82712322-6338-804A-BD27-1C437295D4BC}" destId="{2DAFDC52-2663-804C-A1BF-251EB9075FFE}" srcOrd="0" destOrd="0" presId="urn:microsoft.com/office/officeart/2005/8/layout/process4"/>
    <dgm:cxn modelId="{7560BD57-8728-8D44-9EB2-C0C8ADDC6A56}" srcId="{82712322-6338-804A-BD27-1C437295D4BC}" destId="{8AE07A24-76E2-854E-B2CD-064494F16A41}" srcOrd="0" destOrd="0" parTransId="{E9053E04-02C8-6F47-A4EB-DD96A0D0B9DE}" sibTransId="{4C64BEDF-A1E2-D34F-B281-92D1C2765B6E}"/>
    <dgm:cxn modelId="{12AF4E76-A5B5-C04C-B496-C9369ED1A17D}" srcId="{82712322-6338-804A-BD27-1C437295D4BC}" destId="{86C96870-C278-B84E-9D23-867EA820587E}" srcOrd="1" destOrd="0" parTransId="{B731B364-A9BC-8948-83B6-8B95D8C29F7E}" sibTransId="{CD936B2B-803D-9C4A-BBD3-CF5FBF55A6D7}"/>
    <dgm:cxn modelId="{7DA12B7A-1AB9-A04B-995D-4AFD545CFAA3}" type="presOf" srcId="{86C96870-C278-B84E-9D23-867EA820587E}" destId="{510ACE4D-A1F9-234F-ABCA-DD0625741135}" srcOrd="0" destOrd="0" presId="urn:microsoft.com/office/officeart/2005/8/layout/process4"/>
    <dgm:cxn modelId="{4305527E-E3D6-2844-B602-6B31A20C076F}" srcId="{82712322-6338-804A-BD27-1C437295D4BC}" destId="{BA638225-9668-3147-9D11-09617A0D6F90}" srcOrd="2" destOrd="0" parTransId="{515DE0D6-17A7-A343-B43F-F3E55B9AFACD}" sibTransId="{9D170655-79F3-1541-B14C-9677F1A35977}"/>
    <dgm:cxn modelId="{98E14FB5-D74D-BF49-BA3C-EF5155B8FAAE}" srcId="{82712322-6338-804A-BD27-1C437295D4BC}" destId="{3FCB06A4-6F93-FA4B-816E-CECA097C1093}" srcOrd="3" destOrd="0" parTransId="{9AFB90B5-88E0-B749-A776-EEDC2D0CF6E9}" sibTransId="{B8D35E4D-A0BE-694F-8006-943D7444E32C}"/>
    <dgm:cxn modelId="{4C18DBBE-0EA0-9749-A256-6D18753EF89F}" type="presOf" srcId="{3FCB06A4-6F93-FA4B-816E-CECA097C1093}" destId="{A715E387-9AD4-0A40-9F60-BA5F504080FC}" srcOrd="0" destOrd="0" presId="urn:microsoft.com/office/officeart/2005/8/layout/process4"/>
    <dgm:cxn modelId="{30BAA5E2-DD78-0748-A510-BEBAD4640CA9}" type="presOf" srcId="{8AE07A24-76E2-854E-B2CD-064494F16A41}" destId="{E713EC25-DFC5-E54F-893F-E346C8EE63BF}" srcOrd="0" destOrd="0" presId="urn:microsoft.com/office/officeart/2005/8/layout/process4"/>
    <dgm:cxn modelId="{316E4A91-B654-6D48-BA1C-4BAB38D4584B}" type="presParOf" srcId="{2DAFDC52-2663-804C-A1BF-251EB9075FFE}" destId="{9BAEFF5F-5BFF-E542-A34E-E93A90AB2962}" srcOrd="0" destOrd="0" presId="urn:microsoft.com/office/officeart/2005/8/layout/process4"/>
    <dgm:cxn modelId="{E7EBB24F-A9DB-744F-A324-3AF709D2F0E4}" type="presParOf" srcId="{9BAEFF5F-5BFF-E542-A34E-E93A90AB2962}" destId="{A715E387-9AD4-0A40-9F60-BA5F504080FC}" srcOrd="0" destOrd="0" presId="urn:microsoft.com/office/officeart/2005/8/layout/process4"/>
    <dgm:cxn modelId="{D389A7A7-63CB-8848-85BD-6E0622BAD3B4}" type="presParOf" srcId="{2DAFDC52-2663-804C-A1BF-251EB9075FFE}" destId="{27F86BC3-ADB5-1C49-A912-13AD5E790083}" srcOrd="1" destOrd="0" presId="urn:microsoft.com/office/officeart/2005/8/layout/process4"/>
    <dgm:cxn modelId="{D2C58372-75BE-864B-A062-5A40B895A80F}" type="presParOf" srcId="{2DAFDC52-2663-804C-A1BF-251EB9075FFE}" destId="{9F93B728-34FD-2F4D-B500-A81D93A86568}" srcOrd="2" destOrd="0" presId="urn:microsoft.com/office/officeart/2005/8/layout/process4"/>
    <dgm:cxn modelId="{A6100CC3-C3C7-444E-AC4C-B5A735942794}" type="presParOf" srcId="{9F93B728-34FD-2F4D-B500-A81D93A86568}" destId="{BAC082F5-9063-8544-BADF-D6DF11109BCB}" srcOrd="0" destOrd="0" presId="urn:microsoft.com/office/officeart/2005/8/layout/process4"/>
    <dgm:cxn modelId="{8472F70E-13FE-F04B-9DC5-658C39FADE08}" type="presParOf" srcId="{2DAFDC52-2663-804C-A1BF-251EB9075FFE}" destId="{B47D6E77-155A-DA49-A7B1-966C08672BB2}" srcOrd="3" destOrd="0" presId="urn:microsoft.com/office/officeart/2005/8/layout/process4"/>
    <dgm:cxn modelId="{C296BF60-EA3B-9042-85E5-FC6E33AEEA86}" type="presParOf" srcId="{2DAFDC52-2663-804C-A1BF-251EB9075FFE}" destId="{DDA32F35-B948-EF4D-B4A9-1423DF614A5E}" srcOrd="4" destOrd="0" presId="urn:microsoft.com/office/officeart/2005/8/layout/process4"/>
    <dgm:cxn modelId="{7DA19BB7-181F-B34A-AAA3-77DC16964B5F}" type="presParOf" srcId="{DDA32F35-B948-EF4D-B4A9-1423DF614A5E}" destId="{510ACE4D-A1F9-234F-ABCA-DD0625741135}" srcOrd="0" destOrd="0" presId="urn:microsoft.com/office/officeart/2005/8/layout/process4"/>
    <dgm:cxn modelId="{6FB399E2-1F92-6B4C-8B60-C59E66649FD5}" type="presParOf" srcId="{2DAFDC52-2663-804C-A1BF-251EB9075FFE}" destId="{D6E9BF3F-8F4F-0942-A052-29709991DE04}" srcOrd="5" destOrd="0" presId="urn:microsoft.com/office/officeart/2005/8/layout/process4"/>
    <dgm:cxn modelId="{EAB6E3CC-BA08-1B48-A320-36C8CBB68935}" type="presParOf" srcId="{2DAFDC52-2663-804C-A1BF-251EB9075FFE}" destId="{806BB4CA-6CC9-AB45-9012-85708975D2B0}" srcOrd="6" destOrd="0" presId="urn:microsoft.com/office/officeart/2005/8/layout/process4"/>
    <dgm:cxn modelId="{21D8D933-AEAD-FE45-A1F2-5976F1FC4F4C}" type="presParOf" srcId="{806BB4CA-6CC9-AB45-9012-85708975D2B0}" destId="{E713EC25-DFC5-E54F-893F-E346C8EE6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808347-B7E9-E243-BF33-C2CAA1D72E4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CA213E0-65D8-5849-B10F-9CEBB58896E4}">
      <dgm:prSet phldrT="[Testo]" custT="1"/>
      <dgm:spPr/>
      <dgm:t>
        <a:bodyPr/>
        <a:lstStyle/>
        <a:p>
          <a:r>
            <a:rPr lang="it-IT" sz="1600" b="0" dirty="0">
              <a:solidFill>
                <a:schemeClr val="bg1"/>
              </a:solidFill>
              <a:effectLst/>
            </a:rPr>
            <a:t>Concezione base</a:t>
          </a:r>
          <a:endParaRPr lang="it-IT" sz="1600" b="0" dirty="0">
            <a:solidFill>
              <a:schemeClr val="bg1"/>
            </a:solidFill>
          </a:endParaRPr>
        </a:p>
      </dgm:t>
    </dgm:pt>
    <dgm:pt modelId="{7F356028-55A5-A54D-A26F-7265BC13D378}" type="parTrans" cxnId="{1D6F40E8-D0A6-5D4D-BADA-6A0D5D22E744}">
      <dgm:prSet/>
      <dgm:spPr/>
      <dgm:t>
        <a:bodyPr/>
        <a:lstStyle/>
        <a:p>
          <a:endParaRPr lang="it-IT"/>
        </a:p>
      </dgm:t>
    </dgm:pt>
    <dgm:pt modelId="{E44AA41C-1C5B-1D43-A9DA-66B117C64D5E}" type="sibTrans" cxnId="{1D6F40E8-D0A6-5D4D-BADA-6A0D5D22E744}">
      <dgm:prSet/>
      <dgm:spPr/>
      <dgm:t>
        <a:bodyPr/>
        <a:lstStyle/>
        <a:p>
          <a:endParaRPr lang="it-IT"/>
        </a:p>
      </dgm:t>
    </dgm:pt>
    <dgm:pt modelId="{AD479C67-C45B-3343-93C2-1883230BA652}">
      <dgm:prSet phldrT="[Tes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1800" dirty="0">
              <a:solidFill>
                <a:srgbClr val="141413"/>
              </a:solidFill>
              <a:latin typeface="+mn-lt"/>
            </a:rPr>
            <a:t>A</a:t>
          </a:r>
          <a:r>
            <a:rPr lang="it-IT" sz="1800" dirty="0">
              <a:solidFill>
                <a:srgbClr val="141413"/>
              </a:solidFill>
              <a:effectLst/>
              <a:latin typeface="+mn-lt"/>
            </a:rPr>
            <a:t>rricchire specifiche caratteristiche del lavoro aumenta il benessere percepito e in particolare la soddisfazione lavorativa</a:t>
          </a:r>
          <a:endParaRPr lang="it-IT" sz="1800" dirty="0">
            <a:latin typeface="+mn-lt"/>
          </a:endParaRPr>
        </a:p>
      </dgm:t>
    </dgm:pt>
    <dgm:pt modelId="{4BAE6E52-4A5A-184E-9A55-EF41D70C4E8B}" type="parTrans" cxnId="{659F70EA-2E7A-2840-AF1E-953AC474C9F3}">
      <dgm:prSet/>
      <dgm:spPr/>
      <dgm:t>
        <a:bodyPr/>
        <a:lstStyle/>
        <a:p>
          <a:endParaRPr lang="it-IT"/>
        </a:p>
      </dgm:t>
    </dgm:pt>
    <dgm:pt modelId="{9D46CBCD-8199-E643-8C8E-DD6ED8AA78AA}" type="sibTrans" cxnId="{659F70EA-2E7A-2840-AF1E-953AC474C9F3}">
      <dgm:prSet/>
      <dgm:spPr/>
      <dgm:t>
        <a:bodyPr/>
        <a:lstStyle/>
        <a:p>
          <a:endParaRPr lang="it-IT"/>
        </a:p>
      </dgm:t>
    </dgm:pt>
    <dgm:pt modelId="{DB2F331C-47A7-0A4F-8CD7-5701A2710D19}">
      <dgm:prSet phldrT="[Testo]" custT="1"/>
      <dgm:spPr/>
      <dgm:t>
        <a:bodyPr/>
        <a:lstStyle/>
        <a:p>
          <a:r>
            <a:rPr lang="it-IT" sz="1600" dirty="0"/>
            <a:t>Caratteristiche chiave </a:t>
          </a:r>
          <a:endParaRPr lang="it-IT" sz="1600" b="1" dirty="0"/>
        </a:p>
      </dgm:t>
    </dgm:pt>
    <dgm:pt modelId="{43ADBD7F-1C6E-DD44-8E94-B6D18C23B3A3}" type="parTrans" cxnId="{7738F17D-83CC-3346-A642-006B534151E4}">
      <dgm:prSet/>
      <dgm:spPr/>
      <dgm:t>
        <a:bodyPr/>
        <a:lstStyle/>
        <a:p>
          <a:endParaRPr lang="it-IT"/>
        </a:p>
      </dgm:t>
    </dgm:pt>
    <dgm:pt modelId="{5769A1E3-B55F-C34A-8D46-DB3269776DB3}" type="sibTrans" cxnId="{7738F17D-83CC-3346-A642-006B534151E4}">
      <dgm:prSet/>
      <dgm:spPr/>
      <dgm:t>
        <a:bodyPr/>
        <a:lstStyle/>
        <a:p>
          <a:endParaRPr lang="it-IT"/>
        </a:p>
      </dgm:t>
    </dgm:pt>
    <dgm:pt modelId="{362E8469-D4B4-404C-8615-D24B3C967563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>
              <a:solidFill>
                <a:srgbClr val="822334"/>
              </a:solidFill>
            </a:rPr>
            <a:t>task </a:t>
          </a:r>
          <a:r>
            <a:rPr lang="it-IT" sz="1800" b="1" kern="1200" dirty="0" err="1">
              <a:solidFill>
                <a:srgbClr val="822334"/>
              </a:solidFill>
            </a:rPr>
            <a:t>identity</a:t>
          </a:r>
          <a:r>
            <a:rPr lang="it-IT" sz="1800" kern="1200" dirty="0"/>
            <a:t>: seguire il proprio lavoro dall’inizio alla fine;</a:t>
          </a:r>
        </a:p>
      </dgm:t>
    </dgm:pt>
    <dgm:pt modelId="{8F954BD9-6DDC-104F-B301-B7E243953E67}" type="parTrans" cxnId="{D2C31A59-767C-B24D-9E3B-5EF6EFF0F4B6}">
      <dgm:prSet/>
      <dgm:spPr/>
      <dgm:t>
        <a:bodyPr/>
        <a:lstStyle/>
        <a:p>
          <a:endParaRPr lang="it-IT"/>
        </a:p>
      </dgm:t>
    </dgm:pt>
    <dgm:pt modelId="{24826BA4-47DB-F440-A34D-7595AE3F185A}" type="sibTrans" cxnId="{D2C31A59-767C-B24D-9E3B-5EF6EFF0F4B6}">
      <dgm:prSet/>
      <dgm:spPr/>
      <dgm:t>
        <a:bodyPr/>
        <a:lstStyle/>
        <a:p>
          <a:endParaRPr lang="it-IT"/>
        </a:p>
      </dgm:t>
    </dgm:pt>
    <dgm:pt modelId="{920473C5-1C54-7C43-AC72-6F6EB60E0585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>
              <a:solidFill>
                <a:srgbClr val="822334"/>
              </a:solidFill>
              <a:latin typeface="Aptos" panose="02110004020202020204"/>
              <a:ea typeface="+mn-ea"/>
              <a:cs typeface="+mn-cs"/>
            </a:rPr>
            <a:t>task </a:t>
          </a:r>
          <a:r>
            <a:rPr lang="it-IT" sz="1800" b="1" kern="1200" dirty="0" err="1">
              <a:solidFill>
                <a:srgbClr val="822334"/>
              </a:solidFill>
              <a:latin typeface="Aptos" panose="02110004020202020204"/>
              <a:ea typeface="+mn-ea"/>
              <a:cs typeface="+mn-cs"/>
            </a:rPr>
            <a:t>significance</a:t>
          </a:r>
          <a:r>
            <a:rPr lang="it-I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: percepire il proprio lavoro come significativo e importante; </a:t>
          </a:r>
        </a:p>
      </dgm:t>
    </dgm:pt>
    <dgm:pt modelId="{EA8CC00A-1BC5-9B4E-ABB3-AC4AE305412E}" type="parTrans" cxnId="{F4C7968F-127B-5F4F-9A48-C76D795D41C4}">
      <dgm:prSet/>
      <dgm:spPr/>
      <dgm:t>
        <a:bodyPr/>
        <a:lstStyle/>
        <a:p>
          <a:endParaRPr lang="it-IT"/>
        </a:p>
      </dgm:t>
    </dgm:pt>
    <dgm:pt modelId="{23B73C58-9774-F540-B32A-4BB2D094CECE}" type="sibTrans" cxnId="{F4C7968F-127B-5F4F-9A48-C76D795D41C4}">
      <dgm:prSet/>
      <dgm:spPr/>
      <dgm:t>
        <a:bodyPr/>
        <a:lstStyle/>
        <a:p>
          <a:endParaRPr lang="it-IT"/>
        </a:p>
      </dgm:t>
    </dgm:pt>
    <dgm:pt modelId="{D9CC0782-C37A-C742-A81D-8026850015AC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>
              <a:solidFill>
                <a:srgbClr val="822334"/>
              </a:solidFill>
            </a:rPr>
            <a:t>skill </a:t>
          </a:r>
          <a:r>
            <a:rPr lang="it-IT" sz="1800" b="1" kern="1200" dirty="0" err="1">
              <a:solidFill>
                <a:srgbClr val="822334"/>
              </a:solidFill>
            </a:rPr>
            <a:t>variety</a:t>
          </a:r>
          <a:r>
            <a:rPr lang="it-IT" sz="1800" kern="1200" dirty="0"/>
            <a:t>: svolgere compiti diversi;</a:t>
          </a:r>
        </a:p>
      </dgm:t>
    </dgm:pt>
    <dgm:pt modelId="{C95FB3A4-D647-6B4F-AC69-D6A4C262745D}" type="parTrans" cxnId="{3D26F656-6228-D54B-81D3-5156EF5EA3B4}">
      <dgm:prSet/>
      <dgm:spPr/>
      <dgm:t>
        <a:bodyPr/>
        <a:lstStyle/>
        <a:p>
          <a:endParaRPr lang="it-IT"/>
        </a:p>
      </dgm:t>
    </dgm:pt>
    <dgm:pt modelId="{FEE176B4-5E9A-C640-8C1A-E07E9BE8B182}" type="sibTrans" cxnId="{3D26F656-6228-D54B-81D3-5156EF5EA3B4}">
      <dgm:prSet/>
      <dgm:spPr/>
      <dgm:t>
        <a:bodyPr/>
        <a:lstStyle/>
        <a:p>
          <a:endParaRPr lang="it-IT"/>
        </a:p>
      </dgm:t>
    </dgm:pt>
    <dgm:pt modelId="{7A02C810-E83A-0642-B0FE-EB27767AF33B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 err="1">
              <a:solidFill>
                <a:srgbClr val="822334"/>
              </a:solidFill>
            </a:rPr>
            <a:t>autonomy</a:t>
          </a:r>
          <a:r>
            <a:rPr lang="it-IT" sz="1800" kern="1200" dirty="0"/>
            <a:t>: avere controllo e discrezione su come condurre il pro</a:t>
          </a:r>
          <a:r>
            <a:rPr lang="it-IT" dirty="0"/>
            <a:t>prio lavoro;</a:t>
          </a:r>
          <a:endParaRPr lang="it-IT" sz="1800" kern="1200" dirty="0"/>
        </a:p>
      </dgm:t>
    </dgm:pt>
    <dgm:pt modelId="{96A506A8-2327-BD4B-8442-EC9FD72C5118}" type="parTrans" cxnId="{39BD4F75-F7C9-3641-913F-9CDBF73E7CCC}">
      <dgm:prSet/>
      <dgm:spPr/>
      <dgm:t>
        <a:bodyPr/>
        <a:lstStyle/>
        <a:p>
          <a:endParaRPr lang="it-IT"/>
        </a:p>
      </dgm:t>
    </dgm:pt>
    <dgm:pt modelId="{BF43077A-96F6-6340-A418-D95C3C42CA93}" type="sibTrans" cxnId="{39BD4F75-F7C9-3641-913F-9CDBF73E7CCC}">
      <dgm:prSet/>
      <dgm:spPr/>
      <dgm:t>
        <a:bodyPr/>
        <a:lstStyle/>
        <a:p>
          <a:endParaRPr lang="it-IT"/>
        </a:p>
      </dgm:t>
    </dgm:pt>
    <dgm:pt modelId="{6B29A531-36BA-164C-9E8F-679654A98D6C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>
              <a:solidFill>
                <a:srgbClr val="822334"/>
              </a:solidFill>
            </a:rPr>
            <a:t>feedback</a:t>
          </a:r>
          <a:r>
            <a:rPr lang="it-IT" sz="1800" kern="1200" dirty="0"/>
            <a:t>: ricevere riscontri su come si sta svolgendo il lavoro.</a:t>
          </a:r>
        </a:p>
      </dgm:t>
    </dgm:pt>
    <dgm:pt modelId="{1E63FC09-A8BA-324B-80E7-727CAD86B3C2}" type="parTrans" cxnId="{D064F21A-5881-F242-A68F-435131222AA4}">
      <dgm:prSet/>
      <dgm:spPr/>
      <dgm:t>
        <a:bodyPr/>
        <a:lstStyle/>
        <a:p>
          <a:endParaRPr lang="it-IT"/>
        </a:p>
      </dgm:t>
    </dgm:pt>
    <dgm:pt modelId="{9EEFC441-7C1E-7249-8007-55D1B525E177}" type="sibTrans" cxnId="{D064F21A-5881-F242-A68F-435131222AA4}">
      <dgm:prSet/>
      <dgm:spPr/>
      <dgm:t>
        <a:bodyPr/>
        <a:lstStyle/>
        <a:p>
          <a:endParaRPr lang="it-IT"/>
        </a:p>
      </dgm:t>
    </dgm:pt>
    <dgm:pt modelId="{DAE005FA-8138-0D47-9D7B-B96656606432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Teorie associate</a:t>
          </a:r>
        </a:p>
      </dgm:t>
    </dgm:pt>
    <dgm:pt modelId="{DA8A6F28-62E9-3D48-B7B0-A9FC1431BCFB}" type="parTrans" cxnId="{458A8A19-CDFE-6240-9AFF-0F204CFBA80F}">
      <dgm:prSet/>
      <dgm:spPr/>
      <dgm:t>
        <a:bodyPr/>
        <a:lstStyle/>
        <a:p>
          <a:endParaRPr lang="it-IT"/>
        </a:p>
      </dgm:t>
    </dgm:pt>
    <dgm:pt modelId="{B66D6477-6C77-B94C-8920-3A391C080691}" type="sibTrans" cxnId="{458A8A19-CDFE-6240-9AFF-0F204CFBA80F}">
      <dgm:prSet/>
      <dgm:spPr/>
      <dgm:t>
        <a:bodyPr/>
        <a:lstStyle/>
        <a:p>
          <a:endParaRPr lang="it-IT"/>
        </a:p>
      </dgm:t>
    </dgm:pt>
    <dgm:pt modelId="{FD4B0799-BB54-594F-887C-C98A987820B0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Job Deman</a:t>
          </a:r>
          <a:r>
            <a:rPr lang="it-IT" dirty="0"/>
            <a:t>ds-Control di </a:t>
          </a:r>
          <a:r>
            <a:rPr lang="it-IT" dirty="0" err="1"/>
            <a:t>Karasek</a:t>
          </a:r>
          <a:r>
            <a:rPr lang="it-IT" dirty="0"/>
            <a:t> (1979) = la combinazione di alti livelli di richieste(demands) e bassi livelli di controllo (e supporto) sulla propria attività lavorativa induca alti livelli di stress e, quindi, bassi livelli di benessere. </a:t>
          </a:r>
          <a:endParaRPr lang="it-IT" sz="1800" kern="1200" dirty="0"/>
        </a:p>
      </dgm:t>
    </dgm:pt>
    <dgm:pt modelId="{111A7BFF-3DBA-2445-ADE8-BB737B87D678}" type="parTrans" cxnId="{B5B24CBE-5B3F-DA47-B3B2-BB8D9287390E}">
      <dgm:prSet/>
      <dgm:spPr/>
      <dgm:t>
        <a:bodyPr/>
        <a:lstStyle/>
        <a:p>
          <a:endParaRPr lang="it-IT"/>
        </a:p>
      </dgm:t>
    </dgm:pt>
    <dgm:pt modelId="{1F567418-D819-CF47-B7FE-D7772E694D34}" type="sibTrans" cxnId="{B5B24CBE-5B3F-DA47-B3B2-BB8D9287390E}">
      <dgm:prSet/>
      <dgm:spPr/>
      <dgm:t>
        <a:bodyPr/>
        <a:lstStyle/>
        <a:p>
          <a:endParaRPr lang="it-IT"/>
        </a:p>
      </dgm:t>
    </dgm:pt>
    <dgm:pt modelId="{9085B217-452A-B143-BEEA-AA7E5711CE56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800" kern="1200" dirty="0"/>
        </a:p>
      </dgm:t>
    </dgm:pt>
    <dgm:pt modelId="{98472E5F-7969-B54B-9956-F45D8087407D}" type="parTrans" cxnId="{42B986B2-77B2-1040-A3AF-98128C42779D}">
      <dgm:prSet/>
      <dgm:spPr/>
      <dgm:t>
        <a:bodyPr/>
        <a:lstStyle/>
        <a:p>
          <a:endParaRPr lang="it-IT"/>
        </a:p>
      </dgm:t>
    </dgm:pt>
    <dgm:pt modelId="{879EAD8C-77C3-B949-9B04-FA046A38A47C}" type="sibTrans" cxnId="{42B986B2-77B2-1040-A3AF-98128C42779D}">
      <dgm:prSet/>
      <dgm:spPr/>
      <dgm:t>
        <a:bodyPr/>
        <a:lstStyle/>
        <a:p>
          <a:endParaRPr lang="it-IT"/>
        </a:p>
      </dgm:t>
    </dgm:pt>
    <dgm:pt modelId="{542EE2CC-A188-A046-A637-C3ED3DCFB671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Job Demands-</a:t>
          </a:r>
          <a:r>
            <a:rPr lang="it-IT" sz="1800" kern="1200" dirty="0" err="1"/>
            <a:t>Resources</a:t>
          </a:r>
          <a:r>
            <a:rPr lang="it-IT" sz="1800" kern="1200" dirty="0"/>
            <a:t> - </a:t>
          </a:r>
          <a:r>
            <a:rPr lang="it-IT" dirty="0" err="1"/>
            <a:t>Demerouti</a:t>
          </a:r>
          <a:r>
            <a:rPr lang="it-IT" dirty="0"/>
            <a:t> et al., 2001</a:t>
          </a:r>
          <a:endParaRPr lang="it-IT" sz="1800" kern="1200" dirty="0"/>
        </a:p>
      </dgm:t>
    </dgm:pt>
    <dgm:pt modelId="{17BF808A-3DF8-724B-9135-73D257CDD6E8}" type="parTrans" cxnId="{B1A3CED9-94F6-7745-8D43-AEC5974EBD92}">
      <dgm:prSet/>
      <dgm:spPr/>
      <dgm:t>
        <a:bodyPr/>
        <a:lstStyle/>
        <a:p>
          <a:endParaRPr lang="it-IT"/>
        </a:p>
      </dgm:t>
    </dgm:pt>
    <dgm:pt modelId="{BA4EE9A3-7C36-184F-B872-0CE975014445}" type="sibTrans" cxnId="{B1A3CED9-94F6-7745-8D43-AEC5974EBD92}">
      <dgm:prSet/>
      <dgm:spPr/>
      <dgm:t>
        <a:bodyPr/>
        <a:lstStyle/>
        <a:p>
          <a:endParaRPr lang="it-IT"/>
        </a:p>
      </dgm:t>
    </dgm:pt>
    <dgm:pt modelId="{5C5D1203-A4E6-0046-AE6D-67D188A50294}" type="pres">
      <dgm:prSet presAssocID="{84808347-B7E9-E243-BF33-C2CAA1D72E40}" presName="linear" presStyleCnt="0">
        <dgm:presLayoutVars>
          <dgm:dir/>
          <dgm:animLvl val="lvl"/>
          <dgm:resizeHandles val="exact"/>
        </dgm:presLayoutVars>
      </dgm:prSet>
      <dgm:spPr/>
    </dgm:pt>
    <dgm:pt modelId="{C0352FE9-A07D-2548-BA2C-CD2130B8EB30}" type="pres">
      <dgm:prSet presAssocID="{8CA213E0-65D8-5849-B10F-9CEBB58896E4}" presName="parentLin" presStyleCnt="0"/>
      <dgm:spPr/>
    </dgm:pt>
    <dgm:pt modelId="{94065D11-24B4-0047-A564-C0155D6290C7}" type="pres">
      <dgm:prSet presAssocID="{8CA213E0-65D8-5849-B10F-9CEBB58896E4}" presName="parentLeftMargin" presStyleLbl="node1" presStyleIdx="0" presStyleCnt="3"/>
      <dgm:spPr/>
    </dgm:pt>
    <dgm:pt modelId="{9747A409-4392-144E-8C10-6748F1AFC38C}" type="pres">
      <dgm:prSet presAssocID="{8CA213E0-65D8-5849-B10F-9CEBB58896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F4AFC8-039E-9848-9C00-33537DDF7A1A}" type="pres">
      <dgm:prSet presAssocID="{8CA213E0-65D8-5849-B10F-9CEBB58896E4}" presName="negativeSpace" presStyleCnt="0"/>
      <dgm:spPr/>
    </dgm:pt>
    <dgm:pt modelId="{D6ABE6E4-F752-2C45-B355-25667A90FA49}" type="pres">
      <dgm:prSet presAssocID="{8CA213E0-65D8-5849-B10F-9CEBB58896E4}" presName="childText" presStyleLbl="conFgAcc1" presStyleIdx="0" presStyleCnt="3">
        <dgm:presLayoutVars>
          <dgm:bulletEnabled val="1"/>
        </dgm:presLayoutVars>
      </dgm:prSet>
      <dgm:spPr/>
    </dgm:pt>
    <dgm:pt modelId="{F988F93A-8BB5-7F43-AFB7-D105078E3A9E}" type="pres">
      <dgm:prSet presAssocID="{E44AA41C-1C5B-1D43-A9DA-66B117C64D5E}" presName="spaceBetweenRectangles" presStyleCnt="0"/>
      <dgm:spPr/>
    </dgm:pt>
    <dgm:pt modelId="{B6B6A38A-B2FE-4242-8B17-864A78E523A6}" type="pres">
      <dgm:prSet presAssocID="{DB2F331C-47A7-0A4F-8CD7-5701A2710D19}" presName="parentLin" presStyleCnt="0"/>
      <dgm:spPr/>
    </dgm:pt>
    <dgm:pt modelId="{0CACD7B1-8D5A-5944-8F36-344DC463EBAE}" type="pres">
      <dgm:prSet presAssocID="{DB2F331C-47A7-0A4F-8CD7-5701A2710D19}" presName="parentLeftMargin" presStyleLbl="node1" presStyleIdx="0" presStyleCnt="3"/>
      <dgm:spPr/>
    </dgm:pt>
    <dgm:pt modelId="{5DE1880E-558A-6A48-9D08-7F5A84740DA7}" type="pres">
      <dgm:prSet presAssocID="{DB2F331C-47A7-0A4F-8CD7-5701A2710D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4FAED8-FF1F-6E4C-BA4A-8161EBBD6EF5}" type="pres">
      <dgm:prSet presAssocID="{DB2F331C-47A7-0A4F-8CD7-5701A2710D19}" presName="negativeSpace" presStyleCnt="0"/>
      <dgm:spPr/>
    </dgm:pt>
    <dgm:pt modelId="{9EC6800F-C68F-0C4A-8598-B22822B0C3FF}" type="pres">
      <dgm:prSet presAssocID="{DB2F331C-47A7-0A4F-8CD7-5701A2710D19}" presName="childText" presStyleLbl="conFgAcc1" presStyleIdx="1" presStyleCnt="3">
        <dgm:presLayoutVars>
          <dgm:bulletEnabled val="1"/>
        </dgm:presLayoutVars>
      </dgm:prSet>
      <dgm:spPr/>
    </dgm:pt>
    <dgm:pt modelId="{CF06AD18-3DAC-6A49-BA17-94FBDFFD7AF5}" type="pres">
      <dgm:prSet presAssocID="{5769A1E3-B55F-C34A-8D46-DB3269776DB3}" presName="spaceBetweenRectangles" presStyleCnt="0"/>
      <dgm:spPr/>
    </dgm:pt>
    <dgm:pt modelId="{FC4CAE33-03E1-2041-BC71-573EDC838E03}" type="pres">
      <dgm:prSet presAssocID="{DAE005FA-8138-0D47-9D7B-B96656606432}" presName="parentLin" presStyleCnt="0"/>
      <dgm:spPr/>
    </dgm:pt>
    <dgm:pt modelId="{86BF58AB-4BC3-8F4B-9E17-702F3FFBE6E7}" type="pres">
      <dgm:prSet presAssocID="{DAE005FA-8138-0D47-9D7B-B96656606432}" presName="parentLeftMargin" presStyleLbl="node1" presStyleIdx="1" presStyleCnt="3"/>
      <dgm:spPr/>
    </dgm:pt>
    <dgm:pt modelId="{B5AC4EB9-C5FE-AC49-B758-6F8652FDAD0D}" type="pres">
      <dgm:prSet presAssocID="{DAE005FA-8138-0D47-9D7B-B9665660643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1008241-9C12-F24D-9498-5F5FBF25DD53}" type="pres">
      <dgm:prSet presAssocID="{DAE005FA-8138-0D47-9D7B-B96656606432}" presName="negativeSpace" presStyleCnt="0"/>
      <dgm:spPr/>
    </dgm:pt>
    <dgm:pt modelId="{668B7803-22C4-D94F-A7ED-2E8F914A617E}" type="pres">
      <dgm:prSet presAssocID="{DAE005FA-8138-0D47-9D7B-B966566064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8A8A19-CDFE-6240-9AFF-0F204CFBA80F}" srcId="{84808347-B7E9-E243-BF33-C2CAA1D72E40}" destId="{DAE005FA-8138-0D47-9D7B-B96656606432}" srcOrd="2" destOrd="0" parTransId="{DA8A6F28-62E9-3D48-B7B0-A9FC1431BCFB}" sibTransId="{B66D6477-6C77-B94C-8920-3A391C080691}"/>
    <dgm:cxn modelId="{D064F21A-5881-F242-A68F-435131222AA4}" srcId="{DB2F331C-47A7-0A4F-8CD7-5701A2710D19}" destId="{6B29A531-36BA-164C-9E8F-679654A98D6C}" srcOrd="4" destOrd="0" parTransId="{1E63FC09-A8BA-324B-80E7-727CAD86B3C2}" sibTransId="{9EEFC441-7C1E-7249-8007-55D1B525E177}"/>
    <dgm:cxn modelId="{9B944A1F-3743-7F49-90D7-DA328690156F}" type="presOf" srcId="{7A02C810-E83A-0642-B0FE-EB27767AF33B}" destId="{9EC6800F-C68F-0C4A-8598-B22822B0C3FF}" srcOrd="0" destOrd="3" presId="urn:microsoft.com/office/officeart/2005/8/layout/list1"/>
    <dgm:cxn modelId="{FF280C20-DFBA-9E48-B9D4-8D75ACEF9C99}" type="presOf" srcId="{542EE2CC-A188-A046-A637-C3ED3DCFB671}" destId="{668B7803-22C4-D94F-A7ED-2E8F914A617E}" srcOrd="0" destOrd="1" presId="urn:microsoft.com/office/officeart/2005/8/layout/list1"/>
    <dgm:cxn modelId="{A5FC4D26-BF54-D149-A21B-CEF130245A97}" type="presOf" srcId="{362E8469-D4B4-404C-8615-D24B3C967563}" destId="{9EC6800F-C68F-0C4A-8598-B22822B0C3FF}" srcOrd="0" destOrd="0" presId="urn:microsoft.com/office/officeart/2005/8/layout/list1"/>
    <dgm:cxn modelId="{B7DD283A-E933-6F4B-AAF1-6263E8043274}" type="presOf" srcId="{DAE005FA-8138-0D47-9D7B-B96656606432}" destId="{86BF58AB-4BC3-8F4B-9E17-702F3FFBE6E7}" srcOrd="0" destOrd="0" presId="urn:microsoft.com/office/officeart/2005/8/layout/list1"/>
    <dgm:cxn modelId="{87A5F745-8286-9A49-9384-B8C8C222DD17}" type="presOf" srcId="{920473C5-1C54-7C43-AC72-6F6EB60E0585}" destId="{9EC6800F-C68F-0C4A-8598-B22822B0C3FF}" srcOrd="0" destOrd="1" presId="urn:microsoft.com/office/officeart/2005/8/layout/list1"/>
    <dgm:cxn modelId="{ADA58B50-486D-2B44-A4BE-F8A04B070A8D}" type="presOf" srcId="{D9CC0782-C37A-C742-A81D-8026850015AC}" destId="{9EC6800F-C68F-0C4A-8598-B22822B0C3FF}" srcOrd="0" destOrd="2" presId="urn:microsoft.com/office/officeart/2005/8/layout/list1"/>
    <dgm:cxn modelId="{3D26F656-6228-D54B-81D3-5156EF5EA3B4}" srcId="{DB2F331C-47A7-0A4F-8CD7-5701A2710D19}" destId="{D9CC0782-C37A-C742-A81D-8026850015AC}" srcOrd="2" destOrd="0" parTransId="{C95FB3A4-D647-6B4F-AC69-D6A4C262745D}" sibTransId="{FEE176B4-5E9A-C640-8C1A-E07E9BE8B182}"/>
    <dgm:cxn modelId="{D2C31A59-767C-B24D-9E3B-5EF6EFF0F4B6}" srcId="{DB2F331C-47A7-0A4F-8CD7-5701A2710D19}" destId="{362E8469-D4B4-404C-8615-D24B3C967563}" srcOrd="0" destOrd="0" parTransId="{8F954BD9-6DDC-104F-B301-B7E243953E67}" sibTransId="{24826BA4-47DB-F440-A34D-7595AE3F185A}"/>
    <dgm:cxn modelId="{F0622959-32A5-F047-8AAE-28E85A725A2F}" type="presOf" srcId="{6B29A531-36BA-164C-9E8F-679654A98D6C}" destId="{9EC6800F-C68F-0C4A-8598-B22822B0C3FF}" srcOrd="0" destOrd="4" presId="urn:microsoft.com/office/officeart/2005/8/layout/list1"/>
    <dgm:cxn modelId="{39BD4F75-F7C9-3641-913F-9CDBF73E7CCC}" srcId="{DB2F331C-47A7-0A4F-8CD7-5701A2710D19}" destId="{7A02C810-E83A-0642-B0FE-EB27767AF33B}" srcOrd="3" destOrd="0" parTransId="{96A506A8-2327-BD4B-8442-EC9FD72C5118}" sibTransId="{BF43077A-96F6-6340-A418-D95C3C42CA93}"/>
    <dgm:cxn modelId="{7738F17D-83CC-3346-A642-006B534151E4}" srcId="{84808347-B7E9-E243-BF33-C2CAA1D72E40}" destId="{DB2F331C-47A7-0A4F-8CD7-5701A2710D19}" srcOrd="1" destOrd="0" parTransId="{43ADBD7F-1C6E-DD44-8E94-B6D18C23B3A3}" sibTransId="{5769A1E3-B55F-C34A-8D46-DB3269776DB3}"/>
    <dgm:cxn modelId="{D2BDA18A-44F5-4040-9EAA-021FE1B260EC}" type="presOf" srcId="{AD479C67-C45B-3343-93C2-1883230BA652}" destId="{D6ABE6E4-F752-2C45-B355-25667A90FA49}" srcOrd="0" destOrd="0" presId="urn:microsoft.com/office/officeart/2005/8/layout/list1"/>
    <dgm:cxn modelId="{FE33C98E-7120-5D44-913D-0407E6A43C0D}" type="presOf" srcId="{DB2F331C-47A7-0A4F-8CD7-5701A2710D19}" destId="{0CACD7B1-8D5A-5944-8F36-344DC463EBAE}" srcOrd="0" destOrd="0" presId="urn:microsoft.com/office/officeart/2005/8/layout/list1"/>
    <dgm:cxn modelId="{DB99EE8E-7FEE-C94D-AC61-3976687D6275}" type="presOf" srcId="{DAE005FA-8138-0D47-9D7B-B96656606432}" destId="{B5AC4EB9-C5FE-AC49-B758-6F8652FDAD0D}" srcOrd="1" destOrd="0" presId="urn:microsoft.com/office/officeart/2005/8/layout/list1"/>
    <dgm:cxn modelId="{F4C7968F-127B-5F4F-9A48-C76D795D41C4}" srcId="{DB2F331C-47A7-0A4F-8CD7-5701A2710D19}" destId="{920473C5-1C54-7C43-AC72-6F6EB60E0585}" srcOrd="1" destOrd="0" parTransId="{EA8CC00A-1BC5-9B4E-ABB3-AC4AE305412E}" sibTransId="{23B73C58-9774-F540-B32A-4BB2D094CECE}"/>
    <dgm:cxn modelId="{62702A9E-AEBA-9543-B568-1E473075FE0D}" type="presOf" srcId="{9085B217-452A-B143-BEEA-AA7E5711CE56}" destId="{668B7803-22C4-D94F-A7ED-2E8F914A617E}" srcOrd="0" destOrd="2" presId="urn:microsoft.com/office/officeart/2005/8/layout/list1"/>
    <dgm:cxn modelId="{42B986B2-77B2-1040-A3AF-98128C42779D}" srcId="{DAE005FA-8138-0D47-9D7B-B96656606432}" destId="{9085B217-452A-B143-BEEA-AA7E5711CE56}" srcOrd="2" destOrd="0" parTransId="{98472E5F-7969-B54B-9956-F45D8087407D}" sibTransId="{879EAD8C-77C3-B949-9B04-FA046A38A47C}"/>
    <dgm:cxn modelId="{54BEFEB3-FA69-7F43-B016-34BBB60BE92B}" type="presOf" srcId="{8CA213E0-65D8-5849-B10F-9CEBB58896E4}" destId="{9747A409-4392-144E-8C10-6748F1AFC38C}" srcOrd="1" destOrd="0" presId="urn:microsoft.com/office/officeart/2005/8/layout/list1"/>
    <dgm:cxn modelId="{B5B24CBE-5B3F-DA47-B3B2-BB8D9287390E}" srcId="{DAE005FA-8138-0D47-9D7B-B96656606432}" destId="{FD4B0799-BB54-594F-887C-C98A987820B0}" srcOrd="0" destOrd="0" parTransId="{111A7BFF-3DBA-2445-ADE8-BB737B87D678}" sibTransId="{1F567418-D819-CF47-B7FE-D7772E694D34}"/>
    <dgm:cxn modelId="{70F383C0-8EBC-0143-85F5-B40E217A0F49}" type="presOf" srcId="{DB2F331C-47A7-0A4F-8CD7-5701A2710D19}" destId="{5DE1880E-558A-6A48-9D08-7F5A84740DA7}" srcOrd="1" destOrd="0" presId="urn:microsoft.com/office/officeart/2005/8/layout/list1"/>
    <dgm:cxn modelId="{B1A3CED9-94F6-7745-8D43-AEC5974EBD92}" srcId="{DAE005FA-8138-0D47-9D7B-B96656606432}" destId="{542EE2CC-A188-A046-A637-C3ED3DCFB671}" srcOrd="1" destOrd="0" parTransId="{17BF808A-3DF8-724B-9135-73D257CDD6E8}" sibTransId="{BA4EE9A3-7C36-184F-B872-0CE975014445}"/>
    <dgm:cxn modelId="{26243FE6-DA19-2B41-BA93-5CC366BCEE62}" type="presOf" srcId="{FD4B0799-BB54-594F-887C-C98A987820B0}" destId="{668B7803-22C4-D94F-A7ED-2E8F914A617E}" srcOrd="0" destOrd="0" presId="urn:microsoft.com/office/officeart/2005/8/layout/list1"/>
    <dgm:cxn modelId="{1D6F40E8-D0A6-5D4D-BADA-6A0D5D22E744}" srcId="{84808347-B7E9-E243-BF33-C2CAA1D72E40}" destId="{8CA213E0-65D8-5849-B10F-9CEBB58896E4}" srcOrd="0" destOrd="0" parTransId="{7F356028-55A5-A54D-A26F-7265BC13D378}" sibTransId="{E44AA41C-1C5B-1D43-A9DA-66B117C64D5E}"/>
    <dgm:cxn modelId="{659F70EA-2E7A-2840-AF1E-953AC474C9F3}" srcId="{8CA213E0-65D8-5849-B10F-9CEBB58896E4}" destId="{AD479C67-C45B-3343-93C2-1883230BA652}" srcOrd="0" destOrd="0" parTransId="{4BAE6E52-4A5A-184E-9A55-EF41D70C4E8B}" sibTransId="{9D46CBCD-8199-E643-8C8E-DD6ED8AA78AA}"/>
    <dgm:cxn modelId="{EC7759F5-D522-DB43-88D7-E209A21D955E}" type="presOf" srcId="{84808347-B7E9-E243-BF33-C2CAA1D72E40}" destId="{5C5D1203-A4E6-0046-AE6D-67D188A50294}" srcOrd="0" destOrd="0" presId="urn:microsoft.com/office/officeart/2005/8/layout/list1"/>
    <dgm:cxn modelId="{58E602FC-E686-EC48-BD11-72C431970F9F}" type="presOf" srcId="{8CA213E0-65D8-5849-B10F-9CEBB58896E4}" destId="{94065D11-24B4-0047-A564-C0155D6290C7}" srcOrd="0" destOrd="0" presId="urn:microsoft.com/office/officeart/2005/8/layout/list1"/>
    <dgm:cxn modelId="{BEB4E4A4-E91F-B245-B707-ACA4FD5F3FDC}" type="presParOf" srcId="{5C5D1203-A4E6-0046-AE6D-67D188A50294}" destId="{C0352FE9-A07D-2548-BA2C-CD2130B8EB30}" srcOrd="0" destOrd="0" presId="urn:microsoft.com/office/officeart/2005/8/layout/list1"/>
    <dgm:cxn modelId="{321B9348-53AF-3F4C-8311-8C67A600D37A}" type="presParOf" srcId="{C0352FE9-A07D-2548-BA2C-CD2130B8EB30}" destId="{94065D11-24B4-0047-A564-C0155D6290C7}" srcOrd="0" destOrd="0" presId="urn:microsoft.com/office/officeart/2005/8/layout/list1"/>
    <dgm:cxn modelId="{DCE6E0D1-298E-5D42-9CA4-3DD5AB96DC37}" type="presParOf" srcId="{C0352FE9-A07D-2548-BA2C-CD2130B8EB30}" destId="{9747A409-4392-144E-8C10-6748F1AFC38C}" srcOrd="1" destOrd="0" presId="urn:microsoft.com/office/officeart/2005/8/layout/list1"/>
    <dgm:cxn modelId="{04692FDA-2698-7D49-88FC-EB51B8A7CAC7}" type="presParOf" srcId="{5C5D1203-A4E6-0046-AE6D-67D188A50294}" destId="{D8F4AFC8-039E-9848-9C00-33537DDF7A1A}" srcOrd="1" destOrd="0" presId="urn:microsoft.com/office/officeart/2005/8/layout/list1"/>
    <dgm:cxn modelId="{EF72B62F-E224-C540-BCB8-0B36F1B52468}" type="presParOf" srcId="{5C5D1203-A4E6-0046-AE6D-67D188A50294}" destId="{D6ABE6E4-F752-2C45-B355-25667A90FA49}" srcOrd="2" destOrd="0" presId="urn:microsoft.com/office/officeart/2005/8/layout/list1"/>
    <dgm:cxn modelId="{E70712A5-C74D-9B45-B8A9-88C1BB79D9F4}" type="presParOf" srcId="{5C5D1203-A4E6-0046-AE6D-67D188A50294}" destId="{F988F93A-8BB5-7F43-AFB7-D105078E3A9E}" srcOrd="3" destOrd="0" presId="urn:microsoft.com/office/officeart/2005/8/layout/list1"/>
    <dgm:cxn modelId="{163D981F-64A1-3F46-BD95-FACC9E4A2F07}" type="presParOf" srcId="{5C5D1203-A4E6-0046-AE6D-67D188A50294}" destId="{B6B6A38A-B2FE-4242-8B17-864A78E523A6}" srcOrd="4" destOrd="0" presId="urn:microsoft.com/office/officeart/2005/8/layout/list1"/>
    <dgm:cxn modelId="{EEACCCE6-8B0D-9547-9BDF-C13F22DA9A1F}" type="presParOf" srcId="{B6B6A38A-B2FE-4242-8B17-864A78E523A6}" destId="{0CACD7B1-8D5A-5944-8F36-344DC463EBAE}" srcOrd="0" destOrd="0" presId="urn:microsoft.com/office/officeart/2005/8/layout/list1"/>
    <dgm:cxn modelId="{6F5F71A1-4344-D142-9BD7-661C9BA304FE}" type="presParOf" srcId="{B6B6A38A-B2FE-4242-8B17-864A78E523A6}" destId="{5DE1880E-558A-6A48-9D08-7F5A84740DA7}" srcOrd="1" destOrd="0" presId="urn:microsoft.com/office/officeart/2005/8/layout/list1"/>
    <dgm:cxn modelId="{388E5B76-DBD2-1445-A49C-16CC64B72383}" type="presParOf" srcId="{5C5D1203-A4E6-0046-AE6D-67D188A50294}" destId="{2F4FAED8-FF1F-6E4C-BA4A-8161EBBD6EF5}" srcOrd="5" destOrd="0" presId="urn:microsoft.com/office/officeart/2005/8/layout/list1"/>
    <dgm:cxn modelId="{BECEC562-F2BA-734D-B6B3-4C48EE553DAA}" type="presParOf" srcId="{5C5D1203-A4E6-0046-AE6D-67D188A50294}" destId="{9EC6800F-C68F-0C4A-8598-B22822B0C3FF}" srcOrd="6" destOrd="0" presId="urn:microsoft.com/office/officeart/2005/8/layout/list1"/>
    <dgm:cxn modelId="{DECE1701-DF5D-CD42-9DD1-FED69FE7EED0}" type="presParOf" srcId="{5C5D1203-A4E6-0046-AE6D-67D188A50294}" destId="{CF06AD18-3DAC-6A49-BA17-94FBDFFD7AF5}" srcOrd="7" destOrd="0" presId="urn:microsoft.com/office/officeart/2005/8/layout/list1"/>
    <dgm:cxn modelId="{3AEAF0F5-AAC4-2F4C-9094-11EA397C946E}" type="presParOf" srcId="{5C5D1203-A4E6-0046-AE6D-67D188A50294}" destId="{FC4CAE33-03E1-2041-BC71-573EDC838E03}" srcOrd="8" destOrd="0" presId="urn:microsoft.com/office/officeart/2005/8/layout/list1"/>
    <dgm:cxn modelId="{8CFF66DF-58E7-D742-A0D2-F73B20272F84}" type="presParOf" srcId="{FC4CAE33-03E1-2041-BC71-573EDC838E03}" destId="{86BF58AB-4BC3-8F4B-9E17-702F3FFBE6E7}" srcOrd="0" destOrd="0" presId="urn:microsoft.com/office/officeart/2005/8/layout/list1"/>
    <dgm:cxn modelId="{F10416DA-8EC2-724A-9B70-7155D5884A47}" type="presParOf" srcId="{FC4CAE33-03E1-2041-BC71-573EDC838E03}" destId="{B5AC4EB9-C5FE-AC49-B758-6F8652FDAD0D}" srcOrd="1" destOrd="0" presId="urn:microsoft.com/office/officeart/2005/8/layout/list1"/>
    <dgm:cxn modelId="{DE2F359E-2EDA-9E45-A5D4-034F9C4D270A}" type="presParOf" srcId="{5C5D1203-A4E6-0046-AE6D-67D188A50294}" destId="{D1008241-9C12-F24D-9498-5F5FBF25DD53}" srcOrd="9" destOrd="0" presId="urn:microsoft.com/office/officeart/2005/8/layout/list1"/>
    <dgm:cxn modelId="{134C5D1A-A649-094F-9C8F-4AD8E7B457D7}" type="presParOf" srcId="{5C5D1203-A4E6-0046-AE6D-67D188A50294}" destId="{668B7803-22C4-D94F-A7ED-2E8F914A61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712322-6338-804A-BD27-1C437295D4BC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E07A24-76E2-854E-B2CD-064494F16A41}">
      <dgm:prSet phldrT="[Testo]" custT="1"/>
      <dgm:spPr/>
      <dgm:t>
        <a:bodyPr/>
        <a:lstStyle/>
        <a:p>
          <a:r>
            <a:rPr lang="it-IT" sz="1800" dirty="0"/>
            <a:t>Richieste lavorative (o demands)</a:t>
          </a:r>
        </a:p>
      </dgm:t>
    </dgm:pt>
    <dgm:pt modelId="{E9053E04-02C8-6F47-A4EB-DD96A0D0B9DE}" type="parTrans" cxnId="{7560BD57-8728-8D44-9EB2-C0C8ADDC6A56}">
      <dgm:prSet/>
      <dgm:spPr/>
      <dgm:t>
        <a:bodyPr/>
        <a:lstStyle/>
        <a:p>
          <a:endParaRPr lang="it-IT" sz="1800"/>
        </a:p>
      </dgm:t>
    </dgm:pt>
    <dgm:pt modelId="{4C64BEDF-A1E2-D34F-B281-92D1C2765B6E}" type="sibTrans" cxnId="{7560BD57-8728-8D44-9EB2-C0C8ADDC6A56}">
      <dgm:prSet/>
      <dgm:spPr/>
      <dgm:t>
        <a:bodyPr/>
        <a:lstStyle/>
        <a:p>
          <a:endParaRPr lang="it-IT" sz="1800"/>
        </a:p>
      </dgm:t>
    </dgm:pt>
    <dgm:pt modelId="{86C96870-C278-B84E-9D23-867EA820587E}">
      <dgm:prSet phldrT="[Testo]" custT="1"/>
      <dgm:spPr/>
      <dgm:t>
        <a:bodyPr/>
        <a:lstStyle/>
        <a:p>
          <a:r>
            <a:rPr lang="it-IT" sz="1800" dirty="0"/>
            <a:t>Aspetti fisici, sociali o organizzativi del lavoro che richiedono sforzo fisico o mentale</a:t>
          </a:r>
        </a:p>
      </dgm:t>
    </dgm:pt>
    <dgm:pt modelId="{B731B364-A9BC-8948-83B6-8B95D8C29F7E}" type="parTrans" cxnId="{12AF4E76-A5B5-C04C-B496-C9369ED1A17D}">
      <dgm:prSet/>
      <dgm:spPr/>
      <dgm:t>
        <a:bodyPr/>
        <a:lstStyle/>
        <a:p>
          <a:endParaRPr lang="it-IT" sz="1800"/>
        </a:p>
      </dgm:t>
    </dgm:pt>
    <dgm:pt modelId="{CD936B2B-803D-9C4A-BBD3-CF5FBF55A6D7}" type="sibTrans" cxnId="{12AF4E76-A5B5-C04C-B496-C9369ED1A17D}">
      <dgm:prSet/>
      <dgm:spPr/>
      <dgm:t>
        <a:bodyPr/>
        <a:lstStyle/>
        <a:p>
          <a:endParaRPr lang="it-IT" sz="1800"/>
        </a:p>
      </dgm:t>
    </dgm:pt>
    <dgm:pt modelId="{BA638225-9668-3147-9D11-09617A0D6F90}">
      <dgm:prSet phldrT="[Testo]" custT="1"/>
      <dgm:spPr/>
      <dgm:t>
        <a:bodyPr/>
        <a:lstStyle/>
        <a:p>
          <a:r>
            <a:rPr lang="it-IT" sz="1800" dirty="0"/>
            <a:t>Associate a costi fisiologici e psicologici</a:t>
          </a:r>
        </a:p>
      </dgm:t>
    </dgm:pt>
    <dgm:pt modelId="{515DE0D6-17A7-A343-B43F-F3E55B9AFACD}" type="parTrans" cxnId="{4305527E-E3D6-2844-B602-6B31A20C076F}">
      <dgm:prSet/>
      <dgm:spPr/>
      <dgm:t>
        <a:bodyPr/>
        <a:lstStyle/>
        <a:p>
          <a:endParaRPr lang="it-IT" sz="1800"/>
        </a:p>
      </dgm:t>
    </dgm:pt>
    <dgm:pt modelId="{9D170655-79F3-1541-B14C-9677F1A35977}" type="sibTrans" cxnId="{4305527E-E3D6-2844-B602-6B31A20C076F}">
      <dgm:prSet/>
      <dgm:spPr/>
      <dgm:t>
        <a:bodyPr/>
        <a:lstStyle/>
        <a:p>
          <a:endParaRPr lang="it-IT" sz="1800"/>
        </a:p>
      </dgm:t>
    </dgm:pt>
    <dgm:pt modelId="{4F1C2D80-BCEE-514F-A537-9905C7882FAF}">
      <dgm:prSet phldrT="[Testo]" custT="1"/>
      <dgm:spPr/>
      <dgm:t>
        <a:bodyPr/>
        <a:lstStyle/>
        <a:p>
          <a:r>
            <a:rPr lang="it-IT" sz="1800" dirty="0"/>
            <a:t>Alti livelli portano a stati di affaticamento, stress e, alla lunga, scarsa salute (soprattutto burnout) e compromettono la performance lavorativa.</a:t>
          </a:r>
        </a:p>
      </dgm:t>
    </dgm:pt>
    <dgm:pt modelId="{831E355D-D360-2742-9220-B15629B36579}" type="parTrans" cxnId="{8C2DE5CE-6B44-7043-976A-1BD6F41A6E0C}">
      <dgm:prSet/>
      <dgm:spPr/>
      <dgm:t>
        <a:bodyPr/>
        <a:lstStyle/>
        <a:p>
          <a:endParaRPr lang="it-IT" sz="1800"/>
        </a:p>
      </dgm:t>
    </dgm:pt>
    <dgm:pt modelId="{1F936B57-4A28-6647-AC10-F15C3DB006D3}" type="sibTrans" cxnId="{8C2DE5CE-6B44-7043-976A-1BD6F41A6E0C}">
      <dgm:prSet/>
      <dgm:spPr/>
      <dgm:t>
        <a:bodyPr/>
        <a:lstStyle/>
        <a:p>
          <a:endParaRPr lang="it-IT" sz="1800"/>
        </a:p>
      </dgm:t>
    </dgm:pt>
    <dgm:pt modelId="{2DAFDC52-2663-804C-A1BF-251EB9075FFE}" type="pres">
      <dgm:prSet presAssocID="{82712322-6338-804A-BD27-1C437295D4BC}" presName="Name0" presStyleCnt="0">
        <dgm:presLayoutVars>
          <dgm:dir/>
          <dgm:animLvl val="lvl"/>
          <dgm:resizeHandles val="exact"/>
        </dgm:presLayoutVars>
      </dgm:prSet>
      <dgm:spPr/>
    </dgm:pt>
    <dgm:pt modelId="{A69B6979-AA8B-DF48-8249-CEC86F9A2F52}" type="pres">
      <dgm:prSet presAssocID="{4F1C2D80-BCEE-514F-A537-9905C7882FAF}" presName="boxAndChildren" presStyleCnt="0"/>
      <dgm:spPr/>
    </dgm:pt>
    <dgm:pt modelId="{B19050FC-F6C3-B84E-B881-C16535A96E1C}" type="pres">
      <dgm:prSet presAssocID="{4F1C2D80-BCEE-514F-A537-9905C7882FAF}" presName="parentTextBox" presStyleLbl="node1" presStyleIdx="0" presStyleCnt="4"/>
      <dgm:spPr/>
    </dgm:pt>
    <dgm:pt modelId="{15A461E1-7EE5-344E-B1C3-AD72C2FB1AA1}" type="pres">
      <dgm:prSet presAssocID="{9D170655-79F3-1541-B14C-9677F1A35977}" presName="sp" presStyleCnt="0"/>
      <dgm:spPr/>
    </dgm:pt>
    <dgm:pt modelId="{990E14CA-4796-0D4F-BEDC-FCA49DE02F81}" type="pres">
      <dgm:prSet presAssocID="{BA638225-9668-3147-9D11-09617A0D6F90}" presName="arrowAndChildren" presStyleCnt="0"/>
      <dgm:spPr/>
    </dgm:pt>
    <dgm:pt modelId="{333B37BE-5573-3547-A529-DB52AF33AA00}" type="pres">
      <dgm:prSet presAssocID="{BA638225-9668-3147-9D11-09617A0D6F90}" presName="parentTextArrow" presStyleLbl="node1" presStyleIdx="1" presStyleCnt="4"/>
      <dgm:spPr/>
    </dgm:pt>
    <dgm:pt modelId="{B47D6E77-155A-DA49-A7B1-966C08672BB2}" type="pres">
      <dgm:prSet presAssocID="{CD936B2B-803D-9C4A-BBD3-CF5FBF55A6D7}" presName="sp" presStyleCnt="0"/>
      <dgm:spPr/>
    </dgm:pt>
    <dgm:pt modelId="{DDA32F35-B948-EF4D-B4A9-1423DF614A5E}" type="pres">
      <dgm:prSet presAssocID="{86C96870-C278-B84E-9D23-867EA820587E}" presName="arrowAndChildren" presStyleCnt="0"/>
      <dgm:spPr/>
    </dgm:pt>
    <dgm:pt modelId="{510ACE4D-A1F9-234F-ABCA-DD0625741135}" type="pres">
      <dgm:prSet presAssocID="{86C96870-C278-B84E-9D23-867EA820587E}" presName="parentTextArrow" presStyleLbl="node1" presStyleIdx="2" presStyleCnt="4"/>
      <dgm:spPr/>
    </dgm:pt>
    <dgm:pt modelId="{D6E9BF3F-8F4F-0942-A052-29709991DE04}" type="pres">
      <dgm:prSet presAssocID="{4C64BEDF-A1E2-D34F-B281-92D1C2765B6E}" presName="sp" presStyleCnt="0"/>
      <dgm:spPr/>
    </dgm:pt>
    <dgm:pt modelId="{806BB4CA-6CC9-AB45-9012-85708975D2B0}" type="pres">
      <dgm:prSet presAssocID="{8AE07A24-76E2-854E-B2CD-064494F16A41}" presName="arrowAndChildren" presStyleCnt="0"/>
      <dgm:spPr/>
    </dgm:pt>
    <dgm:pt modelId="{E713EC25-DFC5-E54F-893F-E346C8EE63BF}" type="pres">
      <dgm:prSet presAssocID="{8AE07A24-76E2-854E-B2CD-064494F16A41}" presName="parentTextArrow" presStyleLbl="node1" presStyleIdx="3" presStyleCnt="4"/>
      <dgm:spPr/>
    </dgm:pt>
  </dgm:ptLst>
  <dgm:cxnLst>
    <dgm:cxn modelId="{95EAC928-6BB8-3647-B77F-2758E5B6FB2F}" type="presOf" srcId="{4F1C2D80-BCEE-514F-A537-9905C7882FAF}" destId="{B19050FC-F6C3-B84E-B881-C16535A96E1C}" srcOrd="0" destOrd="0" presId="urn:microsoft.com/office/officeart/2005/8/layout/process4"/>
    <dgm:cxn modelId="{A82DF953-8E33-0B4C-9461-064D44556476}" type="presOf" srcId="{82712322-6338-804A-BD27-1C437295D4BC}" destId="{2DAFDC52-2663-804C-A1BF-251EB9075FFE}" srcOrd="0" destOrd="0" presId="urn:microsoft.com/office/officeart/2005/8/layout/process4"/>
    <dgm:cxn modelId="{7560BD57-8728-8D44-9EB2-C0C8ADDC6A56}" srcId="{82712322-6338-804A-BD27-1C437295D4BC}" destId="{8AE07A24-76E2-854E-B2CD-064494F16A41}" srcOrd="0" destOrd="0" parTransId="{E9053E04-02C8-6F47-A4EB-DD96A0D0B9DE}" sibTransId="{4C64BEDF-A1E2-D34F-B281-92D1C2765B6E}"/>
    <dgm:cxn modelId="{F70B0576-1C50-9047-B6CF-71C6AF6A21C2}" type="presOf" srcId="{BA638225-9668-3147-9D11-09617A0D6F90}" destId="{333B37BE-5573-3547-A529-DB52AF33AA00}" srcOrd="0" destOrd="0" presId="urn:microsoft.com/office/officeart/2005/8/layout/process4"/>
    <dgm:cxn modelId="{12AF4E76-A5B5-C04C-B496-C9369ED1A17D}" srcId="{82712322-6338-804A-BD27-1C437295D4BC}" destId="{86C96870-C278-B84E-9D23-867EA820587E}" srcOrd="1" destOrd="0" parTransId="{B731B364-A9BC-8948-83B6-8B95D8C29F7E}" sibTransId="{CD936B2B-803D-9C4A-BBD3-CF5FBF55A6D7}"/>
    <dgm:cxn modelId="{7DA12B7A-1AB9-A04B-995D-4AFD545CFAA3}" type="presOf" srcId="{86C96870-C278-B84E-9D23-867EA820587E}" destId="{510ACE4D-A1F9-234F-ABCA-DD0625741135}" srcOrd="0" destOrd="0" presId="urn:microsoft.com/office/officeart/2005/8/layout/process4"/>
    <dgm:cxn modelId="{4305527E-E3D6-2844-B602-6B31A20C076F}" srcId="{82712322-6338-804A-BD27-1C437295D4BC}" destId="{BA638225-9668-3147-9D11-09617A0D6F90}" srcOrd="2" destOrd="0" parTransId="{515DE0D6-17A7-A343-B43F-F3E55B9AFACD}" sibTransId="{9D170655-79F3-1541-B14C-9677F1A35977}"/>
    <dgm:cxn modelId="{8C2DE5CE-6B44-7043-976A-1BD6F41A6E0C}" srcId="{82712322-6338-804A-BD27-1C437295D4BC}" destId="{4F1C2D80-BCEE-514F-A537-9905C7882FAF}" srcOrd="3" destOrd="0" parTransId="{831E355D-D360-2742-9220-B15629B36579}" sibTransId="{1F936B57-4A28-6647-AC10-F15C3DB006D3}"/>
    <dgm:cxn modelId="{30BAA5E2-DD78-0748-A510-BEBAD4640CA9}" type="presOf" srcId="{8AE07A24-76E2-854E-B2CD-064494F16A41}" destId="{E713EC25-DFC5-E54F-893F-E346C8EE63BF}" srcOrd="0" destOrd="0" presId="urn:microsoft.com/office/officeart/2005/8/layout/process4"/>
    <dgm:cxn modelId="{1E1C0FAB-72DB-E64A-BDC4-FC6B9A057350}" type="presParOf" srcId="{2DAFDC52-2663-804C-A1BF-251EB9075FFE}" destId="{A69B6979-AA8B-DF48-8249-CEC86F9A2F52}" srcOrd="0" destOrd="0" presId="urn:microsoft.com/office/officeart/2005/8/layout/process4"/>
    <dgm:cxn modelId="{BA46C3DB-C595-1844-971A-EB9CA6B71E8B}" type="presParOf" srcId="{A69B6979-AA8B-DF48-8249-CEC86F9A2F52}" destId="{B19050FC-F6C3-B84E-B881-C16535A96E1C}" srcOrd="0" destOrd="0" presId="urn:microsoft.com/office/officeart/2005/8/layout/process4"/>
    <dgm:cxn modelId="{E2150355-735C-634C-8168-BB4027944AA0}" type="presParOf" srcId="{2DAFDC52-2663-804C-A1BF-251EB9075FFE}" destId="{15A461E1-7EE5-344E-B1C3-AD72C2FB1AA1}" srcOrd="1" destOrd="0" presId="urn:microsoft.com/office/officeart/2005/8/layout/process4"/>
    <dgm:cxn modelId="{444FE073-4860-7F40-8A36-538BE906A2C8}" type="presParOf" srcId="{2DAFDC52-2663-804C-A1BF-251EB9075FFE}" destId="{990E14CA-4796-0D4F-BEDC-FCA49DE02F81}" srcOrd="2" destOrd="0" presId="urn:microsoft.com/office/officeart/2005/8/layout/process4"/>
    <dgm:cxn modelId="{34F58416-39D5-1F43-82AF-14F76B3D6DB3}" type="presParOf" srcId="{990E14CA-4796-0D4F-BEDC-FCA49DE02F81}" destId="{333B37BE-5573-3547-A529-DB52AF33AA00}" srcOrd="0" destOrd="0" presId="urn:microsoft.com/office/officeart/2005/8/layout/process4"/>
    <dgm:cxn modelId="{8472F70E-13FE-F04B-9DC5-658C39FADE08}" type="presParOf" srcId="{2DAFDC52-2663-804C-A1BF-251EB9075FFE}" destId="{B47D6E77-155A-DA49-A7B1-966C08672BB2}" srcOrd="3" destOrd="0" presId="urn:microsoft.com/office/officeart/2005/8/layout/process4"/>
    <dgm:cxn modelId="{C296BF60-EA3B-9042-85E5-FC6E33AEEA86}" type="presParOf" srcId="{2DAFDC52-2663-804C-A1BF-251EB9075FFE}" destId="{DDA32F35-B948-EF4D-B4A9-1423DF614A5E}" srcOrd="4" destOrd="0" presId="urn:microsoft.com/office/officeart/2005/8/layout/process4"/>
    <dgm:cxn modelId="{7DA19BB7-181F-B34A-AAA3-77DC16964B5F}" type="presParOf" srcId="{DDA32F35-B948-EF4D-B4A9-1423DF614A5E}" destId="{510ACE4D-A1F9-234F-ABCA-DD0625741135}" srcOrd="0" destOrd="0" presId="urn:microsoft.com/office/officeart/2005/8/layout/process4"/>
    <dgm:cxn modelId="{6FB399E2-1F92-6B4C-8B60-C59E66649FD5}" type="presParOf" srcId="{2DAFDC52-2663-804C-A1BF-251EB9075FFE}" destId="{D6E9BF3F-8F4F-0942-A052-29709991DE04}" srcOrd="5" destOrd="0" presId="urn:microsoft.com/office/officeart/2005/8/layout/process4"/>
    <dgm:cxn modelId="{EAB6E3CC-BA08-1B48-A320-36C8CBB68935}" type="presParOf" srcId="{2DAFDC52-2663-804C-A1BF-251EB9075FFE}" destId="{806BB4CA-6CC9-AB45-9012-85708975D2B0}" srcOrd="6" destOrd="0" presId="urn:microsoft.com/office/officeart/2005/8/layout/process4"/>
    <dgm:cxn modelId="{21D8D933-AEAD-FE45-A1F2-5976F1FC4F4C}" type="presParOf" srcId="{806BB4CA-6CC9-AB45-9012-85708975D2B0}" destId="{E713EC25-DFC5-E54F-893F-E346C8EE6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712322-6338-804A-BD27-1C437295D4BC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E07A24-76E2-854E-B2CD-064494F16A41}">
      <dgm:prSet phldrT="[Testo]" custT="1"/>
      <dgm:spPr/>
      <dgm:t>
        <a:bodyPr/>
        <a:lstStyle/>
        <a:p>
          <a:r>
            <a:rPr lang="it-IT" sz="1800" dirty="0"/>
            <a:t>Risorse lavorative</a:t>
          </a:r>
        </a:p>
      </dgm:t>
    </dgm:pt>
    <dgm:pt modelId="{E9053E04-02C8-6F47-A4EB-DD96A0D0B9DE}" type="parTrans" cxnId="{7560BD57-8728-8D44-9EB2-C0C8ADDC6A56}">
      <dgm:prSet/>
      <dgm:spPr/>
      <dgm:t>
        <a:bodyPr/>
        <a:lstStyle/>
        <a:p>
          <a:endParaRPr lang="it-IT" sz="1800"/>
        </a:p>
      </dgm:t>
    </dgm:pt>
    <dgm:pt modelId="{4C64BEDF-A1E2-D34F-B281-92D1C2765B6E}" type="sibTrans" cxnId="{7560BD57-8728-8D44-9EB2-C0C8ADDC6A56}">
      <dgm:prSet/>
      <dgm:spPr/>
      <dgm:t>
        <a:bodyPr/>
        <a:lstStyle/>
        <a:p>
          <a:endParaRPr lang="it-IT" sz="1800"/>
        </a:p>
      </dgm:t>
    </dgm:pt>
    <dgm:pt modelId="{86C96870-C278-B84E-9D23-867EA820587E}">
      <dgm:prSet phldrT="[Testo]" custT="1"/>
      <dgm:spPr/>
      <dgm:t>
        <a:bodyPr/>
        <a:lstStyle/>
        <a:p>
          <a:r>
            <a:rPr lang="it-IT" sz="1800" dirty="0"/>
            <a:t>Aspetti fisici, sociali o organizzativi del lavoro che aiutano a raggiungere obiettivi lavorativi</a:t>
          </a:r>
        </a:p>
      </dgm:t>
    </dgm:pt>
    <dgm:pt modelId="{B731B364-A9BC-8948-83B6-8B95D8C29F7E}" type="parTrans" cxnId="{12AF4E76-A5B5-C04C-B496-C9369ED1A17D}">
      <dgm:prSet/>
      <dgm:spPr/>
      <dgm:t>
        <a:bodyPr/>
        <a:lstStyle/>
        <a:p>
          <a:endParaRPr lang="it-IT" sz="1800"/>
        </a:p>
      </dgm:t>
    </dgm:pt>
    <dgm:pt modelId="{CD936B2B-803D-9C4A-BBD3-CF5FBF55A6D7}" type="sibTrans" cxnId="{12AF4E76-A5B5-C04C-B496-C9369ED1A17D}">
      <dgm:prSet/>
      <dgm:spPr/>
      <dgm:t>
        <a:bodyPr/>
        <a:lstStyle/>
        <a:p>
          <a:endParaRPr lang="it-IT" sz="1800"/>
        </a:p>
      </dgm:t>
    </dgm:pt>
    <dgm:pt modelId="{BA638225-9668-3147-9D11-09617A0D6F90}">
      <dgm:prSet phldrT="[Testo]" custT="1"/>
      <dgm:spPr/>
      <dgm:t>
        <a:bodyPr/>
        <a:lstStyle/>
        <a:p>
          <a:r>
            <a:rPr lang="it-IT" sz="1800" dirty="0"/>
            <a:t>Riducono le richieste lavorative e i relativi costi fisiologici e psicologici, o stimolano la crescita e lo sviluppo personale</a:t>
          </a:r>
        </a:p>
      </dgm:t>
    </dgm:pt>
    <dgm:pt modelId="{515DE0D6-17A7-A343-B43F-F3E55B9AFACD}" type="parTrans" cxnId="{4305527E-E3D6-2844-B602-6B31A20C076F}">
      <dgm:prSet/>
      <dgm:spPr/>
      <dgm:t>
        <a:bodyPr/>
        <a:lstStyle/>
        <a:p>
          <a:endParaRPr lang="it-IT" sz="1800"/>
        </a:p>
      </dgm:t>
    </dgm:pt>
    <dgm:pt modelId="{9D170655-79F3-1541-B14C-9677F1A35977}" type="sibTrans" cxnId="{4305527E-E3D6-2844-B602-6B31A20C076F}">
      <dgm:prSet/>
      <dgm:spPr/>
      <dgm:t>
        <a:bodyPr/>
        <a:lstStyle/>
        <a:p>
          <a:endParaRPr lang="it-IT" sz="1800"/>
        </a:p>
      </dgm:t>
    </dgm:pt>
    <dgm:pt modelId="{4F1C2D80-BCEE-514F-A537-9905C7882FAF}">
      <dgm:prSet phldrT="[Testo]" custT="1"/>
      <dgm:spPr/>
      <dgm:t>
        <a:bodyPr/>
        <a:lstStyle/>
        <a:p>
          <a:r>
            <a:rPr lang="it-IT" sz="1800" dirty="0"/>
            <a:t>Alti livelli di risorse aumentano motivazione lavorativa, prestazione ed engagement, contribuendo ad alta prestazione lavorativa</a:t>
          </a:r>
        </a:p>
      </dgm:t>
    </dgm:pt>
    <dgm:pt modelId="{831E355D-D360-2742-9220-B15629B36579}" type="parTrans" cxnId="{8C2DE5CE-6B44-7043-976A-1BD6F41A6E0C}">
      <dgm:prSet/>
      <dgm:spPr/>
      <dgm:t>
        <a:bodyPr/>
        <a:lstStyle/>
        <a:p>
          <a:endParaRPr lang="it-IT" sz="1800"/>
        </a:p>
      </dgm:t>
    </dgm:pt>
    <dgm:pt modelId="{1F936B57-4A28-6647-AC10-F15C3DB006D3}" type="sibTrans" cxnId="{8C2DE5CE-6B44-7043-976A-1BD6F41A6E0C}">
      <dgm:prSet/>
      <dgm:spPr/>
      <dgm:t>
        <a:bodyPr/>
        <a:lstStyle/>
        <a:p>
          <a:endParaRPr lang="it-IT" sz="1800"/>
        </a:p>
      </dgm:t>
    </dgm:pt>
    <dgm:pt modelId="{2DAFDC52-2663-804C-A1BF-251EB9075FFE}" type="pres">
      <dgm:prSet presAssocID="{82712322-6338-804A-BD27-1C437295D4BC}" presName="Name0" presStyleCnt="0">
        <dgm:presLayoutVars>
          <dgm:dir/>
          <dgm:animLvl val="lvl"/>
          <dgm:resizeHandles val="exact"/>
        </dgm:presLayoutVars>
      </dgm:prSet>
      <dgm:spPr/>
    </dgm:pt>
    <dgm:pt modelId="{4CF84CE2-3C09-7F48-A960-0AC9C043BB8C}" type="pres">
      <dgm:prSet presAssocID="{4F1C2D80-BCEE-514F-A537-9905C7882FAF}" presName="boxAndChildren" presStyleCnt="0"/>
      <dgm:spPr/>
    </dgm:pt>
    <dgm:pt modelId="{F157F7C6-B71E-0540-BFA9-835D0E01ABDB}" type="pres">
      <dgm:prSet presAssocID="{4F1C2D80-BCEE-514F-A537-9905C7882FAF}" presName="parentTextBox" presStyleLbl="node1" presStyleIdx="0" presStyleCnt="4"/>
      <dgm:spPr/>
    </dgm:pt>
    <dgm:pt modelId="{15A461E1-7EE5-344E-B1C3-AD72C2FB1AA1}" type="pres">
      <dgm:prSet presAssocID="{9D170655-79F3-1541-B14C-9677F1A35977}" presName="sp" presStyleCnt="0"/>
      <dgm:spPr/>
    </dgm:pt>
    <dgm:pt modelId="{990E14CA-4796-0D4F-BEDC-FCA49DE02F81}" type="pres">
      <dgm:prSet presAssocID="{BA638225-9668-3147-9D11-09617A0D6F90}" presName="arrowAndChildren" presStyleCnt="0"/>
      <dgm:spPr/>
    </dgm:pt>
    <dgm:pt modelId="{333B37BE-5573-3547-A529-DB52AF33AA00}" type="pres">
      <dgm:prSet presAssocID="{BA638225-9668-3147-9D11-09617A0D6F90}" presName="parentTextArrow" presStyleLbl="node1" presStyleIdx="1" presStyleCnt="4"/>
      <dgm:spPr/>
    </dgm:pt>
    <dgm:pt modelId="{B47D6E77-155A-DA49-A7B1-966C08672BB2}" type="pres">
      <dgm:prSet presAssocID="{CD936B2B-803D-9C4A-BBD3-CF5FBF55A6D7}" presName="sp" presStyleCnt="0"/>
      <dgm:spPr/>
    </dgm:pt>
    <dgm:pt modelId="{DDA32F35-B948-EF4D-B4A9-1423DF614A5E}" type="pres">
      <dgm:prSet presAssocID="{86C96870-C278-B84E-9D23-867EA820587E}" presName="arrowAndChildren" presStyleCnt="0"/>
      <dgm:spPr/>
    </dgm:pt>
    <dgm:pt modelId="{510ACE4D-A1F9-234F-ABCA-DD0625741135}" type="pres">
      <dgm:prSet presAssocID="{86C96870-C278-B84E-9D23-867EA820587E}" presName="parentTextArrow" presStyleLbl="node1" presStyleIdx="2" presStyleCnt="4"/>
      <dgm:spPr/>
    </dgm:pt>
    <dgm:pt modelId="{D6E9BF3F-8F4F-0942-A052-29709991DE04}" type="pres">
      <dgm:prSet presAssocID="{4C64BEDF-A1E2-D34F-B281-92D1C2765B6E}" presName="sp" presStyleCnt="0"/>
      <dgm:spPr/>
    </dgm:pt>
    <dgm:pt modelId="{806BB4CA-6CC9-AB45-9012-85708975D2B0}" type="pres">
      <dgm:prSet presAssocID="{8AE07A24-76E2-854E-B2CD-064494F16A41}" presName="arrowAndChildren" presStyleCnt="0"/>
      <dgm:spPr/>
    </dgm:pt>
    <dgm:pt modelId="{E713EC25-DFC5-E54F-893F-E346C8EE63BF}" type="pres">
      <dgm:prSet presAssocID="{8AE07A24-76E2-854E-B2CD-064494F16A41}" presName="parentTextArrow" presStyleLbl="node1" presStyleIdx="3" presStyleCnt="4"/>
      <dgm:spPr/>
    </dgm:pt>
  </dgm:ptLst>
  <dgm:cxnLst>
    <dgm:cxn modelId="{F8D7AC17-1152-E644-899D-7E2AD430CF49}" type="presOf" srcId="{4F1C2D80-BCEE-514F-A537-9905C7882FAF}" destId="{F157F7C6-B71E-0540-BFA9-835D0E01ABDB}" srcOrd="0" destOrd="0" presId="urn:microsoft.com/office/officeart/2005/8/layout/process4"/>
    <dgm:cxn modelId="{A82DF953-8E33-0B4C-9461-064D44556476}" type="presOf" srcId="{82712322-6338-804A-BD27-1C437295D4BC}" destId="{2DAFDC52-2663-804C-A1BF-251EB9075FFE}" srcOrd="0" destOrd="0" presId="urn:microsoft.com/office/officeart/2005/8/layout/process4"/>
    <dgm:cxn modelId="{7560BD57-8728-8D44-9EB2-C0C8ADDC6A56}" srcId="{82712322-6338-804A-BD27-1C437295D4BC}" destId="{8AE07A24-76E2-854E-B2CD-064494F16A41}" srcOrd="0" destOrd="0" parTransId="{E9053E04-02C8-6F47-A4EB-DD96A0D0B9DE}" sibTransId="{4C64BEDF-A1E2-D34F-B281-92D1C2765B6E}"/>
    <dgm:cxn modelId="{F70B0576-1C50-9047-B6CF-71C6AF6A21C2}" type="presOf" srcId="{BA638225-9668-3147-9D11-09617A0D6F90}" destId="{333B37BE-5573-3547-A529-DB52AF33AA00}" srcOrd="0" destOrd="0" presId="urn:microsoft.com/office/officeart/2005/8/layout/process4"/>
    <dgm:cxn modelId="{12AF4E76-A5B5-C04C-B496-C9369ED1A17D}" srcId="{82712322-6338-804A-BD27-1C437295D4BC}" destId="{86C96870-C278-B84E-9D23-867EA820587E}" srcOrd="1" destOrd="0" parTransId="{B731B364-A9BC-8948-83B6-8B95D8C29F7E}" sibTransId="{CD936B2B-803D-9C4A-BBD3-CF5FBF55A6D7}"/>
    <dgm:cxn modelId="{7DA12B7A-1AB9-A04B-995D-4AFD545CFAA3}" type="presOf" srcId="{86C96870-C278-B84E-9D23-867EA820587E}" destId="{510ACE4D-A1F9-234F-ABCA-DD0625741135}" srcOrd="0" destOrd="0" presId="urn:microsoft.com/office/officeart/2005/8/layout/process4"/>
    <dgm:cxn modelId="{4305527E-E3D6-2844-B602-6B31A20C076F}" srcId="{82712322-6338-804A-BD27-1C437295D4BC}" destId="{BA638225-9668-3147-9D11-09617A0D6F90}" srcOrd="2" destOrd="0" parTransId="{515DE0D6-17A7-A343-B43F-F3E55B9AFACD}" sibTransId="{9D170655-79F3-1541-B14C-9677F1A35977}"/>
    <dgm:cxn modelId="{8C2DE5CE-6B44-7043-976A-1BD6F41A6E0C}" srcId="{82712322-6338-804A-BD27-1C437295D4BC}" destId="{4F1C2D80-BCEE-514F-A537-9905C7882FAF}" srcOrd="3" destOrd="0" parTransId="{831E355D-D360-2742-9220-B15629B36579}" sibTransId="{1F936B57-4A28-6647-AC10-F15C3DB006D3}"/>
    <dgm:cxn modelId="{30BAA5E2-DD78-0748-A510-BEBAD4640CA9}" type="presOf" srcId="{8AE07A24-76E2-854E-B2CD-064494F16A41}" destId="{E713EC25-DFC5-E54F-893F-E346C8EE63BF}" srcOrd="0" destOrd="0" presId="urn:microsoft.com/office/officeart/2005/8/layout/process4"/>
    <dgm:cxn modelId="{8487CC40-4BC9-014A-9E12-371A018F9435}" type="presParOf" srcId="{2DAFDC52-2663-804C-A1BF-251EB9075FFE}" destId="{4CF84CE2-3C09-7F48-A960-0AC9C043BB8C}" srcOrd="0" destOrd="0" presId="urn:microsoft.com/office/officeart/2005/8/layout/process4"/>
    <dgm:cxn modelId="{C9FDC1BC-45C2-5D46-AFFE-75A1537E611C}" type="presParOf" srcId="{4CF84CE2-3C09-7F48-A960-0AC9C043BB8C}" destId="{F157F7C6-B71E-0540-BFA9-835D0E01ABDB}" srcOrd="0" destOrd="0" presId="urn:microsoft.com/office/officeart/2005/8/layout/process4"/>
    <dgm:cxn modelId="{E2150355-735C-634C-8168-BB4027944AA0}" type="presParOf" srcId="{2DAFDC52-2663-804C-A1BF-251EB9075FFE}" destId="{15A461E1-7EE5-344E-B1C3-AD72C2FB1AA1}" srcOrd="1" destOrd="0" presId="urn:microsoft.com/office/officeart/2005/8/layout/process4"/>
    <dgm:cxn modelId="{444FE073-4860-7F40-8A36-538BE906A2C8}" type="presParOf" srcId="{2DAFDC52-2663-804C-A1BF-251EB9075FFE}" destId="{990E14CA-4796-0D4F-BEDC-FCA49DE02F81}" srcOrd="2" destOrd="0" presId="urn:microsoft.com/office/officeart/2005/8/layout/process4"/>
    <dgm:cxn modelId="{34F58416-39D5-1F43-82AF-14F76B3D6DB3}" type="presParOf" srcId="{990E14CA-4796-0D4F-BEDC-FCA49DE02F81}" destId="{333B37BE-5573-3547-A529-DB52AF33AA00}" srcOrd="0" destOrd="0" presId="urn:microsoft.com/office/officeart/2005/8/layout/process4"/>
    <dgm:cxn modelId="{8472F70E-13FE-F04B-9DC5-658C39FADE08}" type="presParOf" srcId="{2DAFDC52-2663-804C-A1BF-251EB9075FFE}" destId="{B47D6E77-155A-DA49-A7B1-966C08672BB2}" srcOrd="3" destOrd="0" presId="urn:microsoft.com/office/officeart/2005/8/layout/process4"/>
    <dgm:cxn modelId="{C296BF60-EA3B-9042-85E5-FC6E33AEEA86}" type="presParOf" srcId="{2DAFDC52-2663-804C-A1BF-251EB9075FFE}" destId="{DDA32F35-B948-EF4D-B4A9-1423DF614A5E}" srcOrd="4" destOrd="0" presId="urn:microsoft.com/office/officeart/2005/8/layout/process4"/>
    <dgm:cxn modelId="{7DA19BB7-181F-B34A-AAA3-77DC16964B5F}" type="presParOf" srcId="{DDA32F35-B948-EF4D-B4A9-1423DF614A5E}" destId="{510ACE4D-A1F9-234F-ABCA-DD0625741135}" srcOrd="0" destOrd="0" presId="urn:microsoft.com/office/officeart/2005/8/layout/process4"/>
    <dgm:cxn modelId="{6FB399E2-1F92-6B4C-8B60-C59E66649FD5}" type="presParOf" srcId="{2DAFDC52-2663-804C-A1BF-251EB9075FFE}" destId="{D6E9BF3F-8F4F-0942-A052-29709991DE04}" srcOrd="5" destOrd="0" presId="urn:microsoft.com/office/officeart/2005/8/layout/process4"/>
    <dgm:cxn modelId="{EAB6E3CC-BA08-1B48-A320-36C8CBB68935}" type="presParOf" srcId="{2DAFDC52-2663-804C-A1BF-251EB9075FFE}" destId="{806BB4CA-6CC9-AB45-9012-85708975D2B0}" srcOrd="6" destOrd="0" presId="urn:microsoft.com/office/officeart/2005/8/layout/process4"/>
    <dgm:cxn modelId="{21D8D933-AEAD-FE45-A1F2-5976F1FC4F4C}" type="presParOf" srcId="{806BB4CA-6CC9-AB45-9012-85708975D2B0}" destId="{E713EC25-DFC5-E54F-893F-E346C8EE6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6F46D-CE05-5C4D-AE07-B4CA7446C376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F42C595-1238-9847-9EC3-D4F592CA46C2}">
      <dgm:prSet phldrT="[Testo]"/>
      <dgm:spPr/>
      <dgm:t>
        <a:bodyPr/>
        <a:lstStyle/>
        <a:p>
          <a:r>
            <a:rPr lang="it-IT" b="1" i="0" u="none" strike="noStrike" dirty="0">
              <a:solidFill>
                <a:schemeClr val="bg1"/>
              </a:solidFill>
              <a:effectLst/>
            </a:rPr>
            <a:t>Contestualità</a:t>
          </a:r>
          <a:endParaRPr lang="it-IT" dirty="0">
            <a:solidFill>
              <a:schemeClr val="bg1"/>
            </a:solidFill>
          </a:endParaRPr>
        </a:p>
      </dgm:t>
    </dgm:pt>
    <dgm:pt modelId="{57831A87-1399-D741-A40A-37752728F290}" type="parTrans" cxnId="{75FEF923-E219-E14D-A6B1-0441EA402D12}">
      <dgm:prSet/>
      <dgm:spPr/>
      <dgm:t>
        <a:bodyPr/>
        <a:lstStyle/>
        <a:p>
          <a:endParaRPr lang="it-IT"/>
        </a:p>
      </dgm:t>
    </dgm:pt>
    <dgm:pt modelId="{2EB1F7DE-0EA1-4247-BFE5-5312DC88333E}" type="sibTrans" cxnId="{75FEF923-E219-E14D-A6B1-0441EA402D12}">
      <dgm:prSet/>
      <dgm:spPr/>
      <dgm:t>
        <a:bodyPr/>
        <a:lstStyle/>
        <a:p>
          <a:endParaRPr lang="it-IT"/>
        </a:p>
      </dgm:t>
    </dgm:pt>
    <dgm:pt modelId="{58AFC833-880F-4A48-BE7E-D5908FA423B0}">
      <dgm:prSet phldrT="[Testo]"/>
      <dgm:spPr/>
      <dgm:t>
        <a:bodyPr/>
        <a:lstStyle/>
        <a:p>
          <a:r>
            <a:rPr lang="it-IT" b="1" i="0" u="none" strike="noStrike" dirty="0">
              <a:solidFill>
                <a:schemeClr val="bg1"/>
              </a:solidFill>
              <a:effectLst/>
            </a:rPr>
            <a:t>Dimensionalità</a:t>
          </a:r>
          <a:endParaRPr lang="it-IT" dirty="0">
            <a:solidFill>
              <a:schemeClr val="bg1"/>
            </a:solidFill>
          </a:endParaRPr>
        </a:p>
      </dgm:t>
    </dgm:pt>
    <dgm:pt modelId="{B962B730-2009-8643-ACDA-8FE740012070}" type="parTrans" cxnId="{E3530784-85B4-AA4F-A0DD-0D470885F649}">
      <dgm:prSet/>
      <dgm:spPr/>
      <dgm:t>
        <a:bodyPr/>
        <a:lstStyle/>
        <a:p>
          <a:endParaRPr lang="it-IT"/>
        </a:p>
      </dgm:t>
    </dgm:pt>
    <dgm:pt modelId="{CCA8F62D-D63B-B34D-A294-EC035CE068B9}" type="sibTrans" cxnId="{E3530784-85B4-AA4F-A0DD-0D470885F649}">
      <dgm:prSet/>
      <dgm:spPr/>
      <dgm:t>
        <a:bodyPr/>
        <a:lstStyle/>
        <a:p>
          <a:endParaRPr lang="it-IT"/>
        </a:p>
      </dgm:t>
    </dgm:pt>
    <dgm:pt modelId="{7406A704-EC40-474A-8073-ED4D30EADEAF}">
      <dgm:prSet phldrT="[Testo]"/>
      <dgm:spPr/>
      <dgm:t>
        <a:bodyPr/>
        <a:lstStyle/>
        <a:p>
          <a:pPr>
            <a:buNone/>
          </a:pPr>
          <a:r>
            <a:rPr lang="it-IT" dirty="0"/>
            <a:t>Portata del modello, che può applicarsi solo a un’area dell’esperienza di vita della persona (come la soddisfazione percepita nel rapporto con il capo) oppure cercare di coglierne l’interezza (come la soddisfazione rispetto alla propria vita)</a:t>
          </a:r>
        </a:p>
      </dgm:t>
    </dgm:pt>
    <dgm:pt modelId="{E315FF7D-048A-0D42-A31D-67C0F0376959}" type="parTrans" cxnId="{12E6E063-7559-1041-8C33-F65D2BFC8F0A}">
      <dgm:prSet/>
      <dgm:spPr/>
      <dgm:t>
        <a:bodyPr/>
        <a:lstStyle/>
        <a:p>
          <a:endParaRPr lang="it-IT"/>
        </a:p>
      </dgm:t>
    </dgm:pt>
    <dgm:pt modelId="{6712C79D-D81A-1A4C-8DBF-F27EB5EED9AE}" type="sibTrans" cxnId="{12E6E063-7559-1041-8C33-F65D2BFC8F0A}">
      <dgm:prSet/>
      <dgm:spPr/>
      <dgm:t>
        <a:bodyPr/>
        <a:lstStyle/>
        <a:p>
          <a:endParaRPr lang="it-IT"/>
        </a:p>
      </dgm:t>
    </dgm:pt>
    <dgm:pt modelId="{93DE8A49-8DEC-FE48-9AC8-CA1AC96414CA}">
      <dgm:prSet phldrT="[Testo]" custT="1"/>
      <dgm:spPr/>
      <dgm:t>
        <a:bodyPr/>
        <a:lstStyle/>
        <a:p>
          <a:r>
            <a:rPr lang="it-IT" sz="2300" b="1" i="0" u="none" strike="noStrike" dirty="0">
              <a:solidFill>
                <a:srgbClr val="822334"/>
              </a:solidFill>
              <a:effectLst/>
            </a:rPr>
            <a:t>Modelli unidimensionali</a:t>
          </a:r>
          <a:r>
            <a:rPr lang="it-IT" sz="2300" b="0" i="0" u="none" strike="noStrike" dirty="0">
              <a:solidFill>
                <a:srgbClr val="000000"/>
              </a:solidFill>
              <a:effectLst/>
            </a:rPr>
            <a:t>: </a:t>
          </a:r>
          <a:r>
            <a:rPr lang="it-IT" sz="2300" dirty="0"/>
            <a:t>centrati su un’unica dimensione (di solito affettiva o cognitiva)</a:t>
          </a:r>
          <a:endParaRPr lang="it-IT" sz="1600" dirty="0"/>
        </a:p>
      </dgm:t>
    </dgm:pt>
    <dgm:pt modelId="{07700930-FAF4-6746-B5C6-D981F6BC2060}" type="parTrans" cxnId="{9A04A48E-7C5C-F046-9535-A5E58C0036B4}">
      <dgm:prSet/>
      <dgm:spPr/>
      <dgm:t>
        <a:bodyPr/>
        <a:lstStyle/>
        <a:p>
          <a:endParaRPr lang="it-IT"/>
        </a:p>
      </dgm:t>
    </dgm:pt>
    <dgm:pt modelId="{D953E293-4540-3144-8518-9EC61BAC07DD}" type="sibTrans" cxnId="{9A04A48E-7C5C-F046-9535-A5E58C0036B4}">
      <dgm:prSet/>
      <dgm:spPr/>
      <dgm:t>
        <a:bodyPr/>
        <a:lstStyle/>
        <a:p>
          <a:endParaRPr lang="it-IT"/>
        </a:p>
      </dgm:t>
    </dgm:pt>
    <dgm:pt modelId="{A276776F-2FEB-B14B-9A76-8C70B3111C5B}">
      <dgm:prSet phldrT="[Testo]"/>
      <dgm:spPr/>
      <dgm:t>
        <a:bodyPr/>
        <a:lstStyle/>
        <a:p>
          <a:r>
            <a:rPr lang="it-IT" sz="2300" b="1" dirty="0">
              <a:solidFill>
                <a:srgbClr val="822334"/>
              </a:solidFill>
            </a:rPr>
            <a:t>Modelli multidimensionali</a:t>
          </a:r>
          <a:r>
            <a:rPr lang="it-IT" sz="2300" dirty="0"/>
            <a:t>: modelli che abbracciano altre dimensioni</a:t>
          </a:r>
        </a:p>
      </dgm:t>
    </dgm:pt>
    <dgm:pt modelId="{4D05CD51-5901-3F41-9E1D-6E2C320DF5D7}" type="parTrans" cxnId="{323B9F79-92DA-F440-A9C6-061411E2FD1B}">
      <dgm:prSet/>
      <dgm:spPr/>
      <dgm:t>
        <a:bodyPr/>
        <a:lstStyle/>
        <a:p>
          <a:endParaRPr lang="it-IT"/>
        </a:p>
      </dgm:t>
    </dgm:pt>
    <dgm:pt modelId="{BD6E4634-A484-C44F-B7CB-B69539486C21}" type="sibTrans" cxnId="{323B9F79-92DA-F440-A9C6-061411E2FD1B}">
      <dgm:prSet/>
      <dgm:spPr/>
      <dgm:t>
        <a:bodyPr/>
        <a:lstStyle/>
        <a:p>
          <a:endParaRPr lang="it-IT"/>
        </a:p>
      </dgm:t>
    </dgm:pt>
    <dgm:pt modelId="{5C766AFE-E18C-C14B-BF18-62187878D050}">
      <dgm:prSet phldrT="[Testo]"/>
      <dgm:spPr/>
      <dgm:t>
        <a:bodyPr/>
        <a:lstStyle/>
        <a:p>
          <a:r>
            <a:rPr lang="it-IT" sz="2300" b="1" dirty="0">
              <a:solidFill>
                <a:srgbClr val="822334"/>
              </a:solidFill>
            </a:rPr>
            <a:t>Modelli misti</a:t>
          </a:r>
          <a:r>
            <a:rPr lang="it-IT" sz="2300" dirty="0"/>
            <a:t>: includono sottodimensioni specifiche ma rimandano comunque a un fattore generale </a:t>
          </a:r>
        </a:p>
      </dgm:t>
    </dgm:pt>
    <dgm:pt modelId="{7DCCF74F-DBE3-4C4B-8D86-EA4EA97712BB}" type="parTrans" cxnId="{D2F6CFB7-8675-9D44-94F2-B1A9DF32605B}">
      <dgm:prSet/>
      <dgm:spPr/>
      <dgm:t>
        <a:bodyPr/>
        <a:lstStyle/>
        <a:p>
          <a:endParaRPr lang="it-IT"/>
        </a:p>
      </dgm:t>
    </dgm:pt>
    <dgm:pt modelId="{1DF7DFB7-CFCE-CA4C-954F-18A1C92DDC60}" type="sibTrans" cxnId="{D2F6CFB7-8675-9D44-94F2-B1A9DF32605B}">
      <dgm:prSet/>
      <dgm:spPr/>
      <dgm:t>
        <a:bodyPr/>
        <a:lstStyle/>
        <a:p>
          <a:endParaRPr lang="it-IT"/>
        </a:p>
      </dgm:t>
    </dgm:pt>
    <dgm:pt modelId="{836817E7-A1C5-8841-B2C1-F2EA8C386AA6}" type="pres">
      <dgm:prSet presAssocID="{59F6F46D-CE05-5C4D-AE07-B4CA7446C376}" presName="linear" presStyleCnt="0">
        <dgm:presLayoutVars>
          <dgm:dir/>
          <dgm:animLvl val="lvl"/>
          <dgm:resizeHandles val="exact"/>
        </dgm:presLayoutVars>
      </dgm:prSet>
      <dgm:spPr/>
    </dgm:pt>
    <dgm:pt modelId="{EE78E7A6-D0B3-3D48-95A1-E800878A2D11}" type="pres">
      <dgm:prSet presAssocID="{CF42C595-1238-9847-9EC3-D4F592CA46C2}" presName="parentLin" presStyleCnt="0"/>
      <dgm:spPr/>
    </dgm:pt>
    <dgm:pt modelId="{3BC13293-1960-C543-8D2E-BFE3E579A485}" type="pres">
      <dgm:prSet presAssocID="{CF42C595-1238-9847-9EC3-D4F592CA46C2}" presName="parentLeftMargin" presStyleLbl="node1" presStyleIdx="0" presStyleCnt="2"/>
      <dgm:spPr/>
    </dgm:pt>
    <dgm:pt modelId="{0647D613-22B4-1B4F-A008-CF1F43E13402}" type="pres">
      <dgm:prSet presAssocID="{CF42C595-1238-9847-9EC3-D4F592CA46C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28ED2E-57FB-F341-A822-00951DD0CE34}" type="pres">
      <dgm:prSet presAssocID="{CF42C595-1238-9847-9EC3-D4F592CA46C2}" presName="negativeSpace" presStyleCnt="0"/>
      <dgm:spPr/>
    </dgm:pt>
    <dgm:pt modelId="{21F36F4B-D477-E046-B1F9-3033DD933EF1}" type="pres">
      <dgm:prSet presAssocID="{CF42C595-1238-9847-9EC3-D4F592CA46C2}" presName="childText" presStyleLbl="conFgAcc1" presStyleIdx="0" presStyleCnt="2">
        <dgm:presLayoutVars>
          <dgm:bulletEnabled val="1"/>
        </dgm:presLayoutVars>
      </dgm:prSet>
      <dgm:spPr/>
    </dgm:pt>
    <dgm:pt modelId="{DF642CE4-7FF3-CB44-B54C-9FC8E6A0D4F9}" type="pres">
      <dgm:prSet presAssocID="{2EB1F7DE-0EA1-4247-BFE5-5312DC88333E}" presName="spaceBetweenRectangles" presStyleCnt="0"/>
      <dgm:spPr/>
    </dgm:pt>
    <dgm:pt modelId="{02F0D0B6-1CEE-1844-9B52-019FD0072CD3}" type="pres">
      <dgm:prSet presAssocID="{58AFC833-880F-4A48-BE7E-D5908FA423B0}" presName="parentLin" presStyleCnt="0"/>
      <dgm:spPr/>
    </dgm:pt>
    <dgm:pt modelId="{CC06A516-9AEA-5844-8B13-F4723507BD06}" type="pres">
      <dgm:prSet presAssocID="{58AFC833-880F-4A48-BE7E-D5908FA423B0}" presName="parentLeftMargin" presStyleLbl="node1" presStyleIdx="0" presStyleCnt="2"/>
      <dgm:spPr/>
    </dgm:pt>
    <dgm:pt modelId="{C78DBEBB-0267-414D-BE70-E832557C5922}" type="pres">
      <dgm:prSet presAssocID="{58AFC833-880F-4A48-BE7E-D5908FA423B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E4CC397-6640-6A42-AE92-A4E57FC0D6C7}" type="pres">
      <dgm:prSet presAssocID="{58AFC833-880F-4A48-BE7E-D5908FA423B0}" presName="negativeSpace" presStyleCnt="0"/>
      <dgm:spPr/>
    </dgm:pt>
    <dgm:pt modelId="{8FAB59ED-AD1B-7E41-BB35-525A14E18159}" type="pres">
      <dgm:prSet presAssocID="{58AFC833-880F-4A48-BE7E-D5908FA423B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42D6923-06BC-624A-9077-B09FB9F9F7B2}" type="presOf" srcId="{7406A704-EC40-474A-8073-ED4D30EADEAF}" destId="{21F36F4B-D477-E046-B1F9-3033DD933EF1}" srcOrd="0" destOrd="0" presId="urn:microsoft.com/office/officeart/2005/8/layout/list1"/>
    <dgm:cxn modelId="{75FEF923-E219-E14D-A6B1-0441EA402D12}" srcId="{59F6F46D-CE05-5C4D-AE07-B4CA7446C376}" destId="{CF42C595-1238-9847-9EC3-D4F592CA46C2}" srcOrd="0" destOrd="0" parTransId="{57831A87-1399-D741-A40A-37752728F290}" sibTransId="{2EB1F7DE-0EA1-4247-BFE5-5312DC88333E}"/>
    <dgm:cxn modelId="{7E2F2A28-3F48-AE47-9336-2CFE5D6713F5}" type="presOf" srcId="{59F6F46D-CE05-5C4D-AE07-B4CA7446C376}" destId="{836817E7-A1C5-8841-B2C1-F2EA8C386AA6}" srcOrd="0" destOrd="0" presId="urn:microsoft.com/office/officeart/2005/8/layout/list1"/>
    <dgm:cxn modelId="{1641DD59-D400-FE46-82F7-CAF114EACD5D}" type="presOf" srcId="{58AFC833-880F-4A48-BE7E-D5908FA423B0}" destId="{CC06A516-9AEA-5844-8B13-F4723507BD06}" srcOrd="0" destOrd="0" presId="urn:microsoft.com/office/officeart/2005/8/layout/list1"/>
    <dgm:cxn modelId="{12E6E063-7559-1041-8C33-F65D2BFC8F0A}" srcId="{CF42C595-1238-9847-9EC3-D4F592CA46C2}" destId="{7406A704-EC40-474A-8073-ED4D30EADEAF}" srcOrd="0" destOrd="0" parTransId="{E315FF7D-048A-0D42-A31D-67C0F0376959}" sibTransId="{6712C79D-D81A-1A4C-8DBF-F27EB5EED9AE}"/>
    <dgm:cxn modelId="{B956D275-87FF-8F47-BA92-18C3985F5FDA}" type="presOf" srcId="{CF42C595-1238-9847-9EC3-D4F592CA46C2}" destId="{0647D613-22B4-1B4F-A008-CF1F43E13402}" srcOrd="1" destOrd="0" presId="urn:microsoft.com/office/officeart/2005/8/layout/list1"/>
    <dgm:cxn modelId="{323B9F79-92DA-F440-A9C6-061411E2FD1B}" srcId="{58AFC833-880F-4A48-BE7E-D5908FA423B0}" destId="{A276776F-2FEB-B14B-9A76-8C70B3111C5B}" srcOrd="1" destOrd="0" parTransId="{4D05CD51-5901-3F41-9E1D-6E2C320DF5D7}" sibTransId="{BD6E4634-A484-C44F-B7CB-B69539486C21}"/>
    <dgm:cxn modelId="{E3530784-85B4-AA4F-A0DD-0D470885F649}" srcId="{59F6F46D-CE05-5C4D-AE07-B4CA7446C376}" destId="{58AFC833-880F-4A48-BE7E-D5908FA423B0}" srcOrd="1" destOrd="0" parTransId="{B962B730-2009-8643-ACDA-8FE740012070}" sibTransId="{CCA8F62D-D63B-B34D-A294-EC035CE068B9}"/>
    <dgm:cxn modelId="{9A04A48E-7C5C-F046-9535-A5E58C0036B4}" srcId="{58AFC833-880F-4A48-BE7E-D5908FA423B0}" destId="{93DE8A49-8DEC-FE48-9AC8-CA1AC96414CA}" srcOrd="0" destOrd="0" parTransId="{07700930-FAF4-6746-B5C6-D981F6BC2060}" sibTransId="{D953E293-4540-3144-8518-9EC61BAC07DD}"/>
    <dgm:cxn modelId="{571DEFAF-36B3-994C-984F-8AA78DCCA479}" type="presOf" srcId="{93DE8A49-8DEC-FE48-9AC8-CA1AC96414CA}" destId="{8FAB59ED-AD1B-7E41-BB35-525A14E18159}" srcOrd="0" destOrd="0" presId="urn:microsoft.com/office/officeart/2005/8/layout/list1"/>
    <dgm:cxn modelId="{D2F6CFB7-8675-9D44-94F2-B1A9DF32605B}" srcId="{58AFC833-880F-4A48-BE7E-D5908FA423B0}" destId="{5C766AFE-E18C-C14B-BF18-62187878D050}" srcOrd="2" destOrd="0" parTransId="{7DCCF74F-DBE3-4C4B-8D86-EA4EA97712BB}" sibTransId="{1DF7DFB7-CFCE-CA4C-954F-18A1C92DDC60}"/>
    <dgm:cxn modelId="{3CFEFEB8-3EDE-A041-916D-19D285EAA71D}" type="presOf" srcId="{CF42C595-1238-9847-9EC3-D4F592CA46C2}" destId="{3BC13293-1960-C543-8D2E-BFE3E579A485}" srcOrd="0" destOrd="0" presId="urn:microsoft.com/office/officeart/2005/8/layout/list1"/>
    <dgm:cxn modelId="{4ECE96E6-82D5-1F4F-9C47-59A888796940}" type="presOf" srcId="{A276776F-2FEB-B14B-9A76-8C70B3111C5B}" destId="{8FAB59ED-AD1B-7E41-BB35-525A14E18159}" srcOrd="0" destOrd="1" presId="urn:microsoft.com/office/officeart/2005/8/layout/list1"/>
    <dgm:cxn modelId="{DCB462FB-41E9-6F4A-B0DB-D135D33069C0}" type="presOf" srcId="{58AFC833-880F-4A48-BE7E-D5908FA423B0}" destId="{C78DBEBB-0267-414D-BE70-E832557C5922}" srcOrd="1" destOrd="0" presId="urn:microsoft.com/office/officeart/2005/8/layout/list1"/>
    <dgm:cxn modelId="{581995FC-127F-5848-B46C-1BF9D64F2FBC}" type="presOf" srcId="{5C766AFE-E18C-C14B-BF18-62187878D050}" destId="{8FAB59ED-AD1B-7E41-BB35-525A14E18159}" srcOrd="0" destOrd="2" presId="urn:microsoft.com/office/officeart/2005/8/layout/list1"/>
    <dgm:cxn modelId="{D70D7631-5BB2-FF41-993E-0EE2EA671745}" type="presParOf" srcId="{836817E7-A1C5-8841-B2C1-F2EA8C386AA6}" destId="{EE78E7A6-D0B3-3D48-95A1-E800878A2D11}" srcOrd="0" destOrd="0" presId="urn:microsoft.com/office/officeart/2005/8/layout/list1"/>
    <dgm:cxn modelId="{0695DE2F-EED1-A549-AC22-D9264CE66BC0}" type="presParOf" srcId="{EE78E7A6-D0B3-3D48-95A1-E800878A2D11}" destId="{3BC13293-1960-C543-8D2E-BFE3E579A485}" srcOrd="0" destOrd="0" presId="urn:microsoft.com/office/officeart/2005/8/layout/list1"/>
    <dgm:cxn modelId="{DD540CF3-4704-9543-A881-015BF5243F1F}" type="presParOf" srcId="{EE78E7A6-D0B3-3D48-95A1-E800878A2D11}" destId="{0647D613-22B4-1B4F-A008-CF1F43E13402}" srcOrd="1" destOrd="0" presId="urn:microsoft.com/office/officeart/2005/8/layout/list1"/>
    <dgm:cxn modelId="{FAC30C15-9703-254C-8DEE-2A64615AB1E1}" type="presParOf" srcId="{836817E7-A1C5-8841-B2C1-F2EA8C386AA6}" destId="{0C28ED2E-57FB-F341-A822-00951DD0CE34}" srcOrd="1" destOrd="0" presId="urn:microsoft.com/office/officeart/2005/8/layout/list1"/>
    <dgm:cxn modelId="{E8848A24-2378-B143-8FE1-91AD018D3809}" type="presParOf" srcId="{836817E7-A1C5-8841-B2C1-F2EA8C386AA6}" destId="{21F36F4B-D477-E046-B1F9-3033DD933EF1}" srcOrd="2" destOrd="0" presId="urn:microsoft.com/office/officeart/2005/8/layout/list1"/>
    <dgm:cxn modelId="{F4E5236F-E0C4-984F-9DE2-8D0B878BD2F5}" type="presParOf" srcId="{836817E7-A1C5-8841-B2C1-F2EA8C386AA6}" destId="{DF642CE4-7FF3-CB44-B54C-9FC8E6A0D4F9}" srcOrd="3" destOrd="0" presId="urn:microsoft.com/office/officeart/2005/8/layout/list1"/>
    <dgm:cxn modelId="{9DDD333F-4460-A34F-862E-D31C1A4FA68E}" type="presParOf" srcId="{836817E7-A1C5-8841-B2C1-F2EA8C386AA6}" destId="{02F0D0B6-1CEE-1844-9B52-019FD0072CD3}" srcOrd="4" destOrd="0" presId="urn:microsoft.com/office/officeart/2005/8/layout/list1"/>
    <dgm:cxn modelId="{6F189692-400A-8F49-AF04-CE2B5C70F7C9}" type="presParOf" srcId="{02F0D0B6-1CEE-1844-9B52-019FD0072CD3}" destId="{CC06A516-9AEA-5844-8B13-F4723507BD06}" srcOrd="0" destOrd="0" presId="urn:microsoft.com/office/officeart/2005/8/layout/list1"/>
    <dgm:cxn modelId="{8197E8AC-BDB1-C441-8189-36340081273D}" type="presParOf" srcId="{02F0D0B6-1CEE-1844-9B52-019FD0072CD3}" destId="{C78DBEBB-0267-414D-BE70-E832557C5922}" srcOrd="1" destOrd="0" presId="urn:microsoft.com/office/officeart/2005/8/layout/list1"/>
    <dgm:cxn modelId="{6C1A848B-DC58-5B4B-A5C9-5D23FB8AB520}" type="presParOf" srcId="{836817E7-A1C5-8841-B2C1-F2EA8C386AA6}" destId="{AE4CC397-6640-6A42-AE92-A4E57FC0D6C7}" srcOrd="5" destOrd="0" presId="urn:microsoft.com/office/officeart/2005/8/layout/list1"/>
    <dgm:cxn modelId="{06D1295A-CEEF-184F-BA65-80F83E754217}" type="presParOf" srcId="{836817E7-A1C5-8841-B2C1-F2EA8C386AA6}" destId="{8FAB59ED-AD1B-7E41-BB35-525A14E1815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08347-B7E9-E243-BF33-C2CAA1D72E4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C111C8-D41E-DC4C-8B20-462F240E5CEB}">
      <dgm:prSet phldrT="[Testo]"/>
      <dgm:spPr/>
      <dgm:t>
        <a:bodyPr/>
        <a:lstStyle/>
        <a:p>
          <a:pPr>
            <a:buNone/>
          </a:pPr>
          <a:r>
            <a:rPr lang="it-IT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Stato</a:t>
          </a:r>
          <a:r>
            <a:rPr lang="it-IT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di</a:t>
          </a:r>
          <a:r>
            <a:rPr lang="it-IT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alta</a:t>
          </a:r>
          <a:r>
            <a:rPr lang="it-IT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soddisfazione</a:t>
          </a:r>
          <a:r>
            <a:rPr lang="it-IT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per</a:t>
          </a:r>
          <a:r>
            <a:rPr lang="it-IT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la</a:t>
          </a:r>
          <a:r>
            <a:rPr lang="it-IT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propria </a:t>
          </a:r>
          <a:r>
            <a:rPr lang="it-IT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vita</a:t>
          </a:r>
          <a:r>
            <a:rPr lang="it-IT" spc="-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associato a elevati livelli di affettività positiva e bassi livelli di </a:t>
          </a:r>
          <a:r>
            <a:rPr lang="it-IT" spc="-2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af</a:t>
          </a:r>
          <a:r>
            <a:rPr lang="it-IT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fettività</a:t>
          </a:r>
          <a:r>
            <a:rPr lang="it-IT" spc="-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negativa</a:t>
          </a:r>
          <a:r>
            <a:rPr lang="it-IT" spc="-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endParaRPr lang="it-IT" dirty="0"/>
        </a:p>
      </dgm:t>
    </dgm:pt>
    <dgm:pt modelId="{45FA0838-6137-F041-8C0F-908761C160B2}" type="parTrans" cxnId="{78445276-6D96-2148-BC6B-646359E8B4DD}">
      <dgm:prSet/>
      <dgm:spPr/>
      <dgm:t>
        <a:bodyPr/>
        <a:lstStyle/>
        <a:p>
          <a:endParaRPr lang="it-IT"/>
        </a:p>
      </dgm:t>
    </dgm:pt>
    <dgm:pt modelId="{4C9D8814-5F6F-8C42-A4E6-CBCFAEACA479}" type="sibTrans" cxnId="{78445276-6D96-2148-BC6B-646359E8B4DD}">
      <dgm:prSet/>
      <dgm:spPr/>
      <dgm:t>
        <a:bodyPr/>
        <a:lstStyle/>
        <a:p>
          <a:endParaRPr lang="it-IT"/>
        </a:p>
      </dgm:t>
    </dgm:pt>
    <dgm:pt modelId="{8CA213E0-65D8-5849-B10F-9CEBB58896E4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  <a:effectLst/>
            </a:rPr>
            <a:t>Approccio edonico </a:t>
          </a:r>
          <a:endParaRPr lang="it-IT" b="1" dirty="0">
            <a:solidFill>
              <a:schemeClr val="bg1"/>
            </a:solidFill>
          </a:endParaRPr>
        </a:p>
      </dgm:t>
    </dgm:pt>
    <dgm:pt modelId="{7F356028-55A5-A54D-A26F-7265BC13D378}" type="parTrans" cxnId="{1D6F40E8-D0A6-5D4D-BADA-6A0D5D22E744}">
      <dgm:prSet/>
      <dgm:spPr/>
      <dgm:t>
        <a:bodyPr/>
        <a:lstStyle/>
        <a:p>
          <a:endParaRPr lang="it-IT"/>
        </a:p>
      </dgm:t>
    </dgm:pt>
    <dgm:pt modelId="{E44AA41C-1C5B-1D43-A9DA-66B117C64D5E}" type="sibTrans" cxnId="{1D6F40E8-D0A6-5D4D-BADA-6A0D5D22E744}">
      <dgm:prSet/>
      <dgm:spPr/>
      <dgm:t>
        <a:bodyPr/>
        <a:lstStyle/>
        <a:p>
          <a:endParaRPr lang="it-IT"/>
        </a:p>
      </dgm:t>
    </dgm:pt>
    <dgm:pt modelId="{8D8EC279-533D-864E-BD47-2ED82E4C6268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Benessere soggettivo (</a:t>
          </a:r>
          <a:r>
            <a:rPr lang="it-IT" b="1" i="1" dirty="0" err="1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sub</a:t>
          </a:r>
          <a:r>
            <a:rPr lang="it-IT" b="1" i="1" spc="-10" dirty="0" err="1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jective</a:t>
          </a:r>
          <a:r>
            <a:rPr lang="it-IT" b="1" i="1" spc="-15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b="1" i="1" spc="-10" dirty="0" err="1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well-being</a:t>
          </a:r>
          <a:r>
            <a:rPr lang="it-IT" b="1" spc="-1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)</a:t>
          </a:r>
          <a:r>
            <a:rPr lang="it-IT" b="1" spc="-15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endParaRPr lang="it-IT" b="1" dirty="0">
            <a:solidFill>
              <a:schemeClr val="bg1"/>
            </a:solidFill>
          </a:endParaRPr>
        </a:p>
      </dgm:t>
    </dgm:pt>
    <dgm:pt modelId="{3C590325-CD0B-9840-A02E-1C53E63904A4}" type="parTrans" cxnId="{EEE0624D-A4ED-4E41-9866-6E6346C2975E}">
      <dgm:prSet/>
      <dgm:spPr/>
      <dgm:t>
        <a:bodyPr/>
        <a:lstStyle/>
        <a:p>
          <a:endParaRPr lang="it-IT"/>
        </a:p>
      </dgm:t>
    </dgm:pt>
    <dgm:pt modelId="{66742C43-BE43-CB46-B133-D3873B1228A5}" type="sibTrans" cxnId="{EEE0624D-A4ED-4E41-9866-6E6346C2975E}">
      <dgm:prSet/>
      <dgm:spPr/>
      <dgm:t>
        <a:bodyPr/>
        <a:lstStyle/>
        <a:p>
          <a:endParaRPr lang="it-IT"/>
        </a:p>
      </dgm:t>
    </dgm:pt>
    <dgm:pt modelId="{AD479C67-C45B-3343-93C2-1883230BA652}">
      <dgm:prSet phldrT="[Testo]"/>
      <dgm:spPr/>
      <dgm:t>
        <a:bodyPr/>
        <a:lstStyle/>
        <a:p>
          <a:pPr>
            <a:buNone/>
          </a:pPr>
          <a:r>
            <a:rPr lang="it-IT" dirty="0">
              <a:solidFill>
                <a:srgbClr val="141413"/>
              </a:solidFill>
              <a:effectLst/>
            </a:rPr>
            <a:t>Basato sull’esperienza</a:t>
          </a:r>
          <a:r>
            <a:rPr lang="it-IT" dirty="0">
              <a:solidFill>
                <a:srgbClr val="141413"/>
              </a:solidFill>
            </a:rPr>
            <a:t> </a:t>
          </a:r>
          <a:r>
            <a:rPr lang="it-IT" dirty="0">
              <a:solidFill>
                <a:srgbClr val="141413"/>
              </a:solidFill>
              <a:effectLst/>
            </a:rPr>
            <a:t>del piacere, inteso come insieme di emozioni e pensieri positivi</a:t>
          </a:r>
          <a:endParaRPr lang="it-IT" dirty="0"/>
        </a:p>
      </dgm:t>
    </dgm:pt>
    <dgm:pt modelId="{4BAE6E52-4A5A-184E-9A55-EF41D70C4E8B}" type="parTrans" cxnId="{659F70EA-2E7A-2840-AF1E-953AC474C9F3}">
      <dgm:prSet/>
      <dgm:spPr/>
      <dgm:t>
        <a:bodyPr/>
        <a:lstStyle/>
        <a:p>
          <a:endParaRPr lang="it-IT"/>
        </a:p>
      </dgm:t>
    </dgm:pt>
    <dgm:pt modelId="{9D46CBCD-8199-E643-8C8E-DD6ED8AA78AA}" type="sibTrans" cxnId="{659F70EA-2E7A-2840-AF1E-953AC474C9F3}">
      <dgm:prSet/>
      <dgm:spPr/>
      <dgm:t>
        <a:bodyPr/>
        <a:lstStyle/>
        <a:p>
          <a:endParaRPr lang="it-IT"/>
        </a:p>
      </dgm:t>
    </dgm:pt>
    <dgm:pt modelId="{DB2F331C-47A7-0A4F-8CD7-5701A2710D19}">
      <dgm:prSet phldrT="[Testo]"/>
      <dgm:spPr/>
      <dgm:t>
        <a:bodyPr/>
        <a:lstStyle/>
        <a:p>
          <a:r>
            <a:rPr lang="it-IT" b="1" dirty="0"/>
            <a:t>Misure</a:t>
          </a:r>
        </a:p>
      </dgm:t>
    </dgm:pt>
    <dgm:pt modelId="{43ADBD7F-1C6E-DD44-8E94-B6D18C23B3A3}" type="parTrans" cxnId="{7738F17D-83CC-3346-A642-006B534151E4}">
      <dgm:prSet/>
      <dgm:spPr/>
      <dgm:t>
        <a:bodyPr/>
        <a:lstStyle/>
        <a:p>
          <a:endParaRPr lang="it-IT"/>
        </a:p>
      </dgm:t>
    </dgm:pt>
    <dgm:pt modelId="{5769A1E3-B55F-C34A-8D46-DB3269776DB3}" type="sibTrans" cxnId="{7738F17D-83CC-3346-A642-006B534151E4}">
      <dgm:prSet/>
      <dgm:spPr/>
      <dgm:t>
        <a:bodyPr/>
        <a:lstStyle/>
        <a:p>
          <a:endParaRPr lang="it-IT"/>
        </a:p>
      </dgm:t>
    </dgm:pt>
    <dgm:pt modelId="{BC21B9C0-AD29-0E45-B2D0-7E0890665FF2}">
      <dgm:prSet phldrT="[Testo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i="1" dirty="0"/>
            <a:t>Positive and Negative </a:t>
          </a:r>
          <a:r>
            <a:rPr lang="it-IT" i="1" dirty="0" err="1"/>
            <a:t>Affect</a:t>
          </a:r>
          <a:r>
            <a:rPr lang="it-IT" i="1" dirty="0"/>
            <a:t> Schedule </a:t>
          </a:r>
          <a:r>
            <a:rPr lang="it-IT" dirty="0"/>
            <a:t>(PANAS) - Watson, Clark e </a:t>
          </a:r>
          <a:r>
            <a:rPr lang="it-IT" dirty="0" err="1"/>
            <a:t>Tellegen</a:t>
          </a:r>
          <a:r>
            <a:rPr lang="it-IT" dirty="0"/>
            <a:t> (1988)</a:t>
          </a:r>
        </a:p>
      </dgm:t>
    </dgm:pt>
    <dgm:pt modelId="{B66360ED-2469-344D-B07C-E0722E2A569B}" type="parTrans" cxnId="{E02284C1-E025-5044-83D7-7ABB38A29A32}">
      <dgm:prSet/>
      <dgm:spPr/>
      <dgm:t>
        <a:bodyPr/>
        <a:lstStyle/>
        <a:p>
          <a:endParaRPr lang="it-IT"/>
        </a:p>
      </dgm:t>
    </dgm:pt>
    <dgm:pt modelId="{8F17D7CC-51CD-B641-9467-0BFCC554CF6A}" type="sibTrans" cxnId="{E02284C1-E025-5044-83D7-7ABB38A29A32}">
      <dgm:prSet/>
      <dgm:spPr/>
      <dgm:t>
        <a:bodyPr/>
        <a:lstStyle/>
        <a:p>
          <a:endParaRPr lang="it-IT"/>
        </a:p>
      </dgm:t>
    </dgm:pt>
    <dgm:pt modelId="{A9C9515A-6191-9D4C-9865-33263A839BCB}">
      <dgm:prSet phldrT="[Testo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dirty="0"/>
            <a:t>Soddisfazione rispetto alla propria vita – Diener et al. (1985)</a:t>
          </a:r>
        </a:p>
      </dgm:t>
    </dgm:pt>
    <dgm:pt modelId="{AE0399C9-641A-5E46-9E18-141ACE47F6AD}" type="parTrans" cxnId="{561434F7-D911-B54B-ACF8-61380E715567}">
      <dgm:prSet/>
      <dgm:spPr/>
      <dgm:t>
        <a:bodyPr/>
        <a:lstStyle/>
        <a:p>
          <a:endParaRPr lang="it-IT"/>
        </a:p>
      </dgm:t>
    </dgm:pt>
    <dgm:pt modelId="{BDEBC5D9-E23A-AB45-B7BB-6EEC5CFC393F}" type="sibTrans" cxnId="{561434F7-D911-B54B-ACF8-61380E715567}">
      <dgm:prSet/>
      <dgm:spPr/>
      <dgm:t>
        <a:bodyPr/>
        <a:lstStyle/>
        <a:p>
          <a:endParaRPr lang="it-IT"/>
        </a:p>
      </dgm:t>
    </dgm:pt>
    <dgm:pt modelId="{5C5D1203-A4E6-0046-AE6D-67D188A50294}" type="pres">
      <dgm:prSet presAssocID="{84808347-B7E9-E243-BF33-C2CAA1D72E40}" presName="linear" presStyleCnt="0">
        <dgm:presLayoutVars>
          <dgm:dir/>
          <dgm:animLvl val="lvl"/>
          <dgm:resizeHandles val="exact"/>
        </dgm:presLayoutVars>
      </dgm:prSet>
      <dgm:spPr/>
    </dgm:pt>
    <dgm:pt modelId="{D69E430D-E7EA-1448-95F3-F3572C5C0238}" type="pres">
      <dgm:prSet presAssocID="{8D8EC279-533D-864E-BD47-2ED82E4C6268}" presName="parentLin" presStyleCnt="0"/>
      <dgm:spPr/>
    </dgm:pt>
    <dgm:pt modelId="{9CDD62A2-A7AF-AB40-952A-C844CBADF12F}" type="pres">
      <dgm:prSet presAssocID="{8D8EC279-533D-864E-BD47-2ED82E4C6268}" presName="parentLeftMargin" presStyleLbl="node1" presStyleIdx="0" presStyleCnt="3"/>
      <dgm:spPr/>
    </dgm:pt>
    <dgm:pt modelId="{F2999FBF-D751-9B47-A7FD-24E0F6116012}" type="pres">
      <dgm:prSet presAssocID="{8D8EC279-533D-864E-BD47-2ED82E4C62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41EABA-2D57-D64E-8928-E290279220BC}" type="pres">
      <dgm:prSet presAssocID="{8D8EC279-533D-864E-BD47-2ED82E4C6268}" presName="negativeSpace" presStyleCnt="0"/>
      <dgm:spPr/>
    </dgm:pt>
    <dgm:pt modelId="{B99BDC04-DA32-0B4A-93FB-F61FBCDDDC6D}" type="pres">
      <dgm:prSet presAssocID="{8D8EC279-533D-864E-BD47-2ED82E4C6268}" presName="childText" presStyleLbl="conFgAcc1" presStyleIdx="0" presStyleCnt="3">
        <dgm:presLayoutVars>
          <dgm:bulletEnabled val="1"/>
        </dgm:presLayoutVars>
      </dgm:prSet>
      <dgm:spPr/>
    </dgm:pt>
    <dgm:pt modelId="{2C5F3BE0-7C47-C84F-BE4A-765D4BA673B1}" type="pres">
      <dgm:prSet presAssocID="{66742C43-BE43-CB46-B133-D3873B1228A5}" presName="spaceBetweenRectangles" presStyleCnt="0"/>
      <dgm:spPr/>
    </dgm:pt>
    <dgm:pt modelId="{C0352FE9-A07D-2548-BA2C-CD2130B8EB30}" type="pres">
      <dgm:prSet presAssocID="{8CA213E0-65D8-5849-B10F-9CEBB58896E4}" presName="parentLin" presStyleCnt="0"/>
      <dgm:spPr/>
    </dgm:pt>
    <dgm:pt modelId="{94065D11-24B4-0047-A564-C0155D6290C7}" type="pres">
      <dgm:prSet presAssocID="{8CA213E0-65D8-5849-B10F-9CEBB58896E4}" presName="parentLeftMargin" presStyleLbl="node1" presStyleIdx="0" presStyleCnt="3"/>
      <dgm:spPr/>
    </dgm:pt>
    <dgm:pt modelId="{9747A409-4392-144E-8C10-6748F1AFC38C}" type="pres">
      <dgm:prSet presAssocID="{8CA213E0-65D8-5849-B10F-9CEBB58896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F4AFC8-039E-9848-9C00-33537DDF7A1A}" type="pres">
      <dgm:prSet presAssocID="{8CA213E0-65D8-5849-B10F-9CEBB58896E4}" presName="negativeSpace" presStyleCnt="0"/>
      <dgm:spPr/>
    </dgm:pt>
    <dgm:pt modelId="{D6ABE6E4-F752-2C45-B355-25667A90FA49}" type="pres">
      <dgm:prSet presAssocID="{8CA213E0-65D8-5849-B10F-9CEBB58896E4}" presName="childText" presStyleLbl="conFgAcc1" presStyleIdx="1" presStyleCnt="3">
        <dgm:presLayoutVars>
          <dgm:bulletEnabled val="1"/>
        </dgm:presLayoutVars>
      </dgm:prSet>
      <dgm:spPr/>
    </dgm:pt>
    <dgm:pt modelId="{F988F93A-8BB5-7F43-AFB7-D105078E3A9E}" type="pres">
      <dgm:prSet presAssocID="{E44AA41C-1C5B-1D43-A9DA-66B117C64D5E}" presName="spaceBetweenRectangles" presStyleCnt="0"/>
      <dgm:spPr/>
    </dgm:pt>
    <dgm:pt modelId="{B6B6A38A-B2FE-4242-8B17-864A78E523A6}" type="pres">
      <dgm:prSet presAssocID="{DB2F331C-47A7-0A4F-8CD7-5701A2710D19}" presName="parentLin" presStyleCnt="0"/>
      <dgm:spPr/>
    </dgm:pt>
    <dgm:pt modelId="{0CACD7B1-8D5A-5944-8F36-344DC463EBAE}" type="pres">
      <dgm:prSet presAssocID="{DB2F331C-47A7-0A4F-8CD7-5701A2710D19}" presName="parentLeftMargin" presStyleLbl="node1" presStyleIdx="1" presStyleCnt="3"/>
      <dgm:spPr/>
    </dgm:pt>
    <dgm:pt modelId="{5DE1880E-558A-6A48-9D08-7F5A84740DA7}" type="pres">
      <dgm:prSet presAssocID="{DB2F331C-47A7-0A4F-8CD7-5701A2710D1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4FAED8-FF1F-6E4C-BA4A-8161EBBD6EF5}" type="pres">
      <dgm:prSet presAssocID="{DB2F331C-47A7-0A4F-8CD7-5701A2710D19}" presName="negativeSpace" presStyleCnt="0"/>
      <dgm:spPr/>
    </dgm:pt>
    <dgm:pt modelId="{9EC6800F-C68F-0C4A-8598-B22822B0C3FF}" type="pres">
      <dgm:prSet presAssocID="{DB2F331C-47A7-0A4F-8CD7-5701A2710D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6B4F3C-02F5-984C-9DC4-02D29927BF46}" type="presOf" srcId="{A9C9515A-6191-9D4C-9865-33263A839BCB}" destId="{9EC6800F-C68F-0C4A-8598-B22822B0C3FF}" srcOrd="0" destOrd="1" presId="urn:microsoft.com/office/officeart/2005/8/layout/list1"/>
    <dgm:cxn modelId="{EEE0624D-A4ED-4E41-9866-6E6346C2975E}" srcId="{84808347-B7E9-E243-BF33-C2CAA1D72E40}" destId="{8D8EC279-533D-864E-BD47-2ED82E4C6268}" srcOrd="0" destOrd="0" parTransId="{3C590325-CD0B-9840-A02E-1C53E63904A4}" sibTransId="{66742C43-BE43-CB46-B133-D3873B1228A5}"/>
    <dgm:cxn modelId="{7577E356-7112-1F46-BBB6-477830D6144E}" type="presOf" srcId="{8D8EC279-533D-864E-BD47-2ED82E4C6268}" destId="{F2999FBF-D751-9B47-A7FD-24E0F6116012}" srcOrd="1" destOrd="0" presId="urn:microsoft.com/office/officeart/2005/8/layout/list1"/>
    <dgm:cxn modelId="{78445276-6D96-2148-BC6B-646359E8B4DD}" srcId="{8D8EC279-533D-864E-BD47-2ED82E4C6268}" destId="{FBC111C8-D41E-DC4C-8B20-462F240E5CEB}" srcOrd="0" destOrd="0" parTransId="{45FA0838-6137-F041-8C0F-908761C160B2}" sibTransId="{4C9D8814-5F6F-8C42-A4E6-CBCFAEACA479}"/>
    <dgm:cxn modelId="{7738F17D-83CC-3346-A642-006B534151E4}" srcId="{84808347-B7E9-E243-BF33-C2CAA1D72E40}" destId="{DB2F331C-47A7-0A4F-8CD7-5701A2710D19}" srcOrd="2" destOrd="0" parTransId="{43ADBD7F-1C6E-DD44-8E94-B6D18C23B3A3}" sibTransId="{5769A1E3-B55F-C34A-8D46-DB3269776DB3}"/>
    <dgm:cxn modelId="{D2BDA18A-44F5-4040-9EAA-021FE1B260EC}" type="presOf" srcId="{AD479C67-C45B-3343-93C2-1883230BA652}" destId="{D6ABE6E4-F752-2C45-B355-25667A90FA49}" srcOrd="0" destOrd="0" presId="urn:microsoft.com/office/officeart/2005/8/layout/list1"/>
    <dgm:cxn modelId="{FE33C98E-7120-5D44-913D-0407E6A43C0D}" type="presOf" srcId="{DB2F331C-47A7-0A4F-8CD7-5701A2710D19}" destId="{0CACD7B1-8D5A-5944-8F36-344DC463EBAE}" srcOrd="0" destOrd="0" presId="urn:microsoft.com/office/officeart/2005/8/layout/list1"/>
    <dgm:cxn modelId="{54BEFEB3-FA69-7F43-B016-34BBB60BE92B}" type="presOf" srcId="{8CA213E0-65D8-5849-B10F-9CEBB58896E4}" destId="{9747A409-4392-144E-8C10-6748F1AFC38C}" srcOrd="1" destOrd="0" presId="urn:microsoft.com/office/officeart/2005/8/layout/list1"/>
    <dgm:cxn modelId="{70F383C0-8EBC-0143-85F5-B40E217A0F49}" type="presOf" srcId="{DB2F331C-47A7-0A4F-8CD7-5701A2710D19}" destId="{5DE1880E-558A-6A48-9D08-7F5A84740DA7}" srcOrd="1" destOrd="0" presId="urn:microsoft.com/office/officeart/2005/8/layout/list1"/>
    <dgm:cxn modelId="{E02284C1-E025-5044-83D7-7ABB38A29A32}" srcId="{DB2F331C-47A7-0A4F-8CD7-5701A2710D19}" destId="{BC21B9C0-AD29-0E45-B2D0-7E0890665FF2}" srcOrd="0" destOrd="0" parTransId="{B66360ED-2469-344D-B07C-E0722E2A569B}" sibTransId="{8F17D7CC-51CD-B641-9467-0BFCC554CF6A}"/>
    <dgm:cxn modelId="{8201DBE1-2F19-004F-96A9-155CDB1C679E}" type="presOf" srcId="{8D8EC279-533D-864E-BD47-2ED82E4C6268}" destId="{9CDD62A2-A7AF-AB40-952A-C844CBADF12F}" srcOrd="0" destOrd="0" presId="urn:microsoft.com/office/officeart/2005/8/layout/list1"/>
    <dgm:cxn modelId="{1D6F40E8-D0A6-5D4D-BADA-6A0D5D22E744}" srcId="{84808347-B7E9-E243-BF33-C2CAA1D72E40}" destId="{8CA213E0-65D8-5849-B10F-9CEBB58896E4}" srcOrd="1" destOrd="0" parTransId="{7F356028-55A5-A54D-A26F-7265BC13D378}" sibTransId="{E44AA41C-1C5B-1D43-A9DA-66B117C64D5E}"/>
    <dgm:cxn modelId="{659F70EA-2E7A-2840-AF1E-953AC474C9F3}" srcId="{8CA213E0-65D8-5849-B10F-9CEBB58896E4}" destId="{AD479C67-C45B-3343-93C2-1883230BA652}" srcOrd="0" destOrd="0" parTransId="{4BAE6E52-4A5A-184E-9A55-EF41D70C4E8B}" sibTransId="{9D46CBCD-8199-E643-8C8E-DD6ED8AA78AA}"/>
    <dgm:cxn modelId="{6D04B3F1-C942-A44A-A1E0-87D5EB56B066}" type="presOf" srcId="{BC21B9C0-AD29-0E45-B2D0-7E0890665FF2}" destId="{9EC6800F-C68F-0C4A-8598-B22822B0C3FF}" srcOrd="0" destOrd="0" presId="urn:microsoft.com/office/officeart/2005/8/layout/list1"/>
    <dgm:cxn modelId="{3BF8A8F3-8DF7-1047-8E24-6992012718A2}" type="presOf" srcId="{FBC111C8-D41E-DC4C-8B20-462F240E5CEB}" destId="{B99BDC04-DA32-0B4A-93FB-F61FBCDDDC6D}" srcOrd="0" destOrd="0" presId="urn:microsoft.com/office/officeart/2005/8/layout/list1"/>
    <dgm:cxn modelId="{EC7759F5-D522-DB43-88D7-E209A21D955E}" type="presOf" srcId="{84808347-B7E9-E243-BF33-C2CAA1D72E40}" destId="{5C5D1203-A4E6-0046-AE6D-67D188A50294}" srcOrd="0" destOrd="0" presId="urn:microsoft.com/office/officeart/2005/8/layout/list1"/>
    <dgm:cxn modelId="{561434F7-D911-B54B-ACF8-61380E715567}" srcId="{DB2F331C-47A7-0A4F-8CD7-5701A2710D19}" destId="{A9C9515A-6191-9D4C-9865-33263A839BCB}" srcOrd="1" destOrd="0" parTransId="{AE0399C9-641A-5E46-9E18-141ACE47F6AD}" sibTransId="{BDEBC5D9-E23A-AB45-B7BB-6EEC5CFC393F}"/>
    <dgm:cxn modelId="{58E602FC-E686-EC48-BD11-72C431970F9F}" type="presOf" srcId="{8CA213E0-65D8-5849-B10F-9CEBB58896E4}" destId="{94065D11-24B4-0047-A564-C0155D6290C7}" srcOrd="0" destOrd="0" presId="urn:microsoft.com/office/officeart/2005/8/layout/list1"/>
    <dgm:cxn modelId="{607F88B9-0F57-CF45-A6BF-95582FF43F34}" type="presParOf" srcId="{5C5D1203-A4E6-0046-AE6D-67D188A50294}" destId="{D69E430D-E7EA-1448-95F3-F3572C5C0238}" srcOrd="0" destOrd="0" presId="urn:microsoft.com/office/officeart/2005/8/layout/list1"/>
    <dgm:cxn modelId="{FBE389F8-09C1-754C-81AB-6BF182E4EBF4}" type="presParOf" srcId="{D69E430D-E7EA-1448-95F3-F3572C5C0238}" destId="{9CDD62A2-A7AF-AB40-952A-C844CBADF12F}" srcOrd="0" destOrd="0" presId="urn:microsoft.com/office/officeart/2005/8/layout/list1"/>
    <dgm:cxn modelId="{3844C8A4-7C47-B148-8843-D4304FA8793C}" type="presParOf" srcId="{D69E430D-E7EA-1448-95F3-F3572C5C0238}" destId="{F2999FBF-D751-9B47-A7FD-24E0F6116012}" srcOrd="1" destOrd="0" presId="urn:microsoft.com/office/officeart/2005/8/layout/list1"/>
    <dgm:cxn modelId="{0B5DD92E-E3FA-634F-A670-65A6985900B7}" type="presParOf" srcId="{5C5D1203-A4E6-0046-AE6D-67D188A50294}" destId="{3F41EABA-2D57-D64E-8928-E290279220BC}" srcOrd="1" destOrd="0" presId="urn:microsoft.com/office/officeart/2005/8/layout/list1"/>
    <dgm:cxn modelId="{70871C7A-8DC4-B74F-AF73-5A34BB2E8AF5}" type="presParOf" srcId="{5C5D1203-A4E6-0046-AE6D-67D188A50294}" destId="{B99BDC04-DA32-0B4A-93FB-F61FBCDDDC6D}" srcOrd="2" destOrd="0" presId="urn:microsoft.com/office/officeart/2005/8/layout/list1"/>
    <dgm:cxn modelId="{160A07D9-04BC-1842-BEA9-A179400AA75F}" type="presParOf" srcId="{5C5D1203-A4E6-0046-AE6D-67D188A50294}" destId="{2C5F3BE0-7C47-C84F-BE4A-765D4BA673B1}" srcOrd="3" destOrd="0" presId="urn:microsoft.com/office/officeart/2005/8/layout/list1"/>
    <dgm:cxn modelId="{BEB4E4A4-E91F-B245-B707-ACA4FD5F3FDC}" type="presParOf" srcId="{5C5D1203-A4E6-0046-AE6D-67D188A50294}" destId="{C0352FE9-A07D-2548-BA2C-CD2130B8EB30}" srcOrd="4" destOrd="0" presId="urn:microsoft.com/office/officeart/2005/8/layout/list1"/>
    <dgm:cxn modelId="{321B9348-53AF-3F4C-8311-8C67A600D37A}" type="presParOf" srcId="{C0352FE9-A07D-2548-BA2C-CD2130B8EB30}" destId="{94065D11-24B4-0047-A564-C0155D6290C7}" srcOrd="0" destOrd="0" presId="urn:microsoft.com/office/officeart/2005/8/layout/list1"/>
    <dgm:cxn modelId="{DCE6E0D1-298E-5D42-9CA4-3DD5AB96DC37}" type="presParOf" srcId="{C0352FE9-A07D-2548-BA2C-CD2130B8EB30}" destId="{9747A409-4392-144E-8C10-6748F1AFC38C}" srcOrd="1" destOrd="0" presId="urn:microsoft.com/office/officeart/2005/8/layout/list1"/>
    <dgm:cxn modelId="{04692FDA-2698-7D49-88FC-EB51B8A7CAC7}" type="presParOf" srcId="{5C5D1203-A4E6-0046-AE6D-67D188A50294}" destId="{D8F4AFC8-039E-9848-9C00-33537DDF7A1A}" srcOrd="5" destOrd="0" presId="urn:microsoft.com/office/officeart/2005/8/layout/list1"/>
    <dgm:cxn modelId="{EF72B62F-E224-C540-BCB8-0B36F1B52468}" type="presParOf" srcId="{5C5D1203-A4E6-0046-AE6D-67D188A50294}" destId="{D6ABE6E4-F752-2C45-B355-25667A90FA49}" srcOrd="6" destOrd="0" presId="urn:microsoft.com/office/officeart/2005/8/layout/list1"/>
    <dgm:cxn modelId="{E70712A5-C74D-9B45-B8A9-88C1BB79D9F4}" type="presParOf" srcId="{5C5D1203-A4E6-0046-AE6D-67D188A50294}" destId="{F988F93A-8BB5-7F43-AFB7-D105078E3A9E}" srcOrd="7" destOrd="0" presId="urn:microsoft.com/office/officeart/2005/8/layout/list1"/>
    <dgm:cxn modelId="{163D981F-64A1-3F46-BD95-FACC9E4A2F07}" type="presParOf" srcId="{5C5D1203-A4E6-0046-AE6D-67D188A50294}" destId="{B6B6A38A-B2FE-4242-8B17-864A78E523A6}" srcOrd="8" destOrd="0" presId="urn:microsoft.com/office/officeart/2005/8/layout/list1"/>
    <dgm:cxn modelId="{EEACCCE6-8B0D-9547-9BDF-C13F22DA9A1F}" type="presParOf" srcId="{B6B6A38A-B2FE-4242-8B17-864A78E523A6}" destId="{0CACD7B1-8D5A-5944-8F36-344DC463EBAE}" srcOrd="0" destOrd="0" presId="urn:microsoft.com/office/officeart/2005/8/layout/list1"/>
    <dgm:cxn modelId="{6F5F71A1-4344-D142-9BD7-661C9BA304FE}" type="presParOf" srcId="{B6B6A38A-B2FE-4242-8B17-864A78E523A6}" destId="{5DE1880E-558A-6A48-9D08-7F5A84740DA7}" srcOrd="1" destOrd="0" presId="urn:microsoft.com/office/officeart/2005/8/layout/list1"/>
    <dgm:cxn modelId="{388E5B76-DBD2-1445-A49C-16CC64B72383}" type="presParOf" srcId="{5C5D1203-A4E6-0046-AE6D-67D188A50294}" destId="{2F4FAED8-FF1F-6E4C-BA4A-8161EBBD6EF5}" srcOrd="9" destOrd="0" presId="urn:microsoft.com/office/officeart/2005/8/layout/list1"/>
    <dgm:cxn modelId="{BECEC562-F2BA-734D-B6B3-4C48EE553DAA}" type="presParOf" srcId="{5C5D1203-A4E6-0046-AE6D-67D188A50294}" destId="{9EC6800F-C68F-0C4A-8598-B22822B0C3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08347-B7E9-E243-BF33-C2CAA1D72E4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CA213E0-65D8-5849-B10F-9CEBB58896E4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  <a:effectLst/>
            </a:rPr>
            <a:t>Approccio </a:t>
          </a:r>
          <a:r>
            <a:rPr lang="it-IT" b="1" dirty="0" err="1"/>
            <a:t>eudaimonico</a:t>
          </a:r>
          <a:r>
            <a:rPr lang="it-IT" b="1" dirty="0">
              <a:solidFill>
                <a:schemeClr val="bg1"/>
              </a:solidFill>
              <a:effectLst/>
            </a:rPr>
            <a:t> </a:t>
          </a:r>
          <a:endParaRPr lang="it-IT" b="1" dirty="0">
            <a:solidFill>
              <a:schemeClr val="bg1"/>
            </a:solidFill>
          </a:endParaRPr>
        </a:p>
      </dgm:t>
    </dgm:pt>
    <dgm:pt modelId="{7F356028-55A5-A54D-A26F-7265BC13D378}" type="parTrans" cxnId="{1D6F40E8-D0A6-5D4D-BADA-6A0D5D22E744}">
      <dgm:prSet/>
      <dgm:spPr/>
      <dgm:t>
        <a:bodyPr/>
        <a:lstStyle/>
        <a:p>
          <a:endParaRPr lang="it-IT"/>
        </a:p>
      </dgm:t>
    </dgm:pt>
    <dgm:pt modelId="{E44AA41C-1C5B-1D43-A9DA-66B117C64D5E}" type="sibTrans" cxnId="{1D6F40E8-D0A6-5D4D-BADA-6A0D5D22E744}">
      <dgm:prSet/>
      <dgm:spPr/>
      <dgm:t>
        <a:bodyPr/>
        <a:lstStyle/>
        <a:p>
          <a:endParaRPr lang="it-IT"/>
        </a:p>
      </dgm:t>
    </dgm:pt>
    <dgm:pt modelId="{AD479C67-C45B-3343-93C2-1883230BA652}">
      <dgm:prSet phldrT="[Testo]"/>
      <dgm:spPr/>
      <dgm:t>
        <a:bodyPr/>
        <a:lstStyle/>
        <a:p>
          <a:pPr>
            <a:buNone/>
          </a:pPr>
          <a:r>
            <a:rPr lang="it-IT" dirty="0"/>
            <a:t>Oltre al benessere edonico include anche la ricerca del significato dell’esistenza e la realizzazione personale</a:t>
          </a:r>
        </a:p>
      </dgm:t>
    </dgm:pt>
    <dgm:pt modelId="{4BAE6E52-4A5A-184E-9A55-EF41D70C4E8B}" type="parTrans" cxnId="{659F70EA-2E7A-2840-AF1E-953AC474C9F3}">
      <dgm:prSet/>
      <dgm:spPr/>
      <dgm:t>
        <a:bodyPr/>
        <a:lstStyle/>
        <a:p>
          <a:endParaRPr lang="it-IT"/>
        </a:p>
      </dgm:t>
    </dgm:pt>
    <dgm:pt modelId="{9D46CBCD-8199-E643-8C8E-DD6ED8AA78AA}" type="sibTrans" cxnId="{659F70EA-2E7A-2840-AF1E-953AC474C9F3}">
      <dgm:prSet/>
      <dgm:spPr/>
      <dgm:t>
        <a:bodyPr/>
        <a:lstStyle/>
        <a:p>
          <a:endParaRPr lang="it-IT"/>
        </a:p>
      </dgm:t>
    </dgm:pt>
    <dgm:pt modelId="{DB2F331C-47A7-0A4F-8CD7-5701A2710D19}">
      <dgm:prSet phldrT="[Testo]"/>
      <dgm:spPr/>
      <dgm:t>
        <a:bodyPr/>
        <a:lstStyle/>
        <a:p>
          <a:r>
            <a:rPr lang="it-IT" b="1" dirty="0"/>
            <a:t>Dimensioni</a:t>
          </a:r>
        </a:p>
      </dgm:t>
    </dgm:pt>
    <dgm:pt modelId="{43ADBD7F-1C6E-DD44-8E94-B6D18C23B3A3}" type="parTrans" cxnId="{7738F17D-83CC-3346-A642-006B534151E4}">
      <dgm:prSet/>
      <dgm:spPr/>
      <dgm:t>
        <a:bodyPr/>
        <a:lstStyle/>
        <a:p>
          <a:endParaRPr lang="it-IT"/>
        </a:p>
      </dgm:t>
    </dgm:pt>
    <dgm:pt modelId="{5769A1E3-B55F-C34A-8D46-DB3269776DB3}" type="sibTrans" cxnId="{7738F17D-83CC-3346-A642-006B534151E4}">
      <dgm:prSet/>
      <dgm:spPr/>
      <dgm:t>
        <a:bodyPr/>
        <a:lstStyle/>
        <a:p>
          <a:endParaRPr lang="it-IT"/>
        </a:p>
      </dgm:t>
    </dgm:pt>
    <dgm:pt modelId="{362E8469-D4B4-404C-8615-D24B3C967563}">
      <dgm:prSet phldrT="[Testo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b="1" i="1" dirty="0">
              <a:solidFill>
                <a:srgbClr val="822334"/>
              </a:solidFill>
            </a:rPr>
            <a:t>crescita personale</a:t>
          </a:r>
          <a:r>
            <a:rPr lang="it-IT" dirty="0"/>
            <a:t>: l’impegno continuo nel migliorare sé stessi e sviluppare nuove abilità e competenze;</a:t>
          </a:r>
        </a:p>
      </dgm:t>
    </dgm:pt>
    <dgm:pt modelId="{8F954BD9-6DDC-104F-B301-B7E243953E67}" type="parTrans" cxnId="{D2C31A59-767C-B24D-9E3B-5EF6EFF0F4B6}">
      <dgm:prSet/>
      <dgm:spPr/>
      <dgm:t>
        <a:bodyPr/>
        <a:lstStyle/>
        <a:p>
          <a:endParaRPr lang="it-IT"/>
        </a:p>
      </dgm:t>
    </dgm:pt>
    <dgm:pt modelId="{24826BA4-47DB-F440-A34D-7595AE3F185A}" type="sibTrans" cxnId="{D2C31A59-767C-B24D-9E3B-5EF6EFF0F4B6}">
      <dgm:prSet/>
      <dgm:spPr/>
      <dgm:t>
        <a:bodyPr/>
        <a:lstStyle/>
        <a:p>
          <a:endParaRPr lang="it-IT"/>
        </a:p>
      </dgm:t>
    </dgm:pt>
    <dgm:pt modelId="{920473C5-1C54-7C43-AC72-6F6EB60E0585}">
      <dgm:prSet phldrT="[Testo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b="1" i="1" dirty="0">
              <a:solidFill>
                <a:srgbClr val="822334"/>
              </a:solidFill>
            </a:rPr>
            <a:t>autorealizzazione</a:t>
          </a:r>
          <a:r>
            <a:rPr lang="it-IT" dirty="0"/>
            <a:t>: la realizzazione del proprio potenziale e l’ade- sione ai propri valori più profondi; </a:t>
          </a:r>
        </a:p>
      </dgm:t>
    </dgm:pt>
    <dgm:pt modelId="{EA8CC00A-1BC5-9B4E-ABB3-AC4AE305412E}" type="parTrans" cxnId="{F4C7968F-127B-5F4F-9A48-C76D795D41C4}">
      <dgm:prSet/>
      <dgm:spPr/>
      <dgm:t>
        <a:bodyPr/>
        <a:lstStyle/>
        <a:p>
          <a:endParaRPr lang="it-IT"/>
        </a:p>
      </dgm:t>
    </dgm:pt>
    <dgm:pt modelId="{23B73C58-9774-F540-B32A-4BB2D094CECE}" type="sibTrans" cxnId="{F4C7968F-127B-5F4F-9A48-C76D795D41C4}">
      <dgm:prSet/>
      <dgm:spPr/>
      <dgm:t>
        <a:bodyPr/>
        <a:lstStyle/>
        <a:p>
          <a:endParaRPr lang="it-IT"/>
        </a:p>
      </dgm:t>
    </dgm:pt>
    <dgm:pt modelId="{1E8AA058-5D75-804F-B21D-57823B11D231}">
      <dgm:prSet phldrT="[Testo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b="1" i="1" dirty="0">
              <a:solidFill>
                <a:srgbClr val="822334"/>
              </a:solidFill>
            </a:rPr>
            <a:t>scopo nella vita</a:t>
          </a:r>
          <a:r>
            <a:rPr lang="it-IT" dirty="0"/>
            <a:t>: avere un senso di direzione e obiettivi che danno significato alla propria esistenza;</a:t>
          </a:r>
        </a:p>
      </dgm:t>
    </dgm:pt>
    <dgm:pt modelId="{E0F19ED6-0685-994E-8E51-82641382AB26}" type="parTrans" cxnId="{55BF64D7-A991-B840-85DF-5251F829B064}">
      <dgm:prSet/>
      <dgm:spPr/>
      <dgm:t>
        <a:bodyPr/>
        <a:lstStyle/>
        <a:p>
          <a:endParaRPr lang="it-IT"/>
        </a:p>
      </dgm:t>
    </dgm:pt>
    <dgm:pt modelId="{AAD8784C-3474-FB43-84DE-1E84E41AF3EC}" type="sibTrans" cxnId="{55BF64D7-A991-B840-85DF-5251F829B064}">
      <dgm:prSet/>
      <dgm:spPr/>
      <dgm:t>
        <a:bodyPr/>
        <a:lstStyle/>
        <a:p>
          <a:endParaRPr lang="it-IT"/>
        </a:p>
      </dgm:t>
    </dgm:pt>
    <dgm:pt modelId="{D9CC0782-C37A-C742-A81D-8026850015AC}">
      <dgm:prSet phldrT="[Testo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b="1" i="1" dirty="0">
              <a:solidFill>
                <a:srgbClr val="822334"/>
              </a:solidFill>
            </a:rPr>
            <a:t>autonomia</a:t>
          </a:r>
          <a:r>
            <a:rPr lang="it-IT" dirty="0"/>
            <a:t>: la capacità di vivere in modo autentico e di fare scelte basate sui propri valori e convinzioni;</a:t>
          </a:r>
        </a:p>
      </dgm:t>
    </dgm:pt>
    <dgm:pt modelId="{C95FB3A4-D647-6B4F-AC69-D6A4C262745D}" type="parTrans" cxnId="{3D26F656-6228-D54B-81D3-5156EF5EA3B4}">
      <dgm:prSet/>
      <dgm:spPr/>
      <dgm:t>
        <a:bodyPr/>
        <a:lstStyle/>
        <a:p>
          <a:endParaRPr lang="it-IT"/>
        </a:p>
      </dgm:t>
    </dgm:pt>
    <dgm:pt modelId="{FEE176B4-5E9A-C640-8C1A-E07E9BE8B182}" type="sibTrans" cxnId="{3D26F656-6228-D54B-81D3-5156EF5EA3B4}">
      <dgm:prSet/>
      <dgm:spPr/>
      <dgm:t>
        <a:bodyPr/>
        <a:lstStyle/>
        <a:p>
          <a:endParaRPr lang="it-IT"/>
        </a:p>
      </dgm:t>
    </dgm:pt>
    <dgm:pt modelId="{7A02C810-E83A-0642-B0FE-EB27767AF33B}">
      <dgm:prSet phldrT="[Testo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b="1" i="1" dirty="0">
              <a:solidFill>
                <a:srgbClr val="822334"/>
              </a:solidFill>
            </a:rPr>
            <a:t>relazioni positive</a:t>
          </a:r>
          <a:r>
            <a:rPr lang="it-IT" dirty="0"/>
            <a:t>: costruire e mantenere relazioni significative e soddisfacenti con gli altri;</a:t>
          </a:r>
        </a:p>
      </dgm:t>
    </dgm:pt>
    <dgm:pt modelId="{96A506A8-2327-BD4B-8442-EC9FD72C5118}" type="parTrans" cxnId="{39BD4F75-F7C9-3641-913F-9CDBF73E7CCC}">
      <dgm:prSet/>
      <dgm:spPr/>
      <dgm:t>
        <a:bodyPr/>
        <a:lstStyle/>
        <a:p>
          <a:endParaRPr lang="it-IT"/>
        </a:p>
      </dgm:t>
    </dgm:pt>
    <dgm:pt modelId="{BF43077A-96F6-6340-A418-D95C3C42CA93}" type="sibTrans" cxnId="{39BD4F75-F7C9-3641-913F-9CDBF73E7CCC}">
      <dgm:prSet/>
      <dgm:spPr/>
      <dgm:t>
        <a:bodyPr/>
        <a:lstStyle/>
        <a:p>
          <a:endParaRPr lang="it-IT"/>
        </a:p>
      </dgm:t>
    </dgm:pt>
    <dgm:pt modelId="{442D98A2-41EC-D84E-942B-F4E0A28D519D}">
      <dgm:prSet phldrT="[Testo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b="1" i="1" dirty="0">
              <a:solidFill>
                <a:srgbClr val="822334"/>
              </a:solidFill>
            </a:rPr>
            <a:t>accettazione di sé</a:t>
          </a:r>
          <a:r>
            <a:rPr lang="it-IT" dirty="0"/>
            <a:t>: riconosce e accettare gli aspetti positivi e negativi del proprio carattere e della propria vita.</a:t>
          </a:r>
        </a:p>
      </dgm:t>
    </dgm:pt>
    <dgm:pt modelId="{077F4CF9-2563-9546-AC16-1CEC72CE1060}" type="parTrans" cxnId="{F1FB8E82-CCED-B343-9423-54F727862E07}">
      <dgm:prSet/>
      <dgm:spPr/>
      <dgm:t>
        <a:bodyPr/>
        <a:lstStyle/>
        <a:p>
          <a:endParaRPr lang="it-IT"/>
        </a:p>
      </dgm:t>
    </dgm:pt>
    <dgm:pt modelId="{DC4231FD-E09C-6940-951B-64EC01438640}" type="sibTrans" cxnId="{F1FB8E82-CCED-B343-9423-54F727862E07}">
      <dgm:prSet/>
      <dgm:spPr/>
      <dgm:t>
        <a:bodyPr/>
        <a:lstStyle/>
        <a:p>
          <a:endParaRPr lang="it-IT"/>
        </a:p>
      </dgm:t>
    </dgm:pt>
    <dgm:pt modelId="{5C5D1203-A4E6-0046-AE6D-67D188A50294}" type="pres">
      <dgm:prSet presAssocID="{84808347-B7E9-E243-BF33-C2CAA1D72E40}" presName="linear" presStyleCnt="0">
        <dgm:presLayoutVars>
          <dgm:dir/>
          <dgm:animLvl val="lvl"/>
          <dgm:resizeHandles val="exact"/>
        </dgm:presLayoutVars>
      </dgm:prSet>
      <dgm:spPr/>
    </dgm:pt>
    <dgm:pt modelId="{C0352FE9-A07D-2548-BA2C-CD2130B8EB30}" type="pres">
      <dgm:prSet presAssocID="{8CA213E0-65D8-5849-B10F-9CEBB58896E4}" presName="parentLin" presStyleCnt="0"/>
      <dgm:spPr/>
    </dgm:pt>
    <dgm:pt modelId="{94065D11-24B4-0047-A564-C0155D6290C7}" type="pres">
      <dgm:prSet presAssocID="{8CA213E0-65D8-5849-B10F-9CEBB58896E4}" presName="parentLeftMargin" presStyleLbl="node1" presStyleIdx="0" presStyleCnt="2"/>
      <dgm:spPr/>
    </dgm:pt>
    <dgm:pt modelId="{9747A409-4392-144E-8C10-6748F1AFC38C}" type="pres">
      <dgm:prSet presAssocID="{8CA213E0-65D8-5849-B10F-9CEBB58896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F4AFC8-039E-9848-9C00-33537DDF7A1A}" type="pres">
      <dgm:prSet presAssocID="{8CA213E0-65D8-5849-B10F-9CEBB58896E4}" presName="negativeSpace" presStyleCnt="0"/>
      <dgm:spPr/>
    </dgm:pt>
    <dgm:pt modelId="{D6ABE6E4-F752-2C45-B355-25667A90FA49}" type="pres">
      <dgm:prSet presAssocID="{8CA213E0-65D8-5849-B10F-9CEBB58896E4}" presName="childText" presStyleLbl="conFgAcc1" presStyleIdx="0" presStyleCnt="2">
        <dgm:presLayoutVars>
          <dgm:bulletEnabled val="1"/>
        </dgm:presLayoutVars>
      </dgm:prSet>
      <dgm:spPr/>
    </dgm:pt>
    <dgm:pt modelId="{F988F93A-8BB5-7F43-AFB7-D105078E3A9E}" type="pres">
      <dgm:prSet presAssocID="{E44AA41C-1C5B-1D43-A9DA-66B117C64D5E}" presName="spaceBetweenRectangles" presStyleCnt="0"/>
      <dgm:spPr/>
    </dgm:pt>
    <dgm:pt modelId="{B6B6A38A-B2FE-4242-8B17-864A78E523A6}" type="pres">
      <dgm:prSet presAssocID="{DB2F331C-47A7-0A4F-8CD7-5701A2710D19}" presName="parentLin" presStyleCnt="0"/>
      <dgm:spPr/>
    </dgm:pt>
    <dgm:pt modelId="{0CACD7B1-8D5A-5944-8F36-344DC463EBAE}" type="pres">
      <dgm:prSet presAssocID="{DB2F331C-47A7-0A4F-8CD7-5701A2710D19}" presName="parentLeftMargin" presStyleLbl="node1" presStyleIdx="0" presStyleCnt="2"/>
      <dgm:spPr/>
    </dgm:pt>
    <dgm:pt modelId="{5DE1880E-558A-6A48-9D08-7F5A84740DA7}" type="pres">
      <dgm:prSet presAssocID="{DB2F331C-47A7-0A4F-8CD7-5701A2710D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F4FAED8-FF1F-6E4C-BA4A-8161EBBD6EF5}" type="pres">
      <dgm:prSet presAssocID="{DB2F331C-47A7-0A4F-8CD7-5701A2710D19}" presName="negativeSpace" presStyleCnt="0"/>
      <dgm:spPr/>
    </dgm:pt>
    <dgm:pt modelId="{9EC6800F-C68F-0C4A-8598-B22822B0C3FF}" type="pres">
      <dgm:prSet presAssocID="{DB2F331C-47A7-0A4F-8CD7-5701A2710D1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DFFFB13-C185-F247-9129-125544B860B7}" type="presOf" srcId="{1E8AA058-5D75-804F-B21D-57823B11D231}" destId="{9EC6800F-C68F-0C4A-8598-B22822B0C3FF}" srcOrd="0" destOrd="2" presId="urn:microsoft.com/office/officeart/2005/8/layout/list1"/>
    <dgm:cxn modelId="{9B944A1F-3743-7F49-90D7-DA328690156F}" type="presOf" srcId="{7A02C810-E83A-0642-B0FE-EB27767AF33B}" destId="{9EC6800F-C68F-0C4A-8598-B22822B0C3FF}" srcOrd="0" destOrd="4" presId="urn:microsoft.com/office/officeart/2005/8/layout/list1"/>
    <dgm:cxn modelId="{A5FC4D26-BF54-D149-A21B-CEF130245A97}" type="presOf" srcId="{362E8469-D4B4-404C-8615-D24B3C967563}" destId="{9EC6800F-C68F-0C4A-8598-B22822B0C3FF}" srcOrd="0" destOrd="0" presId="urn:microsoft.com/office/officeart/2005/8/layout/list1"/>
    <dgm:cxn modelId="{87A5F745-8286-9A49-9384-B8C8C222DD17}" type="presOf" srcId="{920473C5-1C54-7C43-AC72-6F6EB60E0585}" destId="{9EC6800F-C68F-0C4A-8598-B22822B0C3FF}" srcOrd="0" destOrd="1" presId="urn:microsoft.com/office/officeart/2005/8/layout/list1"/>
    <dgm:cxn modelId="{ADA58B50-486D-2B44-A4BE-F8A04B070A8D}" type="presOf" srcId="{D9CC0782-C37A-C742-A81D-8026850015AC}" destId="{9EC6800F-C68F-0C4A-8598-B22822B0C3FF}" srcOrd="0" destOrd="3" presId="urn:microsoft.com/office/officeart/2005/8/layout/list1"/>
    <dgm:cxn modelId="{3D26F656-6228-D54B-81D3-5156EF5EA3B4}" srcId="{DB2F331C-47A7-0A4F-8CD7-5701A2710D19}" destId="{D9CC0782-C37A-C742-A81D-8026850015AC}" srcOrd="3" destOrd="0" parTransId="{C95FB3A4-D647-6B4F-AC69-D6A4C262745D}" sibTransId="{FEE176B4-5E9A-C640-8C1A-E07E9BE8B182}"/>
    <dgm:cxn modelId="{D2C31A59-767C-B24D-9E3B-5EF6EFF0F4B6}" srcId="{DB2F331C-47A7-0A4F-8CD7-5701A2710D19}" destId="{362E8469-D4B4-404C-8615-D24B3C967563}" srcOrd="0" destOrd="0" parTransId="{8F954BD9-6DDC-104F-B301-B7E243953E67}" sibTransId="{24826BA4-47DB-F440-A34D-7595AE3F185A}"/>
    <dgm:cxn modelId="{39BD4F75-F7C9-3641-913F-9CDBF73E7CCC}" srcId="{DB2F331C-47A7-0A4F-8CD7-5701A2710D19}" destId="{7A02C810-E83A-0642-B0FE-EB27767AF33B}" srcOrd="4" destOrd="0" parTransId="{96A506A8-2327-BD4B-8442-EC9FD72C5118}" sibTransId="{BF43077A-96F6-6340-A418-D95C3C42CA93}"/>
    <dgm:cxn modelId="{7738F17D-83CC-3346-A642-006B534151E4}" srcId="{84808347-B7E9-E243-BF33-C2CAA1D72E40}" destId="{DB2F331C-47A7-0A4F-8CD7-5701A2710D19}" srcOrd="1" destOrd="0" parTransId="{43ADBD7F-1C6E-DD44-8E94-B6D18C23B3A3}" sibTransId="{5769A1E3-B55F-C34A-8D46-DB3269776DB3}"/>
    <dgm:cxn modelId="{F1FB8E82-CCED-B343-9423-54F727862E07}" srcId="{DB2F331C-47A7-0A4F-8CD7-5701A2710D19}" destId="{442D98A2-41EC-D84E-942B-F4E0A28D519D}" srcOrd="5" destOrd="0" parTransId="{077F4CF9-2563-9546-AC16-1CEC72CE1060}" sibTransId="{DC4231FD-E09C-6940-951B-64EC01438640}"/>
    <dgm:cxn modelId="{D2BDA18A-44F5-4040-9EAA-021FE1B260EC}" type="presOf" srcId="{AD479C67-C45B-3343-93C2-1883230BA652}" destId="{D6ABE6E4-F752-2C45-B355-25667A90FA49}" srcOrd="0" destOrd="0" presId="urn:microsoft.com/office/officeart/2005/8/layout/list1"/>
    <dgm:cxn modelId="{FE33C98E-7120-5D44-913D-0407E6A43C0D}" type="presOf" srcId="{DB2F331C-47A7-0A4F-8CD7-5701A2710D19}" destId="{0CACD7B1-8D5A-5944-8F36-344DC463EBAE}" srcOrd="0" destOrd="0" presId="urn:microsoft.com/office/officeart/2005/8/layout/list1"/>
    <dgm:cxn modelId="{F4C7968F-127B-5F4F-9A48-C76D795D41C4}" srcId="{DB2F331C-47A7-0A4F-8CD7-5701A2710D19}" destId="{920473C5-1C54-7C43-AC72-6F6EB60E0585}" srcOrd="1" destOrd="0" parTransId="{EA8CC00A-1BC5-9B4E-ABB3-AC4AE305412E}" sibTransId="{23B73C58-9774-F540-B32A-4BB2D094CECE}"/>
    <dgm:cxn modelId="{F11544A2-F7B0-B54A-9848-49F1A0E36A81}" type="presOf" srcId="{442D98A2-41EC-D84E-942B-F4E0A28D519D}" destId="{9EC6800F-C68F-0C4A-8598-B22822B0C3FF}" srcOrd="0" destOrd="5" presId="urn:microsoft.com/office/officeart/2005/8/layout/list1"/>
    <dgm:cxn modelId="{54BEFEB3-FA69-7F43-B016-34BBB60BE92B}" type="presOf" srcId="{8CA213E0-65D8-5849-B10F-9CEBB58896E4}" destId="{9747A409-4392-144E-8C10-6748F1AFC38C}" srcOrd="1" destOrd="0" presId="urn:microsoft.com/office/officeart/2005/8/layout/list1"/>
    <dgm:cxn modelId="{70F383C0-8EBC-0143-85F5-B40E217A0F49}" type="presOf" srcId="{DB2F331C-47A7-0A4F-8CD7-5701A2710D19}" destId="{5DE1880E-558A-6A48-9D08-7F5A84740DA7}" srcOrd="1" destOrd="0" presId="urn:microsoft.com/office/officeart/2005/8/layout/list1"/>
    <dgm:cxn modelId="{55BF64D7-A991-B840-85DF-5251F829B064}" srcId="{DB2F331C-47A7-0A4F-8CD7-5701A2710D19}" destId="{1E8AA058-5D75-804F-B21D-57823B11D231}" srcOrd="2" destOrd="0" parTransId="{E0F19ED6-0685-994E-8E51-82641382AB26}" sibTransId="{AAD8784C-3474-FB43-84DE-1E84E41AF3EC}"/>
    <dgm:cxn modelId="{1D6F40E8-D0A6-5D4D-BADA-6A0D5D22E744}" srcId="{84808347-B7E9-E243-BF33-C2CAA1D72E40}" destId="{8CA213E0-65D8-5849-B10F-9CEBB58896E4}" srcOrd="0" destOrd="0" parTransId="{7F356028-55A5-A54D-A26F-7265BC13D378}" sibTransId="{E44AA41C-1C5B-1D43-A9DA-66B117C64D5E}"/>
    <dgm:cxn modelId="{659F70EA-2E7A-2840-AF1E-953AC474C9F3}" srcId="{8CA213E0-65D8-5849-B10F-9CEBB58896E4}" destId="{AD479C67-C45B-3343-93C2-1883230BA652}" srcOrd="0" destOrd="0" parTransId="{4BAE6E52-4A5A-184E-9A55-EF41D70C4E8B}" sibTransId="{9D46CBCD-8199-E643-8C8E-DD6ED8AA78AA}"/>
    <dgm:cxn modelId="{EC7759F5-D522-DB43-88D7-E209A21D955E}" type="presOf" srcId="{84808347-B7E9-E243-BF33-C2CAA1D72E40}" destId="{5C5D1203-A4E6-0046-AE6D-67D188A50294}" srcOrd="0" destOrd="0" presId="urn:microsoft.com/office/officeart/2005/8/layout/list1"/>
    <dgm:cxn modelId="{58E602FC-E686-EC48-BD11-72C431970F9F}" type="presOf" srcId="{8CA213E0-65D8-5849-B10F-9CEBB58896E4}" destId="{94065D11-24B4-0047-A564-C0155D6290C7}" srcOrd="0" destOrd="0" presId="urn:microsoft.com/office/officeart/2005/8/layout/list1"/>
    <dgm:cxn modelId="{BEB4E4A4-E91F-B245-B707-ACA4FD5F3FDC}" type="presParOf" srcId="{5C5D1203-A4E6-0046-AE6D-67D188A50294}" destId="{C0352FE9-A07D-2548-BA2C-CD2130B8EB30}" srcOrd="0" destOrd="0" presId="urn:microsoft.com/office/officeart/2005/8/layout/list1"/>
    <dgm:cxn modelId="{321B9348-53AF-3F4C-8311-8C67A600D37A}" type="presParOf" srcId="{C0352FE9-A07D-2548-BA2C-CD2130B8EB30}" destId="{94065D11-24B4-0047-A564-C0155D6290C7}" srcOrd="0" destOrd="0" presId="urn:microsoft.com/office/officeart/2005/8/layout/list1"/>
    <dgm:cxn modelId="{DCE6E0D1-298E-5D42-9CA4-3DD5AB96DC37}" type="presParOf" srcId="{C0352FE9-A07D-2548-BA2C-CD2130B8EB30}" destId="{9747A409-4392-144E-8C10-6748F1AFC38C}" srcOrd="1" destOrd="0" presId="urn:microsoft.com/office/officeart/2005/8/layout/list1"/>
    <dgm:cxn modelId="{04692FDA-2698-7D49-88FC-EB51B8A7CAC7}" type="presParOf" srcId="{5C5D1203-A4E6-0046-AE6D-67D188A50294}" destId="{D8F4AFC8-039E-9848-9C00-33537DDF7A1A}" srcOrd="1" destOrd="0" presId="urn:microsoft.com/office/officeart/2005/8/layout/list1"/>
    <dgm:cxn modelId="{EF72B62F-E224-C540-BCB8-0B36F1B52468}" type="presParOf" srcId="{5C5D1203-A4E6-0046-AE6D-67D188A50294}" destId="{D6ABE6E4-F752-2C45-B355-25667A90FA49}" srcOrd="2" destOrd="0" presId="urn:microsoft.com/office/officeart/2005/8/layout/list1"/>
    <dgm:cxn modelId="{E70712A5-C74D-9B45-B8A9-88C1BB79D9F4}" type="presParOf" srcId="{5C5D1203-A4E6-0046-AE6D-67D188A50294}" destId="{F988F93A-8BB5-7F43-AFB7-D105078E3A9E}" srcOrd="3" destOrd="0" presId="urn:microsoft.com/office/officeart/2005/8/layout/list1"/>
    <dgm:cxn modelId="{163D981F-64A1-3F46-BD95-FACC9E4A2F07}" type="presParOf" srcId="{5C5D1203-A4E6-0046-AE6D-67D188A50294}" destId="{B6B6A38A-B2FE-4242-8B17-864A78E523A6}" srcOrd="4" destOrd="0" presId="urn:microsoft.com/office/officeart/2005/8/layout/list1"/>
    <dgm:cxn modelId="{EEACCCE6-8B0D-9547-9BDF-C13F22DA9A1F}" type="presParOf" srcId="{B6B6A38A-B2FE-4242-8B17-864A78E523A6}" destId="{0CACD7B1-8D5A-5944-8F36-344DC463EBAE}" srcOrd="0" destOrd="0" presId="urn:microsoft.com/office/officeart/2005/8/layout/list1"/>
    <dgm:cxn modelId="{6F5F71A1-4344-D142-9BD7-661C9BA304FE}" type="presParOf" srcId="{B6B6A38A-B2FE-4242-8B17-864A78E523A6}" destId="{5DE1880E-558A-6A48-9D08-7F5A84740DA7}" srcOrd="1" destOrd="0" presId="urn:microsoft.com/office/officeart/2005/8/layout/list1"/>
    <dgm:cxn modelId="{388E5B76-DBD2-1445-A49C-16CC64B72383}" type="presParOf" srcId="{5C5D1203-A4E6-0046-AE6D-67D188A50294}" destId="{2F4FAED8-FF1F-6E4C-BA4A-8161EBBD6EF5}" srcOrd="5" destOrd="0" presId="urn:microsoft.com/office/officeart/2005/8/layout/list1"/>
    <dgm:cxn modelId="{BECEC562-F2BA-734D-B6B3-4C48EE553DAA}" type="presParOf" srcId="{5C5D1203-A4E6-0046-AE6D-67D188A50294}" destId="{9EC6800F-C68F-0C4A-8598-B22822B0C3F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08347-B7E9-E243-BF33-C2CAA1D72E4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CA213E0-65D8-5849-B10F-9CEBB58896E4}">
      <dgm:prSet phldrT="[Testo]" custT="1"/>
      <dgm:spPr/>
      <dgm:t>
        <a:bodyPr/>
        <a:lstStyle/>
        <a:p>
          <a:r>
            <a:rPr lang="it-IT" sz="1600" b="1" dirty="0">
              <a:solidFill>
                <a:schemeClr val="bg1"/>
              </a:solidFill>
              <a:effectLst/>
            </a:rPr>
            <a:t>Emozioni lungo due dimensioni bipolari </a:t>
          </a:r>
          <a:r>
            <a:rPr lang="it-IT" sz="1400" b="1" dirty="0">
              <a:solidFill>
                <a:schemeClr val="bg1"/>
              </a:solidFill>
              <a:effectLst/>
            </a:rPr>
            <a:t>(Modello di Russell)</a:t>
          </a:r>
          <a:endParaRPr lang="it-IT" sz="1600" b="1" dirty="0">
            <a:solidFill>
              <a:schemeClr val="bg1"/>
            </a:solidFill>
          </a:endParaRPr>
        </a:p>
      </dgm:t>
    </dgm:pt>
    <dgm:pt modelId="{7F356028-55A5-A54D-A26F-7265BC13D378}" type="parTrans" cxnId="{1D6F40E8-D0A6-5D4D-BADA-6A0D5D22E744}">
      <dgm:prSet/>
      <dgm:spPr/>
      <dgm:t>
        <a:bodyPr/>
        <a:lstStyle/>
        <a:p>
          <a:endParaRPr lang="it-IT"/>
        </a:p>
      </dgm:t>
    </dgm:pt>
    <dgm:pt modelId="{E44AA41C-1C5B-1D43-A9DA-66B117C64D5E}" type="sibTrans" cxnId="{1D6F40E8-D0A6-5D4D-BADA-6A0D5D22E744}">
      <dgm:prSet/>
      <dgm:spPr/>
      <dgm:t>
        <a:bodyPr/>
        <a:lstStyle/>
        <a:p>
          <a:endParaRPr lang="it-IT"/>
        </a:p>
      </dgm:t>
    </dgm:pt>
    <dgm:pt modelId="{AD479C67-C45B-3343-93C2-1883230BA652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/>
            <a:t>Ansia – contentezza</a:t>
          </a:r>
        </a:p>
      </dgm:t>
    </dgm:pt>
    <dgm:pt modelId="{4BAE6E52-4A5A-184E-9A55-EF41D70C4E8B}" type="parTrans" cxnId="{659F70EA-2E7A-2840-AF1E-953AC474C9F3}">
      <dgm:prSet/>
      <dgm:spPr/>
      <dgm:t>
        <a:bodyPr/>
        <a:lstStyle/>
        <a:p>
          <a:endParaRPr lang="it-IT"/>
        </a:p>
      </dgm:t>
    </dgm:pt>
    <dgm:pt modelId="{9D46CBCD-8199-E643-8C8E-DD6ED8AA78AA}" type="sibTrans" cxnId="{659F70EA-2E7A-2840-AF1E-953AC474C9F3}">
      <dgm:prSet/>
      <dgm:spPr/>
      <dgm:t>
        <a:bodyPr/>
        <a:lstStyle/>
        <a:p>
          <a:endParaRPr lang="it-IT"/>
        </a:p>
      </dgm:t>
    </dgm:pt>
    <dgm:pt modelId="{DB2F331C-47A7-0A4F-8CD7-5701A2710D19}">
      <dgm:prSet phldrT="[Testo]"/>
      <dgm:spPr/>
      <dgm:t>
        <a:bodyPr/>
        <a:lstStyle/>
        <a:p>
          <a:r>
            <a:rPr lang="it-IT" b="1" dirty="0"/>
            <a:t>Dimensioni benessere</a:t>
          </a:r>
        </a:p>
      </dgm:t>
    </dgm:pt>
    <dgm:pt modelId="{43ADBD7F-1C6E-DD44-8E94-B6D18C23B3A3}" type="parTrans" cxnId="{7738F17D-83CC-3346-A642-006B534151E4}">
      <dgm:prSet/>
      <dgm:spPr/>
      <dgm:t>
        <a:bodyPr/>
        <a:lstStyle/>
        <a:p>
          <a:endParaRPr lang="it-IT"/>
        </a:p>
      </dgm:t>
    </dgm:pt>
    <dgm:pt modelId="{5769A1E3-B55F-C34A-8D46-DB3269776DB3}" type="sibTrans" cxnId="{7738F17D-83CC-3346-A642-006B534151E4}">
      <dgm:prSet/>
      <dgm:spPr/>
      <dgm:t>
        <a:bodyPr/>
        <a:lstStyle/>
        <a:p>
          <a:endParaRPr lang="it-IT"/>
        </a:p>
      </dgm:t>
    </dgm:pt>
    <dgm:pt modelId="{362E8469-D4B4-404C-8615-D24B3C967563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dirty="0">
              <a:solidFill>
                <a:srgbClr val="822334"/>
              </a:solidFill>
            </a:rPr>
            <a:t>benessere affettivo</a:t>
          </a:r>
          <a:r>
            <a:rPr lang="it-IT" sz="1800" dirty="0"/>
            <a:t>: misura il piacere e l’intensità di particolari stati d’animo sul lavoro;</a:t>
          </a:r>
        </a:p>
      </dgm:t>
    </dgm:pt>
    <dgm:pt modelId="{8F954BD9-6DDC-104F-B301-B7E243953E67}" type="parTrans" cxnId="{D2C31A59-767C-B24D-9E3B-5EF6EFF0F4B6}">
      <dgm:prSet/>
      <dgm:spPr/>
      <dgm:t>
        <a:bodyPr/>
        <a:lstStyle/>
        <a:p>
          <a:endParaRPr lang="it-IT"/>
        </a:p>
      </dgm:t>
    </dgm:pt>
    <dgm:pt modelId="{24826BA4-47DB-F440-A34D-7595AE3F185A}" type="sibTrans" cxnId="{D2C31A59-767C-B24D-9E3B-5EF6EFF0F4B6}">
      <dgm:prSet/>
      <dgm:spPr/>
      <dgm:t>
        <a:bodyPr/>
        <a:lstStyle/>
        <a:p>
          <a:endParaRPr lang="it-IT"/>
        </a:p>
      </dgm:t>
    </dgm:pt>
    <dgm:pt modelId="{920473C5-1C54-7C43-AC72-6F6EB60E0585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dirty="0">
              <a:solidFill>
                <a:srgbClr val="822334"/>
              </a:solidFill>
            </a:rPr>
            <a:t>aspirazione</a:t>
          </a:r>
          <a:r>
            <a:rPr lang="it-IT" sz="1800" dirty="0"/>
            <a:t>: coglie l’interesse per l’ambiente lavorativo, la partecipazione motivata a ciò che accade nel contesto e il tentativo di amplificare la propria influenza - ricorda la dimensione di crescita personale proposta da </a:t>
          </a:r>
          <a:r>
            <a:rPr lang="it-IT" sz="1800" dirty="0" err="1"/>
            <a:t>Ryff</a:t>
          </a:r>
          <a:r>
            <a:rPr lang="it-IT" sz="1800" dirty="0"/>
            <a:t>; </a:t>
          </a:r>
        </a:p>
      </dgm:t>
    </dgm:pt>
    <dgm:pt modelId="{EA8CC00A-1BC5-9B4E-ABB3-AC4AE305412E}" type="parTrans" cxnId="{F4C7968F-127B-5F4F-9A48-C76D795D41C4}">
      <dgm:prSet/>
      <dgm:spPr/>
      <dgm:t>
        <a:bodyPr/>
        <a:lstStyle/>
        <a:p>
          <a:endParaRPr lang="it-IT"/>
        </a:p>
      </dgm:t>
    </dgm:pt>
    <dgm:pt modelId="{23B73C58-9774-F540-B32A-4BB2D094CECE}" type="sibTrans" cxnId="{F4C7968F-127B-5F4F-9A48-C76D795D41C4}">
      <dgm:prSet/>
      <dgm:spPr/>
      <dgm:t>
        <a:bodyPr/>
        <a:lstStyle/>
        <a:p>
          <a:endParaRPr lang="it-IT"/>
        </a:p>
      </dgm:t>
    </dgm:pt>
    <dgm:pt modelId="{D9CC0782-C37A-C742-A81D-8026850015AC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dirty="0">
              <a:solidFill>
                <a:srgbClr val="822334"/>
              </a:solidFill>
            </a:rPr>
            <a:t>autonomia</a:t>
          </a:r>
          <a:r>
            <a:rPr lang="it-IT" sz="1800" dirty="0"/>
            <a:t>: si riferisce al grado in cui le persone possono resistere alle richieste ambientali e seguire le proprie opinioni, preferenze e azioni, e assomiglia al concetto di autonomia proposto da </a:t>
          </a:r>
          <a:r>
            <a:rPr lang="it-IT" sz="1800" dirty="0" err="1"/>
            <a:t>Ryff</a:t>
          </a:r>
          <a:r>
            <a:rPr lang="it-IT" sz="1800" dirty="0"/>
            <a:t>;</a:t>
          </a:r>
        </a:p>
      </dgm:t>
    </dgm:pt>
    <dgm:pt modelId="{C95FB3A4-D647-6B4F-AC69-D6A4C262745D}" type="parTrans" cxnId="{3D26F656-6228-D54B-81D3-5156EF5EA3B4}">
      <dgm:prSet/>
      <dgm:spPr/>
      <dgm:t>
        <a:bodyPr/>
        <a:lstStyle/>
        <a:p>
          <a:endParaRPr lang="it-IT"/>
        </a:p>
      </dgm:t>
    </dgm:pt>
    <dgm:pt modelId="{FEE176B4-5E9A-C640-8C1A-E07E9BE8B182}" type="sibTrans" cxnId="{3D26F656-6228-D54B-81D3-5156EF5EA3B4}">
      <dgm:prSet/>
      <dgm:spPr/>
      <dgm:t>
        <a:bodyPr/>
        <a:lstStyle/>
        <a:p>
          <a:endParaRPr lang="it-IT"/>
        </a:p>
      </dgm:t>
    </dgm:pt>
    <dgm:pt modelId="{7A02C810-E83A-0642-B0FE-EB27767AF33B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dirty="0">
              <a:solidFill>
                <a:srgbClr val="822334"/>
              </a:solidFill>
            </a:rPr>
            <a:t>competenza</a:t>
          </a:r>
          <a:r>
            <a:rPr lang="it-IT" sz="1800" dirty="0"/>
            <a:t>: copre la capacità (psicologica) di una persona di affrontare i problemi e agire sull’ambiente con almeno un moderato successo, simile al concetto di padronanza ambientale proposto da </a:t>
          </a:r>
          <a:r>
            <a:rPr lang="it-IT" sz="1800" dirty="0" err="1"/>
            <a:t>Ryff</a:t>
          </a:r>
          <a:r>
            <a:rPr lang="it-IT" sz="1800" dirty="0"/>
            <a:t>.</a:t>
          </a:r>
        </a:p>
      </dgm:t>
    </dgm:pt>
    <dgm:pt modelId="{96A506A8-2327-BD4B-8442-EC9FD72C5118}" type="parTrans" cxnId="{39BD4F75-F7C9-3641-913F-9CDBF73E7CCC}">
      <dgm:prSet/>
      <dgm:spPr/>
      <dgm:t>
        <a:bodyPr/>
        <a:lstStyle/>
        <a:p>
          <a:endParaRPr lang="it-IT"/>
        </a:p>
      </dgm:t>
    </dgm:pt>
    <dgm:pt modelId="{BF43077A-96F6-6340-A418-D95C3C42CA93}" type="sibTrans" cxnId="{39BD4F75-F7C9-3641-913F-9CDBF73E7CCC}">
      <dgm:prSet/>
      <dgm:spPr/>
      <dgm:t>
        <a:bodyPr/>
        <a:lstStyle/>
        <a:p>
          <a:endParaRPr lang="it-IT"/>
        </a:p>
      </dgm:t>
    </dgm:pt>
    <dgm:pt modelId="{A6D4EA2B-FF0F-6A4F-9B28-2CDA07118E53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/>
            <a:t>Depressione – entusiasmo</a:t>
          </a:r>
        </a:p>
      </dgm:t>
    </dgm:pt>
    <dgm:pt modelId="{00DCCCC4-5B48-6C4D-88D2-7AF63F736223}" type="parTrans" cxnId="{33C08AEC-5B67-4848-83D9-42CF5059B6F4}">
      <dgm:prSet/>
      <dgm:spPr/>
      <dgm:t>
        <a:bodyPr/>
        <a:lstStyle/>
        <a:p>
          <a:endParaRPr lang="it-IT"/>
        </a:p>
      </dgm:t>
    </dgm:pt>
    <dgm:pt modelId="{34C4D3C3-825B-E34B-8B9A-5C164573C7FD}" type="sibTrans" cxnId="{33C08AEC-5B67-4848-83D9-42CF5059B6F4}">
      <dgm:prSet/>
      <dgm:spPr/>
      <dgm:t>
        <a:bodyPr/>
        <a:lstStyle/>
        <a:p>
          <a:endParaRPr lang="it-IT"/>
        </a:p>
      </dgm:t>
    </dgm:pt>
    <dgm:pt modelId="{5C5D1203-A4E6-0046-AE6D-67D188A50294}" type="pres">
      <dgm:prSet presAssocID="{84808347-B7E9-E243-BF33-C2CAA1D72E40}" presName="linear" presStyleCnt="0">
        <dgm:presLayoutVars>
          <dgm:dir/>
          <dgm:animLvl val="lvl"/>
          <dgm:resizeHandles val="exact"/>
        </dgm:presLayoutVars>
      </dgm:prSet>
      <dgm:spPr/>
    </dgm:pt>
    <dgm:pt modelId="{C0352FE9-A07D-2548-BA2C-CD2130B8EB30}" type="pres">
      <dgm:prSet presAssocID="{8CA213E0-65D8-5849-B10F-9CEBB58896E4}" presName="parentLin" presStyleCnt="0"/>
      <dgm:spPr/>
    </dgm:pt>
    <dgm:pt modelId="{94065D11-24B4-0047-A564-C0155D6290C7}" type="pres">
      <dgm:prSet presAssocID="{8CA213E0-65D8-5849-B10F-9CEBB58896E4}" presName="parentLeftMargin" presStyleLbl="node1" presStyleIdx="0" presStyleCnt="2"/>
      <dgm:spPr/>
    </dgm:pt>
    <dgm:pt modelId="{9747A409-4392-144E-8C10-6748F1AFC38C}" type="pres">
      <dgm:prSet presAssocID="{8CA213E0-65D8-5849-B10F-9CEBB58896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F4AFC8-039E-9848-9C00-33537DDF7A1A}" type="pres">
      <dgm:prSet presAssocID="{8CA213E0-65D8-5849-B10F-9CEBB58896E4}" presName="negativeSpace" presStyleCnt="0"/>
      <dgm:spPr/>
    </dgm:pt>
    <dgm:pt modelId="{D6ABE6E4-F752-2C45-B355-25667A90FA49}" type="pres">
      <dgm:prSet presAssocID="{8CA213E0-65D8-5849-B10F-9CEBB58896E4}" presName="childText" presStyleLbl="conFgAcc1" presStyleIdx="0" presStyleCnt="2">
        <dgm:presLayoutVars>
          <dgm:bulletEnabled val="1"/>
        </dgm:presLayoutVars>
      </dgm:prSet>
      <dgm:spPr/>
    </dgm:pt>
    <dgm:pt modelId="{F988F93A-8BB5-7F43-AFB7-D105078E3A9E}" type="pres">
      <dgm:prSet presAssocID="{E44AA41C-1C5B-1D43-A9DA-66B117C64D5E}" presName="spaceBetweenRectangles" presStyleCnt="0"/>
      <dgm:spPr/>
    </dgm:pt>
    <dgm:pt modelId="{B6B6A38A-B2FE-4242-8B17-864A78E523A6}" type="pres">
      <dgm:prSet presAssocID="{DB2F331C-47A7-0A4F-8CD7-5701A2710D19}" presName="parentLin" presStyleCnt="0"/>
      <dgm:spPr/>
    </dgm:pt>
    <dgm:pt modelId="{0CACD7B1-8D5A-5944-8F36-344DC463EBAE}" type="pres">
      <dgm:prSet presAssocID="{DB2F331C-47A7-0A4F-8CD7-5701A2710D19}" presName="parentLeftMargin" presStyleLbl="node1" presStyleIdx="0" presStyleCnt="2"/>
      <dgm:spPr/>
    </dgm:pt>
    <dgm:pt modelId="{5DE1880E-558A-6A48-9D08-7F5A84740DA7}" type="pres">
      <dgm:prSet presAssocID="{DB2F331C-47A7-0A4F-8CD7-5701A2710D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F4FAED8-FF1F-6E4C-BA4A-8161EBBD6EF5}" type="pres">
      <dgm:prSet presAssocID="{DB2F331C-47A7-0A4F-8CD7-5701A2710D19}" presName="negativeSpace" presStyleCnt="0"/>
      <dgm:spPr/>
    </dgm:pt>
    <dgm:pt modelId="{9EC6800F-C68F-0C4A-8598-B22822B0C3FF}" type="pres">
      <dgm:prSet presAssocID="{DB2F331C-47A7-0A4F-8CD7-5701A2710D1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B944A1F-3743-7F49-90D7-DA328690156F}" type="presOf" srcId="{7A02C810-E83A-0642-B0FE-EB27767AF33B}" destId="{9EC6800F-C68F-0C4A-8598-B22822B0C3FF}" srcOrd="0" destOrd="3" presId="urn:microsoft.com/office/officeart/2005/8/layout/list1"/>
    <dgm:cxn modelId="{A5FC4D26-BF54-D149-A21B-CEF130245A97}" type="presOf" srcId="{362E8469-D4B4-404C-8615-D24B3C967563}" destId="{9EC6800F-C68F-0C4A-8598-B22822B0C3FF}" srcOrd="0" destOrd="0" presId="urn:microsoft.com/office/officeart/2005/8/layout/list1"/>
    <dgm:cxn modelId="{87A5F745-8286-9A49-9384-B8C8C222DD17}" type="presOf" srcId="{920473C5-1C54-7C43-AC72-6F6EB60E0585}" destId="{9EC6800F-C68F-0C4A-8598-B22822B0C3FF}" srcOrd="0" destOrd="1" presId="urn:microsoft.com/office/officeart/2005/8/layout/list1"/>
    <dgm:cxn modelId="{ADA58B50-486D-2B44-A4BE-F8A04B070A8D}" type="presOf" srcId="{D9CC0782-C37A-C742-A81D-8026850015AC}" destId="{9EC6800F-C68F-0C4A-8598-B22822B0C3FF}" srcOrd="0" destOrd="2" presId="urn:microsoft.com/office/officeart/2005/8/layout/list1"/>
    <dgm:cxn modelId="{3D26F656-6228-D54B-81D3-5156EF5EA3B4}" srcId="{DB2F331C-47A7-0A4F-8CD7-5701A2710D19}" destId="{D9CC0782-C37A-C742-A81D-8026850015AC}" srcOrd="2" destOrd="0" parTransId="{C95FB3A4-D647-6B4F-AC69-D6A4C262745D}" sibTransId="{FEE176B4-5E9A-C640-8C1A-E07E9BE8B182}"/>
    <dgm:cxn modelId="{D2C31A59-767C-B24D-9E3B-5EF6EFF0F4B6}" srcId="{DB2F331C-47A7-0A4F-8CD7-5701A2710D19}" destId="{362E8469-D4B4-404C-8615-D24B3C967563}" srcOrd="0" destOrd="0" parTransId="{8F954BD9-6DDC-104F-B301-B7E243953E67}" sibTransId="{24826BA4-47DB-F440-A34D-7595AE3F185A}"/>
    <dgm:cxn modelId="{39BD4F75-F7C9-3641-913F-9CDBF73E7CCC}" srcId="{DB2F331C-47A7-0A4F-8CD7-5701A2710D19}" destId="{7A02C810-E83A-0642-B0FE-EB27767AF33B}" srcOrd="3" destOrd="0" parTransId="{96A506A8-2327-BD4B-8442-EC9FD72C5118}" sibTransId="{BF43077A-96F6-6340-A418-D95C3C42CA93}"/>
    <dgm:cxn modelId="{7738F17D-83CC-3346-A642-006B534151E4}" srcId="{84808347-B7E9-E243-BF33-C2CAA1D72E40}" destId="{DB2F331C-47A7-0A4F-8CD7-5701A2710D19}" srcOrd="1" destOrd="0" parTransId="{43ADBD7F-1C6E-DD44-8E94-B6D18C23B3A3}" sibTransId="{5769A1E3-B55F-C34A-8D46-DB3269776DB3}"/>
    <dgm:cxn modelId="{D2BDA18A-44F5-4040-9EAA-021FE1B260EC}" type="presOf" srcId="{AD479C67-C45B-3343-93C2-1883230BA652}" destId="{D6ABE6E4-F752-2C45-B355-25667A90FA49}" srcOrd="0" destOrd="0" presId="urn:microsoft.com/office/officeart/2005/8/layout/list1"/>
    <dgm:cxn modelId="{FE33C98E-7120-5D44-913D-0407E6A43C0D}" type="presOf" srcId="{DB2F331C-47A7-0A4F-8CD7-5701A2710D19}" destId="{0CACD7B1-8D5A-5944-8F36-344DC463EBAE}" srcOrd="0" destOrd="0" presId="urn:microsoft.com/office/officeart/2005/8/layout/list1"/>
    <dgm:cxn modelId="{F4C7968F-127B-5F4F-9A48-C76D795D41C4}" srcId="{DB2F331C-47A7-0A4F-8CD7-5701A2710D19}" destId="{920473C5-1C54-7C43-AC72-6F6EB60E0585}" srcOrd="1" destOrd="0" parTransId="{EA8CC00A-1BC5-9B4E-ABB3-AC4AE305412E}" sibTransId="{23B73C58-9774-F540-B32A-4BB2D094CECE}"/>
    <dgm:cxn modelId="{54BEFEB3-FA69-7F43-B016-34BBB60BE92B}" type="presOf" srcId="{8CA213E0-65D8-5849-B10F-9CEBB58896E4}" destId="{9747A409-4392-144E-8C10-6748F1AFC38C}" srcOrd="1" destOrd="0" presId="urn:microsoft.com/office/officeart/2005/8/layout/list1"/>
    <dgm:cxn modelId="{70F383C0-8EBC-0143-85F5-B40E217A0F49}" type="presOf" srcId="{DB2F331C-47A7-0A4F-8CD7-5701A2710D19}" destId="{5DE1880E-558A-6A48-9D08-7F5A84740DA7}" srcOrd="1" destOrd="0" presId="urn:microsoft.com/office/officeart/2005/8/layout/list1"/>
    <dgm:cxn modelId="{83EF90C5-DB54-774B-BD83-39402F1CD69B}" type="presOf" srcId="{A6D4EA2B-FF0F-6A4F-9B28-2CDA07118E53}" destId="{D6ABE6E4-F752-2C45-B355-25667A90FA49}" srcOrd="0" destOrd="1" presId="urn:microsoft.com/office/officeart/2005/8/layout/list1"/>
    <dgm:cxn modelId="{1D6F40E8-D0A6-5D4D-BADA-6A0D5D22E744}" srcId="{84808347-B7E9-E243-BF33-C2CAA1D72E40}" destId="{8CA213E0-65D8-5849-B10F-9CEBB58896E4}" srcOrd="0" destOrd="0" parTransId="{7F356028-55A5-A54D-A26F-7265BC13D378}" sibTransId="{E44AA41C-1C5B-1D43-A9DA-66B117C64D5E}"/>
    <dgm:cxn modelId="{659F70EA-2E7A-2840-AF1E-953AC474C9F3}" srcId="{8CA213E0-65D8-5849-B10F-9CEBB58896E4}" destId="{AD479C67-C45B-3343-93C2-1883230BA652}" srcOrd="0" destOrd="0" parTransId="{4BAE6E52-4A5A-184E-9A55-EF41D70C4E8B}" sibTransId="{9D46CBCD-8199-E643-8C8E-DD6ED8AA78AA}"/>
    <dgm:cxn modelId="{33C08AEC-5B67-4848-83D9-42CF5059B6F4}" srcId="{8CA213E0-65D8-5849-B10F-9CEBB58896E4}" destId="{A6D4EA2B-FF0F-6A4F-9B28-2CDA07118E53}" srcOrd="1" destOrd="0" parTransId="{00DCCCC4-5B48-6C4D-88D2-7AF63F736223}" sibTransId="{34C4D3C3-825B-E34B-8B9A-5C164573C7FD}"/>
    <dgm:cxn modelId="{EC7759F5-D522-DB43-88D7-E209A21D955E}" type="presOf" srcId="{84808347-B7E9-E243-BF33-C2CAA1D72E40}" destId="{5C5D1203-A4E6-0046-AE6D-67D188A50294}" srcOrd="0" destOrd="0" presId="urn:microsoft.com/office/officeart/2005/8/layout/list1"/>
    <dgm:cxn modelId="{58E602FC-E686-EC48-BD11-72C431970F9F}" type="presOf" srcId="{8CA213E0-65D8-5849-B10F-9CEBB58896E4}" destId="{94065D11-24B4-0047-A564-C0155D6290C7}" srcOrd="0" destOrd="0" presId="urn:microsoft.com/office/officeart/2005/8/layout/list1"/>
    <dgm:cxn modelId="{BEB4E4A4-E91F-B245-B707-ACA4FD5F3FDC}" type="presParOf" srcId="{5C5D1203-A4E6-0046-AE6D-67D188A50294}" destId="{C0352FE9-A07D-2548-BA2C-CD2130B8EB30}" srcOrd="0" destOrd="0" presId="urn:microsoft.com/office/officeart/2005/8/layout/list1"/>
    <dgm:cxn modelId="{321B9348-53AF-3F4C-8311-8C67A600D37A}" type="presParOf" srcId="{C0352FE9-A07D-2548-BA2C-CD2130B8EB30}" destId="{94065D11-24B4-0047-A564-C0155D6290C7}" srcOrd="0" destOrd="0" presId="urn:microsoft.com/office/officeart/2005/8/layout/list1"/>
    <dgm:cxn modelId="{DCE6E0D1-298E-5D42-9CA4-3DD5AB96DC37}" type="presParOf" srcId="{C0352FE9-A07D-2548-BA2C-CD2130B8EB30}" destId="{9747A409-4392-144E-8C10-6748F1AFC38C}" srcOrd="1" destOrd="0" presId="urn:microsoft.com/office/officeart/2005/8/layout/list1"/>
    <dgm:cxn modelId="{04692FDA-2698-7D49-88FC-EB51B8A7CAC7}" type="presParOf" srcId="{5C5D1203-A4E6-0046-AE6D-67D188A50294}" destId="{D8F4AFC8-039E-9848-9C00-33537DDF7A1A}" srcOrd="1" destOrd="0" presId="urn:microsoft.com/office/officeart/2005/8/layout/list1"/>
    <dgm:cxn modelId="{EF72B62F-E224-C540-BCB8-0B36F1B52468}" type="presParOf" srcId="{5C5D1203-A4E6-0046-AE6D-67D188A50294}" destId="{D6ABE6E4-F752-2C45-B355-25667A90FA49}" srcOrd="2" destOrd="0" presId="urn:microsoft.com/office/officeart/2005/8/layout/list1"/>
    <dgm:cxn modelId="{E70712A5-C74D-9B45-B8A9-88C1BB79D9F4}" type="presParOf" srcId="{5C5D1203-A4E6-0046-AE6D-67D188A50294}" destId="{F988F93A-8BB5-7F43-AFB7-D105078E3A9E}" srcOrd="3" destOrd="0" presId="urn:microsoft.com/office/officeart/2005/8/layout/list1"/>
    <dgm:cxn modelId="{163D981F-64A1-3F46-BD95-FACC9E4A2F07}" type="presParOf" srcId="{5C5D1203-A4E6-0046-AE6D-67D188A50294}" destId="{B6B6A38A-B2FE-4242-8B17-864A78E523A6}" srcOrd="4" destOrd="0" presId="urn:microsoft.com/office/officeart/2005/8/layout/list1"/>
    <dgm:cxn modelId="{EEACCCE6-8B0D-9547-9BDF-C13F22DA9A1F}" type="presParOf" srcId="{B6B6A38A-B2FE-4242-8B17-864A78E523A6}" destId="{0CACD7B1-8D5A-5944-8F36-344DC463EBAE}" srcOrd="0" destOrd="0" presId="urn:microsoft.com/office/officeart/2005/8/layout/list1"/>
    <dgm:cxn modelId="{6F5F71A1-4344-D142-9BD7-661C9BA304FE}" type="presParOf" srcId="{B6B6A38A-B2FE-4242-8B17-864A78E523A6}" destId="{5DE1880E-558A-6A48-9D08-7F5A84740DA7}" srcOrd="1" destOrd="0" presId="urn:microsoft.com/office/officeart/2005/8/layout/list1"/>
    <dgm:cxn modelId="{388E5B76-DBD2-1445-A49C-16CC64B72383}" type="presParOf" srcId="{5C5D1203-A4E6-0046-AE6D-67D188A50294}" destId="{2F4FAED8-FF1F-6E4C-BA4A-8161EBBD6EF5}" srcOrd="5" destOrd="0" presId="urn:microsoft.com/office/officeart/2005/8/layout/list1"/>
    <dgm:cxn modelId="{BECEC562-F2BA-734D-B6B3-4C48EE553DAA}" type="presParOf" srcId="{5C5D1203-A4E6-0046-AE6D-67D188A50294}" destId="{9EC6800F-C68F-0C4A-8598-B22822B0C3F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808347-B7E9-E243-BF33-C2CAA1D72E4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2F331C-47A7-0A4F-8CD7-5701A2710D19}">
      <dgm:prSet phldrT="[Testo]" custT="1"/>
      <dgm:spPr/>
      <dgm:t>
        <a:bodyPr/>
        <a:lstStyle/>
        <a:p>
          <a:r>
            <a:rPr lang="it-IT" sz="2000" b="1" dirty="0"/>
            <a:t>Approccio multidimensionale</a:t>
          </a:r>
        </a:p>
      </dgm:t>
    </dgm:pt>
    <dgm:pt modelId="{43ADBD7F-1C6E-DD44-8E94-B6D18C23B3A3}" type="parTrans" cxnId="{7738F17D-83CC-3346-A642-006B534151E4}">
      <dgm:prSet/>
      <dgm:spPr/>
      <dgm:t>
        <a:bodyPr/>
        <a:lstStyle/>
        <a:p>
          <a:endParaRPr lang="it-IT"/>
        </a:p>
      </dgm:t>
    </dgm:pt>
    <dgm:pt modelId="{5769A1E3-B55F-C34A-8D46-DB3269776DB3}" type="sibTrans" cxnId="{7738F17D-83CC-3346-A642-006B534151E4}">
      <dgm:prSet/>
      <dgm:spPr/>
      <dgm:t>
        <a:bodyPr/>
        <a:lstStyle/>
        <a:p>
          <a:endParaRPr lang="it-IT"/>
        </a:p>
      </dgm:t>
    </dgm:pt>
    <dgm:pt modelId="{362E8469-D4B4-404C-8615-D24B3C967563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</a:rPr>
            <a:t>benessere affettivo</a:t>
          </a:r>
          <a:r>
            <a:rPr lang="it-IT" sz="1800" kern="1200" dirty="0"/>
            <a:t>: include soddisfazione lavorativa, impegno organizzativo, esaurimento/fatica emotiva;</a:t>
          </a:r>
        </a:p>
      </dgm:t>
    </dgm:pt>
    <dgm:pt modelId="{8F954BD9-6DDC-104F-B301-B7E243953E67}" type="parTrans" cxnId="{D2C31A59-767C-B24D-9E3B-5EF6EFF0F4B6}">
      <dgm:prSet/>
      <dgm:spPr/>
      <dgm:t>
        <a:bodyPr/>
        <a:lstStyle/>
        <a:p>
          <a:endParaRPr lang="it-IT"/>
        </a:p>
      </dgm:t>
    </dgm:pt>
    <dgm:pt modelId="{24826BA4-47DB-F440-A34D-7595AE3F185A}" type="sibTrans" cxnId="{D2C31A59-767C-B24D-9E3B-5EF6EFF0F4B6}">
      <dgm:prSet/>
      <dgm:spPr/>
      <dgm:t>
        <a:bodyPr/>
        <a:lstStyle/>
        <a:p>
          <a:endParaRPr lang="it-IT"/>
        </a:p>
      </dgm:t>
    </dgm:pt>
    <dgm:pt modelId="{920473C5-1C54-7C43-AC72-6F6EB60E0585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</a:rPr>
            <a:t>benessere professionale</a:t>
          </a:r>
          <a:r>
            <a:rPr lang="it-IT" sz="1800" kern="1200" dirty="0"/>
            <a:t>: comprende aspirazione e competenza sul lavoro, autonomia; </a:t>
          </a:r>
        </a:p>
      </dgm:t>
    </dgm:pt>
    <dgm:pt modelId="{EA8CC00A-1BC5-9B4E-ABB3-AC4AE305412E}" type="parTrans" cxnId="{F4C7968F-127B-5F4F-9A48-C76D795D41C4}">
      <dgm:prSet/>
      <dgm:spPr/>
      <dgm:t>
        <a:bodyPr/>
        <a:lstStyle/>
        <a:p>
          <a:endParaRPr lang="it-IT"/>
        </a:p>
      </dgm:t>
    </dgm:pt>
    <dgm:pt modelId="{23B73C58-9774-F540-B32A-4BB2D094CECE}" type="sibTrans" cxnId="{F4C7968F-127B-5F4F-9A48-C76D795D41C4}">
      <dgm:prSet/>
      <dgm:spPr/>
      <dgm:t>
        <a:bodyPr/>
        <a:lstStyle/>
        <a:p>
          <a:endParaRPr lang="it-IT"/>
        </a:p>
      </dgm:t>
    </dgm:pt>
    <dgm:pt modelId="{D9CC0782-C37A-C742-A81D-8026850015AC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  <a:latin typeface="Aptos" panose="02110004020202020204"/>
              <a:ea typeface="+mn-ea"/>
              <a:cs typeface="+mn-cs"/>
            </a:rPr>
            <a:t>benessere sociale</a:t>
          </a:r>
          <a:r>
            <a:rPr lang="it-IT" sz="1800" kern="1200" dirty="0"/>
            <a:t>: include depersonalizzazione nei confronti dei col- leghi e qualità del funzionamento sociale sul lavoro, preferenze e </a:t>
          </a:r>
          <a:r>
            <a:rPr lang="it-IT" sz="1800" kern="1200" dirty="0" err="1"/>
            <a:t>azio</a:t>
          </a:r>
          <a:r>
            <a:rPr lang="it-IT" sz="1800" kern="1200" dirty="0"/>
            <a:t>- ni, e assomiglia al concetto di autonomia proposto da </a:t>
          </a:r>
          <a:r>
            <a:rPr lang="it-IT" sz="1800" kern="1200" dirty="0" err="1"/>
            <a:t>Ryff</a:t>
          </a:r>
          <a:r>
            <a:rPr lang="it-IT" sz="1800" kern="1200" dirty="0"/>
            <a:t>;</a:t>
          </a:r>
        </a:p>
      </dgm:t>
    </dgm:pt>
    <dgm:pt modelId="{C95FB3A4-D647-6B4F-AC69-D6A4C262745D}" type="parTrans" cxnId="{3D26F656-6228-D54B-81D3-5156EF5EA3B4}">
      <dgm:prSet/>
      <dgm:spPr/>
      <dgm:t>
        <a:bodyPr/>
        <a:lstStyle/>
        <a:p>
          <a:endParaRPr lang="it-IT"/>
        </a:p>
      </dgm:t>
    </dgm:pt>
    <dgm:pt modelId="{FEE176B4-5E9A-C640-8C1A-E07E9BE8B182}" type="sibTrans" cxnId="{3D26F656-6228-D54B-81D3-5156EF5EA3B4}">
      <dgm:prSet/>
      <dgm:spPr/>
      <dgm:t>
        <a:bodyPr/>
        <a:lstStyle/>
        <a:p>
          <a:endParaRPr lang="it-IT"/>
        </a:p>
      </dgm:t>
    </dgm:pt>
    <dgm:pt modelId="{7A02C810-E83A-0642-B0FE-EB27767AF33B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  <a:latin typeface="Aptos" panose="02110004020202020204"/>
              <a:ea typeface="+mn-ea"/>
              <a:cs typeface="+mn-cs"/>
            </a:rPr>
            <a:t>benessere cognitivo</a:t>
          </a:r>
          <a:r>
            <a:rPr lang="it-IT" sz="1800" kern="1200" dirty="0"/>
            <a:t>: comprende la capacità di acquisire nuove </a:t>
          </a:r>
          <a:r>
            <a:rPr lang="it-IT" sz="1800" kern="1200" dirty="0" err="1"/>
            <a:t>infor</a:t>
          </a:r>
          <a:r>
            <a:rPr lang="it-IT" sz="1800" kern="1200" dirty="0"/>
            <a:t>- </a:t>
          </a:r>
          <a:r>
            <a:rPr lang="it-IT" sz="1800" kern="1200" dirty="0" err="1"/>
            <a:t>mazioni</a:t>
          </a:r>
          <a:r>
            <a:rPr lang="it-IT" sz="1800" kern="1200" dirty="0"/>
            <a:t> sul lavoro e quella di concentrazione sul lavoro;</a:t>
          </a:r>
        </a:p>
      </dgm:t>
    </dgm:pt>
    <dgm:pt modelId="{96A506A8-2327-BD4B-8442-EC9FD72C5118}" type="parTrans" cxnId="{39BD4F75-F7C9-3641-913F-9CDBF73E7CCC}">
      <dgm:prSet/>
      <dgm:spPr/>
      <dgm:t>
        <a:bodyPr/>
        <a:lstStyle/>
        <a:p>
          <a:endParaRPr lang="it-IT"/>
        </a:p>
      </dgm:t>
    </dgm:pt>
    <dgm:pt modelId="{BF43077A-96F6-6340-A418-D95C3C42CA93}" type="sibTrans" cxnId="{39BD4F75-F7C9-3641-913F-9CDBF73E7CCC}">
      <dgm:prSet/>
      <dgm:spPr/>
      <dgm:t>
        <a:bodyPr/>
        <a:lstStyle/>
        <a:p>
          <a:endParaRPr lang="it-IT"/>
        </a:p>
      </dgm:t>
    </dgm:pt>
    <dgm:pt modelId="{5D720AA5-41A5-A747-BD4A-A075419F2022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  <a:latin typeface="Aptos" panose="02110004020202020204"/>
              <a:ea typeface="+mn-ea"/>
              <a:cs typeface="+mn-cs"/>
            </a:rPr>
            <a:t>benessere psicosomatico</a:t>
          </a:r>
          <a:r>
            <a:rPr lang="it-IT" sz="1800" i="1" kern="1200" dirty="0"/>
            <a:t>: </a:t>
          </a:r>
          <a:r>
            <a:rPr lang="it-IT" sz="1800" kern="1200" dirty="0"/>
            <a:t>include disturbi della salute come mal di testa, mal di stomaco e sintomi di possibili problemi cardiovascolari.</a:t>
          </a:r>
        </a:p>
      </dgm:t>
    </dgm:pt>
    <dgm:pt modelId="{361E49CD-3C47-4345-B63F-44863ED59EDE}" type="parTrans" cxnId="{889E6619-C97E-1A45-BE1A-B1D3B107FCE4}">
      <dgm:prSet/>
      <dgm:spPr/>
      <dgm:t>
        <a:bodyPr/>
        <a:lstStyle/>
        <a:p>
          <a:endParaRPr lang="it-IT"/>
        </a:p>
      </dgm:t>
    </dgm:pt>
    <dgm:pt modelId="{C2A54D69-37C1-264E-8FAB-542F3CBB39A2}" type="sibTrans" cxnId="{889E6619-C97E-1A45-BE1A-B1D3B107FCE4}">
      <dgm:prSet/>
      <dgm:spPr/>
      <dgm:t>
        <a:bodyPr/>
        <a:lstStyle/>
        <a:p>
          <a:endParaRPr lang="it-IT"/>
        </a:p>
      </dgm:t>
    </dgm:pt>
    <dgm:pt modelId="{3731A3CE-BDCB-A641-9B63-B05860B2F951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/>
            <a:t>Approccio unidimensionale</a:t>
          </a:r>
        </a:p>
      </dgm:t>
    </dgm:pt>
    <dgm:pt modelId="{18EE0B7E-C756-3E43-ABA8-F2140C74B70F}" type="parTrans" cxnId="{29D227A8-66B5-F64F-93BA-5EE4F84D7351}">
      <dgm:prSet/>
      <dgm:spPr/>
      <dgm:t>
        <a:bodyPr/>
        <a:lstStyle/>
        <a:p>
          <a:endParaRPr lang="it-IT"/>
        </a:p>
      </dgm:t>
    </dgm:pt>
    <dgm:pt modelId="{AFE740C2-3C9E-7340-9A3C-6F1ECC0EDED0}" type="sibTrans" cxnId="{29D227A8-66B5-F64F-93BA-5EE4F84D7351}">
      <dgm:prSet/>
      <dgm:spPr/>
      <dgm:t>
        <a:bodyPr/>
        <a:lstStyle/>
        <a:p>
          <a:endParaRPr lang="it-IT"/>
        </a:p>
      </dgm:t>
    </dgm:pt>
    <dgm:pt modelId="{FB75C996-7B91-DA4A-A508-D224F92DBF8B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Dimensione di ordine generale o di secondo ordine, costituita dal punteggio medio pesato sulle quattro dimensioni</a:t>
          </a:r>
        </a:p>
      </dgm:t>
    </dgm:pt>
    <dgm:pt modelId="{5F89D70B-9FE4-7F43-A3F1-FB108B56314B}" type="parTrans" cxnId="{8E6657EE-84C1-9A4B-9C11-F5173746E1F7}">
      <dgm:prSet/>
      <dgm:spPr/>
      <dgm:t>
        <a:bodyPr/>
        <a:lstStyle/>
        <a:p>
          <a:endParaRPr lang="it-IT"/>
        </a:p>
      </dgm:t>
    </dgm:pt>
    <dgm:pt modelId="{B23C2CDD-3ABA-E542-ACAA-946DB74E9BAA}" type="sibTrans" cxnId="{8E6657EE-84C1-9A4B-9C11-F5173746E1F7}">
      <dgm:prSet/>
      <dgm:spPr/>
      <dgm:t>
        <a:bodyPr/>
        <a:lstStyle/>
        <a:p>
          <a:endParaRPr lang="it-IT"/>
        </a:p>
      </dgm:t>
    </dgm:pt>
    <dgm:pt modelId="{304BFAA5-AD7C-B448-AA01-3907B77C87C6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/>
            <a:t>Conseguenze</a:t>
          </a:r>
        </a:p>
      </dgm:t>
    </dgm:pt>
    <dgm:pt modelId="{D6A6C8E6-CA5C-0C4C-90D5-E69CB1AD7546}" type="parTrans" cxnId="{FA011AB1-E60B-864D-9F14-4985E7ED6EA8}">
      <dgm:prSet/>
      <dgm:spPr/>
      <dgm:t>
        <a:bodyPr/>
        <a:lstStyle/>
        <a:p>
          <a:endParaRPr lang="it-IT"/>
        </a:p>
      </dgm:t>
    </dgm:pt>
    <dgm:pt modelId="{AF31900D-2DC7-F846-82CF-A70496F1AAA2}" type="sibTrans" cxnId="{FA011AB1-E60B-864D-9F14-4985E7ED6EA8}">
      <dgm:prSet/>
      <dgm:spPr/>
      <dgm:t>
        <a:bodyPr/>
        <a:lstStyle/>
        <a:p>
          <a:endParaRPr lang="it-IT"/>
        </a:p>
      </dgm:t>
    </dgm:pt>
    <dgm:pt modelId="{DBC02016-7479-B345-BE83-E788FF071607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Particolari </a:t>
          </a:r>
          <a:r>
            <a:rPr lang="it-IT" sz="1800" kern="1200" dirty="0" err="1"/>
            <a:t>outcome</a:t>
          </a:r>
          <a:r>
            <a:rPr lang="it-IT" sz="1800" kern="1200" dirty="0"/>
            <a:t> lavorativi possono toccare gli stessi concetti sottostanti;</a:t>
          </a:r>
        </a:p>
      </dgm:t>
    </dgm:pt>
    <dgm:pt modelId="{F1A3CCA5-A328-3948-855C-96BEBE3D0E5D}" type="parTrans" cxnId="{FB05E487-B382-1B4E-AC8C-5316B18AE4E2}">
      <dgm:prSet/>
      <dgm:spPr/>
      <dgm:t>
        <a:bodyPr/>
        <a:lstStyle/>
        <a:p>
          <a:endParaRPr lang="it-IT"/>
        </a:p>
      </dgm:t>
    </dgm:pt>
    <dgm:pt modelId="{A5BBBE03-0CDD-BE4A-A933-8F25E4E8531A}" type="sibTrans" cxnId="{FB05E487-B382-1B4E-AC8C-5316B18AE4E2}">
      <dgm:prSet/>
      <dgm:spPr/>
      <dgm:t>
        <a:bodyPr/>
        <a:lstStyle/>
        <a:p>
          <a:endParaRPr lang="it-IT"/>
        </a:p>
      </dgm:t>
    </dgm:pt>
    <dgm:pt modelId="{7202805B-61D3-1E4F-9420-A27C6FE02C18}">
      <dgm:prSet phldrT="[Tes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Lo studio del benessere oltre alla componente affettiva, dovrebbe includere anche dimensioni cognitive, professionali, sociali e psicosomatiche</a:t>
          </a:r>
        </a:p>
      </dgm:t>
    </dgm:pt>
    <dgm:pt modelId="{DA6F696B-CF8E-E543-9BDF-758B026EF067}" type="parTrans" cxnId="{68F0C835-D98B-5E44-A102-26C6A42DE860}">
      <dgm:prSet/>
      <dgm:spPr/>
      <dgm:t>
        <a:bodyPr/>
        <a:lstStyle/>
        <a:p>
          <a:endParaRPr lang="it-IT"/>
        </a:p>
      </dgm:t>
    </dgm:pt>
    <dgm:pt modelId="{9354DAAD-AA35-5B45-AB63-ABDB96574A93}" type="sibTrans" cxnId="{68F0C835-D98B-5E44-A102-26C6A42DE860}">
      <dgm:prSet/>
      <dgm:spPr/>
      <dgm:t>
        <a:bodyPr/>
        <a:lstStyle/>
        <a:p>
          <a:endParaRPr lang="it-IT"/>
        </a:p>
      </dgm:t>
    </dgm:pt>
    <dgm:pt modelId="{5C5D1203-A4E6-0046-AE6D-67D188A50294}" type="pres">
      <dgm:prSet presAssocID="{84808347-B7E9-E243-BF33-C2CAA1D72E40}" presName="linear" presStyleCnt="0">
        <dgm:presLayoutVars>
          <dgm:dir/>
          <dgm:animLvl val="lvl"/>
          <dgm:resizeHandles val="exact"/>
        </dgm:presLayoutVars>
      </dgm:prSet>
      <dgm:spPr/>
    </dgm:pt>
    <dgm:pt modelId="{B6B6A38A-B2FE-4242-8B17-864A78E523A6}" type="pres">
      <dgm:prSet presAssocID="{DB2F331C-47A7-0A4F-8CD7-5701A2710D19}" presName="parentLin" presStyleCnt="0"/>
      <dgm:spPr/>
    </dgm:pt>
    <dgm:pt modelId="{0CACD7B1-8D5A-5944-8F36-344DC463EBAE}" type="pres">
      <dgm:prSet presAssocID="{DB2F331C-47A7-0A4F-8CD7-5701A2710D19}" presName="parentLeftMargin" presStyleLbl="node1" presStyleIdx="0" presStyleCnt="3"/>
      <dgm:spPr/>
    </dgm:pt>
    <dgm:pt modelId="{5DE1880E-558A-6A48-9D08-7F5A84740DA7}" type="pres">
      <dgm:prSet presAssocID="{DB2F331C-47A7-0A4F-8CD7-5701A2710D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4FAED8-FF1F-6E4C-BA4A-8161EBBD6EF5}" type="pres">
      <dgm:prSet presAssocID="{DB2F331C-47A7-0A4F-8CD7-5701A2710D19}" presName="negativeSpace" presStyleCnt="0"/>
      <dgm:spPr/>
    </dgm:pt>
    <dgm:pt modelId="{9EC6800F-C68F-0C4A-8598-B22822B0C3FF}" type="pres">
      <dgm:prSet presAssocID="{DB2F331C-47A7-0A4F-8CD7-5701A2710D19}" presName="childText" presStyleLbl="conFgAcc1" presStyleIdx="0" presStyleCnt="3">
        <dgm:presLayoutVars>
          <dgm:bulletEnabled val="1"/>
        </dgm:presLayoutVars>
      </dgm:prSet>
      <dgm:spPr/>
    </dgm:pt>
    <dgm:pt modelId="{0BC33D05-FABB-554C-95B0-D0FE0D1D32EF}" type="pres">
      <dgm:prSet presAssocID="{5769A1E3-B55F-C34A-8D46-DB3269776DB3}" presName="spaceBetweenRectangles" presStyleCnt="0"/>
      <dgm:spPr/>
    </dgm:pt>
    <dgm:pt modelId="{AA01857D-D396-924D-AB3C-C9FDDD6F20A2}" type="pres">
      <dgm:prSet presAssocID="{3731A3CE-BDCB-A641-9B63-B05860B2F951}" presName="parentLin" presStyleCnt="0"/>
      <dgm:spPr/>
    </dgm:pt>
    <dgm:pt modelId="{E77212FA-D752-7D44-9204-4A5483B95291}" type="pres">
      <dgm:prSet presAssocID="{3731A3CE-BDCB-A641-9B63-B05860B2F951}" presName="parentLeftMargin" presStyleLbl="node1" presStyleIdx="0" presStyleCnt="3"/>
      <dgm:spPr/>
    </dgm:pt>
    <dgm:pt modelId="{4713916A-21D2-B449-87B9-06A731DE3F6E}" type="pres">
      <dgm:prSet presAssocID="{3731A3CE-BDCB-A641-9B63-B05860B2F9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D04103-6B33-3541-AF9B-23106554F528}" type="pres">
      <dgm:prSet presAssocID="{3731A3CE-BDCB-A641-9B63-B05860B2F951}" presName="negativeSpace" presStyleCnt="0"/>
      <dgm:spPr/>
    </dgm:pt>
    <dgm:pt modelId="{879E3706-8A0D-D643-B9C2-1AC29423FC16}" type="pres">
      <dgm:prSet presAssocID="{3731A3CE-BDCB-A641-9B63-B05860B2F951}" presName="childText" presStyleLbl="conFgAcc1" presStyleIdx="1" presStyleCnt="3">
        <dgm:presLayoutVars>
          <dgm:bulletEnabled val="1"/>
        </dgm:presLayoutVars>
      </dgm:prSet>
      <dgm:spPr/>
    </dgm:pt>
    <dgm:pt modelId="{B9303A6F-564C-0C43-AD98-DE964AE6B447}" type="pres">
      <dgm:prSet presAssocID="{AFE740C2-3C9E-7340-9A3C-6F1ECC0EDED0}" presName="spaceBetweenRectangles" presStyleCnt="0"/>
      <dgm:spPr/>
    </dgm:pt>
    <dgm:pt modelId="{6039904C-16DA-F047-B31E-67E2CDE805A6}" type="pres">
      <dgm:prSet presAssocID="{304BFAA5-AD7C-B448-AA01-3907B77C87C6}" presName="parentLin" presStyleCnt="0"/>
      <dgm:spPr/>
    </dgm:pt>
    <dgm:pt modelId="{45922746-027B-004F-AC63-8F1CB6407F19}" type="pres">
      <dgm:prSet presAssocID="{304BFAA5-AD7C-B448-AA01-3907B77C87C6}" presName="parentLeftMargin" presStyleLbl="node1" presStyleIdx="1" presStyleCnt="3"/>
      <dgm:spPr/>
    </dgm:pt>
    <dgm:pt modelId="{B0863035-F69C-6A42-A64E-26F4038EBFF0}" type="pres">
      <dgm:prSet presAssocID="{304BFAA5-AD7C-B448-AA01-3907B77C87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5B0D4A1-8703-904E-ACB7-6EC2450FC430}" type="pres">
      <dgm:prSet presAssocID="{304BFAA5-AD7C-B448-AA01-3907B77C87C6}" presName="negativeSpace" presStyleCnt="0"/>
      <dgm:spPr/>
    </dgm:pt>
    <dgm:pt modelId="{435329FB-F62D-A742-A0F0-C9B367103980}" type="pres">
      <dgm:prSet presAssocID="{304BFAA5-AD7C-B448-AA01-3907B77C87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9E6619-C97E-1A45-BE1A-B1D3B107FCE4}" srcId="{DB2F331C-47A7-0A4F-8CD7-5701A2710D19}" destId="{5D720AA5-41A5-A747-BD4A-A075419F2022}" srcOrd="4" destOrd="0" parTransId="{361E49CD-3C47-4345-B63F-44863ED59EDE}" sibTransId="{C2A54D69-37C1-264E-8FAB-542F3CBB39A2}"/>
    <dgm:cxn modelId="{9B944A1F-3743-7F49-90D7-DA328690156F}" type="presOf" srcId="{7A02C810-E83A-0642-B0FE-EB27767AF33B}" destId="{9EC6800F-C68F-0C4A-8598-B22822B0C3FF}" srcOrd="0" destOrd="3" presId="urn:microsoft.com/office/officeart/2005/8/layout/list1"/>
    <dgm:cxn modelId="{B374AB22-45CB-8143-B9AE-761A8EA5826F}" type="presOf" srcId="{304BFAA5-AD7C-B448-AA01-3907B77C87C6}" destId="{45922746-027B-004F-AC63-8F1CB6407F19}" srcOrd="0" destOrd="0" presId="urn:microsoft.com/office/officeart/2005/8/layout/list1"/>
    <dgm:cxn modelId="{EC5F9D23-1059-4A4A-BBD2-D8FE533CEF6C}" type="presOf" srcId="{3731A3CE-BDCB-A641-9B63-B05860B2F951}" destId="{E77212FA-D752-7D44-9204-4A5483B95291}" srcOrd="0" destOrd="0" presId="urn:microsoft.com/office/officeart/2005/8/layout/list1"/>
    <dgm:cxn modelId="{A5FC4D26-BF54-D149-A21B-CEF130245A97}" type="presOf" srcId="{362E8469-D4B4-404C-8615-D24B3C967563}" destId="{9EC6800F-C68F-0C4A-8598-B22822B0C3FF}" srcOrd="0" destOrd="0" presId="urn:microsoft.com/office/officeart/2005/8/layout/list1"/>
    <dgm:cxn modelId="{68F0C835-D98B-5E44-A102-26C6A42DE860}" srcId="{304BFAA5-AD7C-B448-AA01-3907B77C87C6}" destId="{7202805B-61D3-1E4F-9420-A27C6FE02C18}" srcOrd="1" destOrd="0" parTransId="{DA6F696B-CF8E-E543-9BDF-758B026EF067}" sibTransId="{9354DAAD-AA35-5B45-AB63-ABDB96574A93}"/>
    <dgm:cxn modelId="{87A5F745-8286-9A49-9384-B8C8C222DD17}" type="presOf" srcId="{920473C5-1C54-7C43-AC72-6F6EB60E0585}" destId="{9EC6800F-C68F-0C4A-8598-B22822B0C3FF}" srcOrd="0" destOrd="1" presId="urn:microsoft.com/office/officeart/2005/8/layout/list1"/>
    <dgm:cxn modelId="{79EF5D49-4ACE-CA4B-9A70-203A472190F3}" type="presOf" srcId="{5D720AA5-41A5-A747-BD4A-A075419F2022}" destId="{9EC6800F-C68F-0C4A-8598-B22822B0C3FF}" srcOrd="0" destOrd="4" presId="urn:microsoft.com/office/officeart/2005/8/layout/list1"/>
    <dgm:cxn modelId="{ADA58B50-486D-2B44-A4BE-F8A04B070A8D}" type="presOf" srcId="{D9CC0782-C37A-C742-A81D-8026850015AC}" destId="{9EC6800F-C68F-0C4A-8598-B22822B0C3FF}" srcOrd="0" destOrd="2" presId="urn:microsoft.com/office/officeart/2005/8/layout/list1"/>
    <dgm:cxn modelId="{3D26F656-6228-D54B-81D3-5156EF5EA3B4}" srcId="{DB2F331C-47A7-0A4F-8CD7-5701A2710D19}" destId="{D9CC0782-C37A-C742-A81D-8026850015AC}" srcOrd="2" destOrd="0" parTransId="{C95FB3A4-D647-6B4F-AC69-D6A4C262745D}" sibTransId="{FEE176B4-5E9A-C640-8C1A-E07E9BE8B182}"/>
    <dgm:cxn modelId="{05AB8357-15DF-5846-8A08-FF537CD861D5}" type="presOf" srcId="{304BFAA5-AD7C-B448-AA01-3907B77C87C6}" destId="{B0863035-F69C-6A42-A64E-26F4038EBFF0}" srcOrd="1" destOrd="0" presId="urn:microsoft.com/office/officeart/2005/8/layout/list1"/>
    <dgm:cxn modelId="{D2C31A59-767C-B24D-9E3B-5EF6EFF0F4B6}" srcId="{DB2F331C-47A7-0A4F-8CD7-5701A2710D19}" destId="{362E8469-D4B4-404C-8615-D24B3C967563}" srcOrd="0" destOrd="0" parTransId="{8F954BD9-6DDC-104F-B301-B7E243953E67}" sibTransId="{24826BA4-47DB-F440-A34D-7595AE3F185A}"/>
    <dgm:cxn modelId="{39BD4F75-F7C9-3641-913F-9CDBF73E7CCC}" srcId="{DB2F331C-47A7-0A4F-8CD7-5701A2710D19}" destId="{7A02C810-E83A-0642-B0FE-EB27767AF33B}" srcOrd="3" destOrd="0" parTransId="{96A506A8-2327-BD4B-8442-EC9FD72C5118}" sibTransId="{BF43077A-96F6-6340-A418-D95C3C42CA93}"/>
    <dgm:cxn modelId="{7738F17D-83CC-3346-A642-006B534151E4}" srcId="{84808347-B7E9-E243-BF33-C2CAA1D72E40}" destId="{DB2F331C-47A7-0A4F-8CD7-5701A2710D19}" srcOrd="0" destOrd="0" parTransId="{43ADBD7F-1C6E-DD44-8E94-B6D18C23B3A3}" sibTransId="{5769A1E3-B55F-C34A-8D46-DB3269776DB3}"/>
    <dgm:cxn modelId="{FB05E487-B382-1B4E-AC8C-5316B18AE4E2}" srcId="{304BFAA5-AD7C-B448-AA01-3907B77C87C6}" destId="{DBC02016-7479-B345-BE83-E788FF071607}" srcOrd="0" destOrd="0" parTransId="{F1A3CCA5-A328-3948-855C-96BEBE3D0E5D}" sibTransId="{A5BBBE03-0CDD-BE4A-A933-8F25E4E8531A}"/>
    <dgm:cxn modelId="{FE33C98E-7120-5D44-913D-0407E6A43C0D}" type="presOf" srcId="{DB2F331C-47A7-0A4F-8CD7-5701A2710D19}" destId="{0CACD7B1-8D5A-5944-8F36-344DC463EBAE}" srcOrd="0" destOrd="0" presId="urn:microsoft.com/office/officeart/2005/8/layout/list1"/>
    <dgm:cxn modelId="{F4C7968F-127B-5F4F-9A48-C76D795D41C4}" srcId="{DB2F331C-47A7-0A4F-8CD7-5701A2710D19}" destId="{920473C5-1C54-7C43-AC72-6F6EB60E0585}" srcOrd="1" destOrd="0" parTransId="{EA8CC00A-1BC5-9B4E-ABB3-AC4AE305412E}" sibTransId="{23B73C58-9774-F540-B32A-4BB2D094CECE}"/>
    <dgm:cxn modelId="{3D9391A7-110B-9347-B442-7D4475396629}" type="presOf" srcId="{DBC02016-7479-B345-BE83-E788FF071607}" destId="{435329FB-F62D-A742-A0F0-C9B367103980}" srcOrd="0" destOrd="0" presId="urn:microsoft.com/office/officeart/2005/8/layout/list1"/>
    <dgm:cxn modelId="{29D227A8-66B5-F64F-93BA-5EE4F84D7351}" srcId="{84808347-B7E9-E243-BF33-C2CAA1D72E40}" destId="{3731A3CE-BDCB-A641-9B63-B05860B2F951}" srcOrd="1" destOrd="0" parTransId="{18EE0B7E-C756-3E43-ABA8-F2140C74B70F}" sibTransId="{AFE740C2-3C9E-7340-9A3C-6F1ECC0EDED0}"/>
    <dgm:cxn modelId="{FA011AB1-E60B-864D-9F14-4985E7ED6EA8}" srcId="{84808347-B7E9-E243-BF33-C2CAA1D72E40}" destId="{304BFAA5-AD7C-B448-AA01-3907B77C87C6}" srcOrd="2" destOrd="0" parTransId="{D6A6C8E6-CA5C-0C4C-90D5-E69CB1AD7546}" sibTransId="{AF31900D-2DC7-F846-82CF-A70496F1AAA2}"/>
    <dgm:cxn modelId="{489F0EB6-59DB-7E4E-87D0-5525BB84706E}" type="presOf" srcId="{3731A3CE-BDCB-A641-9B63-B05860B2F951}" destId="{4713916A-21D2-B449-87B9-06A731DE3F6E}" srcOrd="1" destOrd="0" presId="urn:microsoft.com/office/officeart/2005/8/layout/list1"/>
    <dgm:cxn modelId="{70F383C0-8EBC-0143-85F5-B40E217A0F49}" type="presOf" srcId="{DB2F331C-47A7-0A4F-8CD7-5701A2710D19}" destId="{5DE1880E-558A-6A48-9D08-7F5A84740DA7}" srcOrd="1" destOrd="0" presId="urn:microsoft.com/office/officeart/2005/8/layout/list1"/>
    <dgm:cxn modelId="{4B7A5ED8-AB95-F547-AD07-E73BD2238149}" type="presOf" srcId="{7202805B-61D3-1E4F-9420-A27C6FE02C18}" destId="{435329FB-F62D-A742-A0F0-C9B367103980}" srcOrd="0" destOrd="1" presId="urn:microsoft.com/office/officeart/2005/8/layout/list1"/>
    <dgm:cxn modelId="{8E6657EE-84C1-9A4B-9C11-F5173746E1F7}" srcId="{3731A3CE-BDCB-A641-9B63-B05860B2F951}" destId="{FB75C996-7B91-DA4A-A508-D224F92DBF8B}" srcOrd="0" destOrd="0" parTransId="{5F89D70B-9FE4-7F43-A3F1-FB108B56314B}" sibTransId="{B23C2CDD-3ABA-E542-ACAA-946DB74E9BAA}"/>
    <dgm:cxn modelId="{EC7759F5-D522-DB43-88D7-E209A21D955E}" type="presOf" srcId="{84808347-B7E9-E243-BF33-C2CAA1D72E40}" destId="{5C5D1203-A4E6-0046-AE6D-67D188A50294}" srcOrd="0" destOrd="0" presId="urn:microsoft.com/office/officeart/2005/8/layout/list1"/>
    <dgm:cxn modelId="{60F8CBF6-2DA9-094A-ABBF-DE9DCD8ED727}" type="presOf" srcId="{FB75C996-7B91-DA4A-A508-D224F92DBF8B}" destId="{879E3706-8A0D-D643-B9C2-1AC29423FC16}" srcOrd="0" destOrd="0" presId="urn:microsoft.com/office/officeart/2005/8/layout/list1"/>
    <dgm:cxn modelId="{163D981F-64A1-3F46-BD95-FACC9E4A2F07}" type="presParOf" srcId="{5C5D1203-A4E6-0046-AE6D-67D188A50294}" destId="{B6B6A38A-B2FE-4242-8B17-864A78E523A6}" srcOrd="0" destOrd="0" presId="urn:microsoft.com/office/officeart/2005/8/layout/list1"/>
    <dgm:cxn modelId="{EEACCCE6-8B0D-9547-9BDF-C13F22DA9A1F}" type="presParOf" srcId="{B6B6A38A-B2FE-4242-8B17-864A78E523A6}" destId="{0CACD7B1-8D5A-5944-8F36-344DC463EBAE}" srcOrd="0" destOrd="0" presId="urn:microsoft.com/office/officeart/2005/8/layout/list1"/>
    <dgm:cxn modelId="{6F5F71A1-4344-D142-9BD7-661C9BA304FE}" type="presParOf" srcId="{B6B6A38A-B2FE-4242-8B17-864A78E523A6}" destId="{5DE1880E-558A-6A48-9D08-7F5A84740DA7}" srcOrd="1" destOrd="0" presId="urn:microsoft.com/office/officeart/2005/8/layout/list1"/>
    <dgm:cxn modelId="{388E5B76-DBD2-1445-A49C-16CC64B72383}" type="presParOf" srcId="{5C5D1203-A4E6-0046-AE6D-67D188A50294}" destId="{2F4FAED8-FF1F-6E4C-BA4A-8161EBBD6EF5}" srcOrd="1" destOrd="0" presId="urn:microsoft.com/office/officeart/2005/8/layout/list1"/>
    <dgm:cxn modelId="{BECEC562-F2BA-734D-B6B3-4C48EE553DAA}" type="presParOf" srcId="{5C5D1203-A4E6-0046-AE6D-67D188A50294}" destId="{9EC6800F-C68F-0C4A-8598-B22822B0C3FF}" srcOrd="2" destOrd="0" presId="urn:microsoft.com/office/officeart/2005/8/layout/list1"/>
    <dgm:cxn modelId="{DFB31A92-15CF-B64A-A2EC-67FB58FABB16}" type="presParOf" srcId="{5C5D1203-A4E6-0046-AE6D-67D188A50294}" destId="{0BC33D05-FABB-554C-95B0-D0FE0D1D32EF}" srcOrd="3" destOrd="0" presId="urn:microsoft.com/office/officeart/2005/8/layout/list1"/>
    <dgm:cxn modelId="{F65FE2E7-0FAB-3F40-A4D9-CD1823E130B5}" type="presParOf" srcId="{5C5D1203-A4E6-0046-AE6D-67D188A50294}" destId="{AA01857D-D396-924D-AB3C-C9FDDD6F20A2}" srcOrd="4" destOrd="0" presId="urn:microsoft.com/office/officeart/2005/8/layout/list1"/>
    <dgm:cxn modelId="{4939704E-024A-554B-B156-5063CC0E91CB}" type="presParOf" srcId="{AA01857D-D396-924D-AB3C-C9FDDD6F20A2}" destId="{E77212FA-D752-7D44-9204-4A5483B95291}" srcOrd="0" destOrd="0" presId="urn:microsoft.com/office/officeart/2005/8/layout/list1"/>
    <dgm:cxn modelId="{D0B12FA7-6857-5F42-9312-92E0386511D0}" type="presParOf" srcId="{AA01857D-D396-924D-AB3C-C9FDDD6F20A2}" destId="{4713916A-21D2-B449-87B9-06A731DE3F6E}" srcOrd="1" destOrd="0" presId="urn:microsoft.com/office/officeart/2005/8/layout/list1"/>
    <dgm:cxn modelId="{CB461492-C562-A945-8866-28911AF290AF}" type="presParOf" srcId="{5C5D1203-A4E6-0046-AE6D-67D188A50294}" destId="{59D04103-6B33-3541-AF9B-23106554F528}" srcOrd="5" destOrd="0" presId="urn:microsoft.com/office/officeart/2005/8/layout/list1"/>
    <dgm:cxn modelId="{129C6F39-A7D9-6042-8C89-5AE07686C30D}" type="presParOf" srcId="{5C5D1203-A4E6-0046-AE6D-67D188A50294}" destId="{879E3706-8A0D-D643-B9C2-1AC29423FC16}" srcOrd="6" destOrd="0" presId="urn:microsoft.com/office/officeart/2005/8/layout/list1"/>
    <dgm:cxn modelId="{453BB27B-3C41-3944-BC7A-305D70313CC9}" type="presParOf" srcId="{5C5D1203-A4E6-0046-AE6D-67D188A50294}" destId="{B9303A6F-564C-0C43-AD98-DE964AE6B447}" srcOrd="7" destOrd="0" presId="urn:microsoft.com/office/officeart/2005/8/layout/list1"/>
    <dgm:cxn modelId="{C1A8C213-FEEF-014D-8E22-26E2A979A33C}" type="presParOf" srcId="{5C5D1203-A4E6-0046-AE6D-67D188A50294}" destId="{6039904C-16DA-F047-B31E-67E2CDE805A6}" srcOrd="8" destOrd="0" presId="urn:microsoft.com/office/officeart/2005/8/layout/list1"/>
    <dgm:cxn modelId="{21DF847F-2F5D-8541-8CC6-18EABB6213E4}" type="presParOf" srcId="{6039904C-16DA-F047-B31E-67E2CDE805A6}" destId="{45922746-027B-004F-AC63-8F1CB6407F19}" srcOrd="0" destOrd="0" presId="urn:microsoft.com/office/officeart/2005/8/layout/list1"/>
    <dgm:cxn modelId="{78CF8F46-B902-8C41-AA0D-2E72619FCE56}" type="presParOf" srcId="{6039904C-16DA-F047-B31E-67E2CDE805A6}" destId="{B0863035-F69C-6A42-A64E-26F4038EBFF0}" srcOrd="1" destOrd="0" presId="urn:microsoft.com/office/officeart/2005/8/layout/list1"/>
    <dgm:cxn modelId="{05C26E5D-611A-FF4A-85E2-318D99F8F45C}" type="presParOf" srcId="{5C5D1203-A4E6-0046-AE6D-67D188A50294}" destId="{E5B0D4A1-8703-904E-ACB7-6EC2450FC430}" srcOrd="9" destOrd="0" presId="urn:microsoft.com/office/officeart/2005/8/layout/list1"/>
    <dgm:cxn modelId="{CC5EFB81-7BD6-7544-A60B-A3A6B2E4D224}" type="presParOf" srcId="{5C5D1203-A4E6-0046-AE6D-67D188A50294}" destId="{435329FB-F62D-A742-A0F0-C9B3671039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712322-6338-804A-BD27-1C437295D4BC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E07A24-76E2-854E-B2CD-064494F16A41}">
      <dgm:prSet phldrT="[Testo]" custT="1"/>
      <dgm:spPr/>
      <dgm:t>
        <a:bodyPr/>
        <a:lstStyle/>
        <a:p>
          <a:r>
            <a:rPr lang="it-IT" sz="2300" dirty="0"/>
            <a:t>Tendenza di ognuno a tornare più o meno rapidamente ai propri livelli di benessere precedenti - </a:t>
          </a:r>
          <a:r>
            <a:rPr lang="it-IT" sz="1800" dirty="0" err="1"/>
            <a:t>Brickman</a:t>
          </a:r>
          <a:r>
            <a:rPr lang="it-IT" sz="1800" dirty="0"/>
            <a:t> e Campbell (1971)</a:t>
          </a:r>
          <a:endParaRPr lang="it-IT" sz="2300" dirty="0"/>
        </a:p>
      </dgm:t>
    </dgm:pt>
    <dgm:pt modelId="{E9053E04-02C8-6F47-A4EB-DD96A0D0B9DE}" type="parTrans" cxnId="{7560BD57-8728-8D44-9EB2-C0C8ADDC6A56}">
      <dgm:prSet/>
      <dgm:spPr/>
      <dgm:t>
        <a:bodyPr/>
        <a:lstStyle/>
        <a:p>
          <a:endParaRPr lang="it-IT"/>
        </a:p>
      </dgm:t>
    </dgm:pt>
    <dgm:pt modelId="{4C64BEDF-A1E2-D34F-B281-92D1C2765B6E}" type="sibTrans" cxnId="{7560BD57-8728-8D44-9EB2-C0C8ADDC6A56}">
      <dgm:prSet/>
      <dgm:spPr/>
      <dgm:t>
        <a:bodyPr/>
        <a:lstStyle/>
        <a:p>
          <a:endParaRPr lang="it-IT"/>
        </a:p>
      </dgm:t>
    </dgm:pt>
    <dgm:pt modelId="{86C96870-C278-B84E-9D23-867EA820587E}">
      <dgm:prSet phldrT="[Testo]" custT="1"/>
      <dgm:spPr/>
      <dgm:t>
        <a:bodyPr/>
        <a:lstStyle/>
        <a:p>
          <a:r>
            <a:rPr lang="it-IT" sz="2000" dirty="0"/>
            <a:t>Alcuni hanno un </a:t>
          </a:r>
          <a:r>
            <a:rPr lang="it-IT" sz="2000" b="1" dirty="0"/>
            <a:t>set point alto</a:t>
          </a:r>
          <a:r>
            <a:rPr lang="it-IT" sz="2000" dirty="0"/>
            <a:t>, che li rende prevalentemente felici, altri un </a:t>
          </a:r>
          <a:r>
            <a:rPr lang="it-IT" sz="2000" b="1" dirty="0"/>
            <a:t>set point basso</a:t>
          </a:r>
          <a:r>
            <a:rPr lang="it-IT" sz="2000" dirty="0"/>
            <a:t>, che li rende prevalentemente infelici, altri ancora si collocano in una posizione intermedia</a:t>
          </a:r>
        </a:p>
      </dgm:t>
    </dgm:pt>
    <dgm:pt modelId="{B731B364-A9BC-8948-83B6-8B95D8C29F7E}" type="parTrans" cxnId="{12AF4E76-A5B5-C04C-B496-C9369ED1A17D}">
      <dgm:prSet/>
      <dgm:spPr/>
      <dgm:t>
        <a:bodyPr/>
        <a:lstStyle/>
        <a:p>
          <a:endParaRPr lang="it-IT"/>
        </a:p>
      </dgm:t>
    </dgm:pt>
    <dgm:pt modelId="{CD936B2B-803D-9C4A-BBD3-CF5FBF55A6D7}" type="sibTrans" cxnId="{12AF4E76-A5B5-C04C-B496-C9369ED1A17D}">
      <dgm:prSet/>
      <dgm:spPr/>
      <dgm:t>
        <a:bodyPr/>
        <a:lstStyle/>
        <a:p>
          <a:endParaRPr lang="it-IT"/>
        </a:p>
      </dgm:t>
    </dgm:pt>
    <dgm:pt modelId="{BA638225-9668-3147-9D11-09617A0D6F90}">
      <dgm:prSet phldrT="[Testo]" custT="1"/>
      <dgm:spPr/>
      <dgm:t>
        <a:bodyPr/>
        <a:lstStyle/>
        <a:p>
          <a:r>
            <a:rPr lang="it-IT" sz="2300" dirty="0"/>
            <a:t>Coefficienti di stabilità per la soddisfazione della vita calcolati a otto anni di distanza = 0,80 - </a:t>
          </a:r>
          <a:r>
            <a:rPr lang="it-IT" sz="1800" dirty="0"/>
            <a:t>Cummins e Weinberg (2015)</a:t>
          </a:r>
        </a:p>
      </dgm:t>
    </dgm:pt>
    <dgm:pt modelId="{515DE0D6-17A7-A343-B43F-F3E55B9AFACD}" type="parTrans" cxnId="{4305527E-E3D6-2844-B602-6B31A20C076F}">
      <dgm:prSet/>
      <dgm:spPr/>
      <dgm:t>
        <a:bodyPr/>
        <a:lstStyle/>
        <a:p>
          <a:endParaRPr lang="it-IT"/>
        </a:p>
      </dgm:t>
    </dgm:pt>
    <dgm:pt modelId="{9D170655-79F3-1541-B14C-9677F1A35977}" type="sibTrans" cxnId="{4305527E-E3D6-2844-B602-6B31A20C076F}">
      <dgm:prSet/>
      <dgm:spPr/>
      <dgm:t>
        <a:bodyPr/>
        <a:lstStyle/>
        <a:p>
          <a:endParaRPr lang="it-IT"/>
        </a:p>
      </dgm:t>
    </dgm:pt>
    <dgm:pt modelId="{4F1C2D80-BCEE-514F-A537-9905C7882FAF}">
      <dgm:prSet phldrT="[Testo]" custT="1"/>
      <dgm:spPr/>
      <dgm:t>
        <a:bodyPr/>
        <a:lstStyle/>
        <a:p>
          <a:r>
            <a:rPr lang="it-IT" sz="2300" dirty="0"/>
            <a:t>Stabilità soddisfazione lavorativa  = 0,49 a un anno; 0,39 a due; 0,23 a tre anni di distanza </a:t>
          </a:r>
          <a:r>
            <a:rPr lang="it-IT" sz="1800" dirty="0"/>
            <a:t>- Alessandri, Borgogni e Latham (2017) </a:t>
          </a:r>
        </a:p>
      </dgm:t>
    </dgm:pt>
    <dgm:pt modelId="{831E355D-D360-2742-9220-B15629B36579}" type="parTrans" cxnId="{8C2DE5CE-6B44-7043-976A-1BD6F41A6E0C}">
      <dgm:prSet/>
      <dgm:spPr/>
      <dgm:t>
        <a:bodyPr/>
        <a:lstStyle/>
        <a:p>
          <a:endParaRPr lang="it-IT"/>
        </a:p>
      </dgm:t>
    </dgm:pt>
    <dgm:pt modelId="{1F936B57-4A28-6647-AC10-F15C3DB006D3}" type="sibTrans" cxnId="{8C2DE5CE-6B44-7043-976A-1BD6F41A6E0C}">
      <dgm:prSet/>
      <dgm:spPr/>
      <dgm:t>
        <a:bodyPr/>
        <a:lstStyle/>
        <a:p>
          <a:endParaRPr lang="it-IT"/>
        </a:p>
      </dgm:t>
    </dgm:pt>
    <dgm:pt modelId="{2DAFDC52-2663-804C-A1BF-251EB9075FFE}" type="pres">
      <dgm:prSet presAssocID="{82712322-6338-804A-BD27-1C437295D4BC}" presName="Name0" presStyleCnt="0">
        <dgm:presLayoutVars>
          <dgm:dir/>
          <dgm:animLvl val="lvl"/>
          <dgm:resizeHandles val="exact"/>
        </dgm:presLayoutVars>
      </dgm:prSet>
      <dgm:spPr/>
    </dgm:pt>
    <dgm:pt modelId="{8C01F5E8-9000-D54E-9C93-F0E439CF351E}" type="pres">
      <dgm:prSet presAssocID="{4F1C2D80-BCEE-514F-A537-9905C7882FAF}" presName="boxAndChildren" presStyleCnt="0"/>
      <dgm:spPr/>
    </dgm:pt>
    <dgm:pt modelId="{C3DBC601-02F0-4642-A8EA-41BF44B2BBA4}" type="pres">
      <dgm:prSet presAssocID="{4F1C2D80-BCEE-514F-A537-9905C7882FAF}" presName="parentTextBox" presStyleLbl="node1" presStyleIdx="0" presStyleCnt="4"/>
      <dgm:spPr/>
    </dgm:pt>
    <dgm:pt modelId="{15A461E1-7EE5-344E-B1C3-AD72C2FB1AA1}" type="pres">
      <dgm:prSet presAssocID="{9D170655-79F3-1541-B14C-9677F1A35977}" presName="sp" presStyleCnt="0"/>
      <dgm:spPr/>
    </dgm:pt>
    <dgm:pt modelId="{990E14CA-4796-0D4F-BEDC-FCA49DE02F81}" type="pres">
      <dgm:prSet presAssocID="{BA638225-9668-3147-9D11-09617A0D6F90}" presName="arrowAndChildren" presStyleCnt="0"/>
      <dgm:spPr/>
    </dgm:pt>
    <dgm:pt modelId="{333B37BE-5573-3547-A529-DB52AF33AA00}" type="pres">
      <dgm:prSet presAssocID="{BA638225-9668-3147-9D11-09617A0D6F90}" presName="parentTextArrow" presStyleLbl="node1" presStyleIdx="1" presStyleCnt="4"/>
      <dgm:spPr/>
    </dgm:pt>
    <dgm:pt modelId="{B47D6E77-155A-DA49-A7B1-966C08672BB2}" type="pres">
      <dgm:prSet presAssocID="{CD936B2B-803D-9C4A-BBD3-CF5FBF55A6D7}" presName="sp" presStyleCnt="0"/>
      <dgm:spPr/>
    </dgm:pt>
    <dgm:pt modelId="{DDA32F35-B948-EF4D-B4A9-1423DF614A5E}" type="pres">
      <dgm:prSet presAssocID="{86C96870-C278-B84E-9D23-867EA820587E}" presName="arrowAndChildren" presStyleCnt="0"/>
      <dgm:spPr/>
    </dgm:pt>
    <dgm:pt modelId="{510ACE4D-A1F9-234F-ABCA-DD0625741135}" type="pres">
      <dgm:prSet presAssocID="{86C96870-C278-B84E-9D23-867EA820587E}" presName="parentTextArrow" presStyleLbl="node1" presStyleIdx="2" presStyleCnt="4"/>
      <dgm:spPr/>
    </dgm:pt>
    <dgm:pt modelId="{D6E9BF3F-8F4F-0942-A052-29709991DE04}" type="pres">
      <dgm:prSet presAssocID="{4C64BEDF-A1E2-D34F-B281-92D1C2765B6E}" presName="sp" presStyleCnt="0"/>
      <dgm:spPr/>
    </dgm:pt>
    <dgm:pt modelId="{806BB4CA-6CC9-AB45-9012-85708975D2B0}" type="pres">
      <dgm:prSet presAssocID="{8AE07A24-76E2-854E-B2CD-064494F16A41}" presName="arrowAndChildren" presStyleCnt="0"/>
      <dgm:spPr/>
    </dgm:pt>
    <dgm:pt modelId="{E713EC25-DFC5-E54F-893F-E346C8EE63BF}" type="pres">
      <dgm:prSet presAssocID="{8AE07A24-76E2-854E-B2CD-064494F16A41}" presName="parentTextArrow" presStyleLbl="node1" presStyleIdx="3" presStyleCnt="4"/>
      <dgm:spPr/>
    </dgm:pt>
  </dgm:ptLst>
  <dgm:cxnLst>
    <dgm:cxn modelId="{A82DF953-8E33-0B4C-9461-064D44556476}" type="presOf" srcId="{82712322-6338-804A-BD27-1C437295D4BC}" destId="{2DAFDC52-2663-804C-A1BF-251EB9075FFE}" srcOrd="0" destOrd="0" presId="urn:microsoft.com/office/officeart/2005/8/layout/process4"/>
    <dgm:cxn modelId="{7560BD57-8728-8D44-9EB2-C0C8ADDC6A56}" srcId="{82712322-6338-804A-BD27-1C437295D4BC}" destId="{8AE07A24-76E2-854E-B2CD-064494F16A41}" srcOrd="0" destOrd="0" parTransId="{E9053E04-02C8-6F47-A4EB-DD96A0D0B9DE}" sibTransId="{4C64BEDF-A1E2-D34F-B281-92D1C2765B6E}"/>
    <dgm:cxn modelId="{8766AA67-8EFA-AF4A-AA15-5B24E4C41F1A}" type="presOf" srcId="{4F1C2D80-BCEE-514F-A537-9905C7882FAF}" destId="{C3DBC601-02F0-4642-A8EA-41BF44B2BBA4}" srcOrd="0" destOrd="0" presId="urn:microsoft.com/office/officeart/2005/8/layout/process4"/>
    <dgm:cxn modelId="{F70B0576-1C50-9047-B6CF-71C6AF6A21C2}" type="presOf" srcId="{BA638225-9668-3147-9D11-09617A0D6F90}" destId="{333B37BE-5573-3547-A529-DB52AF33AA00}" srcOrd="0" destOrd="0" presId="urn:microsoft.com/office/officeart/2005/8/layout/process4"/>
    <dgm:cxn modelId="{12AF4E76-A5B5-C04C-B496-C9369ED1A17D}" srcId="{82712322-6338-804A-BD27-1C437295D4BC}" destId="{86C96870-C278-B84E-9D23-867EA820587E}" srcOrd="1" destOrd="0" parTransId="{B731B364-A9BC-8948-83B6-8B95D8C29F7E}" sibTransId="{CD936B2B-803D-9C4A-BBD3-CF5FBF55A6D7}"/>
    <dgm:cxn modelId="{7DA12B7A-1AB9-A04B-995D-4AFD545CFAA3}" type="presOf" srcId="{86C96870-C278-B84E-9D23-867EA820587E}" destId="{510ACE4D-A1F9-234F-ABCA-DD0625741135}" srcOrd="0" destOrd="0" presId="urn:microsoft.com/office/officeart/2005/8/layout/process4"/>
    <dgm:cxn modelId="{4305527E-E3D6-2844-B602-6B31A20C076F}" srcId="{82712322-6338-804A-BD27-1C437295D4BC}" destId="{BA638225-9668-3147-9D11-09617A0D6F90}" srcOrd="2" destOrd="0" parTransId="{515DE0D6-17A7-A343-B43F-F3E55B9AFACD}" sibTransId="{9D170655-79F3-1541-B14C-9677F1A35977}"/>
    <dgm:cxn modelId="{8C2DE5CE-6B44-7043-976A-1BD6F41A6E0C}" srcId="{82712322-6338-804A-BD27-1C437295D4BC}" destId="{4F1C2D80-BCEE-514F-A537-9905C7882FAF}" srcOrd="3" destOrd="0" parTransId="{831E355D-D360-2742-9220-B15629B36579}" sibTransId="{1F936B57-4A28-6647-AC10-F15C3DB006D3}"/>
    <dgm:cxn modelId="{30BAA5E2-DD78-0748-A510-BEBAD4640CA9}" type="presOf" srcId="{8AE07A24-76E2-854E-B2CD-064494F16A41}" destId="{E713EC25-DFC5-E54F-893F-E346C8EE63BF}" srcOrd="0" destOrd="0" presId="urn:microsoft.com/office/officeart/2005/8/layout/process4"/>
    <dgm:cxn modelId="{F542C019-EAAC-2044-885E-685AE67EE0BD}" type="presParOf" srcId="{2DAFDC52-2663-804C-A1BF-251EB9075FFE}" destId="{8C01F5E8-9000-D54E-9C93-F0E439CF351E}" srcOrd="0" destOrd="0" presId="urn:microsoft.com/office/officeart/2005/8/layout/process4"/>
    <dgm:cxn modelId="{6D7A4074-E933-A241-A563-3F4BFFBB363E}" type="presParOf" srcId="{8C01F5E8-9000-D54E-9C93-F0E439CF351E}" destId="{C3DBC601-02F0-4642-A8EA-41BF44B2BBA4}" srcOrd="0" destOrd="0" presId="urn:microsoft.com/office/officeart/2005/8/layout/process4"/>
    <dgm:cxn modelId="{E2150355-735C-634C-8168-BB4027944AA0}" type="presParOf" srcId="{2DAFDC52-2663-804C-A1BF-251EB9075FFE}" destId="{15A461E1-7EE5-344E-B1C3-AD72C2FB1AA1}" srcOrd="1" destOrd="0" presId="urn:microsoft.com/office/officeart/2005/8/layout/process4"/>
    <dgm:cxn modelId="{444FE073-4860-7F40-8A36-538BE906A2C8}" type="presParOf" srcId="{2DAFDC52-2663-804C-A1BF-251EB9075FFE}" destId="{990E14CA-4796-0D4F-BEDC-FCA49DE02F81}" srcOrd="2" destOrd="0" presId="urn:microsoft.com/office/officeart/2005/8/layout/process4"/>
    <dgm:cxn modelId="{34F58416-39D5-1F43-82AF-14F76B3D6DB3}" type="presParOf" srcId="{990E14CA-4796-0D4F-BEDC-FCA49DE02F81}" destId="{333B37BE-5573-3547-A529-DB52AF33AA00}" srcOrd="0" destOrd="0" presId="urn:microsoft.com/office/officeart/2005/8/layout/process4"/>
    <dgm:cxn modelId="{8472F70E-13FE-F04B-9DC5-658C39FADE08}" type="presParOf" srcId="{2DAFDC52-2663-804C-A1BF-251EB9075FFE}" destId="{B47D6E77-155A-DA49-A7B1-966C08672BB2}" srcOrd="3" destOrd="0" presId="urn:microsoft.com/office/officeart/2005/8/layout/process4"/>
    <dgm:cxn modelId="{C296BF60-EA3B-9042-85E5-FC6E33AEEA86}" type="presParOf" srcId="{2DAFDC52-2663-804C-A1BF-251EB9075FFE}" destId="{DDA32F35-B948-EF4D-B4A9-1423DF614A5E}" srcOrd="4" destOrd="0" presId="urn:microsoft.com/office/officeart/2005/8/layout/process4"/>
    <dgm:cxn modelId="{7DA19BB7-181F-B34A-AAA3-77DC16964B5F}" type="presParOf" srcId="{DDA32F35-B948-EF4D-B4A9-1423DF614A5E}" destId="{510ACE4D-A1F9-234F-ABCA-DD0625741135}" srcOrd="0" destOrd="0" presId="urn:microsoft.com/office/officeart/2005/8/layout/process4"/>
    <dgm:cxn modelId="{6FB399E2-1F92-6B4C-8B60-C59E66649FD5}" type="presParOf" srcId="{2DAFDC52-2663-804C-A1BF-251EB9075FFE}" destId="{D6E9BF3F-8F4F-0942-A052-29709991DE04}" srcOrd="5" destOrd="0" presId="urn:microsoft.com/office/officeart/2005/8/layout/process4"/>
    <dgm:cxn modelId="{EAB6E3CC-BA08-1B48-A320-36C8CBB68935}" type="presParOf" srcId="{2DAFDC52-2663-804C-A1BF-251EB9075FFE}" destId="{806BB4CA-6CC9-AB45-9012-85708975D2B0}" srcOrd="6" destOrd="0" presId="urn:microsoft.com/office/officeart/2005/8/layout/process4"/>
    <dgm:cxn modelId="{21D8D933-AEAD-FE45-A1F2-5976F1FC4F4C}" type="presParOf" srcId="{806BB4CA-6CC9-AB45-9012-85708975D2B0}" destId="{E713EC25-DFC5-E54F-893F-E346C8EE6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712322-6338-804A-BD27-1C437295D4BC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E07A24-76E2-854E-B2CD-064494F16A41}">
      <dgm:prSet phldrT="[Testo]" custT="1"/>
      <dgm:spPr/>
      <dgm:t>
        <a:bodyPr/>
        <a:lstStyle/>
        <a:p>
          <a:r>
            <a:rPr lang="it-IT" sz="2300" dirty="0"/>
            <a:t>Steel, Schmidt e Shultz (2008) </a:t>
          </a:r>
        </a:p>
      </dgm:t>
    </dgm:pt>
    <dgm:pt modelId="{E9053E04-02C8-6F47-A4EB-DD96A0D0B9DE}" type="parTrans" cxnId="{7560BD57-8728-8D44-9EB2-C0C8ADDC6A56}">
      <dgm:prSet/>
      <dgm:spPr/>
      <dgm:t>
        <a:bodyPr/>
        <a:lstStyle/>
        <a:p>
          <a:endParaRPr lang="it-IT"/>
        </a:p>
      </dgm:t>
    </dgm:pt>
    <dgm:pt modelId="{4C64BEDF-A1E2-D34F-B281-92D1C2765B6E}" type="sibTrans" cxnId="{7560BD57-8728-8D44-9EB2-C0C8ADDC6A56}">
      <dgm:prSet/>
      <dgm:spPr/>
      <dgm:t>
        <a:bodyPr/>
        <a:lstStyle/>
        <a:p>
          <a:endParaRPr lang="it-IT"/>
        </a:p>
      </dgm:t>
    </dgm:pt>
    <dgm:pt modelId="{86C96870-C278-B84E-9D23-867EA820587E}">
      <dgm:prSet phldrT="[Testo]" custT="1"/>
      <dgm:spPr/>
      <dgm:t>
        <a:bodyPr/>
        <a:lstStyle/>
        <a:p>
          <a:r>
            <a:rPr lang="it-IT" sz="2000" dirty="0"/>
            <a:t>Valutazioni personali del benessere predette da:</a:t>
          </a:r>
        </a:p>
      </dgm:t>
    </dgm:pt>
    <dgm:pt modelId="{B731B364-A9BC-8948-83B6-8B95D8C29F7E}" type="parTrans" cxnId="{12AF4E76-A5B5-C04C-B496-C9369ED1A17D}">
      <dgm:prSet/>
      <dgm:spPr/>
      <dgm:t>
        <a:bodyPr/>
        <a:lstStyle/>
        <a:p>
          <a:endParaRPr lang="it-IT"/>
        </a:p>
      </dgm:t>
    </dgm:pt>
    <dgm:pt modelId="{CD936B2B-803D-9C4A-BBD3-CF5FBF55A6D7}" type="sibTrans" cxnId="{12AF4E76-A5B5-C04C-B496-C9369ED1A17D}">
      <dgm:prSet/>
      <dgm:spPr/>
      <dgm:t>
        <a:bodyPr/>
        <a:lstStyle/>
        <a:p>
          <a:endParaRPr lang="it-IT"/>
        </a:p>
      </dgm:t>
    </dgm:pt>
    <dgm:pt modelId="{BA638225-9668-3147-9D11-09617A0D6F90}">
      <dgm:prSet phldrT="[Testo]" custT="1"/>
      <dgm:spPr/>
      <dgm:t>
        <a:bodyPr/>
        <a:lstStyle/>
        <a:p>
          <a:r>
            <a:rPr lang="it-IT" sz="2300" dirty="0"/>
            <a:t>Nevroticismo (in modo negativo)</a:t>
          </a:r>
          <a:endParaRPr lang="it-IT" sz="1800" dirty="0"/>
        </a:p>
      </dgm:t>
    </dgm:pt>
    <dgm:pt modelId="{515DE0D6-17A7-A343-B43F-F3E55B9AFACD}" type="parTrans" cxnId="{4305527E-E3D6-2844-B602-6B31A20C076F}">
      <dgm:prSet/>
      <dgm:spPr/>
      <dgm:t>
        <a:bodyPr/>
        <a:lstStyle/>
        <a:p>
          <a:endParaRPr lang="it-IT"/>
        </a:p>
      </dgm:t>
    </dgm:pt>
    <dgm:pt modelId="{9D170655-79F3-1541-B14C-9677F1A35977}" type="sibTrans" cxnId="{4305527E-E3D6-2844-B602-6B31A20C076F}">
      <dgm:prSet/>
      <dgm:spPr/>
      <dgm:t>
        <a:bodyPr/>
        <a:lstStyle/>
        <a:p>
          <a:endParaRPr lang="it-IT"/>
        </a:p>
      </dgm:t>
    </dgm:pt>
    <dgm:pt modelId="{4F1C2D80-BCEE-514F-A537-9905C7882FAF}">
      <dgm:prSet phldrT="[Testo]" custT="1"/>
      <dgm:spPr/>
      <dgm:t>
        <a:bodyPr/>
        <a:lstStyle/>
        <a:p>
          <a:r>
            <a:rPr lang="it-IT" sz="2300" dirty="0"/>
            <a:t>Estroversione</a:t>
          </a:r>
        </a:p>
      </dgm:t>
    </dgm:pt>
    <dgm:pt modelId="{831E355D-D360-2742-9220-B15629B36579}" type="parTrans" cxnId="{8C2DE5CE-6B44-7043-976A-1BD6F41A6E0C}">
      <dgm:prSet/>
      <dgm:spPr/>
      <dgm:t>
        <a:bodyPr/>
        <a:lstStyle/>
        <a:p>
          <a:endParaRPr lang="it-IT"/>
        </a:p>
      </dgm:t>
    </dgm:pt>
    <dgm:pt modelId="{1F936B57-4A28-6647-AC10-F15C3DB006D3}" type="sibTrans" cxnId="{8C2DE5CE-6B44-7043-976A-1BD6F41A6E0C}">
      <dgm:prSet/>
      <dgm:spPr/>
      <dgm:t>
        <a:bodyPr/>
        <a:lstStyle/>
        <a:p>
          <a:endParaRPr lang="it-IT"/>
        </a:p>
      </dgm:t>
    </dgm:pt>
    <dgm:pt modelId="{18127D84-1B88-0440-8A2D-A5205FD8EF5E}">
      <dgm:prSet phldrT="[Testo]" custT="1"/>
      <dgm:spPr/>
      <dgm:t>
        <a:bodyPr/>
        <a:lstStyle/>
        <a:p>
          <a:r>
            <a:rPr lang="it-IT" sz="2300" dirty="0"/>
            <a:t>Coscienziosità</a:t>
          </a:r>
        </a:p>
      </dgm:t>
    </dgm:pt>
    <dgm:pt modelId="{79D4A6AE-6CB0-0F4C-AED9-E0E13D294744}" type="parTrans" cxnId="{A4D80805-971C-9046-ACE1-0A98BB581767}">
      <dgm:prSet/>
      <dgm:spPr/>
      <dgm:t>
        <a:bodyPr/>
        <a:lstStyle/>
        <a:p>
          <a:endParaRPr lang="it-IT"/>
        </a:p>
      </dgm:t>
    </dgm:pt>
    <dgm:pt modelId="{630283B3-59D2-F644-937B-E570FBE0330D}" type="sibTrans" cxnId="{A4D80805-971C-9046-ACE1-0A98BB581767}">
      <dgm:prSet/>
      <dgm:spPr/>
      <dgm:t>
        <a:bodyPr/>
        <a:lstStyle/>
        <a:p>
          <a:endParaRPr lang="it-IT"/>
        </a:p>
      </dgm:t>
    </dgm:pt>
    <dgm:pt modelId="{85DC0683-9433-2C4E-B115-497EBD726AF1}">
      <dgm:prSet phldrT="[Testo]" custT="1"/>
      <dgm:spPr/>
      <dgm:t>
        <a:bodyPr/>
        <a:lstStyle/>
        <a:p>
          <a:r>
            <a:rPr lang="it-IT" sz="2300" dirty="0"/>
            <a:t>In maniera minore dall’</a:t>
          </a:r>
          <a:r>
            <a:rPr lang="it-IT" sz="2300" dirty="0" err="1"/>
            <a:t>Amicalità</a:t>
          </a:r>
          <a:endParaRPr lang="it-IT" sz="2300" dirty="0"/>
        </a:p>
      </dgm:t>
    </dgm:pt>
    <dgm:pt modelId="{88A23199-94C2-DA4F-85CD-C337C0FE82D6}" type="parTrans" cxnId="{54486BC1-9C05-A044-A328-BC2F311AD7E3}">
      <dgm:prSet/>
      <dgm:spPr/>
      <dgm:t>
        <a:bodyPr/>
        <a:lstStyle/>
        <a:p>
          <a:endParaRPr lang="it-IT"/>
        </a:p>
      </dgm:t>
    </dgm:pt>
    <dgm:pt modelId="{3F2BDD49-324C-154F-86E0-C191193F6184}" type="sibTrans" cxnId="{54486BC1-9C05-A044-A328-BC2F311AD7E3}">
      <dgm:prSet/>
      <dgm:spPr/>
      <dgm:t>
        <a:bodyPr/>
        <a:lstStyle/>
        <a:p>
          <a:endParaRPr lang="it-IT"/>
        </a:p>
      </dgm:t>
    </dgm:pt>
    <dgm:pt modelId="{2DAFDC52-2663-804C-A1BF-251EB9075FFE}" type="pres">
      <dgm:prSet presAssocID="{82712322-6338-804A-BD27-1C437295D4BC}" presName="Name0" presStyleCnt="0">
        <dgm:presLayoutVars>
          <dgm:dir/>
          <dgm:animLvl val="lvl"/>
          <dgm:resizeHandles val="exact"/>
        </dgm:presLayoutVars>
      </dgm:prSet>
      <dgm:spPr/>
    </dgm:pt>
    <dgm:pt modelId="{AEFCC2D1-0831-FF49-8632-AB9DA5ACB4AF}" type="pres">
      <dgm:prSet presAssocID="{85DC0683-9433-2C4E-B115-497EBD726AF1}" presName="boxAndChildren" presStyleCnt="0"/>
      <dgm:spPr/>
    </dgm:pt>
    <dgm:pt modelId="{BCB7ED27-C0C0-A74E-B77C-FFCEF74947B0}" type="pres">
      <dgm:prSet presAssocID="{85DC0683-9433-2C4E-B115-497EBD726AF1}" presName="parentTextBox" presStyleLbl="node1" presStyleIdx="0" presStyleCnt="6"/>
      <dgm:spPr/>
    </dgm:pt>
    <dgm:pt modelId="{689AD010-DDE5-EE4E-AF2A-56D1B6814B7F}" type="pres">
      <dgm:prSet presAssocID="{630283B3-59D2-F644-937B-E570FBE0330D}" presName="sp" presStyleCnt="0"/>
      <dgm:spPr/>
    </dgm:pt>
    <dgm:pt modelId="{94E23AEB-F092-4443-9661-FEBC469A64F5}" type="pres">
      <dgm:prSet presAssocID="{18127D84-1B88-0440-8A2D-A5205FD8EF5E}" presName="arrowAndChildren" presStyleCnt="0"/>
      <dgm:spPr/>
    </dgm:pt>
    <dgm:pt modelId="{EF72AF2E-9705-3B40-8B0F-10995ADF74C2}" type="pres">
      <dgm:prSet presAssocID="{18127D84-1B88-0440-8A2D-A5205FD8EF5E}" presName="parentTextArrow" presStyleLbl="node1" presStyleIdx="1" presStyleCnt="6"/>
      <dgm:spPr/>
    </dgm:pt>
    <dgm:pt modelId="{39A69C94-5C87-B94C-BD4C-1256BD54EFB9}" type="pres">
      <dgm:prSet presAssocID="{1F936B57-4A28-6647-AC10-F15C3DB006D3}" presName="sp" presStyleCnt="0"/>
      <dgm:spPr/>
    </dgm:pt>
    <dgm:pt modelId="{BF6B02DE-EA17-B147-B648-AA0DBE313AAB}" type="pres">
      <dgm:prSet presAssocID="{4F1C2D80-BCEE-514F-A537-9905C7882FAF}" presName="arrowAndChildren" presStyleCnt="0"/>
      <dgm:spPr/>
    </dgm:pt>
    <dgm:pt modelId="{28523F12-4438-F646-A7AC-46B6E34A4643}" type="pres">
      <dgm:prSet presAssocID="{4F1C2D80-BCEE-514F-A537-9905C7882FAF}" presName="parentTextArrow" presStyleLbl="node1" presStyleIdx="2" presStyleCnt="6"/>
      <dgm:spPr/>
    </dgm:pt>
    <dgm:pt modelId="{15A461E1-7EE5-344E-B1C3-AD72C2FB1AA1}" type="pres">
      <dgm:prSet presAssocID="{9D170655-79F3-1541-B14C-9677F1A35977}" presName="sp" presStyleCnt="0"/>
      <dgm:spPr/>
    </dgm:pt>
    <dgm:pt modelId="{990E14CA-4796-0D4F-BEDC-FCA49DE02F81}" type="pres">
      <dgm:prSet presAssocID="{BA638225-9668-3147-9D11-09617A0D6F90}" presName="arrowAndChildren" presStyleCnt="0"/>
      <dgm:spPr/>
    </dgm:pt>
    <dgm:pt modelId="{333B37BE-5573-3547-A529-DB52AF33AA00}" type="pres">
      <dgm:prSet presAssocID="{BA638225-9668-3147-9D11-09617A0D6F90}" presName="parentTextArrow" presStyleLbl="node1" presStyleIdx="3" presStyleCnt="6"/>
      <dgm:spPr/>
    </dgm:pt>
    <dgm:pt modelId="{B47D6E77-155A-DA49-A7B1-966C08672BB2}" type="pres">
      <dgm:prSet presAssocID="{CD936B2B-803D-9C4A-BBD3-CF5FBF55A6D7}" presName="sp" presStyleCnt="0"/>
      <dgm:spPr/>
    </dgm:pt>
    <dgm:pt modelId="{DDA32F35-B948-EF4D-B4A9-1423DF614A5E}" type="pres">
      <dgm:prSet presAssocID="{86C96870-C278-B84E-9D23-867EA820587E}" presName="arrowAndChildren" presStyleCnt="0"/>
      <dgm:spPr/>
    </dgm:pt>
    <dgm:pt modelId="{510ACE4D-A1F9-234F-ABCA-DD0625741135}" type="pres">
      <dgm:prSet presAssocID="{86C96870-C278-B84E-9D23-867EA820587E}" presName="parentTextArrow" presStyleLbl="node1" presStyleIdx="4" presStyleCnt="6"/>
      <dgm:spPr/>
    </dgm:pt>
    <dgm:pt modelId="{D6E9BF3F-8F4F-0942-A052-29709991DE04}" type="pres">
      <dgm:prSet presAssocID="{4C64BEDF-A1E2-D34F-B281-92D1C2765B6E}" presName="sp" presStyleCnt="0"/>
      <dgm:spPr/>
    </dgm:pt>
    <dgm:pt modelId="{806BB4CA-6CC9-AB45-9012-85708975D2B0}" type="pres">
      <dgm:prSet presAssocID="{8AE07A24-76E2-854E-B2CD-064494F16A41}" presName="arrowAndChildren" presStyleCnt="0"/>
      <dgm:spPr/>
    </dgm:pt>
    <dgm:pt modelId="{E713EC25-DFC5-E54F-893F-E346C8EE63BF}" type="pres">
      <dgm:prSet presAssocID="{8AE07A24-76E2-854E-B2CD-064494F16A41}" presName="parentTextArrow" presStyleLbl="node1" presStyleIdx="5" presStyleCnt="6"/>
      <dgm:spPr/>
    </dgm:pt>
  </dgm:ptLst>
  <dgm:cxnLst>
    <dgm:cxn modelId="{A4D80805-971C-9046-ACE1-0A98BB581767}" srcId="{82712322-6338-804A-BD27-1C437295D4BC}" destId="{18127D84-1B88-0440-8A2D-A5205FD8EF5E}" srcOrd="4" destOrd="0" parTransId="{79D4A6AE-6CB0-0F4C-AED9-E0E13D294744}" sibTransId="{630283B3-59D2-F644-937B-E570FBE0330D}"/>
    <dgm:cxn modelId="{7DE5960C-CB4D-2B48-BD0E-C0EA295D2F62}" type="presOf" srcId="{4F1C2D80-BCEE-514F-A537-9905C7882FAF}" destId="{28523F12-4438-F646-A7AC-46B6E34A4643}" srcOrd="0" destOrd="0" presId="urn:microsoft.com/office/officeart/2005/8/layout/process4"/>
    <dgm:cxn modelId="{A82DF953-8E33-0B4C-9461-064D44556476}" type="presOf" srcId="{82712322-6338-804A-BD27-1C437295D4BC}" destId="{2DAFDC52-2663-804C-A1BF-251EB9075FFE}" srcOrd="0" destOrd="0" presId="urn:microsoft.com/office/officeart/2005/8/layout/process4"/>
    <dgm:cxn modelId="{7560BD57-8728-8D44-9EB2-C0C8ADDC6A56}" srcId="{82712322-6338-804A-BD27-1C437295D4BC}" destId="{8AE07A24-76E2-854E-B2CD-064494F16A41}" srcOrd="0" destOrd="0" parTransId="{E9053E04-02C8-6F47-A4EB-DD96A0D0B9DE}" sibTransId="{4C64BEDF-A1E2-D34F-B281-92D1C2765B6E}"/>
    <dgm:cxn modelId="{F70B0576-1C50-9047-B6CF-71C6AF6A21C2}" type="presOf" srcId="{BA638225-9668-3147-9D11-09617A0D6F90}" destId="{333B37BE-5573-3547-A529-DB52AF33AA00}" srcOrd="0" destOrd="0" presId="urn:microsoft.com/office/officeart/2005/8/layout/process4"/>
    <dgm:cxn modelId="{12AF4E76-A5B5-C04C-B496-C9369ED1A17D}" srcId="{82712322-6338-804A-BD27-1C437295D4BC}" destId="{86C96870-C278-B84E-9D23-867EA820587E}" srcOrd="1" destOrd="0" parTransId="{B731B364-A9BC-8948-83B6-8B95D8C29F7E}" sibTransId="{CD936B2B-803D-9C4A-BBD3-CF5FBF55A6D7}"/>
    <dgm:cxn modelId="{7DA12B7A-1AB9-A04B-995D-4AFD545CFAA3}" type="presOf" srcId="{86C96870-C278-B84E-9D23-867EA820587E}" destId="{510ACE4D-A1F9-234F-ABCA-DD0625741135}" srcOrd="0" destOrd="0" presId="urn:microsoft.com/office/officeart/2005/8/layout/process4"/>
    <dgm:cxn modelId="{4305527E-E3D6-2844-B602-6B31A20C076F}" srcId="{82712322-6338-804A-BD27-1C437295D4BC}" destId="{BA638225-9668-3147-9D11-09617A0D6F90}" srcOrd="2" destOrd="0" parTransId="{515DE0D6-17A7-A343-B43F-F3E55B9AFACD}" sibTransId="{9D170655-79F3-1541-B14C-9677F1A35977}"/>
    <dgm:cxn modelId="{484EA082-91CD-1846-8CAB-056135DF3DBA}" type="presOf" srcId="{85DC0683-9433-2C4E-B115-497EBD726AF1}" destId="{BCB7ED27-C0C0-A74E-B77C-FFCEF74947B0}" srcOrd="0" destOrd="0" presId="urn:microsoft.com/office/officeart/2005/8/layout/process4"/>
    <dgm:cxn modelId="{54486BC1-9C05-A044-A328-BC2F311AD7E3}" srcId="{82712322-6338-804A-BD27-1C437295D4BC}" destId="{85DC0683-9433-2C4E-B115-497EBD726AF1}" srcOrd="5" destOrd="0" parTransId="{88A23199-94C2-DA4F-85CD-C337C0FE82D6}" sibTransId="{3F2BDD49-324C-154F-86E0-C191193F6184}"/>
    <dgm:cxn modelId="{8C2DE5CE-6B44-7043-976A-1BD6F41A6E0C}" srcId="{82712322-6338-804A-BD27-1C437295D4BC}" destId="{4F1C2D80-BCEE-514F-A537-9905C7882FAF}" srcOrd="3" destOrd="0" parTransId="{831E355D-D360-2742-9220-B15629B36579}" sibTransId="{1F936B57-4A28-6647-AC10-F15C3DB006D3}"/>
    <dgm:cxn modelId="{30BAA5E2-DD78-0748-A510-BEBAD4640CA9}" type="presOf" srcId="{8AE07A24-76E2-854E-B2CD-064494F16A41}" destId="{E713EC25-DFC5-E54F-893F-E346C8EE63BF}" srcOrd="0" destOrd="0" presId="urn:microsoft.com/office/officeart/2005/8/layout/process4"/>
    <dgm:cxn modelId="{0C841EEB-6390-054D-BDF3-D86D96E83EAC}" type="presOf" srcId="{18127D84-1B88-0440-8A2D-A5205FD8EF5E}" destId="{EF72AF2E-9705-3B40-8B0F-10995ADF74C2}" srcOrd="0" destOrd="0" presId="urn:microsoft.com/office/officeart/2005/8/layout/process4"/>
    <dgm:cxn modelId="{92FA3CFE-BC52-F849-9B7C-C85A3ABDA91E}" type="presParOf" srcId="{2DAFDC52-2663-804C-A1BF-251EB9075FFE}" destId="{AEFCC2D1-0831-FF49-8632-AB9DA5ACB4AF}" srcOrd="0" destOrd="0" presId="urn:microsoft.com/office/officeart/2005/8/layout/process4"/>
    <dgm:cxn modelId="{0327DF83-D104-8E46-B901-06F2B4D197F9}" type="presParOf" srcId="{AEFCC2D1-0831-FF49-8632-AB9DA5ACB4AF}" destId="{BCB7ED27-C0C0-A74E-B77C-FFCEF74947B0}" srcOrd="0" destOrd="0" presId="urn:microsoft.com/office/officeart/2005/8/layout/process4"/>
    <dgm:cxn modelId="{957970CC-2E87-254E-9F2F-7144156B6D52}" type="presParOf" srcId="{2DAFDC52-2663-804C-A1BF-251EB9075FFE}" destId="{689AD010-DDE5-EE4E-AF2A-56D1B6814B7F}" srcOrd="1" destOrd="0" presId="urn:microsoft.com/office/officeart/2005/8/layout/process4"/>
    <dgm:cxn modelId="{83BE7B62-BAA2-7547-B827-7AF685A7BBDE}" type="presParOf" srcId="{2DAFDC52-2663-804C-A1BF-251EB9075FFE}" destId="{94E23AEB-F092-4443-9661-FEBC469A64F5}" srcOrd="2" destOrd="0" presId="urn:microsoft.com/office/officeart/2005/8/layout/process4"/>
    <dgm:cxn modelId="{9456CC37-45A6-9D45-9B25-39040C1A87EA}" type="presParOf" srcId="{94E23AEB-F092-4443-9661-FEBC469A64F5}" destId="{EF72AF2E-9705-3B40-8B0F-10995ADF74C2}" srcOrd="0" destOrd="0" presId="urn:microsoft.com/office/officeart/2005/8/layout/process4"/>
    <dgm:cxn modelId="{E0034ED3-6A8A-A040-A944-CB3BCB7002F8}" type="presParOf" srcId="{2DAFDC52-2663-804C-A1BF-251EB9075FFE}" destId="{39A69C94-5C87-B94C-BD4C-1256BD54EFB9}" srcOrd="3" destOrd="0" presId="urn:microsoft.com/office/officeart/2005/8/layout/process4"/>
    <dgm:cxn modelId="{6CDC50B6-0C04-3147-9AC9-ACF7DEAC5686}" type="presParOf" srcId="{2DAFDC52-2663-804C-A1BF-251EB9075FFE}" destId="{BF6B02DE-EA17-B147-B648-AA0DBE313AAB}" srcOrd="4" destOrd="0" presId="urn:microsoft.com/office/officeart/2005/8/layout/process4"/>
    <dgm:cxn modelId="{FF7F62F8-3A59-5D40-9FD3-F334A6FCAC7D}" type="presParOf" srcId="{BF6B02DE-EA17-B147-B648-AA0DBE313AAB}" destId="{28523F12-4438-F646-A7AC-46B6E34A4643}" srcOrd="0" destOrd="0" presId="urn:microsoft.com/office/officeart/2005/8/layout/process4"/>
    <dgm:cxn modelId="{E2150355-735C-634C-8168-BB4027944AA0}" type="presParOf" srcId="{2DAFDC52-2663-804C-A1BF-251EB9075FFE}" destId="{15A461E1-7EE5-344E-B1C3-AD72C2FB1AA1}" srcOrd="5" destOrd="0" presId="urn:microsoft.com/office/officeart/2005/8/layout/process4"/>
    <dgm:cxn modelId="{444FE073-4860-7F40-8A36-538BE906A2C8}" type="presParOf" srcId="{2DAFDC52-2663-804C-A1BF-251EB9075FFE}" destId="{990E14CA-4796-0D4F-BEDC-FCA49DE02F81}" srcOrd="6" destOrd="0" presId="urn:microsoft.com/office/officeart/2005/8/layout/process4"/>
    <dgm:cxn modelId="{34F58416-39D5-1F43-82AF-14F76B3D6DB3}" type="presParOf" srcId="{990E14CA-4796-0D4F-BEDC-FCA49DE02F81}" destId="{333B37BE-5573-3547-A529-DB52AF33AA00}" srcOrd="0" destOrd="0" presId="urn:microsoft.com/office/officeart/2005/8/layout/process4"/>
    <dgm:cxn modelId="{8472F70E-13FE-F04B-9DC5-658C39FADE08}" type="presParOf" srcId="{2DAFDC52-2663-804C-A1BF-251EB9075FFE}" destId="{B47D6E77-155A-DA49-A7B1-966C08672BB2}" srcOrd="7" destOrd="0" presId="urn:microsoft.com/office/officeart/2005/8/layout/process4"/>
    <dgm:cxn modelId="{C296BF60-EA3B-9042-85E5-FC6E33AEEA86}" type="presParOf" srcId="{2DAFDC52-2663-804C-A1BF-251EB9075FFE}" destId="{DDA32F35-B948-EF4D-B4A9-1423DF614A5E}" srcOrd="8" destOrd="0" presId="urn:microsoft.com/office/officeart/2005/8/layout/process4"/>
    <dgm:cxn modelId="{7DA19BB7-181F-B34A-AAA3-77DC16964B5F}" type="presParOf" srcId="{DDA32F35-B948-EF4D-B4A9-1423DF614A5E}" destId="{510ACE4D-A1F9-234F-ABCA-DD0625741135}" srcOrd="0" destOrd="0" presId="urn:microsoft.com/office/officeart/2005/8/layout/process4"/>
    <dgm:cxn modelId="{6FB399E2-1F92-6B4C-8B60-C59E66649FD5}" type="presParOf" srcId="{2DAFDC52-2663-804C-A1BF-251EB9075FFE}" destId="{D6E9BF3F-8F4F-0942-A052-29709991DE04}" srcOrd="9" destOrd="0" presId="urn:microsoft.com/office/officeart/2005/8/layout/process4"/>
    <dgm:cxn modelId="{EAB6E3CC-BA08-1B48-A320-36C8CBB68935}" type="presParOf" srcId="{2DAFDC52-2663-804C-A1BF-251EB9075FFE}" destId="{806BB4CA-6CC9-AB45-9012-85708975D2B0}" srcOrd="10" destOrd="0" presId="urn:microsoft.com/office/officeart/2005/8/layout/process4"/>
    <dgm:cxn modelId="{21D8D933-AEAD-FE45-A1F2-5976F1FC4F4C}" type="presParOf" srcId="{806BB4CA-6CC9-AB45-9012-85708975D2B0}" destId="{E713EC25-DFC5-E54F-893F-E346C8EE6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712322-6338-804A-BD27-1C437295D4BC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E07A24-76E2-854E-B2CD-064494F16A41}">
      <dgm:prSet phldrT="[Testo]" custT="1"/>
      <dgm:spPr/>
      <dgm:t>
        <a:bodyPr/>
        <a:lstStyle/>
        <a:p>
          <a:r>
            <a:rPr lang="it-IT" sz="2300" dirty="0" err="1"/>
            <a:t>Anglim</a:t>
          </a:r>
          <a:r>
            <a:rPr lang="it-IT" sz="2300" dirty="0"/>
            <a:t> et al. (2020)</a:t>
          </a:r>
        </a:p>
      </dgm:t>
    </dgm:pt>
    <dgm:pt modelId="{E9053E04-02C8-6F47-A4EB-DD96A0D0B9DE}" type="parTrans" cxnId="{7560BD57-8728-8D44-9EB2-C0C8ADDC6A56}">
      <dgm:prSet/>
      <dgm:spPr/>
      <dgm:t>
        <a:bodyPr/>
        <a:lstStyle/>
        <a:p>
          <a:endParaRPr lang="it-IT"/>
        </a:p>
      </dgm:t>
    </dgm:pt>
    <dgm:pt modelId="{4C64BEDF-A1E2-D34F-B281-92D1C2765B6E}" type="sibTrans" cxnId="{7560BD57-8728-8D44-9EB2-C0C8ADDC6A56}">
      <dgm:prSet/>
      <dgm:spPr/>
      <dgm:t>
        <a:bodyPr/>
        <a:lstStyle/>
        <a:p>
          <a:endParaRPr lang="it-IT"/>
        </a:p>
      </dgm:t>
    </dgm:pt>
    <dgm:pt modelId="{86C96870-C278-B84E-9D23-867EA820587E}">
      <dgm:prSet phldrT="[Testo]" custT="1"/>
      <dgm:spPr/>
      <dgm:t>
        <a:bodyPr/>
        <a:lstStyle/>
        <a:p>
          <a:r>
            <a:rPr lang="it-IT" sz="2000" dirty="0"/>
            <a:t>Correlazione media con il benessere di:</a:t>
          </a:r>
        </a:p>
      </dgm:t>
    </dgm:pt>
    <dgm:pt modelId="{B731B364-A9BC-8948-83B6-8B95D8C29F7E}" type="parTrans" cxnId="{12AF4E76-A5B5-C04C-B496-C9369ED1A17D}">
      <dgm:prSet/>
      <dgm:spPr/>
      <dgm:t>
        <a:bodyPr/>
        <a:lstStyle/>
        <a:p>
          <a:endParaRPr lang="it-IT"/>
        </a:p>
      </dgm:t>
    </dgm:pt>
    <dgm:pt modelId="{CD936B2B-803D-9C4A-BBD3-CF5FBF55A6D7}" type="sibTrans" cxnId="{12AF4E76-A5B5-C04C-B496-C9369ED1A17D}">
      <dgm:prSet/>
      <dgm:spPr/>
      <dgm:t>
        <a:bodyPr/>
        <a:lstStyle/>
        <a:p>
          <a:endParaRPr lang="it-IT"/>
        </a:p>
      </dgm:t>
    </dgm:pt>
    <dgm:pt modelId="{BA638225-9668-3147-9D11-09617A0D6F90}">
      <dgm:prSet phldrT="[Testo]" custT="1"/>
      <dgm:spPr/>
      <dgm:t>
        <a:bodyPr/>
        <a:lstStyle/>
        <a:p>
          <a:r>
            <a:rPr lang="it-IT" sz="2300" dirty="0"/>
            <a:t>0,46 per il Nevroticismo</a:t>
          </a:r>
          <a:endParaRPr lang="it-IT" sz="1800" dirty="0"/>
        </a:p>
      </dgm:t>
    </dgm:pt>
    <dgm:pt modelId="{515DE0D6-17A7-A343-B43F-F3E55B9AFACD}" type="parTrans" cxnId="{4305527E-E3D6-2844-B602-6B31A20C076F}">
      <dgm:prSet/>
      <dgm:spPr/>
      <dgm:t>
        <a:bodyPr/>
        <a:lstStyle/>
        <a:p>
          <a:endParaRPr lang="it-IT"/>
        </a:p>
      </dgm:t>
    </dgm:pt>
    <dgm:pt modelId="{9D170655-79F3-1541-B14C-9677F1A35977}" type="sibTrans" cxnId="{4305527E-E3D6-2844-B602-6B31A20C076F}">
      <dgm:prSet/>
      <dgm:spPr/>
      <dgm:t>
        <a:bodyPr/>
        <a:lstStyle/>
        <a:p>
          <a:endParaRPr lang="it-IT"/>
        </a:p>
      </dgm:t>
    </dgm:pt>
    <dgm:pt modelId="{4F1C2D80-BCEE-514F-A537-9905C7882FAF}">
      <dgm:prSet phldrT="[Testo]" custT="1"/>
      <dgm:spPr/>
      <dgm:t>
        <a:bodyPr/>
        <a:lstStyle/>
        <a:p>
          <a:r>
            <a:rPr lang="it-IT" sz="2300" dirty="0"/>
            <a:t>0,37 per l’Estroversione</a:t>
          </a:r>
        </a:p>
      </dgm:t>
    </dgm:pt>
    <dgm:pt modelId="{831E355D-D360-2742-9220-B15629B36579}" type="parTrans" cxnId="{8C2DE5CE-6B44-7043-976A-1BD6F41A6E0C}">
      <dgm:prSet/>
      <dgm:spPr/>
      <dgm:t>
        <a:bodyPr/>
        <a:lstStyle/>
        <a:p>
          <a:endParaRPr lang="it-IT"/>
        </a:p>
      </dgm:t>
    </dgm:pt>
    <dgm:pt modelId="{1F936B57-4A28-6647-AC10-F15C3DB006D3}" type="sibTrans" cxnId="{8C2DE5CE-6B44-7043-976A-1BD6F41A6E0C}">
      <dgm:prSet/>
      <dgm:spPr/>
      <dgm:t>
        <a:bodyPr/>
        <a:lstStyle/>
        <a:p>
          <a:endParaRPr lang="it-IT"/>
        </a:p>
      </dgm:t>
    </dgm:pt>
    <dgm:pt modelId="{18127D84-1B88-0440-8A2D-A5205FD8EF5E}">
      <dgm:prSet phldrT="[Testo]" custT="1"/>
      <dgm:spPr/>
      <dgm:t>
        <a:bodyPr/>
        <a:lstStyle/>
        <a:p>
          <a:r>
            <a:rPr lang="it-IT" sz="2300" dirty="0"/>
            <a:t>0,36 per la Coscienziosità</a:t>
          </a:r>
        </a:p>
      </dgm:t>
    </dgm:pt>
    <dgm:pt modelId="{79D4A6AE-6CB0-0F4C-AED9-E0E13D294744}" type="parTrans" cxnId="{A4D80805-971C-9046-ACE1-0A98BB581767}">
      <dgm:prSet/>
      <dgm:spPr/>
      <dgm:t>
        <a:bodyPr/>
        <a:lstStyle/>
        <a:p>
          <a:endParaRPr lang="it-IT"/>
        </a:p>
      </dgm:t>
    </dgm:pt>
    <dgm:pt modelId="{630283B3-59D2-F644-937B-E570FBE0330D}" type="sibTrans" cxnId="{A4D80805-971C-9046-ACE1-0A98BB581767}">
      <dgm:prSet/>
      <dgm:spPr/>
      <dgm:t>
        <a:bodyPr/>
        <a:lstStyle/>
        <a:p>
          <a:endParaRPr lang="it-IT"/>
        </a:p>
      </dgm:t>
    </dgm:pt>
    <dgm:pt modelId="{85DC0683-9433-2C4E-B115-497EBD726AF1}">
      <dgm:prSet phldrT="[Testo]" custT="1"/>
      <dgm:spPr/>
      <dgm:t>
        <a:bodyPr/>
        <a:lstStyle/>
        <a:p>
          <a:r>
            <a:rPr lang="it-IT" sz="2300" dirty="0"/>
            <a:t>0,25 per l'</a:t>
          </a:r>
          <a:r>
            <a:rPr lang="it-IT" sz="2300" dirty="0" err="1"/>
            <a:t>amicalità</a:t>
          </a:r>
          <a:endParaRPr lang="it-IT" sz="2300" dirty="0"/>
        </a:p>
      </dgm:t>
    </dgm:pt>
    <dgm:pt modelId="{88A23199-94C2-DA4F-85CD-C337C0FE82D6}" type="parTrans" cxnId="{54486BC1-9C05-A044-A328-BC2F311AD7E3}">
      <dgm:prSet/>
      <dgm:spPr/>
      <dgm:t>
        <a:bodyPr/>
        <a:lstStyle/>
        <a:p>
          <a:endParaRPr lang="it-IT"/>
        </a:p>
      </dgm:t>
    </dgm:pt>
    <dgm:pt modelId="{3F2BDD49-324C-154F-86E0-C191193F6184}" type="sibTrans" cxnId="{54486BC1-9C05-A044-A328-BC2F311AD7E3}">
      <dgm:prSet/>
      <dgm:spPr/>
      <dgm:t>
        <a:bodyPr/>
        <a:lstStyle/>
        <a:p>
          <a:endParaRPr lang="it-IT"/>
        </a:p>
      </dgm:t>
    </dgm:pt>
    <dgm:pt modelId="{5CB2D7D7-350E-2A42-8B99-F17133447541}">
      <dgm:prSet phldrT="[Testo]" custT="1"/>
      <dgm:spPr/>
      <dgm:t>
        <a:bodyPr/>
        <a:lstStyle/>
        <a:p>
          <a:r>
            <a:rPr lang="it-IT" sz="2300" dirty="0"/>
            <a:t>0,19 per l’Apertura mentale</a:t>
          </a:r>
        </a:p>
      </dgm:t>
    </dgm:pt>
    <dgm:pt modelId="{C36DE4E7-C9D7-D743-9E8A-43A39B4A52FF}" type="parTrans" cxnId="{03157254-74F6-A44F-884C-4287F87DD7B4}">
      <dgm:prSet/>
      <dgm:spPr/>
      <dgm:t>
        <a:bodyPr/>
        <a:lstStyle/>
        <a:p>
          <a:endParaRPr lang="it-IT"/>
        </a:p>
      </dgm:t>
    </dgm:pt>
    <dgm:pt modelId="{11EF74C1-D5F1-CC46-A23B-CC42ED93E1CF}" type="sibTrans" cxnId="{03157254-74F6-A44F-884C-4287F87DD7B4}">
      <dgm:prSet/>
      <dgm:spPr/>
      <dgm:t>
        <a:bodyPr/>
        <a:lstStyle/>
        <a:p>
          <a:endParaRPr lang="it-IT"/>
        </a:p>
      </dgm:t>
    </dgm:pt>
    <dgm:pt modelId="{2DAFDC52-2663-804C-A1BF-251EB9075FFE}" type="pres">
      <dgm:prSet presAssocID="{82712322-6338-804A-BD27-1C437295D4BC}" presName="Name0" presStyleCnt="0">
        <dgm:presLayoutVars>
          <dgm:dir/>
          <dgm:animLvl val="lvl"/>
          <dgm:resizeHandles val="exact"/>
        </dgm:presLayoutVars>
      </dgm:prSet>
      <dgm:spPr/>
    </dgm:pt>
    <dgm:pt modelId="{69BFA7AB-68EC-394E-A308-918A4EDF3196}" type="pres">
      <dgm:prSet presAssocID="{5CB2D7D7-350E-2A42-8B99-F17133447541}" presName="boxAndChildren" presStyleCnt="0"/>
      <dgm:spPr/>
    </dgm:pt>
    <dgm:pt modelId="{EDDD5539-2401-DB4C-8089-ED7EA46E50CD}" type="pres">
      <dgm:prSet presAssocID="{5CB2D7D7-350E-2A42-8B99-F17133447541}" presName="parentTextBox" presStyleLbl="node1" presStyleIdx="0" presStyleCnt="7"/>
      <dgm:spPr/>
    </dgm:pt>
    <dgm:pt modelId="{103FB93E-4212-E443-894E-D1EE2FEFE357}" type="pres">
      <dgm:prSet presAssocID="{3F2BDD49-324C-154F-86E0-C191193F6184}" presName="sp" presStyleCnt="0"/>
      <dgm:spPr/>
    </dgm:pt>
    <dgm:pt modelId="{866BE5D9-3894-8942-BDC1-C1DF31E67868}" type="pres">
      <dgm:prSet presAssocID="{85DC0683-9433-2C4E-B115-497EBD726AF1}" presName="arrowAndChildren" presStyleCnt="0"/>
      <dgm:spPr/>
    </dgm:pt>
    <dgm:pt modelId="{061D9B9A-DD8C-E840-AC6D-1D97C9D68C3B}" type="pres">
      <dgm:prSet presAssocID="{85DC0683-9433-2C4E-B115-497EBD726AF1}" presName="parentTextArrow" presStyleLbl="node1" presStyleIdx="1" presStyleCnt="7"/>
      <dgm:spPr/>
    </dgm:pt>
    <dgm:pt modelId="{689AD010-DDE5-EE4E-AF2A-56D1B6814B7F}" type="pres">
      <dgm:prSet presAssocID="{630283B3-59D2-F644-937B-E570FBE0330D}" presName="sp" presStyleCnt="0"/>
      <dgm:spPr/>
    </dgm:pt>
    <dgm:pt modelId="{94E23AEB-F092-4443-9661-FEBC469A64F5}" type="pres">
      <dgm:prSet presAssocID="{18127D84-1B88-0440-8A2D-A5205FD8EF5E}" presName="arrowAndChildren" presStyleCnt="0"/>
      <dgm:spPr/>
    </dgm:pt>
    <dgm:pt modelId="{EF72AF2E-9705-3B40-8B0F-10995ADF74C2}" type="pres">
      <dgm:prSet presAssocID="{18127D84-1B88-0440-8A2D-A5205FD8EF5E}" presName="parentTextArrow" presStyleLbl="node1" presStyleIdx="2" presStyleCnt="7"/>
      <dgm:spPr/>
    </dgm:pt>
    <dgm:pt modelId="{39A69C94-5C87-B94C-BD4C-1256BD54EFB9}" type="pres">
      <dgm:prSet presAssocID="{1F936B57-4A28-6647-AC10-F15C3DB006D3}" presName="sp" presStyleCnt="0"/>
      <dgm:spPr/>
    </dgm:pt>
    <dgm:pt modelId="{BF6B02DE-EA17-B147-B648-AA0DBE313AAB}" type="pres">
      <dgm:prSet presAssocID="{4F1C2D80-BCEE-514F-A537-9905C7882FAF}" presName="arrowAndChildren" presStyleCnt="0"/>
      <dgm:spPr/>
    </dgm:pt>
    <dgm:pt modelId="{28523F12-4438-F646-A7AC-46B6E34A4643}" type="pres">
      <dgm:prSet presAssocID="{4F1C2D80-BCEE-514F-A537-9905C7882FAF}" presName="parentTextArrow" presStyleLbl="node1" presStyleIdx="3" presStyleCnt="7"/>
      <dgm:spPr/>
    </dgm:pt>
    <dgm:pt modelId="{15A461E1-7EE5-344E-B1C3-AD72C2FB1AA1}" type="pres">
      <dgm:prSet presAssocID="{9D170655-79F3-1541-B14C-9677F1A35977}" presName="sp" presStyleCnt="0"/>
      <dgm:spPr/>
    </dgm:pt>
    <dgm:pt modelId="{990E14CA-4796-0D4F-BEDC-FCA49DE02F81}" type="pres">
      <dgm:prSet presAssocID="{BA638225-9668-3147-9D11-09617A0D6F90}" presName="arrowAndChildren" presStyleCnt="0"/>
      <dgm:spPr/>
    </dgm:pt>
    <dgm:pt modelId="{333B37BE-5573-3547-A529-DB52AF33AA00}" type="pres">
      <dgm:prSet presAssocID="{BA638225-9668-3147-9D11-09617A0D6F90}" presName="parentTextArrow" presStyleLbl="node1" presStyleIdx="4" presStyleCnt="7"/>
      <dgm:spPr/>
    </dgm:pt>
    <dgm:pt modelId="{B47D6E77-155A-DA49-A7B1-966C08672BB2}" type="pres">
      <dgm:prSet presAssocID="{CD936B2B-803D-9C4A-BBD3-CF5FBF55A6D7}" presName="sp" presStyleCnt="0"/>
      <dgm:spPr/>
    </dgm:pt>
    <dgm:pt modelId="{DDA32F35-B948-EF4D-B4A9-1423DF614A5E}" type="pres">
      <dgm:prSet presAssocID="{86C96870-C278-B84E-9D23-867EA820587E}" presName="arrowAndChildren" presStyleCnt="0"/>
      <dgm:spPr/>
    </dgm:pt>
    <dgm:pt modelId="{510ACE4D-A1F9-234F-ABCA-DD0625741135}" type="pres">
      <dgm:prSet presAssocID="{86C96870-C278-B84E-9D23-867EA820587E}" presName="parentTextArrow" presStyleLbl="node1" presStyleIdx="5" presStyleCnt="7"/>
      <dgm:spPr/>
    </dgm:pt>
    <dgm:pt modelId="{D6E9BF3F-8F4F-0942-A052-29709991DE04}" type="pres">
      <dgm:prSet presAssocID="{4C64BEDF-A1E2-D34F-B281-92D1C2765B6E}" presName="sp" presStyleCnt="0"/>
      <dgm:spPr/>
    </dgm:pt>
    <dgm:pt modelId="{806BB4CA-6CC9-AB45-9012-85708975D2B0}" type="pres">
      <dgm:prSet presAssocID="{8AE07A24-76E2-854E-B2CD-064494F16A41}" presName="arrowAndChildren" presStyleCnt="0"/>
      <dgm:spPr/>
    </dgm:pt>
    <dgm:pt modelId="{E713EC25-DFC5-E54F-893F-E346C8EE63BF}" type="pres">
      <dgm:prSet presAssocID="{8AE07A24-76E2-854E-B2CD-064494F16A41}" presName="parentTextArrow" presStyleLbl="node1" presStyleIdx="6" presStyleCnt="7"/>
      <dgm:spPr/>
    </dgm:pt>
  </dgm:ptLst>
  <dgm:cxnLst>
    <dgm:cxn modelId="{A4D80805-971C-9046-ACE1-0A98BB581767}" srcId="{82712322-6338-804A-BD27-1C437295D4BC}" destId="{18127D84-1B88-0440-8A2D-A5205FD8EF5E}" srcOrd="4" destOrd="0" parTransId="{79D4A6AE-6CB0-0F4C-AED9-E0E13D294744}" sibTransId="{630283B3-59D2-F644-937B-E570FBE0330D}"/>
    <dgm:cxn modelId="{9CCA0D06-58D0-5145-8B2B-982768632D3C}" type="presOf" srcId="{5CB2D7D7-350E-2A42-8B99-F17133447541}" destId="{EDDD5539-2401-DB4C-8089-ED7EA46E50CD}" srcOrd="0" destOrd="0" presId="urn:microsoft.com/office/officeart/2005/8/layout/process4"/>
    <dgm:cxn modelId="{7DE5960C-CB4D-2B48-BD0E-C0EA295D2F62}" type="presOf" srcId="{4F1C2D80-BCEE-514F-A537-9905C7882FAF}" destId="{28523F12-4438-F646-A7AC-46B6E34A4643}" srcOrd="0" destOrd="0" presId="urn:microsoft.com/office/officeart/2005/8/layout/process4"/>
    <dgm:cxn modelId="{A82DF953-8E33-0B4C-9461-064D44556476}" type="presOf" srcId="{82712322-6338-804A-BD27-1C437295D4BC}" destId="{2DAFDC52-2663-804C-A1BF-251EB9075FFE}" srcOrd="0" destOrd="0" presId="urn:microsoft.com/office/officeart/2005/8/layout/process4"/>
    <dgm:cxn modelId="{03157254-74F6-A44F-884C-4287F87DD7B4}" srcId="{82712322-6338-804A-BD27-1C437295D4BC}" destId="{5CB2D7D7-350E-2A42-8B99-F17133447541}" srcOrd="6" destOrd="0" parTransId="{C36DE4E7-C9D7-D743-9E8A-43A39B4A52FF}" sibTransId="{11EF74C1-D5F1-CC46-A23B-CC42ED93E1CF}"/>
    <dgm:cxn modelId="{7560BD57-8728-8D44-9EB2-C0C8ADDC6A56}" srcId="{82712322-6338-804A-BD27-1C437295D4BC}" destId="{8AE07A24-76E2-854E-B2CD-064494F16A41}" srcOrd="0" destOrd="0" parTransId="{E9053E04-02C8-6F47-A4EB-DD96A0D0B9DE}" sibTransId="{4C64BEDF-A1E2-D34F-B281-92D1C2765B6E}"/>
    <dgm:cxn modelId="{37A5F86D-53B1-CB49-A9AE-1A4320B1CC7D}" type="presOf" srcId="{85DC0683-9433-2C4E-B115-497EBD726AF1}" destId="{061D9B9A-DD8C-E840-AC6D-1D97C9D68C3B}" srcOrd="0" destOrd="0" presId="urn:microsoft.com/office/officeart/2005/8/layout/process4"/>
    <dgm:cxn modelId="{F70B0576-1C50-9047-B6CF-71C6AF6A21C2}" type="presOf" srcId="{BA638225-9668-3147-9D11-09617A0D6F90}" destId="{333B37BE-5573-3547-A529-DB52AF33AA00}" srcOrd="0" destOrd="0" presId="urn:microsoft.com/office/officeart/2005/8/layout/process4"/>
    <dgm:cxn modelId="{12AF4E76-A5B5-C04C-B496-C9369ED1A17D}" srcId="{82712322-6338-804A-BD27-1C437295D4BC}" destId="{86C96870-C278-B84E-9D23-867EA820587E}" srcOrd="1" destOrd="0" parTransId="{B731B364-A9BC-8948-83B6-8B95D8C29F7E}" sibTransId="{CD936B2B-803D-9C4A-BBD3-CF5FBF55A6D7}"/>
    <dgm:cxn modelId="{7DA12B7A-1AB9-A04B-995D-4AFD545CFAA3}" type="presOf" srcId="{86C96870-C278-B84E-9D23-867EA820587E}" destId="{510ACE4D-A1F9-234F-ABCA-DD0625741135}" srcOrd="0" destOrd="0" presId="urn:microsoft.com/office/officeart/2005/8/layout/process4"/>
    <dgm:cxn modelId="{4305527E-E3D6-2844-B602-6B31A20C076F}" srcId="{82712322-6338-804A-BD27-1C437295D4BC}" destId="{BA638225-9668-3147-9D11-09617A0D6F90}" srcOrd="2" destOrd="0" parTransId="{515DE0D6-17A7-A343-B43F-F3E55B9AFACD}" sibTransId="{9D170655-79F3-1541-B14C-9677F1A35977}"/>
    <dgm:cxn modelId="{54486BC1-9C05-A044-A328-BC2F311AD7E3}" srcId="{82712322-6338-804A-BD27-1C437295D4BC}" destId="{85DC0683-9433-2C4E-B115-497EBD726AF1}" srcOrd="5" destOrd="0" parTransId="{88A23199-94C2-DA4F-85CD-C337C0FE82D6}" sibTransId="{3F2BDD49-324C-154F-86E0-C191193F6184}"/>
    <dgm:cxn modelId="{8C2DE5CE-6B44-7043-976A-1BD6F41A6E0C}" srcId="{82712322-6338-804A-BD27-1C437295D4BC}" destId="{4F1C2D80-BCEE-514F-A537-9905C7882FAF}" srcOrd="3" destOrd="0" parTransId="{831E355D-D360-2742-9220-B15629B36579}" sibTransId="{1F936B57-4A28-6647-AC10-F15C3DB006D3}"/>
    <dgm:cxn modelId="{30BAA5E2-DD78-0748-A510-BEBAD4640CA9}" type="presOf" srcId="{8AE07A24-76E2-854E-B2CD-064494F16A41}" destId="{E713EC25-DFC5-E54F-893F-E346C8EE63BF}" srcOrd="0" destOrd="0" presId="urn:microsoft.com/office/officeart/2005/8/layout/process4"/>
    <dgm:cxn modelId="{0C841EEB-6390-054D-BDF3-D86D96E83EAC}" type="presOf" srcId="{18127D84-1B88-0440-8A2D-A5205FD8EF5E}" destId="{EF72AF2E-9705-3B40-8B0F-10995ADF74C2}" srcOrd="0" destOrd="0" presId="urn:microsoft.com/office/officeart/2005/8/layout/process4"/>
    <dgm:cxn modelId="{CD5E4291-5CC4-3644-8CAF-D0EC48BCF245}" type="presParOf" srcId="{2DAFDC52-2663-804C-A1BF-251EB9075FFE}" destId="{69BFA7AB-68EC-394E-A308-918A4EDF3196}" srcOrd="0" destOrd="0" presId="urn:microsoft.com/office/officeart/2005/8/layout/process4"/>
    <dgm:cxn modelId="{1AB12266-0A33-224C-9E1A-F2F9973380BC}" type="presParOf" srcId="{69BFA7AB-68EC-394E-A308-918A4EDF3196}" destId="{EDDD5539-2401-DB4C-8089-ED7EA46E50CD}" srcOrd="0" destOrd="0" presId="urn:microsoft.com/office/officeart/2005/8/layout/process4"/>
    <dgm:cxn modelId="{09FDF89B-44B4-A240-B92C-02F16C21C3C7}" type="presParOf" srcId="{2DAFDC52-2663-804C-A1BF-251EB9075FFE}" destId="{103FB93E-4212-E443-894E-D1EE2FEFE357}" srcOrd="1" destOrd="0" presId="urn:microsoft.com/office/officeart/2005/8/layout/process4"/>
    <dgm:cxn modelId="{9AD7C01D-D83D-804E-BEC0-0107510B3984}" type="presParOf" srcId="{2DAFDC52-2663-804C-A1BF-251EB9075FFE}" destId="{866BE5D9-3894-8942-BDC1-C1DF31E67868}" srcOrd="2" destOrd="0" presId="urn:microsoft.com/office/officeart/2005/8/layout/process4"/>
    <dgm:cxn modelId="{610EF708-BD9A-1940-A375-CD07D9DF5847}" type="presParOf" srcId="{866BE5D9-3894-8942-BDC1-C1DF31E67868}" destId="{061D9B9A-DD8C-E840-AC6D-1D97C9D68C3B}" srcOrd="0" destOrd="0" presId="urn:microsoft.com/office/officeart/2005/8/layout/process4"/>
    <dgm:cxn modelId="{957970CC-2E87-254E-9F2F-7144156B6D52}" type="presParOf" srcId="{2DAFDC52-2663-804C-A1BF-251EB9075FFE}" destId="{689AD010-DDE5-EE4E-AF2A-56D1B6814B7F}" srcOrd="3" destOrd="0" presId="urn:microsoft.com/office/officeart/2005/8/layout/process4"/>
    <dgm:cxn modelId="{83BE7B62-BAA2-7547-B827-7AF685A7BBDE}" type="presParOf" srcId="{2DAFDC52-2663-804C-A1BF-251EB9075FFE}" destId="{94E23AEB-F092-4443-9661-FEBC469A64F5}" srcOrd="4" destOrd="0" presId="urn:microsoft.com/office/officeart/2005/8/layout/process4"/>
    <dgm:cxn modelId="{9456CC37-45A6-9D45-9B25-39040C1A87EA}" type="presParOf" srcId="{94E23AEB-F092-4443-9661-FEBC469A64F5}" destId="{EF72AF2E-9705-3B40-8B0F-10995ADF74C2}" srcOrd="0" destOrd="0" presId="urn:microsoft.com/office/officeart/2005/8/layout/process4"/>
    <dgm:cxn modelId="{E0034ED3-6A8A-A040-A944-CB3BCB7002F8}" type="presParOf" srcId="{2DAFDC52-2663-804C-A1BF-251EB9075FFE}" destId="{39A69C94-5C87-B94C-BD4C-1256BD54EFB9}" srcOrd="5" destOrd="0" presId="urn:microsoft.com/office/officeart/2005/8/layout/process4"/>
    <dgm:cxn modelId="{6CDC50B6-0C04-3147-9AC9-ACF7DEAC5686}" type="presParOf" srcId="{2DAFDC52-2663-804C-A1BF-251EB9075FFE}" destId="{BF6B02DE-EA17-B147-B648-AA0DBE313AAB}" srcOrd="6" destOrd="0" presId="urn:microsoft.com/office/officeart/2005/8/layout/process4"/>
    <dgm:cxn modelId="{FF7F62F8-3A59-5D40-9FD3-F334A6FCAC7D}" type="presParOf" srcId="{BF6B02DE-EA17-B147-B648-AA0DBE313AAB}" destId="{28523F12-4438-F646-A7AC-46B6E34A4643}" srcOrd="0" destOrd="0" presId="urn:microsoft.com/office/officeart/2005/8/layout/process4"/>
    <dgm:cxn modelId="{E2150355-735C-634C-8168-BB4027944AA0}" type="presParOf" srcId="{2DAFDC52-2663-804C-A1BF-251EB9075FFE}" destId="{15A461E1-7EE5-344E-B1C3-AD72C2FB1AA1}" srcOrd="7" destOrd="0" presId="urn:microsoft.com/office/officeart/2005/8/layout/process4"/>
    <dgm:cxn modelId="{444FE073-4860-7F40-8A36-538BE906A2C8}" type="presParOf" srcId="{2DAFDC52-2663-804C-A1BF-251EB9075FFE}" destId="{990E14CA-4796-0D4F-BEDC-FCA49DE02F81}" srcOrd="8" destOrd="0" presId="urn:microsoft.com/office/officeart/2005/8/layout/process4"/>
    <dgm:cxn modelId="{34F58416-39D5-1F43-82AF-14F76B3D6DB3}" type="presParOf" srcId="{990E14CA-4796-0D4F-BEDC-FCA49DE02F81}" destId="{333B37BE-5573-3547-A529-DB52AF33AA00}" srcOrd="0" destOrd="0" presId="urn:microsoft.com/office/officeart/2005/8/layout/process4"/>
    <dgm:cxn modelId="{8472F70E-13FE-F04B-9DC5-658C39FADE08}" type="presParOf" srcId="{2DAFDC52-2663-804C-A1BF-251EB9075FFE}" destId="{B47D6E77-155A-DA49-A7B1-966C08672BB2}" srcOrd="9" destOrd="0" presId="urn:microsoft.com/office/officeart/2005/8/layout/process4"/>
    <dgm:cxn modelId="{C296BF60-EA3B-9042-85E5-FC6E33AEEA86}" type="presParOf" srcId="{2DAFDC52-2663-804C-A1BF-251EB9075FFE}" destId="{DDA32F35-B948-EF4D-B4A9-1423DF614A5E}" srcOrd="10" destOrd="0" presId="urn:microsoft.com/office/officeart/2005/8/layout/process4"/>
    <dgm:cxn modelId="{7DA19BB7-181F-B34A-AAA3-77DC16964B5F}" type="presParOf" srcId="{DDA32F35-B948-EF4D-B4A9-1423DF614A5E}" destId="{510ACE4D-A1F9-234F-ABCA-DD0625741135}" srcOrd="0" destOrd="0" presId="urn:microsoft.com/office/officeart/2005/8/layout/process4"/>
    <dgm:cxn modelId="{6FB399E2-1F92-6B4C-8B60-C59E66649FD5}" type="presParOf" srcId="{2DAFDC52-2663-804C-A1BF-251EB9075FFE}" destId="{D6E9BF3F-8F4F-0942-A052-29709991DE04}" srcOrd="11" destOrd="0" presId="urn:microsoft.com/office/officeart/2005/8/layout/process4"/>
    <dgm:cxn modelId="{EAB6E3CC-BA08-1B48-A320-36C8CBB68935}" type="presParOf" srcId="{2DAFDC52-2663-804C-A1BF-251EB9075FFE}" destId="{806BB4CA-6CC9-AB45-9012-85708975D2B0}" srcOrd="12" destOrd="0" presId="urn:microsoft.com/office/officeart/2005/8/layout/process4"/>
    <dgm:cxn modelId="{21D8D933-AEAD-FE45-A1F2-5976F1FC4F4C}" type="presParOf" srcId="{806BB4CA-6CC9-AB45-9012-85708975D2B0}" destId="{E713EC25-DFC5-E54F-893F-E346C8EE6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5E387-9AD4-0A40-9F60-BA5F504080FC}">
      <dsp:nvSpPr>
        <dsp:cNvPr id="0" name=""/>
        <dsp:cNvSpPr/>
      </dsp:nvSpPr>
      <dsp:spPr>
        <a:xfrm>
          <a:off x="0" y="3446040"/>
          <a:ext cx="11474244" cy="753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La promozione della salute non è responsabilità esclusiva del settore sanitario, ma include gli stili di vita sani e punta a un benessere multisfaccettato: a) </a:t>
          </a:r>
          <a:r>
            <a:rPr lang="it-IT" sz="1600" b="1" kern="120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oggettivo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(stare bene), b) </a:t>
          </a:r>
          <a:r>
            <a:rPr lang="it-IT" sz="1600" b="1" kern="120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soggettivo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(sen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tirsi bene), c) </a:t>
          </a:r>
          <a:r>
            <a:rPr lang="it-IT" sz="1600" b="1" kern="1200" spc="-1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psicologico e sociale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(avere la coscienza di stare bene e di 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sentirsi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bene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con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sé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stessi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e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con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gli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altri).</a:t>
          </a:r>
          <a:r>
            <a:rPr lang="it-IT" sz="1600" kern="1200" dirty="0">
              <a:solidFill>
                <a:schemeClr val="bg2"/>
              </a:solidFill>
              <a:effectLst/>
            </a:rPr>
            <a:t> </a:t>
          </a:r>
          <a:endParaRPr lang="it-IT" sz="1600" kern="1200" dirty="0">
            <a:solidFill>
              <a:schemeClr val="bg2"/>
            </a:solidFill>
          </a:endParaRPr>
        </a:p>
      </dsp:txBody>
      <dsp:txXfrm>
        <a:off x="0" y="3446040"/>
        <a:ext cx="11474244" cy="753909"/>
      </dsp:txXfrm>
    </dsp:sp>
    <dsp:sp modelId="{BAC082F5-9063-8544-BADF-D6DF11109BCB}">
      <dsp:nvSpPr>
        <dsp:cNvPr id="0" name=""/>
        <dsp:cNvSpPr/>
      </dsp:nvSpPr>
      <dsp:spPr>
        <a:xfrm rot="10800000">
          <a:off x="0" y="2297836"/>
          <a:ext cx="11474244" cy="11595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2"/>
              </a:solidFill>
            </a:rPr>
            <a:t>Salute come stato psicofisico che permette agli individui di ricoprire il </a:t>
          </a:r>
          <a:r>
            <a:rPr lang="it-IT" sz="1600" b="1" kern="1200" dirty="0">
              <a:solidFill>
                <a:schemeClr val="bg1"/>
              </a:solidFill>
            </a:rPr>
            <a:t>proprio ruolo sociale</a:t>
          </a:r>
        </a:p>
      </dsp:txBody>
      <dsp:txXfrm rot="10800000">
        <a:off x="0" y="2297836"/>
        <a:ext cx="11474244" cy="753416"/>
      </dsp:txXfrm>
    </dsp:sp>
    <dsp:sp modelId="{510ACE4D-A1F9-234F-ABCA-DD0625741135}">
      <dsp:nvSpPr>
        <dsp:cNvPr id="0" name=""/>
        <dsp:cNvSpPr/>
      </dsp:nvSpPr>
      <dsp:spPr>
        <a:xfrm rot="10800000">
          <a:off x="0" y="1149632"/>
          <a:ext cx="11474244" cy="11595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2"/>
              </a:solidFill>
              <a:ea typeface="Palatino Linotype" panose="02040502050505030304" pitchFamily="18" charset="0"/>
              <a:cs typeface="Palatino Linotype" panose="02040502050505030304" pitchFamily="18" charset="0"/>
            </a:rPr>
            <a:t>Salute come c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ondizione di completo </a:t>
          </a:r>
          <a:r>
            <a:rPr lang="it-IT" sz="1600" b="1" kern="120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benessere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fisico, men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tale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e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sociale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e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non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esclusivamente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l’assenza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di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malattia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o</a:t>
          </a:r>
          <a:r>
            <a:rPr lang="it-IT" sz="1600" kern="1200" spc="-1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infermità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(</a:t>
          </a:r>
          <a:r>
            <a:rPr lang="it-IT" sz="1600" kern="1200" dirty="0" err="1">
              <a:solidFill>
                <a:schemeClr val="bg2"/>
              </a:solidFill>
              <a:effectLst/>
            </a:rPr>
            <a:t>who</a:t>
          </a:r>
          <a:r>
            <a:rPr lang="it-IT" sz="1600" kern="1200" dirty="0">
              <a:solidFill>
                <a:schemeClr val="bg2"/>
              </a:solidFill>
              <a:effectLst/>
            </a:rPr>
            <a:t>, 1948</a:t>
          </a:r>
          <a:r>
            <a:rPr lang="it-IT" sz="1600" kern="1200" spc="-1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) </a:t>
          </a:r>
          <a:endParaRPr lang="it-IT" sz="1600" kern="1200" dirty="0">
            <a:solidFill>
              <a:schemeClr val="bg2"/>
            </a:solidFill>
          </a:endParaRPr>
        </a:p>
      </dsp:txBody>
      <dsp:txXfrm rot="10800000">
        <a:off x="0" y="1149632"/>
        <a:ext cx="11474244" cy="753416"/>
      </dsp:txXfrm>
    </dsp:sp>
    <dsp:sp modelId="{E713EC25-DFC5-E54F-893F-E346C8EE63BF}">
      <dsp:nvSpPr>
        <dsp:cNvPr id="0" name=""/>
        <dsp:cNvSpPr/>
      </dsp:nvSpPr>
      <dsp:spPr>
        <a:xfrm rot="10800000">
          <a:off x="0" y="1428"/>
          <a:ext cx="11474244" cy="11595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Salute</a:t>
          </a:r>
          <a:r>
            <a:rPr lang="it-IT" sz="1600" kern="1200" spc="-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kern="1200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come</a:t>
          </a:r>
          <a:r>
            <a:rPr lang="it-IT" sz="1600" kern="1200" spc="-5" dirty="0">
              <a:solidFill>
                <a:schemeClr val="bg2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b="1" kern="120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mancanza</a:t>
          </a:r>
          <a:r>
            <a:rPr lang="it-IT" sz="1600" b="1" kern="1200" spc="-5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b="1" kern="120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di</a:t>
          </a:r>
          <a:r>
            <a:rPr lang="it-IT" sz="1600" b="1" kern="1200" spc="-5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1600" b="1" kern="120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malattia</a:t>
          </a:r>
          <a:endParaRPr lang="it-IT" sz="1600" b="1" kern="1200" dirty="0">
            <a:solidFill>
              <a:schemeClr val="bg1"/>
            </a:solidFill>
          </a:endParaRPr>
        </a:p>
      </dsp:txBody>
      <dsp:txXfrm rot="10800000">
        <a:off x="0" y="1428"/>
        <a:ext cx="11474244" cy="7534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BE6E4-F752-2C45-B355-25667A90FA49}">
      <dsp:nvSpPr>
        <dsp:cNvPr id="0" name=""/>
        <dsp:cNvSpPr/>
      </dsp:nvSpPr>
      <dsp:spPr>
        <a:xfrm>
          <a:off x="0" y="205674"/>
          <a:ext cx="11131697" cy="888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43" tIns="249936" rIns="86394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it-IT" sz="1800" kern="1200" dirty="0">
              <a:solidFill>
                <a:srgbClr val="141413"/>
              </a:solidFill>
              <a:latin typeface="+mn-lt"/>
            </a:rPr>
            <a:t>A</a:t>
          </a:r>
          <a:r>
            <a:rPr lang="it-IT" sz="1800" kern="1200" dirty="0">
              <a:solidFill>
                <a:srgbClr val="141413"/>
              </a:solidFill>
              <a:effectLst/>
              <a:latin typeface="+mn-lt"/>
            </a:rPr>
            <a:t>rricchire specifiche caratteristiche del lavoro aumenta il benessere percepito e in particolare la soddisfazione lavorativa</a:t>
          </a:r>
          <a:endParaRPr lang="it-IT" sz="1800" kern="1200" dirty="0">
            <a:latin typeface="+mn-lt"/>
          </a:endParaRPr>
        </a:p>
      </dsp:txBody>
      <dsp:txXfrm>
        <a:off x="0" y="205674"/>
        <a:ext cx="11131697" cy="888299"/>
      </dsp:txXfrm>
    </dsp:sp>
    <dsp:sp modelId="{9747A409-4392-144E-8C10-6748F1AFC38C}">
      <dsp:nvSpPr>
        <dsp:cNvPr id="0" name=""/>
        <dsp:cNvSpPr/>
      </dsp:nvSpPr>
      <dsp:spPr>
        <a:xfrm>
          <a:off x="556584" y="28554"/>
          <a:ext cx="779218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526" tIns="0" rIns="2945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chemeClr val="bg1"/>
              </a:solidFill>
              <a:effectLst/>
            </a:rPr>
            <a:t>Concezione base</a:t>
          </a:r>
          <a:endParaRPr lang="it-IT" sz="1600" b="0" kern="1200" dirty="0">
            <a:solidFill>
              <a:schemeClr val="bg1"/>
            </a:solidFill>
          </a:endParaRPr>
        </a:p>
      </dsp:txBody>
      <dsp:txXfrm>
        <a:off x="573877" y="45847"/>
        <a:ext cx="7757601" cy="319654"/>
      </dsp:txXfrm>
    </dsp:sp>
    <dsp:sp modelId="{9EC6800F-C68F-0C4A-8598-B22822B0C3FF}">
      <dsp:nvSpPr>
        <dsp:cNvPr id="0" name=""/>
        <dsp:cNvSpPr/>
      </dsp:nvSpPr>
      <dsp:spPr>
        <a:xfrm>
          <a:off x="0" y="1335894"/>
          <a:ext cx="11131697" cy="181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43" tIns="249936" rIns="863943" bIns="128016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>
              <a:solidFill>
                <a:srgbClr val="822334"/>
              </a:solidFill>
            </a:rPr>
            <a:t>task </a:t>
          </a:r>
          <a:r>
            <a:rPr lang="it-IT" sz="1800" b="1" kern="1200" dirty="0" err="1">
              <a:solidFill>
                <a:srgbClr val="822334"/>
              </a:solidFill>
            </a:rPr>
            <a:t>identity</a:t>
          </a:r>
          <a:r>
            <a:rPr lang="it-IT" sz="1800" kern="1200" dirty="0"/>
            <a:t>: seguire il proprio lavoro dall’inizio alla fine;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>
              <a:solidFill>
                <a:srgbClr val="822334"/>
              </a:solidFill>
              <a:latin typeface="Aptos" panose="02110004020202020204"/>
              <a:ea typeface="+mn-ea"/>
              <a:cs typeface="+mn-cs"/>
            </a:rPr>
            <a:t>task </a:t>
          </a:r>
          <a:r>
            <a:rPr lang="it-IT" sz="1800" b="1" kern="1200" dirty="0" err="1">
              <a:solidFill>
                <a:srgbClr val="822334"/>
              </a:solidFill>
              <a:latin typeface="Aptos" panose="02110004020202020204"/>
              <a:ea typeface="+mn-ea"/>
              <a:cs typeface="+mn-cs"/>
            </a:rPr>
            <a:t>significance</a:t>
          </a:r>
          <a:r>
            <a:rPr lang="it-I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: percepire il proprio lavoro come significativo e importante; 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>
              <a:solidFill>
                <a:srgbClr val="822334"/>
              </a:solidFill>
            </a:rPr>
            <a:t>skill </a:t>
          </a:r>
          <a:r>
            <a:rPr lang="it-IT" sz="1800" b="1" kern="1200" dirty="0" err="1">
              <a:solidFill>
                <a:srgbClr val="822334"/>
              </a:solidFill>
            </a:rPr>
            <a:t>variety</a:t>
          </a:r>
          <a:r>
            <a:rPr lang="it-IT" sz="1800" kern="1200" dirty="0"/>
            <a:t>: svolgere compiti diversi;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 err="1">
              <a:solidFill>
                <a:srgbClr val="822334"/>
              </a:solidFill>
            </a:rPr>
            <a:t>autonomy</a:t>
          </a:r>
          <a:r>
            <a:rPr lang="it-IT" sz="1800" kern="1200" dirty="0"/>
            <a:t>: avere controllo e discrezione su come condurre il pro</a:t>
          </a:r>
          <a:r>
            <a:rPr lang="it-IT" dirty="0"/>
            <a:t>prio lavoro;</a:t>
          </a:r>
          <a:endParaRPr lang="it-IT" sz="18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kern="1200" dirty="0">
              <a:solidFill>
                <a:srgbClr val="822334"/>
              </a:solidFill>
            </a:rPr>
            <a:t>feedback</a:t>
          </a:r>
          <a:r>
            <a:rPr lang="it-IT" sz="1800" kern="1200" dirty="0"/>
            <a:t>: ricevere riscontri su come si sta svolgendo il lavoro.</a:t>
          </a:r>
        </a:p>
      </dsp:txBody>
      <dsp:txXfrm>
        <a:off x="0" y="1335894"/>
        <a:ext cx="11131697" cy="1814399"/>
      </dsp:txXfrm>
    </dsp:sp>
    <dsp:sp modelId="{5DE1880E-558A-6A48-9D08-7F5A84740DA7}">
      <dsp:nvSpPr>
        <dsp:cNvPr id="0" name=""/>
        <dsp:cNvSpPr/>
      </dsp:nvSpPr>
      <dsp:spPr>
        <a:xfrm>
          <a:off x="556584" y="1158774"/>
          <a:ext cx="779218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526" tIns="0" rIns="2945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Caratteristiche chiave </a:t>
          </a:r>
          <a:endParaRPr lang="it-IT" sz="1600" b="1" kern="1200" dirty="0"/>
        </a:p>
      </dsp:txBody>
      <dsp:txXfrm>
        <a:off x="573877" y="1176067"/>
        <a:ext cx="7757601" cy="319654"/>
      </dsp:txXfrm>
    </dsp:sp>
    <dsp:sp modelId="{668B7803-22C4-D94F-A7ED-2E8F914A617E}">
      <dsp:nvSpPr>
        <dsp:cNvPr id="0" name=""/>
        <dsp:cNvSpPr/>
      </dsp:nvSpPr>
      <dsp:spPr>
        <a:xfrm>
          <a:off x="0" y="3392214"/>
          <a:ext cx="11131697" cy="1738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43" tIns="249936" rIns="863943" bIns="128016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Job Deman</a:t>
          </a:r>
          <a:r>
            <a:rPr lang="it-IT" dirty="0"/>
            <a:t>ds-Control di </a:t>
          </a:r>
          <a:r>
            <a:rPr lang="it-IT" dirty="0" err="1"/>
            <a:t>Karasek</a:t>
          </a:r>
          <a:r>
            <a:rPr lang="it-IT" dirty="0"/>
            <a:t> (1979) = la combinazione di alti livelli di richieste(demands) e bassi livelli di controllo (e supporto) sulla propria attività lavorativa induca alti livelli di stress e, quindi, bassi livelli di benessere. </a:t>
          </a:r>
          <a:endParaRPr lang="it-IT" sz="18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Job Demands-</a:t>
          </a:r>
          <a:r>
            <a:rPr lang="it-IT" sz="1800" kern="1200" dirty="0" err="1"/>
            <a:t>Resources</a:t>
          </a:r>
          <a:r>
            <a:rPr lang="it-IT" sz="1800" kern="1200" dirty="0"/>
            <a:t> - </a:t>
          </a:r>
          <a:r>
            <a:rPr lang="it-IT" dirty="0" err="1"/>
            <a:t>Demerouti</a:t>
          </a:r>
          <a:r>
            <a:rPr lang="it-IT" dirty="0"/>
            <a:t> et al., 2001</a:t>
          </a:r>
          <a:endParaRPr lang="it-IT" sz="18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800" kern="1200" dirty="0"/>
        </a:p>
      </dsp:txBody>
      <dsp:txXfrm>
        <a:off x="0" y="3392214"/>
        <a:ext cx="11131697" cy="1738799"/>
      </dsp:txXfrm>
    </dsp:sp>
    <dsp:sp modelId="{B5AC4EB9-C5FE-AC49-B758-6F8652FDAD0D}">
      <dsp:nvSpPr>
        <dsp:cNvPr id="0" name=""/>
        <dsp:cNvSpPr/>
      </dsp:nvSpPr>
      <dsp:spPr>
        <a:xfrm>
          <a:off x="556584" y="3215094"/>
          <a:ext cx="779218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526" tIns="0" rIns="294526" bIns="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it-IT" sz="1800" kern="1200" dirty="0"/>
            <a:t>Teorie associate</a:t>
          </a:r>
        </a:p>
      </dsp:txBody>
      <dsp:txXfrm>
        <a:off x="573877" y="3232387"/>
        <a:ext cx="7757601" cy="319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050FC-F6C3-B84E-B881-C16535A96E1C}">
      <dsp:nvSpPr>
        <dsp:cNvPr id="0" name=""/>
        <dsp:cNvSpPr/>
      </dsp:nvSpPr>
      <dsp:spPr>
        <a:xfrm>
          <a:off x="0" y="4341209"/>
          <a:ext cx="5725652" cy="94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Alti livelli portano a stati di affaticamento, stress e, alla lunga, scarsa salute (soprattutto burnout) e compromettono la performance lavorativa.</a:t>
          </a:r>
        </a:p>
      </dsp:txBody>
      <dsp:txXfrm>
        <a:off x="0" y="4341209"/>
        <a:ext cx="5725652" cy="949750"/>
      </dsp:txXfrm>
    </dsp:sp>
    <dsp:sp modelId="{333B37BE-5573-3547-A529-DB52AF33AA00}">
      <dsp:nvSpPr>
        <dsp:cNvPr id="0" name=""/>
        <dsp:cNvSpPr/>
      </dsp:nvSpPr>
      <dsp:spPr>
        <a:xfrm rot="10800000">
          <a:off x="0" y="2894739"/>
          <a:ext cx="5725652" cy="1460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Associate a costi fisiologici e psicologici</a:t>
          </a:r>
        </a:p>
      </dsp:txBody>
      <dsp:txXfrm rot="10800000">
        <a:off x="0" y="2894739"/>
        <a:ext cx="5725652" cy="949129"/>
      </dsp:txXfrm>
    </dsp:sp>
    <dsp:sp modelId="{510ACE4D-A1F9-234F-ABCA-DD0625741135}">
      <dsp:nvSpPr>
        <dsp:cNvPr id="0" name=""/>
        <dsp:cNvSpPr/>
      </dsp:nvSpPr>
      <dsp:spPr>
        <a:xfrm rot="10800000">
          <a:off x="0" y="1448269"/>
          <a:ext cx="5725652" cy="1460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Aspetti fisici, sociali o organizzativi del lavoro che richiedono sforzo fisico o mentale</a:t>
          </a:r>
        </a:p>
      </dsp:txBody>
      <dsp:txXfrm rot="10800000">
        <a:off x="0" y="1448269"/>
        <a:ext cx="5725652" cy="949129"/>
      </dsp:txXfrm>
    </dsp:sp>
    <dsp:sp modelId="{E713EC25-DFC5-E54F-893F-E346C8EE63BF}">
      <dsp:nvSpPr>
        <dsp:cNvPr id="0" name=""/>
        <dsp:cNvSpPr/>
      </dsp:nvSpPr>
      <dsp:spPr>
        <a:xfrm rot="10800000">
          <a:off x="0" y="1799"/>
          <a:ext cx="5725652" cy="1460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Richieste lavorative (o demands)</a:t>
          </a:r>
        </a:p>
      </dsp:txBody>
      <dsp:txXfrm rot="10800000">
        <a:off x="0" y="1799"/>
        <a:ext cx="5725652" cy="9491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7F7C6-B71E-0540-BFA9-835D0E01ABDB}">
      <dsp:nvSpPr>
        <dsp:cNvPr id="0" name=""/>
        <dsp:cNvSpPr/>
      </dsp:nvSpPr>
      <dsp:spPr>
        <a:xfrm>
          <a:off x="0" y="4341209"/>
          <a:ext cx="5725652" cy="94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Alti livelli di risorse aumentano motivazione lavorativa, prestazione ed engagement, contribuendo ad alta prestazione lavorativa</a:t>
          </a:r>
        </a:p>
      </dsp:txBody>
      <dsp:txXfrm>
        <a:off x="0" y="4341209"/>
        <a:ext cx="5725652" cy="949750"/>
      </dsp:txXfrm>
    </dsp:sp>
    <dsp:sp modelId="{333B37BE-5573-3547-A529-DB52AF33AA00}">
      <dsp:nvSpPr>
        <dsp:cNvPr id="0" name=""/>
        <dsp:cNvSpPr/>
      </dsp:nvSpPr>
      <dsp:spPr>
        <a:xfrm rot="10800000">
          <a:off x="0" y="2894739"/>
          <a:ext cx="5725652" cy="1460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Riducono le richieste lavorative e i relativi costi fisiologici e psicologici, o stimolano la crescita e lo sviluppo personale</a:t>
          </a:r>
        </a:p>
      </dsp:txBody>
      <dsp:txXfrm rot="10800000">
        <a:off x="0" y="2894739"/>
        <a:ext cx="5725652" cy="949129"/>
      </dsp:txXfrm>
    </dsp:sp>
    <dsp:sp modelId="{510ACE4D-A1F9-234F-ABCA-DD0625741135}">
      <dsp:nvSpPr>
        <dsp:cNvPr id="0" name=""/>
        <dsp:cNvSpPr/>
      </dsp:nvSpPr>
      <dsp:spPr>
        <a:xfrm rot="10800000">
          <a:off x="0" y="1448269"/>
          <a:ext cx="5725652" cy="1460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Aspetti fisici, sociali o organizzativi del lavoro che aiutano a raggiungere obiettivi lavorativi</a:t>
          </a:r>
        </a:p>
      </dsp:txBody>
      <dsp:txXfrm rot="10800000">
        <a:off x="0" y="1448269"/>
        <a:ext cx="5725652" cy="949129"/>
      </dsp:txXfrm>
    </dsp:sp>
    <dsp:sp modelId="{E713EC25-DFC5-E54F-893F-E346C8EE63BF}">
      <dsp:nvSpPr>
        <dsp:cNvPr id="0" name=""/>
        <dsp:cNvSpPr/>
      </dsp:nvSpPr>
      <dsp:spPr>
        <a:xfrm rot="10800000">
          <a:off x="0" y="1799"/>
          <a:ext cx="5725652" cy="1460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Risorse lavorative</a:t>
          </a:r>
        </a:p>
      </dsp:txBody>
      <dsp:txXfrm rot="10800000">
        <a:off x="0" y="1799"/>
        <a:ext cx="5725652" cy="949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36F4B-D477-E046-B1F9-3033DD933EF1}">
      <dsp:nvSpPr>
        <dsp:cNvPr id="0" name=""/>
        <dsp:cNvSpPr/>
      </dsp:nvSpPr>
      <dsp:spPr>
        <a:xfrm>
          <a:off x="0" y="344602"/>
          <a:ext cx="11109433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215" tIns="479044" rIns="8622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300" kern="1200" dirty="0"/>
            <a:t>Portata del modello, che può applicarsi solo a un’area dell’esperienza di vita della persona (come la soddisfazione percepita nel rapporto con il capo) oppure cercare di coglierne l’interezza (come la soddisfazione rispetto alla propria vita)</a:t>
          </a:r>
        </a:p>
      </dsp:txBody>
      <dsp:txXfrm>
        <a:off x="0" y="344602"/>
        <a:ext cx="11109433" cy="1956150"/>
      </dsp:txXfrm>
    </dsp:sp>
    <dsp:sp modelId="{0647D613-22B4-1B4F-A008-CF1F43E13402}">
      <dsp:nvSpPr>
        <dsp:cNvPr id="0" name=""/>
        <dsp:cNvSpPr/>
      </dsp:nvSpPr>
      <dsp:spPr>
        <a:xfrm>
          <a:off x="555471" y="5122"/>
          <a:ext cx="777660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937" tIns="0" rIns="29393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i="0" u="none" strike="noStrike" kern="1200" dirty="0">
              <a:solidFill>
                <a:schemeClr val="bg1"/>
              </a:solidFill>
              <a:effectLst/>
            </a:rPr>
            <a:t>Contestualità</a:t>
          </a:r>
          <a:endParaRPr lang="it-IT" sz="2300" kern="1200" dirty="0">
            <a:solidFill>
              <a:schemeClr val="bg1"/>
            </a:solidFill>
          </a:endParaRPr>
        </a:p>
      </dsp:txBody>
      <dsp:txXfrm>
        <a:off x="588615" y="38266"/>
        <a:ext cx="7710315" cy="612672"/>
      </dsp:txXfrm>
    </dsp:sp>
    <dsp:sp modelId="{8FAB59ED-AD1B-7E41-BB35-525A14E18159}">
      <dsp:nvSpPr>
        <dsp:cNvPr id="0" name=""/>
        <dsp:cNvSpPr/>
      </dsp:nvSpPr>
      <dsp:spPr>
        <a:xfrm>
          <a:off x="0" y="2764432"/>
          <a:ext cx="11109433" cy="2390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215" tIns="479044" rIns="8622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b="1" i="0" u="none" strike="noStrike" kern="1200" dirty="0">
              <a:solidFill>
                <a:srgbClr val="822334"/>
              </a:solidFill>
              <a:effectLst/>
            </a:rPr>
            <a:t>Modelli unidimensionali</a:t>
          </a:r>
          <a:r>
            <a:rPr lang="it-IT" sz="2300" b="0" i="0" u="none" strike="noStrike" kern="1200" dirty="0">
              <a:solidFill>
                <a:srgbClr val="000000"/>
              </a:solidFill>
              <a:effectLst/>
            </a:rPr>
            <a:t>: </a:t>
          </a:r>
          <a:r>
            <a:rPr lang="it-IT" sz="2300" kern="1200" dirty="0"/>
            <a:t>centrati su un’unica dimensione (di solito affettiva o cognitiva)</a:t>
          </a:r>
          <a:endParaRPr lang="it-IT" sz="16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b="1" kern="1200" dirty="0">
              <a:solidFill>
                <a:srgbClr val="822334"/>
              </a:solidFill>
            </a:rPr>
            <a:t>Modelli multidimensionali</a:t>
          </a:r>
          <a:r>
            <a:rPr lang="it-IT" sz="2300" kern="1200" dirty="0"/>
            <a:t>: modelli che abbracciano altre dimensioni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b="1" kern="1200" dirty="0">
              <a:solidFill>
                <a:srgbClr val="822334"/>
              </a:solidFill>
            </a:rPr>
            <a:t>Modelli misti</a:t>
          </a:r>
          <a:r>
            <a:rPr lang="it-IT" sz="2300" kern="1200" dirty="0"/>
            <a:t>: includono sottodimensioni specifiche ma rimandano comunque a un fattore generale </a:t>
          </a:r>
        </a:p>
      </dsp:txBody>
      <dsp:txXfrm>
        <a:off x="0" y="2764432"/>
        <a:ext cx="11109433" cy="2390849"/>
      </dsp:txXfrm>
    </dsp:sp>
    <dsp:sp modelId="{C78DBEBB-0267-414D-BE70-E832557C5922}">
      <dsp:nvSpPr>
        <dsp:cNvPr id="0" name=""/>
        <dsp:cNvSpPr/>
      </dsp:nvSpPr>
      <dsp:spPr>
        <a:xfrm>
          <a:off x="555471" y="2424952"/>
          <a:ext cx="777660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937" tIns="0" rIns="29393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i="0" u="none" strike="noStrike" kern="1200" dirty="0">
              <a:solidFill>
                <a:schemeClr val="bg1"/>
              </a:solidFill>
              <a:effectLst/>
            </a:rPr>
            <a:t>Dimensionalità</a:t>
          </a:r>
          <a:endParaRPr lang="it-IT" sz="2300" kern="1200" dirty="0">
            <a:solidFill>
              <a:schemeClr val="bg1"/>
            </a:solidFill>
          </a:endParaRPr>
        </a:p>
      </dsp:txBody>
      <dsp:txXfrm>
        <a:off x="588615" y="2458096"/>
        <a:ext cx="7710315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BDC04-DA32-0B4A-93FB-F61FBCDDDC6D}">
      <dsp:nvSpPr>
        <dsp:cNvPr id="0" name=""/>
        <dsp:cNvSpPr/>
      </dsp:nvSpPr>
      <dsp:spPr>
        <a:xfrm>
          <a:off x="0" y="595233"/>
          <a:ext cx="81280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16560" rIns="63082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kern="1200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Stato</a:t>
          </a:r>
          <a:r>
            <a:rPr lang="it-IT" sz="2000" kern="1200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2000" kern="1200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di</a:t>
          </a:r>
          <a:r>
            <a:rPr lang="it-IT" sz="2000" kern="1200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2000" kern="1200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alta</a:t>
          </a:r>
          <a:r>
            <a:rPr lang="it-IT" sz="2000" kern="1200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2000" kern="1200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soddisfazione</a:t>
          </a:r>
          <a:r>
            <a:rPr lang="it-IT" sz="2000" kern="1200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2000" kern="1200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per</a:t>
          </a:r>
          <a:r>
            <a:rPr lang="it-IT" sz="2000" kern="1200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2000" kern="1200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la</a:t>
          </a:r>
          <a:r>
            <a:rPr lang="it-IT" sz="2000" kern="1200" spc="-1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2000" kern="1200" spc="-1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propria </a:t>
          </a:r>
          <a:r>
            <a:rPr lang="it-IT" sz="2000" kern="120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vita</a:t>
          </a:r>
          <a:r>
            <a:rPr lang="it-IT" sz="2000" kern="1200" spc="-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2000" kern="120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associato a elevati livelli di affettività positiva e bassi livelli di </a:t>
          </a:r>
          <a:r>
            <a:rPr lang="it-IT" sz="2000" kern="1200" spc="-2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af</a:t>
          </a:r>
          <a:r>
            <a:rPr lang="it-IT" sz="2000" kern="120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fettività</a:t>
          </a:r>
          <a:r>
            <a:rPr lang="it-IT" sz="2000" kern="1200" spc="-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2000" kern="120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negativa</a:t>
          </a:r>
          <a:r>
            <a:rPr lang="it-IT" sz="2000" kern="1200" spc="-5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endParaRPr lang="it-IT" sz="2000" kern="1200" dirty="0"/>
        </a:p>
      </dsp:txBody>
      <dsp:txXfrm>
        <a:off x="0" y="595233"/>
        <a:ext cx="8128000" cy="1134000"/>
      </dsp:txXfrm>
    </dsp:sp>
    <dsp:sp modelId="{F2999FBF-D751-9B47-A7FD-24E0F6116012}">
      <dsp:nvSpPr>
        <dsp:cNvPr id="0" name=""/>
        <dsp:cNvSpPr/>
      </dsp:nvSpPr>
      <dsp:spPr>
        <a:xfrm>
          <a:off x="406400" y="300033"/>
          <a:ext cx="5689599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Benessere soggettivo (</a:t>
          </a:r>
          <a:r>
            <a:rPr lang="it-IT" sz="2000" b="1" i="1" kern="1200" dirty="0" err="1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sub</a:t>
          </a:r>
          <a:r>
            <a:rPr lang="it-IT" sz="2000" b="1" i="1" kern="1200" spc="-10" dirty="0" err="1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jective</a:t>
          </a:r>
          <a:r>
            <a:rPr lang="it-IT" sz="2000" b="1" i="1" kern="1200" spc="-15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r>
            <a:rPr lang="it-IT" sz="2000" b="1" i="1" kern="1200" spc="-10" dirty="0" err="1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well-being</a:t>
          </a:r>
          <a:r>
            <a:rPr lang="it-IT" sz="2000" b="1" kern="1200" spc="-10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)</a:t>
          </a:r>
          <a:r>
            <a:rPr lang="it-IT" sz="2000" b="1" kern="1200" spc="-15" dirty="0">
              <a:solidFill>
                <a:schemeClr val="bg1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rPr>
            <a:t> </a:t>
          </a:r>
          <a:endParaRPr lang="it-IT" sz="2000" b="1" kern="1200" dirty="0">
            <a:solidFill>
              <a:schemeClr val="bg1"/>
            </a:solidFill>
          </a:endParaRPr>
        </a:p>
      </dsp:txBody>
      <dsp:txXfrm>
        <a:off x="435221" y="328854"/>
        <a:ext cx="5631957" cy="532757"/>
      </dsp:txXfrm>
    </dsp:sp>
    <dsp:sp modelId="{D6ABE6E4-F752-2C45-B355-25667A90FA49}">
      <dsp:nvSpPr>
        <dsp:cNvPr id="0" name=""/>
        <dsp:cNvSpPr/>
      </dsp:nvSpPr>
      <dsp:spPr>
        <a:xfrm>
          <a:off x="0" y="2132433"/>
          <a:ext cx="81280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16560" rIns="63082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kern="1200" dirty="0">
              <a:solidFill>
                <a:srgbClr val="141413"/>
              </a:solidFill>
              <a:effectLst/>
            </a:rPr>
            <a:t>Basato sull’esperienza</a:t>
          </a:r>
          <a:r>
            <a:rPr lang="it-IT" sz="2000" kern="1200" dirty="0">
              <a:solidFill>
                <a:srgbClr val="141413"/>
              </a:solidFill>
            </a:rPr>
            <a:t> </a:t>
          </a:r>
          <a:r>
            <a:rPr lang="it-IT" sz="2000" kern="1200" dirty="0">
              <a:solidFill>
                <a:srgbClr val="141413"/>
              </a:solidFill>
              <a:effectLst/>
            </a:rPr>
            <a:t>del piacere, inteso come insieme di emozioni e pensieri positivi</a:t>
          </a:r>
          <a:endParaRPr lang="it-IT" sz="2000" kern="1200" dirty="0"/>
        </a:p>
      </dsp:txBody>
      <dsp:txXfrm>
        <a:off x="0" y="2132433"/>
        <a:ext cx="8128000" cy="1134000"/>
      </dsp:txXfrm>
    </dsp:sp>
    <dsp:sp modelId="{9747A409-4392-144E-8C10-6748F1AFC38C}">
      <dsp:nvSpPr>
        <dsp:cNvPr id="0" name=""/>
        <dsp:cNvSpPr/>
      </dsp:nvSpPr>
      <dsp:spPr>
        <a:xfrm>
          <a:off x="406400" y="1837233"/>
          <a:ext cx="5689599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bg1"/>
              </a:solidFill>
              <a:effectLst/>
            </a:rPr>
            <a:t>Approccio edonico </a:t>
          </a:r>
          <a:endParaRPr lang="it-IT" sz="2000" b="1" kern="1200" dirty="0">
            <a:solidFill>
              <a:schemeClr val="bg1"/>
            </a:solidFill>
          </a:endParaRPr>
        </a:p>
      </dsp:txBody>
      <dsp:txXfrm>
        <a:off x="435221" y="1866054"/>
        <a:ext cx="5631957" cy="532757"/>
      </dsp:txXfrm>
    </dsp:sp>
    <dsp:sp modelId="{9EC6800F-C68F-0C4A-8598-B22822B0C3FF}">
      <dsp:nvSpPr>
        <dsp:cNvPr id="0" name=""/>
        <dsp:cNvSpPr/>
      </dsp:nvSpPr>
      <dsp:spPr>
        <a:xfrm>
          <a:off x="0" y="3669633"/>
          <a:ext cx="81280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16560" rIns="630823" bIns="14224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2000" i="1" kern="1200" dirty="0"/>
            <a:t>Positive and Negative </a:t>
          </a:r>
          <a:r>
            <a:rPr lang="it-IT" sz="2000" i="1" kern="1200" dirty="0" err="1"/>
            <a:t>Affect</a:t>
          </a:r>
          <a:r>
            <a:rPr lang="it-IT" sz="2000" i="1" kern="1200" dirty="0"/>
            <a:t> Schedule </a:t>
          </a:r>
          <a:r>
            <a:rPr lang="it-IT" sz="2000" kern="1200" dirty="0"/>
            <a:t>(PANAS) - Watson, Clark e </a:t>
          </a:r>
          <a:r>
            <a:rPr lang="it-IT" sz="2000" kern="1200" dirty="0" err="1"/>
            <a:t>Tellegen</a:t>
          </a:r>
          <a:r>
            <a:rPr lang="it-IT" sz="2000" kern="1200" dirty="0"/>
            <a:t> (1988)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2000" kern="1200" dirty="0"/>
            <a:t>Soddisfazione rispetto alla propria vita – Diener et al. (1985)</a:t>
          </a:r>
        </a:p>
      </dsp:txBody>
      <dsp:txXfrm>
        <a:off x="0" y="3669633"/>
        <a:ext cx="8128000" cy="1449000"/>
      </dsp:txXfrm>
    </dsp:sp>
    <dsp:sp modelId="{5DE1880E-558A-6A48-9D08-7F5A84740DA7}">
      <dsp:nvSpPr>
        <dsp:cNvPr id="0" name=""/>
        <dsp:cNvSpPr/>
      </dsp:nvSpPr>
      <dsp:spPr>
        <a:xfrm>
          <a:off x="406400" y="3374433"/>
          <a:ext cx="5689599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Misure</a:t>
          </a:r>
        </a:p>
      </dsp:txBody>
      <dsp:txXfrm>
        <a:off x="435221" y="3403254"/>
        <a:ext cx="5631957" cy="532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BE6E4-F752-2C45-B355-25667A90FA49}">
      <dsp:nvSpPr>
        <dsp:cNvPr id="0" name=""/>
        <dsp:cNvSpPr/>
      </dsp:nvSpPr>
      <dsp:spPr>
        <a:xfrm>
          <a:off x="0" y="279333"/>
          <a:ext cx="81280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74904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Oltre al benessere edonico include anche la ricerca del significato dell’esistenza e la realizzazione personale</a:t>
          </a:r>
        </a:p>
      </dsp:txBody>
      <dsp:txXfrm>
        <a:off x="0" y="279333"/>
        <a:ext cx="8128000" cy="1020600"/>
      </dsp:txXfrm>
    </dsp:sp>
    <dsp:sp modelId="{9747A409-4392-144E-8C10-6748F1AFC38C}">
      <dsp:nvSpPr>
        <dsp:cNvPr id="0" name=""/>
        <dsp:cNvSpPr/>
      </dsp:nvSpPr>
      <dsp:spPr>
        <a:xfrm>
          <a:off x="406400" y="13653"/>
          <a:ext cx="568959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1"/>
              </a:solidFill>
              <a:effectLst/>
            </a:rPr>
            <a:t>Approccio </a:t>
          </a:r>
          <a:r>
            <a:rPr lang="it-IT" sz="1800" b="1" kern="1200" dirty="0" err="1"/>
            <a:t>eudaimonico</a:t>
          </a:r>
          <a:r>
            <a:rPr lang="it-IT" sz="1800" b="1" kern="1200" dirty="0">
              <a:solidFill>
                <a:schemeClr val="bg1"/>
              </a:solidFill>
              <a:effectLst/>
            </a:rPr>
            <a:t> 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432339" y="39592"/>
        <a:ext cx="5637721" cy="479482"/>
      </dsp:txXfrm>
    </dsp:sp>
    <dsp:sp modelId="{9EC6800F-C68F-0C4A-8598-B22822B0C3FF}">
      <dsp:nvSpPr>
        <dsp:cNvPr id="0" name=""/>
        <dsp:cNvSpPr/>
      </dsp:nvSpPr>
      <dsp:spPr>
        <a:xfrm>
          <a:off x="0" y="1662813"/>
          <a:ext cx="8128000" cy="3742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74904" rIns="630823" bIns="128016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1" kern="1200" dirty="0">
              <a:solidFill>
                <a:srgbClr val="822334"/>
              </a:solidFill>
            </a:rPr>
            <a:t>crescita personale</a:t>
          </a:r>
          <a:r>
            <a:rPr lang="it-IT" sz="1800" kern="1200" dirty="0"/>
            <a:t>: l’impegno continuo nel migliorare sé stessi e sviluppare nuove abilità e competenze;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1" kern="1200" dirty="0">
              <a:solidFill>
                <a:srgbClr val="822334"/>
              </a:solidFill>
            </a:rPr>
            <a:t>autorealizzazione</a:t>
          </a:r>
          <a:r>
            <a:rPr lang="it-IT" sz="1800" kern="1200" dirty="0"/>
            <a:t>: la realizzazione del proprio potenziale e l’ade- sione ai propri valori più profondi; 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1" kern="1200" dirty="0">
              <a:solidFill>
                <a:srgbClr val="822334"/>
              </a:solidFill>
            </a:rPr>
            <a:t>scopo nella vita</a:t>
          </a:r>
          <a:r>
            <a:rPr lang="it-IT" sz="1800" kern="1200" dirty="0"/>
            <a:t>: avere un senso di direzione e obiettivi che danno significato alla propria esistenza;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1" kern="1200" dirty="0">
              <a:solidFill>
                <a:srgbClr val="822334"/>
              </a:solidFill>
            </a:rPr>
            <a:t>autonomia</a:t>
          </a:r>
          <a:r>
            <a:rPr lang="it-IT" sz="1800" kern="1200" dirty="0"/>
            <a:t>: la capacità di vivere in modo autentico e di fare scelte basate sui propri valori e convinzioni;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1" kern="1200" dirty="0">
              <a:solidFill>
                <a:srgbClr val="822334"/>
              </a:solidFill>
            </a:rPr>
            <a:t>relazioni positive</a:t>
          </a:r>
          <a:r>
            <a:rPr lang="it-IT" sz="1800" kern="1200" dirty="0"/>
            <a:t>: costruire e mantenere relazioni significative e soddisfacenti con gli altri;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1" kern="1200" dirty="0">
              <a:solidFill>
                <a:srgbClr val="822334"/>
              </a:solidFill>
            </a:rPr>
            <a:t>accettazione di sé</a:t>
          </a:r>
          <a:r>
            <a:rPr lang="it-IT" sz="1800" kern="1200" dirty="0"/>
            <a:t>: riconosce e accettare gli aspetti positivi e negativi del proprio carattere e della propria vita.</a:t>
          </a:r>
        </a:p>
      </dsp:txBody>
      <dsp:txXfrm>
        <a:off x="0" y="1662813"/>
        <a:ext cx="8128000" cy="3742199"/>
      </dsp:txXfrm>
    </dsp:sp>
    <dsp:sp modelId="{5DE1880E-558A-6A48-9D08-7F5A84740DA7}">
      <dsp:nvSpPr>
        <dsp:cNvPr id="0" name=""/>
        <dsp:cNvSpPr/>
      </dsp:nvSpPr>
      <dsp:spPr>
        <a:xfrm>
          <a:off x="406400" y="1397133"/>
          <a:ext cx="568959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Dimensioni</a:t>
          </a:r>
        </a:p>
      </dsp:txBody>
      <dsp:txXfrm>
        <a:off x="432339" y="1423072"/>
        <a:ext cx="563772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BE6E4-F752-2C45-B355-25667A90FA49}">
      <dsp:nvSpPr>
        <dsp:cNvPr id="0" name=""/>
        <dsp:cNvSpPr/>
      </dsp:nvSpPr>
      <dsp:spPr>
        <a:xfrm>
          <a:off x="0" y="275108"/>
          <a:ext cx="8534400" cy="1048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374904" rIns="6623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Ansia – contentezza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Depressione – entusiasmo</a:t>
          </a:r>
        </a:p>
      </dsp:txBody>
      <dsp:txXfrm>
        <a:off x="0" y="275108"/>
        <a:ext cx="8534400" cy="1048949"/>
      </dsp:txXfrm>
    </dsp:sp>
    <dsp:sp modelId="{9747A409-4392-144E-8C10-6748F1AFC38C}">
      <dsp:nvSpPr>
        <dsp:cNvPr id="0" name=""/>
        <dsp:cNvSpPr/>
      </dsp:nvSpPr>
      <dsp:spPr>
        <a:xfrm>
          <a:off x="426720" y="9428"/>
          <a:ext cx="59740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  <a:effectLst/>
            </a:rPr>
            <a:t>Emozioni lungo due dimensioni bipolari </a:t>
          </a:r>
          <a:r>
            <a:rPr lang="it-IT" sz="1400" b="1" kern="1200" dirty="0">
              <a:solidFill>
                <a:schemeClr val="bg1"/>
              </a:solidFill>
              <a:effectLst/>
            </a:rPr>
            <a:t>(Modello di Russell)</a:t>
          </a:r>
          <a:endParaRPr lang="it-IT" sz="1600" b="1" kern="1200" dirty="0">
            <a:solidFill>
              <a:schemeClr val="bg1"/>
            </a:solidFill>
          </a:endParaRPr>
        </a:p>
      </dsp:txBody>
      <dsp:txXfrm>
        <a:off x="452659" y="35367"/>
        <a:ext cx="5922202" cy="479482"/>
      </dsp:txXfrm>
    </dsp:sp>
    <dsp:sp modelId="{9EC6800F-C68F-0C4A-8598-B22822B0C3FF}">
      <dsp:nvSpPr>
        <dsp:cNvPr id="0" name=""/>
        <dsp:cNvSpPr/>
      </dsp:nvSpPr>
      <dsp:spPr>
        <a:xfrm>
          <a:off x="0" y="1686938"/>
          <a:ext cx="8534400" cy="396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374904" rIns="662364" bIns="128016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</a:rPr>
            <a:t>benessere affettivo</a:t>
          </a:r>
          <a:r>
            <a:rPr lang="it-IT" sz="1800" kern="1200" dirty="0"/>
            <a:t>: misura il piacere e l’intensità di particolari stati d’animo sul lavoro;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</a:rPr>
            <a:t>aspirazione</a:t>
          </a:r>
          <a:r>
            <a:rPr lang="it-IT" sz="1800" kern="1200" dirty="0"/>
            <a:t>: coglie l’interesse per l’ambiente lavorativo, la partecipazione motivata a ciò che accade nel contesto e il tentativo di amplificare la propria influenza - ricorda la dimensione di crescita personale proposta da </a:t>
          </a:r>
          <a:r>
            <a:rPr lang="it-IT" sz="1800" kern="1200" dirty="0" err="1"/>
            <a:t>Ryff</a:t>
          </a:r>
          <a:r>
            <a:rPr lang="it-IT" sz="1800" kern="1200" dirty="0"/>
            <a:t>; 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</a:rPr>
            <a:t>autonomia</a:t>
          </a:r>
          <a:r>
            <a:rPr lang="it-IT" sz="1800" kern="1200" dirty="0"/>
            <a:t>: si riferisce al grado in cui le persone possono resistere alle richieste ambientali e seguire le proprie opinioni, preferenze e azioni, e assomiglia al concetto di autonomia proposto da </a:t>
          </a:r>
          <a:r>
            <a:rPr lang="it-IT" sz="1800" kern="1200" dirty="0" err="1"/>
            <a:t>Ryff</a:t>
          </a:r>
          <a:r>
            <a:rPr lang="it-IT" sz="1800" kern="1200" dirty="0"/>
            <a:t>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</a:rPr>
            <a:t>competenza</a:t>
          </a:r>
          <a:r>
            <a:rPr lang="it-IT" sz="1800" kern="1200" dirty="0"/>
            <a:t>: copre la capacità (psicologica) di una persona di affrontare i problemi e agire sull’ambiente con almeno un moderato successo, simile al concetto di padronanza ambientale proposto da </a:t>
          </a:r>
          <a:r>
            <a:rPr lang="it-IT" sz="1800" kern="1200" dirty="0" err="1"/>
            <a:t>Ryff</a:t>
          </a:r>
          <a:r>
            <a:rPr lang="it-IT" sz="1800" kern="1200" dirty="0"/>
            <a:t>.</a:t>
          </a:r>
        </a:p>
      </dsp:txBody>
      <dsp:txXfrm>
        <a:off x="0" y="1686938"/>
        <a:ext cx="8534400" cy="3969000"/>
      </dsp:txXfrm>
    </dsp:sp>
    <dsp:sp modelId="{5DE1880E-558A-6A48-9D08-7F5A84740DA7}">
      <dsp:nvSpPr>
        <dsp:cNvPr id="0" name=""/>
        <dsp:cNvSpPr/>
      </dsp:nvSpPr>
      <dsp:spPr>
        <a:xfrm>
          <a:off x="426720" y="1421258"/>
          <a:ext cx="59740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Dimensioni benessere</a:t>
          </a:r>
        </a:p>
      </dsp:txBody>
      <dsp:txXfrm>
        <a:off x="452659" y="1447197"/>
        <a:ext cx="592220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6800F-C68F-0C4A-8598-B22822B0C3FF}">
      <dsp:nvSpPr>
        <dsp:cNvPr id="0" name=""/>
        <dsp:cNvSpPr/>
      </dsp:nvSpPr>
      <dsp:spPr>
        <a:xfrm>
          <a:off x="0" y="179298"/>
          <a:ext cx="11516898" cy="3005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839" tIns="187452" rIns="893839" bIns="128016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</a:rPr>
            <a:t>benessere affettivo</a:t>
          </a:r>
          <a:r>
            <a:rPr lang="it-IT" sz="1800" kern="1200" dirty="0"/>
            <a:t>: include soddisfazione lavorativa, impegno organizzativo, esaurimento/fatica emotiva;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</a:rPr>
            <a:t>benessere professionale</a:t>
          </a:r>
          <a:r>
            <a:rPr lang="it-IT" sz="1800" kern="1200" dirty="0"/>
            <a:t>: comprende aspirazione e competenza sul lavoro, autonomia; 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  <a:latin typeface="Aptos" panose="02110004020202020204"/>
              <a:ea typeface="+mn-ea"/>
              <a:cs typeface="+mn-cs"/>
            </a:rPr>
            <a:t>benessere sociale</a:t>
          </a:r>
          <a:r>
            <a:rPr lang="it-IT" sz="1800" kern="1200" dirty="0"/>
            <a:t>: include depersonalizzazione nei confronti dei col- leghi e qualità del funzionamento sociale sul lavoro, preferenze e </a:t>
          </a:r>
          <a:r>
            <a:rPr lang="it-IT" sz="1800" kern="1200" dirty="0" err="1"/>
            <a:t>azio</a:t>
          </a:r>
          <a:r>
            <a:rPr lang="it-IT" sz="1800" kern="1200" dirty="0"/>
            <a:t>- ni, e assomiglia al concetto di autonomia proposto da </a:t>
          </a:r>
          <a:r>
            <a:rPr lang="it-IT" sz="1800" kern="1200" dirty="0" err="1"/>
            <a:t>Ryff</a:t>
          </a:r>
          <a:r>
            <a:rPr lang="it-IT" sz="1800" kern="1200" dirty="0"/>
            <a:t>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  <a:latin typeface="Aptos" panose="02110004020202020204"/>
              <a:ea typeface="+mn-ea"/>
              <a:cs typeface="+mn-cs"/>
            </a:rPr>
            <a:t>benessere cognitivo</a:t>
          </a:r>
          <a:r>
            <a:rPr lang="it-IT" sz="1800" kern="1200" dirty="0"/>
            <a:t>: comprende la capacità di acquisire nuove </a:t>
          </a:r>
          <a:r>
            <a:rPr lang="it-IT" sz="1800" kern="1200" dirty="0" err="1"/>
            <a:t>infor</a:t>
          </a:r>
          <a:r>
            <a:rPr lang="it-IT" sz="1800" kern="1200" dirty="0"/>
            <a:t>- </a:t>
          </a:r>
          <a:r>
            <a:rPr lang="it-IT" sz="1800" kern="1200" dirty="0" err="1"/>
            <a:t>mazioni</a:t>
          </a:r>
          <a:r>
            <a:rPr lang="it-IT" sz="1800" kern="1200" dirty="0"/>
            <a:t> sul lavoro e quella di concentrazione sul lavoro;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b="1" i="0" kern="1200" dirty="0">
              <a:solidFill>
                <a:srgbClr val="822334"/>
              </a:solidFill>
              <a:latin typeface="Aptos" panose="02110004020202020204"/>
              <a:ea typeface="+mn-ea"/>
              <a:cs typeface="+mn-cs"/>
            </a:rPr>
            <a:t>benessere psicosomatico</a:t>
          </a:r>
          <a:r>
            <a:rPr lang="it-IT" sz="1800" i="1" kern="1200" dirty="0"/>
            <a:t>: </a:t>
          </a:r>
          <a:r>
            <a:rPr lang="it-IT" sz="1800" kern="1200" dirty="0"/>
            <a:t>include disturbi della salute come mal di testa, mal di stomaco e sintomi di possibili problemi cardiovascolari.</a:t>
          </a:r>
        </a:p>
      </dsp:txBody>
      <dsp:txXfrm>
        <a:off x="0" y="179298"/>
        <a:ext cx="11516898" cy="3005099"/>
      </dsp:txXfrm>
    </dsp:sp>
    <dsp:sp modelId="{5DE1880E-558A-6A48-9D08-7F5A84740DA7}">
      <dsp:nvSpPr>
        <dsp:cNvPr id="0" name=""/>
        <dsp:cNvSpPr/>
      </dsp:nvSpPr>
      <dsp:spPr>
        <a:xfrm>
          <a:off x="575844" y="46458"/>
          <a:ext cx="8061828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8" tIns="0" rIns="30471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Approccio multidimensionale</a:t>
          </a:r>
        </a:p>
      </dsp:txBody>
      <dsp:txXfrm>
        <a:off x="588813" y="59427"/>
        <a:ext cx="8035890" cy="239742"/>
      </dsp:txXfrm>
    </dsp:sp>
    <dsp:sp modelId="{879E3706-8A0D-D643-B9C2-1AC29423FC16}">
      <dsp:nvSpPr>
        <dsp:cNvPr id="0" name=""/>
        <dsp:cNvSpPr/>
      </dsp:nvSpPr>
      <dsp:spPr>
        <a:xfrm>
          <a:off x="0" y="3365838"/>
          <a:ext cx="11516898" cy="822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839" tIns="187452" rIns="893839" bIns="128016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Dimensione di ordine generale o di secondo ordine, costituita dal punteggio medio pesato sulle quattro dimensioni</a:t>
          </a:r>
        </a:p>
      </dsp:txBody>
      <dsp:txXfrm>
        <a:off x="0" y="3365838"/>
        <a:ext cx="11516898" cy="822149"/>
      </dsp:txXfrm>
    </dsp:sp>
    <dsp:sp modelId="{4713916A-21D2-B449-87B9-06A731DE3F6E}">
      <dsp:nvSpPr>
        <dsp:cNvPr id="0" name=""/>
        <dsp:cNvSpPr/>
      </dsp:nvSpPr>
      <dsp:spPr>
        <a:xfrm>
          <a:off x="575844" y="3232998"/>
          <a:ext cx="8061828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8" tIns="0" rIns="304718" bIns="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it-IT" sz="1800" b="1" kern="1200" dirty="0"/>
            <a:t>Approccio unidimensionale</a:t>
          </a:r>
        </a:p>
      </dsp:txBody>
      <dsp:txXfrm>
        <a:off x="588813" y="3245967"/>
        <a:ext cx="8035890" cy="239742"/>
      </dsp:txXfrm>
    </dsp:sp>
    <dsp:sp modelId="{435329FB-F62D-A742-A0F0-C9B367103980}">
      <dsp:nvSpPr>
        <dsp:cNvPr id="0" name=""/>
        <dsp:cNvSpPr/>
      </dsp:nvSpPr>
      <dsp:spPr>
        <a:xfrm>
          <a:off x="0" y="4369428"/>
          <a:ext cx="11516898" cy="113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839" tIns="187452" rIns="893839" bIns="128016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Particolari </a:t>
          </a:r>
          <a:r>
            <a:rPr lang="it-IT" sz="1800" kern="1200" dirty="0" err="1"/>
            <a:t>outcome</a:t>
          </a:r>
          <a:r>
            <a:rPr lang="it-IT" sz="1800" kern="1200" dirty="0"/>
            <a:t> lavorativi possono toccare gli stessi concetti sottostanti;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Lo studio del benessere oltre alla componente affettiva, dovrebbe includere anche dimensioni cognitive, professionali, sociali e psicosomatiche</a:t>
          </a:r>
        </a:p>
      </dsp:txBody>
      <dsp:txXfrm>
        <a:off x="0" y="4369428"/>
        <a:ext cx="11516898" cy="1133999"/>
      </dsp:txXfrm>
    </dsp:sp>
    <dsp:sp modelId="{B0863035-F69C-6A42-A64E-26F4038EBFF0}">
      <dsp:nvSpPr>
        <dsp:cNvPr id="0" name=""/>
        <dsp:cNvSpPr/>
      </dsp:nvSpPr>
      <dsp:spPr>
        <a:xfrm>
          <a:off x="575844" y="4236588"/>
          <a:ext cx="8061828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8" tIns="0" rIns="304718" bIns="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/>
            <a:t>Conseguenze</a:t>
          </a:r>
        </a:p>
      </dsp:txBody>
      <dsp:txXfrm>
        <a:off x="588813" y="4249557"/>
        <a:ext cx="8035890" cy="239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BC601-02F0-4642-A8EA-41BF44B2BBA4}">
      <dsp:nvSpPr>
        <dsp:cNvPr id="0" name=""/>
        <dsp:cNvSpPr/>
      </dsp:nvSpPr>
      <dsp:spPr>
        <a:xfrm>
          <a:off x="0" y="4444481"/>
          <a:ext cx="9924025" cy="97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Stabilità soddisfazione lavorativa  = 0,49 a un anno; 0,39 a due; 0,23 a tre anni di distanza </a:t>
          </a:r>
          <a:r>
            <a:rPr lang="it-IT" sz="1800" kern="1200" dirty="0"/>
            <a:t>- Alessandri, Borgogni e Latham (2017) </a:t>
          </a:r>
        </a:p>
      </dsp:txBody>
      <dsp:txXfrm>
        <a:off x="0" y="4444481"/>
        <a:ext cx="9924025" cy="972343"/>
      </dsp:txXfrm>
    </dsp:sp>
    <dsp:sp modelId="{333B37BE-5573-3547-A529-DB52AF33AA00}">
      <dsp:nvSpPr>
        <dsp:cNvPr id="0" name=""/>
        <dsp:cNvSpPr/>
      </dsp:nvSpPr>
      <dsp:spPr>
        <a:xfrm rot="10800000">
          <a:off x="0" y="2963601"/>
          <a:ext cx="9924025" cy="14954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Coefficienti di stabilità per la soddisfazione della vita calcolati a otto anni di distanza = 0,80 - </a:t>
          </a:r>
          <a:r>
            <a:rPr lang="it-IT" sz="1800" kern="1200" dirty="0"/>
            <a:t>Cummins e Weinberg (2015)</a:t>
          </a:r>
        </a:p>
      </dsp:txBody>
      <dsp:txXfrm rot="10800000">
        <a:off x="0" y="2963601"/>
        <a:ext cx="9924025" cy="971708"/>
      </dsp:txXfrm>
    </dsp:sp>
    <dsp:sp modelId="{510ACE4D-A1F9-234F-ABCA-DD0625741135}">
      <dsp:nvSpPr>
        <dsp:cNvPr id="0" name=""/>
        <dsp:cNvSpPr/>
      </dsp:nvSpPr>
      <dsp:spPr>
        <a:xfrm rot="10800000">
          <a:off x="0" y="1482721"/>
          <a:ext cx="9924025" cy="14954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Alcuni hanno un </a:t>
          </a:r>
          <a:r>
            <a:rPr lang="it-IT" sz="2000" b="1" kern="1200" dirty="0"/>
            <a:t>set point alto</a:t>
          </a:r>
          <a:r>
            <a:rPr lang="it-IT" sz="2000" kern="1200" dirty="0"/>
            <a:t>, che li rende prevalentemente felici, altri un </a:t>
          </a:r>
          <a:r>
            <a:rPr lang="it-IT" sz="2000" b="1" kern="1200" dirty="0"/>
            <a:t>set point basso</a:t>
          </a:r>
          <a:r>
            <a:rPr lang="it-IT" sz="2000" kern="1200" dirty="0"/>
            <a:t>, che li rende prevalentemente infelici, altri ancora si collocano in una posizione intermedia</a:t>
          </a:r>
        </a:p>
      </dsp:txBody>
      <dsp:txXfrm rot="10800000">
        <a:off x="0" y="1482721"/>
        <a:ext cx="9924025" cy="971708"/>
      </dsp:txXfrm>
    </dsp:sp>
    <dsp:sp modelId="{E713EC25-DFC5-E54F-893F-E346C8EE63BF}">
      <dsp:nvSpPr>
        <dsp:cNvPr id="0" name=""/>
        <dsp:cNvSpPr/>
      </dsp:nvSpPr>
      <dsp:spPr>
        <a:xfrm rot="10800000">
          <a:off x="0" y="1842"/>
          <a:ext cx="9924025" cy="14954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Tendenza di ognuno a tornare più o meno rapidamente ai propri livelli di benessere precedenti - </a:t>
          </a:r>
          <a:r>
            <a:rPr lang="it-IT" sz="1800" kern="1200" dirty="0" err="1"/>
            <a:t>Brickman</a:t>
          </a:r>
          <a:r>
            <a:rPr lang="it-IT" sz="1800" kern="1200" dirty="0"/>
            <a:t> e Campbell (1971)</a:t>
          </a:r>
          <a:endParaRPr lang="it-IT" sz="2300" kern="1200" dirty="0"/>
        </a:p>
      </dsp:txBody>
      <dsp:txXfrm rot="10800000">
        <a:off x="0" y="1842"/>
        <a:ext cx="9924025" cy="9717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7ED27-C0C0-A74E-B77C-FFCEF74947B0}">
      <dsp:nvSpPr>
        <dsp:cNvPr id="0" name=""/>
        <dsp:cNvSpPr/>
      </dsp:nvSpPr>
      <dsp:spPr>
        <a:xfrm>
          <a:off x="0" y="4676471"/>
          <a:ext cx="4516285" cy="6137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In maniera minore dall’</a:t>
          </a:r>
          <a:r>
            <a:rPr lang="it-IT" sz="2300" kern="1200" dirty="0" err="1"/>
            <a:t>Amicalità</a:t>
          </a:r>
          <a:endParaRPr lang="it-IT" sz="2300" kern="1200" dirty="0"/>
        </a:p>
      </dsp:txBody>
      <dsp:txXfrm>
        <a:off x="0" y="4676471"/>
        <a:ext cx="4516285" cy="613784"/>
      </dsp:txXfrm>
    </dsp:sp>
    <dsp:sp modelId="{EF72AF2E-9705-3B40-8B0F-10995ADF74C2}">
      <dsp:nvSpPr>
        <dsp:cNvPr id="0" name=""/>
        <dsp:cNvSpPr/>
      </dsp:nvSpPr>
      <dsp:spPr>
        <a:xfrm rot="10800000">
          <a:off x="0" y="3741677"/>
          <a:ext cx="4516285" cy="9440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Coscienziosità</a:t>
          </a:r>
        </a:p>
      </dsp:txBody>
      <dsp:txXfrm rot="10800000">
        <a:off x="0" y="3741677"/>
        <a:ext cx="4516285" cy="613383"/>
      </dsp:txXfrm>
    </dsp:sp>
    <dsp:sp modelId="{28523F12-4438-F646-A7AC-46B6E34A4643}">
      <dsp:nvSpPr>
        <dsp:cNvPr id="0" name=""/>
        <dsp:cNvSpPr/>
      </dsp:nvSpPr>
      <dsp:spPr>
        <a:xfrm rot="10800000">
          <a:off x="0" y="2806884"/>
          <a:ext cx="4516285" cy="9440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Estroversione</a:t>
          </a:r>
        </a:p>
      </dsp:txBody>
      <dsp:txXfrm rot="10800000">
        <a:off x="0" y="2806884"/>
        <a:ext cx="4516285" cy="613383"/>
      </dsp:txXfrm>
    </dsp:sp>
    <dsp:sp modelId="{333B37BE-5573-3547-A529-DB52AF33AA00}">
      <dsp:nvSpPr>
        <dsp:cNvPr id="0" name=""/>
        <dsp:cNvSpPr/>
      </dsp:nvSpPr>
      <dsp:spPr>
        <a:xfrm rot="10800000">
          <a:off x="0" y="1872090"/>
          <a:ext cx="4516285" cy="9440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Nevroticismo (in modo negativo)</a:t>
          </a:r>
          <a:endParaRPr lang="it-IT" sz="1800" kern="1200" dirty="0"/>
        </a:p>
      </dsp:txBody>
      <dsp:txXfrm rot="10800000">
        <a:off x="0" y="1872090"/>
        <a:ext cx="4516285" cy="613383"/>
      </dsp:txXfrm>
    </dsp:sp>
    <dsp:sp modelId="{510ACE4D-A1F9-234F-ABCA-DD0625741135}">
      <dsp:nvSpPr>
        <dsp:cNvPr id="0" name=""/>
        <dsp:cNvSpPr/>
      </dsp:nvSpPr>
      <dsp:spPr>
        <a:xfrm rot="10800000">
          <a:off x="0" y="937297"/>
          <a:ext cx="4516285" cy="9440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Valutazioni personali del benessere predette da:</a:t>
          </a:r>
        </a:p>
      </dsp:txBody>
      <dsp:txXfrm rot="10800000">
        <a:off x="0" y="937297"/>
        <a:ext cx="4516285" cy="613383"/>
      </dsp:txXfrm>
    </dsp:sp>
    <dsp:sp modelId="{E713EC25-DFC5-E54F-893F-E346C8EE63BF}">
      <dsp:nvSpPr>
        <dsp:cNvPr id="0" name=""/>
        <dsp:cNvSpPr/>
      </dsp:nvSpPr>
      <dsp:spPr>
        <a:xfrm rot="10800000">
          <a:off x="0" y="2503"/>
          <a:ext cx="4516285" cy="9440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Steel, Schmidt e Shultz (2008) </a:t>
          </a:r>
        </a:p>
      </dsp:txBody>
      <dsp:txXfrm rot="10800000">
        <a:off x="0" y="2503"/>
        <a:ext cx="4516285" cy="6133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5539-2401-DB4C-8089-ED7EA46E50CD}">
      <dsp:nvSpPr>
        <dsp:cNvPr id="0" name=""/>
        <dsp:cNvSpPr/>
      </dsp:nvSpPr>
      <dsp:spPr>
        <a:xfrm>
          <a:off x="0" y="4770559"/>
          <a:ext cx="5501590" cy="522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0,19 per l’Apertura mentale</a:t>
          </a:r>
        </a:p>
      </dsp:txBody>
      <dsp:txXfrm>
        <a:off x="0" y="4770559"/>
        <a:ext cx="5501590" cy="522039"/>
      </dsp:txXfrm>
    </dsp:sp>
    <dsp:sp modelId="{061D9B9A-DD8C-E840-AC6D-1D97C9D68C3B}">
      <dsp:nvSpPr>
        <dsp:cNvPr id="0" name=""/>
        <dsp:cNvSpPr/>
      </dsp:nvSpPr>
      <dsp:spPr>
        <a:xfrm rot="10800000">
          <a:off x="0" y="3975492"/>
          <a:ext cx="5501590" cy="8028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0,25 per l'</a:t>
          </a:r>
          <a:r>
            <a:rPr lang="it-IT" sz="2300" kern="1200" dirty="0" err="1"/>
            <a:t>amicalità</a:t>
          </a:r>
          <a:endParaRPr lang="it-IT" sz="2300" kern="1200" dirty="0"/>
        </a:p>
      </dsp:txBody>
      <dsp:txXfrm rot="10800000">
        <a:off x="0" y="3975492"/>
        <a:ext cx="5501590" cy="521698"/>
      </dsp:txXfrm>
    </dsp:sp>
    <dsp:sp modelId="{EF72AF2E-9705-3B40-8B0F-10995ADF74C2}">
      <dsp:nvSpPr>
        <dsp:cNvPr id="0" name=""/>
        <dsp:cNvSpPr/>
      </dsp:nvSpPr>
      <dsp:spPr>
        <a:xfrm rot="10800000">
          <a:off x="0" y="3180426"/>
          <a:ext cx="5501590" cy="8028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0,36 per la Coscienziosità</a:t>
          </a:r>
        </a:p>
      </dsp:txBody>
      <dsp:txXfrm rot="10800000">
        <a:off x="0" y="3180426"/>
        <a:ext cx="5501590" cy="521698"/>
      </dsp:txXfrm>
    </dsp:sp>
    <dsp:sp modelId="{28523F12-4438-F646-A7AC-46B6E34A4643}">
      <dsp:nvSpPr>
        <dsp:cNvPr id="0" name=""/>
        <dsp:cNvSpPr/>
      </dsp:nvSpPr>
      <dsp:spPr>
        <a:xfrm rot="10800000">
          <a:off x="0" y="2385359"/>
          <a:ext cx="5501590" cy="8028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0,37 per l’Estroversione</a:t>
          </a:r>
        </a:p>
      </dsp:txBody>
      <dsp:txXfrm rot="10800000">
        <a:off x="0" y="2385359"/>
        <a:ext cx="5501590" cy="521698"/>
      </dsp:txXfrm>
    </dsp:sp>
    <dsp:sp modelId="{333B37BE-5573-3547-A529-DB52AF33AA00}">
      <dsp:nvSpPr>
        <dsp:cNvPr id="0" name=""/>
        <dsp:cNvSpPr/>
      </dsp:nvSpPr>
      <dsp:spPr>
        <a:xfrm rot="10800000">
          <a:off x="0" y="1590293"/>
          <a:ext cx="5501590" cy="8028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0,46 per il Nevroticismo</a:t>
          </a:r>
          <a:endParaRPr lang="it-IT" sz="1800" kern="1200" dirty="0"/>
        </a:p>
      </dsp:txBody>
      <dsp:txXfrm rot="10800000">
        <a:off x="0" y="1590293"/>
        <a:ext cx="5501590" cy="521698"/>
      </dsp:txXfrm>
    </dsp:sp>
    <dsp:sp modelId="{510ACE4D-A1F9-234F-ABCA-DD0625741135}">
      <dsp:nvSpPr>
        <dsp:cNvPr id="0" name=""/>
        <dsp:cNvSpPr/>
      </dsp:nvSpPr>
      <dsp:spPr>
        <a:xfrm rot="10800000">
          <a:off x="0" y="795226"/>
          <a:ext cx="5501590" cy="8028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Correlazione media con il benessere di:</a:t>
          </a:r>
        </a:p>
      </dsp:txBody>
      <dsp:txXfrm rot="10800000">
        <a:off x="0" y="795226"/>
        <a:ext cx="5501590" cy="521698"/>
      </dsp:txXfrm>
    </dsp:sp>
    <dsp:sp modelId="{E713EC25-DFC5-E54F-893F-E346C8EE63BF}">
      <dsp:nvSpPr>
        <dsp:cNvPr id="0" name=""/>
        <dsp:cNvSpPr/>
      </dsp:nvSpPr>
      <dsp:spPr>
        <a:xfrm rot="10800000">
          <a:off x="0" y="160"/>
          <a:ext cx="5501590" cy="8028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/>
            <a:t>Anglim</a:t>
          </a:r>
          <a:r>
            <a:rPr lang="it-IT" sz="2300" kern="1200" dirty="0"/>
            <a:t> et al. (2020)</a:t>
          </a:r>
        </a:p>
      </dsp:txBody>
      <dsp:txXfrm rot="10800000">
        <a:off x="0" y="160"/>
        <a:ext cx="5501590" cy="521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7FD44EC-97B0-3B57-5BE5-BA2C92E20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ABC19D-E320-0CB1-1060-C225628742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21/01/25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15122A-3A3F-1CE7-7026-69886B2D6D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A818EB-FAA2-FB0C-4613-39E0D5A2D5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E6A2-34D7-2646-9ED7-85E012313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6559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21/01/25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AAE2-97D9-A440-BB89-2C1F83DDF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3306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D89643-5C0B-42BD-945F-EC40DAA49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D40899-B06E-4B1E-9EAC-7D389E29F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02F2F5-C616-323A-C0D9-986362ABE6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fascia">
            <a:extLst>
              <a:ext uri="{FF2B5EF4-FFF2-40B4-BE49-F238E27FC236}">
                <a16:creationId xmlns:a16="http://schemas.microsoft.com/office/drawing/2014/main" id="{22DA9701-6470-F1DC-4BDE-5A953BF67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C66DD44-6389-15AA-6A89-536C24105A76}"/>
              </a:ext>
            </a:extLst>
          </p:cNvPr>
          <p:cNvSpPr/>
          <p:nvPr userDrawn="1"/>
        </p:nvSpPr>
        <p:spPr>
          <a:xfrm>
            <a:off x="0" y="0"/>
            <a:ext cx="349857" cy="687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F34A66-AF94-0E44-EC49-FF3E7F7BFA59}"/>
              </a:ext>
            </a:extLst>
          </p:cNvPr>
          <p:cNvSpPr/>
          <p:nvPr userDrawn="1"/>
        </p:nvSpPr>
        <p:spPr>
          <a:xfrm rot="5400000">
            <a:off x="6032367" y="707246"/>
            <a:ext cx="477122" cy="1184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B325CC-2D53-EF67-9665-51B5559A3BC7}"/>
              </a:ext>
            </a:extLst>
          </p:cNvPr>
          <p:cNvSpPr txBox="1"/>
          <p:nvPr userDrawn="1"/>
        </p:nvSpPr>
        <p:spPr>
          <a:xfrm>
            <a:off x="604299" y="6488668"/>
            <a:ext cx="6472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F6F6F6"/>
                </a:solidFill>
                <a:effectLst/>
                <a:latin typeface="Source Sans Pro" panose="020B0503030403020204" pitchFamily="34" charset="0"/>
              </a:rPr>
              <a:t>Stress, Benessere ed Engagement nelle Organizzazioni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11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2B28C-B638-F74D-7DBB-CC54132D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F6736A-D69F-57FD-2FE9-6A5A81688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F143C-E764-5720-8CC6-6E6DD259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1D7B-272D-4F4E-A0FF-050D0A2A0DF0}" type="datetime1">
              <a:rPr lang="it-IT" smtClean="0"/>
              <a:t>15/04/25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68966-E4C0-EA3F-E4DB-9D5E606A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66E1E8-ADB5-7264-20C2-4B656768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2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2ECBB8-3317-CC90-6DFA-26AA06BB8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AF70E3-A10B-44A3-EF8A-F344FC2A4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43764-80E3-49B4-3767-861A0FC5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390C-F966-2048-B690-E4B9DAAB8B72}" type="datetime1">
              <a:rPr lang="it-IT" smtClean="0"/>
              <a:t>15/04/25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FBB33D-A3BD-4CA3-533F-CC640FC0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A26D0-0079-9378-8B37-E68517C3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1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fascia">
            <a:extLst>
              <a:ext uri="{FF2B5EF4-FFF2-40B4-BE49-F238E27FC236}">
                <a16:creationId xmlns:a16="http://schemas.microsoft.com/office/drawing/2014/main" id="{B89262B4-86DF-23E9-B26F-C6978D242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374168"/>
            <a:ext cx="12144375" cy="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fascia">
            <a:extLst>
              <a:ext uri="{FF2B5EF4-FFF2-40B4-BE49-F238E27FC236}">
                <a16:creationId xmlns:a16="http://schemas.microsoft.com/office/drawing/2014/main" id="{38681701-DCA7-6660-C621-AB36E1829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44BDE680-1D35-85A5-C1E7-BDA956224902}"/>
              </a:ext>
            </a:extLst>
          </p:cNvPr>
          <p:cNvSpPr txBox="1"/>
          <p:nvPr userDrawn="1"/>
        </p:nvSpPr>
        <p:spPr bwMode="auto">
          <a:xfrm>
            <a:off x="444068" y="6465658"/>
            <a:ext cx="3652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RDSEM</a:t>
            </a:r>
            <a:endParaRPr lang="it-IT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D0E0C67-B853-BFC3-133C-D69163094A2F}"/>
              </a:ext>
            </a:extLst>
          </p:cNvPr>
          <p:cNvSpPr/>
          <p:nvPr userDrawn="1"/>
        </p:nvSpPr>
        <p:spPr>
          <a:xfrm>
            <a:off x="0" y="0"/>
            <a:ext cx="349857" cy="687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B24A63-3BC8-9EB9-86CE-ED375911FEFE}"/>
              </a:ext>
            </a:extLst>
          </p:cNvPr>
          <p:cNvSpPr/>
          <p:nvPr userDrawn="1"/>
        </p:nvSpPr>
        <p:spPr>
          <a:xfrm rot="5400000">
            <a:off x="6032367" y="707246"/>
            <a:ext cx="477122" cy="1184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63B30-6824-DC8F-5A61-1EA52F57C03C}"/>
              </a:ext>
            </a:extLst>
          </p:cNvPr>
          <p:cNvSpPr txBox="1"/>
          <p:nvPr userDrawn="1"/>
        </p:nvSpPr>
        <p:spPr>
          <a:xfrm>
            <a:off x="6329225" y="6488668"/>
            <a:ext cx="6472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F6F6F6"/>
                </a:solidFill>
                <a:effectLst/>
                <a:latin typeface="Source Sans Pro" panose="020B0503030403020204" pitchFamily="34" charset="0"/>
              </a:rPr>
              <a:t>Stress, Benessere ed Engagement nelle Organizzazioni</a:t>
            </a:r>
            <a:endParaRPr lang="it-IT" dirty="0"/>
          </a:p>
          <a:p>
            <a:endParaRPr lang="it-IT" dirty="0"/>
          </a:p>
        </p:txBody>
      </p:sp>
      <p:pic>
        <p:nvPicPr>
          <p:cNvPr id="5" name="Picture 6" descr="Sapienza Università di Roma Logo PNG Vector">
            <a:extLst>
              <a:ext uri="{FF2B5EF4-FFF2-40B4-BE49-F238E27FC236}">
                <a16:creationId xmlns:a16="http://schemas.microsoft.com/office/drawing/2014/main" id="{5E484D3A-F952-C24A-0AB3-554E20EA32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r="-7170" b="30919"/>
          <a:stretch/>
        </p:blipFill>
        <p:spPr bwMode="auto">
          <a:xfrm>
            <a:off x="398361" y="0"/>
            <a:ext cx="1384139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6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8AD48-B74F-7E7C-66E3-734F10BD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775746-60EB-B7D6-3E91-EDA2EADE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888374-889D-C1D4-A60D-80172927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A42-AEF8-314F-87DF-4EAA572A49EE}" type="datetime1">
              <a:rPr lang="it-IT" smtClean="0"/>
              <a:t>15/04/25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0DB15-E476-97CB-28F4-B7223433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5959E8-A222-272E-ED79-8D291EF9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44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F80D4-D946-74FF-C1B1-16B8D46A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2F465-5F68-B37A-14F7-64943C039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FEB8F8-E86A-CB58-6709-1A4264F7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795F93-6F26-25EF-6C28-EB427759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8220-A7F4-F944-A252-A142EB3A5702}" type="datetime1">
              <a:rPr lang="it-IT" smtClean="0"/>
              <a:t>15/04/25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04B19D-0677-B59C-0AD5-FCF56F29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CFB0E9-F395-4CE0-8663-78A3731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4D8FF-D89D-CA9C-44CC-E4F6E16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BD790B-7E96-0265-3798-C72E9F4A2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A795CF-3932-B5F5-C4B2-C8C72CC25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5445EE-DA43-5567-E63F-8D73BB9D1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AA0813-A64B-9E27-9EA6-AC31A9016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3DCCE4-47D6-67BD-01E3-03C34D17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032-189C-7646-A0C2-96F7CF00C267}" type="datetime1">
              <a:rPr lang="it-IT" smtClean="0"/>
              <a:t>15/04/25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F6A702-7B84-8319-FABD-C5FDC25C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E98703-8E8E-DF6A-C663-EF96E5FB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8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C9B4C-F5E4-060D-3A59-DC01C427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E4D41E-20D8-3656-2CC0-CC832955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44C7-75A7-1145-9402-F409FFA06534}" type="datetime1">
              <a:rPr lang="it-IT" smtClean="0"/>
              <a:t>15/04/25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644565-D6FD-DAD2-B0BA-8168048E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0E7219-5F55-7FE6-A40C-C54E1DD2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4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24B037-BB2F-F33A-7F80-022560E9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04C4-EEF4-1940-891E-707E85EF82C8}" type="datetime1">
              <a:rPr lang="it-IT" smtClean="0"/>
              <a:t>15/04/25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36E495-E637-F267-17CF-A3603671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201EBB-1367-C51B-75BF-39B11AB0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59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5D489-1AE8-3189-4827-85A947CB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A1F3B8-0E8B-8175-0989-5534109CC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8267A4-20C5-EF2E-3F35-FA6B5F64F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5F66E9-86A5-2A49-297F-78AAC5E2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9F-1CFC-C543-A605-C893F17E73BE}" type="datetime1">
              <a:rPr lang="it-IT" smtClean="0"/>
              <a:t>15/04/25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9B6CB5-E557-257F-3130-5E43A690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8526CA-C81C-8357-1F45-617B616B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5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4E903-4E80-9EAB-E7BC-D0DCA622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75674F-FA50-C29D-66DD-2D50C4052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64527-FA95-037D-DA2C-49B42E26C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9B49-27AB-4A0C-EFA2-C6B9FDC0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FFDA-3387-CE4C-8508-00CD500B5ED3}" type="datetime1">
              <a:rPr lang="it-IT" smtClean="0"/>
              <a:t>15/04/25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CC737C-7BAC-1630-951F-CA2980C6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071581-E841-EA29-4A78-3183F73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7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C31595-7B94-4E6C-7248-4D51F3C9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C2BF29-0B29-586F-D593-641284C70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D3A4C7-8197-4F96-F3F4-64ECB6B20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92E87-C22A-4D40-AB86-C9D6A7DC2E86}" type="datetime1">
              <a:rPr lang="it-IT" smtClean="0"/>
              <a:t>15/04/25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742898-BF5E-88A0-646F-CAABA9DD3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A3E4D1-B379-306A-40FA-2AE44F874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tangolo 1">
            <a:extLst>
              <a:ext uri="{FF2B5EF4-FFF2-40B4-BE49-F238E27FC236}">
                <a16:creationId xmlns:a16="http://schemas.microsoft.com/office/drawing/2014/main" id="{3DCC638C-7A2A-41A3-8E20-F8EFC8085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568" y="4722959"/>
            <a:ext cx="719931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Prof. Guido Alessandri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7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507" name="Picture 16" descr="fascia">
            <a:extLst>
              <a:ext uri="{FF2B5EF4-FFF2-40B4-BE49-F238E27FC236}">
                <a16:creationId xmlns:a16="http://schemas.microsoft.com/office/drawing/2014/main" id="{0AD969D0-E57D-4EF3-AADB-D7CB6524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0"/>
            <a:ext cx="314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6" descr="fascia">
            <a:extLst>
              <a:ext uri="{FF2B5EF4-FFF2-40B4-BE49-F238E27FC236}">
                <a16:creationId xmlns:a16="http://schemas.microsoft.com/office/drawing/2014/main" id="{442566F6-9E93-4646-B6FA-97438AC1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9D8A78-C05B-4CC3-A183-40D2C318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3057525"/>
            <a:ext cx="3143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5119462-8FF3-4630-9C3C-2877168F87D3}"/>
              </a:ext>
            </a:extLst>
          </p:cNvPr>
          <p:cNvSpPr/>
          <p:nvPr/>
        </p:nvSpPr>
        <p:spPr>
          <a:xfrm>
            <a:off x="561657" y="230314"/>
            <a:ext cx="84804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7000" b="1" dirty="0">
                <a:solidFill>
                  <a:srgbClr val="822334"/>
                </a:solidFill>
              </a:rPr>
              <a:t>Natura, misura e sviluppo</a:t>
            </a:r>
          </a:p>
          <a:p>
            <a:pPr algn="ctr">
              <a:defRPr/>
            </a:pPr>
            <a:r>
              <a:rPr lang="it-IT" sz="7000" b="1" dirty="0">
                <a:solidFill>
                  <a:srgbClr val="822334"/>
                </a:solidFill>
              </a:rPr>
              <a:t>del benessere organizzativo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2A57B1-08E1-2B0C-EC3A-0DEE27A6A272}"/>
              </a:ext>
            </a:extLst>
          </p:cNvPr>
          <p:cNvSpPr txBox="1"/>
          <p:nvPr/>
        </p:nvSpPr>
        <p:spPr>
          <a:xfrm>
            <a:off x="7650480" y="6614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44752E8-AC06-EF24-F407-1548B2D659A8}"/>
              </a:ext>
            </a:extLst>
          </p:cNvPr>
          <p:cNvSpPr/>
          <p:nvPr/>
        </p:nvSpPr>
        <p:spPr>
          <a:xfrm>
            <a:off x="7183120" y="6492240"/>
            <a:ext cx="4409440" cy="264160"/>
          </a:xfrm>
          <a:prstGeom prst="rect">
            <a:avLst/>
          </a:prstGeom>
          <a:solidFill>
            <a:srgbClr val="8223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3237723-2131-F121-92E0-089EC332BBA7}"/>
              </a:ext>
            </a:extLst>
          </p:cNvPr>
          <p:cNvSpPr/>
          <p:nvPr/>
        </p:nvSpPr>
        <p:spPr>
          <a:xfrm>
            <a:off x="0" y="10160"/>
            <a:ext cx="352425" cy="684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0C84C24-38BF-2319-47EA-C195D04CF8E7}"/>
              </a:ext>
            </a:extLst>
          </p:cNvPr>
          <p:cNvSpPr/>
          <p:nvPr/>
        </p:nvSpPr>
        <p:spPr>
          <a:xfrm>
            <a:off x="9035415" y="0"/>
            <a:ext cx="31565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ACCB809-0910-89C5-C39C-ED76BC696F95}"/>
              </a:ext>
            </a:extLst>
          </p:cNvPr>
          <p:cNvSpPr/>
          <p:nvPr/>
        </p:nvSpPr>
        <p:spPr>
          <a:xfrm>
            <a:off x="6857021" y="6400800"/>
            <a:ext cx="3156585" cy="447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6" descr="Sapienza Università di Roma Logo PNG Vector">
            <a:extLst>
              <a:ext uri="{FF2B5EF4-FFF2-40B4-BE49-F238E27FC236}">
                <a16:creationId xmlns:a16="http://schemas.microsoft.com/office/drawing/2014/main" id="{4246247C-1C24-35DD-5878-B92063380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r="-7170" b="30919"/>
          <a:stretch/>
        </p:blipFill>
        <p:spPr bwMode="auto">
          <a:xfrm>
            <a:off x="7710810" y="5906839"/>
            <a:ext cx="1384139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DD8F0-B9DA-2555-A1BB-96A9CBD27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D33BD-07F1-E0B7-E73B-75C583550C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2000" y="-20528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Approccio Unidimensionale (Diener)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FC1FC98-717B-51ED-C935-77BCBF9F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57" y="1933460"/>
            <a:ext cx="2136484" cy="29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95841D58-C75B-9A2E-9064-58E076505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347518"/>
              </p:ext>
            </p:extLst>
          </p:nvPr>
        </p:nvGraphicFramePr>
        <p:xfrm>
          <a:off x="101249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873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51FF3-08C6-A41A-6254-029C02EA4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re dimensions of psychological well-being and their theoretical... |  Download Scientific Diagram">
            <a:extLst>
              <a:ext uri="{FF2B5EF4-FFF2-40B4-BE49-F238E27FC236}">
                <a16:creationId xmlns:a16="http://schemas.microsoft.com/office/drawing/2014/main" id="{F1D6590D-2BD0-CEE3-CB27-B2462CC30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" b="37012"/>
          <a:stretch/>
        </p:blipFill>
        <p:spPr bwMode="auto">
          <a:xfrm>
            <a:off x="9140497" y="1821087"/>
            <a:ext cx="3051503" cy="26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B5D934-BF7D-A0A9-4E4D-FA58F6D8B6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2000" y="-20528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Approccio Multidimensionale (Modello di </a:t>
            </a:r>
            <a:r>
              <a:rPr lang="it-IT" sz="3200" b="1" dirty="0" err="1">
                <a:solidFill>
                  <a:srgbClr val="822334"/>
                </a:solidFill>
              </a:rPr>
              <a:t>Ryff</a:t>
            </a:r>
            <a:r>
              <a:rPr lang="it-IT" sz="3200" b="1" dirty="0">
                <a:solidFill>
                  <a:srgbClr val="822334"/>
                </a:solidFill>
              </a:rPr>
              <a:t>)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A669C77C-B48C-0874-1A55-F730FB1AC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72309"/>
              </p:ext>
            </p:extLst>
          </p:nvPr>
        </p:nvGraphicFramePr>
        <p:xfrm>
          <a:off x="875863" y="8668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765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C68F7-3123-8E75-F0C8-4D999C41A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8F44E-1AE2-411A-1CF1-5E8F3E42B8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2000" y="-20528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Approccio Bidimensionale (Modello di </a:t>
            </a:r>
            <a:r>
              <a:rPr lang="it-IT" sz="3200" b="1" dirty="0" err="1">
                <a:solidFill>
                  <a:srgbClr val="822334"/>
                </a:solidFill>
              </a:rPr>
              <a:t>Warr</a:t>
            </a:r>
            <a:r>
              <a:rPr lang="it-IT" sz="3200" b="1" dirty="0">
                <a:solidFill>
                  <a:srgbClr val="822334"/>
                </a:solidFill>
              </a:rPr>
              <a:t>)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A3FDF82-31AD-B946-1F2B-94384033A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67050"/>
              </p:ext>
            </p:extLst>
          </p:nvPr>
        </p:nvGraphicFramePr>
        <p:xfrm>
          <a:off x="381877" y="683174"/>
          <a:ext cx="8534400" cy="566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28">
            <a:extLst>
              <a:ext uri="{FF2B5EF4-FFF2-40B4-BE49-F238E27FC236}">
                <a16:creationId xmlns:a16="http://schemas.microsoft.com/office/drawing/2014/main" id="{07057949-CFE6-039D-0F95-CFCB2CB64236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07366" y="1828800"/>
            <a:ext cx="318463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34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DCEBB-3C46-8E12-3980-ABDE204D7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30BB5B-0C8B-FD03-6C4A-CCC4170100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2000" y="-20528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Approccio Misto (Modello di Van Horn)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2F6E826-8EA0-A984-9231-42F9A6F67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198568"/>
              </p:ext>
            </p:extLst>
          </p:nvPr>
        </p:nvGraphicFramePr>
        <p:xfrm>
          <a:off x="381877" y="798652"/>
          <a:ext cx="11516898" cy="554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82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5E50-D764-F0D5-36DF-92891DE3B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4572E-50E8-DC96-0C6F-B6C3FE3ABB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Determinanti del Benessere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B3322D-B5E9-9D06-E3B0-4C3F36EBFE08}"/>
              </a:ext>
            </a:extLst>
          </p:cNvPr>
          <p:cNvSpPr txBox="1"/>
          <p:nvPr/>
        </p:nvSpPr>
        <p:spPr>
          <a:xfrm>
            <a:off x="1268042" y="1703390"/>
            <a:ext cx="10393016" cy="224676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>
                <a:solidFill>
                  <a:srgbClr val="231F20"/>
                </a:solidFill>
              </a:rPr>
              <a:t>Qualunque azione professionale volta alla promozione del benessere deve partire da un’analisi completa delle sue </a:t>
            </a:r>
            <a:r>
              <a:rPr lang="it-IT" sz="2800" b="1" dirty="0">
                <a:solidFill>
                  <a:srgbClr val="822334"/>
                </a:solidFill>
              </a:rPr>
              <a:t>determinanti</a:t>
            </a:r>
            <a:r>
              <a:rPr lang="it-IT" sz="2800" dirty="0">
                <a:solidFill>
                  <a:srgbClr val="231F20"/>
                </a:solidFill>
              </a:rPr>
              <a:t> al fine di poter operare nelle aree, personali e/o situazionali che nei fatti lo compromettono o potrebbero promuoverlo</a:t>
            </a:r>
          </a:p>
        </p:txBody>
      </p:sp>
      <p:pic>
        <p:nvPicPr>
          <p:cNvPr id="14338" name="Picture 2" descr="Concepto de reducción del nivel de estrés - arte vectorial de Estrés libre de derechos">
            <a:extLst>
              <a:ext uri="{FF2B5EF4-FFF2-40B4-BE49-F238E27FC236}">
                <a16:creationId xmlns:a16="http://schemas.microsoft.com/office/drawing/2014/main" id="{CD42E07A-D8E3-8F52-E2C3-C8552FD9F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t="21660" r="17591" b="40214"/>
          <a:stretch/>
        </p:blipFill>
        <p:spPr bwMode="auto">
          <a:xfrm>
            <a:off x="8532047" y="4925961"/>
            <a:ext cx="3659953" cy="14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12A18-BDFE-ED04-0585-C72A4F8BD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17819-AC3E-728C-95AD-36CFDAAF5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Set Point della Felicità</a:t>
            </a:r>
            <a:br>
              <a:rPr lang="it-IT" sz="3200" b="1" dirty="0">
                <a:solidFill>
                  <a:srgbClr val="822334"/>
                </a:solidFill>
              </a:rPr>
            </a:b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A2BBDC8-71B2-3A5B-56DB-42996F584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001771"/>
              </p:ext>
            </p:extLst>
          </p:nvPr>
        </p:nvGraphicFramePr>
        <p:xfrm>
          <a:off x="1029109" y="719666"/>
          <a:ext cx="99240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9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E212F-A20E-C89D-AF7B-FB3DB9C95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CE1D36-7E23-761E-E2F4-D4A8FD832E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Tapis Roulant Edonico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D2987B-3F77-27C1-5488-5CD5F48BAE8B}"/>
              </a:ext>
            </a:extLst>
          </p:cNvPr>
          <p:cNvSpPr txBox="1"/>
          <p:nvPr/>
        </p:nvSpPr>
        <p:spPr>
          <a:xfrm>
            <a:off x="1057848" y="1188972"/>
            <a:ext cx="10393016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>
                <a:solidFill>
                  <a:srgbClr val="141413"/>
                </a:solidFill>
                <a:effectLst/>
                <a:latin typeface="Helvetica" pitchFamily="2" charset="0"/>
              </a:rPr>
              <a:t>Le persone si adattano sia agli eventi positivi che a quelli</a:t>
            </a:r>
          </a:p>
          <a:p>
            <a:pPr algn="ctr"/>
            <a:r>
              <a:rPr lang="it-IT" sz="2800" dirty="0">
                <a:solidFill>
                  <a:srgbClr val="141413"/>
                </a:solidFill>
                <a:effectLst/>
                <a:latin typeface="Helvetica" pitchFamily="2" charset="0"/>
              </a:rPr>
              <a:t>negativi della vita, e i livelli di felicità tendono a tornare a quelli di </a:t>
            </a:r>
            <a:r>
              <a:rPr lang="it-IT" sz="2800" b="1" dirty="0">
                <a:solidFill>
                  <a:srgbClr val="822334"/>
                </a:solidFill>
                <a:effectLst/>
                <a:latin typeface="Helvetica" pitchFamily="2" charset="0"/>
              </a:rPr>
              <a:t>base</a:t>
            </a:r>
            <a:r>
              <a:rPr lang="it-IT" sz="2800" dirty="0">
                <a:solidFill>
                  <a:srgbClr val="141413"/>
                </a:solidFill>
                <a:effectLst/>
                <a:latin typeface="Helvetica" pitchFamily="2" charset="0"/>
              </a:rPr>
              <a:t> di ognuno -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Sheldon,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Lyubomirsky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, (2012)</a:t>
            </a:r>
            <a:endParaRPr lang="it-IT" sz="28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pic>
        <p:nvPicPr>
          <p:cNvPr id="17410" name="Picture 2" descr="Correre, Tapis Roulant, Silhouette">
            <a:extLst>
              <a:ext uri="{FF2B5EF4-FFF2-40B4-BE49-F238E27FC236}">
                <a16:creationId xmlns:a16="http://schemas.microsoft.com/office/drawing/2014/main" id="{D3C584DE-BCEA-A5C4-9E29-BAC0EC7D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55" y="3539613"/>
            <a:ext cx="2949545" cy="28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C41437-5DC5-22BA-B2A8-E972404BFE36}"/>
              </a:ext>
            </a:extLst>
          </p:cNvPr>
          <p:cNvSpPr txBox="1"/>
          <p:nvPr/>
        </p:nvSpPr>
        <p:spPr>
          <a:xfrm>
            <a:off x="2695078" y="2945206"/>
            <a:ext cx="71185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>
                <a:solidFill>
                  <a:srgbClr val="141413"/>
                </a:solidFill>
                <a:latin typeface="Helvetica" pitchFamily="2" charset="0"/>
              </a:rPr>
              <a:t>Le persone possiedono un “</a:t>
            </a:r>
            <a:r>
              <a:rPr lang="it-IT" sz="2800" b="1" dirty="0">
                <a:solidFill>
                  <a:srgbClr val="822334"/>
                </a:solidFill>
                <a:latin typeface="Helvetica" pitchFamily="2" charset="0"/>
              </a:rPr>
              <a:t>sistema immunitario psicologico</a:t>
            </a:r>
            <a:r>
              <a:rPr lang="it-IT" sz="2800" dirty="0">
                <a:solidFill>
                  <a:srgbClr val="141413"/>
                </a:solidFill>
                <a:latin typeface="Helvetica" pitchFamily="2" charset="0"/>
              </a:rPr>
              <a:t>” che le aiuta a far fronte, minimizzare e, con il tempo, dimenticare le turbolenze della vita, un processo di cui sono generalmente inconsapevoli - 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Wilson, Gilbert (2005)</a:t>
            </a:r>
            <a:endParaRPr lang="it-IT" sz="2800" dirty="0">
              <a:solidFill>
                <a:srgbClr val="141413"/>
              </a:solidFill>
              <a:latin typeface="Helvetica" pitchFamily="2" charset="0"/>
            </a:endParaRPr>
          </a:p>
        </p:txBody>
      </p:sp>
      <p:pic>
        <p:nvPicPr>
          <p:cNvPr id="17412" name="Picture 4" descr="Protezione contro i batteri. Uno scudo che protegge il virus dalla penetrazione. rendering 3D.">
            <a:extLst>
              <a:ext uri="{FF2B5EF4-FFF2-40B4-BE49-F238E27FC236}">
                <a16:creationId xmlns:a16="http://schemas.microsoft.com/office/drawing/2014/main" id="{E683C968-8A2A-38E4-4BCA-C260EB68E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2" r="47898"/>
          <a:stretch/>
        </p:blipFill>
        <p:spPr bwMode="auto">
          <a:xfrm>
            <a:off x="604141" y="3018502"/>
            <a:ext cx="2090937" cy="22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E5BD2-CFF2-2DA3-6F67-06E0683B0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E2E05-E017-4CBD-596E-C3AD19BD4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9403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Ereditarietà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9BEC1E-8008-1B4F-0C65-8A6987F43035}"/>
              </a:ext>
            </a:extLst>
          </p:cNvPr>
          <p:cNvSpPr txBox="1"/>
          <p:nvPr/>
        </p:nvSpPr>
        <p:spPr>
          <a:xfrm>
            <a:off x="1100095" y="1292246"/>
            <a:ext cx="10393016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>
                <a:solidFill>
                  <a:srgbClr val="141413"/>
                </a:solidFill>
                <a:effectLst/>
                <a:latin typeface="Helvetica" pitchFamily="2" charset="0"/>
              </a:rPr>
              <a:t>Ereditabilità del benessere è stimata nell’intervallo del </a:t>
            </a:r>
            <a:r>
              <a:rPr lang="it-IT" sz="2800" b="1" dirty="0">
                <a:solidFill>
                  <a:srgbClr val="822334"/>
                </a:solidFill>
                <a:effectLst/>
                <a:latin typeface="Helvetica" pitchFamily="2" charset="0"/>
              </a:rPr>
              <a:t>70-90%</a:t>
            </a:r>
          </a:p>
          <a:p>
            <a:pPr algn="ctr">
              <a:buNone/>
            </a:pPr>
            <a:endParaRPr lang="it-IT" sz="2800" dirty="0">
              <a:solidFill>
                <a:srgbClr val="141413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it-IT" sz="2800" dirty="0">
                <a:solidFill>
                  <a:srgbClr val="141413"/>
                </a:solidFill>
                <a:effectLst/>
                <a:latin typeface="Helvetica" pitchFamily="2" charset="0"/>
              </a:rPr>
              <a:t>Il resto della variabilità è attribuibile all’</a:t>
            </a:r>
            <a:r>
              <a:rPr lang="it-IT" sz="2800" b="1" dirty="0">
                <a:solidFill>
                  <a:srgbClr val="822334"/>
                </a:solidFill>
                <a:effectLst/>
                <a:latin typeface="Helvetica" pitchFamily="2" charset="0"/>
              </a:rPr>
              <a:t>ambiente unico</a:t>
            </a:r>
            <a:endParaRPr lang="it-IT" sz="28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pic>
        <p:nvPicPr>
          <p:cNvPr id="19458" name="Picture 2" descr="Gemelli, Bambini, Neonato, Ragazzi">
            <a:extLst>
              <a:ext uri="{FF2B5EF4-FFF2-40B4-BE49-F238E27FC236}">
                <a16:creationId xmlns:a16="http://schemas.microsoft.com/office/drawing/2014/main" id="{7D5ADEAC-7AA7-3E06-2D20-07C5F0A8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01" y="3242409"/>
            <a:ext cx="3744010" cy="2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1BF91D-C42C-77BF-D9DE-6E22E4CF71D4}"/>
              </a:ext>
            </a:extLst>
          </p:cNvPr>
          <p:cNvSpPr txBox="1"/>
          <p:nvPr/>
        </p:nvSpPr>
        <p:spPr>
          <a:xfrm>
            <a:off x="884903" y="3099094"/>
            <a:ext cx="6292645" cy="1384995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>
                <a:solidFill>
                  <a:srgbClr val="141413"/>
                </a:solidFill>
                <a:latin typeface="Helvetica" pitchFamily="2" charset="0"/>
              </a:rPr>
              <a:t>Molta dell’ereditarietà del benessere è determinata dalla sua stretta associazione con i tratti di personalità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F41B4F-3B99-19D9-E5C5-78246FF9AF55}"/>
              </a:ext>
            </a:extLst>
          </p:cNvPr>
          <p:cNvSpPr txBox="1"/>
          <p:nvPr/>
        </p:nvSpPr>
        <p:spPr>
          <a:xfrm>
            <a:off x="1100095" y="498710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L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’ereditabilità della componente cognitiva del benessere individuale dipende al 65% da influenze genetiche attribuibili alla personalità, in particolare ai tratti del nevroticismo e dell’estroversione - </a:t>
            </a:r>
            <a:r>
              <a:rPr lang="it-IT" sz="1400" dirty="0" err="1">
                <a:solidFill>
                  <a:srgbClr val="141413"/>
                </a:solidFill>
                <a:effectLst/>
                <a:latin typeface="Helvetica" pitchFamily="2" charset="0"/>
              </a:rPr>
              <a:t>Røysamb</a:t>
            </a:r>
            <a:r>
              <a:rPr lang="it-IT" sz="1400" dirty="0">
                <a:solidFill>
                  <a:srgbClr val="141413"/>
                </a:solidFill>
                <a:effectLst/>
                <a:latin typeface="Helvetica" pitchFamily="2" charset="0"/>
              </a:rPr>
              <a:t> et al. (2018)</a:t>
            </a:r>
          </a:p>
          <a:p>
            <a:endParaRPr lang="it-IT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A6084-01C6-6A61-6839-40BA567B5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3F2F0E-8824-DC15-87BF-DB1412714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Risultati </a:t>
            </a:r>
            <a:r>
              <a:rPr lang="it-IT" sz="3200" b="1" dirty="0" err="1">
                <a:solidFill>
                  <a:srgbClr val="822334"/>
                </a:solidFill>
              </a:rPr>
              <a:t>Metanalitici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6DA863E8-505E-7629-2936-BEC39A0D4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569141"/>
              </p:ext>
            </p:extLst>
          </p:nvPr>
        </p:nvGraphicFramePr>
        <p:xfrm>
          <a:off x="960283" y="948446"/>
          <a:ext cx="4516285" cy="529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73176F0-C595-D06C-AFD6-EABEAA610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372556"/>
              </p:ext>
            </p:extLst>
          </p:nvPr>
        </p:nvGraphicFramePr>
        <p:xfrm>
          <a:off x="6430297" y="948447"/>
          <a:ext cx="5501590" cy="529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44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C48D6-66B7-F2CE-20BE-B339757D9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62CB5-A724-1BF7-54E6-F879F991DD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Sistema Stabile di Personalità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F2F47D-A639-ACB5-CCFA-1409ADCB4E2E}"/>
              </a:ext>
            </a:extLst>
          </p:cNvPr>
          <p:cNvSpPr txBox="1"/>
          <p:nvPr/>
        </p:nvSpPr>
        <p:spPr>
          <a:xfrm>
            <a:off x="935104" y="808887"/>
            <a:ext cx="10638503" cy="114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B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enessere come processo omeostatico che </a:t>
            </a:r>
            <a:r>
              <a:rPr lang="it-IT" sz="2400" b="1" dirty="0">
                <a:solidFill>
                  <a:srgbClr val="822334"/>
                </a:solidFill>
                <a:effectLst/>
                <a:latin typeface="Helvetica" pitchFamily="2" charset="0"/>
              </a:rPr>
              <a:t>oscilla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 intorno a una soglia edonica relativamente stabile definita dalla personalità individuale </a:t>
            </a:r>
          </a:p>
        </p:txBody>
      </p:sp>
      <p:pic>
        <p:nvPicPr>
          <p:cNvPr id="20484" name="Picture 4" descr="Parco, Figli, Divertimento, Bambino">
            <a:extLst>
              <a:ext uri="{FF2B5EF4-FFF2-40B4-BE49-F238E27FC236}">
                <a16:creationId xmlns:a16="http://schemas.microsoft.com/office/drawing/2014/main" id="{7F787F7C-D80C-1A14-D10B-1DE9C4724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34227" r="5377" b="10394"/>
          <a:stretch/>
        </p:blipFill>
        <p:spPr bwMode="auto">
          <a:xfrm>
            <a:off x="3048000" y="3868974"/>
            <a:ext cx="6243484" cy="25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4B5CA0-B089-4032-FA80-F897505A2AF8}"/>
              </a:ext>
            </a:extLst>
          </p:cNvPr>
          <p:cNvSpPr txBox="1"/>
          <p:nvPr/>
        </p:nvSpPr>
        <p:spPr>
          <a:xfrm>
            <a:off x="649968" y="2250362"/>
            <a:ext cx="52002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La </a:t>
            </a:r>
            <a:r>
              <a:rPr lang="it-IT" b="1" dirty="0">
                <a:solidFill>
                  <a:srgbClr val="822334"/>
                </a:solidFill>
                <a:effectLst/>
                <a:latin typeface="Helvetica" pitchFamily="2" charset="0"/>
              </a:rPr>
              <a:t>stabilità della personalità è cruciale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per le organizzazioni, poiché aiuta</a:t>
            </a:r>
          </a:p>
          <a:p>
            <a:pPr algn="ctr"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a comprendere il comportamento organizzativo in molti ambiti rilevanti, </a:t>
            </a: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come per esempio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la performance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CDFA36-DEBF-7735-2B03-FB2ADE1E971E}"/>
              </a:ext>
            </a:extLst>
          </p:cNvPr>
          <p:cNvSpPr txBox="1"/>
          <p:nvPr/>
        </p:nvSpPr>
        <p:spPr>
          <a:xfrm>
            <a:off x="6169742" y="225036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Gli adulti, se cambiano, lo fanno spesso su base </a:t>
            </a:r>
            <a:r>
              <a:rPr lang="it-IT" b="1" dirty="0">
                <a:solidFill>
                  <a:srgbClr val="822334"/>
                </a:solidFill>
                <a:effectLst/>
                <a:latin typeface="Helvetica" pitchFamily="2" charset="0"/>
              </a:rPr>
              <a:t>volontaria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b="1" dirty="0">
                <a:solidFill>
                  <a:srgbClr val="822334"/>
                </a:solidFill>
                <a:effectLst/>
                <a:latin typeface="Helvetica" pitchFamily="2" charset="0"/>
              </a:rPr>
              <a:t>a seguito di particolari esperienze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mutamenti nelle condizioni lavorative o nella loro vita in generale, o eventi casuali, come perdere o cambiare lavoro</a:t>
            </a:r>
          </a:p>
        </p:txBody>
      </p:sp>
    </p:spTree>
    <p:extLst>
      <p:ext uri="{BB962C8B-B14F-4D97-AF65-F5344CB8AC3E}">
        <p14:creationId xmlns:p14="http://schemas.microsoft.com/office/powerpoint/2010/main" val="35530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35054-59B8-91D5-0BE2-E052308A35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Lavoro Dignitoso</a:t>
            </a:r>
            <a:br>
              <a:rPr lang="it-IT" sz="3200" b="1" dirty="0">
                <a:solidFill>
                  <a:srgbClr val="822334"/>
                </a:solidFill>
              </a:rPr>
            </a:b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D87EC7-BF45-7E95-BF9F-A03C9B00BB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9159" y="921385"/>
            <a:ext cx="11044201" cy="254513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Opportunità di svolgere un’occupazione adeguata alle proprie qualifiche, che assicuri un reddito equo, sicurezza sul posto di lavoro e protezione sociale, assieme a migliori prospettive di sviluppo personale e integrazione sociale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it-IT" sz="1600" b="0" i="1" u="none" strike="noStrike" dirty="0" err="1">
                <a:solidFill>
                  <a:srgbClr val="000000"/>
                </a:solidFill>
                <a:effectLst/>
              </a:rPr>
              <a:t>decent</a:t>
            </a:r>
            <a:r>
              <a:rPr lang="it-IT" sz="1600" b="0" i="1" u="none" strike="noStrike" dirty="0">
                <a:solidFill>
                  <a:srgbClr val="000000"/>
                </a:solidFill>
                <a:effectLst/>
              </a:rPr>
              <a:t> work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; 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</a:rPr>
              <a:t>Blustein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 et al., 2019)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709B257-2564-0A22-E20A-4C394D7743FF}"/>
              </a:ext>
            </a:extLst>
          </p:cNvPr>
          <p:cNvSpPr txBox="1"/>
          <p:nvPr/>
        </p:nvSpPr>
        <p:spPr>
          <a:xfrm>
            <a:off x="405173" y="3666047"/>
            <a:ext cx="7919019" cy="217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Un</a:t>
            </a:r>
            <a:r>
              <a:rPr lang="it-IT" sz="1800" spc="-4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lavoro</a:t>
            </a:r>
            <a:r>
              <a:rPr lang="it-IT" sz="1800" spc="-4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dignitoso</a:t>
            </a:r>
            <a:r>
              <a:rPr lang="it-IT" sz="1800" spc="-4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dovrebbe</a:t>
            </a:r>
            <a:r>
              <a:rPr lang="it-IT" sz="1800" spc="-4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poter</a:t>
            </a:r>
            <a:r>
              <a:rPr lang="it-IT" sz="1800" spc="-4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anche</a:t>
            </a:r>
            <a:r>
              <a:rPr lang="it-IT" sz="1800" spc="-4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assicurare alle persone la </a:t>
            </a:r>
            <a:r>
              <a:rPr lang="it-IT" sz="1800" b="1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libertà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di esprimere le proprie preoccupazioni, di organizzarsi</a:t>
            </a:r>
            <a:r>
              <a:rPr lang="it-IT" sz="18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</a:t>
            </a:r>
            <a:r>
              <a:rPr lang="it-IT" sz="18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partecipare</a:t>
            </a:r>
            <a:r>
              <a:rPr lang="it-IT" sz="18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alle</a:t>
            </a:r>
            <a:r>
              <a:rPr lang="it-IT" sz="18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decisioni</a:t>
            </a:r>
            <a:r>
              <a:rPr lang="it-IT" sz="18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che</a:t>
            </a:r>
            <a:r>
              <a:rPr lang="it-IT" sz="18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riguardano</a:t>
            </a:r>
            <a:r>
              <a:rPr lang="it-IT" sz="18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la</a:t>
            </a:r>
            <a:r>
              <a:rPr lang="it-IT" sz="18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propria</a:t>
            </a:r>
            <a:r>
              <a:rPr lang="it-IT" sz="18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vita, e</a:t>
            </a:r>
            <a:r>
              <a:rPr lang="it-IT" sz="1800" spc="-4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b="1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parità</a:t>
            </a:r>
            <a:r>
              <a:rPr lang="it-IT" sz="1800" spc="-4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di</a:t>
            </a:r>
            <a:r>
              <a:rPr lang="it-IT" sz="1800" spc="-4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opportunità</a:t>
            </a:r>
            <a:r>
              <a:rPr lang="it-IT" sz="1800" spc="-4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</a:t>
            </a:r>
            <a:r>
              <a:rPr lang="it-IT" sz="1800" spc="-4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di</a:t>
            </a:r>
            <a:r>
              <a:rPr lang="it-IT" sz="1800" spc="-4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trattamento</a:t>
            </a:r>
            <a:r>
              <a:rPr lang="it-IT" sz="1800" spc="-4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it-IT" sz="1800" spc="-4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tutti,</a:t>
            </a:r>
            <a:r>
              <a:rPr lang="it-IT" sz="1800" spc="-4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senza</a:t>
            </a:r>
            <a:r>
              <a:rPr lang="it-IT" sz="1800" spc="-4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distinzioni</a:t>
            </a:r>
            <a:r>
              <a:rPr lang="it-IT" sz="1800" spc="-4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ba</a:t>
            </a:r>
            <a:r>
              <a:rPr lang="it-IT" sz="18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sate su caratteristiche sociodemografiche (quali il sesso, l’età, l’etnia, l’orientamento</a:t>
            </a:r>
            <a:r>
              <a:rPr lang="it-IT" sz="1800" spc="-5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sessuale</a:t>
            </a:r>
            <a:r>
              <a:rPr lang="it-IT" sz="2000" dirty="0">
                <a:effectLst/>
              </a:rPr>
              <a:t> </a:t>
            </a:r>
            <a:endParaRPr lang="it-IT" sz="2000" dirty="0"/>
          </a:p>
        </p:txBody>
      </p:sp>
      <p:pic>
        <p:nvPicPr>
          <p:cNvPr id="1030" name="Picture 6" descr="Concepto de la brújula con la aguja roja indicando - Foto de stock de Brújula libre de derechos">
            <a:extLst>
              <a:ext uri="{FF2B5EF4-FFF2-40B4-BE49-F238E27FC236}">
                <a16:creationId xmlns:a16="http://schemas.microsoft.com/office/drawing/2014/main" id="{2CC2DC17-2274-F9C5-63CB-F9E09696F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7932" r="15400" b="40422"/>
          <a:stretch/>
        </p:blipFill>
        <p:spPr bwMode="auto">
          <a:xfrm>
            <a:off x="8449519" y="3751042"/>
            <a:ext cx="3588152" cy="179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1F319-36CE-1B4D-74D6-22E5D3CB3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380EE-C8D4-8DD7-0530-FC6CD011F7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Benessere e Prestazione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A31BF0-0592-5C25-FC79-AFF58E3E6255}"/>
              </a:ext>
            </a:extLst>
          </p:cNvPr>
          <p:cNvSpPr txBox="1"/>
          <p:nvPr/>
        </p:nvSpPr>
        <p:spPr>
          <a:xfrm>
            <a:off x="918217" y="1011296"/>
            <a:ext cx="103555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3200" dirty="0">
                <a:solidFill>
                  <a:srgbClr val="141413"/>
                </a:solidFill>
                <a:effectLst/>
                <a:latin typeface="Helvetica" pitchFamily="2" charset="0"/>
              </a:rPr>
              <a:t>Buone prestazioni lavorative sono seguite da livelli più alti di soddisfazione professionale e viceversa. </a:t>
            </a:r>
          </a:p>
          <a:p>
            <a:pPr algn="ctr">
              <a:buNone/>
            </a:pPr>
            <a:endParaRPr lang="it-IT" sz="3200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pPr algn="ctr">
              <a:buNone/>
            </a:pPr>
            <a:r>
              <a:rPr lang="it-IT" sz="3200" dirty="0">
                <a:solidFill>
                  <a:srgbClr val="141413"/>
                </a:solidFill>
                <a:effectLst/>
                <a:latin typeface="Helvetica" pitchFamily="2" charset="0"/>
              </a:rPr>
              <a:t>Il nesso dominante è quello che dalla performance conduce alla soddisfazione -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 Alessandri, Borgogni, Latham (2017)</a:t>
            </a:r>
            <a:endParaRPr lang="it-IT" sz="32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7BDDB2F-94B2-B229-BA05-52FE916AAD71}"/>
              </a:ext>
            </a:extLst>
          </p:cNvPr>
          <p:cNvGrpSpPr/>
          <p:nvPr/>
        </p:nvGrpSpPr>
        <p:grpSpPr>
          <a:xfrm>
            <a:off x="6977666" y="4469456"/>
            <a:ext cx="4351295" cy="1205021"/>
            <a:chOff x="760321" y="2522669"/>
            <a:chExt cx="4351295" cy="1205021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91AFB71-209B-BA15-94E5-604379057403}"/>
                </a:ext>
              </a:extLst>
            </p:cNvPr>
            <p:cNvSpPr txBox="1"/>
            <p:nvPr/>
          </p:nvSpPr>
          <p:spPr>
            <a:xfrm>
              <a:off x="760321" y="2736942"/>
              <a:ext cx="2114975" cy="592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it-IT" sz="2400" dirty="0">
                  <a:solidFill>
                    <a:srgbClr val="141413"/>
                  </a:solidFill>
                  <a:latin typeface="Helvetica" pitchFamily="2" charset="0"/>
                </a:rPr>
                <a:t>B</a:t>
              </a:r>
              <a:r>
                <a:rPr lang="it-IT" sz="2400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enessere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EF8CA174-C03F-985F-C1A8-50E048F0B182}"/>
                </a:ext>
              </a:extLst>
            </p:cNvPr>
            <p:cNvSpPr txBox="1"/>
            <p:nvPr/>
          </p:nvSpPr>
          <p:spPr>
            <a:xfrm>
              <a:off x="2996641" y="2724562"/>
              <a:ext cx="2114975" cy="592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it-IT" sz="2400" dirty="0">
                  <a:solidFill>
                    <a:srgbClr val="141413"/>
                  </a:solidFill>
                  <a:latin typeface="Helvetica" pitchFamily="2" charset="0"/>
                </a:rPr>
                <a:t>Prestazione</a:t>
              </a:r>
              <a:endParaRPr lang="it-IT" sz="2400" dirty="0">
                <a:solidFill>
                  <a:srgbClr val="141413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5" name="Freccia a inversione 4">
              <a:extLst>
                <a:ext uri="{FF2B5EF4-FFF2-40B4-BE49-F238E27FC236}">
                  <a16:creationId xmlns:a16="http://schemas.microsoft.com/office/drawing/2014/main" id="{BB05B096-76EA-74F7-6D8A-C61DA2A6614D}"/>
                </a:ext>
              </a:extLst>
            </p:cNvPr>
            <p:cNvSpPr/>
            <p:nvPr/>
          </p:nvSpPr>
          <p:spPr>
            <a:xfrm>
              <a:off x="2060898" y="2522669"/>
              <a:ext cx="2312779" cy="403787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" name="Freccia a inversione 6">
              <a:extLst>
                <a:ext uri="{FF2B5EF4-FFF2-40B4-BE49-F238E27FC236}">
                  <a16:creationId xmlns:a16="http://schemas.microsoft.com/office/drawing/2014/main" id="{412D2391-2020-B057-8639-ADDE77355850}"/>
                </a:ext>
              </a:extLst>
            </p:cNvPr>
            <p:cNvSpPr/>
            <p:nvPr/>
          </p:nvSpPr>
          <p:spPr>
            <a:xfrm rot="10800000">
              <a:off x="1987156" y="3323903"/>
              <a:ext cx="2312779" cy="403787"/>
            </a:xfrm>
            <a:prstGeom prst="utur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892FE54-0431-9452-4D71-2A82B11DDA79}"/>
              </a:ext>
            </a:extLst>
          </p:cNvPr>
          <p:cNvGrpSpPr/>
          <p:nvPr/>
        </p:nvGrpSpPr>
        <p:grpSpPr>
          <a:xfrm>
            <a:off x="1318942" y="4083740"/>
            <a:ext cx="4156847" cy="1577637"/>
            <a:chOff x="1181908" y="3720186"/>
            <a:chExt cx="4156847" cy="1577637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2310195-31CA-C7D5-E74A-9AB99153FDA6}"/>
                </a:ext>
              </a:extLst>
            </p:cNvPr>
            <p:cNvSpPr txBox="1"/>
            <p:nvPr/>
          </p:nvSpPr>
          <p:spPr>
            <a:xfrm>
              <a:off x="2208502" y="3720186"/>
              <a:ext cx="2114975" cy="592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it-IT" sz="2400" dirty="0">
                  <a:solidFill>
                    <a:srgbClr val="141413"/>
                  </a:solidFill>
                  <a:latin typeface="Helvetica" pitchFamily="2" charset="0"/>
                </a:rPr>
                <a:t>Prestazione</a:t>
              </a:r>
              <a:endParaRPr lang="it-IT" sz="2400" dirty="0">
                <a:solidFill>
                  <a:srgbClr val="141413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12" name="Freccia destra 11">
              <a:extLst>
                <a:ext uri="{FF2B5EF4-FFF2-40B4-BE49-F238E27FC236}">
                  <a16:creationId xmlns:a16="http://schemas.microsoft.com/office/drawing/2014/main" id="{5B40BA69-1A34-A1A7-66DC-707AAD04AC35}"/>
                </a:ext>
              </a:extLst>
            </p:cNvPr>
            <p:cNvSpPr/>
            <p:nvPr/>
          </p:nvSpPr>
          <p:spPr>
            <a:xfrm rot="7836105">
              <a:off x="1868562" y="4413043"/>
              <a:ext cx="679881" cy="19192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destra 12">
              <a:extLst>
                <a:ext uri="{FF2B5EF4-FFF2-40B4-BE49-F238E27FC236}">
                  <a16:creationId xmlns:a16="http://schemas.microsoft.com/office/drawing/2014/main" id="{B1CADC6B-63ED-0A67-E85F-343287A65A1A}"/>
                </a:ext>
              </a:extLst>
            </p:cNvPr>
            <p:cNvSpPr/>
            <p:nvPr/>
          </p:nvSpPr>
          <p:spPr>
            <a:xfrm rot="3021469">
              <a:off x="3997661" y="4405977"/>
              <a:ext cx="651631" cy="20605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4007B9E-20AD-FE50-A54B-3BDEB2EFEE0A}"/>
                </a:ext>
              </a:extLst>
            </p:cNvPr>
            <p:cNvSpPr txBox="1"/>
            <p:nvPr/>
          </p:nvSpPr>
          <p:spPr>
            <a:xfrm>
              <a:off x="1181908" y="4928491"/>
              <a:ext cx="14650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it-IT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Di processo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054AC32-D017-C55F-9136-7FB0F032306A}"/>
                </a:ext>
              </a:extLst>
            </p:cNvPr>
            <p:cNvSpPr txBox="1"/>
            <p:nvPr/>
          </p:nvSpPr>
          <p:spPr>
            <a:xfrm>
              <a:off x="3873749" y="4928491"/>
              <a:ext cx="14650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it-IT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Di risultato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0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6E577-C930-A694-A8BE-DD1DC8D45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836B8-458B-E020-5DA1-53F09E438E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dello Sforzo-Recupero</a:t>
            </a:r>
            <a:r>
              <a:rPr lang="it-IT" sz="2000" b="1" dirty="0">
                <a:solidFill>
                  <a:srgbClr val="822334"/>
                </a:solidFill>
              </a:rPr>
              <a:t> (</a:t>
            </a:r>
            <a:r>
              <a:rPr lang="it-IT" sz="2000" b="1" dirty="0" err="1">
                <a:solidFill>
                  <a:srgbClr val="822334"/>
                </a:solidFill>
              </a:rPr>
              <a:t>Meijman</a:t>
            </a:r>
            <a:r>
              <a:rPr lang="it-IT" sz="2000" b="1" dirty="0">
                <a:solidFill>
                  <a:srgbClr val="822334"/>
                </a:solidFill>
              </a:rPr>
              <a:t>, Mulder, 1998)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E8C44A-3D21-04B8-3D74-2DED0208EA90}"/>
              </a:ext>
            </a:extLst>
          </p:cNvPr>
          <p:cNvSpPr txBox="1"/>
          <p:nvPr/>
        </p:nvSpPr>
        <p:spPr>
          <a:xfrm>
            <a:off x="1296817" y="1110314"/>
            <a:ext cx="10097729" cy="1700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L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’impegno nei comportamenti organizzativi e prestativi richiede un </a:t>
            </a:r>
            <a:r>
              <a:rPr lang="it-IT" sz="2400" b="1" dirty="0">
                <a:solidFill>
                  <a:srgbClr val="822334"/>
                </a:solidFill>
                <a:effectLst/>
                <a:latin typeface="Helvetica" pitchFamily="2" charset="0"/>
              </a:rPr>
              <a:t>investimento di energie psicofisiche 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e, quindi, si associa a dei costi psicofisici (fatica, esaurimento, stress ecc.)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8DE2A8-B501-C97D-335A-08EBA7DF052A}"/>
              </a:ext>
            </a:extLst>
          </p:cNvPr>
          <p:cNvSpPr txBox="1"/>
          <p:nvPr/>
        </p:nvSpPr>
        <p:spPr>
          <a:xfrm>
            <a:off x="1092798" y="3314290"/>
            <a:ext cx="400031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Un adeguato periodo di riposo permette alle persone di recuperare dagli sforzi compiuti, superando gli effetti del carico di lavoro sostenuto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99A126-1745-6B31-0C8B-9628ED7A9423}"/>
              </a:ext>
            </a:extLst>
          </p:cNvPr>
          <p:cNvSpPr txBox="1"/>
          <p:nvPr/>
        </p:nvSpPr>
        <p:spPr>
          <a:xfrm>
            <a:off x="6761759" y="3315109"/>
            <a:ext cx="433744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Nei casi di recupero insufficiente, le persone devono compensare nel corso della giornata la mancanza di energie per raggiungere i propri obiettivi lavorativi</a:t>
            </a:r>
          </a:p>
        </p:txBody>
      </p:sp>
    </p:spTree>
    <p:extLst>
      <p:ext uri="{BB962C8B-B14F-4D97-AF65-F5344CB8AC3E}">
        <p14:creationId xmlns:p14="http://schemas.microsoft.com/office/powerpoint/2010/main" val="9664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76E24-5791-A526-186C-831C50820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45860-439E-E310-56D0-75D22CE9F0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dello Sforzo-Recupero</a:t>
            </a:r>
            <a:r>
              <a:rPr lang="it-IT" sz="2000" b="1" dirty="0">
                <a:solidFill>
                  <a:srgbClr val="822334"/>
                </a:solidFill>
              </a:rPr>
              <a:t> (</a:t>
            </a:r>
            <a:r>
              <a:rPr lang="it-IT" sz="2000" b="1" dirty="0" err="1">
                <a:solidFill>
                  <a:srgbClr val="822334"/>
                </a:solidFill>
              </a:rPr>
              <a:t>Meijman</a:t>
            </a:r>
            <a:r>
              <a:rPr lang="it-IT" sz="2000" b="1" dirty="0">
                <a:solidFill>
                  <a:srgbClr val="822334"/>
                </a:solidFill>
              </a:rPr>
              <a:t>, Mulder, 1998)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9FE675-7E71-1486-BB30-EFA76906EA91}"/>
              </a:ext>
            </a:extLst>
          </p:cNvPr>
          <p:cNvSpPr txBox="1"/>
          <p:nvPr/>
        </p:nvSpPr>
        <p:spPr>
          <a:xfrm>
            <a:off x="738459" y="897437"/>
            <a:ext cx="110317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Se il processo continua e agli sforzi compensativi non seguono periodi di riposo sufficienti, </a:t>
            </a:r>
            <a:r>
              <a:rPr lang="it-IT" sz="2000" b="1" dirty="0">
                <a:solidFill>
                  <a:srgbClr val="822334"/>
                </a:solidFill>
                <a:effectLst/>
                <a:latin typeface="Helvetica" pitchFamily="2" charset="0"/>
              </a:rPr>
              <a:t>l’accumularsi del debito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di recupero porterà a lungo termine allo sviluppo di sintomi da stress lavoro correlato. </a:t>
            </a:r>
          </a:p>
          <a:p>
            <a:pPr algn="ctr">
              <a:buNone/>
            </a:pPr>
            <a:endParaRPr lang="it-IT" sz="2000" dirty="0">
              <a:solidFill>
                <a:srgbClr val="141413"/>
              </a:solidFill>
              <a:latin typeface="Helvetica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AC07CE-DF23-6856-D760-93B305C9BBCC}"/>
              </a:ext>
            </a:extLst>
          </p:cNvPr>
          <p:cNvSpPr txBox="1"/>
          <p:nvPr/>
        </p:nvSpPr>
        <p:spPr>
          <a:xfrm>
            <a:off x="3206356" y="210666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I lavoratori affaticati devono perciò confrontarsi con tre distinte possibilità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C92269B3-40BE-7D59-62F6-9EEC17F69DAD}"/>
              </a:ext>
            </a:extLst>
          </p:cNvPr>
          <p:cNvSpPr/>
          <p:nvPr/>
        </p:nvSpPr>
        <p:spPr>
          <a:xfrm rot="7233521">
            <a:off x="2841916" y="3290063"/>
            <a:ext cx="1184085" cy="1704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D750C134-A61B-F198-172E-D119BDB24DDB}"/>
              </a:ext>
            </a:extLst>
          </p:cNvPr>
          <p:cNvSpPr/>
          <p:nvPr/>
        </p:nvSpPr>
        <p:spPr>
          <a:xfrm rot="5400000">
            <a:off x="5503957" y="3436343"/>
            <a:ext cx="1184085" cy="1704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48FBE5A7-8B15-4EC8-9E83-02A36FDEE18B}"/>
              </a:ext>
            </a:extLst>
          </p:cNvPr>
          <p:cNvSpPr/>
          <p:nvPr/>
        </p:nvSpPr>
        <p:spPr>
          <a:xfrm rot="4092589">
            <a:off x="8090512" y="3333925"/>
            <a:ext cx="1184085" cy="1704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49217E-F5B7-58B0-3420-7AAEF1B6A337}"/>
              </a:ext>
            </a:extLst>
          </p:cNvPr>
          <p:cNvSpPr txBox="1"/>
          <p:nvPr/>
        </p:nvSpPr>
        <p:spPr>
          <a:xfrm>
            <a:off x="1825599" y="4023783"/>
            <a:ext cx="2467897" cy="923330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Aumentare lo sforzo per mantenere alta la performance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AF69913-F9E9-AB6C-ED65-2603F1CC3315}"/>
              </a:ext>
            </a:extLst>
          </p:cNvPr>
          <p:cNvSpPr txBox="1"/>
          <p:nvPr/>
        </p:nvSpPr>
        <p:spPr>
          <a:xfrm>
            <a:off x="4776017" y="4159795"/>
            <a:ext cx="2639963" cy="1200329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Ridefinire i criteri di svolgimento del compito, trascurandone alcuni elementi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B264877-7C06-6CDE-3117-1138A0739513}"/>
              </a:ext>
            </a:extLst>
          </p:cNvPr>
          <p:cNvSpPr txBox="1"/>
          <p:nvPr/>
        </p:nvSpPr>
        <p:spPr>
          <a:xfrm>
            <a:off x="7881593" y="4023783"/>
            <a:ext cx="2639963" cy="1200329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Ridurre l’impegno, lavorando di meno o completando la-</a:t>
            </a:r>
          </a:p>
          <a:p>
            <a:pPr algn="ctr"/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vori di qualità scadente</a:t>
            </a:r>
          </a:p>
        </p:txBody>
      </p:sp>
    </p:spTree>
    <p:extLst>
      <p:ext uri="{BB962C8B-B14F-4D97-AF65-F5344CB8AC3E}">
        <p14:creationId xmlns:p14="http://schemas.microsoft.com/office/powerpoint/2010/main" val="1487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C6DE1-D501-0A86-4DE3-2BBC442FE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FB5D9E-3A28-DBC9-755C-407EBBD0D0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dello Sforzo-Recupero </a:t>
            </a:r>
            <a:r>
              <a:rPr lang="it-IT" sz="2000" b="1" dirty="0">
                <a:solidFill>
                  <a:srgbClr val="822334"/>
                </a:solidFill>
              </a:rPr>
              <a:t>(</a:t>
            </a:r>
            <a:r>
              <a:rPr lang="it-IT" sz="2000" b="1" dirty="0" err="1">
                <a:solidFill>
                  <a:srgbClr val="822334"/>
                </a:solidFill>
              </a:rPr>
              <a:t>Meijman</a:t>
            </a:r>
            <a:r>
              <a:rPr lang="it-IT" sz="2000" b="1" dirty="0">
                <a:solidFill>
                  <a:srgbClr val="822334"/>
                </a:solidFill>
              </a:rPr>
              <a:t>, Mulder, 1998)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8" name="Immagine 7" descr="Immagine che contiene testo, diagramma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7EE6BD2C-B0E0-50BA-CD3B-D1381F32E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40" y="1437602"/>
            <a:ext cx="7179520" cy="35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B7499-33D8-4616-1491-DA9B91B7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B65207-F62C-4880-F5DD-F3198CB379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delle Caratteristiche del Lavoro</a:t>
            </a:r>
            <a:br>
              <a:rPr lang="it-IT" sz="3200" b="1" dirty="0">
                <a:solidFill>
                  <a:srgbClr val="822334"/>
                </a:solidFill>
              </a:rPr>
            </a:br>
            <a:r>
              <a:rPr lang="it-IT" sz="2000" b="1" dirty="0">
                <a:solidFill>
                  <a:srgbClr val="822334"/>
                </a:solidFill>
              </a:rPr>
              <a:t>- Hackman e Oldham (1976)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D74308F2-4967-D8CB-29C2-E40CA9F2F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073037"/>
              </p:ext>
            </p:extLst>
          </p:nvPr>
        </p:nvGraphicFramePr>
        <p:xfrm>
          <a:off x="530151" y="1051321"/>
          <a:ext cx="11131697" cy="515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6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76249-A47A-CC3B-1CBB-257142B7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053959-57D1-9BD1-E7DB-1C420DC7E9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delle Domande e delle Risorse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F1968E0A-6287-5866-F5C9-7E067B9AD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429240"/>
              </p:ext>
            </p:extLst>
          </p:nvPr>
        </p:nvGraphicFramePr>
        <p:xfrm>
          <a:off x="528704" y="948445"/>
          <a:ext cx="5725652" cy="529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CFF84CA1-E05D-56E6-92A2-99B4279B2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944810"/>
              </p:ext>
            </p:extLst>
          </p:nvPr>
        </p:nvGraphicFramePr>
        <p:xfrm>
          <a:off x="6461431" y="948446"/>
          <a:ext cx="5725652" cy="529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253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5987F-EB88-53E5-8558-E184ACF54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59D241-BBDA-91AA-D905-DF1E0D1869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di Cornell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7297B3-ED40-092E-B5A3-84CA97E612CF}"/>
              </a:ext>
            </a:extLst>
          </p:cNvPr>
          <p:cNvSpPr txBox="1"/>
          <p:nvPr/>
        </p:nvSpPr>
        <p:spPr>
          <a:xfrm>
            <a:off x="1296818" y="1110314"/>
            <a:ext cx="9793970" cy="1700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Le </a:t>
            </a:r>
            <a:r>
              <a:rPr lang="it-IT" sz="2400" b="1" dirty="0">
                <a:solidFill>
                  <a:srgbClr val="822334"/>
                </a:solidFill>
                <a:latin typeface="Helvetica" pitchFamily="2" charset="0"/>
              </a:rPr>
              <a:t>cornici di riferimento </a:t>
            </a: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possono essere definite come gli standard relativi che gli individui utilizzano per valutare i risultati del proprio lavoro e la propria esperienza lavorativa</a:t>
            </a:r>
          </a:p>
        </p:txBody>
      </p:sp>
      <p:pic>
        <p:nvPicPr>
          <p:cNvPr id="22530" name="Picture 2" descr="Mockup cornice d&amp;#39;argento">
            <a:extLst>
              <a:ext uri="{FF2B5EF4-FFF2-40B4-BE49-F238E27FC236}">
                <a16:creationId xmlns:a16="http://schemas.microsoft.com/office/drawing/2014/main" id="{78453E5B-8AC3-E23F-4B7C-E5FA85DE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088" y="2949676"/>
            <a:ext cx="3812319" cy="30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EC05EE-988F-43CC-94E7-710BB7A54825}"/>
              </a:ext>
            </a:extLst>
          </p:cNvPr>
          <p:cNvSpPr txBox="1"/>
          <p:nvPr/>
        </p:nvSpPr>
        <p:spPr>
          <a:xfrm>
            <a:off x="619431" y="3072852"/>
            <a:ext cx="7236541" cy="1534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1600" dirty="0">
                <a:solidFill>
                  <a:srgbClr val="141413"/>
                </a:solidFill>
              </a:rPr>
              <a:t>P</a:t>
            </a:r>
            <a:r>
              <a:rPr lang="it-IT" sz="1600" dirty="0">
                <a:solidFill>
                  <a:srgbClr val="141413"/>
                </a:solidFill>
                <a:effectLst/>
              </a:rPr>
              <a:t>ersone diverse possono sentirsi più o meno soddisfatte e percepire il proprio benessere lavorativo in modo differente a seconda degli </a:t>
            </a:r>
            <a:r>
              <a:rPr lang="it-IT" sz="1600" b="1" dirty="0">
                <a:solidFill>
                  <a:srgbClr val="822334"/>
                </a:solidFill>
                <a:effectLst/>
              </a:rPr>
              <a:t>standard cognitivi personali con cui giudicano </a:t>
            </a:r>
            <a:r>
              <a:rPr lang="it-IT" sz="1600" dirty="0">
                <a:solidFill>
                  <a:srgbClr val="141413"/>
                </a:solidFill>
                <a:effectLst/>
              </a:rPr>
              <a:t>la propria attività lavorativa.</a:t>
            </a:r>
          </a:p>
          <a:p>
            <a:pPr algn="ctr">
              <a:lnSpc>
                <a:spcPct val="150000"/>
              </a:lnSpc>
              <a:buNone/>
            </a:pPr>
            <a:endParaRPr lang="it-IT" sz="1600" dirty="0">
              <a:solidFill>
                <a:srgbClr val="141413"/>
              </a:solidFill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EECACE-7835-7B60-4F30-CCBD4B903CC5}"/>
              </a:ext>
            </a:extLst>
          </p:cNvPr>
          <p:cNvSpPr txBox="1"/>
          <p:nvPr/>
        </p:nvSpPr>
        <p:spPr>
          <a:xfrm>
            <a:off x="363793" y="4902948"/>
            <a:ext cx="7747819" cy="116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1600" dirty="0">
                <a:solidFill>
                  <a:srgbClr val="141413"/>
                </a:solidFill>
              </a:rPr>
              <a:t>Il concetto di cornice di riferimento, </a:t>
            </a:r>
            <a:r>
              <a:rPr lang="it-IT" sz="1600" b="1" dirty="0">
                <a:solidFill>
                  <a:srgbClr val="822334"/>
                </a:solidFill>
              </a:rPr>
              <a:t>come entità cognitiva generata e modificata dall’esperienza individuale</a:t>
            </a:r>
            <a:r>
              <a:rPr lang="it-IT" sz="1600" dirty="0">
                <a:solidFill>
                  <a:srgbClr val="141413"/>
                </a:solidFill>
              </a:rPr>
              <a:t>, è stato utilizzato per spiegare le differenze nella soddisfazione lavorativa tra individui che svolgono lavori oggettivamente identici </a:t>
            </a: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815ACEEA-5125-E2A0-F6A7-E865BF31CE26}"/>
              </a:ext>
            </a:extLst>
          </p:cNvPr>
          <p:cNvSpPr/>
          <p:nvPr/>
        </p:nvSpPr>
        <p:spPr>
          <a:xfrm rot="5400000">
            <a:off x="3917934" y="4521702"/>
            <a:ext cx="679881" cy="1919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15F9E-61DA-3CE3-E315-04FE83DFE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52865-E95F-30F4-EE2F-395BE102DE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del Valore Percepito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73BEB1-4178-DE10-677D-E42E54B52672}"/>
              </a:ext>
            </a:extLst>
          </p:cNvPr>
          <p:cNvSpPr txBox="1"/>
          <p:nvPr/>
        </p:nvSpPr>
        <p:spPr>
          <a:xfrm>
            <a:off x="1136653" y="790246"/>
            <a:ext cx="10235406" cy="1700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Il modello del valore percepito concepisce il benessere e la soddisfazione lavorativa come il risultato dell’</a:t>
            </a:r>
            <a:r>
              <a:rPr lang="it-IT" sz="2400" b="1" dirty="0">
                <a:solidFill>
                  <a:srgbClr val="822334"/>
                </a:solidFill>
                <a:effectLst/>
                <a:latin typeface="Helvetica" pitchFamily="2" charset="0"/>
              </a:rPr>
              <a:t>interazione tra valori personali e</a:t>
            </a: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822334"/>
                </a:solidFill>
                <a:effectLst/>
                <a:latin typeface="Helvetica" pitchFamily="2" charset="0"/>
              </a:rPr>
              <a:t>valutazione 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del proprio lavoro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F5F26F-6CA2-C39D-F59C-08E61541A4FF}"/>
              </a:ext>
            </a:extLst>
          </p:cNvPr>
          <p:cNvSpPr txBox="1"/>
          <p:nvPr/>
        </p:nvSpPr>
        <p:spPr>
          <a:xfrm>
            <a:off x="619431" y="3072852"/>
            <a:ext cx="11139950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</a:rPr>
              <a:t>la soddisfazione percepita rispetto a una specifica caratteristica del lavoro è determinata dalla differenza tra ciò che si desidera e ciò che si possiede, moltiplicata per l’importanza attribuita a tale </a:t>
            </a:r>
            <a:r>
              <a:rPr lang="it-IT" dirty="0" err="1">
                <a:solidFill>
                  <a:srgbClr val="141413"/>
                </a:solidFill>
              </a:rPr>
              <a:t>caratte</a:t>
            </a:r>
            <a:r>
              <a:rPr lang="it-IT" dirty="0">
                <a:solidFill>
                  <a:srgbClr val="141413"/>
                </a:solidFill>
              </a:rPr>
              <a:t> </a:t>
            </a:r>
            <a:r>
              <a:rPr lang="it-IT" dirty="0" err="1">
                <a:solidFill>
                  <a:srgbClr val="141413"/>
                </a:solidFill>
              </a:rPr>
              <a:t>ristica</a:t>
            </a:r>
            <a:endParaRPr lang="it-IT" dirty="0">
              <a:solidFill>
                <a:srgbClr val="141413"/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it-IT" dirty="0">
              <a:solidFill>
                <a:srgbClr val="141413"/>
              </a:solidFill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594C3C-9795-0C13-3F14-2C546C67D9A4}"/>
              </a:ext>
            </a:extLst>
          </p:cNvPr>
          <p:cNvSpPr txBox="1"/>
          <p:nvPr/>
        </p:nvSpPr>
        <p:spPr>
          <a:xfrm>
            <a:off x="2168013" y="4436538"/>
            <a:ext cx="8603226" cy="1631216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41413"/>
                </a:solidFill>
                <a:effectLst/>
              </a:rPr>
              <a:t>S</a:t>
            </a:r>
            <a:r>
              <a:rPr lang="it-IT" sz="2000" baseline="-25000" dirty="0">
                <a:solidFill>
                  <a:srgbClr val="141413"/>
                </a:solidFill>
                <a:effectLst/>
              </a:rPr>
              <a:t>i</a:t>
            </a:r>
            <a:r>
              <a:rPr lang="it-IT" sz="2000" dirty="0">
                <a:solidFill>
                  <a:srgbClr val="141413"/>
                </a:solidFill>
                <a:effectLst/>
              </a:rPr>
              <a:t> indica la soddisfazione rispetto a una specifica caratteristica del lavoro;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141413"/>
                </a:solidFill>
                <a:effectLst/>
              </a:rPr>
              <a:t>V</a:t>
            </a:r>
            <a:r>
              <a:rPr lang="it-IT" sz="2000" baseline="-25000" dirty="0" err="1">
                <a:solidFill>
                  <a:srgbClr val="141413"/>
                </a:solidFill>
                <a:effectLst/>
              </a:rPr>
              <a:t>ci</a:t>
            </a:r>
            <a:r>
              <a:rPr lang="it-IT" sz="2000" dirty="0">
                <a:solidFill>
                  <a:srgbClr val="141413"/>
                </a:solidFill>
                <a:effectLst/>
              </a:rPr>
              <a:t> rappresenta il valore desiderato di quella caratteristica;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41413"/>
                </a:solidFill>
                <a:effectLst/>
              </a:rPr>
              <a:t>P</a:t>
            </a:r>
            <a:r>
              <a:rPr lang="it-IT" sz="2000" baseline="-25000" dirty="0">
                <a:solidFill>
                  <a:srgbClr val="141413"/>
                </a:solidFill>
                <a:effectLst/>
              </a:rPr>
              <a:t>i </a:t>
            </a:r>
            <a:r>
              <a:rPr lang="it-IT" sz="2000" dirty="0">
                <a:solidFill>
                  <a:srgbClr val="141413"/>
                </a:solidFill>
                <a:effectLst/>
              </a:rPr>
              <a:t>è la percezione della quantità di tale caratteristica fornita dal lavoro;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41413"/>
                </a:solidFill>
                <a:effectLst/>
              </a:rPr>
              <a:t>V</a:t>
            </a:r>
            <a:r>
              <a:rPr lang="it-IT" sz="2000" baseline="-25000" dirty="0">
                <a:solidFill>
                  <a:srgbClr val="141413"/>
                </a:solidFill>
                <a:effectLst/>
              </a:rPr>
              <a:t>i</a:t>
            </a:r>
            <a:r>
              <a:rPr lang="it-IT" sz="2000" dirty="0">
                <a:solidFill>
                  <a:srgbClr val="141413"/>
                </a:solidFill>
                <a:effectLst/>
              </a:rPr>
              <a:t> indica l’importanza assegnata a quella specifica caratteristica dall’individuo</a:t>
            </a:r>
          </a:p>
        </p:txBody>
      </p:sp>
      <p:pic>
        <p:nvPicPr>
          <p:cNvPr id="6" name="Immagine 5" descr="Immagine che contiene Carattere, bianco, calligrafia, tipografia&#10;&#10;Il contenuto generato dall'IA potrebbe non essere corretto.">
            <a:extLst>
              <a:ext uri="{FF2B5EF4-FFF2-40B4-BE49-F238E27FC236}">
                <a16:creationId xmlns:a16="http://schemas.microsoft.com/office/drawing/2014/main" id="{0C834283-7DFD-A77F-B41F-1CA8DCFF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326" y="2490968"/>
            <a:ext cx="2260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0645A-0E50-25F4-3FFE-55037DC6E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31CAB-8FF6-62A4-2DA9-389B9BCF82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Core Self-</a:t>
            </a:r>
            <a:r>
              <a:rPr lang="it-IT" sz="3200" b="1" dirty="0" err="1">
                <a:solidFill>
                  <a:srgbClr val="822334"/>
                </a:solidFill>
              </a:rPr>
              <a:t>Evaluations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54A685-72CA-7692-3274-A898F8986EC5}"/>
              </a:ext>
            </a:extLst>
          </p:cNvPr>
          <p:cNvSpPr txBox="1"/>
          <p:nvPr/>
        </p:nvSpPr>
        <p:spPr>
          <a:xfrm>
            <a:off x="1136653" y="977059"/>
            <a:ext cx="102354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I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nsieme di credenze fondamentali riguardanti il sé, il proprio funzionamento e il mondo circostante.</a:t>
            </a:r>
          </a:p>
          <a:p>
            <a:pPr algn="ctr">
              <a:buNone/>
            </a:pPr>
            <a:endParaRPr lang="it-IT" sz="1100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pPr algn="ctr">
              <a:buNone/>
            </a:pPr>
            <a:r>
              <a:rPr lang="it-IT" sz="2400" b="1" dirty="0">
                <a:solidFill>
                  <a:srgbClr val="822334"/>
                </a:solidFill>
                <a:effectLst/>
                <a:latin typeface="Helvetica" pitchFamily="2" charset="0"/>
              </a:rPr>
              <a:t>Costrutto gerarchico 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composto da un tratto generale e da tratti specifici</a:t>
            </a:r>
          </a:p>
          <a:p>
            <a:pPr algn="ctr">
              <a:buNone/>
            </a:pPr>
            <a:endParaRPr lang="it-IT" sz="24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179BAC-08BC-BBF9-85E3-7F9BC457B5B3}"/>
              </a:ext>
            </a:extLst>
          </p:cNvPr>
          <p:cNvSpPr txBox="1"/>
          <p:nvPr/>
        </p:nvSpPr>
        <p:spPr>
          <a:xfrm>
            <a:off x="914400" y="2827046"/>
            <a:ext cx="5594556" cy="13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R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appresentano uno dei più importanti predittori della soddisfazione lavorativa.</a:t>
            </a:r>
          </a:p>
          <a:p>
            <a:pPr algn="ctr">
              <a:lnSpc>
                <a:spcPct val="150000"/>
              </a:lnSpc>
              <a:buNone/>
            </a:pPr>
            <a:endParaRPr lang="it-IT" sz="2400" dirty="0">
              <a:solidFill>
                <a:srgbClr val="141413"/>
              </a:solidFill>
              <a:effectLst/>
            </a:endParaRPr>
          </a:p>
        </p:txBody>
      </p:sp>
      <p:pic>
        <p:nvPicPr>
          <p:cNvPr id="7" name="Immagine 6" descr="Immagine che contiene testo, schizzo, diagramma, bianco&#10;&#10;Il contenuto generato dall'IA potrebbe non essere corretto.">
            <a:extLst>
              <a:ext uri="{FF2B5EF4-FFF2-40B4-BE49-F238E27FC236}">
                <a16:creationId xmlns:a16="http://schemas.microsoft.com/office/drawing/2014/main" id="{DB13364F-C0E0-B7FE-4E94-45557D6F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0" y="2546719"/>
            <a:ext cx="4349750" cy="319196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40F304E-179B-AE40-EFDB-A60487D46C71}"/>
              </a:ext>
            </a:extLst>
          </p:cNvPr>
          <p:cNvSpPr txBox="1"/>
          <p:nvPr/>
        </p:nvSpPr>
        <p:spPr>
          <a:xfrm>
            <a:off x="1987155" y="5193578"/>
            <a:ext cx="2909309" cy="400110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Correlazione pari a 0,37</a:t>
            </a: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41BBCA37-2586-A02B-7BE5-E575EFED88D1}"/>
              </a:ext>
            </a:extLst>
          </p:cNvPr>
          <p:cNvSpPr/>
          <p:nvPr/>
        </p:nvSpPr>
        <p:spPr>
          <a:xfrm rot="5400000">
            <a:off x="2781790" y="4224425"/>
            <a:ext cx="1331710" cy="203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48D06F-331F-151A-9173-CFD3E2EDD7B4}"/>
              </a:ext>
            </a:extLst>
          </p:cNvPr>
          <p:cNvSpPr txBox="1"/>
          <p:nvPr/>
        </p:nvSpPr>
        <p:spPr>
          <a:xfrm>
            <a:off x="3441809" y="4048030"/>
            <a:ext cx="2580968" cy="527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rgbClr val="141413"/>
                </a:solidFill>
                <a:latin typeface="Helvetica" pitchFamily="2" charset="0"/>
              </a:rPr>
              <a:t>Metanalisi </a:t>
            </a:r>
            <a:r>
              <a:rPr lang="it-IT" sz="1200" dirty="0" err="1">
                <a:solidFill>
                  <a:srgbClr val="141413"/>
                </a:solidFill>
                <a:effectLst/>
                <a:latin typeface="Helvetica" pitchFamily="2" charset="0"/>
              </a:rPr>
              <a:t>Judge</a:t>
            </a:r>
            <a:r>
              <a:rPr lang="it-IT" sz="1200" dirty="0">
                <a:solidFill>
                  <a:srgbClr val="141413"/>
                </a:solidFill>
                <a:effectLst/>
                <a:latin typeface="Helvetica" pitchFamily="2" charset="0"/>
              </a:rPr>
              <a:t> e Bono (2001)</a:t>
            </a:r>
          </a:p>
          <a:p>
            <a:pPr algn="ctr">
              <a:lnSpc>
                <a:spcPct val="150000"/>
              </a:lnSpc>
              <a:buNone/>
            </a:pPr>
            <a:endParaRPr lang="it-IT" sz="1200" dirty="0">
              <a:solidFill>
                <a:srgbClr val="14141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34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19C77-3DA9-96AB-8190-231B7D87F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F90C1-3A2C-64FB-3F85-82CC0AE147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Work Engagement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B7CD37-613E-D174-38C7-943D0D568286}"/>
              </a:ext>
            </a:extLst>
          </p:cNvPr>
          <p:cNvSpPr txBox="1"/>
          <p:nvPr/>
        </p:nvSpPr>
        <p:spPr>
          <a:xfrm>
            <a:off x="1810147" y="1050233"/>
            <a:ext cx="10235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«Essere imbrigliati» nel proprio ruolo lavorativo – </a:t>
            </a:r>
            <a:r>
              <a:rPr lang="it-IT" sz="1600" dirty="0">
                <a:solidFill>
                  <a:srgbClr val="141413"/>
                </a:solidFill>
                <a:effectLst/>
                <a:latin typeface="Helvetica" pitchFamily="2" charset="0"/>
              </a:rPr>
              <a:t>Kahn (1990)</a:t>
            </a:r>
            <a:endParaRPr lang="it-IT" sz="24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3F82F2-1F4A-A053-2015-3753F0DA8FE3}"/>
              </a:ext>
            </a:extLst>
          </p:cNvPr>
          <p:cNvSpPr txBox="1"/>
          <p:nvPr/>
        </p:nvSpPr>
        <p:spPr>
          <a:xfrm>
            <a:off x="530941" y="1991304"/>
            <a:ext cx="11169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Stato di “presenza psicologica” ovvero di profonda identificazione con il lavoro, testimoniata dall’investimento di energie</a:t>
            </a: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 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fisiche, cognitive e psicologiche, accompagnata da sentimenti di benessere e realizzazione.</a:t>
            </a:r>
          </a:p>
        </p:txBody>
      </p:sp>
      <p:pic>
        <p:nvPicPr>
          <p:cNvPr id="26626" name="Picture 2" descr="16 Proven Strategies to Improve Employee Engagement - Insperity">
            <a:extLst>
              <a:ext uri="{FF2B5EF4-FFF2-40B4-BE49-F238E27FC236}">
                <a16:creationId xmlns:a16="http://schemas.microsoft.com/office/drawing/2014/main" id="{49E7A97A-9F46-7A10-5492-BD95DFC0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9" y="3991405"/>
            <a:ext cx="4050890" cy="21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84DC02-C22B-CC45-A9EB-C1D5A4836187}"/>
              </a:ext>
            </a:extLst>
          </p:cNvPr>
          <p:cNvSpPr txBox="1"/>
          <p:nvPr/>
        </p:nvSpPr>
        <p:spPr>
          <a:xfrm>
            <a:off x="5457940" y="4131433"/>
            <a:ext cx="6096000" cy="1015663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sperienza opposta a quella del job burnout, uno stato caratterizzato da esaurimento emotivo, cinismo e senso di inefficacia</a:t>
            </a:r>
          </a:p>
        </p:txBody>
      </p:sp>
    </p:spTree>
    <p:extLst>
      <p:ext uri="{BB962C8B-B14F-4D97-AF65-F5344CB8AC3E}">
        <p14:creationId xmlns:p14="http://schemas.microsoft.com/office/powerpoint/2010/main" val="19012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8255F-95D1-70AC-33E5-F8DD6B3E3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A5B84-CC5E-59DE-5ABC-50BCD315BC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Psicologia del Lavoro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9FDEF9-5807-1FA4-8679-8654CDE883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2014" y="1194654"/>
            <a:ext cx="11044201" cy="11806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Principale disciplina</a:t>
            </a:r>
            <a:r>
              <a:rPr lang="it-IT" sz="2400" spc="-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che</a:t>
            </a:r>
            <a:r>
              <a:rPr lang="it-IT" sz="2400" spc="-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ha</a:t>
            </a:r>
            <a:r>
              <a:rPr lang="it-IT" sz="2400" spc="-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indagato</a:t>
            </a:r>
            <a:r>
              <a:rPr lang="it-IT" sz="2400" spc="-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le</a:t>
            </a:r>
            <a:r>
              <a:rPr lang="it-IT" sz="2400" spc="-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condizioni</a:t>
            </a:r>
            <a:r>
              <a:rPr lang="it-IT" sz="2400" spc="-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che</a:t>
            </a:r>
            <a:r>
              <a:rPr lang="it-IT" sz="2400" spc="-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rendono</a:t>
            </a:r>
            <a:r>
              <a:rPr lang="it-IT" sz="2400" spc="-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la</a:t>
            </a:r>
            <a:r>
              <a:rPr lang="it-IT" sz="2400" spc="-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vita lavorativa </a:t>
            </a:r>
            <a:r>
              <a:rPr lang="it-IT" sz="2400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dignitosa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e appagante</a:t>
            </a:r>
            <a:r>
              <a:rPr lang="it-IT" sz="2400" dirty="0">
                <a:effectLst/>
              </a:rPr>
              <a:t> attraverso il concetto di </a:t>
            </a:r>
            <a:r>
              <a:rPr lang="it-IT" sz="2400" dirty="0">
                <a:solidFill>
                  <a:srgbClr val="822334"/>
                </a:solidFill>
                <a:effectLst/>
              </a:rPr>
              <a:t>benessere</a:t>
            </a:r>
            <a:r>
              <a:rPr lang="it-IT" sz="2400" dirty="0">
                <a:effectLst/>
              </a:rPr>
              <a:t> lavorativo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F709DD5-4B06-F531-8B6F-E97DBC8120E6}"/>
              </a:ext>
            </a:extLst>
          </p:cNvPr>
          <p:cNvSpPr txBox="1"/>
          <p:nvPr/>
        </p:nvSpPr>
        <p:spPr>
          <a:xfrm>
            <a:off x="1518182" y="3472127"/>
            <a:ext cx="9591251" cy="1894558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Le indagini psicologiche si basano sull’assunto che le componenti del benessere psicologico, siano esse psichiche, fisiologiche o sociali, per essere</a:t>
            </a:r>
            <a:r>
              <a:rPr lang="it-IT" sz="20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studiate</a:t>
            </a:r>
            <a:r>
              <a:rPr lang="it-IT" sz="20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debbano</a:t>
            </a:r>
            <a:r>
              <a:rPr lang="it-IT" sz="20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essere</a:t>
            </a:r>
            <a:r>
              <a:rPr lang="it-IT" sz="20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rese</a:t>
            </a:r>
            <a:r>
              <a:rPr lang="it-IT" sz="20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b="1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misurabili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,</a:t>
            </a:r>
            <a:r>
              <a:rPr lang="it-IT" sz="20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ovvero</a:t>
            </a:r>
            <a:r>
              <a:rPr lang="it-IT" sz="20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declinate</a:t>
            </a:r>
            <a:r>
              <a:rPr lang="it-IT" sz="20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it-IT" sz="20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un</a:t>
            </a:r>
            <a:r>
              <a:rPr lang="it-IT" sz="2000" spc="-1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set di indicatori concreti ancorati a precise cornici teoriche di riferimento </a:t>
            </a:r>
            <a:r>
              <a:rPr lang="it-IT" sz="14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(Alessandri, Perinelli, 2018)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endParaRPr lang="it-IT" sz="2400" dirty="0"/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0E826268-0E60-BADA-C1EA-853166E3F10B}"/>
              </a:ext>
            </a:extLst>
          </p:cNvPr>
          <p:cNvSpPr/>
          <p:nvPr/>
        </p:nvSpPr>
        <p:spPr>
          <a:xfrm>
            <a:off x="6084928" y="2520217"/>
            <a:ext cx="315310" cy="7567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9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402B3-7217-BB75-293B-8B459F05F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0E1305-135A-8D15-CAAC-1C884829A8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Work Engagement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CB525F-5F15-0F71-1640-31275601A117}"/>
              </a:ext>
            </a:extLst>
          </p:cNvPr>
          <p:cNvSpPr txBox="1"/>
          <p:nvPr/>
        </p:nvSpPr>
        <p:spPr>
          <a:xfrm>
            <a:off x="2113934" y="1023658"/>
            <a:ext cx="8534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Stato mentale positivo connesso al lavoro distinto dal burnout</a:t>
            </a:r>
          </a:p>
          <a:p>
            <a:pPr algn="ctr"/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Schaufeli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et al. (2002)</a:t>
            </a:r>
          </a:p>
          <a:p>
            <a:pPr algn="ctr"/>
            <a:endParaRPr lang="it-IT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A99100C0-9F6A-EAD6-62DF-C4CA6040A9E1}"/>
              </a:ext>
            </a:extLst>
          </p:cNvPr>
          <p:cNvSpPr/>
          <p:nvPr/>
        </p:nvSpPr>
        <p:spPr>
          <a:xfrm rot="7233521">
            <a:off x="3127051" y="2256805"/>
            <a:ext cx="1184085" cy="1704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725DBCDA-23AB-E728-11F1-6C9D2E495431}"/>
              </a:ext>
            </a:extLst>
          </p:cNvPr>
          <p:cNvSpPr/>
          <p:nvPr/>
        </p:nvSpPr>
        <p:spPr>
          <a:xfrm rot="5400000">
            <a:off x="5789092" y="2403085"/>
            <a:ext cx="1184085" cy="1704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00DE32C7-0DD5-89DB-E128-49E6BC29A5E7}"/>
              </a:ext>
            </a:extLst>
          </p:cNvPr>
          <p:cNvSpPr/>
          <p:nvPr/>
        </p:nvSpPr>
        <p:spPr>
          <a:xfrm rot="4092589">
            <a:off x="8375647" y="2300667"/>
            <a:ext cx="1184085" cy="1704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A9AE10-BE2C-3487-940F-D623307829BC}"/>
              </a:ext>
            </a:extLst>
          </p:cNvPr>
          <p:cNvSpPr txBox="1"/>
          <p:nvPr/>
        </p:nvSpPr>
        <p:spPr>
          <a:xfrm>
            <a:off x="914400" y="2990525"/>
            <a:ext cx="3664231" cy="1754326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b="1" dirty="0">
                <a:solidFill>
                  <a:srgbClr val="822334"/>
                </a:solidFill>
                <a:effectLst/>
                <a:latin typeface="Helvetica" pitchFamily="2" charset="0"/>
              </a:rPr>
              <a:t>Vigore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: </a:t>
            </a:r>
          </a:p>
          <a:p>
            <a:pPr algn="ctr"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Stato mentale al lavoro caratterizzato da alti livelli di energia e resilienza, desiderio di impegnarsi e perseverare nonostante le difficoltà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9E6BED-73F0-5DA4-BF81-6101B1D0F439}"/>
              </a:ext>
            </a:extLst>
          </p:cNvPr>
          <p:cNvSpPr txBox="1"/>
          <p:nvPr/>
        </p:nvSpPr>
        <p:spPr>
          <a:xfrm>
            <a:off x="5061152" y="3126537"/>
            <a:ext cx="3050461" cy="1477328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b="1" dirty="0">
                <a:solidFill>
                  <a:srgbClr val="822334"/>
                </a:solidFill>
                <a:effectLst/>
                <a:latin typeface="Helvetica" pitchFamily="2" charset="0"/>
              </a:rPr>
              <a:t>Dedi</a:t>
            </a:r>
            <a:r>
              <a:rPr lang="it-IT" b="1" dirty="0">
                <a:solidFill>
                  <a:srgbClr val="822334"/>
                </a:solidFill>
                <a:latin typeface="Helvetica" pitchFamily="2" charset="0"/>
              </a:rPr>
              <a:t>z</a:t>
            </a:r>
            <a:r>
              <a:rPr lang="it-IT" b="1" dirty="0">
                <a:solidFill>
                  <a:srgbClr val="822334"/>
                </a:solidFill>
                <a:effectLst/>
                <a:latin typeface="Helvetica" pitchFamily="2" charset="0"/>
              </a:rPr>
              <a:t>ione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: </a:t>
            </a:r>
          </a:p>
          <a:p>
            <a:pPr algn="ctr"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Profonda identificazione con il lavoro, caratterizzata da entusiasmo, orgoglio, ispirazione e senso di sfida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180598-112C-CE27-DD18-D51DA6B07AFB}"/>
              </a:ext>
            </a:extLst>
          </p:cNvPr>
          <p:cNvSpPr txBox="1"/>
          <p:nvPr/>
        </p:nvSpPr>
        <p:spPr>
          <a:xfrm>
            <a:off x="8406581" y="2990525"/>
            <a:ext cx="3424378" cy="1477328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b="1" dirty="0">
                <a:solidFill>
                  <a:srgbClr val="822334"/>
                </a:solidFill>
                <a:effectLst/>
                <a:latin typeface="Helvetica" pitchFamily="2" charset="0"/>
              </a:rPr>
              <a:t>Assorbimento</a:t>
            </a:r>
            <a:r>
              <a:rPr lang="it-IT" b="1" dirty="0">
                <a:solidFill>
                  <a:srgbClr val="141413"/>
                </a:solidFill>
                <a:effectLst/>
                <a:latin typeface="Helvetica" pitchFamily="2" charset="0"/>
              </a:rPr>
              <a:t>:</a:t>
            </a:r>
          </a:p>
          <a:p>
            <a:pPr algn="ctr"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tato di concentrazione e immersione nel lavoro,</a:t>
            </a:r>
          </a:p>
          <a:p>
            <a:pPr algn="ctr"/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con perdita della cognizione del tempo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B69668-B757-63E4-6ED0-C83E6E6FE9DB}"/>
              </a:ext>
            </a:extLst>
          </p:cNvPr>
          <p:cNvSpPr txBox="1"/>
          <p:nvPr/>
        </p:nvSpPr>
        <p:spPr>
          <a:xfrm>
            <a:off x="558768" y="5174551"/>
            <a:ext cx="11474245" cy="97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Il work engagement si è rivelato una variabile cruciale per </a:t>
            </a:r>
            <a:r>
              <a:rPr lang="it-IT" sz="2000" b="1" dirty="0">
                <a:solidFill>
                  <a:srgbClr val="822334"/>
                </a:solidFill>
                <a:effectLst/>
                <a:latin typeface="Helvetica" pitchFamily="2" charset="0"/>
              </a:rPr>
              <a:t>la promozione del benessere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al lavoro, in quanto promuove la salute mentale e fisica, aumenta la soddisfazione e la produttività</a:t>
            </a:r>
          </a:p>
        </p:txBody>
      </p:sp>
    </p:spTree>
    <p:extLst>
      <p:ext uri="{BB962C8B-B14F-4D97-AF65-F5344CB8AC3E}">
        <p14:creationId xmlns:p14="http://schemas.microsoft.com/office/powerpoint/2010/main" val="7377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C8330A-5479-138A-5938-569665FFD4EC}"/>
              </a:ext>
            </a:extLst>
          </p:cNvPr>
          <p:cNvSpPr txBox="1"/>
          <p:nvPr/>
        </p:nvSpPr>
        <p:spPr>
          <a:xfrm>
            <a:off x="1533831" y="1297858"/>
            <a:ext cx="9556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822334"/>
                </a:solidFill>
                <a:cs typeface="Dreaming Outloud Script Pro" panose="020F0502020204030204" pitchFamily="34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403597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0DCC0-F41B-7A2E-D4EC-871AB4594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ADD36C-643B-4C51-59CE-7C5E943626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Prospettiva Temporale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3074" name="Picture 2" descr="Claudio Galeno - Encyclopaedia Herder">
            <a:extLst>
              <a:ext uri="{FF2B5EF4-FFF2-40B4-BE49-F238E27FC236}">
                <a16:creationId xmlns:a16="http://schemas.microsoft.com/office/drawing/2014/main" id="{FE96DDDA-CFC1-7F49-8990-43635969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25" y="1034383"/>
            <a:ext cx="1879495" cy="24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EF9DA8-C479-C0FC-9790-D07A9486DA60}"/>
              </a:ext>
            </a:extLst>
          </p:cNvPr>
          <p:cNvSpPr txBox="1"/>
          <p:nvPr/>
        </p:nvSpPr>
        <p:spPr>
          <a:xfrm>
            <a:off x="3972630" y="1197425"/>
            <a:ext cx="1879494" cy="217155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800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Galeno</a:t>
            </a:r>
          </a:p>
          <a:p>
            <a:pPr algn="ctr">
              <a:lnSpc>
                <a:spcPct val="150000"/>
              </a:lnSpc>
            </a:pP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Lavoro = medico della </a:t>
            </a:r>
            <a:r>
              <a:rPr lang="it-IT" sz="18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natura,</a:t>
            </a:r>
            <a:r>
              <a:rPr lang="it-IT" sz="1800" spc="-3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essenziale</a:t>
            </a:r>
            <a:r>
              <a:rPr lang="it-IT" sz="1800" spc="-3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per</a:t>
            </a:r>
            <a:r>
              <a:rPr lang="it-IT" sz="1800" spc="-3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la</a:t>
            </a:r>
            <a:r>
              <a:rPr lang="it-IT" sz="1800" spc="-3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felicità</a:t>
            </a:r>
            <a:r>
              <a:rPr lang="it-IT" sz="1800" spc="-3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18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umana</a:t>
            </a:r>
            <a:r>
              <a:rPr lang="it-IT" sz="2000" dirty="0">
                <a:effectLst/>
              </a:rPr>
              <a:t> </a:t>
            </a:r>
            <a:endParaRPr lang="it-IT" sz="2400" dirty="0"/>
          </a:p>
        </p:txBody>
      </p:sp>
      <p:pic>
        <p:nvPicPr>
          <p:cNvPr id="3076" name="Picture 4" descr="romanoimpero.com: PLINIO IL VECCHIO - PLINIUS SECONDUS">
            <a:extLst>
              <a:ext uri="{FF2B5EF4-FFF2-40B4-BE49-F238E27FC236}">
                <a16:creationId xmlns:a16="http://schemas.microsoft.com/office/drawing/2014/main" id="{2A75ED3C-0C24-C289-85AB-DAC034AF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9" y="3826187"/>
            <a:ext cx="1903395" cy="21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701711-5341-0431-A95B-726E5874E357}"/>
              </a:ext>
            </a:extLst>
          </p:cNvPr>
          <p:cNvSpPr txBox="1"/>
          <p:nvPr/>
        </p:nvSpPr>
        <p:spPr>
          <a:xfrm>
            <a:off x="2993030" y="4040215"/>
            <a:ext cx="3838694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822334"/>
                </a:solidFill>
              </a:rPr>
              <a:t>Plinio il Vecchio</a:t>
            </a:r>
          </a:p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231F20"/>
                </a:solidFill>
              </a:rPr>
              <a:t>Nel I secolo d.C., metteva in rilievo le condizioni disumane del lavoro dei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solidFill>
                  <a:srgbClr val="231F20"/>
                </a:solidFill>
              </a:rPr>
              <a:t>minatori, per lo più schiavi o salariati</a:t>
            </a:r>
          </a:p>
        </p:txBody>
      </p:sp>
      <p:pic>
        <p:nvPicPr>
          <p:cNvPr id="3078" name="Picture 6" descr="Gratis Fotografia In Scala Di Grigi Del Treno Della Locomotiva Accanto Alla Fabbrica Foto a disposizione">
            <a:extLst>
              <a:ext uri="{FF2B5EF4-FFF2-40B4-BE49-F238E27FC236}">
                <a16:creationId xmlns:a16="http://schemas.microsoft.com/office/drawing/2014/main" id="{CE093B9C-1052-4B8E-3685-D64486BF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11" y="3246505"/>
            <a:ext cx="3673716" cy="24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5998F4-C241-7A7F-95E0-05415C9E2AA2}"/>
              </a:ext>
            </a:extLst>
          </p:cNvPr>
          <p:cNvSpPr txBox="1"/>
          <p:nvPr/>
        </p:nvSpPr>
        <p:spPr>
          <a:xfrm>
            <a:off x="6642538" y="1426013"/>
            <a:ext cx="5549462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822334"/>
                </a:solidFill>
              </a:rPr>
              <a:t>Rivoluzione industriale</a:t>
            </a:r>
          </a:p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231F20"/>
                </a:solidFill>
              </a:rPr>
              <a:t>Nuovi mali che, essendo concentrati in specifici gruppi occupazionali, potevano essere facilmente individuati e riconosciuti dalla nascente scienza medica </a:t>
            </a:r>
          </a:p>
        </p:txBody>
      </p:sp>
    </p:spTree>
    <p:extLst>
      <p:ext uri="{BB962C8B-B14F-4D97-AF65-F5344CB8AC3E}">
        <p14:creationId xmlns:p14="http://schemas.microsoft.com/office/powerpoint/2010/main" val="8491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D7979-DC32-DF8E-894A-9314989CB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31926-34A8-EF6B-5C81-ECD74DDC69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Prospettiva Temporale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B5A9E8-94C0-E3EF-9E32-ADFB81E379BC}"/>
              </a:ext>
            </a:extLst>
          </p:cNvPr>
          <p:cNvSpPr txBox="1"/>
          <p:nvPr/>
        </p:nvSpPr>
        <p:spPr>
          <a:xfrm>
            <a:off x="1239858" y="1188972"/>
            <a:ext cx="7685953" cy="1894558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Durante il </a:t>
            </a:r>
            <a:r>
              <a:rPr lang="it-IT" sz="2000" cap="small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xix</a:t>
            </a:r>
            <a:r>
              <a:rPr lang="it-IT" sz="2000" spc="2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 il </a:t>
            </a:r>
            <a:r>
              <a:rPr lang="it-IT" sz="2000" cap="small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xx</a:t>
            </a:r>
            <a:r>
              <a:rPr lang="it-IT" sz="2000" cap="small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secolo, si sviluppò una crescente consapevolezza che vari agenti chimici,</a:t>
            </a:r>
            <a:r>
              <a:rPr lang="it-IT" sz="2000" spc="-3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fisici</a:t>
            </a:r>
            <a:r>
              <a:rPr lang="it-IT" sz="2000" spc="-3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</a:t>
            </a:r>
            <a:r>
              <a:rPr lang="it-IT" sz="2000" spc="-3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biologici</a:t>
            </a:r>
            <a:r>
              <a:rPr lang="it-IT" sz="20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presenti</a:t>
            </a:r>
            <a:r>
              <a:rPr lang="it-IT" sz="2000" spc="-3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sui</a:t>
            </a:r>
            <a:r>
              <a:rPr lang="it-IT" sz="2000" spc="-3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luoghi</a:t>
            </a:r>
            <a:r>
              <a:rPr lang="it-IT" sz="2000" spc="-3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di</a:t>
            </a:r>
            <a:r>
              <a:rPr lang="it-IT" sz="20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lavoro</a:t>
            </a:r>
            <a:r>
              <a:rPr lang="it-IT" sz="2000" spc="-3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potevano</a:t>
            </a:r>
            <a:r>
              <a:rPr lang="it-IT" sz="2000" spc="-3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nuocere 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gravemente</a:t>
            </a:r>
            <a:r>
              <a:rPr lang="it-IT" sz="20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alla</a:t>
            </a:r>
            <a:r>
              <a:rPr lang="it-IT" sz="20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salute</a:t>
            </a:r>
            <a:r>
              <a:rPr lang="it-IT" sz="20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di</a:t>
            </a:r>
            <a:r>
              <a:rPr lang="it-IT" sz="20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coloro</a:t>
            </a:r>
            <a:r>
              <a:rPr lang="it-IT" sz="20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che</a:t>
            </a:r>
            <a:r>
              <a:rPr lang="it-IT" sz="20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vi</a:t>
            </a:r>
            <a:r>
              <a:rPr lang="it-IT" sz="20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erano</a:t>
            </a:r>
            <a:r>
              <a:rPr lang="it-IT" sz="20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esposti</a:t>
            </a:r>
            <a:r>
              <a:rPr lang="it-IT" sz="2000" dirty="0">
                <a:effectLst/>
              </a:rPr>
              <a:t> </a:t>
            </a:r>
            <a:endParaRPr lang="it-IT" sz="2000" dirty="0">
              <a:solidFill>
                <a:srgbClr val="231F20"/>
              </a:solidFill>
            </a:endParaRPr>
          </a:p>
        </p:txBody>
      </p:sp>
      <p:pic>
        <p:nvPicPr>
          <p:cNvPr id="5122" name="Picture 2" descr="la toma de primer plano de barriles químicos peligrosos de color azul. - Foto de stock de Peligro libre de derechos">
            <a:extLst>
              <a:ext uri="{FF2B5EF4-FFF2-40B4-BE49-F238E27FC236}">
                <a16:creationId xmlns:a16="http://schemas.microsoft.com/office/drawing/2014/main" id="{55AAEB24-A413-E71F-A4CC-9BDE81E3E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4" r="41856"/>
          <a:stretch/>
        </p:blipFill>
        <p:spPr bwMode="auto">
          <a:xfrm>
            <a:off x="9259692" y="0"/>
            <a:ext cx="2932308" cy="32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giù 2">
            <a:extLst>
              <a:ext uri="{FF2B5EF4-FFF2-40B4-BE49-F238E27FC236}">
                <a16:creationId xmlns:a16="http://schemas.microsoft.com/office/drawing/2014/main" id="{A6721785-0F0B-6A9D-F149-E130182F6050}"/>
              </a:ext>
            </a:extLst>
          </p:cNvPr>
          <p:cNvSpPr/>
          <p:nvPr/>
        </p:nvSpPr>
        <p:spPr>
          <a:xfrm>
            <a:off x="2711670" y="3083530"/>
            <a:ext cx="388883" cy="8998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1EF081-0D34-8C26-C049-8D9754C1D4C9}"/>
              </a:ext>
            </a:extLst>
          </p:cNvPr>
          <p:cNvSpPr txBox="1"/>
          <p:nvPr/>
        </p:nvSpPr>
        <p:spPr>
          <a:xfrm>
            <a:off x="897439" y="3983421"/>
            <a:ext cx="3878318" cy="1432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231F20"/>
                </a:solidFill>
                <a:ea typeface="Palatino Linotype" panose="02040502050505030304" pitchFamily="18" charset="0"/>
                <a:cs typeface="Palatino Linotype" panose="02040502050505030304" pitchFamily="18" charset="0"/>
              </a:rPr>
              <a:t>I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ntroduzione</a:t>
            </a:r>
            <a:r>
              <a:rPr lang="it-IT" sz="20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di</a:t>
            </a:r>
            <a:r>
              <a:rPr lang="it-IT" sz="20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una</a:t>
            </a:r>
            <a:r>
              <a:rPr lang="it-IT" sz="20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serie</a:t>
            </a:r>
            <a:r>
              <a:rPr lang="it-IT" sz="20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di</a:t>
            </a:r>
            <a:r>
              <a:rPr lang="it-IT" sz="20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leggi</a:t>
            </a:r>
            <a:r>
              <a:rPr lang="it-IT" sz="20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specifiche</a:t>
            </a:r>
            <a:r>
              <a:rPr lang="it-IT" sz="20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0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per contrastare i pericoli all’interno delle industrie</a:t>
            </a:r>
            <a:r>
              <a:rPr lang="it-IT" sz="2000" dirty="0">
                <a:effectLst/>
              </a:rPr>
              <a:t> </a:t>
            </a:r>
            <a:endParaRPr lang="it-IT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CDF134-43D7-874B-8419-CBB5AEC17EB2}"/>
              </a:ext>
            </a:extLst>
          </p:cNvPr>
          <p:cNvSpPr txBox="1"/>
          <p:nvPr/>
        </p:nvSpPr>
        <p:spPr>
          <a:xfrm>
            <a:off x="6868548" y="3573518"/>
            <a:ext cx="5223564" cy="254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Introduzione di un quadro più completo basato su una gerarchia di gestione del rischio 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  <a:sym typeface="Wingdings" pitchFamily="2" charset="2"/>
              </a:rPr>
              <a:t> T</a:t>
            </a:r>
            <a:r>
              <a:rPr lang="it-IT" sz="1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entativo di eliminare i pericoli dove possibile, sostituendoli con alternative meno dannose, o controllando gli effetti delle esposizioni laddove non fosse possibile evitarle del tutto.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id="{3BACC28E-2528-8B88-322B-5F2DFEC9AE6B}"/>
              </a:ext>
            </a:extLst>
          </p:cNvPr>
          <p:cNvSpPr/>
          <p:nvPr/>
        </p:nvSpPr>
        <p:spPr>
          <a:xfrm rot="16200000">
            <a:off x="5604660" y="3937361"/>
            <a:ext cx="388883" cy="18590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414377-303F-410E-18E0-51EB4513BB67}"/>
              </a:ext>
            </a:extLst>
          </p:cNvPr>
          <p:cNvSpPr txBox="1"/>
          <p:nvPr/>
        </p:nvSpPr>
        <p:spPr>
          <a:xfrm>
            <a:off x="5036918" y="3774471"/>
            <a:ext cx="1524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rgbClr val="822334"/>
                </a:solidFill>
                <a:ea typeface="Palatino Linotype" panose="02040502050505030304" pitchFamily="18" charset="0"/>
                <a:cs typeface="Palatino Linotype" panose="02040502050505030304" pitchFamily="18" charset="0"/>
              </a:rPr>
              <a:t>Approccio troppo reattivo</a:t>
            </a:r>
            <a:endParaRPr lang="it-IT" dirty="0">
              <a:solidFill>
                <a:srgbClr val="822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288E4-8379-A4BB-A882-00A18F4B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E2BA62-05F6-754B-255C-A3C8A1686F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>
                <a:solidFill>
                  <a:srgbClr val="822334"/>
                </a:solidFill>
              </a:rPr>
              <a:t>Prospettiva Temporale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940E29-CAAD-EC73-FC72-C12000EFE3B9}"/>
              </a:ext>
            </a:extLst>
          </p:cNvPr>
          <p:cNvSpPr txBox="1"/>
          <p:nvPr/>
        </p:nvSpPr>
        <p:spPr>
          <a:xfrm>
            <a:off x="1104221" y="1304718"/>
            <a:ext cx="9775982" cy="261462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Nelle aziende moderne i rischi riguardano più spesso l’organizzazione del lavoro che l’effetto di agenti specifici, e il danno conseguente è solitamente 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più di natura </a:t>
            </a:r>
            <a:r>
              <a:rPr lang="it-IT" sz="2800" b="1" dirty="0">
                <a:solidFill>
                  <a:srgbClr val="822334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psicologica</a:t>
            </a:r>
            <a:r>
              <a:rPr lang="it-IT" sz="2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che fisica</a:t>
            </a:r>
            <a:endParaRPr lang="it-IT" sz="3200" dirty="0">
              <a:solidFill>
                <a:srgbClr val="231F20"/>
              </a:solidFill>
            </a:endParaRPr>
          </a:p>
        </p:txBody>
      </p:sp>
      <p:pic>
        <p:nvPicPr>
          <p:cNvPr id="7170" name="Picture 2" descr="Hombre negro de negocios en la ciudad con dolor de cabeza o triste, enojado y frustrado por el fracaso profesional, el problema de salud mental y la deuda corporativa. Depresión, agotamiento y dolor de profesional africano en calle urbana - Foto de stock de Afrodescendiente libre de derechos">
            <a:extLst>
              <a:ext uri="{FF2B5EF4-FFF2-40B4-BE49-F238E27FC236}">
                <a16:creationId xmlns:a16="http://schemas.microsoft.com/office/drawing/2014/main" id="{8401063F-3053-C8AD-14BA-F3D7E4373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42153"/>
          <a:stretch/>
        </p:blipFill>
        <p:spPr bwMode="auto">
          <a:xfrm>
            <a:off x="9487214" y="3028154"/>
            <a:ext cx="2704786" cy="33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D5ABD-37D9-5E60-55F6-B920F8EBC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01793-AE0A-1BF4-D02A-A65F53764C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9667" y="-180822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Evoluzione Concetto di Benessere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F24A95F-C1E4-D23B-2E9F-75DF08141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234193"/>
              </p:ext>
            </p:extLst>
          </p:nvPr>
        </p:nvGraphicFramePr>
        <p:xfrm>
          <a:off x="570272" y="1936955"/>
          <a:ext cx="11474244" cy="420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53B814-744B-A134-9B45-E9E0947527C3}"/>
              </a:ext>
            </a:extLst>
          </p:cNvPr>
          <p:cNvSpPr txBox="1"/>
          <p:nvPr/>
        </p:nvSpPr>
        <p:spPr>
          <a:xfrm>
            <a:off x="3168867" y="97960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231F20"/>
                </a:solidFill>
              </a:rPr>
              <a:t>La psicologia del lavoro nasce dall’incrocio di esigenze </a:t>
            </a:r>
            <a:r>
              <a:rPr lang="it-IT" sz="2400" dirty="0">
                <a:solidFill>
                  <a:srgbClr val="822334"/>
                </a:solidFill>
              </a:rPr>
              <a:t>produttive</a:t>
            </a:r>
            <a:r>
              <a:rPr lang="it-IT" sz="2400" dirty="0">
                <a:solidFill>
                  <a:srgbClr val="231F20"/>
                </a:solidFill>
              </a:rPr>
              <a:t> e di benessere </a:t>
            </a:r>
          </a:p>
        </p:txBody>
      </p:sp>
    </p:spTree>
    <p:extLst>
      <p:ext uri="{BB962C8B-B14F-4D97-AF65-F5344CB8AC3E}">
        <p14:creationId xmlns:p14="http://schemas.microsoft.com/office/powerpoint/2010/main" val="9005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E4CFD-B95C-65AA-F5A1-ABEC2A576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1D82E4-81CE-115B-1174-CB6B41E3B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Soddisfazione lavorativa</a:t>
            </a:r>
            <a:endParaRPr lang="it-IT" sz="3200" dirty="0">
              <a:solidFill>
                <a:srgbClr val="822334"/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C853BAE-C23D-23FF-79A4-BA3665A3D058}"/>
              </a:ext>
            </a:extLst>
          </p:cNvPr>
          <p:cNvGrpSpPr/>
          <p:nvPr/>
        </p:nvGrpSpPr>
        <p:grpSpPr>
          <a:xfrm>
            <a:off x="7877392" y="2690649"/>
            <a:ext cx="4493281" cy="3689131"/>
            <a:chOff x="1812926" y="0"/>
            <a:chExt cx="8564562" cy="6600497"/>
          </a:xfrm>
        </p:grpSpPr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993876D0-1A20-8631-1CFB-141F092382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5"/>
            <a:stretch/>
          </p:blipFill>
          <p:spPr bwMode="auto">
            <a:xfrm>
              <a:off x="1812926" y="0"/>
              <a:ext cx="8564562" cy="660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138FFCB5-7071-69B8-A2F2-8A8DBAB89FFF}"/>
                </a:ext>
              </a:extLst>
            </p:cNvPr>
            <p:cNvSpPr/>
            <p:nvPr/>
          </p:nvSpPr>
          <p:spPr>
            <a:xfrm>
              <a:off x="6935762" y="4227155"/>
              <a:ext cx="3441725" cy="723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71C344-1521-DBA6-A79F-B049B1E2EDD4}"/>
              </a:ext>
            </a:extLst>
          </p:cNvPr>
          <p:cNvSpPr txBox="1"/>
          <p:nvPr/>
        </p:nvSpPr>
        <p:spPr>
          <a:xfrm>
            <a:off x="528493" y="1350987"/>
            <a:ext cx="5264109" cy="3376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8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Approccio classico nello studio del benessere lavorativo che consiste in una serie di </a:t>
            </a:r>
            <a:r>
              <a:rPr lang="it-IT" sz="1800" b="1" spc="-10" dirty="0"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risposte psicologiche multidimensionali</a:t>
            </a:r>
            <a:r>
              <a:rPr lang="it-IT" sz="18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al proprio lavoro: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it-IT" spc="-10" dirty="0">
                <a:solidFill>
                  <a:srgbClr val="822334"/>
                </a:solidFill>
              </a:rPr>
              <a:t>Cognitive</a:t>
            </a:r>
            <a:r>
              <a:rPr lang="it-IT" spc="-10" dirty="0">
                <a:solidFill>
                  <a:srgbClr val="231F20"/>
                </a:solidFill>
              </a:rPr>
              <a:t> (valutative);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it-IT" spc="-10" dirty="0">
                <a:solidFill>
                  <a:srgbClr val="822334"/>
                </a:solidFill>
              </a:rPr>
              <a:t>Affettive</a:t>
            </a:r>
            <a:r>
              <a:rPr lang="it-IT" spc="-10" dirty="0">
                <a:solidFill>
                  <a:srgbClr val="231F20"/>
                </a:solidFill>
              </a:rPr>
              <a:t> (emozionali).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spc="-10" dirty="0">
                <a:solidFill>
                  <a:srgbClr val="0270C0"/>
                </a:solidFill>
              </a:rPr>
              <a:t>Esterne</a:t>
            </a:r>
            <a:r>
              <a:rPr lang="it-IT" spc="-10" dirty="0">
                <a:solidFill>
                  <a:srgbClr val="231F20"/>
                </a:solidFill>
              </a:rPr>
              <a:t> (verbalizzate);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spc="-10" dirty="0">
                <a:solidFill>
                  <a:srgbClr val="0270C0"/>
                </a:solidFill>
              </a:rPr>
              <a:t>Interne</a:t>
            </a:r>
            <a:r>
              <a:rPr lang="it-IT" spc="-10" dirty="0">
                <a:solidFill>
                  <a:srgbClr val="231F20"/>
                </a:solidFill>
              </a:rPr>
              <a:t> (essere sentite).</a:t>
            </a:r>
          </a:p>
          <a:p>
            <a:pPr marL="342900" indent="-342900" algn="ctr">
              <a:lnSpc>
                <a:spcPct val="150000"/>
              </a:lnSpc>
              <a:buAutoNum type="arabicParenR"/>
            </a:pPr>
            <a:endParaRPr lang="it-IT" spc="-10" dirty="0">
              <a:solidFill>
                <a:srgbClr val="231F2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B02BC4-D533-5B69-1FBB-BF6BFAB30ACF}"/>
              </a:ext>
            </a:extLst>
          </p:cNvPr>
          <p:cNvSpPr txBox="1"/>
          <p:nvPr/>
        </p:nvSpPr>
        <p:spPr>
          <a:xfrm>
            <a:off x="5965323" y="1490320"/>
            <a:ext cx="6148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231F20"/>
                </a:solidFill>
                <a:ea typeface="Palatino Linotype" panose="02040502050505030304" pitchFamily="18" charset="0"/>
                <a:cs typeface="Palatino Linotype" panose="02040502050505030304" pitchFamily="18" charset="0"/>
              </a:rPr>
              <a:t>S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tato emotivo piacevole</a:t>
            </a:r>
            <a:r>
              <a:rPr lang="it-IT" sz="24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o</a:t>
            </a:r>
            <a:r>
              <a:rPr lang="it-IT" sz="24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positivo</a:t>
            </a:r>
            <a:r>
              <a:rPr lang="it-IT" sz="24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derivante</a:t>
            </a:r>
            <a:r>
              <a:rPr lang="it-IT" sz="24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dalla</a:t>
            </a:r>
            <a:r>
              <a:rPr lang="it-IT" sz="24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valutazione</a:t>
            </a:r>
            <a:r>
              <a:rPr lang="it-IT" sz="24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del</a:t>
            </a:r>
            <a:r>
              <a:rPr lang="it-IT" sz="24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proprio</a:t>
            </a:r>
            <a:r>
              <a:rPr lang="it-IT" sz="24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lavoro</a:t>
            </a:r>
            <a:r>
              <a:rPr lang="it-IT" sz="24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o</a:t>
            </a:r>
            <a:r>
              <a:rPr lang="it-IT" sz="2400" spc="-2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delle proprie</a:t>
            </a:r>
            <a:r>
              <a:rPr lang="it-IT" sz="24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esperienze</a:t>
            </a:r>
            <a:r>
              <a:rPr lang="it-IT" sz="2400" spc="-25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lavorative</a:t>
            </a:r>
            <a:r>
              <a:rPr lang="it-IT" sz="2400" dirty="0">
                <a:effectLst/>
              </a:rPr>
              <a:t> </a:t>
            </a:r>
            <a:r>
              <a:rPr lang="it-IT" sz="1400" dirty="0">
                <a:effectLst/>
              </a:rPr>
              <a:t>(Locke, 1976)</a:t>
            </a:r>
            <a:endParaRPr lang="it-IT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41964A-D23A-E0D8-EA8A-1C57285779AC}"/>
              </a:ext>
            </a:extLst>
          </p:cNvPr>
          <p:cNvSpPr txBox="1"/>
          <p:nvPr/>
        </p:nvSpPr>
        <p:spPr>
          <a:xfrm>
            <a:off x="3235612" y="3221628"/>
            <a:ext cx="5459422" cy="301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0" marR="754380">
              <a:lnSpc>
                <a:spcPct val="150000"/>
              </a:lnSpc>
              <a:spcBef>
                <a:spcPts val="30"/>
              </a:spcBef>
            </a:pPr>
            <a:r>
              <a:rPr lang="it-IT" sz="16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Misurata attraverso strumenti (più o meno brevi) che colgono: </a:t>
            </a:r>
          </a:p>
          <a:p>
            <a:pPr marL="1041400" marR="754380" indent="-285750">
              <a:lnSpc>
                <a:spcPct val="15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Valutazione di aspetti o </a:t>
            </a:r>
            <a:r>
              <a:rPr lang="it-IT" sz="1600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caratteristiche del lavoro </a:t>
            </a:r>
            <a:endParaRPr lang="it-IT" sz="1600" dirty="0">
              <a:solidFill>
                <a:srgbClr val="822334"/>
              </a:solidFill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041400" marR="754380" indent="-285750">
              <a:lnSpc>
                <a:spcPct val="15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822334"/>
                </a:solidFill>
                <a:ea typeface="Palatino Linotype" panose="02040502050505030304" pitchFamily="18" charset="0"/>
                <a:cs typeface="Palatino Linotype" panose="02040502050505030304" pitchFamily="18" charset="0"/>
              </a:rPr>
              <a:t>R</a:t>
            </a:r>
            <a:r>
              <a:rPr lang="it-IT" sz="1600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isposte emotive </a:t>
            </a:r>
            <a:r>
              <a:rPr lang="it-IT" sz="16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a eventi che accadono sul posto di lavoro </a:t>
            </a:r>
          </a:p>
          <a:p>
            <a:pPr marL="1041400" marR="754380" indent="-285750">
              <a:lnSpc>
                <a:spcPct val="15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Disposizioni</a:t>
            </a:r>
            <a:r>
              <a:rPr lang="it-IT" sz="16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comportamentali, intenzioni e comportamenti agiti.</a:t>
            </a:r>
            <a:endParaRPr lang="it-IT" sz="1600" dirty="0">
              <a:effectLst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73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5B669-F0B4-A947-5F2F-2785140FE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19276-2F6D-79D9-FFF7-E5E1A041D8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Soddisfazione lavorativa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BEF3562-337E-79FB-E811-11AE205C6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897058"/>
              </p:ext>
            </p:extLst>
          </p:nvPr>
        </p:nvGraphicFramePr>
        <p:xfrm>
          <a:off x="756745" y="1093076"/>
          <a:ext cx="11109433" cy="5160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681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31879</TotalTime>
  <Words>2552</Words>
  <Application>Microsoft Macintosh PowerPoint</Application>
  <PresentationFormat>Widescreen</PresentationFormat>
  <Paragraphs>202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0" baseType="lpstr">
      <vt:lpstr>Aptos</vt:lpstr>
      <vt:lpstr>Aptos Display</vt:lpstr>
      <vt:lpstr>Arial</vt:lpstr>
      <vt:lpstr>Dreaming Outloud Script Pro</vt:lpstr>
      <vt:lpstr>Helvetica</vt:lpstr>
      <vt:lpstr>Palatino Linotype</vt:lpstr>
      <vt:lpstr>Source Sans Pro</vt:lpstr>
      <vt:lpstr>Times New Roman</vt:lpstr>
      <vt:lpstr>Tema di Office</vt:lpstr>
      <vt:lpstr>Presentazione standard di PowerPoint</vt:lpstr>
      <vt:lpstr>Lavoro Dignitoso </vt:lpstr>
      <vt:lpstr>Psicologia del Lavoro</vt:lpstr>
      <vt:lpstr>Prospettiva Temporale</vt:lpstr>
      <vt:lpstr>Prospettiva Temporale</vt:lpstr>
      <vt:lpstr>Prospettiva Temporale</vt:lpstr>
      <vt:lpstr>Evoluzione Concetto di Benessere</vt:lpstr>
      <vt:lpstr>Soddisfazione lavorativa</vt:lpstr>
      <vt:lpstr>Soddisfazione lavorativa</vt:lpstr>
      <vt:lpstr>Approccio Unidimensionale (Diener)</vt:lpstr>
      <vt:lpstr>Approccio Multidimensionale (Modello di Ryff)</vt:lpstr>
      <vt:lpstr>Approccio Bidimensionale (Modello di Warr)</vt:lpstr>
      <vt:lpstr>Approccio Misto (Modello di Van Horn)</vt:lpstr>
      <vt:lpstr>Determinanti del Benessere</vt:lpstr>
      <vt:lpstr>Set Point della Felicità </vt:lpstr>
      <vt:lpstr>Tapis Roulant Edonico</vt:lpstr>
      <vt:lpstr>Ereditarietà</vt:lpstr>
      <vt:lpstr>Risultati Metanalitici</vt:lpstr>
      <vt:lpstr>Sistema Stabile di Personalità</vt:lpstr>
      <vt:lpstr>Benessere e Prestazione</vt:lpstr>
      <vt:lpstr>Modello dello Sforzo-Recupero (Meijman, Mulder, 1998)</vt:lpstr>
      <vt:lpstr>Modello dello Sforzo-Recupero (Meijman, Mulder, 1998)</vt:lpstr>
      <vt:lpstr>Modello dello Sforzo-Recupero (Meijman, Mulder, 1998)</vt:lpstr>
      <vt:lpstr>Modello delle Caratteristiche del Lavoro - Hackman e Oldham (1976)</vt:lpstr>
      <vt:lpstr>Modello delle Domande e delle Risorse</vt:lpstr>
      <vt:lpstr>Modello di Cornell</vt:lpstr>
      <vt:lpstr>Modello del Valore Percepito</vt:lpstr>
      <vt:lpstr>Core Self-Evaluations</vt:lpstr>
      <vt:lpstr>Work Engagement</vt:lpstr>
      <vt:lpstr>Work Engagement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Guido Alessandri</dc:creator>
  <cp:lastModifiedBy>Simone  Tavolucci</cp:lastModifiedBy>
  <cp:revision>170</cp:revision>
  <dcterms:created xsi:type="dcterms:W3CDTF">2024-12-30T15:04:39Z</dcterms:created>
  <dcterms:modified xsi:type="dcterms:W3CDTF">2025-04-15T08:59:53Z</dcterms:modified>
</cp:coreProperties>
</file>