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91" r:id="rId4"/>
    <p:sldId id="292" r:id="rId5"/>
    <p:sldId id="293" r:id="rId6"/>
    <p:sldId id="288" r:id="rId7"/>
    <p:sldId id="294" r:id="rId8"/>
    <p:sldId id="295" r:id="rId9"/>
    <p:sldId id="289" r:id="rId10"/>
    <p:sldId id="262" r:id="rId11"/>
    <p:sldId id="258" r:id="rId12"/>
    <p:sldId id="260" r:id="rId13"/>
    <p:sldId id="296" r:id="rId14"/>
    <p:sldId id="290" r:id="rId15"/>
    <p:sldId id="259" r:id="rId16"/>
    <p:sldId id="297" r:id="rId17"/>
    <p:sldId id="265" r:id="rId18"/>
    <p:sldId id="261" r:id="rId19"/>
    <p:sldId id="263" r:id="rId20"/>
    <p:sldId id="264" r:id="rId21"/>
    <p:sldId id="267" r:id="rId22"/>
    <p:sldId id="305" r:id="rId23"/>
    <p:sldId id="283" r:id="rId24"/>
    <p:sldId id="282" r:id="rId25"/>
    <p:sldId id="298" r:id="rId26"/>
    <p:sldId id="281" r:id="rId27"/>
    <p:sldId id="301" r:id="rId28"/>
    <p:sldId id="287" r:id="rId29"/>
    <p:sldId id="302" r:id="rId30"/>
    <p:sldId id="300" r:id="rId31"/>
    <p:sldId id="269" r:id="rId32"/>
    <p:sldId id="299" r:id="rId33"/>
    <p:sldId id="272" r:id="rId34"/>
    <p:sldId id="274" r:id="rId35"/>
    <p:sldId id="275" r:id="rId36"/>
    <p:sldId id="276" r:id="rId37"/>
    <p:sldId id="277" r:id="rId38"/>
    <p:sldId id="279" r:id="rId39"/>
    <p:sldId id="278" r:id="rId40"/>
    <p:sldId id="280" r:id="rId41"/>
    <p:sldId id="303" r:id="rId42"/>
    <p:sldId id="304" r:id="rId43"/>
    <p:sldId id="306" r:id="rId44"/>
    <p:sldId id="307"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7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425575D-A099-41B4-AAC0-BF9847A3D153}" type="datetimeFigureOut">
              <a:rPr lang="it-IT" smtClean="0"/>
              <a:t>12/12/2019</a:t>
            </a:fld>
            <a:endParaRPr lang="it-IT"/>
          </a:p>
        </p:txBody>
      </p:sp>
      <p:sp>
        <p:nvSpPr>
          <p:cNvPr id="5" name="Footer Placeholder 4"/>
          <p:cNvSpPr>
            <a:spLocks noGrp="1"/>
          </p:cNvSpPr>
          <p:nvPr>
            <p:ph type="ftr" sz="quarter" idx="11"/>
          </p:nvPr>
        </p:nvSpPr>
        <p:spPr>
          <a:xfrm>
            <a:off x="2416500" y="329307"/>
            <a:ext cx="4973915" cy="309201"/>
          </a:xfrm>
        </p:spPr>
        <p:txBody>
          <a:bodyPr/>
          <a:lstStyle/>
          <a:p>
            <a:endParaRPr lang="it-IT"/>
          </a:p>
        </p:txBody>
      </p:sp>
      <p:sp>
        <p:nvSpPr>
          <p:cNvPr id="6" name="Slide Number Placeholder 5"/>
          <p:cNvSpPr>
            <a:spLocks noGrp="1"/>
          </p:cNvSpPr>
          <p:nvPr>
            <p:ph type="sldNum" sz="quarter" idx="12"/>
          </p:nvPr>
        </p:nvSpPr>
        <p:spPr>
          <a:xfrm>
            <a:off x="1437664" y="798973"/>
            <a:ext cx="811019" cy="503578"/>
          </a:xfrm>
        </p:spPr>
        <p:txBody>
          <a:bodyPr/>
          <a:lstStyle/>
          <a:p>
            <a:fld id="{69AB6E3F-2A94-4423-A9A8-47DF2D9C3947}" type="slidenum">
              <a:rPr lang="it-IT" smtClean="0"/>
              <a:t>‹N›</a:t>
            </a:fld>
            <a:endParaRPr lang="it-IT"/>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829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425575D-A099-41B4-AAC0-BF9847A3D153}" type="datetimeFigureOut">
              <a:rPr lang="it-IT" smtClean="0"/>
              <a:t>12/12/2019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AB6E3F-2A94-4423-A9A8-47DF2D9C3947}" type="slidenum">
              <a:rPr lang="it-IT" smtClean="0"/>
              <a:t>‹N›</a:t>
            </a:fld>
            <a:endParaRPr lang="it-IT"/>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765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425575D-A099-41B4-AAC0-BF9847A3D153}" type="datetimeFigureOut">
              <a:rPr lang="it-IT" smtClean="0"/>
              <a:t>12/12/2019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AB6E3F-2A94-4423-A9A8-47DF2D9C3947}" type="slidenum">
              <a:rPr lang="it-IT" smtClean="0"/>
              <a:t>‹N›</a:t>
            </a:fld>
            <a:endParaRPr lang="it-IT"/>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9695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425575D-A099-41B4-AAC0-BF9847A3D153}" type="datetimeFigureOut">
              <a:rPr lang="it-IT" smtClean="0"/>
              <a:t>12/12/2019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AB6E3F-2A94-4423-A9A8-47DF2D9C3947}" type="slidenum">
              <a:rPr lang="it-IT" smtClean="0"/>
              <a:t>‹N›</a:t>
            </a:fld>
            <a:endParaRPr lang="it-IT"/>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996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425575D-A099-41B4-AAC0-BF9847A3D153}" type="datetimeFigureOut">
              <a:rPr lang="it-IT" smtClean="0"/>
              <a:t>12/12/2019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9AB6E3F-2A94-4423-A9A8-47DF2D9C3947}" type="slidenum">
              <a:rPr lang="it-IT" smtClean="0"/>
              <a:t>‹N›</a:t>
            </a:fld>
            <a:endParaRPr lang="it-IT"/>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334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425575D-A099-41B4-AAC0-BF9847A3D153}" type="datetimeFigureOut">
              <a:rPr lang="it-IT" smtClean="0"/>
              <a:t>12/12/2019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9AB6E3F-2A94-4423-A9A8-47DF2D9C3947}" type="slidenum">
              <a:rPr lang="it-IT" smtClean="0"/>
              <a:t>‹N›</a:t>
            </a:fld>
            <a:endParaRPr lang="it-IT"/>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25359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425575D-A099-41B4-AAC0-BF9847A3D153}" type="datetimeFigureOut">
              <a:rPr lang="it-IT" smtClean="0"/>
              <a:t>12/12/2019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9AB6E3F-2A94-4423-A9A8-47DF2D9C3947}" type="slidenum">
              <a:rPr lang="it-IT" smtClean="0"/>
              <a:t>‹N›</a:t>
            </a:fld>
            <a:endParaRPr lang="it-IT"/>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838952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425575D-A099-41B4-AAC0-BF9847A3D153}" type="datetimeFigureOut">
              <a:rPr lang="it-IT" smtClean="0"/>
              <a:t>12/12/2019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9AB6E3F-2A94-4423-A9A8-47DF2D9C3947}" type="slidenum">
              <a:rPr lang="it-IT" smtClean="0"/>
              <a:t>‹N›</a:t>
            </a:fld>
            <a:endParaRPr lang="it-IT"/>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554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5575D-A099-41B4-AAC0-BF9847A3D153}" type="datetimeFigureOut">
              <a:rPr lang="it-IT" smtClean="0"/>
              <a:t>12/12/2019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9AB6E3F-2A94-4423-A9A8-47DF2D9C3947}" type="slidenum">
              <a:rPr lang="it-IT" smtClean="0"/>
              <a:t>‹N›</a:t>
            </a:fld>
            <a:endParaRPr lang="it-IT"/>
          </a:p>
        </p:txBody>
      </p:sp>
    </p:spTree>
    <p:extLst>
      <p:ext uri="{BB962C8B-B14F-4D97-AF65-F5344CB8AC3E}">
        <p14:creationId xmlns:p14="http://schemas.microsoft.com/office/powerpoint/2010/main" val="1721093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425575D-A099-41B4-AAC0-BF9847A3D153}" type="datetimeFigureOut">
              <a:rPr lang="it-IT" smtClean="0"/>
              <a:t>12/12/2019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9AB6E3F-2A94-4423-A9A8-47DF2D9C3947}" type="slidenum">
              <a:rPr lang="it-IT" smtClean="0"/>
              <a:t>‹N›</a:t>
            </a:fld>
            <a:endParaRPr lang="it-IT"/>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09890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425575D-A099-41B4-AAC0-BF9847A3D153}" type="datetimeFigureOut">
              <a:rPr lang="it-IT" smtClean="0"/>
              <a:t>12/12/2019</a:t>
            </a:fld>
            <a:endParaRPr lang="it-IT"/>
          </a:p>
        </p:txBody>
      </p:sp>
      <p:sp>
        <p:nvSpPr>
          <p:cNvPr id="6" name="Footer Placeholder 5"/>
          <p:cNvSpPr>
            <a:spLocks noGrp="1"/>
          </p:cNvSpPr>
          <p:nvPr>
            <p:ph type="ftr" sz="quarter" idx="11"/>
          </p:nvPr>
        </p:nvSpPr>
        <p:spPr>
          <a:xfrm>
            <a:off x="1447382" y="318640"/>
            <a:ext cx="5541004" cy="320931"/>
          </a:xfrm>
        </p:spPr>
        <p:txBody>
          <a:bodyPr/>
          <a:lstStyle/>
          <a:p>
            <a:endParaRPr lang="it-IT"/>
          </a:p>
        </p:txBody>
      </p:sp>
      <p:sp>
        <p:nvSpPr>
          <p:cNvPr id="7" name="Slide Number Placeholder 6"/>
          <p:cNvSpPr>
            <a:spLocks noGrp="1"/>
          </p:cNvSpPr>
          <p:nvPr>
            <p:ph type="sldNum" sz="quarter" idx="12"/>
          </p:nvPr>
        </p:nvSpPr>
        <p:spPr/>
        <p:txBody>
          <a:bodyPr/>
          <a:lstStyle/>
          <a:p>
            <a:fld id="{69AB6E3F-2A94-4423-A9A8-47DF2D9C3947}" type="slidenum">
              <a:rPr lang="it-IT" smtClean="0"/>
              <a:t>‹N›</a:t>
            </a:fld>
            <a:endParaRPr lang="it-IT"/>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77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AE6FD24-F579-4FBD-B99A-08259B259512}" type="datetimeFigureOut">
              <a:rPr lang="it-IT" smtClean="0"/>
              <a:t>12/12/2019</a:t>
            </a:fld>
            <a:endParaRPr lang="it-IT"/>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8BA398D-CA8D-4517-B975-5937269E3A5A}" type="slidenum">
              <a:rPr lang="it-IT" smtClean="0"/>
              <a:t>‹N›</a:t>
            </a:fld>
            <a:endParaRPr lang="it-IT"/>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4750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video" Target="https://www.youtube.com/embed/BXHyVvgi_7s?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youtube.com/watch?v=aidfdmT3TP4"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www.palabravirtual.com/index.php?ir=ver_voz.php&amp;wid=858&amp;t=Majestad+negra&amp;p=Luis+Pal%E9s+Matos&amp;o=Balbino+Blanco+S%E1nchez"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5t5vbITsyrc" TargetMode="External"/><Relationship Id="rId2" Type="http://schemas.openxmlformats.org/officeDocument/2006/relationships/hyperlink" Target="https://www.palabravirtual.com/index.php?ir=ver_voz.php&amp;wid=2725&amp;t=La+rumba&amp;p=Jos%E9+Zacar%EDas+Tallet&amp;o=Jos%E9+Zacar%EDas+Tallet" TargetMode="Externa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X5Jq468KGE" TargetMode="External"/><Relationship Id="rId7" Type="http://schemas.openxmlformats.org/officeDocument/2006/relationships/image" Target="../media/image54.jpg"/><Relationship Id="rId2" Type="http://schemas.openxmlformats.org/officeDocument/2006/relationships/hyperlink" Target="https://www.youtube.com/watch?v=En9nV7Gb_cY" TargetMode="External"/><Relationship Id="rId1" Type="http://schemas.openxmlformats.org/officeDocument/2006/relationships/slideLayout" Target="../slideLayouts/slideLayout8.xml"/><Relationship Id="rId6" Type="http://schemas.openxmlformats.org/officeDocument/2006/relationships/hyperlink" Target="https://www.youtube.com/watch?v=K0UDkqH44W4" TargetMode="External"/><Relationship Id="rId5" Type="http://schemas.openxmlformats.org/officeDocument/2006/relationships/hyperlink" Target="https://www.youtube.com/watch?v=XQZ6sAZ7DlE" TargetMode="External"/><Relationship Id="rId4" Type="http://schemas.openxmlformats.org/officeDocument/2006/relationships/hyperlink" Target="https://www.youtube.com/watch?v=YFZULXJqj5Y"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fdwBDo2jqA" TargetMode="External"/><Relationship Id="rId2" Type="http://schemas.openxmlformats.org/officeDocument/2006/relationships/hyperlink" Target="https://www.youtube.com/watch?v=WUElr_1D038" TargetMode="External"/><Relationship Id="rId1" Type="http://schemas.openxmlformats.org/officeDocument/2006/relationships/slideLayout" Target="../slideLayouts/slideLayout7.xml"/><Relationship Id="rId4" Type="http://schemas.openxmlformats.org/officeDocument/2006/relationships/hyperlink" Target="https://www.youtube.com/watch?v=x5ufzxQbtBA&amp;list=RDx5ufzxQbtBA&amp;t=5"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 Id="rId9"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video" Target="https://www.youtube.com/embed/yPe8MLxVOuA?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archive.org/details/SuiteHabana20036.9DEtnicFernandoPrezImmgenesDeLaHabana1h22m"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video" Target="https://www.youtube.com/embed/fDyrUFwxUP8?feature=oembed"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8.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9.wdp"/><Relationship Id="rId4" Type="http://schemas.openxmlformats.org/officeDocument/2006/relationships/image" Target="../media/image12.png"/><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AC18CD-AE4C-4F78-9090-CF1CD91530CB}"/>
              </a:ext>
            </a:extLst>
          </p:cNvPr>
          <p:cNvSpPr>
            <a:spLocks noGrp="1"/>
          </p:cNvSpPr>
          <p:nvPr>
            <p:ph type="ctrTitle"/>
          </p:nvPr>
        </p:nvSpPr>
        <p:spPr/>
        <p:txBody>
          <a:bodyPr>
            <a:normAutofit fontScale="90000"/>
          </a:bodyPr>
          <a:lstStyle/>
          <a:p>
            <a:r>
              <a:rPr lang="it-IT" dirty="0"/>
              <a:t>Elementi per una storia del razzismo a Cuba</a:t>
            </a:r>
          </a:p>
        </p:txBody>
      </p:sp>
      <p:sp>
        <p:nvSpPr>
          <p:cNvPr id="3" name="Sottotitolo 2">
            <a:extLst>
              <a:ext uri="{FF2B5EF4-FFF2-40B4-BE49-F238E27FC236}">
                <a16:creationId xmlns:a16="http://schemas.microsoft.com/office/drawing/2014/main" id="{E8B0FF91-8204-480D-BB66-4B53C19468B7}"/>
              </a:ext>
            </a:extLst>
          </p:cNvPr>
          <p:cNvSpPr>
            <a:spLocks noGrp="1"/>
          </p:cNvSpPr>
          <p:nvPr>
            <p:ph type="subTitle" idx="1"/>
          </p:nvPr>
        </p:nvSpPr>
        <p:spPr/>
        <p:txBody>
          <a:bodyPr>
            <a:normAutofit/>
          </a:bodyPr>
          <a:lstStyle/>
          <a:p>
            <a:r>
              <a:rPr lang="it-IT" b="1" dirty="0">
                <a:solidFill>
                  <a:srgbClr val="FF0000"/>
                </a:solidFill>
              </a:rPr>
              <a:t>Stefano Tedeschi</a:t>
            </a:r>
          </a:p>
          <a:p>
            <a:r>
              <a:rPr lang="it-IT" b="1" dirty="0">
                <a:solidFill>
                  <a:srgbClr val="FF0000"/>
                </a:solidFill>
              </a:rPr>
              <a:t>Sapienza Università di Roma</a:t>
            </a:r>
          </a:p>
        </p:txBody>
      </p:sp>
    </p:spTree>
    <p:extLst>
      <p:ext uri="{BB962C8B-B14F-4D97-AF65-F5344CB8AC3E}">
        <p14:creationId xmlns:p14="http://schemas.microsoft.com/office/powerpoint/2010/main" val="269886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8EB551-CF19-4B72-9DEA-5C2A6FE1D0E3}"/>
              </a:ext>
            </a:extLst>
          </p:cNvPr>
          <p:cNvSpPr>
            <a:spLocks noGrp="1"/>
          </p:cNvSpPr>
          <p:nvPr>
            <p:ph type="title"/>
          </p:nvPr>
        </p:nvSpPr>
        <p:spPr>
          <a:xfrm>
            <a:off x="568487" y="457200"/>
            <a:ext cx="3273099" cy="1058402"/>
          </a:xfrm>
        </p:spPr>
        <p:txBody>
          <a:bodyPr/>
          <a:lstStyle/>
          <a:p>
            <a:r>
              <a:rPr lang="it-IT" dirty="0"/>
              <a:t>Le rivolte degli schiavi a Cuba</a:t>
            </a:r>
          </a:p>
        </p:txBody>
      </p:sp>
      <p:pic>
        <p:nvPicPr>
          <p:cNvPr id="5" name="Segnaposto contenuto 4">
            <a:extLst>
              <a:ext uri="{FF2B5EF4-FFF2-40B4-BE49-F238E27FC236}">
                <a16:creationId xmlns:a16="http://schemas.microsoft.com/office/drawing/2014/main" id="{00A1A1FC-C67D-476A-A7DD-D4FF5D9A9EB9}"/>
              </a:ext>
            </a:extLst>
          </p:cNvPr>
          <p:cNvPicPr>
            <a:picLocks noGrp="1" noChangeAspect="1"/>
          </p:cNvPicPr>
          <p:nvPr>
            <p:ph idx="1"/>
          </p:nvPr>
        </p:nvPicPr>
        <p:blipFill>
          <a:blip r:embed="rId2"/>
          <a:stretch>
            <a:fillRect/>
          </a:stretch>
        </p:blipFill>
        <p:spPr>
          <a:xfrm>
            <a:off x="6465040" y="737506"/>
            <a:ext cx="3411538" cy="4177393"/>
          </a:xfrm>
          <a:prstGeom prst="rect">
            <a:avLst/>
          </a:prstGeom>
        </p:spPr>
      </p:pic>
      <p:sp>
        <p:nvSpPr>
          <p:cNvPr id="4" name="Segnaposto testo 3">
            <a:extLst>
              <a:ext uri="{FF2B5EF4-FFF2-40B4-BE49-F238E27FC236}">
                <a16:creationId xmlns:a16="http://schemas.microsoft.com/office/drawing/2014/main" id="{FB59AAC4-0417-4D35-BFD8-7880F1116043}"/>
              </a:ext>
            </a:extLst>
          </p:cNvPr>
          <p:cNvSpPr>
            <a:spLocks noGrp="1"/>
          </p:cNvSpPr>
          <p:nvPr>
            <p:ph type="body" sz="half" idx="2"/>
          </p:nvPr>
        </p:nvSpPr>
        <p:spPr>
          <a:xfrm>
            <a:off x="547632" y="1557737"/>
            <a:ext cx="3275013" cy="2248181"/>
          </a:xfrm>
        </p:spPr>
        <p:txBody>
          <a:bodyPr/>
          <a:lstStyle/>
          <a:p>
            <a:r>
              <a:rPr lang="it-IT" dirty="0"/>
              <a:t>1812 – La rivolta di José Antonio </a:t>
            </a:r>
            <a:r>
              <a:rPr lang="it-IT" dirty="0" err="1"/>
              <a:t>Aponte</a:t>
            </a:r>
            <a:endParaRPr lang="it-IT" dirty="0"/>
          </a:p>
          <a:p>
            <a:r>
              <a:rPr lang="it-IT" dirty="0"/>
              <a:t>1846 – La </a:t>
            </a:r>
            <a:r>
              <a:rPr lang="it-IT" dirty="0" err="1"/>
              <a:t>Conspiracion</a:t>
            </a:r>
            <a:r>
              <a:rPr lang="it-IT" dirty="0"/>
              <a:t> de la </a:t>
            </a:r>
            <a:r>
              <a:rPr lang="it-IT" dirty="0" err="1"/>
              <a:t>Escalera</a:t>
            </a:r>
            <a:endParaRPr lang="it-IT" dirty="0"/>
          </a:p>
        </p:txBody>
      </p:sp>
      <p:pic>
        <p:nvPicPr>
          <p:cNvPr id="6" name="Immagine 5">
            <a:extLst>
              <a:ext uri="{FF2B5EF4-FFF2-40B4-BE49-F238E27FC236}">
                <a16:creationId xmlns:a16="http://schemas.microsoft.com/office/drawing/2014/main" id="{B480E30C-3439-425F-91BC-5AE0F7FD9F5D}"/>
              </a:ext>
            </a:extLst>
          </p:cNvPr>
          <p:cNvPicPr>
            <a:picLocks noChangeAspect="1"/>
          </p:cNvPicPr>
          <p:nvPr/>
        </p:nvPicPr>
        <p:blipFill>
          <a:blip r:embed="rId3"/>
          <a:stretch>
            <a:fillRect/>
          </a:stretch>
        </p:blipFill>
        <p:spPr>
          <a:xfrm>
            <a:off x="2037611" y="3429000"/>
            <a:ext cx="4058389" cy="3267004"/>
          </a:xfrm>
          <a:prstGeom prst="rect">
            <a:avLst/>
          </a:prstGeom>
        </p:spPr>
      </p:pic>
    </p:spTree>
    <p:extLst>
      <p:ext uri="{BB962C8B-B14F-4D97-AF65-F5344CB8AC3E}">
        <p14:creationId xmlns:p14="http://schemas.microsoft.com/office/powerpoint/2010/main" val="298427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86EE4D-B3DB-471C-83BA-E9D1778D3A08}"/>
              </a:ext>
            </a:extLst>
          </p:cNvPr>
          <p:cNvSpPr>
            <a:spLocks noGrp="1"/>
          </p:cNvSpPr>
          <p:nvPr>
            <p:ph type="title"/>
          </p:nvPr>
        </p:nvSpPr>
        <p:spPr>
          <a:xfrm>
            <a:off x="236495" y="260201"/>
            <a:ext cx="3273099" cy="1144127"/>
          </a:xfrm>
        </p:spPr>
        <p:txBody>
          <a:bodyPr/>
          <a:lstStyle/>
          <a:p>
            <a:r>
              <a:rPr lang="it-IT" dirty="0"/>
              <a:t>La lotta per l’abolizione</a:t>
            </a:r>
          </a:p>
        </p:txBody>
      </p:sp>
      <p:pic>
        <p:nvPicPr>
          <p:cNvPr id="5" name="Segnaposto contenuto 4">
            <a:extLst>
              <a:ext uri="{FF2B5EF4-FFF2-40B4-BE49-F238E27FC236}">
                <a16:creationId xmlns:a16="http://schemas.microsoft.com/office/drawing/2014/main" id="{FB11FEFF-520B-4C8C-9C4C-ABB5E6850405}"/>
              </a:ext>
            </a:extLst>
          </p:cNvPr>
          <p:cNvPicPr>
            <a:picLocks noGrp="1" noChangeAspect="1"/>
          </p:cNvPicPr>
          <p:nvPr>
            <p:ph idx="1"/>
          </p:nvPr>
        </p:nvPicPr>
        <p:blipFill>
          <a:blip r:embed="rId2"/>
          <a:stretch>
            <a:fillRect/>
          </a:stretch>
        </p:blipFill>
        <p:spPr>
          <a:xfrm>
            <a:off x="6359678" y="260201"/>
            <a:ext cx="5252189" cy="3811588"/>
          </a:xfrm>
          <a:prstGeom prst="rect">
            <a:avLst/>
          </a:prstGeom>
        </p:spPr>
      </p:pic>
      <p:sp>
        <p:nvSpPr>
          <p:cNvPr id="4" name="Segnaposto testo 3">
            <a:extLst>
              <a:ext uri="{FF2B5EF4-FFF2-40B4-BE49-F238E27FC236}">
                <a16:creationId xmlns:a16="http://schemas.microsoft.com/office/drawing/2014/main" id="{71C6DFB3-0A05-4A5B-B468-09D91989EA06}"/>
              </a:ext>
            </a:extLst>
          </p:cNvPr>
          <p:cNvSpPr>
            <a:spLocks noGrp="1"/>
          </p:cNvSpPr>
          <p:nvPr>
            <p:ph type="body" sz="half" idx="2"/>
          </p:nvPr>
        </p:nvSpPr>
        <p:spPr>
          <a:xfrm>
            <a:off x="373760" y="1665521"/>
            <a:ext cx="4058704" cy="2781299"/>
          </a:xfrm>
        </p:spPr>
        <p:txBody>
          <a:bodyPr>
            <a:noAutofit/>
          </a:bodyPr>
          <a:lstStyle/>
          <a:p>
            <a:r>
              <a:rPr lang="it-IT" sz="2000" dirty="0"/>
              <a:t>1868-1878: La Guerra Grande</a:t>
            </a:r>
          </a:p>
          <a:p>
            <a:r>
              <a:rPr lang="it-IT" sz="2000" dirty="0"/>
              <a:t>1868 – 1873: La </a:t>
            </a:r>
            <a:r>
              <a:rPr lang="it-IT" sz="2000" dirty="0" err="1"/>
              <a:t>Ley</a:t>
            </a:r>
            <a:r>
              <a:rPr lang="it-IT" sz="2000" dirty="0"/>
              <a:t> </a:t>
            </a:r>
            <a:r>
              <a:rPr lang="it-IT" sz="2000" dirty="0" err="1"/>
              <a:t>Moret</a:t>
            </a:r>
            <a:endParaRPr lang="it-IT" sz="2000" dirty="0"/>
          </a:p>
          <a:p>
            <a:r>
              <a:rPr lang="it-IT" sz="2000" dirty="0"/>
              <a:t>1880: La </a:t>
            </a:r>
            <a:r>
              <a:rPr lang="it-IT" sz="2000" dirty="0" err="1"/>
              <a:t>Ley</a:t>
            </a:r>
            <a:r>
              <a:rPr lang="it-IT" sz="2000" dirty="0"/>
              <a:t> de Patronato</a:t>
            </a:r>
          </a:p>
          <a:p>
            <a:r>
              <a:rPr lang="it-IT" sz="2000" dirty="0"/>
              <a:t>1886: L’abolizione definitiva</a:t>
            </a:r>
          </a:p>
          <a:p>
            <a:r>
              <a:rPr lang="it-IT" sz="2000" dirty="0"/>
              <a:t>1898: L’indipendenza</a:t>
            </a:r>
          </a:p>
        </p:txBody>
      </p:sp>
      <p:pic>
        <p:nvPicPr>
          <p:cNvPr id="6" name="Immagine 5">
            <a:extLst>
              <a:ext uri="{FF2B5EF4-FFF2-40B4-BE49-F238E27FC236}">
                <a16:creationId xmlns:a16="http://schemas.microsoft.com/office/drawing/2014/main" id="{0E311036-D38D-43FC-B8ED-7EC53ADB235F}"/>
              </a:ext>
            </a:extLst>
          </p:cNvPr>
          <p:cNvPicPr>
            <a:picLocks noChangeAspect="1"/>
          </p:cNvPicPr>
          <p:nvPr/>
        </p:nvPicPr>
        <p:blipFill>
          <a:blip r:embed="rId3"/>
          <a:stretch>
            <a:fillRect/>
          </a:stretch>
        </p:blipFill>
        <p:spPr>
          <a:xfrm>
            <a:off x="3886886" y="1404328"/>
            <a:ext cx="2095500" cy="2781300"/>
          </a:xfrm>
          <a:prstGeom prst="rect">
            <a:avLst/>
          </a:prstGeom>
        </p:spPr>
      </p:pic>
      <p:sp>
        <p:nvSpPr>
          <p:cNvPr id="3" name="CasellaDiTesto 2">
            <a:extLst>
              <a:ext uri="{FF2B5EF4-FFF2-40B4-BE49-F238E27FC236}">
                <a16:creationId xmlns:a16="http://schemas.microsoft.com/office/drawing/2014/main" id="{C58E6AEE-F929-41A8-9968-B7785CEF6267}"/>
              </a:ext>
            </a:extLst>
          </p:cNvPr>
          <p:cNvSpPr txBox="1"/>
          <p:nvPr/>
        </p:nvSpPr>
        <p:spPr>
          <a:xfrm>
            <a:off x="6096000" y="4358014"/>
            <a:ext cx="5252189" cy="1569660"/>
          </a:xfrm>
          <a:prstGeom prst="rect">
            <a:avLst/>
          </a:prstGeom>
          <a:noFill/>
        </p:spPr>
        <p:txBody>
          <a:bodyPr wrap="square" rtlCol="0">
            <a:spAutoFit/>
          </a:bodyPr>
          <a:lstStyle/>
          <a:p>
            <a:r>
              <a:rPr lang="it-IT" sz="2400" dirty="0"/>
              <a:t>Tre tendenze politiche:</a:t>
            </a:r>
          </a:p>
          <a:p>
            <a:pPr marL="285750" indent="-285750">
              <a:buFontTx/>
              <a:buChar char="-"/>
            </a:pPr>
            <a:r>
              <a:rPr lang="it-IT" sz="2400" dirty="0"/>
              <a:t>l’autonomismo</a:t>
            </a:r>
          </a:p>
          <a:p>
            <a:pPr marL="285750" indent="-285750">
              <a:buFontTx/>
              <a:buChar char="-"/>
            </a:pPr>
            <a:r>
              <a:rPr lang="it-IT" sz="2400" dirty="0"/>
              <a:t>l’annessionismo</a:t>
            </a:r>
          </a:p>
          <a:p>
            <a:pPr marL="285750" indent="-285750">
              <a:buFontTx/>
              <a:buChar char="-"/>
            </a:pPr>
            <a:r>
              <a:rPr lang="it-IT" sz="2400" dirty="0"/>
              <a:t>l’indipendentismo</a:t>
            </a:r>
          </a:p>
        </p:txBody>
      </p:sp>
      <p:sp>
        <p:nvSpPr>
          <p:cNvPr id="7" name="CasellaDiTesto 6">
            <a:extLst>
              <a:ext uri="{FF2B5EF4-FFF2-40B4-BE49-F238E27FC236}">
                <a16:creationId xmlns:a16="http://schemas.microsoft.com/office/drawing/2014/main" id="{C1ADEC8B-66B7-444D-A9C0-737A0824C600}"/>
              </a:ext>
            </a:extLst>
          </p:cNvPr>
          <p:cNvSpPr txBox="1"/>
          <p:nvPr/>
        </p:nvSpPr>
        <p:spPr>
          <a:xfrm>
            <a:off x="4029075" y="4358014"/>
            <a:ext cx="1630575" cy="369332"/>
          </a:xfrm>
          <a:prstGeom prst="rect">
            <a:avLst/>
          </a:prstGeom>
          <a:noFill/>
        </p:spPr>
        <p:txBody>
          <a:bodyPr wrap="none" rtlCol="0">
            <a:spAutoFit/>
          </a:bodyPr>
          <a:lstStyle/>
          <a:p>
            <a:r>
              <a:rPr lang="it-IT" dirty="0"/>
              <a:t>Antonio Maceo</a:t>
            </a:r>
          </a:p>
        </p:txBody>
      </p:sp>
    </p:spTree>
    <p:extLst>
      <p:ext uri="{BB962C8B-B14F-4D97-AF65-F5344CB8AC3E}">
        <p14:creationId xmlns:p14="http://schemas.microsoft.com/office/powerpoint/2010/main" val="173883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8F0C97-8570-4279-8374-E3F58CE39234}"/>
              </a:ext>
            </a:extLst>
          </p:cNvPr>
          <p:cNvSpPr>
            <a:spLocks noGrp="1"/>
          </p:cNvSpPr>
          <p:nvPr>
            <p:ph type="title"/>
          </p:nvPr>
        </p:nvSpPr>
        <p:spPr>
          <a:xfrm>
            <a:off x="372828" y="442913"/>
            <a:ext cx="3273099" cy="1303015"/>
          </a:xfrm>
        </p:spPr>
        <p:txBody>
          <a:bodyPr/>
          <a:lstStyle/>
          <a:p>
            <a:r>
              <a:rPr lang="it-IT" dirty="0"/>
              <a:t>La schiavitù e il sistema della piantagione</a:t>
            </a:r>
          </a:p>
        </p:txBody>
      </p:sp>
      <p:pic>
        <p:nvPicPr>
          <p:cNvPr id="5" name="Segnaposto contenuto 4">
            <a:extLst>
              <a:ext uri="{FF2B5EF4-FFF2-40B4-BE49-F238E27FC236}">
                <a16:creationId xmlns:a16="http://schemas.microsoft.com/office/drawing/2014/main" id="{E43CB528-E4C7-4805-AC55-2DFCDE1D3938}"/>
              </a:ext>
            </a:extLst>
          </p:cNvPr>
          <p:cNvPicPr>
            <a:picLocks noGrp="1" noChangeAspect="1"/>
          </p:cNvPicPr>
          <p:nvPr>
            <p:ph idx="1"/>
          </p:nvPr>
        </p:nvPicPr>
        <p:blipFill>
          <a:blip r:embed="rId2"/>
          <a:stretch>
            <a:fillRect/>
          </a:stretch>
        </p:blipFill>
        <p:spPr>
          <a:xfrm>
            <a:off x="6096000" y="1922140"/>
            <a:ext cx="5715000" cy="3219450"/>
          </a:xfrm>
          <a:prstGeom prst="rect">
            <a:avLst/>
          </a:prstGeom>
        </p:spPr>
      </p:pic>
      <p:sp>
        <p:nvSpPr>
          <p:cNvPr id="4" name="Segnaposto testo 3">
            <a:extLst>
              <a:ext uri="{FF2B5EF4-FFF2-40B4-BE49-F238E27FC236}">
                <a16:creationId xmlns:a16="http://schemas.microsoft.com/office/drawing/2014/main" id="{C5A6794C-DA58-4E3F-99B1-0B5468684F4F}"/>
              </a:ext>
            </a:extLst>
          </p:cNvPr>
          <p:cNvSpPr>
            <a:spLocks noGrp="1"/>
          </p:cNvSpPr>
          <p:nvPr>
            <p:ph type="body" sz="half" idx="2"/>
          </p:nvPr>
        </p:nvSpPr>
        <p:spPr>
          <a:xfrm>
            <a:off x="372828" y="2228850"/>
            <a:ext cx="5372100" cy="3814763"/>
          </a:xfrm>
        </p:spPr>
        <p:txBody>
          <a:bodyPr>
            <a:normAutofit fontScale="92500" lnSpcReduction="20000"/>
          </a:bodyPr>
          <a:lstStyle/>
          <a:p>
            <a:r>
              <a:rPr lang="it-IT" sz="2600" dirty="0"/>
              <a:t>La piantagione:</a:t>
            </a:r>
          </a:p>
          <a:p>
            <a:pPr marL="285750" indent="-285750">
              <a:buFontTx/>
              <a:buChar char="-"/>
            </a:pPr>
            <a:r>
              <a:rPr lang="it-IT" sz="2600" dirty="0"/>
              <a:t>Una vasta porzione di territorio</a:t>
            </a:r>
          </a:p>
          <a:p>
            <a:pPr marL="285750" indent="-285750">
              <a:buFontTx/>
              <a:buChar char="-"/>
            </a:pPr>
            <a:r>
              <a:rPr lang="it-IT" sz="2600" dirty="0" err="1"/>
              <a:t>Monocoltivazione</a:t>
            </a:r>
            <a:r>
              <a:rPr lang="it-IT" sz="2600" dirty="0"/>
              <a:t> (canna da zucchero, caffè, frutta tropicale)</a:t>
            </a:r>
          </a:p>
          <a:p>
            <a:pPr marL="285750" indent="-285750">
              <a:buFontTx/>
              <a:buChar char="-"/>
            </a:pPr>
            <a:r>
              <a:rPr lang="it-IT" sz="2600" dirty="0"/>
              <a:t>Unità produttiva chiusa (semina, raccolta, trasformazione, commercio)</a:t>
            </a:r>
          </a:p>
          <a:p>
            <a:pPr marL="285750" indent="-285750">
              <a:buFontTx/>
              <a:buChar char="-"/>
            </a:pPr>
            <a:r>
              <a:rPr lang="it-IT" sz="2600" dirty="0"/>
              <a:t>Grande necessità di manodopera</a:t>
            </a:r>
          </a:p>
          <a:p>
            <a:pPr marL="285750" indent="-285750">
              <a:buFontTx/>
              <a:buChar char="-"/>
            </a:pPr>
            <a:r>
              <a:rPr lang="it-IT" sz="2600" dirty="0"/>
              <a:t>Divisione dello spazio</a:t>
            </a:r>
          </a:p>
          <a:p>
            <a:endParaRPr lang="it-IT" dirty="0"/>
          </a:p>
        </p:txBody>
      </p:sp>
    </p:spTree>
    <p:extLst>
      <p:ext uri="{BB962C8B-B14F-4D97-AF65-F5344CB8AC3E}">
        <p14:creationId xmlns:p14="http://schemas.microsoft.com/office/powerpoint/2010/main" val="3315876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1B9D56-943B-4E61-8CC7-69CA166060E8}"/>
              </a:ext>
            </a:extLst>
          </p:cNvPr>
          <p:cNvSpPr>
            <a:spLocks noGrp="1"/>
          </p:cNvSpPr>
          <p:nvPr>
            <p:ph type="title"/>
          </p:nvPr>
        </p:nvSpPr>
        <p:spPr/>
        <p:txBody>
          <a:bodyPr>
            <a:normAutofit/>
          </a:bodyPr>
          <a:lstStyle/>
          <a:p>
            <a:r>
              <a:rPr lang="it-IT" sz="2800" dirty="0"/>
              <a:t>L’identità nazionale e la questione razziale</a:t>
            </a:r>
          </a:p>
        </p:txBody>
      </p:sp>
      <p:sp>
        <p:nvSpPr>
          <p:cNvPr id="3" name="Segnaposto contenuto 2">
            <a:extLst>
              <a:ext uri="{FF2B5EF4-FFF2-40B4-BE49-F238E27FC236}">
                <a16:creationId xmlns:a16="http://schemas.microsoft.com/office/drawing/2014/main" id="{DFA0D24C-DC06-447A-990A-04D198144811}"/>
              </a:ext>
            </a:extLst>
          </p:cNvPr>
          <p:cNvSpPr>
            <a:spLocks noGrp="1"/>
          </p:cNvSpPr>
          <p:nvPr>
            <p:ph idx="1"/>
          </p:nvPr>
        </p:nvSpPr>
        <p:spPr>
          <a:xfrm>
            <a:off x="314325" y="1971676"/>
            <a:ext cx="11877675" cy="3494670"/>
          </a:xfrm>
        </p:spPr>
        <p:txBody>
          <a:bodyPr>
            <a:noAutofit/>
          </a:bodyPr>
          <a:lstStyle/>
          <a:p>
            <a:r>
              <a:rPr lang="it-IT" sz="2400" dirty="0"/>
              <a:t>Il progetto di José </a:t>
            </a:r>
            <a:r>
              <a:rPr lang="it-IT" sz="2400" dirty="0" err="1"/>
              <a:t>Martí</a:t>
            </a:r>
            <a:r>
              <a:rPr lang="it-IT" sz="2400" dirty="0"/>
              <a:t>: la Repubblica libera, fraterna, di uguali</a:t>
            </a:r>
          </a:p>
          <a:p>
            <a:pPr marL="0" indent="0">
              <a:buNone/>
            </a:pPr>
            <a:r>
              <a:rPr lang="it-IT" sz="2400" dirty="0"/>
              <a:t>«Mi </a:t>
            </a:r>
            <a:r>
              <a:rPr lang="it-IT" sz="2400" dirty="0" err="1"/>
              <a:t>raza</a:t>
            </a:r>
            <a:r>
              <a:rPr lang="it-IT" sz="2400" dirty="0"/>
              <a:t>» (1894): </a:t>
            </a:r>
          </a:p>
          <a:p>
            <a:pPr marL="0" indent="0">
              <a:buNone/>
            </a:pPr>
            <a:r>
              <a:rPr lang="it-IT" sz="2400" dirty="0"/>
              <a:t>«Questa parola ‘razzista’ sta diventando una parola confusa, e bisogna chiarirla. L’uomo non ha alcun diritto speciale perché appartiene a una razza o a un’altra: si chiama uomo, e già sono affermati tutti i diritti. Il nero, per essere nero, non è inferiore o superiore a nessun altro uomo. Pecca di ridondanza il bianco che dice: ‘la mia razza’: pecca per ridondanza il nero che dice: ‘la mia razza’. Tutto quello che divide gli uomini, tutto quello che li seleziona, li separa o li rinchiude è un peccato contro l’Umanità»</a:t>
            </a:r>
          </a:p>
        </p:txBody>
      </p:sp>
    </p:spTree>
    <p:extLst>
      <p:ext uri="{BB962C8B-B14F-4D97-AF65-F5344CB8AC3E}">
        <p14:creationId xmlns:p14="http://schemas.microsoft.com/office/powerpoint/2010/main" val="3497766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1E4FD30-48CD-421C-93BE-81219DF6D4CB}"/>
              </a:ext>
            </a:extLst>
          </p:cNvPr>
          <p:cNvSpPr/>
          <p:nvPr/>
        </p:nvSpPr>
        <p:spPr>
          <a:xfrm>
            <a:off x="171450" y="612844"/>
            <a:ext cx="10701338"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000" i="0" u="none" strike="noStrike" kern="1200" cap="none" spc="0" normalizeH="0" baseline="0" noProof="0" dirty="0">
                <a:ln>
                  <a:noFill/>
                </a:ln>
                <a:solidFill>
                  <a:prstClr val="black"/>
                </a:solidFill>
                <a:effectLst/>
                <a:uLnTx/>
                <a:uFillTx/>
                <a:ea typeface="+mn-ea"/>
                <a:cs typeface="Arial" panose="020B0604020202020204" pitchFamily="34" charset="0"/>
              </a:rPr>
              <a:t>José Martí,  “Nuestra América” (1891)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20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2000" dirty="0">
                <a:solidFill>
                  <a:prstClr val="black"/>
                </a:solidFill>
                <a:cs typeface="Arial" panose="020B0604020202020204" pitchFamily="34" charset="0"/>
              </a:rPr>
              <a:t>Non </a:t>
            </a:r>
            <a:r>
              <a:rPr lang="es-ES" sz="2000" dirty="0" err="1">
                <a:solidFill>
                  <a:prstClr val="black"/>
                </a:solidFill>
                <a:cs typeface="Arial" panose="020B0604020202020204" pitchFamily="34" charset="0"/>
              </a:rPr>
              <a:t>c’è</a:t>
            </a:r>
            <a:r>
              <a:rPr lang="es-ES" sz="2000" dirty="0">
                <a:solidFill>
                  <a:prstClr val="black"/>
                </a:solidFill>
                <a:cs typeface="Arial" panose="020B0604020202020204" pitchFamily="34" charset="0"/>
              </a:rPr>
              <a:t> odio di raza, perché non </a:t>
            </a:r>
            <a:r>
              <a:rPr lang="es-ES" sz="2000" dirty="0" err="1">
                <a:solidFill>
                  <a:prstClr val="black"/>
                </a:solidFill>
                <a:cs typeface="Arial" panose="020B0604020202020204" pitchFamily="34" charset="0"/>
              </a:rPr>
              <a:t>ci</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sono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razze</a:t>
            </a:r>
            <a:r>
              <a:rPr lang="es-ES" sz="2000" dirty="0">
                <a:solidFill>
                  <a:prstClr val="black"/>
                </a:solidFill>
                <a:cs typeface="Arial" panose="020B0604020202020204" pitchFamily="34" charset="0"/>
              </a:rPr>
              <a:t>. I </a:t>
            </a:r>
            <a:r>
              <a:rPr lang="es-ES" sz="2000" dirty="0" err="1">
                <a:solidFill>
                  <a:prstClr val="black"/>
                </a:solidFill>
                <a:cs typeface="Arial" panose="020B0604020202020204" pitchFamily="34" charset="0"/>
              </a:rPr>
              <a:t>pensatori</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malevoli</a:t>
            </a:r>
            <a:r>
              <a:rPr lang="es-ES" sz="2000" dirty="0">
                <a:solidFill>
                  <a:prstClr val="black"/>
                </a:solidFill>
                <a:cs typeface="Arial" panose="020B0604020202020204" pitchFamily="34" charset="0"/>
              </a:rPr>
              <a:t>, i </a:t>
            </a:r>
            <a:r>
              <a:rPr lang="es-ES" sz="2000" dirty="0" err="1">
                <a:solidFill>
                  <a:prstClr val="black"/>
                </a:solidFill>
                <a:cs typeface="Arial" panose="020B0604020202020204" pitchFamily="34" charset="0"/>
              </a:rPr>
              <a:t>pensatori</a:t>
            </a:r>
            <a:r>
              <a:rPr lang="es-ES" sz="2000" dirty="0">
                <a:solidFill>
                  <a:prstClr val="black"/>
                </a:solidFill>
                <a:cs typeface="Arial" panose="020B0604020202020204" pitchFamily="34" charset="0"/>
              </a:rPr>
              <a:t> da </a:t>
            </a:r>
            <a:r>
              <a:rPr lang="es-ES" sz="2000" dirty="0" err="1">
                <a:solidFill>
                  <a:prstClr val="black"/>
                </a:solidFill>
                <a:cs typeface="Arial" panose="020B0604020202020204" pitchFamily="34" charset="0"/>
              </a:rPr>
              <a:t>scrivania</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infilano</a:t>
            </a:r>
            <a:r>
              <a:rPr lang="es-ES" sz="2000" dirty="0">
                <a:solidFill>
                  <a:prstClr val="black"/>
                </a:solidFill>
                <a:cs typeface="Arial" panose="020B0604020202020204" pitchFamily="34" charset="0"/>
              </a:rPr>
              <a:t> e </a:t>
            </a:r>
            <a:r>
              <a:rPr lang="es-ES" sz="2000" dirty="0" err="1">
                <a:solidFill>
                  <a:prstClr val="black"/>
                </a:solidFill>
                <a:cs typeface="Arial" panose="020B0604020202020204" pitchFamily="34" charset="0"/>
              </a:rPr>
              <a:t>riscaldano</a:t>
            </a:r>
            <a:r>
              <a:rPr lang="es-ES" sz="2000" dirty="0">
                <a:solidFill>
                  <a:prstClr val="black"/>
                </a:solidFill>
                <a:cs typeface="Arial" panose="020B0604020202020204" pitchFamily="34" charset="0"/>
              </a:rPr>
              <a:t> le </a:t>
            </a:r>
            <a:r>
              <a:rPr lang="es-ES" sz="2000" dirty="0" err="1">
                <a:solidFill>
                  <a:prstClr val="black"/>
                </a:solidFill>
                <a:cs typeface="Arial" panose="020B0604020202020204" pitchFamily="34" charset="0"/>
              </a:rPr>
              <a:t>razze</a:t>
            </a:r>
            <a:r>
              <a:rPr lang="es-ES" sz="2000" dirty="0">
                <a:solidFill>
                  <a:prstClr val="black"/>
                </a:solidFill>
                <a:cs typeface="Arial" panose="020B0604020202020204" pitchFamily="34" charset="0"/>
              </a:rPr>
              <a:t> da biblioteca, che </a:t>
            </a:r>
            <a:r>
              <a:rPr lang="es-ES" sz="2000" dirty="0" err="1">
                <a:solidFill>
                  <a:prstClr val="black"/>
                </a:solidFill>
                <a:cs typeface="Arial" panose="020B0604020202020204" pitchFamily="34" charset="0"/>
              </a:rPr>
              <a:t>il</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viaggiatore</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obiettivo</a:t>
            </a:r>
            <a:r>
              <a:rPr lang="es-ES" sz="2000" dirty="0">
                <a:solidFill>
                  <a:prstClr val="black"/>
                </a:solidFill>
                <a:cs typeface="Arial" panose="020B0604020202020204" pitchFamily="34" charset="0"/>
              </a:rPr>
              <a:t> e </a:t>
            </a:r>
            <a:r>
              <a:rPr lang="es-ES" sz="2000" dirty="0" err="1">
                <a:solidFill>
                  <a:prstClr val="black"/>
                </a:solidFill>
                <a:cs typeface="Arial" panose="020B0604020202020204" pitchFamily="34" charset="0"/>
              </a:rPr>
              <a:t>l’osservatore</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cordiale</a:t>
            </a:r>
            <a:r>
              <a:rPr lang="es-ES" sz="2000" dirty="0">
                <a:solidFill>
                  <a:prstClr val="black"/>
                </a:solidFill>
                <a:cs typeface="Arial" panose="020B0604020202020204" pitchFamily="34" charset="0"/>
              </a:rPr>
              <a:t> cercano </a:t>
            </a:r>
            <a:r>
              <a:rPr lang="es-ES" sz="2000" dirty="0" err="1">
                <a:solidFill>
                  <a:prstClr val="black"/>
                </a:solidFill>
                <a:cs typeface="Arial" panose="020B0604020202020204" pitchFamily="34" charset="0"/>
              </a:rPr>
              <a:t>invano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nella</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giustizia</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della</a:t>
            </a:r>
            <a:r>
              <a:rPr lang="es-ES" sz="2000" dirty="0">
                <a:solidFill>
                  <a:prstClr val="black"/>
                </a:solidFill>
                <a:cs typeface="Arial" panose="020B0604020202020204" pitchFamily="34" charset="0"/>
              </a:rPr>
              <a:t> natura, Dove </a:t>
            </a:r>
            <a:r>
              <a:rPr lang="es-ES" sz="2000" dirty="0" err="1">
                <a:solidFill>
                  <a:prstClr val="black"/>
                </a:solidFill>
                <a:cs typeface="Arial" panose="020B0604020202020204" pitchFamily="34" charset="0"/>
              </a:rPr>
              <a:t>risalta</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nell’amore</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vittorioso</a:t>
            </a:r>
            <a:r>
              <a:rPr lang="es-ES" sz="2000" dirty="0">
                <a:solidFill>
                  <a:prstClr val="black"/>
                </a:solidFill>
                <a:cs typeface="Arial" panose="020B0604020202020204" pitchFamily="34" charset="0"/>
              </a:rPr>
              <a:t> e nel </a:t>
            </a:r>
            <a:r>
              <a:rPr lang="es-ES" sz="2000" dirty="0" err="1">
                <a:solidFill>
                  <a:prstClr val="black"/>
                </a:solidFill>
                <a:cs typeface="Arial" panose="020B0604020202020204" pitchFamily="34" charset="0"/>
              </a:rPr>
              <a:t>desiderio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turbolento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l’identità</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universale</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dell’uomo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L’anima</a:t>
            </a:r>
            <a:r>
              <a:rPr lang="es-ES" sz="2000" dirty="0">
                <a:solidFill>
                  <a:prstClr val="black"/>
                </a:solidFill>
                <a:cs typeface="Arial" panose="020B0604020202020204" pitchFamily="34" charset="0"/>
              </a:rPr>
              <a:t> si irradia, </a:t>
            </a:r>
            <a:r>
              <a:rPr lang="es-ES" sz="2000" dirty="0" err="1">
                <a:solidFill>
                  <a:prstClr val="black"/>
                </a:solidFill>
                <a:cs typeface="Arial" panose="020B0604020202020204" pitchFamily="34" charset="0"/>
              </a:rPr>
              <a:t>uguale</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ed</a:t>
            </a:r>
            <a:r>
              <a:rPr lang="es-ES" sz="2000" dirty="0">
                <a:solidFill>
                  <a:prstClr val="black"/>
                </a:solidFill>
                <a:cs typeface="Arial" panose="020B0604020202020204" pitchFamily="34" charset="0"/>
              </a:rPr>
              <a:t> eterna, </a:t>
            </a:r>
            <a:r>
              <a:rPr lang="es-ES" sz="2000" dirty="0" err="1">
                <a:solidFill>
                  <a:prstClr val="black"/>
                </a:solidFill>
                <a:cs typeface="Arial" panose="020B0604020202020204" pitchFamily="34" charset="0"/>
              </a:rPr>
              <a:t>dai</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corpi</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diversi</a:t>
            </a:r>
            <a:r>
              <a:rPr lang="es-ES" sz="2000" dirty="0">
                <a:solidFill>
                  <a:prstClr val="black"/>
                </a:solidFill>
                <a:cs typeface="Arial" panose="020B0604020202020204" pitchFamily="34" charset="0"/>
              </a:rPr>
              <a:t> in forma e colore. </a:t>
            </a:r>
            <a:r>
              <a:rPr lang="es-ES" sz="2000" dirty="0" err="1">
                <a:solidFill>
                  <a:prstClr val="black"/>
                </a:solidFill>
                <a:cs typeface="Arial" panose="020B0604020202020204" pitchFamily="34" charset="0"/>
              </a:rPr>
              <a:t>Pecca</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contro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l’umanità</a:t>
            </a:r>
            <a:r>
              <a:rPr lang="es-ES" sz="2000" dirty="0">
                <a:solidFill>
                  <a:prstClr val="black"/>
                </a:solidFill>
                <a:cs typeface="Arial" panose="020B0604020202020204" pitchFamily="34" charset="0"/>
              </a:rPr>
              <a:t> chi fomenta e propaga </a:t>
            </a:r>
            <a:r>
              <a:rPr lang="es-ES" sz="2000" dirty="0" err="1">
                <a:solidFill>
                  <a:prstClr val="black"/>
                </a:solidFill>
                <a:cs typeface="Arial" panose="020B0604020202020204" pitchFamily="34" charset="0"/>
              </a:rPr>
              <a:t>l’odio</a:t>
            </a:r>
            <a:r>
              <a:rPr lang="es-ES" sz="2000" dirty="0">
                <a:solidFill>
                  <a:prstClr val="black"/>
                </a:solidFill>
                <a:cs typeface="Arial" panose="020B0604020202020204" pitchFamily="34" charset="0"/>
              </a:rPr>
              <a:t> </a:t>
            </a:r>
            <a:r>
              <a:rPr lang="es-ES" sz="2000" dirty="0" err="1">
                <a:solidFill>
                  <a:prstClr val="black"/>
                </a:solidFill>
                <a:cs typeface="Arial" panose="020B0604020202020204" pitchFamily="34" charset="0"/>
              </a:rPr>
              <a:t>razziale</a:t>
            </a:r>
            <a:r>
              <a:rPr lang="es-ES" sz="2000" dirty="0">
                <a:solidFill>
                  <a:prstClr val="black"/>
                </a:solidFill>
                <a:cs typeface="Arial" panose="020B0604020202020204" pitchFamily="34" charset="0"/>
              </a:rPr>
              <a:t>. </a:t>
            </a:r>
            <a:endParaRPr kumimoji="0" lang="it-IT" sz="200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 name="Immagine 2">
            <a:extLst>
              <a:ext uri="{FF2B5EF4-FFF2-40B4-BE49-F238E27FC236}">
                <a16:creationId xmlns:a16="http://schemas.microsoft.com/office/drawing/2014/main" id="{8B7A35A9-A7BC-47F7-A331-A81EE1546949}"/>
              </a:ext>
            </a:extLst>
          </p:cNvPr>
          <p:cNvPicPr>
            <a:picLocks noChangeAspect="1"/>
          </p:cNvPicPr>
          <p:nvPr/>
        </p:nvPicPr>
        <p:blipFill>
          <a:blip r:embed="rId2"/>
          <a:stretch>
            <a:fillRect/>
          </a:stretch>
        </p:blipFill>
        <p:spPr>
          <a:xfrm>
            <a:off x="4557713" y="2950531"/>
            <a:ext cx="7286624" cy="3570445"/>
          </a:xfrm>
          <a:prstGeom prst="rect">
            <a:avLst/>
          </a:prstGeom>
        </p:spPr>
      </p:pic>
    </p:spTree>
    <p:extLst>
      <p:ext uri="{BB962C8B-B14F-4D97-AF65-F5344CB8AC3E}">
        <p14:creationId xmlns:p14="http://schemas.microsoft.com/office/powerpoint/2010/main" val="726097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B57CB9-652B-48DF-8F34-1D22CB46C178}"/>
              </a:ext>
            </a:extLst>
          </p:cNvPr>
          <p:cNvSpPr>
            <a:spLocks noGrp="1"/>
          </p:cNvSpPr>
          <p:nvPr>
            <p:ph type="title"/>
          </p:nvPr>
        </p:nvSpPr>
        <p:spPr>
          <a:xfrm>
            <a:off x="901746" y="798973"/>
            <a:ext cx="3273099" cy="2247117"/>
          </a:xfrm>
        </p:spPr>
        <p:txBody>
          <a:bodyPr/>
          <a:lstStyle/>
          <a:p>
            <a:r>
              <a:rPr lang="it-IT" dirty="0"/>
              <a:t>La politica dei governi repubblicani</a:t>
            </a:r>
          </a:p>
        </p:txBody>
      </p:sp>
      <p:pic>
        <p:nvPicPr>
          <p:cNvPr id="5" name="Segnaposto contenuto 4">
            <a:extLst>
              <a:ext uri="{FF2B5EF4-FFF2-40B4-BE49-F238E27FC236}">
                <a16:creationId xmlns:a16="http://schemas.microsoft.com/office/drawing/2014/main" id="{BE83B9D7-22FC-47F5-BD38-B34E4861595A}"/>
              </a:ext>
            </a:extLst>
          </p:cNvPr>
          <p:cNvPicPr>
            <a:picLocks noGrp="1" noChangeAspect="1"/>
          </p:cNvPicPr>
          <p:nvPr>
            <p:ph idx="1"/>
          </p:nvPr>
        </p:nvPicPr>
        <p:blipFill>
          <a:blip r:embed="rId2"/>
          <a:stretch>
            <a:fillRect/>
          </a:stretch>
        </p:blipFill>
        <p:spPr>
          <a:xfrm>
            <a:off x="4665078" y="514350"/>
            <a:ext cx="7512218" cy="4757738"/>
          </a:xfrm>
          <a:prstGeom prst="rect">
            <a:avLst/>
          </a:prstGeom>
        </p:spPr>
      </p:pic>
    </p:spTree>
    <p:extLst>
      <p:ext uri="{BB962C8B-B14F-4D97-AF65-F5344CB8AC3E}">
        <p14:creationId xmlns:p14="http://schemas.microsoft.com/office/powerpoint/2010/main" val="150429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E217A5D-FD33-4F2A-A033-A196AD3D8600}"/>
              </a:ext>
            </a:extLst>
          </p:cNvPr>
          <p:cNvPicPr>
            <a:picLocks noChangeAspect="1"/>
          </p:cNvPicPr>
          <p:nvPr/>
        </p:nvPicPr>
        <p:blipFill>
          <a:blip r:embed="rId2"/>
          <a:stretch>
            <a:fillRect/>
          </a:stretch>
        </p:blipFill>
        <p:spPr>
          <a:xfrm>
            <a:off x="2057400" y="187027"/>
            <a:ext cx="7586663" cy="6638330"/>
          </a:xfrm>
          <a:prstGeom prst="rect">
            <a:avLst/>
          </a:prstGeom>
        </p:spPr>
      </p:pic>
    </p:spTree>
    <p:extLst>
      <p:ext uri="{BB962C8B-B14F-4D97-AF65-F5344CB8AC3E}">
        <p14:creationId xmlns:p14="http://schemas.microsoft.com/office/powerpoint/2010/main" val="315741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66863D2-C327-48EF-A8F3-C453E25766FA}"/>
              </a:ext>
            </a:extLst>
          </p:cNvPr>
          <p:cNvPicPr>
            <a:picLocks noGrp="1" noChangeAspect="1"/>
          </p:cNvPicPr>
          <p:nvPr>
            <p:ph idx="1"/>
          </p:nvPr>
        </p:nvPicPr>
        <p:blipFill>
          <a:blip r:embed="rId2"/>
          <a:stretch>
            <a:fillRect/>
          </a:stretch>
        </p:blipFill>
        <p:spPr>
          <a:xfrm>
            <a:off x="1143000" y="70279"/>
            <a:ext cx="7872413" cy="5986313"/>
          </a:xfrm>
          <a:prstGeom prst="rect">
            <a:avLst/>
          </a:prstGeom>
        </p:spPr>
      </p:pic>
    </p:spTree>
    <p:extLst>
      <p:ext uri="{BB962C8B-B14F-4D97-AF65-F5344CB8AC3E}">
        <p14:creationId xmlns:p14="http://schemas.microsoft.com/office/powerpoint/2010/main" val="46432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B48515-EB92-4D21-8D5B-75A6444F16B1}"/>
              </a:ext>
            </a:extLst>
          </p:cNvPr>
          <p:cNvSpPr>
            <a:spLocks noGrp="1"/>
          </p:cNvSpPr>
          <p:nvPr>
            <p:ph type="title"/>
          </p:nvPr>
        </p:nvSpPr>
        <p:spPr>
          <a:xfrm>
            <a:off x="527049" y="457235"/>
            <a:ext cx="7959725" cy="714374"/>
          </a:xfrm>
        </p:spPr>
        <p:txBody>
          <a:bodyPr/>
          <a:lstStyle/>
          <a:p>
            <a:r>
              <a:rPr lang="it-IT" dirty="0"/>
              <a:t>El </a:t>
            </a:r>
            <a:r>
              <a:rPr lang="it-IT" dirty="0" err="1"/>
              <a:t>Partido</a:t>
            </a:r>
            <a:r>
              <a:rPr lang="it-IT" dirty="0"/>
              <a:t> </a:t>
            </a:r>
            <a:r>
              <a:rPr lang="it-IT" dirty="0" err="1"/>
              <a:t>Independiente</a:t>
            </a:r>
            <a:r>
              <a:rPr lang="it-IT" dirty="0"/>
              <a:t> de Color (1908)</a:t>
            </a:r>
          </a:p>
        </p:txBody>
      </p:sp>
      <p:pic>
        <p:nvPicPr>
          <p:cNvPr id="5" name="Segnaposto contenuto 4">
            <a:extLst>
              <a:ext uri="{FF2B5EF4-FFF2-40B4-BE49-F238E27FC236}">
                <a16:creationId xmlns:a16="http://schemas.microsoft.com/office/drawing/2014/main" id="{73208E70-1863-44F8-A521-2CBEDB723C67}"/>
              </a:ext>
            </a:extLst>
          </p:cNvPr>
          <p:cNvPicPr>
            <a:picLocks noGrp="1" noChangeAspect="1"/>
          </p:cNvPicPr>
          <p:nvPr>
            <p:ph idx="1"/>
          </p:nvPr>
        </p:nvPicPr>
        <p:blipFill>
          <a:blip r:embed="rId2"/>
          <a:stretch>
            <a:fillRect/>
          </a:stretch>
        </p:blipFill>
        <p:spPr>
          <a:xfrm>
            <a:off x="4986339" y="1688405"/>
            <a:ext cx="6987182" cy="3812283"/>
          </a:xfrm>
          <a:prstGeom prst="rect">
            <a:avLst/>
          </a:prstGeom>
          <a:ln w="76200">
            <a:solidFill>
              <a:srgbClr val="C00000"/>
            </a:solidFill>
          </a:ln>
        </p:spPr>
      </p:pic>
      <p:sp>
        <p:nvSpPr>
          <p:cNvPr id="4" name="Segnaposto testo 3">
            <a:extLst>
              <a:ext uri="{FF2B5EF4-FFF2-40B4-BE49-F238E27FC236}">
                <a16:creationId xmlns:a16="http://schemas.microsoft.com/office/drawing/2014/main" id="{071121C3-3149-47A1-9132-79A898675ADF}"/>
              </a:ext>
            </a:extLst>
          </p:cNvPr>
          <p:cNvSpPr>
            <a:spLocks noGrp="1"/>
          </p:cNvSpPr>
          <p:nvPr>
            <p:ph type="body" sz="half" idx="2"/>
          </p:nvPr>
        </p:nvSpPr>
        <p:spPr>
          <a:xfrm>
            <a:off x="527049" y="1348116"/>
            <a:ext cx="3275013" cy="1266497"/>
          </a:xfrm>
        </p:spPr>
        <p:txBody>
          <a:bodyPr>
            <a:normAutofit/>
          </a:bodyPr>
          <a:lstStyle/>
          <a:p>
            <a:r>
              <a:rPr lang="it-IT" sz="2000" dirty="0"/>
              <a:t>Evaristo </a:t>
            </a:r>
            <a:r>
              <a:rPr lang="it-IT" sz="2000" dirty="0" err="1"/>
              <a:t>Estenoz</a:t>
            </a:r>
            <a:endParaRPr lang="it-IT" sz="2000" dirty="0"/>
          </a:p>
          <a:p>
            <a:r>
              <a:rPr lang="it-IT" sz="2000" dirty="0"/>
              <a:t>Pedro </a:t>
            </a:r>
            <a:r>
              <a:rPr lang="it-IT" sz="2000" dirty="0" err="1"/>
              <a:t>Ivonnet</a:t>
            </a:r>
            <a:r>
              <a:rPr lang="it-IT" sz="2000" dirty="0"/>
              <a:t> </a:t>
            </a:r>
          </a:p>
        </p:txBody>
      </p:sp>
      <p:pic>
        <p:nvPicPr>
          <p:cNvPr id="6" name="Immagine 5">
            <a:extLst>
              <a:ext uri="{FF2B5EF4-FFF2-40B4-BE49-F238E27FC236}">
                <a16:creationId xmlns:a16="http://schemas.microsoft.com/office/drawing/2014/main" id="{2C30B0D3-59F1-4016-B667-45404084139E}"/>
              </a:ext>
            </a:extLst>
          </p:cNvPr>
          <p:cNvPicPr>
            <a:picLocks noChangeAspect="1"/>
          </p:cNvPicPr>
          <p:nvPr/>
        </p:nvPicPr>
        <p:blipFill>
          <a:blip r:embed="rId3"/>
          <a:stretch>
            <a:fillRect/>
          </a:stretch>
        </p:blipFill>
        <p:spPr>
          <a:xfrm>
            <a:off x="852716" y="3381340"/>
            <a:ext cx="3947884" cy="2734275"/>
          </a:xfrm>
          <a:prstGeom prst="rect">
            <a:avLst/>
          </a:prstGeom>
        </p:spPr>
      </p:pic>
    </p:spTree>
    <p:extLst>
      <p:ext uri="{BB962C8B-B14F-4D97-AF65-F5344CB8AC3E}">
        <p14:creationId xmlns:p14="http://schemas.microsoft.com/office/powerpoint/2010/main" val="2415921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E6F447-9BB9-46E6-A336-73F36FFE8E39}"/>
              </a:ext>
            </a:extLst>
          </p:cNvPr>
          <p:cNvSpPr>
            <a:spLocks noGrp="1"/>
          </p:cNvSpPr>
          <p:nvPr>
            <p:ph type="title" idx="4294967295"/>
          </p:nvPr>
        </p:nvSpPr>
        <p:spPr>
          <a:xfrm>
            <a:off x="0" y="241300"/>
            <a:ext cx="3273425" cy="860425"/>
          </a:xfrm>
        </p:spPr>
        <p:txBody>
          <a:bodyPr>
            <a:normAutofit fontScale="90000"/>
          </a:bodyPr>
          <a:lstStyle/>
          <a:p>
            <a:r>
              <a:rPr lang="it-IT" dirty="0"/>
              <a:t>La </a:t>
            </a:r>
            <a:r>
              <a:rPr lang="it-IT" dirty="0" err="1"/>
              <a:t>Ley</a:t>
            </a:r>
            <a:r>
              <a:rPr lang="it-IT" dirty="0"/>
              <a:t> </a:t>
            </a:r>
            <a:r>
              <a:rPr lang="it-IT" dirty="0" err="1"/>
              <a:t>Morua</a:t>
            </a:r>
            <a:r>
              <a:rPr lang="it-IT" dirty="0"/>
              <a:t> (1910)</a:t>
            </a:r>
          </a:p>
        </p:txBody>
      </p:sp>
      <p:pic>
        <p:nvPicPr>
          <p:cNvPr id="5" name="Segnaposto contenuto 4">
            <a:extLst>
              <a:ext uri="{FF2B5EF4-FFF2-40B4-BE49-F238E27FC236}">
                <a16:creationId xmlns:a16="http://schemas.microsoft.com/office/drawing/2014/main" id="{8D85D25E-AA6F-4482-8332-8A517907EADF}"/>
              </a:ext>
            </a:extLst>
          </p:cNvPr>
          <p:cNvPicPr>
            <a:picLocks noGrp="1" noChangeAspect="1"/>
          </p:cNvPicPr>
          <p:nvPr>
            <p:ph idx="4294967295"/>
          </p:nvPr>
        </p:nvPicPr>
        <p:blipFill>
          <a:blip r:embed="rId2"/>
          <a:stretch>
            <a:fillRect/>
          </a:stretch>
        </p:blipFill>
        <p:spPr>
          <a:xfrm>
            <a:off x="7283452" y="132104"/>
            <a:ext cx="3746498" cy="5583373"/>
          </a:xfrm>
          <a:prstGeom prst="rect">
            <a:avLst/>
          </a:prstGeom>
        </p:spPr>
      </p:pic>
      <p:sp>
        <p:nvSpPr>
          <p:cNvPr id="3" name="Rectangle 1">
            <a:extLst>
              <a:ext uri="{FF2B5EF4-FFF2-40B4-BE49-F238E27FC236}">
                <a16:creationId xmlns:a16="http://schemas.microsoft.com/office/drawing/2014/main" id="{327E1AA9-DBD4-4B35-9E3D-0C0FB8F8B241}"/>
              </a:ext>
            </a:extLst>
          </p:cNvPr>
          <p:cNvSpPr>
            <a:spLocks noGrp="1" noChangeArrowheads="1"/>
          </p:cNvSpPr>
          <p:nvPr>
            <p:ph type="body" sz="half" idx="4294967295"/>
          </p:nvPr>
        </p:nvSpPr>
        <p:spPr bwMode="auto">
          <a:xfrm>
            <a:off x="1377950" y="1189038"/>
            <a:ext cx="4718050" cy="45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rPr>
              <a:t>«No se </a:t>
            </a:r>
            <a:r>
              <a:rPr kumimoji="0" lang="it-IT" altLang="it-IT" sz="2800" b="0" i="0" u="none" strike="noStrike" cap="none" normalizeH="0" baseline="0" dirty="0" err="1">
                <a:ln>
                  <a:noFill/>
                </a:ln>
                <a:solidFill>
                  <a:schemeClr val="tx1"/>
                </a:solidFill>
                <a:effectLst/>
              </a:rPr>
              <a:t>considerará</a:t>
            </a:r>
            <a:r>
              <a:rPr kumimoji="0" lang="it-IT" altLang="it-IT" sz="2800" b="0" i="0" u="none" strike="noStrike" cap="none" normalizeH="0" baseline="0" dirty="0">
                <a:ln>
                  <a:noFill/>
                </a:ln>
                <a:solidFill>
                  <a:schemeClr val="tx1"/>
                </a:solidFill>
                <a:effectLst/>
              </a:rPr>
              <a:t> en </a:t>
            </a:r>
            <a:r>
              <a:rPr kumimoji="0" lang="it-IT" altLang="it-IT" sz="2800" b="0" i="0" u="none" strike="noStrike" cap="none" normalizeH="0" baseline="0" dirty="0" err="1">
                <a:ln>
                  <a:noFill/>
                </a:ln>
                <a:solidFill>
                  <a:schemeClr val="tx1"/>
                </a:solidFill>
                <a:effectLst/>
              </a:rPr>
              <a:t>ningún</a:t>
            </a:r>
            <a:r>
              <a:rPr kumimoji="0" lang="it-IT" altLang="it-IT" sz="2800" b="0" i="0" u="none" strike="noStrike" cap="none" normalizeH="0" baseline="0" dirty="0">
                <a:ln>
                  <a:noFill/>
                </a:ln>
                <a:solidFill>
                  <a:schemeClr val="tx1"/>
                </a:solidFill>
                <a:effectLst/>
              </a:rPr>
              <a:t> caso, </a:t>
            </a:r>
            <a:r>
              <a:rPr kumimoji="0" lang="it-IT" altLang="it-IT" sz="2800" b="0" i="0" u="none" strike="noStrike" cap="none" normalizeH="0" baseline="0" dirty="0" err="1">
                <a:ln>
                  <a:noFill/>
                </a:ln>
                <a:solidFill>
                  <a:schemeClr val="tx1"/>
                </a:solidFill>
                <a:effectLst/>
              </a:rPr>
              <a:t>como</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partido</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político</a:t>
            </a:r>
            <a:r>
              <a:rPr kumimoji="0" lang="it-IT" altLang="it-IT" sz="2800" b="0" i="0" u="none" strike="noStrike" cap="none" normalizeH="0" baseline="0" dirty="0">
                <a:ln>
                  <a:noFill/>
                </a:ln>
                <a:solidFill>
                  <a:schemeClr val="tx1"/>
                </a:solidFill>
                <a:effectLst/>
              </a:rPr>
              <a:t> o </a:t>
            </a:r>
            <a:r>
              <a:rPr kumimoji="0" lang="it-IT" altLang="it-IT" sz="2800" b="0" i="0" u="none" strike="noStrike" cap="none" normalizeH="0" baseline="0" dirty="0" err="1">
                <a:ln>
                  <a:noFill/>
                </a:ln>
                <a:solidFill>
                  <a:schemeClr val="tx1"/>
                </a:solidFill>
                <a:effectLst/>
              </a:rPr>
              <a:t>grupo</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independiente</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ninguna</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agrupación</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constituida</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exclusivamente</a:t>
            </a:r>
            <a:r>
              <a:rPr kumimoji="0" lang="it-IT" altLang="it-IT" sz="2800" b="0" i="0" u="none" strike="noStrike" cap="none" normalizeH="0" baseline="0" dirty="0">
                <a:ln>
                  <a:noFill/>
                </a:ln>
                <a:solidFill>
                  <a:schemeClr val="tx1"/>
                </a:solidFill>
                <a:effectLst/>
              </a:rPr>
              <a:t> por </a:t>
            </a:r>
            <a:r>
              <a:rPr kumimoji="0" lang="it-IT" altLang="it-IT" sz="2800" b="0" i="0" u="none" strike="noStrike" cap="none" normalizeH="0" baseline="0" dirty="0" err="1">
                <a:ln>
                  <a:noFill/>
                </a:ln>
                <a:solidFill>
                  <a:schemeClr val="tx1"/>
                </a:solidFill>
                <a:effectLst/>
              </a:rPr>
              <a:t>individuos</a:t>
            </a:r>
            <a:r>
              <a:rPr kumimoji="0" lang="it-IT" altLang="it-IT" sz="2800" b="0" i="0" u="none" strike="noStrike" cap="none" normalizeH="0" baseline="0" dirty="0">
                <a:ln>
                  <a:noFill/>
                </a:ln>
                <a:solidFill>
                  <a:schemeClr val="tx1"/>
                </a:solidFill>
                <a:effectLst/>
              </a:rPr>
              <a:t> de una sola </a:t>
            </a:r>
            <a:r>
              <a:rPr kumimoji="0" lang="it-IT" altLang="it-IT" sz="2800" b="0" i="0" u="none" strike="noStrike" cap="none" normalizeH="0" baseline="0" dirty="0" err="1">
                <a:ln>
                  <a:noFill/>
                </a:ln>
                <a:solidFill>
                  <a:schemeClr val="tx1"/>
                </a:solidFill>
                <a:effectLst/>
              </a:rPr>
              <a:t>raza</a:t>
            </a:r>
            <a:r>
              <a:rPr kumimoji="0" lang="it-IT" altLang="it-IT" sz="2800" b="0" i="0" u="none" strike="noStrike" cap="none" normalizeH="0" baseline="0" dirty="0">
                <a:ln>
                  <a:noFill/>
                </a:ln>
                <a:solidFill>
                  <a:schemeClr val="tx1"/>
                </a:solidFill>
                <a:effectLst/>
              </a:rPr>
              <a:t> o color, ni por </a:t>
            </a:r>
            <a:r>
              <a:rPr kumimoji="0" lang="it-IT" altLang="it-IT" sz="2800" b="0" i="0" u="none" strike="noStrike" cap="none" normalizeH="0" baseline="0" dirty="0" err="1">
                <a:ln>
                  <a:noFill/>
                </a:ln>
                <a:solidFill>
                  <a:schemeClr val="tx1"/>
                </a:solidFill>
                <a:effectLst/>
              </a:rPr>
              <a:t>individuos</a:t>
            </a:r>
            <a:r>
              <a:rPr kumimoji="0" lang="it-IT" altLang="it-IT" sz="2800" b="0" i="0" u="none" strike="noStrike" cap="none" normalizeH="0" baseline="0" dirty="0">
                <a:ln>
                  <a:noFill/>
                </a:ln>
                <a:solidFill>
                  <a:schemeClr val="tx1"/>
                </a:solidFill>
                <a:effectLst/>
              </a:rPr>
              <a:t> de una sola </a:t>
            </a:r>
            <a:r>
              <a:rPr kumimoji="0" lang="it-IT" altLang="it-IT" sz="2800" b="0" i="0" u="none" strike="noStrike" cap="none" normalizeH="0" baseline="0" dirty="0" err="1">
                <a:ln>
                  <a:noFill/>
                </a:ln>
                <a:solidFill>
                  <a:schemeClr val="tx1"/>
                </a:solidFill>
                <a:effectLst/>
              </a:rPr>
              <a:t>clase</a:t>
            </a:r>
            <a:r>
              <a:rPr kumimoji="0" lang="it-IT" altLang="it-IT" sz="2800" b="0" i="0" u="none" strike="noStrike" cap="none" normalizeH="0" baseline="0" dirty="0">
                <a:ln>
                  <a:noFill/>
                </a:ln>
                <a:solidFill>
                  <a:schemeClr val="tx1"/>
                </a:solidFill>
                <a:effectLst/>
              </a:rPr>
              <a:t> con motivo de </a:t>
            </a:r>
            <a:r>
              <a:rPr kumimoji="0" lang="it-IT" altLang="it-IT" sz="2800" b="0" i="0" u="none" strike="noStrike" cap="none" normalizeH="0" baseline="0" dirty="0" err="1">
                <a:ln>
                  <a:noFill/>
                </a:ln>
                <a:solidFill>
                  <a:schemeClr val="tx1"/>
                </a:solidFill>
                <a:effectLst/>
              </a:rPr>
              <a:t>nacimiento</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riqueza</a:t>
            </a:r>
            <a:r>
              <a:rPr kumimoji="0" lang="it-IT" altLang="it-IT" sz="2800" b="0" i="0" u="none" strike="noStrike" cap="none" normalizeH="0" baseline="0" dirty="0">
                <a:ln>
                  <a:noFill/>
                </a:ln>
                <a:solidFill>
                  <a:schemeClr val="tx1"/>
                </a:solidFill>
                <a:effectLst/>
              </a:rPr>
              <a:t> o </a:t>
            </a:r>
            <a:r>
              <a:rPr kumimoji="0" lang="it-IT" altLang="it-IT" sz="2800" b="0" i="0" u="none" strike="noStrike" cap="none" normalizeH="0" baseline="0" dirty="0" err="1">
                <a:ln>
                  <a:noFill/>
                </a:ln>
                <a:solidFill>
                  <a:schemeClr val="tx1"/>
                </a:solidFill>
                <a:effectLst/>
              </a:rPr>
              <a:t>título</a:t>
            </a:r>
            <a:r>
              <a:rPr kumimoji="0" lang="it-IT" altLang="it-IT" sz="2800" b="0" i="0" u="none" strike="noStrike" cap="none" normalizeH="0" baseline="0" dirty="0">
                <a:ln>
                  <a:noFill/>
                </a:ln>
                <a:solidFill>
                  <a:schemeClr val="tx1"/>
                </a:solidFill>
                <a:effectLst/>
              </a:rPr>
              <a:t> </a:t>
            </a:r>
            <a:r>
              <a:rPr kumimoji="0" lang="it-IT" altLang="it-IT" sz="2800" b="0" i="0" u="none" strike="noStrike" cap="none" normalizeH="0" baseline="0" dirty="0" err="1">
                <a:ln>
                  <a:noFill/>
                </a:ln>
                <a:solidFill>
                  <a:schemeClr val="tx1"/>
                </a:solidFill>
                <a:effectLst/>
              </a:rPr>
              <a:t>profesional</a:t>
            </a:r>
            <a:r>
              <a:rPr lang="it-IT" altLang="it-IT" sz="2800" dirty="0"/>
              <a:t>.»</a:t>
            </a:r>
            <a:endParaRPr kumimoji="0" lang="it-IT" altLang="it-IT"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1800" b="0" i="0" u="none" strike="noStrike" cap="none" normalizeH="0" baseline="0" dirty="0">
                <a:ln>
                  <a:noFill/>
                </a:ln>
                <a:solidFill>
                  <a:schemeClr val="tx1"/>
                </a:solidFill>
                <a:effectLst/>
                <a:latin typeface="Arial" panose="020B0604020202020204" pitchFamily="34" charset="0"/>
              </a:rPr>
            </a:b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759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FFF57A-1CCA-48BB-A746-3A063A8334A5}"/>
              </a:ext>
            </a:extLst>
          </p:cNvPr>
          <p:cNvSpPr>
            <a:spLocks noGrp="1"/>
          </p:cNvSpPr>
          <p:nvPr>
            <p:ph type="title"/>
          </p:nvPr>
        </p:nvSpPr>
        <p:spPr>
          <a:xfrm>
            <a:off x="187371" y="327485"/>
            <a:ext cx="7370717" cy="644065"/>
          </a:xfrm>
        </p:spPr>
        <p:txBody>
          <a:bodyPr>
            <a:normAutofit/>
          </a:bodyPr>
          <a:lstStyle/>
          <a:p>
            <a:r>
              <a:rPr lang="it-IT" dirty="0"/>
              <a:t>La tratta degli schiavi e la società cubana </a:t>
            </a:r>
          </a:p>
        </p:txBody>
      </p:sp>
      <p:pic>
        <p:nvPicPr>
          <p:cNvPr id="5" name="Segnaposto contenuto 4">
            <a:extLst>
              <a:ext uri="{FF2B5EF4-FFF2-40B4-BE49-F238E27FC236}">
                <a16:creationId xmlns:a16="http://schemas.microsoft.com/office/drawing/2014/main" id="{946A7943-06D2-42CD-AB92-4CFFD0492E6D}"/>
              </a:ext>
            </a:extLst>
          </p:cNvPr>
          <p:cNvPicPr>
            <a:picLocks noGrp="1" noChangeAspect="1"/>
          </p:cNvPicPr>
          <p:nvPr>
            <p:ph idx="1"/>
          </p:nvPr>
        </p:nvPicPr>
        <p:blipFill>
          <a:blip r:embed="rId2"/>
          <a:stretch>
            <a:fillRect/>
          </a:stretch>
        </p:blipFill>
        <p:spPr>
          <a:xfrm>
            <a:off x="7982151" y="3010984"/>
            <a:ext cx="3810000" cy="2752725"/>
          </a:xfrm>
          <a:prstGeom prst="rect">
            <a:avLst/>
          </a:prstGeom>
        </p:spPr>
      </p:pic>
      <p:sp>
        <p:nvSpPr>
          <p:cNvPr id="4" name="Segnaposto testo 3">
            <a:extLst>
              <a:ext uri="{FF2B5EF4-FFF2-40B4-BE49-F238E27FC236}">
                <a16:creationId xmlns:a16="http://schemas.microsoft.com/office/drawing/2014/main" id="{B9CF8147-70F0-426C-92FD-E696CAAF03E1}"/>
              </a:ext>
            </a:extLst>
          </p:cNvPr>
          <p:cNvSpPr>
            <a:spLocks noGrp="1"/>
          </p:cNvSpPr>
          <p:nvPr>
            <p:ph type="body" sz="half" idx="2"/>
          </p:nvPr>
        </p:nvSpPr>
        <p:spPr>
          <a:xfrm>
            <a:off x="289578" y="1185862"/>
            <a:ext cx="8440085" cy="4800601"/>
          </a:xfrm>
        </p:spPr>
        <p:txBody>
          <a:bodyPr>
            <a:noAutofit/>
          </a:bodyPr>
          <a:lstStyle/>
          <a:p>
            <a:r>
              <a:rPr lang="it-IT" sz="2400" dirty="0"/>
              <a:t>- Una cronologia: la più lunga presenza degli schiavi africani in America: 1519-1886</a:t>
            </a:r>
          </a:p>
          <a:p>
            <a:r>
              <a:rPr lang="it-IT" sz="2400" dirty="0"/>
              <a:t> - La società cubana coloniale: una società di caste: bianchi spagnoli; bianchi </a:t>
            </a:r>
            <a:r>
              <a:rPr lang="it-IT" sz="2400" dirty="0" err="1"/>
              <a:t>criollos</a:t>
            </a:r>
            <a:r>
              <a:rPr lang="it-IT" sz="2400" dirty="0"/>
              <a:t>; mulatti, neri africani</a:t>
            </a:r>
          </a:p>
          <a:p>
            <a:pPr marL="285750" indent="-285750">
              <a:buFontTx/>
              <a:buChar char="-"/>
            </a:pPr>
            <a:r>
              <a:rPr lang="it-IT" sz="2400" dirty="0"/>
              <a:t>Una società bianca con poche differenze culturali</a:t>
            </a:r>
          </a:p>
          <a:p>
            <a:pPr marL="285750" indent="-285750">
              <a:buFontTx/>
              <a:buChar char="-"/>
            </a:pPr>
            <a:r>
              <a:rPr lang="it-IT" sz="2400" dirty="0"/>
              <a:t>La presenza degli schiavi: la mescolanza delle provenienze</a:t>
            </a:r>
          </a:p>
          <a:p>
            <a:pPr marL="285750" indent="-285750">
              <a:buFontTx/>
              <a:buChar char="-"/>
            </a:pPr>
            <a:r>
              <a:rPr lang="it-IT" sz="2400" dirty="0"/>
              <a:t>La sopravvivenza dei culti africani</a:t>
            </a:r>
          </a:p>
          <a:p>
            <a:pPr marL="285750" indent="-285750">
              <a:buFontTx/>
              <a:buChar char="-"/>
            </a:pPr>
            <a:r>
              <a:rPr lang="it-IT" sz="2400" dirty="0"/>
              <a:t>I </a:t>
            </a:r>
            <a:r>
              <a:rPr lang="it-IT" sz="2400" i="1" dirty="0"/>
              <a:t>cabildos de </a:t>
            </a:r>
            <a:r>
              <a:rPr lang="it-IT" sz="2400" i="1" dirty="0" err="1"/>
              <a:t>nacion</a:t>
            </a:r>
            <a:r>
              <a:rPr lang="it-IT" sz="2400" dirty="0"/>
              <a:t>, i neri ribelli, i </a:t>
            </a:r>
            <a:r>
              <a:rPr lang="it-IT" sz="2400" i="1" dirty="0" err="1"/>
              <a:t>cimarrones</a:t>
            </a:r>
            <a:endParaRPr lang="it-IT" sz="2400" dirty="0"/>
          </a:p>
        </p:txBody>
      </p:sp>
    </p:spTree>
    <p:extLst>
      <p:ext uri="{BB962C8B-B14F-4D97-AF65-F5344CB8AC3E}">
        <p14:creationId xmlns:p14="http://schemas.microsoft.com/office/powerpoint/2010/main" val="840314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2CF425-AF5B-4B4F-BDB3-E04F45C34D0F}"/>
              </a:ext>
            </a:extLst>
          </p:cNvPr>
          <p:cNvSpPr>
            <a:spLocks noGrp="1"/>
          </p:cNvSpPr>
          <p:nvPr>
            <p:ph type="title" idx="4294967295"/>
          </p:nvPr>
        </p:nvSpPr>
        <p:spPr>
          <a:xfrm>
            <a:off x="536575" y="392112"/>
            <a:ext cx="11293475" cy="763588"/>
          </a:xfrm>
        </p:spPr>
        <p:txBody>
          <a:bodyPr>
            <a:normAutofit fontScale="90000"/>
          </a:bodyPr>
          <a:lstStyle/>
          <a:p>
            <a:r>
              <a:rPr lang="it-IT" dirty="0"/>
              <a:t>La Rivoluzione cubana e la discriminazione razziale</a:t>
            </a:r>
          </a:p>
        </p:txBody>
      </p:sp>
      <p:pic>
        <p:nvPicPr>
          <p:cNvPr id="5" name="Segnaposto contenuto 4">
            <a:extLst>
              <a:ext uri="{FF2B5EF4-FFF2-40B4-BE49-F238E27FC236}">
                <a16:creationId xmlns:a16="http://schemas.microsoft.com/office/drawing/2014/main" id="{5675D4DB-E291-42AD-BD09-1649AC8D1417}"/>
              </a:ext>
            </a:extLst>
          </p:cNvPr>
          <p:cNvPicPr>
            <a:picLocks noGrp="1" noChangeAspect="1"/>
          </p:cNvPicPr>
          <p:nvPr>
            <p:ph idx="4294967295"/>
          </p:nvPr>
        </p:nvPicPr>
        <p:blipFill>
          <a:blip r:embed="rId2"/>
          <a:stretch>
            <a:fillRect/>
          </a:stretch>
        </p:blipFill>
        <p:spPr>
          <a:xfrm>
            <a:off x="4657725" y="2127250"/>
            <a:ext cx="5943600" cy="3343275"/>
          </a:xfrm>
          <a:prstGeom prst="rect">
            <a:avLst/>
          </a:prstGeom>
        </p:spPr>
      </p:pic>
      <p:sp>
        <p:nvSpPr>
          <p:cNvPr id="4" name="Segnaposto testo 3">
            <a:extLst>
              <a:ext uri="{FF2B5EF4-FFF2-40B4-BE49-F238E27FC236}">
                <a16:creationId xmlns:a16="http://schemas.microsoft.com/office/drawing/2014/main" id="{CF369CFE-837A-49FE-8824-A89D60FA9EF3}"/>
              </a:ext>
            </a:extLst>
          </p:cNvPr>
          <p:cNvSpPr>
            <a:spLocks noGrp="1"/>
          </p:cNvSpPr>
          <p:nvPr>
            <p:ph type="body" sz="half" idx="4294967295"/>
          </p:nvPr>
        </p:nvSpPr>
        <p:spPr>
          <a:xfrm>
            <a:off x="2691606" y="1078706"/>
            <a:ext cx="5537994" cy="763588"/>
          </a:xfrm>
        </p:spPr>
        <p:txBody>
          <a:bodyPr>
            <a:noAutofit/>
          </a:bodyPr>
          <a:lstStyle/>
          <a:p>
            <a:r>
              <a:rPr lang="it-IT" sz="2800" dirty="0"/>
              <a:t>La Costituzione del 1959</a:t>
            </a:r>
          </a:p>
        </p:txBody>
      </p:sp>
      <p:pic>
        <p:nvPicPr>
          <p:cNvPr id="6" name="Immagine 5">
            <a:extLst>
              <a:ext uri="{FF2B5EF4-FFF2-40B4-BE49-F238E27FC236}">
                <a16:creationId xmlns:a16="http://schemas.microsoft.com/office/drawing/2014/main" id="{AE161487-BB11-443E-970D-13138BF5AD9D}"/>
              </a:ext>
            </a:extLst>
          </p:cNvPr>
          <p:cNvPicPr>
            <a:picLocks noChangeAspect="1"/>
          </p:cNvPicPr>
          <p:nvPr/>
        </p:nvPicPr>
        <p:blipFill>
          <a:blip r:embed="rId3"/>
          <a:stretch>
            <a:fillRect/>
          </a:stretch>
        </p:blipFill>
        <p:spPr>
          <a:xfrm>
            <a:off x="536575" y="1971675"/>
            <a:ext cx="2857500" cy="3886200"/>
          </a:xfrm>
          <a:prstGeom prst="rect">
            <a:avLst/>
          </a:prstGeom>
        </p:spPr>
      </p:pic>
    </p:spTree>
    <p:extLst>
      <p:ext uri="{BB962C8B-B14F-4D97-AF65-F5344CB8AC3E}">
        <p14:creationId xmlns:p14="http://schemas.microsoft.com/office/powerpoint/2010/main" val="142060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2624C6-1BEB-479A-952C-54A87F102344}"/>
              </a:ext>
            </a:extLst>
          </p:cNvPr>
          <p:cNvSpPr>
            <a:spLocks noGrp="1"/>
          </p:cNvSpPr>
          <p:nvPr>
            <p:ph type="title"/>
          </p:nvPr>
        </p:nvSpPr>
        <p:spPr>
          <a:xfrm>
            <a:off x="0" y="188595"/>
            <a:ext cx="3273099" cy="1717352"/>
          </a:xfrm>
        </p:spPr>
        <p:txBody>
          <a:bodyPr>
            <a:normAutofit/>
          </a:bodyPr>
          <a:lstStyle/>
          <a:p>
            <a:r>
              <a:rPr lang="it-IT" dirty="0"/>
              <a:t>Il razzismo nella Cuba contemporanea</a:t>
            </a:r>
            <a:br>
              <a:rPr lang="it-IT" dirty="0"/>
            </a:br>
            <a:endParaRPr lang="it-IT" dirty="0"/>
          </a:p>
        </p:txBody>
      </p:sp>
      <p:pic>
        <p:nvPicPr>
          <p:cNvPr id="5" name="Segnaposto contenuto 4">
            <a:extLst>
              <a:ext uri="{FF2B5EF4-FFF2-40B4-BE49-F238E27FC236}">
                <a16:creationId xmlns:a16="http://schemas.microsoft.com/office/drawing/2014/main" id="{2808CB54-55F0-48FD-AADF-FC7D7F94BC63}"/>
              </a:ext>
            </a:extLst>
          </p:cNvPr>
          <p:cNvPicPr>
            <a:picLocks noGrp="1" noChangeAspect="1"/>
          </p:cNvPicPr>
          <p:nvPr>
            <p:ph idx="1"/>
          </p:nvPr>
        </p:nvPicPr>
        <p:blipFill>
          <a:blip r:embed="rId2"/>
          <a:stretch>
            <a:fillRect/>
          </a:stretch>
        </p:blipFill>
        <p:spPr>
          <a:xfrm>
            <a:off x="5832803" y="518154"/>
            <a:ext cx="6172200" cy="3240405"/>
          </a:xfrm>
          <a:prstGeom prst="rect">
            <a:avLst/>
          </a:prstGeom>
        </p:spPr>
      </p:pic>
      <p:pic>
        <p:nvPicPr>
          <p:cNvPr id="6" name="Immagine 5">
            <a:extLst>
              <a:ext uri="{FF2B5EF4-FFF2-40B4-BE49-F238E27FC236}">
                <a16:creationId xmlns:a16="http://schemas.microsoft.com/office/drawing/2014/main" id="{4EB78649-02FE-4BDC-9D2F-742CFB494742}"/>
              </a:ext>
            </a:extLst>
          </p:cNvPr>
          <p:cNvPicPr>
            <a:picLocks noChangeAspect="1"/>
          </p:cNvPicPr>
          <p:nvPr/>
        </p:nvPicPr>
        <p:blipFill>
          <a:blip r:embed="rId3"/>
          <a:stretch>
            <a:fillRect/>
          </a:stretch>
        </p:blipFill>
        <p:spPr>
          <a:xfrm>
            <a:off x="222249" y="1905947"/>
            <a:ext cx="5553075" cy="3705225"/>
          </a:xfrm>
          <a:prstGeom prst="rect">
            <a:avLst/>
          </a:prstGeom>
        </p:spPr>
      </p:pic>
      <p:pic>
        <p:nvPicPr>
          <p:cNvPr id="7" name="Segnaposto contenuto 4">
            <a:extLst>
              <a:ext uri="{FF2B5EF4-FFF2-40B4-BE49-F238E27FC236}">
                <a16:creationId xmlns:a16="http://schemas.microsoft.com/office/drawing/2014/main" id="{7567B601-8AAF-4B52-9C01-FD67A7BE35A3}"/>
              </a:ext>
            </a:extLst>
          </p:cNvPr>
          <p:cNvPicPr>
            <a:picLocks noChangeAspect="1"/>
          </p:cNvPicPr>
          <p:nvPr/>
        </p:nvPicPr>
        <p:blipFill>
          <a:blip r:embed="rId4"/>
          <a:stretch>
            <a:fillRect/>
          </a:stretch>
        </p:blipFill>
        <p:spPr>
          <a:xfrm>
            <a:off x="6586538" y="3871913"/>
            <a:ext cx="4826000" cy="2986087"/>
          </a:xfrm>
          <a:prstGeom prst="rect">
            <a:avLst/>
          </a:prstGeom>
        </p:spPr>
      </p:pic>
    </p:spTree>
    <p:extLst>
      <p:ext uri="{BB962C8B-B14F-4D97-AF65-F5344CB8AC3E}">
        <p14:creationId xmlns:p14="http://schemas.microsoft.com/office/powerpoint/2010/main" val="2597039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i multimediali online 4" title="HERMANOS DE CAUSA - LAGRIMAS NEGRAS">
            <a:hlinkClick r:id="" action="ppaction://media"/>
            <a:extLst>
              <a:ext uri="{FF2B5EF4-FFF2-40B4-BE49-F238E27FC236}">
                <a16:creationId xmlns:a16="http://schemas.microsoft.com/office/drawing/2014/main" id="{BE2C9A2D-E867-4CFE-94F9-BD8BA21E5D29}"/>
              </a:ext>
            </a:extLst>
          </p:cNvPr>
          <p:cNvPicPr>
            <a:picLocks noGrp="1" noRot="1" noChangeAspect="1"/>
          </p:cNvPicPr>
          <p:nvPr>
            <p:ph idx="1"/>
            <a:videoFile r:link="rId1"/>
          </p:nvPr>
        </p:nvPicPr>
        <p:blipFill>
          <a:blip r:embed="rId3"/>
          <a:stretch>
            <a:fillRect/>
          </a:stretch>
        </p:blipFill>
        <p:spPr>
          <a:xfrm>
            <a:off x="4940688" y="712161"/>
            <a:ext cx="6332150" cy="4745664"/>
          </a:xfrm>
          <a:prstGeom prst="rect">
            <a:avLst/>
          </a:prstGeom>
        </p:spPr>
      </p:pic>
      <p:sp>
        <p:nvSpPr>
          <p:cNvPr id="4" name="Segnaposto testo 3">
            <a:extLst>
              <a:ext uri="{FF2B5EF4-FFF2-40B4-BE49-F238E27FC236}">
                <a16:creationId xmlns:a16="http://schemas.microsoft.com/office/drawing/2014/main" id="{76775ED4-073B-4C4A-82BC-CF9F83C936AF}"/>
              </a:ext>
            </a:extLst>
          </p:cNvPr>
          <p:cNvSpPr>
            <a:spLocks noGrp="1"/>
          </p:cNvSpPr>
          <p:nvPr>
            <p:ph type="body" sz="half" idx="2"/>
          </p:nvPr>
        </p:nvSpPr>
        <p:spPr>
          <a:xfrm>
            <a:off x="130221" y="364984"/>
            <a:ext cx="3275013" cy="2248181"/>
          </a:xfrm>
        </p:spPr>
        <p:txBody>
          <a:bodyPr>
            <a:normAutofit/>
          </a:bodyPr>
          <a:lstStyle/>
          <a:p>
            <a:r>
              <a:rPr lang="it-IT" sz="2800" dirty="0" err="1"/>
              <a:t>Hermanos</a:t>
            </a:r>
            <a:r>
              <a:rPr lang="it-IT" sz="2800" dirty="0"/>
              <a:t> de causa</a:t>
            </a:r>
          </a:p>
          <a:p>
            <a:endParaRPr lang="it-IT" sz="2800" dirty="0"/>
          </a:p>
          <a:p>
            <a:r>
              <a:rPr lang="it-IT" sz="2800" dirty="0"/>
              <a:t>«</a:t>
            </a:r>
            <a:r>
              <a:rPr lang="it-IT" sz="2800" dirty="0" err="1"/>
              <a:t>Lagrimas</a:t>
            </a:r>
            <a:r>
              <a:rPr lang="it-IT" sz="2800" dirty="0"/>
              <a:t> </a:t>
            </a:r>
            <a:r>
              <a:rPr lang="it-IT" sz="2800" dirty="0" err="1"/>
              <a:t>negras</a:t>
            </a:r>
            <a:r>
              <a:rPr lang="it-IT" sz="2800" dirty="0"/>
              <a:t>»</a:t>
            </a:r>
          </a:p>
        </p:txBody>
      </p:sp>
    </p:spTree>
    <p:extLst>
      <p:ext uri="{BB962C8B-B14F-4D97-AF65-F5344CB8AC3E}">
        <p14:creationId xmlns:p14="http://schemas.microsoft.com/office/powerpoint/2010/main" val="3874144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232C45-6DEF-4F6D-963C-8FA2C87CB06F}"/>
              </a:ext>
            </a:extLst>
          </p:cNvPr>
          <p:cNvSpPr>
            <a:spLocks noGrp="1"/>
          </p:cNvSpPr>
          <p:nvPr>
            <p:ph type="title"/>
          </p:nvPr>
        </p:nvSpPr>
        <p:spPr/>
        <p:txBody>
          <a:bodyPr/>
          <a:lstStyle/>
          <a:p>
            <a:r>
              <a:rPr lang="it-IT" dirty="0"/>
              <a:t>La riflessione sulla razza a Cuba</a:t>
            </a:r>
          </a:p>
        </p:txBody>
      </p:sp>
      <p:sp>
        <p:nvSpPr>
          <p:cNvPr id="3" name="Segnaposto contenuto 2">
            <a:extLst>
              <a:ext uri="{FF2B5EF4-FFF2-40B4-BE49-F238E27FC236}">
                <a16:creationId xmlns:a16="http://schemas.microsoft.com/office/drawing/2014/main" id="{7AFD2E65-1D7E-43C8-B8C2-FCD91964A869}"/>
              </a:ext>
            </a:extLst>
          </p:cNvPr>
          <p:cNvSpPr>
            <a:spLocks noGrp="1"/>
          </p:cNvSpPr>
          <p:nvPr>
            <p:ph idx="1"/>
          </p:nvPr>
        </p:nvSpPr>
        <p:spPr>
          <a:xfrm>
            <a:off x="637191" y="2001445"/>
            <a:ext cx="3463321" cy="3450613"/>
          </a:xfrm>
        </p:spPr>
        <p:txBody>
          <a:bodyPr/>
          <a:lstStyle/>
          <a:p>
            <a:r>
              <a:rPr lang="it-IT" sz="2800" dirty="0"/>
              <a:t>Fernando Ortiz (1881-1969)</a:t>
            </a:r>
            <a:r>
              <a:rPr lang="it-IT" dirty="0"/>
              <a:t>     </a:t>
            </a:r>
          </a:p>
        </p:txBody>
      </p:sp>
      <p:pic>
        <p:nvPicPr>
          <p:cNvPr id="4" name="Immagine 3">
            <a:extLst>
              <a:ext uri="{FF2B5EF4-FFF2-40B4-BE49-F238E27FC236}">
                <a16:creationId xmlns:a16="http://schemas.microsoft.com/office/drawing/2014/main" id="{A70780A5-5568-41FA-8D07-48E68766ABB7}"/>
              </a:ext>
            </a:extLst>
          </p:cNvPr>
          <p:cNvPicPr>
            <a:picLocks noChangeAspect="1"/>
          </p:cNvPicPr>
          <p:nvPr/>
        </p:nvPicPr>
        <p:blipFill>
          <a:blip r:embed="rId2"/>
          <a:stretch>
            <a:fillRect/>
          </a:stretch>
        </p:blipFill>
        <p:spPr>
          <a:xfrm>
            <a:off x="4776790" y="1950644"/>
            <a:ext cx="6629400" cy="4029075"/>
          </a:xfrm>
          <a:prstGeom prst="rect">
            <a:avLst/>
          </a:prstGeom>
        </p:spPr>
      </p:pic>
    </p:spTree>
    <p:extLst>
      <p:ext uri="{BB962C8B-B14F-4D97-AF65-F5344CB8AC3E}">
        <p14:creationId xmlns:p14="http://schemas.microsoft.com/office/powerpoint/2010/main" val="1826472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377FD7-9A07-4A25-B3E8-E4AAEF64B805}"/>
              </a:ext>
            </a:extLst>
          </p:cNvPr>
          <p:cNvSpPr>
            <a:spLocks noGrp="1"/>
          </p:cNvSpPr>
          <p:nvPr>
            <p:ph type="title"/>
          </p:nvPr>
        </p:nvSpPr>
        <p:spPr>
          <a:xfrm>
            <a:off x="930321" y="642938"/>
            <a:ext cx="4530989" cy="528638"/>
          </a:xfrm>
        </p:spPr>
        <p:txBody>
          <a:bodyPr/>
          <a:lstStyle/>
          <a:p>
            <a:r>
              <a:rPr lang="it-IT" dirty="0"/>
              <a:t>Le prime opere</a:t>
            </a:r>
          </a:p>
        </p:txBody>
      </p:sp>
      <p:pic>
        <p:nvPicPr>
          <p:cNvPr id="5" name="Segnaposto contenuto 4">
            <a:extLst>
              <a:ext uri="{FF2B5EF4-FFF2-40B4-BE49-F238E27FC236}">
                <a16:creationId xmlns:a16="http://schemas.microsoft.com/office/drawing/2014/main" id="{ED60E5E0-E197-4C90-AFAF-A1E2A5EDEFC8}"/>
              </a:ext>
            </a:extLst>
          </p:cNvPr>
          <p:cNvPicPr>
            <a:picLocks noGrp="1" noChangeAspect="1"/>
          </p:cNvPicPr>
          <p:nvPr>
            <p:ph idx="1"/>
          </p:nvPr>
        </p:nvPicPr>
        <p:blipFill>
          <a:blip r:embed="rId2"/>
          <a:stretch>
            <a:fillRect/>
          </a:stretch>
        </p:blipFill>
        <p:spPr>
          <a:xfrm>
            <a:off x="6730691" y="493390"/>
            <a:ext cx="3275632" cy="5105400"/>
          </a:xfrm>
          <a:prstGeom prst="rect">
            <a:avLst/>
          </a:prstGeom>
        </p:spPr>
      </p:pic>
      <p:sp>
        <p:nvSpPr>
          <p:cNvPr id="4" name="Segnaposto testo 3">
            <a:extLst>
              <a:ext uri="{FF2B5EF4-FFF2-40B4-BE49-F238E27FC236}">
                <a16:creationId xmlns:a16="http://schemas.microsoft.com/office/drawing/2014/main" id="{3054686D-7D13-44FE-B5D0-CF981E1C4E41}"/>
              </a:ext>
            </a:extLst>
          </p:cNvPr>
          <p:cNvSpPr>
            <a:spLocks noGrp="1"/>
          </p:cNvSpPr>
          <p:nvPr>
            <p:ph type="body" sz="half" idx="2"/>
          </p:nvPr>
        </p:nvSpPr>
        <p:spPr>
          <a:xfrm>
            <a:off x="452438" y="1350499"/>
            <a:ext cx="6072187" cy="2248181"/>
          </a:xfrm>
        </p:spPr>
        <p:txBody>
          <a:bodyPr>
            <a:noAutofit/>
          </a:bodyPr>
          <a:lstStyle/>
          <a:p>
            <a:pPr marL="285750" indent="-285750">
              <a:buFontTx/>
              <a:buChar char="-"/>
            </a:pPr>
            <a:r>
              <a:rPr lang="it-IT" sz="2400" dirty="0"/>
              <a:t>Influsso della criminologia italiana</a:t>
            </a:r>
          </a:p>
          <a:p>
            <a:pPr marL="285750" indent="-285750">
              <a:buFontTx/>
              <a:buChar char="-"/>
            </a:pPr>
            <a:r>
              <a:rPr lang="it-IT" sz="2400" dirty="0"/>
              <a:t>Il concetto di </a:t>
            </a:r>
            <a:r>
              <a:rPr lang="it-IT" sz="2400" i="1" dirty="0" err="1"/>
              <a:t>brujo</a:t>
            </a:r>
            <a:endParaRPr lang="it-IT" sz="2400" i="1" dirty="0"/>
          </a:p>
          <a:p>
            <a:pPr marL="285750" indent="-285750">
              <a:buFontTx/>
              <a:buChar char="-"/>
            </a:pPr>
            <a:r>
              <a:rPr lang="it-IT" sz="2400" dirty="0"/>
              <a:t>Il principio educativo</a:t>
            </a:r>
          </a:p>
          <a:p>
            <a:pPr marL="285750" indent="-285750">
              <a:buFontTx/>
              <a:buChar char="-"/>
            </a:pPr>
            <a:endParaRPr lang="it-IT" sz="2400" dirty="0"/>
          </a:p>
          <a:p>
            <a:pPr marL="285750" indent="-285750">
              <a:buFontTx/>
              <a:buChar char="-"/>
            </a:pPr>
            <a:r>
              <a:rPr lang="it-IT" sz="2400" dirty="0"/>
              <a:t>«La stregoneria […] è il brodo primordiale adeguato per lo sviluppo del  microbo criminoso contenuto nella psiche dello stregone.»</a:t>
            </a:r>
          </a:p>
        </p:txBody>
      </p:sp>
    </p:spTree>
    <p:extLst>
      <p:ext uri="{BB962C8B-B14F-4D97-AF65-F5344CB8AC3E}">
        <p14:creationId xmlns:p14="http://schemas.microsoft.com/office/powerpoint/2010/main" val="403150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D05AAA-1ED5-42F9-B898-64759C3CCC5B}"/>
              </a:ext>
            </a:extLst>
          </p:cNvPr>
          <p:cNvSpPr>
            <a:spLocks noGrp="1"/>
          </p:cNvSpPr>
          <p:nvPr>
            <p:ph type="title" idx="4294967295"/>
          </p:nvPr>
        </p:nvSpPr>
        <p:spPr>
          <a:xfrm>
            <a:off x="0" y="42919"/>
            <a:ext cx="5368925" cy="1230313"/>
          </a:xfrm>
        </p:spPr>
        <p:txBody>
          <a:bodyPr>
            <a:normAutofit fontScale="90000"/>
          </a:bodyPr>
          <a:lstStyle/>
          <a:p>
            <a:r>
              <a:rPr lang="it-IT" dirty="0"/>
              <a:t>La questione razziale e la fondazione dell’identità nazionale</a:t>
            </a:r>
          </a:p>
        </p:txBody>
      </p:sp>
      <p:pic>
        <p:nvPicPr>
          <p:cNvPr id="5" name="Segnaposto contenuto 4">
            <a:extLst>
              <a:ext uri="{FF2B5EF4-FFF2-40B4-BE49-F238E27FC236}">
                <a16:creationId xmlns:a16="http://schemas.microsoft.com/office/drawing/2014/main" id="{8C4BACBE-92AE-4D4B-A55B-28DEB15C4147}"/>
              </a:ext>
            </a:extLst>
          </p:cNvPr>
          <p:cNvPicPr>
            <a:picLocks noGrp="1" noChangeAspect="1"/>
          </p:cNvPicPr>
          <p:nvPr>
            <p:ph idx="4294967295"/>
          </p:nvPr>
        </p:nvPicPr>
        <p:blipFill>
          <a:blip r:embed="rId2"/>
          <a:stretch>
            <a:fillRect/>
          </a:stretch>
        </p:blipFill>
        <p:spPr>
          <a:xfrm>
            <a:off x="9020175" y="276225"/>
            <a:ext cx="3171825" cy="4752975"/>
          </a:xfrm>
          <a:prstGeom prst="rect">
            <a:avLst/>
          </a:prstGeom>
        </p:spPr>
      </p:pic>
      <p:sp>
        <p:nvSpPr>
          <p:cNvPr id="4" name="Segnaposto testo 3">
            <a:extLst>
              <a:ext uri="{FF2B5EF4-FFF2-40B4-BE49-F238E27FC236}">
                <a16:creationId xmlns:a16="http://schemas.microsoft.com/office/drawing/2014/main" id="{421FCCDE-FCCA-4D61-A141-8DE8C4E98A4C}"/>
              </a:ext>
            </a:extLst>
          </p:cNvPr>
          <p:cNvSpPr>
            <a:spLocks noGrp="1"/>
          </p:cNvSpPr>
          <p:nvPr>
            <p:ph type="body" sz="half" idx="4294967295"/>
          </p:nvPr>
        </p:nvSpPr>
        <p:spPr>
          <a:xfrm>
            <a:off x="0" y="1428750"/>
            <a:ext cx="5857875" cy="4752975"/>
          </a:xfrm>
        </p:spPr>
        <p:txBody>
          <a:bodyPr>
            <a:normAutofit fontScale="92500" lnSpcReduction="20000"/>
          </a:bodyPr>
          <a:lstStyle/>
          <a:p>
            <a:r>
              <a:rPr lang="it-IT" sz="2200" dirty="0"/>
              <a:t>Le proposte psicosociologiche</a:t>
            </a:r>
          </a:p>
          <a:p>
            <a:r>
              <a:rPr lang="it-IT" sz="2200" dirty="0"/>
              <a:t>Jorge </a:t>
            </a:r>
            <a:r>
              <a:rPr lang="it-IT" sz="2200" dirty="0" err="1"/>
              <a:t>Mañach</a:t>
            </a:r>
            <a:r>
              <a:rPr lang="it-IT" sz="2200" dirty="0"/>
              <a:t> – El </a:t>
            </a:r>
            <a:r>
              <a:rPr lang="it-IT" sz="2200" dirty="0" err="1"/>
              <a:t>choteo</a:t>
            </a:r>
            <a:r>
              <a:rPr lang="it-IT" sz="2200" dirty="0"/>
              <a:t> cubano (1928)</a:t>
            </a:r>
          </a:p>
          <a:p>
            <a:r>
              <a:rPr lang="it-IT" sz="2200" dirty="0"/>
              <a:t>Fernando Ortiz – </a:t>
            </a:r>
            <a:r>
              <a:rPr lang="it-IT" sz="2200" dirty="0" err="1"/>
              <a:t>Entre</a:t>
            </a:r>
            <a:r>
              <a:rPr lang="it-IT" sz="2200" dirty="0"/>
              <a:t> </a:t>
            </a:r>
            <a:r>
              <a:rPr lang="it-IT" sz="2200" dirty="0" err="1"/>
              <a:t>cubanos</a:t>
            </a:r>
            <a:r>
              <a:rPr lang="it-IT" sz="2200" dirty="0"/>
              <a:t> (1913)</a:t>
            </a:r>
          </a:p>
          <a:p>
            <a:r>
              <a:rPr lang="it-IT" sz="2200" dirty="0" err="1"/>
              <a:t>Calixto</a:t>
            </a:r>
            <a:r>
              <a:rPr lang="it-IT" sz="2200" dirty="0"/>
              <a:t> Maso – El </a:t>
            </a:r>
            <a:r>
              <a:rPr lang="it-IT" sz="2200" dirty="0" err="1"/>
              <a:t>caracter</a:t>
            </a:r>
            <a:r>
              <a:rPr lang="it-IT" sz="2200" dirty="0"/>
              <a:t> cubano (1922)</a:t>
            </a:r>
          </a:p>
          <a:p>
            <a:endParaRPr lang="it-IT" sz="2200" dirty="0"/>
          </a:p>
          <a:p>
            <a:r>
              <a:rPr lang="it-IT" sz="2200" dirty="0"/>
              <a:t>Le proposte geografiche</a:t>
            </a:r>
          </a:p>
          <a:p>
            <a:r>
              <a:rPr lang="it-IT" sz="2200" dirty="0"/>
              <a:t>Salvador </a:t>
            </a:r>
            <a:r>
              <a:rPr lang="it-IT" sz="2200" dirty="0" err="1"/>
              <a:t>Massip</a:t>
            </a:r>
            <a:r>
              <a:rPr lang="it-IT" sz="2200" dirty="0"/>
              <a:t> – Los </a:t>
            </a:r>
            <a:r>
              <a:rPr lang="it-IT" sz="2200" dirty="0" err="1"/>
              <a:t>factores</a:t>
            </a:r>
            <a:r>
              <a:rPr lang="it-IT" sz="2200" dirty="0"/>
              <a:t> </a:t>
            </a:r>
            <a:r>
              <a:rPr lang="it-IT" sz="2200" dirty="0" err="1"/>
              <a:t>geograficos</a:t>
            </a:r>
            <a:r>
              <a:rPr lang="it-IT" sz="2200" dirty="0"/>
              <a:t> de la </a:t>
            </a:r>
            <a:r>
              <a:rPr lang="it-IT" sz="2200" dirty="0" err="1"/>
              <a:t>cubanidad</a:t>
            </a:r>
            <a:r>
              <a:rPr lang="it-IT" sz="2200" dirty="0"/>
              <a:t> (1939)</a:t>
            </a:r>
          </a:p>
          <a:p>
            <a:endParaRPr lang="it-IT" sz="2200" dirty="0"/>
          </a:p>
          <a:p>
            <a:r>
              <a:rPr lang="it-IT" sz="2200" dirty="0"/>
              <a:t>Le </a:t>
            </a:r>
            <a:r>
              <a:rPr lang="it-IT" sz="2200" dirty="0" err="1"/>
              <a:t>propooste</a:t>
            </a:r>
            <a:r>
              <a:rPr lang="it-IT" sz="2200" dirty="0"/>
              <a:t> letterarie:</a:t>
            </a:r>
          </a:p>
          <a:p>
            <a:r>
              <a:rPr lang="it-IT" sz="2200" dirty="0"/>
              <a:t>L’opera di J.M. </a:t>
            </a:r>
            <a:r>
              <a:rPr lang="it-IT" sz="2200" dirty="0" err="1"/>
              <a:t>Poveda</a:t>
            </a:r>
            <a:endParaRPr lang="it-IT" sz="2200" dirty="0"/>
          </a:p>
          <a:p>
            <a:endParaRPr lang="it-IT" dirty="0"/>
          </a:p>
        </p:txBody>
      </p:sp>
      <p:pic>
        <p:nvPicPr>
          <p:cNvPr id="6" name="Segnaposto contenuto 4">
            <a:extLst>
              <a:ext uri="{FF2B5EF4-FFF2-40B4-BE49-F238E27FC236}">
                <a16:creationId xmlns:a16="http://schemas.microsoft.com/office/drawing/2014/main" id="{3BCC5161-F7D5-409D-8ECE-70068440CAB1}"/>
              </a:ext>
            </a:extLst>
          </p:cNvPr>
          <p:cNvPicPr>
            <a:picLocks noChangeAspect="1"/>
          </p:cNvPicPr>
          <p:nvPr/>
        </p:nvPicPr>
        <p:blipFill rotWithShape="1">
          <a:blip r:embed="rId3"/>
          <a:srcRect l="18718" t="9827" r="18397" b="15173"/>
          <a:stretch/>
        </p:blipFill>
        <p:spPr>
          <a:xfrm>
            <a:off x="6096000" y="658076"/>
            <a:ext cx="2357438" cy="3741621"/>
          </a:xfrm>
          <a:prstGeom prst="rect">
            <a:avLst/>
          </a:prstGeom>
        </p:spPr>
      </p:pic>
    </p:spTree>
    <p:extLst>
      <p:ext uri="{BB962C8B-B14F-4D97-AF65-F5344CB8AC3E}">
        <p14:creationId xmlns:p14="http://schemas.microsoft.com/office/powerpoint/2010/main" val="2525253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10;&#10;Descrizione generata con affidabilità elevata">
            <a:extLst>
              <a:ext uri="{FF2B5EF4-FFF2-40B4-BE49-F238E27FC236}">
                <a16:creationId xmlns:a16="http://schemas.microsoft.com/office/drawing/2014/main" id="{8D6EA9E1-6086-4CAB-A555-9347603052D4}"/>
              </a:ext>
            </a:extLst>
          </p:cNvPr>
          <p:cNvPicPr>
            <a:picLocks noChangeAspect="1"/>
          </p:cNvPicPr>
          <p:nvPr/>
        </p:nvPicPr>
        <p:blipFill rotWithShape="1">
          <a:blip r:embed="rId2">
            <a:extLst>
              <a:ext uri="{28A0092B-C50C-407E-A947-70E740481C1C}">
                <a14:useLocalDpi xmlns:a14="http://schemas.microsoft.com/office/drawing/2010/main" val="0"/>
              </a:ext>
            </a:extLst>
          </a:blip>
          <a:srcRect l="3166" t="1563"/>
          <a:stretch/>
        </p:blipFill>
        <p:spPr>
          <a:xfrm>
            <a:off x="127058" y="0"/>
            <a:ext cx="1706485" cy="2405529"/>
          </a:xfrm>
          <a:prstGeom prst="rect">
            <a:avLst/>
          </a:prstGeom>
        </p:spPr>
      </p:pic>
      <p:sp>
        <p:nvSpPr>
          <p:cNvPr id="2" name="Titolo 1">
            <a:extLst>
              <a:ext uri="{FF2B5EF4-FFF2-40B4-BE49-F238E27FC236}">
                <a16:creationId xmlns:a16="http://schemas.microsoft.com/office/drawing/2014/main" id="{284671E5-4187-40D5-B5E9-77F158277456}"/>
              </a:ext>
            </a:extLst>
          </p:cNvPr>
          <p:cNvSpPr>
            <a:spLocks noGrp="1"/>
          </p:cNvSpPr>
          <p:nvPr>
            <p:ph type="title"/>
          </p:nvPr>
        </p:nvSpPr>
        <p:spPr>
          <a:xfrm>
            <a:off x="838200" y="488824"/>
            <a:ext cx="10018713" cy="1752599"/>
          </a:xfrm>
        </p:spPr>
        <p:txBody>
          <a:bodyPr/>
          <a:lstStyle/>
          <a:p>
            <a:pPr algn="ctr"/>
            <a:r>
              <a:rPr lang="it-IT" dirty="0"/>
              <a:t>Las </a:t>
            </a:r>
            <a:r>
              <a:rPr lang="it-IT" dirty="0" err="1"/>
              <a:t>obras</a:t>
            </a:r>
            <a:r>
              <a:rPr lang="it-IT" dirty="0"/>
              <a:t> de </a:t>
            </a:r>
            <a:r>
              <a:rPr lang="it-IT" dirty="0" err="1"/>
              <a:t>los</a:t>
            </a:r>
            <a:r>
              <a:rPr lang="it-IT" dirty="0"/>
              <a:t> </a:t>
            </a:r>
            <a:r>
              <a:rPr lang="es-ES_tradnl" dirty="0"/>
              <a:t>años 40</a:t>
            </a:r>
            <a:endParaRPr lang="it-IT" dirty="0"/>
          </a:p>
        </p:txBody>
      </p:sp>
      <p:sp>
        <p:nvSpPr>
          <p:cNvPr id="3" name="Segnaposto contenuto 2">
            <a:extLst>
              <a:ext uri="{FF2B5EF4-FFF2-40B4-BE49-F238E27FC236}">
                <a16:creationId xmlns:a16="http://schemas.microsoft.com/office/drawing/2014/main" id="{D3C186C1-986C-4004-A9D3-67D8CD1A95A9}"/>
              </a:ext>
            </a:extLst>
          </p:cNvPr>
          <p:cNvSpPr>
            <a:spLocks noGrp="1"/>
          </p:cNvSpPr>
          <p:nvPr>
            <p:ph idx="1"/>
          </p:nvPr>
        </p:nvSpPr>
        <p:spPr>
          <a:xfrm>
            <a:off x="1122400" y="2241423"/>
            <a:ext cx="8491538" cy="3910012"/>
          </a:xfrm>
        </p:spPr>
        <p:txBody>
          <a:bodyPr>
            <a:normAutofit lnSpcReduction="10000"/>
          </a:bodyPr>
          <a:lstStyle/>
          <a:p>
            <a:r>
              <a:rPr lang="es-ES_tradnl" dirty="0"/>
              <a:t>Fernando Ortíz – Contrapunteo cubano del tabaco y del azucar</a:t>
            </a:r>
            <a:endParaRPr lang="it-IT" dirty="0"/>
          </a:p>
          <a:p>
            <a:r>
              <a:rPr lang="es-ES" sz="2400" dirty="0"/>
              <a:t>El concepto de transculturación como instrumento hermenéutico de la condición cubana </a:t>
            </a:r>
            <a:endParaRPr lang="it-IT" sz="2400" dirty="0"/>
          </a:p>
          <a:p>
            <a:r>
              <a:rPr lang="es-ES" sz="2400" dirty="0"/>
              <a:t>El contrapunteo como poetica de la diferencia</a:t>
            </a:r>
            <a:endParaRPr lang="it-IT" sz="2400" dirty="0"/>
          </a:p>
          <a:p>
            <a:endParaRPr lang="es-ES_tradnl" dirty="0"/>
          </a:p>
          <a:p>
            <a:r>
              <a:rPr lang="es-ES_tradnl" dirty="0"/>
              <a:t>Alejo Carpentier – La música en Cuba</a:t>
            </a:r>
            <a:endParaRPr lang="it-IT" dirty="0"/>
          </a:p>
          <a:p>
            <a:r>
              <a:rPr lang="es-ES" sz="2400" dirty="0"/>
              <a:t>La música como expresión privilegiada de la identidad</a:t>
            </a:r>
            <a:endParaRPr lang="it-IT" sz="2400" dirty="0"/>
          </a:p>
          <a:p>
            <a:r>
              <a:rPr lang="es-ES" sz="2400" dirty="0"/>
              <a:t>Una historia compleja</a:t>
            </a:r>
            <a:endParaRPr lang="it-IT" sz="2400" dirty="0"/>
          </a:p>
          <a:p>
            <a:endParaRPr lang="it-IT" dirty="0"/>
          </a:p>
        </p:txBody>
      </p:sp>
      <p:pic>
        <p:nvPicPr>
          <p:cNvPr id="5" name="Immagine 4" descr="Immagine che contiene edificio, segnale, via, parete&#10;&#10;Descrizione generata con affidabilità elevata">
            <a:extLst>
              <a:ext uri="{FF2B5EF4-FFF2-40B4-BE49-F238E27FC236}">
                <a16:creationId xmlns:a16="http://schemas.microsoft.com/office/drawing/2014/main" id="{B67E3F8C-C562-4186-B727-764D36EE026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50000" t="5324" r="4323"/>
          <a:stretch/>
        </p:blipFill>
        <p:spPr>
          <a:xfrm>
            <a:off x="9561591" y="1628775"/>
            <a:ext cx="2316084" cy="3600449"/>
          </a:xfrm>
          <a:prstGeom prst="rect">
            <a:avLst/>
          </a:prstGeom>
        </p:spPr>
      </p:pic>
    </p:spTree>
    <p:extLst>
      <p:ext uri="{BB962C8B-B14F-4D97-AF65-F5344CB8AC3E}">
        <p14:creationId xmlns:p14="http://schemas.microsoft.com/office/powerpoint/2010/main" val="371195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E0F2FF-990E-4789-803F-4590B8AAE942}"/>
              </a:ext>
            </a:extLst>
          </p:cNvPr>
          <p:cNvSpPr>
            <a:spLocks noGrp="1"/>
          </p:cNvSpPr>
          <p:nvPr>
            <p:ph type="title"/>
          </p:nvPr>
        </p:nvSpPr>
        <p:spPr/>
        <p:txBody>
          <a:bodyPr/>
          <a:lstStyle/>
          <a:p>
            <a:r>
              <a:rPr lang="it-IT" dirty="0"/>
              <a:t>Il concetto di ‘transculturazione’</a:t>
            </a:r>
          </a:p>
        </p:txBody>
      </p:sp>
      <p:sp>
        <p:nvSpPr>
          <p:cNvPr id="3" name="Segnaposto contenuto 2">
            <a:extLst>
              <a:ext uri="{FF2B5EF4-FFF2-40B4-BE49-F238E27FC236}">
                <a16:creationId xmlns:a16="http://schemas.microsoft.com/office/drawing/2014/main" id="{A7DDBF58-8E02-43B7-B1F5-19AA02888F97}"/>
              </a:ext>
            </a:extLst>
          </p:cNvPr>
          <p:cNvSpPr>
            <a:spLocks noGrp="1"/>
          </p:cNvSpPr>
          <p:nvPr>
            <p:ph idx="1"/>
          </p:nvPr>
        </p:nvSpPr>
        <p:spPr>
          <a:xfrm>
            <a:off x="228600" y="2015732"/>
            <a:ext cx="11963399" cy="3450613"/>
          </a:xfrm>
        </p:spPr>
        <p:txBody>
          <a:bodyPr>
            <a:noAutofit/>
          </a:bodyPr>
          <a:lstStyle/>
          <a:p>
            <a:r>
              <a:rPr lang="it-IT" sz="2800" dirty="0"/>
              <a:t>«Capiamo che la parola ‘transculturazione’ esprime meglio le differenti fasi del processo transitivo da una cultura all’altra, perché questo non consiste solo nell’acquisire una cultura diversa, che a rigor di termini è quello che indica la parola inglese </a:t>
            </a:r>
            <a:r>
              <a:rPr lang="it-IT" sz="2800" i="1" dirty="0" err="1"/>
              <a:t>acculturation</a:t>
            </a:r>
            <a:r>
              <a:rPr lang="it-IT" sz="2800" dirty="0"/>
              <a:t>, ma che il processo implica necessariamente la perdita o lo sradicamento di una cultura precedente, che potrebbe definirsi come una parziale deculturazione, ma inoltre significa la conseguente creazione di nuovi fenomeni culturali che potrebbero definirsi come </a:t>
            </a:r>
            <a:r>
              <a:rPr lang="it-IT" sz="2800" dirty="0" err="1"/>
              <a:t>neoculturazione</a:t>
            </a:r>
            <a:r>
              <a:rPr lang="it-IT" sz="2800" dirty="0"/>
              <a:t>.»</a:t>
            </a:r>
          </a:p>
        </p:txBody>
      </p:sp>
    </p:spTree>
    <p:extLst>
      <p:ext uri="{BB962C8B-B14F-4D97-AF65-F5344CB8AC3E}">
        <p14:creationId xmlns:p14="http://schemas.microsoft.com/office/powerpoint/2010/main" val="3781907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4AFDEA-9D8D-494F-BE5F-5477AF515830}"/>
              </a:ext>
            </a:extLst>
          </p:cNvPr>
          <p:cNvSpPr>
            <a:spLocks noGrp="1"/>
          </p:cNvSpPr>
          <p:nvPr>
            <p:ph type="title"/>
          </p:nvPr>
        </p:nvSpPr>
        <p:spPr>
          <a:xfrm>
            <a:off x="1444671" y="798973"/>
            <a:ext cx="3273099" cy="605355"/>
          </a:xfrm>
        </p:spPr>
        <p:txBody>
          <a:bodyPr/>
          <a:lstStyle/>
          <a:p>
            <a:r>
              <a:rPr lang="it-IT" dirty="0"/>
              <a:t>Miguel </a:t>
            </a:r>
            <a:r>
              <a:rPr lang="it-IT" dirty="0" err="1"/>
              <a:t>Barnet</a:t>
            </a:r>
            <a:endParaRPr lang="it-IT" dirty="0"/>
          </a:p>
        </p:txBody>
      </p:sp>
      <p:pic>
        <p:nvPicPr>
          <p:cNvPr id="5" name="Segnaposto contenuto 4">
            <a:extLst>
              <a:ext uri="{FF2B5EF4-FFF2-40B4-BE49-F238E27FC236}">
                <a16:creationId xmlns:a16="http://schemas.microsoft.com/office/drawing/2014/main" id="{8781F6F5-063F-4D28-B88E-F0DCBAA3A159}"/>
              </a:ext>
            </a:extLst>
          </p:cNvPr>
          <p:cNvPicPr>
            <a:picLocks noGrp="1" noChangeAspect="1"/>
          </p:cNvPicPr>
          <p:nvPr>
            <p:ph idx="1"/>
          </p:nvPr>
        </p:nvPicPr>
        <p:blipFill>
          <a:blip r:embed="rId2"/>
          <a:stretch>
            <a:fillRect/>
          </a:stretch>
        </p:blipFill>
        <p:spPr>
          <a:xfrm>
            <a:off x="5544344" y="304800"/>
            <a:ext cx="5334000" cy="2857500"/>
          </a:xfrm>
          <a:prstGeom prst="rect">
            <a:avLst/>
          </a:prstGeom>
        </p:spPr>
      </p:pic>
      <p:sp>
        <p:nvSpPr>
          <p:cNvPr id="4" name="Segnaposto testo 3">
            <a:extLst>
              <a:ext uri="{FF2B5EF4-FFF2-40B4-BE49-F238E27FC236}">
                <a16:creationId xmlns:a16="http://schemas.microsoft.com/office/drawing/2014/main" id="{8ADDE264-8153-49C5-B96D-AED56D02934E}"/>
              </a:ext>
            </a:extLst>
          </p:cNvPr>
          <p:cNvSpPr>
            <a:spLocks noGrp="1"/>
          </p:cNvSpPr>
          <p:nvPr>
            <p:ph type="body" sz="half" idx="2"/>
          </p:nvPr>
        </p:nvSpPr>
        <p:spPr>
          <a:xfrm>
            <a:off x="184943" y="2190609"/>
            <a:ext cx="5114925" cy="2248181"/>
          </a:xfrm>
        </p:spPr>
        <p:txBody>
          <a:bodyPr>
            <a:noAutofit/>
          </a:bodyPr>
          <a:lstStyle/>
          <a:p>
            <a:r>
              <a:rPr lang="it-IT" sz="2800" dirty="0"/>
              <a:t>Biografia de un </a:t>
            </a:r>
            <a:r>
              <a:rPr lang="it-IT" sz="2800" dirty="0" err="1"/>
              <a:t>Cimarrón</a:t>
            </a:r>
            <a:r>
              <a:rPr lang="it-IT" sz="2800" dirty="0"/>
              <a:t> (1966)</a:t>
            </a:r>
          </a:p>
          <a:p>
            <a:endParaRPr lang="it-IT" sz="2800" dirty="0"/>
          </a:p>
          <a:p>
            <a:r>
              <a:rPr lang="it-IT" sz="2800" dirty="0"/>
              <a:t>La storia di Esteban </a:t>
            </a:r>
            <a:r>
              <a:rPr lang="it-IT" sz="2800" dirty="0" err="1"/>
              <a:t>Montejo</a:t>
            </a:r>
            <a:r>
              <a:rPr lang="it-IT" sz="2800" dirty="0"/>
              <a:t> </a:t>
            </a:r>
          </a:p>
        </p:txBody>
      </p:sp>
      <p:pic>
        <p:nvPicPr>
          <p:cNvPr id="6" name="Immagine 5">
            <a:extLst>
              <a:ext uri="{FF2B5EF4-FFF2-40B4-BE49-F238E27FC236}">
                <a16:creationId xmlns:a16="http://schemas.microsoft.com/office/drawing/2014/main" id="{8410ABAB-07D7-4F7D-A270-203DB6D59403}"/>
              </a:ext>
            </a:extLst>
          </p:cNvPr>
          <p:cNvPicPr>
            <a:picLocks noChangeAspect="1"/>
          </p:cNvPicPr>
          <p:nvPr/>
        </p:nvPicPr>
        <p:blipFill>
          <a:blip r:embed="rId3"/>
          <a:stretch>
            <a:fillRect/>
          </a:stretch>
        </p:blipFill>
        <p:spPr>
          <a:xfrm>
            <a:off x="6973094" y="3314700"/>
            <a:ext cx="2476500" cy="3124200"/>
          </a:xfrm>
          <a:prstGeom prst="rect">
            <a:avLst/>
          </a:prstGeom>
        </p:spPr>
      </p:pic>
    </p:spTree>
    <p:extLst>
      <p:ext uri="{BB962C8B-B14F-4D97-AF65-F5344CB8AC3E}">
        <p14:creationId xmlns:p14="http://schemas.microsoft.com/office/powerpoint/2010/main" val="1828118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A68D52-7FD8-4426-9535-04328EB76DA9}"/>
              </a:ext>
            </a:extLst>
          </p:cNvPr>
          <p:cNvSpPr>
            <a:spLocks noGrp="1"/>
          </p:cNvSpPr>
          <p:nvPr>
            <p:ph type="title"/>
          </p:nvPr>
        </p:nvSpPr>
        <p:spPr/>
        <p:txBody>
          <a:bodyPr/>
          <a:lstStyle/>
          <a:p>
            <a:r>
              <a:rPr lang="it-IT" dirty="0"/>
              <a:t>Il sincretismo religioso</a:t>
            </a:r>
          </a:p>
        </p:txBody>
      </p:sp>
      <p:sp>
        <p:nvSpPr>
          <p:cNvPr id="3" name="Segnaposto contenuto 2">
            <a:extLst>
              <a:ext uri="{FF2B5EF4-FFF2-40B4-BE49-F238E27FC236}">
                <a16:creationId xmlns:a16="http://schemas.microsoft.com/office/drawing/2014/main" id="{66F94043-83C8-4BC5-A2DC-FDA3131C030A}"/>
              </a:ext>
            </a:extLst>
          </p:cNvPr>
          <p:cNvSpPr>
            <a:spLocks noGrp="1"/>
          </p:cNvSpPr>
          <p:nvPr>
            <p:ph idx="1"/>
          </p:nvPr>
        </p:nvSpPr>
        <p:spPr>
          <a:xfrm>
            <a:off x="423862" y="2015732"/>
            <a:ext cx="11344275" cy="3450613"/>
          </a:xfrm>
        </p:spPr>
        <p:txBody>
          <a:bodyPr/>
          <a:lstStyle/>
          <a:p>
            <a:r>
              <a:rPr lang="it-IT" sz="3200" dirty="0"/>
              <a:t>La </a:t>
            </a:r>
            <a:r>
              <a:rPr lang="it-IT" sz="3200" i="1" dirty="0" err="1"/>
              <a:t>santería</a:t>
            </a:r>
            <a:r>
              <a:rPr lang="it-IT" sz="3200" i="1" dirty="0"/>
              <a:t>: </a:t>
            </a:r>
            <a:r>
              <a:rPr lang="it-IT" sz="3200" dirty="0"/>
              <a:t>un fenomeno sincretico e resistente</a:t>
            </a:r>
          </a:p>
          <a:p>
            <a:pPr marL="0" indent="0">
              <a:buNone/>
            </a:pPr>
            <a:endParaRPr lang="it-IT" dirty="0"/>
          </a:p>
        </p:txBody>
      </p:sp>
      <p:pic>
        <p:nvPicPr>
          <p:cNvPr id="4" name="Immagine 3">
            <a:extLst>
              <a:ext uri="{FF2B5EF4-FFF2-40B4-BE49-F238E27FC236}">
                <a16:creationId xmlns:a16="http://schemas.microsoft.com/office/drawing/2014/main" id="{1F10AB90-0F00-44D3-8C8F-C95DBAD76D88}"/>
              </a:ext>
            </a:extLst>
          </p:cNvPr>
          <p:cNvPicPr>
            <a:picLocks noChangeAspect="1"/>
          </p:cNvPicPr>
          <p:nvPr/>
        </p:nvPicPr>
        <p:blipFill>
          <a:blip r:embed="rId2"/>
          <a:stretch>
            <a:fillRect/>
          </a:stretch>
        </p:blipFill>
        <p:spPr>
          <a:xfrm>
            <a:off x="423862" y="3057525"/>
            <a:ext cx="5153025" cy="3435350"/>
          </a:xfrm>
          <a:prstGeom prst="rect">
            <a:avLst/>
          </a:prstGeom>
        </p:spPr>
      </p:pic>
      <p:pic>
        <p:nvPicPr>
          <p:cNvPr id="5" name="Immagine 4">
            <a:extLst>
              <a:ext uri="{FF2B5EF4-FFF2-40B4-BE49-F238E27FC236}">
                <a16:creationId xmlns:a16="http://schemas.microsoft.com/office/drawing/2014/main" id="{615C38CE-1D58-41E0-9FDC-013240A00C06}"/>
              </a:ext>
            </a:extLst>
          </p:cNvPr>
          <p:cNvPicPr>
            <a:picLocks noChangeAspect="1"/>
          </p:cNvPicPr>
          <p:nvPr/>
        </p:nvPicPr>
        <p:blipFill>
          <a:blip r:embed="rId3"/>
          <a:stretch>
            <a:fillRect/>
          </a:stretch>
        </p:blipFill>
        <p:spPr>
          <a:xfrm>
            <a:off x="6769278" y="3055205"/>
            <a:ext cx="3960636" cy="3256695"/>
          </a:xfrm>
          <a:prstGeom prst="rect">
            <a:avLst/>
          </a:prstGeom>
        </p:spPr>
      </p:pic>
    </p:spTree>
    <p:extLst>
      <p:ext uri="{BB962C8B-B14F-4D97-AF65-F5344CB8AC3E}">
        <p14:creationId xmlns:p14="http://schemas.microsoft.com/office/powerpoint/2010/main" val="109577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94EE5A0-D93C-48DD-B2E4-2C788DF98E6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8188343" y="1099344"/>
            <a:ext cx="3576226" cy="4659312"/>
          </a:xfrm>
          <a:prstGeom prst="rect">
            <a:avLst/>
          </a:prstGeom>
        </p:spPr>
      </p:pic>
      <p:pic>
        <p:nvPicPr>
          <p:cNvPr id="10" name="Immagine 9">
            <a:extLst>
              <a:ext uri="{FF2B5EF4-FFF2-40B4-BE49-F238E27FC236}">
                <a16:creationId xmlns:a16="http://schemas.microsoft.com/office/drawing/2014/main" id="{4CD371A6-82B9-4D76-A9B6-6AD07FB8F3F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19088" y="211988"/>
            <a:ext cx="3981450" cy="3217012"/>
          </a:xfrm>
          <a:prstGeom prst="rect">
            <a:avLst/>
          </a:prstGeom>
        </p:spPr>
      </p:pic>
      <p:pic>
        <p:nvPicPr>
          <p:cNvPr id="11" name="Immagine 10">
            <a:extLst>
              <a:ext uri="{FF2B5EF4-FFF2-40B4-BE49-F238E27FC236}">
                <a16:creationId xmlns:a16="http://schemas.microsoft.com/office/drawing/2014/main" id="{DB994E69-8479-4819-9F29-2FD9CFEEE16E}"/>
              </a:ext>
            </a:extLst>
          </p:cNvPr>
          <p:cNvPicPr>
            <a:picLocks noChangeAspect="1"/>
          </p:cNvPicPr>
          <p:nvPr/>
        </p:nvPicPr>
        <p:blipFill>
          <a:blip r:embed="rId6"/>
          <a:stretch>
            <a:fillRect/>
          </a:stretch>
        </p:blipFill>
        <p:spPr>
          <a:xfrm>
            <a:off x="512723" y="3643312"/>
            <a:ext cx="3787815" cy="2833688"/>
          </a:xfrm>
          <a:prstGeom prst="rect">
            <a:avLst/>
          </a:prstGeom>
        </p:spPr>
      </p:pic>
      <p:pic>
        <p:nvPicPr>
          <p:cNvPr id="12" name="Immagine 11">
            <a:extLst>
              <a:ext uri="{FF2B5EF4-FFF2-40B4-BE49-F238E27FC236}">
                <a16:creationId xmlns:a16="http://schemas.microsoft.com/office/drawing/2014/main" id="{C63CC809-7CA3-4182-97B6-E2E136E268C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4416854" y="1820494"/>
            <a:ext cx="3617121" cy="2833689"/>
          </a:xfrm>
          <a:prstGeom prst="rect">
            <a:avLst/>
          </a:prstGeom>
        </p:spPr>
      </p:pic>
      <p:sp>
        <p:nvSpPr>
          <p:cNvPr id="2" name="CasellaDiTesto 1">
            <a:extLst>
              <a:ext uri="{FF2B5EF4-FFF2-40B4-BE49-F238E27FC236}">
                <a16:creationId xmlns:a16="http://schemas.microsoft.com/office/drawing/2014/main" id="{ACF6F4FF-C5B8-45FF-83F7-E44CEBF58C56}"/>
              </a:ext>
            </a:extLst>
          </p:cNvPr>
          <p:cNvSpPr txBox="1"/>
          <p:nvPr/>
        </p:nvSpPr>
        <p:spPr>
          <a:xfrm>
            <a:off x="4569307" y="385763"/>
            <a:ext cx="4662751" cy="523220"/>
          </a:xfrm>
          <a:prstGeom prst="rect">
            <a:avLst/>
          </a:prstGeom>
          <a:noFill/>
        </p:spPr>
        <p:txBody>
          <a:bodyPr wrap="none" rtlCol="0">
            <a:spAutoFit/>
          </a:bodyPr>
          <a:lstStyle/>
          <a:p>
            <a:r>
              <a:rPr lang="it-IT" sz="2800" dirty="0">
                <a:solidFill>
                  <a:srgbClr val="FF0000"/>
                </a:solidFill>
              </a:rPr>
              <a:t>Da Spagnolo e Nera: Mulatto/a</a:t>
            </a:r>
          </a:p>
        </p:txBody>
      </p:sp>
    </p:spTree>
    <p:extLst>
      <p:ext uri="{BB962C8B-B14F-4D97-AF65-F5344CB8AC3E}">
        <p14:creationId xmlns:p14="http://schemas.microsoft.com/office/powerpoint/2010/main" val="289074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53224-CC8F-483B-8194-58E21976B537}"/>
              </a:ext>
            </a:extLst>
          </p:cNvPr>
          <p:cNvSpPr>
            <a:spLocks noGrp="1"/>
          </p:cNvSpPr>
          <p:nvPr>
            <p:ph type="title" idx="4294967295"/>
          </p:nvPr>
        </p:nvSpPr>
        <p:spPr>
          <a:xfrm>
            <a:off x="857250" y="530225"/>
            <a:ext cx="3273425" cy="1001713"/>
          </a:xfrm>
        </p:spPr>
        <p:txBody>
          <a:bodyPr>
            <a:normAutofit fontScale="90000"/>
          </a:bodyPr>
          <a:lstStyle/>
          <a:p>
            <a:r>
              <a:rPr lang="it-IT" dirty="0"/>
              <a:t>L’ideologia del meticciato</a:t>
            </a:r>
          </a:p>
        </p:txBody>
      </p:sp>
      <p:sp>
        <p:nvSpPr>
          <p:cNvPr id="3" name="Segnaposto contenuto 2">
            <a:extLst>
              <a:ext uri="{FF2B5EF4-FFF2-40B4-BE49-F238E27FC236}">
                <a16:creationId xmlns:a16="http://schemas.microsoft.com/office/drawing/2014/main" id="{514B9675-97A3-4DC1-9C6A-A72E2FEDA123}"/>
              </a:ext>
            </a:extLst>
          </p:cNvPr>
          <p:cNvSpPr>
            <a:spLocks noGrp="1"/>
          </p:cNvSpPr>
          <p:nvPr>
            <p:ph idx="4294967295"/>
          </p:nvPr>
        </p:nvSpPr>
        <p:spPr>
          <a:xfrm>
            <a:off x="5907087" y="0"/>
            <a:ext cx="6013450" cy="4659312"/>
          </a:xfrm>
        </p:spPr>
        <p:txBody>
          <a:bodyPr>
            <a:normAutofit/>
          </a:bodyPr>
          <a:lstStyle/>
          <a:p>
            <a:r>
              <a:rPr lang="it-IT" dirty="0"/>
              <a:t>«Allora, come descrivere la cultura caraibica in altro modo che non sia una macchina </a:t>
            </a:r>
            <a:r>
              <a:rPr lang="it-IT" i="1" dirty="0"/>
              <a:t>feed-back</a:t>
            </a:r>
            <a:r>
              <a:rPr lang="it-IT" dirty="0"/>
              <a:t> di acqua, nuvole e materia stellare? Se dovessi rispondere con una sola parola direi: </a:t>
            </a:r>
            <a:r>
              <a:rPr lang="it-IT" i="1" dirty="0"/>
              <a:t>performance</a:t>
            </a:r>
            <a:r>
              <a:rPr lang="it-IT" dirty="0"/>
              <a:t>. Ma </a:t>
            </a:r>
            <a:r>
              <a:rPr lang="it-IT" i="1" dirty="0"/>
              <a:t>performance </a:t>
            </a:r>
            <a:r>
              <a:rPr lang="it-IT" dirty="0"/>
              <a:t>non solo in termini di rappresentazione scenica, ma anche di esecuzione di un rituale, vale a dire quella ‘certa maniera’ in cui camminavano le due vecchie nere che evitarono l’apocalisse. In quella ‘certa maniera’ si esprime il legame mitico, magico se si vuole, delle civiltà che contribuirono alla formazione della cultura caraibica. </a:t>
            </a:r>
          </a:p>
        </p:txBody>
      </p:sp>
      <p:sp>
        <p:nvSpPr>
          <p:cNvPr id="4" name="Segnaposto testo 3">
            <a:extLst>
              <a:ext uri="{FF2B5EF4-FFF2-40B4-BE49-F238E27FC236}">
                <a16:creationId xmlns:a16="http://schemas.microsoft.com/office/drawing/2014/main" id="{EFED5038-8A52-4A2D-80D4-E3AA521998D0}"/>
              </a:ext>
            </a:extLst>
          </p:cNvPr>
          <p:cNvSpPr>
            <a:spLocks noGrp="1"/>
          </p:cNvSpPr>
          <p:nvPr>
            <p:ph type="body" sz="half" idx="4294967295"/>
          </p:nvPr>
        </p:nvSpPr>
        <p:spPr>
          <a:xfrm>
            <a:off x="271463" y="1643064"/>
            <a:ext cx="5386387" cy="4314824"/>
          </a:xfrm>
        </p:spPr>
        <p:txBody>
          <a:bodyPr>
            <a:normAutofit/>
          </a:bodyPr>
          <a:lstStyle/>
          <a:p>
            <a:pPr marL="285750" indent="-285750">
              <a:buFontTx/>
              <a:buChar char="-"/>
            </a:pPr>
            <a:r>
              <a:rPr lang="it-IT" sz="2400" dirty="0"/>
              <a:t>L’epifania della </a:t>
            </a:r>
            <a:r>
              <a:rPr lang="it-IT" sz="2400" i="1" dirty="0" err="1"/>
              <a:t>mulatez</a:t>
            </a:r>
            <a:endParaRPr lang="it-IT" sz="2400" dirty="0"/>
          </a:p>
          <a:p>
            <a:pPr marL="285750" indent="-285750">
              <a:buFontTx/>
              <a:buChar char="-"/>
            </a:pPr>
            <a:r>
              <a:rPr lang="it-IT" sz="2400" dirty="0"/>
              <a:t>Una visione «biologica» e i suoi limiti</a:t>
            </a:r>
          </a:p>
          <a:p>
            <a:pPr marL="285750" indent="-285750">
              <a:buFontTx/>
              <a:buChar char="-"/>
            </a:pPr>
            <a:r>
              <a:rPr lang="it-IT" sz="2400" dirty="0"/>
              <a:t>Dalla mescolanza delle culture all’eterogeneità dinamica</a:t>
            </a:r>
          </a:p>
          <a:p>
            <a:pPr marL="285750" indent="-285750">
              <a:buFontTx/>
              <a:buChar char="-"/>
            </a:pPr>
            <a:r>
              <a:rPr lang="it-IT" sz="2400" dirty="0"/>
              <a:t>La cultura caraibica e la teoria del caos (Antonio Benitez Rojo, </a:t>
            </a:r>
            <a:r>
              <a:rPr lang="it-IT" sz="2400" i="1" dirty="0"/>
              <a:t>La </a:t>
            </a:r>
            <a:r>
              <a:rPr lang="it-IT" sz="2400" i="1" dirty="0" err="1"/>
              <a:t>isla</a:t>
            </a:r>
            <a:r>
              <a:rPr lang="it-IT" sz="2400" i="1" dirty="0"/>
              <a:t> </a:t>
            </a:r>
            <a:r>
              <a:rPr lang="it-IT" sz="2400" i="1" dirty="0" err="1"/>
              <a:t>que</a:t>
            </a:r>
            <a:r>
              <a:rPr lang="it-IT" sz="2400" i="1" dirty="0"/>
              <a:t> se </a:t>
            </a:r>
            <a:r>
              <a:rPr lang="it-IT" sz="2400" i="1" dirty="0" err="1"/>
              <a:t>repite</a:t>
            </a:r>
            <a:r>
              <a:rPr lang="it-IT" sz="2400" dirty="0"/>
              <a:t>, 1998)</a:t>
            </a:r>
          </a:p>
        </p:txBody>
      </p:sp>
      <p:pic>
        <p:nvPicPr>
          <p:cNvPr id="5" name="Immagine 4">
            <a:extLst>
              <a:ext uri="{FF2B5EF4-FFF2-40B4-BE49-F238E27FC236}">
                <a16:creationId xmlns:a16="http://schemas.microsoft.com/office/drawing/2014/main" id="{6DC994EB-3743-4762-AE3F-2EE8993ACF09}"/>
              </a:ext>
            </a:extLst>
          </p:cNvPr>
          <p:cNvPicPr>
            <a:picLocks noChangeAspect="1"/>
          </p:cNvPicPr>
          <p:nvPr/>
        </p:nvPicPr>
        <p:blipFill rotWithShape="1">
          <a:blip r:embed="rId2"/>
          <a:srcRect l="15021" t="4629" r="4732"/>
          <a:stretch/>
        </p:blipFill>
        <p:spPr>
          <a:xfrm>
            <a:off x="9701213" y="3800476"/>
            <a:ext cx="1857376" cy="2943225"/>
          </a:xfrm>
          <a:prstGeom prst="rect">
            <a:avLst/>
          </a:prstGeom>
        </p:spPr>
      </p:pic>
    </p:spTree>
    <p:extLst>
      <p:ext uri="{BB962C8B-B14F-4D97-AF65-F5344CB8AC3E}">
        <p14:creationId xmlns:p14="http://schemas.microsoft.com/office/powerpoint/2010/main" val="44882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AC28BF-1BA0-460D-9248-3E5812C83CCC}"/>
              </a:ext>
            </a:extLst>
          </p:cNvPr>
          <p:cNvSpPr>
            <a:spLocks noGrp="1"/>
          </p:cNvSpPr>
          <p:nvPr>
            <p:ph type="title"/>
          </p:nvPr>
        </p:nvSpPr>
        <p:spPr/>
        <p:txBody>
          <a:bodyPr/>
          <a:lstStyle/>
          <a:p>
            <a:r>
              <a:rPr lang="it-IT" dirty="0"/>
              <a:t>La cultura cubana e la questione razziale</a:t>
            </a:r>
          </a:p>
        </p:txBody>
      </p:sp>
      <p:sp>
        <p:nvSpPr>
          <p:cNvPr id="3" name="Segnaposto contenuto 2">
            <a:extLst>
              <a:ext uri="{FF2B5EF4-FFF2-40B4-BE49-F238E27FC236}">
                <a16:creationId xmlns:a16="http://schemas.microsoft.com/office/drawing/2014/main" id="{31914BB3-98D0-47C5-AF53-5D7A73A20E09}"/>
              </a:ext>
            </a:extLst>
          </p:cNvPr>
          <p:cNvSpPr>
            <a:spLocks noGrp="1"/>
          </p:cNvSpPr>
          <p:nvPr>
            <p:ph idx="1"/>
          </p:nvPr>
        </p:nvSpPr>
        <p:spPr/>
        <p:txBody>
          <a:bodyPr/>
          <a:lstStyle/>
          <a:p>
            <a:r>
              <a:rPr lang="it-IT" sz="2400" dirty="0"/>
              <a:t>L’ottocento: tra la letteratura antischiavista e la poesia degli schiavi</a:t>
            </a:r>
          </a:p>
          <a:p>
            <a:pPr marL="0" indent="0">
              <a:buNone/>
            </a:pPr>
            <a:endParaRPr lang="it-IT" sz="2400" dirty="0"/>
          </a:p>
          <a:p>
            <a:pPr marL="0" indent="0">
              <a:buNone/>
            </a:pPr>
            <a:endParaRPr lang="it-IT" dirty="0"/>
          </a:p>
        </p:txBody>
      </p:sp>
      <p:pic>
        <p:nvPicPr>
          <p:cNvPr id="4" name="Immagine 3">
            <a:extLst>
              <a:ext uri="{FF2B5EF4-FFF2-40B4-BE49-F238E27FC236}">
                <a16:creationId xmlns:a16="http://schemas.microsoft.com/office/drawing/2014/main" id="{6008C16F-2380-492F-9CF5-C34E96BE550F}"/>
              </a:ext>
            </a:extLst>
          </p:cNvPr>
          <p:cNvPicPr>
            <a:picLocks noChangeAspect="1"/>
          </p:cNvPicPr>
          <p:nvPr/>
        </p:nvPicPr>
        <p:blipFill>
          <a:blip r:embed="rId2"/>
          <a:stretch>
            <a:fillRect/>
          </a:stretch>
        </p:blipFill>
        <p:spPr>
          <a:xfrm>
            <a:off x="812775" y="2842710"/>
            <a:ext cx="2377360" cy="3136900"/>
          </a:xfrm>
          <a:prstGeom prst="rect">
            <a:avLst/>
          </a:prstGeom>
        </p:spPr>
      </p:pic>
      <p:sp>
        <p:nvSpPr>
          <p:cNvPr id="6" name="CasellaDiTesto 5">
            <a:extLst>
              <a:ext uri="{FF2B5EF4-FFF2-40B4-BE49-F238E27FC236}">
                <a16:creationId xmlns:a16="http://schemas.microsoft.com/office/drawing/2014/main" id="{3FA950A1-741F-4B63-801A-807F7616B659}"/>
              </a:ext>
            </a:extLst>
          </p:cNvPr>
          <p:cNvSpPr txBox="1"/>
          <p:nvPr/>
        </p:nvSpPr>
        <p:spPr>
          <a:xfrm>
            <a:off x="3343275" y="2931056"/>
            <a:ext cx="4180953" cy="369332"/>
          </a:xfrm>
          <a:prstGeom prst="rect">
            <a:avLst/>
          </a:prstGeom>
          <a:noFill/>
        </p:spPr>
        <p:txBody>
          <a:bodyPr wrap="none" rtlCol="0">
            <a:spAutoFit/>
          </a:bodyPr>
          <a:lstStyle/>
          <a:p>
            <a:r>
              <a:rPr lang="it-IT" dirty="0"/>
              <a:t>Gabriel de la Concepcion Valdés, «Placido»</a:t>
            </a:r>
          </a:p>
        </p:txBody>
      </p:sp>
      <p:pic>
        <p:nvPicPr>
          <p:cNvPr id="8" name="Immagine 7">
            <a:extLst>
              <a:ext uri="{FF2B5EF4-FFF2-40B4-BE49-F238E27FC236}">
                <a16:creationId xmlns:a16="http://schemas.microsoft.com/office/drawing/2014/main" id="{F0C17D62-DC20-49D7-B0E9-E9F5ED40B70B}"/>
              </a:ext>
            </a:extLst>
          </p:cNvPr>
          <p:cNvPicPr>
            <a:picLocks noChangeAspect="1"/>
          </p:cNvPicPr>
          <p:nvPr/>
        </p:nvPicPr>
        <p:blipFill>
          <a:blip r:embed="rId3"/>
          <a:stretch>
            <a:fillRect/>
          </a:stretch>
        </p:blipFill>
        <p:spPr>
          <a:xfrm>
            <a:off x="7348367" y="3642470"/>
            <a:ext cx="4511910" cy="2723553"/>
          </a:xfrm>
          <a:prstGeom prst="rect">
            <a:avLst/>
          </a:prstGeom>
        </p:spPr>
      </p:pic>
      <p:sp>
        <p:nvSpPr>
          <p:cNvPr id="9" name="CasellaDiTesto 8">
            <a:extLst>
              <a:ext uri="{FF2B5EF4-FFF2-40B4-BE49-F238E27FC236}">
                <a16:creationId xmlns:a16="http://schemas.microsoft.com/office/drawing/2014/main" id="{A5A49EAD-093E-40BE-93EB-AC19FB040323}"/>
              </a:ext>
            </a:extLst>
          </p:cNvPr>
          <p:cNvSpPr txBox="1"/>
          <p:nvPr/>
        </p:nvSpPr>
        <p:spPr>
          <a:xfrm>
            <a:off x="4660858" y="4411160"/>
            <a:ext cx="2461636" cy="369332"/>
          </a:xfrm>
          <a:prstGeom prst="rect">
            <a:avLst/>
          </a:prstGeom>
          <a:noFill/>
        </p:spPr>
        <p:txBody>
          <a:bodyPr wrap="none" rtlCol="0">
            <a:spAutoFit/>
          </a:bodyPr>
          <a:lstStyle/>
          <a:p>
            <a:r>
              <a:rPr lang="it-IT" dirty="0"/>
              <a:t>Juan Francisco Manzano</a:t>
            </a:r>
          </a:p>
        </p:txBody>
      </p:sp>
    </p:spTree>
    <p:extLst>
      <p:ext uri="{BB962C8B-B14F-4D97-AF65-F5344CB8AC3E}">
        <p14:creationId xmlns:p14="http://schemas.microsoft.com/office/powerpoint/2010/main" val="143870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E41549-E3B8-4301-AEEA-611D12A9091F}"/>
              </a:ext>
            </a:extLst>
          </p:cNvPr>
          <p:cNvSpPr>
            <a:spLocks noGrp="1"/>
          </p:cNvSpPr>
          <p:nvPr>
            <p:ph type="title"/>
          </p:nvPr>
        </p:nvSpPr>
        <p:spPr>
          <a:xfrm>
            <a:off x="444546" y="263789"/>
            <a:ext cx="3273099" cy="945675"/>
          </a:xfrm>
        </p:spPr>
        <p:txBody>
          <a:bodyPr/>
          <a:lstStyle/>
          <a:p>
            <a:r>
              <a:rPr lang="it-IT" dirty="0" err="1"/>
              <a:t>Cirilo</a:t>
            </a:r>
            <a:r>
              <a:rPr lang="it-IT" dirty="0"/>
              <a:t> </a:t>
            </a:r>
            <a:r>
              <a:rPr lang="it-IT" dirty="0" err="1"/>
              <a:t>Villaverde</a:t>
            </a:r>
            <a:endParaRPr lang="it-IT" dirty="0"/>
          </a:p>
        </p:txBody>
      </p:sp>
      <p:pic>
        <p:nvPicPr>
          <p:cNvPr id="5" name="Segnaposto contenuto 4">
            <a:extLst>
              <a:ext uri="{FF2B5EF4-FFF2-40B4-BE49-F238E27FC236}">
                <a16:creationId xmlns:a16="http://schemas.microsoft.com/office/drawing/2014/main" id="{50573594-D478-4238-9AAD-379D3640C447}"/>
              </a:ext>
            </a:extLst>
          </p:cNvPr>
          <p:cNvPicPr>
            <a:picLocks noGrp="1" noChangeAspect="1"/>
          </p:cNvPicPr>
          <p:nvPr>
            <p:ph idx="1"/>
          </p:nvPr>
        </p:nvPicPr>
        <p:blipFill>
          <a:blip r:embed="rId2"/>
          <a:stretch>
            <a:fillRect/>
          </a:stretch>
        </p:blipFill>
        <p:spPr>
          <a:xfrm>
            <a:off x="4819844" y="1042989"/>
            <a:ext cx="7167954" cy="4356386"/>
          </a:xfrm>
          <a:prstGeom prst="rect">
            <a:avLst/>
          </a:prstGeom>
        </p:spPr>
      </p:pic>
      <p:sp>
        <p:nvSpPr>
          <p:cNvPr id="4" name="Segnaposto testo 3">
            <a:extLst>
              <a:ext uri="{FF2B5EF4-FFF2-40B4-BE49-F238E27FC236}">
                <a16:creationId xmlns:a16="http://schemas.microsoft.com/office/drawing/2014/main" id="{6D6D247D-198F-4661-8D0D-4871164FA5CD}"/>
              </a:ext>
            </a:extLst>
          </p:cNvPr>
          <p:cNvSpPr>
            <a:spLocks noGrp="1"/>
          </p:cNvSpPr>
          <p:nvPr>
            <p:ph type="body" sz="half" idx="2"/>
          </p:nvPr>
        </p:nvSpPr>
        <p:spPr>
          <a:xfrm>
            <a:off x="677863" y="1456777"/>
            <a:ext cx="4121932" cy="1395084"/>
          </a:xfrm>
        </p:spPr>
        <p:txBody>
          <a:bodyPr>
            <a:normAutofit/>
          </a:bodyPr>
          <a:lstStyle/>
          <a:p>
            <a:r>
              <a:rPr lang="it-IT" sz="3200" b="1" dirty="0"/>
              <a:t>Cecilia Valdés </a:t>
            </a:r>
          </a:p>
        </p:txBody>
      </p:sp>
      <p:pic>
        <p:nvPicPr>
          <p:cNvPr id="6" name="Immagine 5">
            <a:extLst>
              <a:ext uri="{FF2B5EF4-FFF2-40B4-BE49-F238E27FC236}">
                <a16:creationId xmlns:a16="http://schemas.microsoft.com/office/drawing/2014/main" id="{0096A00A-6D61-4083-BF33-DE55A8994EEF}"/>
              </a:ext>
            </a:extLst>
          </p:cNvPr>
          <p:cNvPicPr>
            <a:picLocks noChangeAspect="1"/>
          </p:cNvPicPr>
          <p:nvPr/>
        </p:nvPicPr>
        <p:blipFill>
          <a:blip r:embed="rId3"/>
          <a:stretch>
            <a:fillRect/>
          </a:stretch>
        </p:blipFill>
        <p:spPr>
          <a:xfrm>
            <a:off x="1663180" y="2513626"/>
            <a:ext cx="2835770" cy="4143375"/>
          </a:xfrm>
          <a:prstGeom prst="rect">
            <a:avLst/>
          </a:prstGeom>
        </p:spPr>
      </p:pic>
    </p:spTree>
    <p:extLst>
      <p:ext uri="{BB962C8B-B14F-4D97-AF65-F5344CB8AC3E}">
        <p14:creationId xmlns:p14="http://schemas.microsoft.com/office/powerpoint/2010/main" val="135457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D81B60-9067-4D0E-A6EC-DBAF39B94E4D}"/>
              </a:ext>
            </a:extLst>
          </p:cNvPr>
          <p:cNvSpPr>
            <a:spLocks noGrp="1"/>
          </p:cNvSpPr>
          <p:nvPr>
            <p:ph type="title" idx="4294967295"/>
          </p:nvPr>
        </p:nvSpPr>
        <p:spPr>
          <a:xfrm>
            <a:off x="173038" y="365125"/>
            <a:ext cx="10018712" cy="1139825"/>
          </a:xfrm>
        </p:spPr>
        <p:txBody>
          <a:bodyPr/>
          <a:lstStyle/>
          <a:p>
            <a:pPr algn="ctr"/>
            <a:r>
              <a:rPr lang="it-IT" b="1" dirty="0">
                <a:solidFill>
                  <a:srgbClr val="FF0000"/>
                </a:solidFill>
              </a:rPr>
              <a:t>La prima </a:t>
            </a:r>
            <a:r>
              <a:rPr lang="es-ES" b="1" dirty="0" err="1">
                <a:solidFill>
                  <a:srgbClr val="FF0000"/>
                </a:solidFill>
              </a:rPr>
              <a:t>musica</a:t>
            </a:r>
            <a:r>
              <a:rPr lang="es-ES" b="1" dirty="0">
                <a:solidFill>
                  <a:srgbClr val="FF0000"/>
                </a:solidFill>
              </a:rPr>
              <a:t> afrocubana</a:t>
            </a:r>
            <a:endParaRPr lang="it-IT" b="1" dirty="0">
              <a:solidFill>
                <a:srgbClr val="FF0000"/>
              </a:solidFill>
            </a:endParaRPr>
          </a:p>
        </p:txBody>
      </p:sp>
      <p:sp>
        <p:nvSpPr>
          <p:cNvPr id="3" name="Segnaposto contenuto 2">
            <a:extLst>
              <a:ext uri="{FF2B5EF4-FFF2-40B4-BE49-F238E27FC236}">
                <a16:creationId xmlns:a16="http://schemas.microsoft.com/office/drawing/2014/main" id="{1BAD6FA3-BB48-4F65-8971-299A0BBA5934}"/>
              </a:ext>
            </a:extLst>
          </p:cNvPr>
          <p:cNvSpPr>
            <a:spLocks noGrp="1"/>
          </p:cNvSpPr>
          <p:nvPr>
            <p:ph idx="4294967295"/>
          </p:nvPr>
        </p:nvSpPr>
        <p:spPr>
          <a:xfrm>
            <a:off x="1676400" y="2141538"/>
            <a:ext cx="10515600" cy="4351337"/>
          </a:xfrm>
        </p:spPr>
        <p:txBody>
          <a:bodyPr/>
          <a:lstStyle/>
          <a:p>
            <a:r>
              <a:rPr lang="es-ES" sz="3200" b="1" dirty="0">
                <a:latin typeface="Arial" panose="020B0604020202020204" pitchFamily="34" charset="0"/>
                <a:cs typeface="Arial" panose="020B0604020202020204" pitchFamily="34" charset="0"/>
              </a:rPr>
              <a:t>Amadeo Roldán</a:t>
            </a:r>
            <a:r>
              <a:rPr lang="es-ES" b="1" dirty="0">
                <a:latin typeface="Arial" panose="020B0604020202020204" pitchFamily="34" charset="0"/>
                <a:cs typeface="Arial" panose="020B0604020202020204" pitchFamily="34" charset="0"/>
              </a:rPr>
              <a:t> </a:t>
            </a:r>
            <a:endParaRPr lang="it-IT"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Obertura sobre temas cubanos (1925)</a:t>
            </a:r>
            <a:endParaRPr lang="it-IT"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Tres pequeños poemas (1926)</a:t>
            </a:r>
            <a:endParaRPr lang="it-IT"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La rebamabaramba (1928)</a:t>
            </a:r>
            <a:endParaRPr lang="it-IT"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Rítmicas (1930)</a:t>
            </a:r>
          </a:p>
          <a:p>
            <a:endParaRPr lang="es-ES" dirty="0"/>
          </a:p>
          <a:p>
            <a:r>
              <a:rPr lang="it-IT" dirty="0">
                <a:hlinkClick r:id="rId2"/>
              </a:rPr>
              <a:t>https://www.youtube.com/watch?v=aidfdmT3TP4</a:t>
            </a:r>
            <a:endParaRPr lang="it-IT" dirty="0"/>
          </a:p>
          <a:p>
            <a:endParaRPr lang="it-IT" dirty="0"/>
          </a:p>
          <a:p>
            <a:endParaRPr lang="it-IT" dirty="0"/>
          </a:p>
        </p:txBody>
      </p:sp>
      <p:sp>
        <p:nvSpPr>
          <p:cNvPr id="4" name="AutoShape 2" descr="Risultati immagini per amadeo roldan">
            <a:extLst>
              <a:ext uri="{FF2B5EF4-FFF2-40B4-BE49-F238E27FC236}">
                <a16:creationId xmlns:a16="http://schemas.microsoft.com/office/drawing/2014/main" id="{CCAC164C-55FD-4B3B-8AC9-B7F59F902DC1}"/>
              </a:ext>
            </a:extLst>
          </p:cNvPr>
          <p:cNvSpPr>
            <a:spLocks noChangeAspect="1" noChangeArrowheads="1"/>
          </p:cNvSpPr>
          <p:nvPr/>
        </p:nvSpPr>
        <p:spPr bwMode="auto">
          <a:xfrm>
            <a:off x="6215062" y="35925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pic>
        <p:nvPicPr>
          <p:cNvPr id="10" name="Immagine 9" descr="Immagine che contiene testo, libro&#10;&#10;Descrizione generata con affidabilità molto elevata">
            <a:extLst>
              <a:ext uri="{FF2B5EF4-FFF2-40B4-BE49-F238E27FC236}">
                <a16:creationId xmlns:a16="http://schemas.microsoft.com/office/drawing/2014/main" id="{BBAC01EF-DB60-48A7-A337-48879547D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6713" y="1393190"/>
            <a:ext cx="3095625" cy="4333875"/>
          </a:xfrm>
          <a:prstGeom prst="rect">
            <a:avLst/>
          </a:prstGeom>
        </p:spPr>
      </p:pic>
    </p:spTree>
    <p:extLst>
      <p:ext uri="{BB962C8B-B14F-4D97-AF65-F5344CB8AC3E}">
        <p14:creationId xmlns:p14="http://schemas.microsoft.com/office/powerpoint/2010/main" val="533230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37873-BC76-45B8-89F9-BD9BB95EA9E8}"/>
              </a:ext>
            </a:extLst>
          </p:cNvPr>
          <p:cNvSpPr>
            <a:spLocks noGrp="1"/>
          </p:cNvSpPr>
          <p:nvPr>
            <p:ph type="title"/>
          </p:nvPr>
        </p:nvSpPr>
        <p:spPr/>
        <p:txBody>
          <a:bodyPr/>
          <a:lstStyle/>
          <a:p>
            <a:pPr algn="ctr"/>
            <a:r>
              <a:rPr lang="es-ES" b="1" dirty="0">
                <a:solidFill>
                  <a:srgbClr val="FF0000"/>
                </a:solidFill>
              </a:rPr>
              <a:t>La poesía afrocaribeña </a:t>
            </a:r>
            <a:br>
              <a:rPr lang="es-ES" b="1" dirty="0">
                <a:solidFill>
                  <a:srgbClr val="FF0000"/>
                </a:solidFill>
              </a:rPr>
            </a:br>
            <a:r>
              <a:rPr lang="es-ES" b="1" dirty="0">
                <a:solidFill>
                  <a:srgbClr val="FF0000"/>
                </a:solidFill>
              </a:rPr>
              <a:t>Luís Palés Matos</a:t>
            </a:r>
            <a:endParaRPr lang="it-IT" b="1" dirty="0">
              <a:solidFill>
                <a:srgbClr val="FF0000"/>
              </a:solidFill>
            </a:endParaRPr>
          </a:p>
        </p:txBody>
      </p:sp>
      <p:sp>
        <p:nvSpPr>
          <p:cNvPr id="3" name="Segnaposto contenuto 2">
            <a:extLst>
              <a:ext uri="{FF2B5EF4-FFF2-40B4-BE49-F238E27FC236}">
                <a16:creationId xmlns:a16="http://schemas.microsoft.com/office/drawing/2014/main" id="{4780833B-D472-4872-8A32-C33F0653BF58}"/>
              </a:ext>
            </a:extLst>
          </p:cNvPr>
          <p:cNvSpPr>
            <a:spLocks noGrp="1"/>
          </p:cNvSpPr>
          <p:nvPr>
            <p:ph idx="1"/>
          </p:nvPr>
        </p:nvSpPr>
        <p:spPr/>
        <p:txBody>
          <a:bodyPr/>
          <a:lstStyle/>
          <a:p>
            <a:r>
              <a:rPr lang="es-ES" sz="2400" b="1" dirty="0">
                <a:latin typeface="Arial" panose="020B0604020202020204" pitchFamily="34" charset="0"/>
                <a:cs typeface="Arial" panose="020B0604020202020204" pitchFamily="34" charset="0"/>
              </a:rPr>
              <a:t>Tuntún de pasa y grifería y otros poemas (1937)</a:t>
            </a:r>
          </a:p>
          <a:p>
            <a:endParaRPr lang="es-ES" sz="2400" b="1" dirty="0">
              <a:latin typeface="Arial" panose="020B0604020202020204" pitchFamily="34" charset="0"/>
              <a:cs typeface="Arial" panose="020B0604020202020204" pitchFamily="34" charset="0"/>
            </a:endParaRPr>
          </a:p>
          <a:p>
            <a:r>
              <a:rPr lang="es-ES" sz="2400" b="1" dirty="0">
                <a:latin typeface="Arial" panose="020B0604020202020204" pitchFamily="34" charset="0"/>
                <a:cs typeface="Arial" panose="020B0604020202020204" pitchFamily="34" charset="0"/>
              </a:rPr>
              <a:t>Majestad Negra</a:t>
            </a:r>
            <a:endParaRPr lang="it-IT" sz="2400" b="1" dirty="0">
              <a:latin typeface="Arial" panose="020B0604020202020204" pitchFamily="34" charset="0"/>
              <a:cs typeface="Arial" panose="020B0604020202020204" pitchFamily="34" charset="0"/>
            </a:endParaRPr>
          </a:p>
          <a:p>
            <a:r>
              <a:rPr lang="it-IT" dirty="0">
                <a:hlinkClick r:id="rId2"/>
              </a:rPr>
              <a:t>https://www.palabravirtual.com/index.php?ir=ver_voz.php&amp;wid=858&amp;t=Majestad+negra&amp;p=Luis+Pal%E9s+Matos&amp;o=Balbino+Blanco+S%E1nchez</a:t>
            </a:r>
            <a:endParaRPr lang="it-IT" dirty="0"/>
          </a:p>
          <a:p>
            <a:endParaRPr lang="it-IT" dirty="0"/>
          </a:p>
          <a:p>
            <a:endParaRPr lang="it-IT" dirty="0"/>
          </a:p>
        </p:txBody>
      </p:sp>
    </p:spTree>
    <p:extLst>
      <p:ext uri="{BB962C8B-B14F-4D97-AF65-F5344CB8AC3E}">
        <p14:creationId xmlns:p14="http://schemas.microsoft.com/office/powerpoint/2010/main" val="3299944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379F50-383A-4E40-A5CC-9F6FC8D14035}"/>
              </a:ext>
            </a:extLst>
          </p:cNvPr>
          <p:cNvSpPr>
            <a:spLocks noGrp="1"/>
          </p:cNvSpPr>
          <p:nvPr>
            <p:ph type="title"/>
          </p:nvPr>
        </p:nvSpPr>
        <p:spPr/>
        <p:txBody>
          <a:bodyPr/>
          <a:lstStyle/>
          <a:p>
            <a:pPr algn="ctr"/>
            <a:r>
              <a:rPr lang="es-ES" b="1" dirty="0">
                <a:solidFill>
                  <a:srgbClr val="FF0000"/>
                </a:solidFill>
              </a:rPr>
              <a:t>La poesía afrocubana e la Revista de Avance</a:t>
            </a:r>
            <a:endParaRPr lang="it-IT" b="1" dirty="0">
              <a:solidFill>
                <a:srgbClr val="FF0000"/>
              </a:solidFill>
            </a:endParaRPr>
          </a:p>
        </p:txBody>
      </p:sp>
      <p:sp>
        <p:nvSpPr>
          <p:cNvPr id="3" name="Segnaposto contenuto 2">
            <a:extLst>
              <a:ext uri="{FF2B5EF4-FFF2-40B4-BE49-F238E27FC236}">
                <a16:creationId xmlns:a16="http://schemas.microsoft.com/office/drawing/2014/main" id="{B08571DC-79D8-4A8A-8DC4-DDA307FF9D78}"/>
              </a:ext>
            </a:extLst>
          </p:cNvPr>
          <p:cNvSpPr>
            <a:spLocks noGrp="1"/>
          </p:cNvSpPr>
          <p:nvPr>
            <p:ph idx="1"/>
          </p:nvPr>
        </p:nvSpPr>
        <p:spPr>
          <a:xfrm>
            <a:off x="2243138" y="2015732"/>
            <a:ext cx="8811716" cy="3450613"/>
          </a:xfrm>
        </p:spPr>
        <p:txBody>
          <a:bodyPr>
            <a:normAutofit fontScale="85000" lnSpcReduction="20000"/>
          </a:bodyPr>
          <a:lstStyle/>
          <a:p>
            <a:r>
              <a:rPr lang="es-ES" sz="2600" dirty="0">
                <a:latin typeface="Arial" panose="020B0604020202020204" pitchFamily="34" charset="0"/>
                <a:cs typeface="Arial" panose="020B0604020202020204" pitchFamily="34" charset="0"/>
              </a:rPr>
              <a:t>José Z. Tallet – “La rumba”</a:t>
            </a:r>
          </a:p>
          <a:p>
            <a:pPr marL="0" indent="0">
              <a:buNone/>
            </a:pPr>
            <a:r>
              <a:rPr lang="it-IT" sz="2100" dirty="0">
                <a:latin typeface="Arial" panose="020B0604020202020204" pitchFamily="34" charset="0"/>
                <a:cs typeface="Arial" panose="020B0604020202020204" pitchFamily="34" charset="0"/>
                <a:hlinkClick r:id="rId2"/>
              </a:rPr>
              <a:t>https://www.palabravirtual.com/index.php?ir=ver_voz.php&amp;wid=2725&amp;t=La+rumba&amp;p=Jos%E9+Zacar%EDas+Tallet&amp;o=Jos%E9+Zacar%EDas+Tallet</a:t>
            </a:r>
            <a:endParaRPr lang="it-IT" sz="2100" dirty="0">
              <a:latin typeface="Arial" panose="020B0604020202020204" pitchFamily="34" charset="0"/>
              <a:cs typeface="Arial" panose="020B0604020202020204" pitchFamily="34" charset="0"/>
            </a:endParaRPr>
          </a:p>
          <a:p>
            <a:pPr marL="0" indent="0">
              <a:buNone/>
            </a:pPr>
            <a:r>
              <a:rPr lang="it-IT" sz="2100" dirty="0">
                <a:latin typeface="Arial" panose="020B0604020202020204" pitchFamily="34" charset="0"/>
                <a:cs typeface="Arial" panose="020B0604020202020204" pitchFamily="34" charset="0"/>
                <a:hlinkClick r:id="rId3"/>
              </a:rPr>
              <a:t>https://www.youtube.com/watch?v=5t5vbITsyrc</a:t>
            </a:r>
            <a:endParaRPr lang="it-IT" sz="2100" dirty="0">
              <a:latin typeface="Arial" panose="020B0604020202020204" pitchFamily="34" charset="0"/>
              <a:cs typeface="Arial" panose="020B0604020202020204" pitchFamily="34" charset="0"/>
            </a:endParaRPr>
          </a:p>
          <a:p>
            <a:pPr marL="0" indent="0">
              <a:buNone/>
            </a:pPr>
            <a:endParaRPr lang="it-IT" sz="2100" dirty="0">
              <a:latin typeface="Arial" panose="020B0604020202020204" pitchFamily="34" charset="0"/>
              <a:cs typeface="Arial" panose="020B0604020202020204" pitchFamily="34" charset="0"/>
            </a:endParaRPr>
          </a:p>
          <a:p>
            <a:r>
              <a:rPr lang="es-ES" sz="2600" dirty="0">
                <a:latin typeface="Arial" panose="020B0604020202020204" pitchFamily="34" charset="0"/>
                <a:cs typeface="Arial" panose="020B0604020202020204" pitchFamily="34" charset="0"/>
              </a:rPr>
              <a:t>Ramón Guirao – “Bailadora de rumba”</a:t>
            </a:r>
            <a:endParaRPr lang="it-IT" sz="2600" dirty="0">
              <a:latin typeface="Arial" panose="020B0604020202020204" pitchFamily="34" charset="0"/>
              <a:cs typeface="Arial" panose="020B0604020202020204" pitchFamily="34" charset="0"/>
            </a:endParaRPr>
          </a:p>
          <a:p>
            <a:r>
              <a:rPr lang="es-ES" sz="2600" dirty="0">
                <a:latin typeface="Arial" panose="020B0604020202020204" pitchFamily="34" charset="0"/>
                <a:cs typeface="Arial" panose="020B0604020202020204" pitchFamily="34" charset="0"/>
              </a:rPr>
              <a:t>Emilio Ballagas – “Elegía de María Belén Chacón” </a:t>
            </a:r>
            <a:endParaRPr lang="it-IT" sz="2600" dirty="0">
              <a:latin typeface="Arial" panose="020B0604020202020204" pitchFamily="34" charset="0"/>
              <a:cs typeface="Arial" panose="020B0604020202020204" pitchFamily="34" charset="0"/>
            </a:endParaRPr>
          </a:p>
          <a:p>
            <a:r>
              <a:rPr lang="es-ES" sz="2600" dirty="0">
                <a:latin typeface="Arial" panose="020B0604020202020204" pitchFamily="34" charset="0"/>
                <a:cs typeface="Arial" panose="020B0604020202020204" pitchFamily="34" charset="0"/>
              </a:rPr>
              <a:t>Alejo Carpentier – “Liturgia”</a:t>
            </a:r>
            <a:endParaRPr lang="it-IT" sz="2600" dirty="0">
              <a:latin typeface="Arial" panose="020B0604020202020204" pitchFamily="34" charset="0"/>
              <a:cs typeface="Arial" panose="020B0604020202020204" pitchFamily="34" charset="0"/>
            </a:endParaRPr>
          </a:p>
          <a:p>
            <a:endParaRPr lang="it-IT" dirty="0"/>
          </a:p>
        </p:txBody>
      </p:sp>
      <p:pic>
        <p:nvPicPr>
          <p:cNvPr id="4" name="Segnaposto contenuto 4">
            <a:extLst>
              <a:ext uri="{FF2B5EF4-FFF2-40B4-BE49-F238E27FC236}">
                <a16:creationId xmlns:a16="http://schemas.microsoft.com/office/drawing/2014/main" id="{24F3A67F-E873-48DF-AC3F-575B3F18B215}"/>
              </a:ext>
            </a:extLst>
          </p:cNvPr>
          <p:cNvPicPr>
            <a:picLocks noChangeAspect="1"/>
          </p:cNvPicPr>
          <p:nvPr/>
        </p:nvPicPr>
        <p:blipFill>
          <a:blip r:embed="rId4"/>
          <a:stretch>
            <a:fillRect/>
          </a:stretch>
        </p:blipFill>
        <p:spPr>
          <a:xfrm>
            <a:off x="9729786" y="3014662"/>
            <a:ext cx="2178053" cy="3216258"/>
          </a:xfrm>
          <a:prstGeom prst="rect">
            <a:avLst/>
          </a:prstGeom>
        </p:spPr>
      </p:pic>
      <p:pic>
        <p:nvPicPr>
          <p:cNvPr id="5" name="Immagine 4">
            <a:extLst>
              <a:ext uri="{FF2B5EF4-FFF2-40B4-BE49-F238E27FC236}">
                <a16:creationId xmlns:a16="http://schemas.microsoft.com/office/drawing/2014/main" id="{B825B8BB-D716-486F-9650-B1969B89B3B8}"/>
              </a:ext>
            </a:extLst>
          </p:cNvPr>
          <p:cNvPicPr>
            <a:picLocks noChangeAspect="1"/>
          </p:cNvPicPr>
          <p:nvPr/>
        </p:nvPicPr>
        <p:blipFill>
          <a:blip r:embed="rId5"/>
          <a:stretch>
            <a:fillRect/>
          </a:stretch>
        </p:blipFill>
        <p:spPr>
          <a:xfrm>
            <a:off x="0" y="0"/>
            <a:ext cx="1685925" cy="2286000"/>
          </a:xfrm>
          <a:prstGeom prst="rect">
            <a:avLst/>
          </a:prstGeom>
        </p:spPr>
      </p:pic>
      <p:pic>
        <p:nvPicPr>
          <p:cNvPr id="6" name="Immagine 5">
            <a:extLst>
              <a:ext uri="{FF2B5EF4-FFF2-40B4-BE49-F238E27FC236}">
                <a16:creationId xmlns:a16="http://schemas.microsoft.com/office/drawing/2014/main" id="{6BDFFA19-EB73-4F9A-B17C-2979005F24D6}"/>
              </a:ext>
            </a:extLst>
          </p:cNvPr>
          <p:cNvPicPr>
            <a:picLocks noChangeAspect="1"/>
          </p:cNvPicPr>
          <p:nvPr/>
        </p:nvPicPr>
        <p:blipFill>
          <a:blip r:embed="rId6"/>
          <a:stretch>
            <a:fillRect/>
          </a:stretch>
        </p:blipFill>
        <p:spPr>
          <a:xfrm>
            <a:off x="26985" y="2538412"/>
            <a:ext cx="1743075" cy="2619375"/>
          </a:xfrm>
          <a:prstGeom prst="rect">
            <a:avLst/>
          </a:prstGeom>
        </p:spPr>
      </p:pic>
    </p:spTree>
    <p:extLst>
      <p:ext uri="{BB962C8B-B14F-4D97-AF65-F5344CB8AC3E}">
        <p14:creationId xmlns:p14="http://schemas.microsoft.com/office/powerpoint/2010/main" val="595067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7D523C-AC70-4CF7-B166-FFB8C868A99A}"/>
              </a:ext>
            </a:extLst>
          </p:cNvPr>
          <p:cNvSpPr>
            <a:spLocks noGrp="1"/>
          </p:cNvSpPr>
          <p:nvPr>
            <p:ph type="title"/>
          </p:nvPr>
        </p:nvSpPr>
        <p:spPr>
          <a:xfrm>
            <a:off x="844596" y="362641"/>
            <a:ext cx="3273099" cy="872665"/>
          </a:xfrm>
        </p:spPr>
        <p:txBody>
          <a:bodyPr/>
          <a:lstStyle/>
          <a:p>
            <a:pPr algn="ctr"/>
            <a:r>
              <a:rPr lang="it-IT" b="1" dirty="0" err="1">
                <a:solidFill>
                  <a:srgbClr val="FF0000"/>
                </a:solidFill>
              </a:rPr>
              <a:t>Nicolás</a:t>
            </a:r>
            <a:r>
              <a:rPr lang="it-IT" b="1" dirty="0">
                <a:solidFill>
                  <a:srgbClr val="FF0000"/>
                </a:solidFill>
              </a:rPr>
              <a:t> Guillén</a:t>
            </a:r>
          </a:p>
        </p:txBody>
      </p:sp>
      <p:sp>
        <p:nvSpPr>
          <p:cNvPr id="3" name="Segnaposto contenuto 2">
            <a:extLst>
              <a:ext uri="{FF2B5EF4-FFF2-40B4-BE49-F238E27FC236}">
                <a16:creationId xmlns:a16="http://schemas.microsoft.com/office/drawing/2014/main" id="{1F8761D7-818A-4C60-B396-C42DEE726761}"/>
              </a:ext>
            </a:extLst>
          </p:cNvPr>
          <p:cNvSpPr>
            <a:spLocks noGrp="1"/>
          </p:cNvSpPr>
          <p:nvPr>
            <p:ph idx="1"/>
          </p:nvPr>
        </p:nvSpPr>
        <p:spPr>
          <a:xfrm>
            <a:off x="4117695" y="242888"/>
            <a:ext cx="7468628" cy="5807855"/>
          </a:xfrm>
        </p:spPr>
        <p:txBody>
          <a:bodyPr>
            <a:normAutofit fontScale="85000" lnSpcReduction="10000"/>
          </a:bodyPr>
          <a:lstStyle/>
          <a:p>
            <a:r>
              <a:rPr lang="it-IT" b="1" dirty="0" err="1">
                <a:latin typeface="Arial" panose="020B0604020202020204" pitchFamily="34" charset="0"/>
                <a:cs typeface="Arial" panose="020B0604020202020204" pitchFamily="34" charset="0"/>
              </a:rPr>
              <a:t>Motivos</a:t>
            </a:r>
            <a:r>
              <a:rPr lang="it-IT" b="1" dirty="0">
                <a:latin typeface="Arial" panose="020B0604020202020204" pitchFamily="34" charset="0"/>
                <a:cs typeface="Arial" panose="020B0604020202020204" pitchFamily="34" charset="0"/>
              </a:rPr>
              <a:t> de Son (1930)</a:t>
            </a:r>
          </a:p>
          <a:p>
            <a:r>
              <a:rPr lang="it-IT" b="1" dirty="0">
                <a:latin typeface="Arial" panose="020B0604020202020204" pitchFamily="34" charset="0"/>
                <a:cs typeface="Arial" panose="020B0604020202020204" pitchFamily="34" charset="0"/>
              </a:rPr>
              <a:t>«Tu no </a:t>
            </a:r>
            <a:r>
              <a:rPr lang="it-IT" b="1" dirty="0" err="1">
                <a:latin typeface="Arial" panose="020B0604020202020204" pitchFamily="34" charset="0"/>
                <a:cs typeface="Arial" panose="020B0604020202020204" pitchFamily="34" charset="0"/>
              </a:rPr>
              <a:t>sabe</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inglé</a:t>
            </a:r>
            <a:r>
              <a:rPr lang="it-IT" b="1" dirty="0">
                <a:latin typeface="Arial" panose="020B0604020202020204" pitchFamily="34" charset="0"/>
                <a:cs typeface="Arial" panose="020B0604020202020204" pitchFamily="34" charset="0"/>
              </a:rPr>
              <a:t>» </a:t>
            </a:r>
          </a:p>
          <a:p>
            <a:r>
              <a:rPr lang="it-IT" sz="2000" b="1" dirty="0">
                <a:latin typeface="Arial" panose="020B0604020202020204" pitchFamily="34" charset="0"/>
                <a:cs typeface="Arial" panose="020B0604020202020204" pitchFamily="34" charset="0"/>
              </a:rPr>
              <a:t>Bola de </a:t>
            </a:r>
            <a:r>
              <a:rPr lang="it-IT" sz="2000" b="1" dirty="0" err="1">
                <a:latin typeface="Arial" panose="020B0604020202020204" pitchFamily="34" charset="0"/>
                <a:cs typeface="Arial" panose="020B0604020202020204" pitchFamily="34" charset="0"/>
              </a:rPr>
              <a:t>Nieve</a:t>
            </a:r>
            <a:r>
              <a:rPr lang="it-IT" sz="2000" b="1" dirty="0">
                <a:latin typeface="Arial" panose="020B0604020202020204" pitchFamily="34" charset="0"/>
                <a:cs typeface="Arial" panose="020B0604020202020204" pitchFamily="34" charset="0"/>
              </a:rPr>
              <a:t> - </a:t>
            </a:r>
            <a:r>
              <a:rPr lang="it-IT" sz="2000" b="1" dirty="0">
                <a:latin typeface="Arial" panose="020B0604020202020204" pitchFamily="34" charset="0"/>
                <a:cs typeface="Arial" panose="020B0604020202020204" pitchFamily="34" charset="0"/>
                <a:hlinkClick r:id="rId2"/>
              </a:rPr>
              <a:t>https://www.youtube.com/watch?v=En9nV7Gb_cY</a:t>
            </a:r>
            <a:endParaRPr lang="it-IT" sz="2000" b="1"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«Negro </a:t>
            </a:r>
            <a:r>
              <a:rPr lang="es-ES" b="1" dirty="0">
                <a:latin typeface="Arial" panose="020B0604020202020204" pitchFamily="34" charset="0"/>
                <a:cs typeface="Arial" panose="020B0604020202020204" pitchFamily="34" charset="0"/>
              </a:rPr>
              <a:t>Bembón</a:t>
            </a:r>
            <a:r>
              <a:rPr lang="it-IT" b="1" dirty="0">
                <a:latin typeface="Arial" panose="020B0604020202020204" pitchFamily="34" charset="0"/>
                <a:cs typeface="Arial" panose="020B0604020202020204" pitchFamily="34" charset="0"/>
              </a:rPr>
              <a:t>»  </a:t>
            </a:r>
          </a:p>
          <a:p>
            <a:r>
              <a:rPr lang="it-IT" sz="2000" b="1" dirty="0">
                <a:latin typeface="Arial" panose="020B0604020202020204" pitchFamily="34" charset="0"/>
                <a:cs typeface="Arial" panose="020B0604020202020204" pitchFamily="34" charset="0"/>
              </a:rPr>
              <a:t>Eliseo Grenet - </a:t>
            </a:r>
            <a:r>
              <a:rPr lang="it-IT" sz="2000" b="1" dirty="0">
                <a:latin typeface="Arial" panose="020B0604020202020204" pitchFamily="34" charset="0"/>
                <a:cs typeface="Arial" panose="020B0604020202020204" pitchFamily="34" charset="0"/>
                <a:hlinkClick r:id="rId3"/>
              </a:rPr>
              <a:t>https://www.youtube.com/watch?v=-X5Jq468KGE</a:t>
            </a:r>
            <a:endParaRPr lang="it-IT" sz="2000" b="1" dirty="0">
              <a:latin typeface="Arial" panose="020B0604020202020204" pitchFamily="34" charset="0"/>
              <a:cs typeface="Arial" panose="020B0604020202020204" pitchFamily="34" charset="0"/>
            </a:endParaRPr>
          </a:p>
          <a:p>
            <a:r>
              <a:rPr lang="it-IT" b="1" dirty="0" err="1">
                <a:latin typeface="Arial" panose="020B0604020202020204" pitchFamily="34" charset="0"/>
                <a:cs typeface="Arial" panose="020B0604020202020204" pitchFamily="34" charset="0"/>
              </a:rPr>
              <a:t>Sóngoro</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Cosongo</a:t>
            </a:r>
            <a:r>
              <a:rPr lang="it-IT" b="1" dirty="0">
                <a:latin typeface="Arial" panose="020B0604020202020204" pitchFamily="34" charset="0"/>
                <a:cs typeface="Arial" panose="020B0604020202020204" pitchFamily="34" charset="0"/>
              </a:rPr>
              <a:t> (1931)</a:t>
            </a:r>
          </a:p>
          <a:p>
            <a:r>
              <a:rPr lang="it-IT" b="1" dirty="0">
                <a:latin typeface="Arial" panose="020B0604020202020204" pitchFamily="34" charset="0"/>
                <a:cs typeface="Arial" panose="020B0604020202020204" pitchFamily="34" charset="0"/>
              </a:rPr>
              <a:t>«Si tu </a:t>
            </a:r>
            <a:r>
              <a:rPr lang="it-IT" b="1" dirty="0" err="1">
                <a:latin typeface="Arial" panose="020B0604020202020204" pitchFamily="34" charset="0"/>
                <a:cs typeface="Arial" panose="020B0604020202020204" pitchFamily="34" charset="0"/>
              </a:rPr>
              <a:t>supieras</a:t>
            </a:r>
            <a:r>
              <a:rPr lang="it-IT" b="1" dirty="0">
                <a:latin typeface="Arial" panose="020B0604020202020204" pitchFamily="34" charset="0"/>
                <a:cs typeface="Arial" panose="020B0604020202020204" pitchFamily="34" charset="0"/>
              </a:rPr>
              <a:t>» </a:t>
            </a:r>
          </a:p>
          <a:p>
            <a:r>
              <a:rPr lang="it-IT" sz="2000" b="1" dirty="0" err="1">
                <a:latin typeface="Arial" panose="020B0604020202020204" pitchFamily="34" charset="0"/>
                <a:cs typeface="Arial" panose="020B0604020202020204" pitchFamily="34" charset="0"/>
              </a:rPr>
              <a:t>Septeto</a:t>
            </a:r>
            <a:r>
              <a:rPr lang="it-IT" sz="2000" b="1" dirty="0">
                <a:latin typeface="Arial" panose="020B0604020202020204" pitchFamily="34" charset="0"/>
                <a:cs typeface="Arial" panose="020B0604020202020204" pitchFamily="34" charset="0"/>
              </a:rPr>
              <a:t> </a:t>
            </a:r>
            <a:r>
              <a:rPr lang="it-IT" sz="2000" b="1" dirty="0" err="1">
                <a:latin typeface="Arial" panose="020B0604020202020204" pitchFamily="34" charset="0"/>
                <a:cs typeface="Arial" panose="020B0604020202020204" pitchFamily="34" charset="0"/>
              </a:rPr>
              <a:t>Nacional</a:t>
            </a:r>
            <a:r>
              <a:rPr lang="it-IT" sz="2000" b="1" dirty="0">
                <a:latin typeface="Arial" panose="020B0604020202020204" pitchFamily="34" charset="0"/>
                <a:cs typeface="Arial" panose="020B0604020202020204" pitchFamily="34" charset="0"/>
              </a:rPr>
              <a:t> - </a:t>
            </a:r>
            <a:r>
              <a:rPr lang="it-IT" sz="2000" b="1" dirty="0">
                <a:latin typeface="Arial" panose="020B0604020202020204" pitchFamily="34" charset="0"/>
                <a:cs typeface="Arial" panose="020B0604020202020204" pitchFamily="34" charset="0"/>
                <a:hlinkClick r:id="rId4"/>
              </a:rPr>
              <a:t>https://www.youtube.com/watch?v=YFZULXJqj5Y</a:t>
            </a:r>
            <a:endParaRPr lang="it-IT" sz="2000" b="1"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West </a:t>
            </a:r>
            <a:r>
              <a:rPr lang="it-IT" b="1" dirty="0" err="1">
                <a:latin typeface="Arial" panose="020B0604020202020204" pitchFamily="34" charset="0"/>
                <a:cs typeface="Arial" panose="020B0604020202020204" pitchFamily="34" charset="0"/>
              </a:rPr>
              <a:t>Indies</a:t>
            </a:r>
            <a:r>
              <a:rPr lang="it-IT" b="1" dirty="0">
                <a:latin typeface="Arial" panose="020B0604020202020204" pitchFamily="34" charset="0"/>
                <a:cs typeface="Arial" panose="020B0604020202020204" pitchFamily="34" charset="0"/>
              </a:rPr>
              <a:t> Ltd (1934)</a:t>
            </a:r>
          </a:p>
          <a:p>
            <a:r>
              <a:rPr lang="it-IT" b="1" dirty="0">
                <a:latin typeface="Arial" panose="020B0604020202020204" pitchFamily="34" charset="0"/>
                <a:cs typeface="Arial" panose="020B0604020202020204" pitchFamily="34" charset="0"/>
              </a:rPr>
              <a:t>«</a:t>
            </a:r>
            <a:r>
              <a:rPr lang="it-IT" b="1" dirty="0" err="1">
                <a:latin typeface="Arial" panose="020B0604020202020204" pitchFamily="34" charset="0"/>
                <a:cs typeface="Arial" panose="020B0604020202020204" pitchFamily="34" charset="0"/>
              </a:rPr>
              <a:t>Balada</a:t>
            </a:r>
            <a:r>
              <a:rPr lang="it-IT" b="1" dirty="0">
                <a:latin typeface="Arial" panose="020B0604020202020204" pitchFamily="34" charset="0"/>
                <a:cs typeface="Arial" panose="020B0604020202020204" pitchFamily="34" charset="0"/>
              </a:rPr>
              <a:t> de </a:t>
            </a:r>
            <a:r>
              <a:rPr lang="it-IT" b="1" dirty="0" err="1">
                <a:latin typeface="Arial" panose="020B0604020202020204" pitchFamily="34" charset="0"/>
                <a:cs typeface="Arial" panose="020B0604020202020204" pitchFamily="34" charset="0"/>
              </a:rPr>
              <a:t>los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abuelos</a:t>
            </a:r>
            <a:r>
              <a:rPr lang="it-IT" b="1" dirty="0">
                <a:latin typeface="Arial" panose="020B0604020202020204" pitchFamily="34" charset="0"/>
                <a:cs typeface="Arial" panose="020B0604020202020204" pitchFamily="34" charset="0"/>
              </a:rPr>
              <a:t>»</a:t>
            </a:r>
          </a:p>
          <a:p>
            <a:r>
              <a:rPr lang="it-IT" sz="2000" b="1" dirty="0">
                <a:latin typeface="Arial" panose="020B0604020202020204" pitchFamily="34" charset="0"/>
                <a:cs typeface="Arial" panose="020B0604020202020204" pitchFamily="34" charset="0"/>
                <a:hlinkClick r:id="rId5"/>
              </a:rPr>
              <a:t>https://www.youtube.com/watch?v=XQZ6sAZ7DlE</a:t>
            </a:r>
            <a:endParaRPr lang="it-IT" sz="2000" b="1"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a:t>
            </a:r>
            <a:r>
              <a:rPr lang="it-IT" b="1" dirty="0" err="1">
                <a:latin typeface="Arial" panose="020B0604020202020204" pitchFamily="34" charset="0"/>
                <a:cs typeface="Arial" panose="020B0604020202020204" pitchFamily="34" charset="0"/>
              </a:rPr>
              <a:t>Caminando</a:t>
            </a:r>
            <a:r>
              <a:rPr lang="it-IT" b="1" dirty="0">
                <a:latin typeface="Arial" panose="020B0604020202020204" pitchFamily="34" charset="0"/>
                <a:cs typeface="Arial" panose="020B0604020202020204" pitchFamily="34" charset="0"/>
              </a:rPr>
              <a:t>»</a:t>
            </a:r>
          </a:p>
          <a:p>
            <a:r>
              <a:rPr lang="it-IT" sz="2200" b="1" dirty="0">
                <a:latin typeface="Arial" panose="020B0604020202020204" pitchFamily="34" charset="0"/>
                <a:cs typeface="Arial" panose="020B0604020202020204" pitchFamily="34" charset="0"/>
                <a:hlinkClick r:id="rId6"/>
              </a:rPr>
              <a:t>https://www.youtube.com/watch?v=K0UDkqH44W4</a:t>
            </a:r>
            <a:endParaRPr lang="it-IT" sz="2200" dirty="0"/>
          </a:p>
          <a:p>
            <a:endParaRPr lang="it-IT" dirty="0"/>
          </a:p>
        </p:txBody>
      </p:sp>
      <p:pic>
        <p:nvPicPr>
          <p:cNvPr id="6" name="Immagine 5" descr="Immagine che contiene uomo, parete, persona, cravatta&#10;&#10;Descrizione generata con affidabilità molto elevata">
            <a:extLst>
              <a:ext uri="{FF2B5EF4-FFF2-40B4-BE49-F238E27FC236}">
                <a16:creationId xmlns:a16="http://schemas.microsoft.com/office/drawing/2014/main" id="{8CA3672E-2744-47A6-ABDF-EFE8E86C0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677" y="1643672"/>
            <a:ext cx="2476500" cy="3810000"/>
          </a:xfrm>
          <a:prstGeom prst="rect">
            <a:avLst/>
          </a:prstGeom>
        </p:spPr>
      </p:pic>
    </p:spTree>
    <p:extLst>
      <p:ext uri="{BB962C8B-B14F-4D97-AF65-F5344CB8AC3E}">
        <p14:creationId xmlns:p14="http://schemas.microsoft.com/office/powerpoint/2010/main" val="2697632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E843F5-8026-4A68-BA7A-90B9FC2889AA}"/>
              </a:ext>
            </a:extLst>
          </p:cNvPr>
          <p:cNvSpPr>
            <a:spLocks noGrp="1"/>
          </p:cNvSpPr>
          <p:nvPr>
            <p:ph type="title" idx="4294967295"/>
          </p:nvPr>
        </p:nvSpPr>
        <p:spPr>
          <a:xfrm>
            <a:off x="244475" y="371475"/>
            <a:ext cx="10018712" cy="1100138"/>
          </a:xfrm>
        </p:spPr>
        <p:txBody>
          <a:bodyPr/>
          <a:lstStyle/>
          <a:p>
            <a:pPr algn="ctr"/>
            <a:r>
              <a:rPr lang="es-ES_tradnl" dirty="0" err="1">
                <a:solidFill>
                  <a:srgbClr val="FF0000"/>
                </a:solidFill>
              </a:rPr>
              <a:t>Il</a:t>
            </a:r>
            <a:r>
              <a:rPr lang="es-ES_tradnl" dirty="0">
                <a:solidFill>
                  <a:srgbClr val="FF0000"/>
                </a:solidFill>
              </a:rPr>
              <a:t> </a:t>
            </a:r>
            <a:r>
              <a:rPr lang="es-ES_tradnl" i="1" dirty="0">
                <a:solidFill>
                  <a:srgbClr val="FF0000"/>
                </a:solidFill>
              </a:rPr>
              <a:t>son</a:t>
            </a:r>
            <a:r>
              <a:rPr lang="es-ES_tradnl" dirty="0">
                <a:solidFill>
                  <a:srgbClr val="FF0000"/>
                </a:solidFill>
              </a:rPr>
              <a:t> </a:t>
            </a:r>
            <a:r>
              <a:rPr lang="es-ES_tradnl" dirty="0" err="1">
                <a:solidFill>
                  <a:srgbClr val="FF0000"/>
                </a:solidFill>
              </a:rPr>
              <a:t>comE</a:t>
            </a:r>
            <a:r>
              <a:rPr lang="es-ES_tradnl" dirty="0">
                <a:solidFill>
                  <a:srgbClr val="FF0000"/>
                </a:solidFill>
              </a:rPr>
              <a:t> </a:t>
            </a:r>
            <a:r>
              <a:rPr lang="es-ES_tradnl" dirty="0" err="1">
                <a:solidFill>
                  <a:srgbClr val="FF0000"/>
                </a:solidFill>
              </a:rPr>
              <a:t>mUsica</a:t>
            </a:r>
            <a:r>
              <a:rPr lang="es-ES_tradnl" dirty="0">
                <a:solidFill>
                  <a:srgbClr val="FF0000"/>
                </a:solidFill>
              </a:rPr>
              <a:t> </a:t>
            </a:r>
            <a:r>
              <a:rPr lang="es-ES_tradnl" dirty="0" err="1">
                <a:solidFill>
                  <a:srgbClr val="FF0000"/>
                </a:solidFill>
              </a:rPr>
              <a:t>naZionalE</a:t>
            </a:r>
            <a:r>
              <a:rPr lang="es-ES_tradnl" dirty="0">
                <a:solidFill>
                  <a:srgbClr val="FF0000"/>
                </a:solidFill>
              </a:rPr>
              <a:t> E </a:t>
            </a:r>
            <a:r>
              <a:rPr lang="es-ES_tradnl" dirty="0" err="1">
                <a:solidFill>
                  <a:srgbClr val="FF0000"/>
                </a:solidFill>
              </a:rPr>
              <a:t>transculturalE</a:t>
            </a:r>
            <a:endParaRPr lang="it-IT" dirty="0">
              <a:solidFill>
                <a:srgbClr val="FF0000"/>
              </a:solidFill>
            </a:endParaRPr>
          </a:p>
        </p:txBody>
      </p:sp>
      <p:sp>
        <p:nvSpPr>
          <p:cNvPr id="3" name="Segnaposto contenuto 2">
            <a:extLst>
              <a:ext uri="{FF2B5EF4-FFF2-40B4-BE49-F238E27FC236}">
                <a16:creationId xmlns:a16="http://schemas.microsoft.com/office/drawing/2014/main" id="{6919252C-B80D-4BCD-B811-0B441E412A3E}"/>
              </a:ext>
            </a:extLst>
          </p:cNvPr>
          <p:cNvSpPr>
            <a:spLocks noGrp="1"/>
          </p:cNvSpPr>
          <p:nvPr>
            <p:ph idx="4294967295"/>
          </p:nvPr>
        </p:nvSpPr>
        <p:spPr>
          <a:xfrm>
            <a:off x="615950" y="2052638"/>
            <a:ext cx="10814049" cy="3790950"/>
          </a:xfrm>
        </p:spPr>
        <p:txBody>
          <a:bodyPr>
            <a:normAutofit lnSpcReduction="10000"/>
          </a:bodyPr>
          <a:lstStyle/>
          <a:p>
            <a:r>
              <a:rPr lang="it-IT" dirty="0"/>
              <a:t>Rita Montaner - El </a:t>
            </a:r>
            <a:r>
              <a:rPr lang="it-IT" dirty="0" err="1"/>
              <a:t>Manisero</a:t>
            </a:r>
            <a:endParaRPr lang="it-IT" dirty="0"/>
          </a:p>
          <a:p>
            <a:r>
              <a:rPr lang="it-IT" sz="2000" dirty="0">
                <a:hlinkClick r:id="rId2"/>
              </a:rPr>
              <a:t>https://www.youtube.com/watch?v=WUElr_1D038</a:t>
            </a:r>
            <a:endParaRPr lang="it-IT" sz="2000" dirty="0"/>
          </a:p>
          <a:p>
            <a:endParaRPr lang="it-IT" dirty="0"/>
          </a:p>
          <a:p>
            <a:r>
              <a:rPr lang="it-IT" dirty="0"/>
              <a:t>Trio Matamoros – El son de la </a:t>
            </a:r>
            <a:r>
              <a:rPr lang="it-IT" dirty="0" err="1"/>
              <a:t>Loma</a:t>
            </a:r>
            <a:endParaRPr lang="it-IT" dirty="0"/>
          </a:p>
          <a:p>
            <a:r>
              <a:rPr lang="it-IT" sz="2000" dirty="0">
                <a:hlinkClick r:id="rId3"/>
              </a:rPr>
              <a:t>https://www.youtube.com/watch?v=LfdwBDo2jqA</a:t>
            </a:r>
            <a:endParaRPr lang="it-IT" sz="2000" dirty="0"/>
          </a:p>
          <a:p>
            <a:endParaRPr lang="it-IT" sz="2000" dirty="0"/>
          </a:p>
          <a:p>
            <a:r>
              <a:rPr lang="it-IT" dirty="0"/>
              <a:t>El </a:t>
            </a:r>
            <a:r>
              <a:rPr lang="it-IT" dirty="0" err="1"/>
              <a:t>Septeto</a:t>
            </a:r>
            <a:r>
              <a:rPr lang="it-IT" dirty="0"/>
              <a:t> </a:t>
            </a:r>
            <a:r>
              <a:rPr lang="it-IT" dirty="0" err="1"/>
              <a:t>Nacional</a:t>
            </a:r>
            <a:r>
              <a:rPr lang="it-IT" dirty="0"/>
              <a:t> – A la </a:t>
            </a:r>
            <a:r>
              <a:rPr lang="it-IT" dirty="0" err="1"/>
              <a:t>loma</a:t>
            </a:r>
            <a:r>
              <a:rPr lang="it-IT" dirty="0"/>
              <a:t> de </a:t>
            </a:r>
            <a:r>
              <a:rPr lang="it-IT" dirty="0" err="1"/>
              <a:t>Belén</a:t>
            </a:r>
            <a:r>
              <a:rPr lang="it-IT" dirty="0"/>
              <a:t> nos </a:t>
            </a:r>
            <a:r>
              <a:rPr lang="it-IT" dirty="0" err="1"/>
              <a:t>vamos</a:t>
            </a:r>
            <a:endParaRPr lang="it-IT" dirty="0"/>
          </a:p>
          <a:p>
            <a:r>
              <a:rPr lang="it-IT" sz="2000" dirty="0">
                <a:hlinkClick r:id="rId4"/>
              </a:rPr>
              <a:t>https://www.youtube.com/watch?v=x5ufzxQbtBA&amp;list=RDx5ufzxQbtBA&amp;t=5</a:t>
            </a:r>
            <a:endParaRPr lang="it-IT" sz="2000" dirty="0"/>
          </a:p>
          <a:p>
            <a:endParaRPr lang="it-IT" dirty="0"/>
          </a:p>
          <a:p>
            <a:endParaRPr lang="it-IT" dirty="0"/>
          </a:p>
        </p:txBody>
      </p:sp>
    </p:spTree>
    <p:extLst>
      <p:ext uri="{BB962C8B-B14F-4D97-AF65-F5344CB8AC3E}">
        <p14:creationId xmlns:p14="http://schemas.microsoft.com/office/powerpoint/2010/main" val="2092553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0BC2EB-60AF-4F45-B317-A3A6D3D665B3}"/>
              </a:ext>
            </a:extLst>
          </p:cNvPr>
          <p:cNvSpPr>
            <a:spLocks noGrp="1"/>
          </p:cNvSpPr>
          <p:nvPr>
            <p:ph type="title" idx="4294967295"/>
          </p:nvPr>
        </p:nvSpPr>
        <p:spPr>
          <a:xfrm>
            <a:off x="0" y="311150"/>
            <a:ext cx="10018713" cy="835025"/>
          </a:xfrm>
        </p:spPr>
        <p:txBody>
          <a:bodyPr/>
          <a:lstStyle/>
          <a:p>
            <a:pPr algn="ctr"/>
            <a:r>
              <a:rPr lang="it-IT" dirty="0">
                <a:solidFill>
                  <a:srgbClr val="FF0000"/>
                </a:solidFill>
              </a:rPr>
              <a:t>La narrativa afrocubana</a:t>
            </a:r>
          </a:p>
        </p:txBody>
      </p:sp>
      <p:sp>
        <p:nvSpPr>
          <p:cNvPr id="3" name="Segnaposto contenuto 2">
            <a:extLst>
              <a:ext uri="{FF2B5EF4-FFF2-40B4-BE49-F238E27FC236}">
                <a16:creationId xmlns:a16="http://schemas.microsoft.com/office/drawing/2014/main" id="{14653417-C575-42CD-A866-A22DFD492060}"/>
              </a:ext>
            </a:extLst>
          </p:cNvPr>
          <p:cNvSpPr>
            <a:spLocks noGrp="1"/>
          </p:cNvSpPr>
          <p:nvPr>
            <p:ph idx="4294967295"/>
          </p:nvPr>
        </p:nvSpPr>
        <p:spPr>
          <a:xfrm>
            <a:off x="330201" y="1538287"/>
            <a:ext cx="10018712" cy="4173537"/>
          </a:xfrm>
        </p:spPr>
        <p:txBody>
          <a:bodyPr>
            <a:normAutofit lnSpcReduction="10000"/>
          </a:bodyPr>
          <a:lstStyle/>
          <a:p>
            <a:r>
              <a:rPr lang="es-ES_tradnl" sz="2600" dirty="0"/>
              <a:t>Lino Novás Calvo – “La luna de los ñáñigos” (1932)</a:t>
            </a:r>
            <a:endParaRPr lang="it-IT" sz="2600" dirty="0"/>
          </a:p>
          <a:p>
            <a:endParaRPr lang="es-ES" sz="2600" dirty="0"/>
          </a:p>
          <a:p>
            <a:r>
              <a:rPr lang="es-ES" sz="2600" dirty="0"/>
              <a:t>Alejo Carpentier – </a:t>
            </a:r>
            <a:r>
              <a:rPr lang="es-ES" sz="2600" i="1" dirty="0"/>
              <a:t>¡Ecue-Yamba-O!</a:t>
            </a:r>
            <a:r>
              <a:rPr lang="es-ES" sz="2600" dirty="0"/>
              <a:t> (1933)</a:t>
            </a:r>
            <a:endParaRPr lang="it-IT" sz="2600" dirty="0"/>
          </a:p>
          <a:p>
            <a:endParaRPr lang="es-ES_tradnl" sz="2600" dirty="0"/>
          </a:p>
          <a:p>
            <a:r>
              <a:rPr lang="es-ES_tradnl" sz="2600" dirty="0"/>
              <a:t>Rómulo Lachatañeré - </a:t>
            </a:r>
            <a:r>
              <a:rPr lang="es-ES_tradnl" sz="2600" i="1" dirty="0"/>
              <a:t>¡Oh, mío Yemayá!</a:t>
            </a:r>
            <a:r>
              <a:rPr lang="es-ES_tradnl" sz="2600" dirty="0"/>
              <a:t> (1938)</a:t>
            </a:r>
            <a:endParaRPr lang="it-IT" sz="2600" dirty="0"/>
          </a:p>
          <a:p>
            <a:endParaRPr lang="es-ES_tradnl" sz="2600" dirty="0"/>
          </a:p>
          <a:p>
            <a:r>
              <a:rPr lang="es-ES_tradnl" sz="2600" dirty="0"/>
              <a:t>Lydia Cabrera – </a:t>
            </a:r>
            <a:r>
              <a:rPr lang="es-ES_tradnl" sz="2600" i="1" dirty="0"/>
              <a:t>Cuentos Negros de Cuba</a:t>
            </a:r>
            <a:r>
              <a:rPr lang="es-ES_tradnl" sz="2600" dirty="0"/>
              <a:t> (1937)</a:t>
            </a:r>
            <a:endParaRPr lang="it-IT" sz="2600" dirty="0"/>
          </a:p>
          <a:p>
            <a:endParaRPr lang="it-IT" dirty="0"/>
          </a:p>
        </p:txBody>
      </p:sp>
      <p:pic>
        <p:nvPicPr>
          <p:cNvPr id="5" name="Immagine 4" descr="Immagine che contiene testo, libro&#10;&#10;Descrizione generata con affidabilità elevata">
            <a:extLst>
              <a:ext uri="{FF2B5EF4-FFF2-40B4-BE49-F238E27FC236}">
                <a16:creationId xmlns:a16="http://schemas.microsoft.com/office/drawing/2014/main" id="{3505FF4A-0E77-42B1-ACB3-C40ED5F84EAE}"/>
              </a:ext>
            </a:extLst>
          </p:cNvPr>
          <p:cNvPicPr>
            <a:picLocks noChangeAspect="1"/>
          </p:cNvPicPr>
          <p:nvPr/>
        </p:nvPicPr>
        <p:blipFill rotWithShape="1">
          <a:blip r:embed="rId2">
            <a:extLst>
              <a:ext uri="{28A0092B-C50C-407E-A947-70E740481C1C}">
                <a14:useLocalDpi xmlns:a14="http://schemas.microsoft.com/office/drawing/2010/main" val="0"/>
              </a:ext>
            </a:extLst>
          </a:blip>
          <a:srcRect l="4176" t="2083" r="4876" b="5324"/>
          <a:stretch/>
        </p:blipFill>
        <p:spPr>
          <a:xfrm>
            <a:off x="8872537" y="1538287"/>
            <a:ext cx="2649417" cy="3886200"/>
          </a:xfrm>
          <a:prstGeom prst="rect">
            <a:avLst/>
          </a:prstGeom>
        </p:spPr>
      </p:pic>
    </p:spTree>
    <p:extLst>
      <p:ext uri="{BB962C8B-B14F-4D97-AF65-F5344CB8AC3E}">
        <p14:creationId xmlns:p14="http://schemas.microsoft.com/office/powerpoint/2010/main" val="4228100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3CA148-755A-4A98-AA8C-50A019D66DB9}"/>
              </a:ext>
            </a:extLst>
          </p:cNvPr>
          <p:cNvSpPr>
            <a:spLocks noGrp="1"/>
          </p:cNvSpPr>
          <p:nvPr>
            <p:ph type="title" idx="4294967295"/>
          </p:nvPr>
        </p:nvSpPr>
        <p:spPr>
          <a:xfrm>
            <a:off x="7214627" y="39689"/>
            <a:ext cx="4977373" cy="1055687"/>
          </a:xfrm>
        </p:spPr>
        <p:txBody>
          <a:bodyPr/>
          <a:lstStyle/>
          <a:p>
            <a:pPr algn="ctr"/>
            <a:r>
              <a:rPr lang="it-IT" dirty="0"/>
              <a:t>Eduardo </a:t>
            </a:r>
            <a:r>
              <a:rPr lang="it-IT" dirty="0" err="1"/>
              <a:t>AbelA</a:t>
            </a:r>
            <a:br>
              <a:rPr lang="it-IT" dirty="0"/>
            </a:br>
            <a:r>
              <a:rPr lang="it-IT" dirty="0"/>
              <a:t>(1889-1965)</a:t>
            </a:r>
          </a:p>
        </p:txBody>
      </p:sp>
      <p:pic>
        <p:nvPicPr>
          <p:cNvPr id="5" name="Segnaposto contenuto 4" descr="El gallo mistico&#10;&#10;">
            <a:extLst>
              <a:ext uri="{FF2B5EF4-FFF2-40B4-BE49-F238E27FC236}">
                <a16:creationId xmlns:a16="http://schemas.microsoft.com/office/drawing/2014/main" id="{8821A58D-C8B4-4195-A3B0-3E4EB49E4E9E}"/>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89722" y="3568702"/>
            <a:ext cx="1857375" cy="2466975"/>
          </a:xfrm>
        </p:spPr>
      </p:pic>
      <p:pic>
        <p:nvPicPr>
          <p:cNvPr id="7" name="Immagine 6" descr="Immagine che contiene interni&#10;&#10;Descrizione generata con affidabilità elevata">
            <a:extLst>
              <a:ext uri="{FF2B5EF4-FFF2-40B4-BE49-F238E27FC236}">
                <a16:creationId xmlns:a16="http://schemas.microsoft.com/office/drawing/2014/main" id="{B885548D-EE50-435C-8B0D-3A895E526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37" y="39689"/>
            <a:ext cx="2438401" cy="3363311"/>
          </a:xfrm>
          <a:prstGeom prst="rect">
            <a:avLst/>
          </a:prstGeom>
        </p:spPr>
      </p:pic>
      <p:pic>
        <p:nvPicPr>
          <p:cNvPr id="9" name="Immagine 8">
            <a:extLst>
              <a:ext uri="{FF2B5EF4-FFF2-40B4-BE49-F238E27FC236}">
                <a16:creationId xmlns:a16="http://schemas.microsoft.com/office/drawing/2014/main" id="{9FEE5610-335C-4543-8A31-D93F95269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683" y="1474786"/>
            <a:ext cx="2567854" cy="3105149"/>
          </a:xfrm>
          <a:prstGeom prst="rect">
            <a:avLst/>
          </a:prstGeom>
        </p:spPr>
      </p:pic>
      <p:pic>
        <p:nvPicPr>
          <p:cNvPr id="11" name="Immagine 10">
            <a:extLst>
              <a:ext uri="{FF2B5EF4-FFF2-40B4-BE49-F238E27FC236}">
                <a16:creationId xmlns:a16="http://schemas.microsoft.com/office/drawing/2014/main" id="{733EA668-71AC-4634-8C85-0D56EA651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636" y="1095376"/>
            <a:ext cx="2438400" cy="3115056"/>
          </a:xfrm>
          <a:prstGeom prst="rect">
            <a:avLst/>
          </a:prstGeom>
        </p:spPr>
      </p:pic>
      <p:pic>
        <p:nvPicPr>
          <p:cNvPr id="13" name="Immagine 12" descr="Immagine che contiene interni, pavimento, fotografia&#10;&#10;Descrizione generata con affidabilità elevata">
            <a:extLst>
              <a:ext uri="{FF2B5EF4-FFF2-40B4-BE49-F238E27FC236}">
                <a16:creationId xmlns:a16="http://schemas.microsoft.com/office/drawing/2014/main" id="{C934CC3F-135F-4A85-852F-BD186398B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303" y="2652904"/>
            <a:ext cx="2495550" cy="3048000"/>
          </a:xfrm>
          <a:prstGeom prst="rect">
            <a:avLst/>
          </a:prstGeom>
        </p:spPr>
      </p:pic>
    </p:spTree>
    <p:extLst>
      <p:ext uri="{BB962C8B-B14F-4D97-AF65-F5344CB8AC3E}">
        <p14:creationId xmlns:p14="http://schemas.microsoft.com/office/powerpoint/2010/main" val="196314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ED617C6-DA17-4F48-BC96-A34E61BDDD05}"/>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138279" y="3154362"/>
            <a:ext cx="4010585" cy="3162741"/>
          </a:xfrm>
          <a:prstGeom prst="rect">
            <a:avLst/>
          </a:prstGeom>
        </p:spPr>
      </p:pic>
      <p:pic>
        <p:nvPicPr>
          <p:cNvPr id="7" name="Immagine 6">
            <a:extLst>
              <a:ext uri="{FF2B5EF4-FFF2-40B4-BE49-F238E27FC236}">
                <a16:creationId xmlns:a16="http://schemas.microsoft.com/office/drawing/2014/main" id="{4F1F1659-EE10-4C04-AA00-73528734775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9566"/>
          <a:stretch/>
        </p:blipFill>
        <p:spPr>
          <a:xfrm>
            <a:off x="148779" y="223045"/>
            <a:ext cx="4433163" cy="5426075"/>
          </a:xfrm>
          <a:prstGeom prst="rect">
            <a:avLst/>
          </a:prstGeom>
        </p:spPr>
      </p:pic>
      <p:pic>
        <p:nvPicPr>
          <p:cNvPr id="10" name="Immagine 9">
            <a:extLst>
              <a:ext uri="{FF2B5EF4-FFF2-40B4-BE49-F238E27FC236}">
                <a16:creationId xmlns:a16="http://schemas.microsoft.com/office/drawing/2014/main" id="{CAF1744D-54DB-40B7-A5C7-B21D3F1BEEB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b="10960"/>
          <a:stretch/>
        </p:blipFill>
        <p:spPr>
          <a:xfrm>
            <a:off x="4687587" y="3801267"/>
            <a:ext cx="3239403" cy="2340770"/>
          </a:xfrm>
          <a:prstGeom prst="rect">
            <a:avLst/>
          </a:prstGeom>
        </p:spPr>
      </p:pic>
      <p:pic>
        <p:nvPicPr>
          <p:cNvPr id="11" name="Immagine 10">
            <a:extLst>
              <a:ext uri="{FF2B5EF4-FFF2-40B4-BE49-F238E27FC236}">
                <a16:creationId xmlns:a16="http://schemas.microsoft.com/office/drawing/2014/main" id="{08029B64-82A0-493F-B618-568B1159EB0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7715704" y="223045"/>
            <a:ext cx="3877678" cy="2833688"/>
          </a:xfrm>
          <a:prstGeom prst="rect">
            <a:avLst/>
          </a:prstGeom>
        </p:spPr>
      </p:pic>
    </p:spTree>
    <p:extLst>
      <p:ext uri="{BB962C8B-B14F-4D97-AF65-F5344CB8AC3E}">
        <p14:creationId xmlns:p14="http://schemas.microsoft.com/office/powerpoint/2010/main" val="4025924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6F2393-8703-4550-B74D-84F3A311F839}"/>
              </a:ext>
            </a:extLst>
          </p:cNvPr>
          <p:cNvSpPr>
            <a:spLocks noGrp="1"/>
          </p:cNvSpPr>
          <p:nvPr>
            <p:ph type="title" idx="4294967295"/>
          </p:nvPr>
        </p:nvSpPr>
        <p:spPr>
          <a:xfrm>
            <a:off x="3176588" y="344488"/>
            <a:ext cx="6390107" cy="769937"/>
          </a:xfrm>
        </p:spPr>
        <p:txBody>
          <a:bodyPr>
            <a:normAutofit fontScale="90000"/>
          </a:bodyPr>
          <a:lstStyle/>
          <a:p>
            <a:pPr algn="ctr"/>
            <a:r>
              <a:rPr lang="it-IT" dirty="0"/>
              <a:t>Wilfredo </a:t>
            </a:r>
            <a:r>
              <a:rPr lang="it-IT" dirty="0" err="1"/>
              <a:t>Lam</a:t>
            </a:r>
            <a:br>
              <a:rPr lang="it-IT" dirty="0"/>
            </a:br>
            <a:r>
              <a:rPr lang="it-IT" dirty="0"/>
              <a:t>(1902-1982)</a:t>
            </a:r>
          </a:p>
        </p:txBody>
      </p:sp>
      <p:pic>
        <p:nvPicPr>
          <p:cNvPr id="5" name="Segnaposto contenuto 4" descr="Immagine che contiene persona, uomo, parete, interni&#10;&#10;Descrizione generata con affidabilità molto elevata">
            <a:extLst>
              <a:ext uri="{FF2B5EF4-FFF2-40B4-BE49-F238E27FC236}">
                <a16:creationId xmlns:a16="http://schemas.microsoft.com/office/drawing/2014/main" id="{80D16C31-7D60-4BCB-BDB5-BE7B64D2ABB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2861" y="147696"/>
            <a:ext cx="2291929" cy="2836863"/>
          </a:xfrm>
        </p:spPr>
      </p:pic>
      <p:pic>
        <p:nvPicPr>
          <p:cNvPr id="7" name="Immagine 6">
            <a:extLst>
              <a:ext uri="{FF2B5EF4-FFF2-40B4-BE49-F238E27FC236}">
                <a16:creationId xmlns:a16="http://schemas.microsoft.com/office/drawing/2014/main" id="{8AC5513A-17F0-4D3D-B0F2-850FBF293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887" y="1738311"/>
            <a:ext cx="2843212" cy="2959525"/>
          </a:xfrm>
          <a:prstGeom prst="rect">
            <a:avLst/>
          </a:prstGeom>
        </p:spPr>
      </p:pic>
      <p:pic>
        <p:nvPicPr>
          <p:cNvPr id="9" name="Immagine 8">
            <a:extLst>
              <a:ext uri="{FF2B5EF4-FFF2-40B4-BE49-F238E27FC236}">
                <a16:creationId xmlns:a16="http://schemas.microsoft.com/office/drawing/2014/main" id="{9CFA12D2-1BCD-4F41-8E6B-D65C672DB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268" y="2157429"/>
            <a:ext cx="2393156" cy="2897596"/>
          </a:xfrm>
          <a:prstGeom prst="rect">
            <a:avLst/>
          </a:prstGeom>
        </p:spPr>
      </p:pic>
      <p:pic>
        <p:nvPicPr>
          <p:cNvPr id="11" name="Immagine 10">
            <a:extLst>
              <a:ext uri="{FF2B5EF4-FFF2-40B4-BE49-F238E27FC236}">
                <a16:creationId xmlns:a16="http://schemas.microsoft.com/office/drawing/2014/main" id="{46748A4A-C9CB-49B0-BDFF-F7C9E4DE4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676" y="1566127"/>
            <a:ext cx="2494959" cy="3668264"/>
          </a:xfrm>
          <a:prstGeom prst="rect">
            <a:avLst/>
          </a:prstGeom>
        </p:spPr>
      </p:pic>
      <p:pic>
        <p:nvPicPr>
          <p:cNvPr id="13" name="Immagine 12" descr="Immagine che contiene arredamento&#10;&#10;Descrizione generata con affidabilità elevata">
            <a:extLst>
              <a:ext uri="{FF2B5EF4-FFF2-40B4-BE49-F238E27FC236}">
                <a16:creationId xmlns:a16="http://schemas.microsoft.com/office/drawing/2014/main" id="{0654614F-37FE-4DDD-8929-BA3E9ABCF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62" y="3454824"/>
            <a:ext cx="1838325" cy="2486025"/>
          </a:xfrm>
          <a:prstGeom prst="rect">
            <a:avLst/>
          </a:prstGeom>
        </p:spPr>
      </p:pic>
    </p:spTree>
    <p:extLst>
      <p:ext uri="{BB962C8B-B14F-4D97-AF65-F5344CB8AC3E}">
        <p14:creationId xmlns:p14="http://schemas.microsoft.com/office/powerpoint/2010/main" val="3958463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4ECB37-3E18-4726-9D27-39A3EF7EBF19}"/>
              </a:ext>
            </a:extLst>
          </p:cNvPr>
          <p:cNvSpPr>
            <a:spLocks noGrp="1"/>
          </p:cNvSpPr>
          <p:nvPr>
            <p:ph type="title"/>
          </p:nvPr>
        </p:nvSpPr>
        <p:spPr>
          <a:xfrm>
            <a:off x="985838" y="202073"/>
            <a:ext cx="4878387" cy="1098090"/>
          </a:xfrm>
        </p:spPr>
        <p:txBody>
          <a:bodyPr/>
          <a:lstStyle/>
          <a:p>
            <a:r>
              <a:rPr lang="it-IT" dirty="0"/>
              <a:t>Il cinema e la questione razziale</a:t>
            </a:r>
          </a:p>
        </p:txBody>
      </p:sp>
      <p:pic>
        <p:nvPicPr>
          <p:cNvPr id="5" name="Elementi multimediali online 4" title="La primera carga al machete">
            <a:hlinkClick r:id="" action="ppaction://media"/>
            <a:extLst>
              <a:ext uri="{FF2B5EF4-FFF2-40B4-BE49-F238E27FC236}">
                <a16:creationId xmlns:a16="http://schemas.microsoft.com/office/drawing/2014/main" id="{8E5392B7-44DB-404B-B7EB-517B58FFF0EB}"/>
              </a:ext>
            </a:extLst>
          </p:cNvPr>
          <p:cNvPicPr>
            <a:picLocks noGrp="1" noRot="1" noChangeAspect="1"/>
          </p:cNvPicPr>
          <p:nvPr>
            <p:ph idx="1"/>
            <a:videoFile r:link="rId1"/>
          </p:nvPr>
        </p:nvPicPr>
        <p:blipFill>
          <a:blip r:embed="rId3"/>
          <a:stretch>
            <a:fillRect/>
          </a:stretch>
        </p:blipFill>
        <p:spPr>
          <a:xfrm>
            <a:off x="5864225" y="1028700"/>
            <a:ext cx="6208630" cy="4653090"/>
          </a:xfrm>
          <a:prstGeom prst="rect">
            <a:avLst/>
          </a:prstGeom>
        </p:spPr>
      </p:pic>
      <p:sp>
        <p:nvSpPr>
          <p:cNvPr id="4" name="Segnaposto testo 3">
            <a:extLst>
              <a:ext uri="{FF2B5EF4-FFF2-40B4-BE49-F238E27FC236}">
                <a16:creationId xmlns:a16="http://schemas.microsoft.com/office/drawing/2014/main" id="{FEC3BA56-E136-498F-82BE-80EBF0716591}"/>
              </a:ext>
            </a:extLst>
          </p:cNvPr>
          <p:cNvSpPr>
            <a:spLocks noGrp="1"/>
          </p:cNvSpPr>
          <p:nvPr>
            <p:ph type="body" sz="half" idx="2"/>
          </p:nvPr>
        </p:nvSpPr>
        <p:spPr>
          <a:xfrm>
            <a:off x="200025" y="3205491"/>
            <a:ext cx="5272088" cy="2248181"/>
          </a:xfrm>
        </p:spPr>
        <p:txBody>
          <a:bodyPr>
            <a:normAutofit/>
          </a:bodyPr>
          <a:lstStyle/>
          <a:p>
            <a:r>
              <a:rPr lang="it-IT" sz="2400" dirty="0"/>
              <a:t>Manuel </a:t>
            </a:r>
            <a:r>
              <a:rPr lang="it-IT" sz="2400" dirty="0" err="1"/>
              <a:t>Octavio</a:t>
            </a:r>
            <a:r>
              <a:rPr lang="it-IT" sz="2400" dirty="0"/>
              <a:t> Gomez</a:t>
            </a:r>
          </a:p>
          <a:p>
            <a:r>
              <a:rPr lang="it-IT" sz="2400" dirty="0"/>
              <a:t>La </a:t>
            </a:r>
            <a:r>
              <a:rPr lang="it-IT" sz="2400" dirty="0" err="1"/>
              <a:t>primera</a:t>
            </a:r>
            <a:r>
              <a:rPr lang="it-IT" sz="2400" dirty="0"/>
              <a:t> </a:t>
            </a:r>
            <a:r>
              <a:rPr lang="it-IT" sz="2400" dirty="0" err="1"/>
              <a:t>carga</a:t>
            </a:r>
            <a:r>
              <a:rPr lang="it-IT" sz="2400" dirty="0"/>
              <a:t> al machete (1969)</a:t>
            </a:r>
          </a:p>
        </p:txBody>
      </p:sp>
    </p:spTree>
    <p:extLst>
      <p:ext uri="{BB962C8B-B14F-4D97-AF65-F5344CB8AC3E}">
        <p14:creationId xmlns:p14="http://schemas.microsoft.com/office/powerpoint/2010/main" val="2607711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FF0F304-BFD0-4637-AE35-40EDAC0623DC}"/>
              </a:ext>
            </a:extLst>
          </p:cNvPr>
          <p:cNvSpPr>
            <a:spLocks noGrp="1"/>
          </p:cNvSpPr>
          <p:nvPr>
            <p:ph idx="1"/>
          </p:nvPr>
        </p:nvSpPr>
        <p:spPr>
          <a:xfrm>
            <a:off x="5043714" y="798974"/>
            <a:ext cx="6012470" cy="1987089"/>
          </a:xfrm>
        </p:spPr>
        <p:txBody>
          <a:bodyPr/>
          <a:lstStyle/>
          <a:p>
            <a:r>
              <a:rPr lang="it-IT" dirty="0">
                <a:hlinkClick r:id="rId2"/>
              </a:rPr>
              <a:t>https://archive.org/details/SuiteHabana20036.9DEtnicFernandoPrezImmgenesDeLaHabana1h22m</a:t>
            </a:r>
            <a:endParaRPr lang="it-IT" dirty="0"/>
          </a:p>
          <a:p>
            <a:endParaRPr lang="it-IT" dirty="0"/>
          </a:p>
          <a:p>
            <a:endParaRPr lang="it-IT" dirty="0"/>
          </a:p>
        </p:txBody>
      </p:sp>
      <p:sp>
        <p:nvSpPr>
          <p:cNvPr id="4" name="Segnaposto testo 3">
            <a:extLst>
              <a:ext uri="{FF2B5EF4-FFF2-40B4-BE49-F238E27FC236}">
                <a16:creationId xmlns:a16="http://schemas.microsoft.com/office/drawing/2014/main" id="{2F0E02E2-93B2-4770-A791-3725C67C41F4}"/>
              </a:ext>
            </a:extLst>
          </p:cNvPr>
          <p:cNvSpPr>
            <a:spLocks noGrp="1"/>
          </p:cNvSpPr>
          <p:nvPr>
            <p:ph type="body" sz="half" idx="2"/>
          </p:nvPr>
        </p:nvSpPr>
        <p:spPr>
          <a:xfrm>
            <a:off x="973183" y="851606"/>
            <a:ext cx="3275013" cy="2248181"/>
          </a:xfrm>
        </p:spPr>
        <p:txBody>
          <a:bodyPr>
            <a:normAutofit/>
          </a:bodyPr>
          <a:lstStyle/>
          <a:p>
            <a:r>
              <a:rPr lang="it-IT" sz="3200" dirty="0"/>
              <a:t>Fernando Pérez, </a:t>
            </a:r>
            <a:r>
              <a:rPr lang="it-IT" sz="3200" i="1" dirty="0"/>
              <a:t>Suite Habana </a:t>
            </a:r>
            <a:r>
              <a:rPr lang="it-IT" sz="3200" dirty="0"/>
              <a:t>(2003)</a:t>
            </a:r>
          </a:p>
        </p:txBody>
      </p:sp>
      <p:pic>
        <p:nvPicPr>
          <p:cNvPr id="5" name="Immagine 4">
            <a:extLst>
              <a:ext uri="{FF2B5EF4-FFF2-40B4-BE49-F238E27FC236}">
                <a16:creationId xmlns:a16="http://schemas.microsoft.com/office/drawing/2014/main" id="{C7CC55CA-6219-4C21-A778-8036C1A7D893}"/>
              </a:ext>
            </a:extLst>
          </p:cNvPr>
          <p:cNvPicPr>
            <a:picLocks noChangeAspect="1"/>
          </p:cNvPicPr>
          <p:nvPr/>
        </p:nvPicPr>
        <p:blipFill>
          <a:blip r:embed="rId3"/>
          <a:stretch>
            <a:fillRect/>
          </a:stretch>
        </p:blipFill>
        <p:spPr>
          <a:xfrm>
            <a:off x="6443355" y="1856639"/>
            <a:ext cx="3000902" cy="4064858"/>
          </a:xfrm>
          <a:prstGeom prst="rect">
            <a:avLst/>
          </a:prstGeom>
        </p:spPr>
      </p:pic>
    </p:spTree>
    <p:extLst>
      <p:ext uri="{BB962C8B-B14F-4D97-AF65-F5344CB8AC3E}">
        <p14:creationId xmlns:p14="http://schemas.microsoft.com/office/powerpoint/2010/main" val="3189484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i multimediali online 4" title="CHICO RITA">
            <a:hlinkClick r:id="" action="ppaction://media"/>
            <a:extLst>
              <a:ext uri="{FF2B5EF4-FFF2-40B4-BE49-F238E27FC236}">
                <a16:creationId xmlns:a16="http://schemas.microsoft.com/office/drawing/2014/main" id="{0DF8CE13-0007-4C92-B168-113ADD7C7DB5}"/>
              </a:ext>
            </a:extLst>
          </p:cNvPr>
          <p:cNvPicPr>
            <a:picLocks noGrp="1" noRot="1" noChangeAspect="1"/>
          </p:cNvPicPr>
          <p:nvPr>
            <p:ph idx="1"/>
            <a:videoFile r:link="rId1"/>
          </p:nvPr>
        </p:nvPicPr>
        <p:blipFill>
          <a:blip r:embed="rId3"/>
          <a:stretch>
            <a:fillRect/>
          </a:stretch>
        </p:blipFill>
        <p:spPr>
          <a:xfrm>
            <a:off x="4989864" y="1514475"/>
            <a:ext cx="6807200" cy="3829050"/>
          </a:xfrm>
          <a:prstGeom prst="rect">
            <a:avLst/>
          </a:prstGeom>
        </p:spPr>
      </p:pic>
      <p:sp>
        <p:nvSpPr>
          <p:cNvPr id="4" name="Segnaposto testo 3">
            <a:extLst>
              <a:ext uri="{FF2B5EF4-FFF2-40B4-BE49-F238E27FC236}">
                <a16:creationId xmlns:a16="http://schemas.microsoft.com/office/drawing/2014/main" id="{4DAA7CD0-F5D4-4756-82B4-C19937BC560C}"/>
              </a:ext>
            </a:extLst>
          </p:cNvPr>
          <p:cNvSpPr>
            <a:spLocks noGrp="1"/>
          </p:cNvSpPr>
          <p:nvPr>
            <p:ph type="body" sz="half" idx="2"/>
          </p:nvPr>
        </p:nvSpPr>
        <p:spPr>
          <a:xfrm>
            <a:off x="1530396" y="1662441"/>
            <a:ext cx="3275013" cy="2248181"/>
          </a:xfrm>
        </p:spPr>
        <p:txBody>
          <a:bodyPr>
            <a:normAutofit/>
          </a:bodyPr>
          <a:lstStyle/>
          <a:p>
            <a:r>
              <a:rPr lang="it-IT" sz="3200" dirty="0"/>
              <a:t>Fernando </a:t>
            </a:r>
            <a:r>
              <a:rPr lang="it-IT" sz="3200" dirty="0" err="1"/>
              <a:t>Trueba</a:t>
            </a:r>
            <a:r>
              <a:rPr lang="it-IT" sz="3200" dirty="0"/>
              <a:t>, </a:t>
            </a:r>
            <a:r>
              <a:rPr lang="it-IT" sz="3200" i="1" dirty="0"/>
              <a:t>Chico y Rita (2010)</a:t>
            </a:r>
            <a:endParaRPr lang="it-IT" sz="3200" dirty="0"/>
          </a:p>
        </p:txBody>
      </p:sp>
    </p:spTree>
    <p:extLst>
      <p:ext uri="{BB962C8B-B14F-4D97-AF65-F5344CB8AC3E}">
        <p14:creationId xmlns:p14="http://schemas.microsoft.com/office/powerpoint/2010/main" val="3059018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A6424F-8F6B-4AC1-8A76-E87C6205B3F8}"/>
              </a:ext>
            </a:extLst>
          </p:cNvPr>
          <p:cNvSpPr>
            <a:spLocks noGrp="1"/>
          </p:cNvSpPr>
          <p:nvPr>
            <p:ph type="title" idx="4294967295"/>
          </p:nvPr>
        </p:nvSpPr>
        <p:spPr>
          <a:xfrm>
            <a:off x="0" y="119063"/>
            <a:ext cx="9604375" cy="1049337"/>
          </a:xfrm>
        </p:spPr>
        <p:txBody>
          <a:bodyPr/>
          <a:lstStyle/>
          <a:p>
            <a:r>
              <a:rPr lang="it-IT" dirty="0" err="1"/>
              <a:t>bIBLIOGRAFIA</a:t>
            </a:r>
            <a:endParaRPr lang="it-IT" dirty="0"/>
          </a:p>
        </p:txBody>
      </p:sp>
      <p:sp>
        <p:nvSpPr>
          <p:cNvPr id="3" name="Segnaposto contenuto 2">
            <a:extLst>
              <a:ext uri="{FF2B5EF4-FFF2-40B4-BE49-F238E27FC236}">
                <a16:creationId xmlns:a16="http://schemas.microsoft.com/office/drawing/2014/main" id="{595E6C9D-2979-414F-8CB8-3DF0710F9F8E}"/>
              </a:ext>
            </a:extLst>
          </p:cNvPr>
          <p:cNvSpPr>
            <a:spLocks noGrp="1"/>
          </p:cNvSpPr>
          <p:nvPr>
            <p:ph idx="4294967295"/>
          </p:nvPr>
        </p:nvSpPr>
        <p:spPr>
          <a:xfrm>
            <a:off x="0" y="914401"/>
            <a:ext cx="12192000" cy="5138738"/>
          </a:xfrm>
        </p:spPr>
        <p:txBody>
          <a:bodyPr>
            <a:normAutofit/>
          </a:bodyPr>
          <a:lstStyle/>
          <a:p>
            <a:r>
              <a:rPr lang="it-IT" dirty="0"/>
              <a:t>Olivier </a:t>
            </a:r>
            <a:r>
              <a:rPr lang="it-IT" dirty="0" err="1"/>
              <a:t>Pétré-Grenouilleau</a:t>
            </a:r>
            <a:r>
              <a:rPr lang="it-IT" dirty="0"/>
              <a:t>, </a:t>
            </a:r>
            <a:r>
              <a:rPr lang="it-IT" i="1" dirty="0"/>
              <a:t>La tratta degli schiavi. Saggio di storia globale</a:t>
            </a:r>
            <a:r>
              <a:rPr lang="it-IT" dirty="0"/>
              <a:t>, Il Mulino</a:t>
            </a:r>
          </a:p>
          <a:p>
            <a:r>
              <a:rPr lang="it-IT" dirty="0"/>
              <a:t>José </a:t>
            </a:r>
            <a:r>
              <a:rPr lang="it-IT" dirty="0" err="1"/>
              <a:t>Martí</a:t>
            </a:r>
            <a:r>
              <a:rPr lang="it-IT" dirty="0"/>
              <a:t>, </a:t>
            </a:r>
            <a:r>
              <a:rPr lang="it-IT" i="1" dirty="0" err="1"/>
              <a:t>Ensayos</a:t>
            </a:r>
            <a:r>
              <a:rPr lang="it-IT" i="1" dirty="0"/>
              <a:t> y </a:t>
            </a:r>
            <a:r>
              <a:rPr lang="it-IT" i="1" dirty="0" err="1"/>
              <a:t>crónicas</a:t>
            </a:r>
            <a:r>
              <a:rPr lang="it-IT" dirty="0"/>
              <a:t>, </a:t>
            </a:r>
            <a:r>
              <a:rPr lang="it-IT" dirty="0" err="1"/>
              <a:t>Anaya</a:t>
            </a:r>
            <a:r>
              <a:rPr lang="it-IT" dirty="0"/>
              <a:t> («</a:t>
            </a:r>
            <a:r>
              <a:rPr lang="it-IT" dirty="0" err="1"/>
              <a:t>Nuestra</a:t>
            </a:r>
            <a:r>
              <a:rPr lang="it-IT" dirty="0"/>
              <a:t> </a:t>
            </a:r>
            <a:r>
              <a:rPr lang="it-IT" dirty="0" err="1"/>
              <a:t>América</a:t>
            </a:r>
            <a:r>
              <a:rPr lang="it-IT" dirty="0"/>
              <a:t>»; «Mi </a:t>
            </a:r>
            <a:r>
              <a:rPr lang="it-IT" dirty="0" err="1"/>
              <a:t>raza</a:t>
            </a:r>
            <a:r>
              <a:rPr lang="it-IT" dirty="0"/>
              <a:t>»)</a:t>
            </a:r>
          </a:p>
          <a:p>
            <a:r>
              <a:rPr lang="it-IT" dirty="0"/>
              <a:t>Fernando Ortiz, </a:t>
            </a:r>
            <a:r>
              <a:rPr lang="it-IT" i="1" dirty="0" err="1"/>
              <a:t>Contrapunteo</a:t>
            </a:r>
            <a:r>
              <a:rPr lang="it-IT" i="1" dirty="0"/>
              <a:t> del </a:t>
            </a:r>
            <a:r>
              <a:rPr lang="it-IT" i="1" dirty="0" err="1"/>
              <a:t>tabaco</a:t>
            </a:r>
            <a:r>
              <a:rPr lang="it-IT" i="1" dirty="0"/>
              <a:t> y del </a:t>
            </a:r>
            <a:r>
              <a:rPr lang="it-IT" i="1" dirty="0" err="1"/>
              <a:t>azucar</a:t>
            </a:r>
            <a:r>
              <a:rPr lang="it-IT" dirty="0"/>
              <a:t>, </a:t>
            </a:r>
            <a:r>
              <a:rPr lang="it-IT" dirty="0" err="1"/>
              <a:t>Catedra</a:t>
            </a:r>
            <a:r>
              <a:rPr lang="it-IT" dirty="0"/>
              <a:t> (trad. italiana, Città Aperta)</a:t>
            </a:r>
          </a:p>
          <a:p>
            <a:r>
              <a:rPr lang="it-IT" dirty="0"/>
              <a:t>Fernando Ortiz, </a:t>
            </a:r>
            <a:r>
              <a:rPr lang="it-IT" i="1" dirty="0" err="1"/>
              <a:t>Epifanía</a:t>
            </a:r>
            <a:r>
              <a:rPr lang="it-IT" i="1" dirty="0"/>
              <a:t> de la </a:t>
            </a:r>
            <a:r>
              <a:rPr lang="it-IT" i="1" dirty="0" err="1"/>
              <a:t>mulatez</a:t>
            </a:r>
            <a:r>
              <a:rPr lang="it-IT" i="1" dirty="0"/>
              <a:t>. Historia y </a:t>
            </a:r>
            <a:r>
              <a:rPr lang="it-IT" i="1" dirty="0" err="1"/>
              <a:t>poesía</a:t>
            </a:r>
            <a:r>
              <a:rPr lang="it-IT" i="1" dirty="0"/>
              <a:t>, </a:t>
            </a:r>
            <a:r>
              <a:rPr lang="it-IT" dirty="0" err="1"/>
              <a:t>Fundacion</a:t>
            </a:r>
            <a:r>
              <a:rPr lang="it-IT" dirty="0"/>
              <a:t> Fernando Ortiz</a:t>
            </a:r>
          </a:p>
          <a:p>
            <a:r>
              <a:rPr lang="it-IT" dirty="0"/>
              <a:t>Antonio </a:t>
            </a:r>
            <a:r>
              <a:rPr lang="it-IT" dirty="0" err="1"/>
              <a:t>Benítez</a:t>
            </a:r>
            <a:r>
              <a:rPr lang="it-IT" dirty="0"/>
              <a:t> Rojo, </a:t>
            </a:r>
            <a:r>
              <a:rPr lang="it-IT" i="1" dirty="0"/>
              <a:t>La </a:t>
            </a:r>
            <a:r>
              <a:rPr lang="it-IT" i="1" dirty="0" err="1"/>
              <a:t>isla</a:t>
            </a:r>
            <a:r>
              <a:rPr lang="it-IT" i="1" dirty="0"/>
              <a:t> </a:t>
            </a:r>
            <a:r>
              <a:rPr lang="it-IT" i="1" dirty="0" err="1"/>
              <a:t>que</a:t>
            </a:r>
            <a:r>
              <a:rPr lang="it-IT" i="1" dirty="0"/>
              <a:t> se </a:t>
            </a:r>
            <a:r>
              <a:rPr lang="it-IT" i="1" dirty="0" err="1"/>
              <a:t>repite</a:t>
            </a:r>
            <a:r>
              <a:rPr lang="it-IT" dirty="0"/>
              <a:t>, </a:t>
            </a:r>
            <a:r>
              <a:rPr lang="it-IT" dirty="0" err="1"/>
              <a:t>Casiopea</a:t>
            </a:r>
            <a:endParaRPr lang="it-IT" dirty="0"/>
          </a:p>
          <a:p>
            <a:r>
              <a:rPr lang="it-IT" dirty="0" err="1"/>
              <a:t>Cécile</a:t>
            </a:r>
            <a:r>
              <a:rPr lang="it-IT" dirty="0"/>
              <a:t> </a:t>
            </a:r>
            <a:r>
              <a:rPr lang="it-IT" dirty="0" err="1"/>
              <a:t>Leclerq</a:t>
            </a:r>
            <a:r>
              <a:rPr lang="it-IT" dirty="0"/>
              <a:t>, </a:t>
            </a:r>
            <a:r>
              <a:rPr lang="it-IT" i="1" dirty="0"/>
              <a:t>El </a:t>
            </a:r>
            <a:r>
              <a:rPr lang="it-IT" i="1" dirty="0" err="1"/>
              <a:t>lagarto</a:t>
            </a:r>
            <a:r>
              <a:rPr lang="it-IT" i="1" dirty="0"/>
              <a:t> en busca de una </a:t>
            </a:r>
            <a:r>
              <a:rPr lang="it-IT" i="1" dirty="0" err="1"/>
              <a:t>identidad</a:t>
            </a:r>
            <a:r>
              <a:rPr lang="it-IT" i="1" dirty="0"/>
              <a:t>. Cuba: </a:t>
            </a:r>
            <a:r>
              <a:rPr lang="it-IT" i="1" dirty="0" err="1"/>
              <a:t>identidad</a:t>
            </a:r>
            <a:r>
              <a:rPr lang="it-IT" i="1" dirty="0"/>
              <a:t> </a:t>
            </a:r>
            <a:r>
              <a:rPr lang="it-IT" i="1" dirty="0" err="1"/>
              <a:t>nacional</a:t>
            </a:r>
            <a:r>
              <a:rPr lang="it-IT" i="1" dirty="0"/>
              <a:t> y </a:t>
            </a:r>
            <a:r>
              <a:rPr lang="it-IT" i="1" dirty="0" err="1"/>
              <a:t>mestizaje</a:t>
            </a:r>
            <a:r>
              <a:rPr lang="it-IT" dirty="0"/>
              <a:t>, </a:t>
            </a:r>
            <a:r>
              <a:rPr lang="it-IT" dirty="0" err="1"/>
              <a:t>Vervuert</a:t>
            </a:r>
            <a:r>
              <a:rPr lang="it-IT" dirty="0"/>
              <a:t>-Iberoamericana</a:t>
            </a:r>
          </a:p>
          <a:p>
            <a:r>
              <a:rPr lang="it-IT" dirty="0" err="1"/>
              <a:t>Zuleica</a:t>
            </a:r>
            <a:r>
              <a:rPr lang="it-IT" dirty="0"/>
              <a:t> </a:t>
            </a:r>
            <a:r>
              <a:rPr lang="it-IT" dirty="0" err="1"/>
              <a:t>Romay</a:t>
            </a:r>
            <a:r>
              <a:rPr lang="it-IT" dirty="0"/>
              <a:t>, </a:t>
            </a:r>
            <a:r>
              <a:rPr lang="it-IT" i="1" dirty="0"/>
              <a:t>Elogio de la altea o </a:t>
            </a:r>
            <a:r>
              <a:rPr lang="it-IT" i="1" dirty="0" err="1"/>
              <a:t>las</a:t>
            </a:r>
            <a:r>
              <a:rPr lang="it-IT" i="1" dirty="0"/>
              <a:t> </a:t>
            </a:r>
            <a:r>
              <a:rPr lang="it-IT" i="1" dirty="0" err="1"/>
              <a:t>paradojas</a:t>
            </a:r>
            <a:r>
              <a:rPr lang="it-IT" i="1" dirty="0"/>
              <a:t> de la </a:t>
            </a:r>
            <a:r>
              <a:rPr lang="it-IT" i="1" dirty="0" err="1"/>
              <a:t>racialidad</a:t>
            </a:r>
            <a:r>
              <a:rPr lang="it-IT" dirty="0"/>
              <a:t>, Casa de </a:t>
            </a:r>
            <a:r>
              <a:rPr lang="it-IT" dirty="0" err="1"/>
              <a:t>las</a:t>
            </a:r>
            <a:r>
              <a:rPr lang="it-IT" dirty="0"/>
              <a:t> </a:t>
            </a:r>
            <a:r>
              <a:rPr lang="it-IT" dirty="0" err="1"/>
              <a:t>Américas</a:t>
            </a:r>
            <a:endParaRPr lang="it-IT" dirty="0"/>
          </a:p>
          <a:p>
            <a:r>
              <a:rPr lang="it-IT" dirty="0"/>
              <a:t>Luis Duno </a:t>
            </a:r>
            <a:r>
              <a:rPr lang="it-IT" dirty="0" err="1"/>
              <a:t>Gottberg</a:t>
            </a:r>
            <a:r>
              <a:rPr lang="it-IT" dirty="0"/>
              <a:t>, </a:t>
            </a:r>
            <a:r>
              <a:rPr lang="it-IT" i="1" dirty="0" err="1"/>
              <a:t>Solventando</a:t>
            </a:r>
            <a:r>
              <a:rPr lang="it-IT" i="1" dirty="0"/>
              <a:t> </a:t>
            </a:r>
            <a:r>
              <a:rPr lang="it-IT" i="1" dirty="0" err="1"/>
              <a:t>las</a:t>
            </a:r>
            <a:r>
              <a:rPr lang="it-IT" i="1" dirty="0"/>
              <a:t> </a:t>
            </a:r>
            <a:r>
              <a:rPr lang="it-IT" i="1" dirty="0" err="1"/>
              <a:t>diferencias</a:t>
            </a:r>
            <a:r>
              <a:rPr lang="it-IT" i="1" dirty="0"/>
              <a:t>. La </a:t>
            </a:r>
            <a:r>
              <a:rPr lang="it-IT" i="1" dirty="0" err="1"/>
              <a:t>ideología</a:t>
            </a:r>
            <a:r>
              <a:rPr lang="it-IT" i="1" dirty="0"/>
              <a:t> del </a:t>
            </a:r>
            <a:r>
              <a:rPr lang="it-IT" i="1" dirty="0" err="1"/>
              <a:t>mestizaje</a:t>
            </a:r>
            <a:r>
              <a:rPr lang="it-IT" i="1" dirty="0"/>
              <a:t> en Cuba</a:t>
            </a:r>
            <a:r>
              <a:rPr lang="it-IT" dirty="0"/>
              <a:t>, Iberoamericana</a:t>
            </a:r>
          </a:p>
          <a:p>
            <a:r>
              <a:rPr lang="it-IT" dirty="0"/>
              <a:t>Pedro </a:t>
            </a:r>
            <a:r>
              <a:rPr lang="it-IT" dirty="0" err="1"/>
              <a:t>Barreda</a:t>
            </a:r>
            <a:r>
              <a:rPr lang="it-IT" dirty="0"/>
              <a:t>, </a:t>
            </a:r>
            <a:r>
              <a:rPr lang="it-IT" i="1" dirty="0"/>
              <a:t>The Black </a:t>
            </a:r>
            <a:r>
              <a:rPr lang="it-IT" i="1" dirty="0" err="1"/>
              <a:t>Protagonist</a:t>
            </a:r>
            <a:r>
              <a:rPr lang="it-IT" i="1" dirty="0"/>
              <a:t> in the </a:t>
            </a:r>
            <a:r>
              <a:rPr lang="it-IT" i="1" dirty="0" err="1"/>
              <a:t>Cuban</a:t>
            </a:r>
            <a:r>
              <a:rPr lang="it-IT" i="1" dirty="0"/>
              <a:t> </a:t>
            </a:r>
            <a:r>
              <a:rPr lang="it-IT" i="1" dirty="0" err="1"/>
              <a:t>Novel</a:t>
            </a:r>
            <a:r>
              <a:rPr lang="it-IT" dirty="0"/>
              <a:t>, University of </a:t>
            </a:r>
            <a:r>
              <a:rPr lang="it-IT" dirty="0" err="1"/>
              <a:t>Massachussets</a:t>
            </a:r>
            <a:endParaRPr lang="it-IT" dirty="0"/>
          </a:p>
          <a:p>
            <a:r>
              <a:rPr lang="it-IT" dirty="0"/>
              <a:t>Gustavo Pérez </a:t>
            </a:r>
            <a:r>
              <a:rPr lang="it-IT" dirty="0" err="1"/>
              <a:t>Firmat</a:t>
            </a:r>
            <a:r>
              <a:rPr lang="it-IT" dirty="0"/>
              <a:t>, </a:t>
            </a:r>
            <a:r>
              <a:rPr lang="it-IT" i="1" dirty="0"/>
              <a:t>The </a:t>
            </a:r>
            <a:r>
              <a:rPr lang="it-IT" i="1" dirty="0" err="1"/>
              <a:t>Cuban</a:t>
            </a:r>
            <a:r>
              <a:rPr lang="it-IT" i="1" dirty="0"/>
              <a:t> </a:t>
            </a:r>
            <a:r>
              <a:rPr lang="it-IT" i="1" dirty="0" err="1"/>
              <a:t>Condition</a:t>
            </a:r>
            <a:r>
              <a:rPr lang="it-IT" i="1" dirty="0"/>
              <a:t>. </a:t>
            </a:r>
            <a:r>
              <a:rPr lang="it-IT" i="1" dirty="0" err="1"/>
              <a:t>Translation</a:t>
            </a:r>
            <a:r>
              <a:rPr lang="it-IT" i="1" dirty="0"/>
              <a:t> and Identity in </a:t>
            </a:r>
            <a:r>
              <a:rPr lang="it-IT" i="1" dirty="0" err="1"/>
              <a:t>modern</a:t>
            </a:r>
            <a:r>
              <a:rPr lang="it-IT" i="1" dirty="0"/>
              <a:t> </a:t>
            </a:r>
            <a:r>
              <a:rPr lang="it-IT" i="1" dirty="0" err="1"/>
              <a:t>Cuban</a:t>
            </a:r>
            <a:r>
              <a:rPr lang="it-IT" i="1" dirty="0"/>
              <a:t> literature, </a:t>
            </a:r>
            <a:r>
              <a:rPr lang="it-IT" dirty="0" err="1"/>
              <a:t>Cambidge</a:t>
            </a:r>
            <a:r>
              <a:rPr lang="it-IT" dirty="0"/>
              <a:t> UP</a:t>
            </a:r>
          </a:p>
          <a:p>
            <a:endParaRPr lang="it-IT" i="1" dirty="0"/>
          </a:p>
        </p:txBody>
      </p:sp>
    </p:spTree>
    <p:extLst>
      <p:ext uri="{BB962C8B-B14F-4D97-AF65-F5344CB8AC3E}">
        <p14:creationId xmlns:p14="http://schemas.microsoft.com/office/powerpoint/2010/main" val="416742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49A9E8B-CFFC-495A-BDC4-803037EEDD7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26636" y="214311"/>
            <a:ext cx="3831013" cy="3047396"/>
          </a:xfrm>
          <a:prstGeom prst="rect">
            <a:avLst/>
          </a:prstGeom>
        </p:spPr>
      </p:pic>
      <p:pic>
        <p:nvPicPr>
          <p:cNvPr id="4" name="Immagine 3">
            <a:extLst>
              <a:ext uri="{FF2B5EF4-FFF2-40B4-BE49-F238E27FC236}">
                <a16:creationId xmlns:a16="http://schemas.microsoft.com/office/drawing/2014/main" id="{1615B165-2581-412C-9B1E-BE6730C6D3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33615" y="1052566"/>
            <a:ext cx="3402417" cy="4418282"/>
          </a:xfrm>
          <a:prstGeom prst="rect">
            <a:avLst/>
          </a:prstGeom>
        </p:spPr>
      </p:pic>
      <p:pic>
        <p:nvPicPr>
          <p:cNvPr id="5" name="Immagine 4">
            <a:extLst>
              <a:ext uri="{FF2B5EF4-FFF2-40B4-BE49-F238E27FC236}">
                <a16:creationId xmlns:a16="http://schemas.microsoft.com/office/drawing/2014/main" id="{4228B3AE-3F77-47FB-A8CA-8FEEB1195CC4}"/>
              </a:ext>
            </a:extLst>
          </p:cNvPr>
          <p:cNvPicPr>
            <a:picLocks noChangeAspect="1"/>
          </p:cNvPicPr>
          <p:nvPr/>
        </p:nvPicPr>
        <p:blipFill>
          <a:blip r:embed="rId6"/>
          <a:stretch>
            <a:fillRect/>
          </a:stretch>
        </p:blipFill>
        <p:spPr>
          <a:xfrm>
            <a:off x="4413520" y="3520494"/>
            <a:ext cx="3681477" cy="2911426"/>
          </a:xfrm>
          <a:prstGeom prst="rect">
            <a:avLst/>
          </a:prstGeom>
        </p:spPr>
      </p:pic>
      <p:pic>
        <p:nvPicPr>
          <p:cNvPr id="6" name="Immagine 5">
            <a:extLst>
              <a:ext uri="{FF2B5EF4-FFF2-40B4-BE49-F238E27FC236}">
                <a16:creationId xmlns:a16="http://schemas.microsoft.com/office/drawing/2014/main" id="{538113B2-1F5C-4242-BB08-6E5F027F1A6A}"/>
              </a:ext>
            </a:extLst>
          </p:cNvPr>
          <p:cNvPicPr>
            <a:picLocks noChangeAspect="1"/>
          </p:cNvPicPr>
          <p:nvPr/>
        </p:nvPicPr>
        <p:blipFill>
          <a:blip r:embed="rId7"/>
          <a:stretch>
            <a:fillRect/>
          </a:stretch>
        </p:blipFill>
        <p:spPr>
          <a:xfrm>
            <a:off x="4413520" y="302115"/>
            <a:ext cx="3564224" cy="2871787"/>
          </a:xfrm>
          <a:prstGeom prst="rect">
            <a:avLst/>
          </a:prstGeom>
        </p:spPr>
      </p:pic>
      <p:pic>
        <p:nvPicPr>
          <p:cNvPr id="7" name="Immagine 6">
            <a:extLst>
              <a:ext uri="{FF2B5EF4-FFF2-40B4-BE49-F238E27FC236}">
                <a16:creationId xmlns:a16="http://schemas.microsoft.com/office/drawing/2014/main" id="{A747C8A5-9D3B-4625-BA22-0FC7FC2D815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226636" y="3522123"/>
            <a:ext cx="3831013" cy="3121566"/>
          </a:xfrm>
          <a:prstGeom prst="rect">
            <a:avLst/>
          </a:prstGeom>
        </p:spPr>
      </p:pic>
      <p:sp>
        <p:nvSpPr>
          <p:cNvPr id="3" name="CasellaDiTesto 2">
            <a:extLst>
              <a:ext uri="{FF2B5EF4-FFF2-40B4-BE49-F238E27FC236}">
                <a16:creationId xmlns:a16="http://schemas.microsoft.com/office/drawing/2014/main" id="{F2EC94FF-5B57-4C63-81E7-9B831D78CBBD}"/>
              </a:ext>
            </a:extLst>
          </p:cNvPr>
          <p:cNvSpPr txBox="1"/>
          <p:nvPr/>
        </p:nvSpPr>
        <p:spPr>
          <a:xfrm>
            <a:off x="8929687" y="302115"/>
            <a:ext cx="3069879" cy="584775"/>
          </a:xfrm>
          <a:prstGeom prst="rect">
            <a:avLst/>
          </a:prstGeom>
          <a:noFill/>
        </p:spPr>
        <p:txBody>
          <a:bodyPr wrap="none" rtlCol="0">
            <a:spAutoFit/>
          </a:bodyPr>
          <a:lstStyle/>
          <a:p>
            <a:r>
              <a:rPr lang="it-IT" sz="3200" dirty="0"/>
              <a:t>Altre Mescolanze</a:t>
            </a:r>
          </a:p>
        </p:txBody>
      </p:sp>
    </p:spTree>
    <p:extLst>
      <p:ext uri="{BB962C8B-B14F-4D97-AF65-F5344CB8AC3E}">
        <p14:creationId xmlns:p14="http://schemas.microsoft.com/office/powerpoint/2010/main" val="5471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1B40D7-2F93-490E-B3B8-BC35C85D4E19}"/>
              </a:ext>
            </a:extLst>
          </p:cNvPr>
          <p:cNvSpPr>
            <a:spLocks noGrp="1"/>
          </p:cNvSpPr>
          <p:nvPr>
            <p:ph type="title"/>
          </p:nvPr>
        </p:nvSpPr>
        <p:spPr/>
        <p:txBody>
          <a:bodyPr/>
          <a:lstStyle/>
          <a:p>
            <a:r>
              <a:rPr lang="it-IT" dirty="0"/>
              <a:t>L’arrivo degli schiavi: quanti?</a:t>
            </a:r>
          </a:p>
        </p:txBody>
      </p:sp>
      <p:graphicFrame>
        <p:nvGraphicFramePr>
          <p:cNvPr id="3" name="Tabella 2">
            <a:extLst>
              <a:ext uri="{FF2B5EF4-FFF2-40B4-BE49-F238E27FC236}">
                <a16:creationId xmlns:a16="http://schemas.microsoft.com/office/drawing/2014/main" id="{A67E2A83-160E-4CBC-9997-C81AF3B00366}"/>
              </a:ext>
            </a:extLst>
          </p:cNvPr>
          <p:cNvGraphicFramePr>
            <a:graphicFrameLocks noGrp="1"/>
          </p:cNvGraphicFramePr>
          <p:nvPr>
            <p:extLst>
              <p:ext uri="{D42A27DB-BD31-4B8C-83A1-F6EECF244321}">
                <p14:modId xmlns:p14="http://schemas.microsoft.com/office/powerpoint/2010/main" val="2033352406"/>
              </p:ext>
            </p:extLst>
          </p:nvPr>
        </p:nvGraphicFramePr>
        <p:xfrm>
          <a:off x="0" y="2000886"/>
          <a:ext cx="12192000" cy="2856228"/>
        </p:xfrm>
        <a:graphic>
          <a:graphicData uri="http://schemas.openxmlformats.org/drawingml/2006/table">
            <a:tbl>
              <a:tblPr firstRow="1" bandRow="1">
                <a:tableStyleId>{3B4B98B0-60AC-42C2-AFA5-B58CD77FA1E5}</a:tableStyleId>
              </a:tblPr>
              <a:tblGrid>
                <a:gridCol w="1219200">
                  <a:extLst>
                    <a:ext uri="{9D8B030D-6E8A-4147-A177-3AD203B41FA5}">
                      <a16:colId xmlns:a16="http://schemas.microsoft.com/office/drawing/2014/main" val="1764877979"/>
                    </a:ext>
                  </a:extLst>
                </a:gridCol>
                <a:gridCol w="1219200">
                  <a:extLst>
                    <a:ext uri="{9D8B030D-6E8A-4147-A177-3AD203B41FA5}">
                      <a16:colId xmlns:a16="http://schemas.microsoft.com/office/drawing/2014/main" val="15862391"/>
                    </a:ext>
                  </a:extLst>
                </a:gridCol>
                <a:gridCol w="1462088">
                  <a:extLst>
                    <a:ext uri="{9D8B030D-6E8A-4147-A177-3AD203B41FA5}">
                      <a16:colId xmlns:a16="http://schemas.microsoft.com/office/drawing/2014/main" val="3001788051"/>
                    </a:ext>
                  </a:extLst>
                </a:gridCol>
                <a:gridCol w="1128712">
                  <a:extLst>
                    <a:ext uri="{9D8B030D-6E8A-4147-A177-3AD203B41FA5}">
                      <a16:colId xmlns:a16="http://schemas.microsoft.com/office/drawing/2014/main" val="2669792864"/>
                    </a:ext>
                  </a:extLst>
                </a:gridCol>
                <a:gridCol w="1285875">
                  <a:extLst>
                    <a:ext uri="{9D8B030D-6E8A-4147-A177-3AD203B41FA5}">
                      <a16:colId xmlns:a16="http://schemas.microsoft.com/office/drawing/2014/main" val="105898961"/>
                    </a:ext>
                  </a:extLst>
                </a:gridCol>
                <a:gridCol w="1214438">
                  <a:extLst>
                    <a:ext uri="{9D8B030D-6E8A-4147-A177-3AD203B41FA5}">
                      <a16:colId xmlns:a16="http://schemas.microsoft.com/office/drawing/2014/main" val="3977909060"/>
                    </a:ext>
                  </a:extLst>
                </a:gridCol>
                <a:gridCol w="1243012">
                  <a:extLst>
                    <a:ext uri="{9D8B030D-6E8A-4147-A177-3AD203B41FA5}">
                      <a16:colId xmlns:a16="http://schemas.microsoft.com/office/drawing/2014/main" val="2614524969"/>
                    </a:ext>
                  </a:extLst>
                </a:gridCol>
                <a:gridCol w="1171575">
                  <a:extLst>
                    <a:ext uri="{9D8B030D-6E8A-4147-A177-3AD203B41FA5}">
                      <a16:colId xmlns:a16="http://schemas.microsoft.com/office/drawing/2014/main" val="1782262143"/>
                    </a:ext>
                  </a:extLst>
                </a:gridCol>
                <a:gridCol w="1114425">
                  <a:extLst>
                    <a:ext uri="{9D8B030D-6E8A-4147-A177-3AD203B41FA5}">
                      <a16:colId xmlns:a16="http://schemas.microsoft.com/office/drawing/2014/main" val="4153316090"/>
                    </a:ext>
                  </a:extLst>
                </a:gridCol>
                <a:gridCol w="1133475">
                  <a:extLst>
                    <a:ext uri="{9D8B030D-6E8A-4147-A177-3AD203B41FA5}">
                      <a16:colId xmlns:a16="http://schemas.microsoft.com/office/drawing/2014/main" val="4271309036"/>
                    </a:ext>
                  </a:extLst>
                </a:gridCol>
              </a:tblGrid>
              <a:tr h="1089240">
                <a:tc>
                  <a:txBody>
                    <a:bodyPr/>
                    <a:lstStyle/>
                    <a:p>
                      <a:endParaRPr lang="it-IT" dirty="0"/>
                    </a:p>
                  </a:txBody>
                  <a:tcPr/>
                </a:tc>
                <a:tc>
                  <a:txBody>
                    <a:bodyPr/>
                    <a:lstStyle/>
                    <a:p>
                      <a:r>
                        <a:rPr lang="it-IT" sz="1800" dirty="0"/>
                        <a:t>Brasile </a:t>
                      </a:r>
                    </a:p>
                  </a:txBody>
                  <a:tcPr/>
                </a:tc>
                <a:tc>
                  <a:txBody>
                    <a:bodyPr/>
                    <a:lstStyle/>
                    <a:p>
                      <a:r>
                        <a:rPr lang="it-IT" sz="1800" dirty="0"/>
                        <a:t>Antille Britanniche</a:t>
                      </a:r>
                    </a:p>
                  </a:txBody>
                  <a:tcPr/>
                </a:tc>
                <a:tc>
                  <a:txBody>
                    <a:bodyPr/>
                    <a:lstStyle/>
                    <a:p>
                      <a:r>
                        <a:rPr lang="it-IT" sz="1800" dirty="0"/>
                        <a:t>Antille Francesi</a:t>
                      </a:r>
                    </a:p>
                  </a:txBody>
                  <a:tcPr/>
                </a:tc>
                <a:tc>
                  <a:txBody>
                    <a:bodyPr/>
                    <a:lstStyle/>
                    <a:p>
                      <a:r>
                        <a:rPr lang="it-IT" sz="1800" dirty="0"/>
                        <a:t>America Britannica </a:t>
                      </a:r>
                    </a:p>
                  </a:txBody>
                  <a:tcPr/>
                </a:tc>
                <a:tc>
                  <a:txBody>
                    <a:bodyPr/>
                    <a:lstStyle/>
                    <a:p>
                      <a:r>
                        <a:rPr lang="it-IT" sz="1800" dirty="0"/>
                        <a:t>America Spagnola</a:t>
                      </a:r>
                    </a:p>
                  </a:txBody>
                  <a:tcPr/>
                </a:tc>
                <a:tc>
                  <a:txBody>
                    <a:bodyPr/>
                    <a:lstStyle/>
                    <a:p>
                      <a:r>
                        <a:rPr lang="it-IT" sz="1800" dirty="0"/>
                        <a:t>Antille Spagnole</a:t>
                      </a:r>
                    </a:p>
                  </a:txBody>
                  <a:tcPr/>
                </a:tc>
                <a:tc>
                  <a:txBody>
                    <a:bodyPr/>
                    <a:lstStyle/>
                    <a:p>
                      <a:r>
                        <a:rPr lang="it-IT" sz="1800" dirty="0"/>
                        <a:t>Antille Olandesi</a:t>
                      </a:r>
                    </a:p>
                  </a:txBody>
                  <a:tcPr/>
                </a:tc>
                <a:tc>
                  <a:txBody>
                    <a:bodyPr/>
                    <a:lstStyle/>
                    <a:p>
                      <a:r>
                        <a:rPr lang="it-IT" sz="1800" dirty="0"/>
                        <a:t>Guyana</a:t>
                      </a:r>
                    </a:p>
                  </a:txBody>
                  <a:tcPr/>
                </a:tc>
                <a:tc>
                  <a:txBody>
                    <a:bodyPr/>
                    <a:lstStyle/>
                    <a:p>
                      <a:r>
                        <a:rPr lang="it-IT" sz="1800" dirty="0"/>
                        <a:t>Totale</a:t>
                      </a:r>
                    </a:p>
                  </a:txBody>
                  <a:tcPr/>
                </a:tc>
                <a:extLst>
                  <a:ext uri="{0D108BD9-81ED-4DB2-BD59-A6C34878D82A}">
                    <a16:rowId xmlns:a16="http://schemas.microsoft.com/office/drawing/2014/main" val="4202197017"/>
                  </a:ext>
                </a:extLst>
              </a:tr>
              <a:tr h="441747">
                <a:tc>
                  <a:txBody>
                    <a:bodyPr/>
                    <a:lstStyle/>
                    <a:p>
                      <a:r>
                        <a:rPr lang="it-IT" dirty="0"/>
                        <a:t>1519-1675</a:t>
                      </a:r>
                    </a:p>
                  </a:txBody>
                  <a:tcPr/>
                </a:tc>
                <a:tc>
                  <a:txBody>
                    <a:bodyPr/>
                    <a:lstStyle/>
                    <a:p>
                      <a:r>
                        <a:rPr lang="it-IT" dirty="0"/>
                        <a:t>273,1</a:t>
                      </a:r>
                    </a:p>
                  </a:txBody>
                  <a:tcPr/>
                </a:tc>
                <a:tc>
                  <a:txBody>
                    <a:bodyPr/>
                    <a:lstStyle/>
                    <a:p>
                      <a:r>
                        <a:rPr lang="it-IT" dirty="0"/>
                        <a:t>117,7</a:t>
                      </a:r>
                    </a:p>
                  </a:txBody>
                  <a:tcPr/>
                </a:tc>
                <a:tc>
                  <a:txBody>
                    <a:bodyPr/>
                    <a:lstStyle/>
                    <a:p>
                      <a:r>
                        <a:rPr lang="it-IT" dirty="0"/>
                        <a:t>8,5</a:t>
                      </a:r>
                    </a:p>
                  </a:txBody>
                  <a:tcPr/>
                </a:tc>
                <a:tc>
                  <a:txBody>
                    <a:bodyPr/>
                    <a:lstStyle/>
                    <a:p>
                      <a:r>
                        <a:rPr lang="it-IT" dirty="0"/>
                        <a:t>2,3</a:t>
                      </a:r>
                    </a:p>
                  </a:txBody>
                  <a:tcPr/>
                </a:tc>
                <a:tc>
                  <a:txBody>
                    <a:bodyPr/>
                    <a:lstStyle/>
                    <a:p>
                      <a:r>
                        <a:rPr lang="it-IT" dirty="0"/>
                        <a:t>339,3</a:t>
                      </a:r>
                    </a:p>
                  </a:txBody>
                  <a:tcPr/>
                </a:tc>
                <a:tc>
                  <a:txBody>
                    <a:bodyPr/>
                    <a:lstStyle/>
                    <a:p>
                      <a:r>
                        <a:rPr lang="it-IT" dirty="0"/>
                        <a:t>0</a:t>
                      </a:r>
                    </a:p>
                  </a:txBody>
                  <a:tcPr/>
                </a:tc>
                <a:tc>
                  <a:txBody>
                    <a:bodyPr/>
                    <a:lstStyle/>
                    <a:p>
                      <a:r>
                        <a:rPr lang="it-IT" dirty="0"/>
                        <a:t>40,8</a:t>
                      </a:r>
                    </a:p>
                  </a:txBody>
                  <a:tcPr/>
                </a:tc>
                <a:tc>
                  <a:txBody>
                    <a:bodyPr/>
                    <a:lstStyle/>
                    <a:p>
                      <a:r>
                        <a:rPr lang="it-IT" dirty="0"/>
                        <a:t>8,2</a:t>
                      </a:r>
                    </a:p>
                  </a:txBody>
                  <a:tcPr/>
                </a:tc>
                <a:tc>
                  <a:txBody>
                    <a:bodyPr/>
                    <a:lstStyle/>
                    <a:p>
                      <a:r>
                        <a:rPr lang="it-IT" dirty="0"/>
                        <a:t>789,93</a:t>
                      </a:r>
                    </a:p>
                  </a:txBody>
                  <a:tcPr/>
                </a:tc>
                <a:extLst>
                  <a:ext uri="{0D108BD9-81ED-4DB2-BD59-A6C34878D82A}">
                    <a16:rowId xmlns:a16="http://schemas.microsoft.com/office/drawing/2014/main" val="1987407215"/>
                  </a:ext>
                </a:extLst>
              </a:tr>
              <a:tr h="441747">
                <a:tc>
                  <a:txBody>
                    <a:bodyPr/>
                    <a:lstStyle/>
                    <a:p>
                      <a:r>
                        <a:rPr lang="it-IT" dirty="0"/>
                        <a:t>1676-1800</a:t>
                      </a:r>
                    </a:p>
                  </a:txBody>
                  <a:tcPr/>
                </a:tc>
                <a:tc>
                  <a:txBody>
                    <a:bodyPr/>
                    <a:lstStyle/>
                    <a:p>
                      <a:r>
                        <a:rPr lang="it-IT" dirty="0"/>
                        <a:t>1854,30</a:t>
                      </a:r>
                    </a:p>
                  </a:txBody>
                  <a:tcPr/>
                </a:tc>
                <a:tc>
                  <a:txBody>
                    <a:bodyPr/>
                    <a:lstStyle/>
                    <a:p>
                      <a:r>
                        <a:rPr lang="it-IT" dirty="0"/>
                        <a:t>1990,5</a:t>
                      </a:r>
                    </a:p>
                  </a:txBody>
                  <a:tcPr/>
                </a:tc>
                <a:tc>
                  <a:txBody>
                    <a:bodyPr/>
                    <a:lstStyle/>
                    <a:p>
                      <a:r>
                        <a:rPr lang="it-IT" dirty="0"/>
                        <a:t>1005,90</a:t>
                      </a:r>
                    </a:p>
                  </a:txBody>
                  <a:tcPr/>
                </a:tc>
                <a:tc>
                  <a:txBody>
                    <a:bodyPr/>
                    <a:lstStyle/>
                    <a:p>
                      <a:r>
                        <a:rPr lang="it-IT" dirty="0"/>
                        <a:t>285,30</a:t>
                      </a:r>
                    </a:p>
                  </a:txBody>
                  <a:tcPr/>
                </a:tc>
                <a:tc>
                  <a:txBody>
                    <a:bodyPr/>
                    <a:lstStyle/>
                    <a:p>
                      <a:r>
                        <a:rPr lang="it-IT" dirty="0"/>
                        <a:t>64,9</a:t>
                      </a:r>
                    </a:p>
                  </a:txBody>
                  <a:tcPr/>
                </a:tc>
                <a:tc>
                  <a:txBody>
                    <a:bodyPr/>
                    <a:lstStyle/>
                    <a:p>
                      <a:r>
                        <a:rPr lang="it-IT" dirty="0"/>
                        <a:t>73,6</a:t>
                      </a:r>
                    </a:p>
                  </a:txBody>
                  <a:tcPr/>
                </a:tc>
                <a:tc>
                  <a:txBody>
                    <a:bodyPr/>
                    <a:lstStyle/>
                    <a:p>
                      <a:r>
                        <a:rPr lang="it-IT" dirty="0"/>
                        <a:t>88,9</a:t>
                      </a:r>
                    </a:p>
                  </a:txBody>
                  <a:tcPr/>
                </a:tc>
                <a:tc>
                  <a:txBody>
                    <a:bodyPr/>
                    <a:lstStyle/>
                    <a:p>
                      <a:r>
                        <a:rPr lang="it-IT" dirty="0"/>
                        <a:t>318,9</a:t>
                      </a:r>
                    </a:p>
                  </a:txBody>
                  <a:tcPr/>
                </a:tc>
                <a:tc>
                  <a:txBody>
                    <a:bodyPr/>
                    <a:lstStyle/>
                    <a:p>
                      <a:r>
                        <a:rPr lang="it-IT" dirty="0"/>
                        <a:t>5682,3</a:t>
                      </a:r>
                    </a:p>
                  </a:txBody>
                  <a:tcPr/>
                </a:tc>
                <a:extLst>
                  <a:ext uri="{0D108BD9-81ED-4DB2-BD59-A6C34878D82A}">
                    <a16:rowId xmlns:a16="http://schemas.microsoft.com/office/drawing/2014/main" val="2133784336"/>
                  </a:ext>
                </a:extLst>
              </a:tr>
              <a:tr h="441747">
                <a:tc>
                  <a:txBody>
                    <a:bodyPr/>
                    <a:lstStyle/>
                    <a:p>
                      <a:r>
                        <a:rPr lang="it-IT" dirty="0"/>
                        <a:t>1801-1867</a:t>
                      </a:r>
                    </a:p>
                  </a:txBody>
                  <a:tcPr/>
                </a:tc>
                <a:tc>
                  <a:txBody>
                    <a:bodyPr/>
                    <a:lstStyle/>
                    <a:p>
                      <a:r>
                        <a:rPr lang="it-IT" dirty="0"/>
                        <a:t>1774,80</a:t>
                      </a:r>
                    </a:p>
                  </a:txBody>
                  <a:tcPr/>
                </a:tc>
                <a:tc>
                  <a:txBody>
                    <a:bodyPr/>
                    <a:lstStyle/>
                    <a:p>
                      <a:r>
                        <a:rPr lang="it-IT" dirty="0"/>
                        <a:t>130</a:t>
                      </a:r>
                    </a:p>
                  </a:txBody>
                  <a:tcPr/>
                </a:tc>
                <a:tc>
                  <a:txBody>
                    <a:bodyPr/>
                    <a:lstStyle/>
                    <a:p>
                      <a:r>
                        <a:rPr lang="it-IT" dirty="0"/>
                        <a:t>78,3</a:t>
                      </a:r>
                    </a:p>
                  </a:txBody>
                  <a:tcPr/>
                </a:tc>
                <a:tc>
                  <a:txBody>
                    <a:bodyPr/>
                    <a:lstStyle/>
                    <a:p>
                      <a:r>
                        <a:rPr lang="it-IT" dirty="0"/>
                        <a:t>73,4</a:t>
                      </a:r>
                    </a:p>
                  </a:txBody>
                  <a:tcPr/>
                </a:tc>
                <a:tc>
                  <a:txBody>
                    <a:bodyPr/>
                    <a:lstStyle/>
                    <a:p>
                      <a:r>
                        <a:rPr lang="it-IT" dirty="0"/>
                        <a:t>26,2</a:t>
                      </a:r>
                    </a:p>
                  </a:txBody>
                  <a:tcPr/>
                </a:tc>
                <a:tc>
                  <a:txBody>
                    <a:bodyPr/>
                    <a:lstStyle/>
                    <a:p>
                      <a:r>
                        <a:rPr lang="it-IT" dirty="0"/>
                        <a:t>718,3</a:t>
                      </a:r>
                    </a:p>
                  </a:txBody>
                  <a:tcPr/>
                </a:tc>
                <a:tc>
                  <a:txBody>
                    <a:bodyPr/>
                    <a:lstStyle/>
                    <a:p>
                      <a:r>
                        <a:rPr lang="it-IT" dirty="0"/>
                        <a:t>0</a:t>
                      </a:r>
                    </a:p>
                  </a:txBody>
                  <a:tcPr/>
                </a:tc>
                <a:tc>
                  <a:txBody>
                    <a:bodyPr/>
                    <a:lstStyle/>
                    <a:p>
                      <a:r>
                        <a:rPr lang="it-IT" dirty="0"/>
                        <a:t>76,6</a:t>
                      </a:r>
                    </a:p>
                  </a:txBody>
                  <a:tcPr/>
                </a:tc>
                <a:tc>
                  <a:txBody>
                    <a:bodyPr/>
                    <a:lstStyle/>
                    <a:p>
                      <a:r>
                        <a:rPr lang="it-IT" dirty="0"/>
                        <a:t>2877,6</a:t>
                      </a:r>
                    </a:p>
                  </a:txBody>
                  <a:tcPr/>
                </a:tc>
                <a:extLst>
                  <a:ext uri="{0D108BD9-81ED-4DB2-BD59-A6C34878D82A}">
                    <a16:rowId xmlns:a16="http://schemas.microsoft.com/office/drawing/2014/main" val="911797617"/>
                  </a:ext>
                </a:extLst>
              </a:tr>
              <a:tr h="441747">
                <a:tc>
                  <a:txBody>
                    <a:bodyPr/>
                    <a:lstStyle/>
                    <a:p>
                      <a:r>
                        <a:rPr lang="it-IT" dirty="0"/>
                        <a:t>Totale</a:t>
                      </a:r>
                    </a:p>
                  </a:txBody>
                  <a:tcPr/>
                </a:tc>
                <a:tc>
                  <a:txBody>
                    <a:bodyPr/>
                    <a:lstStyle/>
                    <a:p>
                      <a:r>
                        <a:rPr lang="it-IT" dirty="0"/>
                        <a:t>3902,20</a:t>
                      </a:r>
                    </a:p>
                  </a:txBody>
                  <a:tcPr/>
                </a:tc>
                <a:tc>
                  <a:txBody>
                    <a:bodyPr/>
                    <a:lstStyle/>
                    <a:p>
                      <a:r>
                        <a:rPr lang="it-IT" dirty="0"/>
                        <a:t>2238,20</a:t>
                      </a:r>
                    </a:p>
                  </a:txBody>
                  <a:tcPr/>
                </a:tc>
                <a:tc>
                  <a:txBody>
                    <a:bodyPr/>
                    <a:lstStyle/>
                    <a:p>
                      <a:r>
                        <a:rPr lang="it-IT" dirty="0"/>
                        <a:t>1092,70</a:t>
                      </a:r>
                    </a:p>
                  </a:txBody>
                  <a:tcPr/>
                </a:tc>
                <a:tc>
                  <a:txBody>
                    <a:bodyPr/>
                    <a:lstStyle/>
                    <a:p>
                      <a:r>
                        <a:rPr lang="it-IT" dirty="0"/>
                        <a:t>361</a:t>
                      </a:r>
                    </a:p>
                  </a:txBody>
                  <a:tcPr/>
                </a:tc>
                <a:tc>
                  <a:txBody>
                    <a:bodyPr/>
                    <a:lstStyle/>
                    <a:p>
                      <a:r>
                        <a:rPr lang="it-IT" dirty="0"/>
                        <a:t>430,4</a:t>
                      </a:r>
                    </a:p>
                  </a:txBody>
                  <a:tcPr/>
                </a:tc>
                <a:tc>
                  <a:txBody>
                    <a:bodyPr/>
                    <a:lstStyle/>
                    <a:p>
                      <a:r>
                        <a:rPr lang="it-IT" dirty="0"/>
                        <a:t>791,90</a:t>
                      </a:r>
                    </a:p>
                  </a:txBody>
                  <a:tcPr/>
                </a:tc>
                <a:tc>
                  <a:txBody>
                    <a:bodyPr/>
                    <a:lstStyle/>
                    <a:p>
                      <a:r>
                        <a:rPr lang="it-IT" dirty="0"/>
                        <a:t>129,7</a:t>
                      </a:r>
                    </a:p>
                  </a:txBody>
                  <a:tcPr/>
                </a:tc>
                <a:tc>
                  <a:txBody>
                    <a:bodyPr/>
                    <a:lstStyle/>
                    <a:p>
                      <a:r>
                        <a:rPr lang="it-IT" dirty="0"/>
                        <a:t>403,7</a:t>
                      </a:r>
                    </a:p>
                  </a:txBody>
                  <a:tcPr/>
                </a:tc>
                <a:tc>
                  <a:txBody>
                    <a:bodyPr/>
                    <a:lstStyle/>
                    <a:p>
                      <a:r>
                        <a:rPr lang="it-IT" dirty="0"/>
                        <a:t>9349,83</a:t>
                      </a:r>
                    </a:p>
                  </a:txBody>
                  <a:tcPr/>
                </a:tc>
                <a:extLst>
                  <a:ext uri="{0D108BD9-81ED-4DB2-BD59-A6C34878D82A}">
                    <a16:rowId xmlns:a16="http://schemas.microsoft.com/office/drawing/2014/main" val="4184951803"/>
                  </a:ext>
                </a:extLst>
              </a:tr>
            </a:tbl>
          </a:graphicData>
        </a:graphic>
      </p:graphicFrame>
      <p:sp>
        <p:nvSpPr>
          <p:cNvPr id="4" name="CasellaDiTesto 3">
            <a:extLst>
              <a:ext uri="{FF2B5EF4-FFF2-40B4-BE49-F238E27FC236}">
                <a16:creationId xmlns:a16="http://schemas.microsoft.com/office/drawing/2014/main" id="{21A97A4C-2608-4AAC-81BD-36A5B0C10206}"/>
              </a:ext>
            </a:extLst>
          </p:cNvPr>
          <p:cNvSpPr txBox="1"/>
          <p:nvPr/>
        </p:nvSpPr>
        <p:spPr>
          <a:xfrm>
            <a:off x="628650" y="6029325"/>
            <a:ext cx="6868675" cy="369332"/>
          </a:xfrm>
          <a:prstGeom prst="rect">
            <a:avLst/>
          </a:prstGeom>
          <a:noFill/>
        </p:spPr>
        <p:txBody>
          <a:bodyPr wrap="none" rtlCol="0">
            <a:spAutoFit/>
          </a:bodyPr>
          <a:lstStyle/>
          <a:p>
            <a:r>
              <a:rPr lang="it-IT" dirty="0"/>
              <a:t>Fonte: Olivier </a:t>
            </a:r>
            <a:r>
              <a:rPr lang="it-IT" dirty="0" err="1"/>
              <a:t>Pétré-Grenouilleau</a:t>
            </a:r>
            <a:r>
              <a:rPr lang="it-IT" dirty="0"/>
              <a:t>, La tratta degli schiavi, Il Mulino, 2006</a:t>
            </a:r>
          </a:p>
        </p:txBody>
      </p:sp>
    </p:spTree>
    <p:extLst>
      <p:ext uri="{BB962C8B-B14F-4D97-AF65-F5344CB8AC3E}">
        <p14:creationId xmlns:p14="http://schemas.microsoft.com/office/powerpoint/2010/main" val="2062161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0D630D-9291-472D-9DEB-7A219D69BE6E}"/>
              </a:ext>
            </a:extLst>
          </p:cNvPr>
          <p:cNvSpPr>
            <a:spLocks noGrp="1"/>
          </p:cNvSpPr>
          <p:nvPr>
            <p:ph type="title"/>
          </p:nvPr>
        </p:nvSpPr>
        <p:spPr>
          <a:xfrm>
            <a:off x="214313" y="393172"/>
            <a:ext cx="11429999" cy="1049235"/>
          </a:xfrm>
        </p:spPr>
        <p:txBody>
          <a:bodyPr>
            <a:normAutofit fontScale="90000"/>
          </a:bodyPr>
          <a:lstStyle/>
          <a:p>
            <a:r>
              <a:rPr lang="it-IT" dirty="0"/>
              <a:t>La popolazione delle Antille nel 1825</a:t>
            </a:r>
            <a:br>
              <a:rPr lang="it-IT" dirty="0"/>
            </a:br>
            <a:r>
              <a:rPr lang="it-IT" dirty="0"/>
              <a:t>(</a:t>
            </a:r>
            <a:r>
              <a:rPr lang="it-IT" sz="2700" dirty="0"/>
              <a:t>Alexandre Von Humboldt, Essai </a:t>
            </a:r>
            <a:r>
              <a:rPr lang="it-IT" sz="2700" dirty="0" err="1"/>
              <a:t>politique</a:t>
            </a:r>
            <a:r>
              <a:rPr lang="it-IT" sz="2700" dirty="0"/>
              <a:t> </a:t>
            </a:r>
            <a:r>
              <a:rPr lang="it-IT" sz="2700" dirty="0" err="1"/>
              <a:t>sur</a:t>
            </a:r>
            <a:r>
              <a:rPr lang="it-IT" sz="2700" dirty="0"/>
              <a:t> l’</a:t>
            </a:r>
            <a:r>
              <a:rPr lang="it-IT" sz="2700" dirty="0" err="1"/>
              <a:t>île</a:t>
            </a:r>
            <a:r>
              <a:rPr lang="it-IT" sz="2700" dirty="0"/>
              <a:t> de Cuba 1826)</a:t>
            </a:r>
          </a:p>
        </p:txBody>
      </p:sp>
      <p:graphicFrame>
        <p:nvGraphicFramePr>
          <p:cNvPr id="3" name="Tabella 2">
            <a:extLst>
              <a:ext uri="{FF2B5EF4-FFF2-40B4-BE49-F238E27FC236}">
                <a16:creationId xmlns:a16="http://schemas.microsoft.com/office/drawing/2014/main" id="{B3997088-6D78-43D1-A199-59CD6525C881}"/>
              </a:ext>
            </a:extLst>
          </p:cNvPr>
          <p:cNvGraphicFramePr>
            <a:graphicFrameLocks noGrp="1"/>
          </p:cNvGraphicFramePr>
          <p:nvPr>
            <p:extLst>
              <p:ext uri="{D42A27DB-BD31-4B8C-83A1-F6EECF244321}">
                <p14:modId xmlns:p14="http://schemas.microsoft.com/office/powerpoint/2010/main" val="3098408818"/>
              </p:ext>
            </p:extLst>
          </p:nvPr>
        </p:nvGraphicFramePr>
        <p:xfrm>
          <a:off x="1689100" y="2248428"/>
          <a:ext cx="8128000" cy="421640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723207842"/>
                    </a:ext>
                  </a:extLst>
                </a:gridCol>
                <a:gridCol w="1625600">
                  <a:extLst>
                    <a:ext uri="{9D8B030D-6E8A-4147-A177-3AD203B41FA5}">
                      <a16:colId xmlns:a16="http://schemas.microsoft.com/office/drawing/2014/main" val="3318416211"/>
                    </a:ext>
                  </a:extLst>
                </a:gridCol>
                <a:gridCol w="1625600">
                  <a:extLst>
                    <a:ext uri="{9D8B030D-6E8A-4147-A177-3AD203B41FA5}">
                      <a16:colId xmlns:a16="http://schemas.microsoft.com/office/drawing/2014/main" val="1127719367"/>
                    </a:ext>
                  </a:extLst>
                </a:gridCol>
                <a:gridCol w="1625600">
                  <a:extLst>
                    <a:ext uri="{9D8B030D-6E8A-4147-A177-3AD203B41FA5}">
                      <a16:colId xmlns:a16="http://schemas.microsoft.com/office/drawing/2014/main" val="2929752711"/>
                    </a:ext>
                  </a:extLst>
                </a:gridCol>
                <a:gridCol w="1625600">
                  <a:extLst>
                    <a:ext uri="{9D8B030D-6E8A-4147-A177-3AD203B41FA5}">
                      <a16:colId xmlns:a16="http://schemas.microsoft.com/office/drawing/2014/main" val="2723394094"/>
                    </a:ext>
                  </a:extLst>
                </a:gridCol>
              </a:tblGrid>
              <a:tr h="370840">
                <a:tc>
                  <a:txBody>
                    <a:bodyPr/>
                    <a:lstStyle/>
                    <a:p>
                      <a:r>
                        <a:rPr lang="it-IT" dirty="0"/>
                        <a:t>Regioni</a:t>
                      </a:r>
                    </a:p>
                  </a:txBody>
                  <a:tcPr/>
                </a:tc>
                <a:tc>
                  <a:txBody>
                    <a:bodyPr/>
                    <a:lstStyle/>
                    <a:p>
                      <a:r>
                        <a:rPr lang="it-IT" dirty="0"/>
                        <a:t>Bianchi</a:t>
                      </a:r>
                    </a:p>
                  </a:txBody>
                  <a:tcPr/>
                </a:tc>
                <a:tc>
                  <a:txBody>
                    <a:bodyPr/>
                    <a:lstStyle/>
                    <a:p>
                      <a:r>
                        <a:rPr lang="it-IT" dirty="0"/>
                        <a:t>Liberi di colore, Mulatti</a:t>
                      </a:r>
                    </a:p>
                  </a:txBody>
                  <a:tcPr/>
                </a:tc>
                <a:tc>
                  <a:txBody>
                    <a:bodyPr/>
                    <a:lstStyle/>
                    <a:p>
                      <a:r>
                        <a:rPr lang="it-IT" dirty="0"/>
                        <a:t>Schiavi</a:t>
                      </a:r>
                    </a:p>
                  </a:txBody>
                  <a:tcPr/>
                </a:tc>
                <a:tc>
                  <a:txBody>
                    <a:bodyPr/>
                    <a:lstStyle/>
                    <a:p>
                      <a:r>
                        <a:rPr lang="it-IT" dirty="0"/>
                        <a:t>Totale</a:t>
                      </a:r>
                    </a:p>
                  </a:txBody>
                  <a:tcPr/>
                </a:tc>
                <a:extLst>
                  <a:ext uri="{0D108BD9-81ED-4DB2-BD59-A6C34878D82A}">
                    <a16:rowId xmlns:a16="http://schemas.microsoft.com/office/drawing/2014/main" val="1362109977"/>
                  </a:ext>
                </a:extLst>
              </a:tr>
              <a:tr h="370840">
                <a:tc>
                  <a:txBody>
                    <a:bodyPr/>
                    <a:lstStyle/>
                    <a:p>
                      <a:r>
                        <a:rPr lang="it-IT" dirty="0"/>
                        <a:t>Cuba</a:t>
                      </a:r>
                    </a:p>
                  </a:txBody>
                  <a:tcPr/>
                </a:tc>
                <a:tc>
                  <a:txBody>
                    <a:bodyPr/>
                    <a:lstStyle/>
                    <a:p>
                      <a:r>
                        <a:rPr lang="it-IT" dirty="0"/>
                        <a:t>325.000 (46%)</a:t>
                      </a:r>
                    </a:p>
                  </a:txBody>
                  <a:tcPr/>
                </a:tc>
                <a:tc>
                  <a:txBody>
                    <a:bodyPr/>
                    <a:lstStyle/>
                    <a:p>
                      <a:r>
                        <a:rPr lang="it-IT" dirty="0"/>
                        <a:t>130.000 (18%)</a:t>
                      </a:r>
                    </a:p>
                  </a:txBody>
                  <a:tcPr/>
                </a:tc>
                <a:tc>
                  <a:txBody>
                    <a:bodyPr/>
                    <a:lstStyle/>
                    <a:p>
                      <a:r>
                        <a:rPr lang="it-IT" dirty="0"/>
                        <a:t>260.000 (36%)</a:t>
                      </a:r>
                    </a:p>
                  </a:txBody>
                  <a:tcPr/>
                </a:tc>
                <a:tc>
                  <a:txBody>
                    <a:bodyPr/>
                    <a:lstStyle/>
                    <a:p>
                      <a:r>
                        <a:rPr lang="it-IT" dirty="0"/>
                        <a:t>715.000</a:t>
                      </a:r>
                    </a:p>
                  </a:txBody>
                  <a:tcPr/>
                </a:tc>
                <a:extLst>
                  <a:ext uri="{0D108BD9-81ED-4DB2-BD59-A6C34878D82A}">
                    <a16:rowId xmlns:a16="http://schemas.microsoft.com/office/drawing/2014/main" val="1330220818"/>
                  </a:ext>
                </a:extLst>
              </a:tr>
              <a:tr h="370840">
                <a:tc>
                  <a:txBody>
                    <a:bodyPr/>
                    <a:lstStyle/>
                    <a:p>
                      <a:r>
                        <a:rPr lang="it-IT" dirty="0"/>
                        <a:t>Giamaica</a:t>
                      </a:r>
                    </a:p>
                  </a:txBody>
                  <a:tcPr/>
                </a:tc>
                <a:tc>
                  <a:txBody>
                    <a:bodyPr/>
                    <a:lstStyle/>
                    <a:p>
                      <a:r>
                        <a:rPr lang="it-IT" dirty="0"/>
                        <a:t>25.000 (6%)</a:t>
                      </a:r>
                    </a:p>
                  </a:txBody>
                  <a:tcPr/>
                </a:tc>
                <a:tc>
                  <a:txBody>
                    <a:bodyPr/>
                    <a:lstStyle/>
                    <a:p>
                      <a:r>
                        <a:rPr lang="it-IT" dirty="0"/>
                        <a:t>35.000 (9%)</a:t>
                      </a:r>
                    </a:p>
                  </a:txBody>
                  <a:tcPr/>
                </a:tc>
                <a:tc>
                  <a:txBody>
                    <a:bodyPr/>
                    <a:lstStyle/>
                    <a:p>
                      <a:r>
                        <a:rPr lang="it-IT" dirty="0"/>
                        <a:t>342.000 (85%)</a:t>
                      </a:r>
                    </a:p>
                  </a:txBody>
                  <a:tcPr/>
                </a:tc>
                <a:tc>
                  <a:txBody>
                    <a:bodyPr/>
                    <a:lstStyle/>
                    <a:p>
                      <a:r>
                        <a:rPr lang="it-IT" dirty="0"/>
                        <a:t>402.000</a:t>
                      </a:r>
                    </a:p>
                  </a:txBody>
                  <a:tcPr/>
                </a:tc>
                <a:extLst>
                  <a:ext uri="{0D108BD9-81ED-4DB2-BD59-A6C34878D82A}">
                    <a16:rowId xmlns:a16="http://schemas.microsoft.com/office/drawing/2014/main" val="2917494980"/>
                  </a:ext>
                </a:extLst>
              </a:tr>
              <a:tr h="370840">
                <a:tc>
                  <a:txBody>
                    <a:bodyPr/>
                    <a:lstStyle/>
                    <a:p>
                      <a:r>
                        <a:rPr lang="it-IT" dirty="0"/>
                        <a:t>Antille Britanniche</a:t>
                      </a:r>
                    </a:p>
                  </a:txBody>
                  <a:tcPr/>
                </a:tc>
                <a:tc>
                  <a:txBody>
                    <a:bodyPr/>
                    <a:lstStyle/>
                    <a:p>
                      <a:r>
                        <a:rPr lang="it-IT" dirty="0"/>
                        <a:t>71.350 (9%)</a:t>
                      </a:r>
                    </a:p>
                  </a:txBody>
                  <a:tcPr/>
                </a:tc>
                <a:tc>
                  <a:txBody>
                    <a:bodyPr/>
                    <a:lstStyle/>
                    <a:p>
                      <a:r>
                        <a:rPr lang="it-IT" dirty="0"/>
                        <a:t>78.350 (10%)</a:t>
                      </a:r>
                    </a:p>
                  </a:txBody>
                  <a:tcPr/>
                </a:tc>
                <a:tc>
                  <a:txBody>
                    <a:bodyPr/>
                    <a:lstStyle/>
                    <a:p>
                      <a:r>
                        <a:rPr lang="it-IT" dirty="0"/>
                        <a:t>626.800 (81%)</a:t>
                      </a:r>
                    </a:p>
                  </a:txBody>
                  <a:tcPr/>
                </a:tc>
                <a:tc>
                  <a:txBody>
                    <a:bodyPr/>
                    <a:lstStyle/>
                    <a:p>
                      <a:r>
                        <a:rPr lang="it-IT" dirty="0"/>
                        <a:t>776.500</a:t>
                      </a:r>
                    </a:p>
                  </a:txBody>
                  <a:tcPr/>
                </a:tc>
                <a:extLst>
                  <a:ext uri="{0D108BD9-81ED-4DB2-BD59-A6C34878D82A}">
                    <a16:rowId xmlns:a16="http://schemas.microsoft.com/office/drawing/2014/main" val="1811494086"/>
                  </a:ext>
                </a:extLst>
              </a:tr>
              <a:tr h="370840">
                <a:tc>
                  <a:txBody>
                    <a:bodyPr/>
                    <a:lstStyle/>
                    <a:p>
                      <a:r>
                        <a:rPr lang="it-IT" dirty="0"/>
                        <a:t>Antille (tutte)</a:t>
                      </a:r>
                    </a:p>
                  </a:txBody>
                  <a:tcPr/>
                </a:tc>
                <a:tc>
                  <a:txBody>
                    <a:bodyPr/>
                    <a:lstStyle/>
                    <a:p>
                      <a:r>
                        <a:rPr lang="it-IT" dirty="0"/>
                        <a:t>482.600 (17%)</a:t>
                      </a:r>
                    </a:p>
                  </a:txBody>
                  <a:tcPr/>
                </a:tc>
                <a:tc>
                  <a:txBody>
                    <a:bodyPr/>
                    <a:lstStyle/>
                    <a:p>
                      <a:r>
                        <a:rPr lang="it-IT" dirty="0"/>
                        <a:t>1.212,900 (43%)</a:t>
                      </a:r>
                    </a:p>
                  </a:txBody>
                  <a:tcPr/>
                </a:tc>
                <a:tc>
                  <a:txBody>
                    <a:bodyPr/>
                    <a:lstStyle/>
                    <a:p>
                      <a:r>
                        <a:rPr lang="it-IT" dirty="0"/>
                        <a:t>1.147,500 (40%)</a:t>
                      </a:r>
                    </a:p>
                  </a:txBody>
                  <a:tcPr/>
                </a:tc>
                <a:tc>
                  <a:txBody>
                    <a:bodyPr/>
                    <a:lstStyle/>
                    <a:p>
                      <a:r>
                        <a:rPr lang="it-IT" dirty="0"/>
                        <a:t>2.843,000</a:t>
                      </a:r>
                    </a:p>
                  </a:txBody>
                  <a:tcPr/>
                </a:tc>
                <a:extLst>
                  <a:ext uri="{0D108BD9-81ED-4DB2-BD59-A6C34878D82A}">
                    <a16:rowId xmlns:a16="http://schemas.microsoft.com/office/drawing/2014/main" val="4153441076"/>
                  </a:ext>
                </a:extLst>
              </a:tr>
              <a:tr h="370840">
                <a:tc>
                  <a:txBody>
                    <a:bodyPr/>
                    <a:lstStyle/>
                    <a:p>
                      <a:r>
                        <a:rPr lang="it-IT" dirty="0"/>
                        <a:t>Stati Uniti</a:t>
                      </a:r>
                    </a:p>
                  </a:txBody>
                  <a:tcPr/>
                </a:tc>
                <a:tc>
                  <a:txBody>
                    <a:bodyPr/>
                    <a:lstStyle/>
                    <a:p>
                      <a:r>
                        <a:rPr lang="it-IT" dirty="0"/>
                        <a:t>8.575,000 (81%)</a:t>
                      </a:r>
                    </a:p>
                  </a:txBody>
                  <a:tcPr/>
                </a:tc>
                <a:tc>
                  <a:txBody>
                    <a:bodyPr/>
                    <a:lstStyle/>
                    <a:p>
                      <a:r>
                        <a:rPr lang="it-IT" dirty="0"/>
                        <a:t>285.000 (3%)</a:t>
                      </a:r>
                    </a:p>
                  </a:txBody>
                  <a:tcPr/>
                </a:tc>
                <a:tc>
                  <a:txBody>
                    <a:bodyPr/>
                    <a:lstStyle/>
                    <a:p>
                      <a:r>
                        <a:rPr lang="it-IT" dirty="0"/>
                        <a:t>1.665,000 (16%)</a:t>
                      </a:r>
                    </a:p>
                  </a:txBody>
                  <a:tcPr/>
                </a:tc>
                <a:tc>
                  <a:txBody>
                    <a:bodyPr/>
                    <a:lstStyle/>
                    <a:p>
                      <a:r>
                        <a:rPr lang="it-IT" dirty="0"/>
                        <a:t>10.525.000</a:t>
                      </a:r>
                    </a:p>
                  </a:txBody>
                  <a:tcPr/>
                </a:tc>
                <a:extLst>
                  <a:ext uri="{0D108BD9-81ED-4DB2-BD59-A6C34878D82A}">
                    <a16:rowId xmlns:a16="http://schemas.microsoft.com/office/drawing/2014/main" val="1280547721"/>
                  </a:ext>
                </a:extLst>
              </a:tr>
              <a:tr h="370840">
                <a:tc>
                  <a:txBody>
                    <a:bodyPr/>
                    <a:lstStyle/>
                    <a:p>
                      <a:r>
                        <a:rPr lang="it-IT" dirty="0"/>
                        <a:t>Brasile</a:t>
                      </a:r>
                    </a:p>
                  </a:txBody>
                  <a:tcPr/>
                </a:tc>
                <a:tc>
                  <a:txBody>
                    <a:bodyPr/>
                    <a:lstStyle/>
                    <a:p>
                      <a:r>
                        <a:rPr lang="it-IT" dirty="0"/>
                        <a:t>920.000 (23%)</a:t>
                      </a:r>
                    </a:p>
                  </a:txBody>
                  <a:tcPr/>
                </a:tc>
                <a:tc>
                  <a:txBody>
                    <a:bodyPr/>
                    <a:lstStyle/>
                    <a:p>
                      <a:r>
                        <a:rPr lang="it-IT" dirty="0"/>
                        <a:t>1.020,000 (26%)</a:t>
                      </a:r>
                    </a:p>
                  </a:txBody>
                  <a:tcPr/>
                </a:tc>
                <a:tc>
                  <a:txBody>
                    <a:bodyPr/>
                    <a:lstStyle/>
                    <a:p>
                      <a:r>
                        <a:rPr lang="it-IT" dirty="0"/>
                        <a:t>2.060,000 (51%)</a:t>
                      </a:r>
                    </a:p>
                  </a:txBody>
                  <a:tcPr/>
                </a:tc>
                <a:tc>
                  <a:txBody>
                    <a:bodyPr/>
                    <a:lstStyle/>
                    <a:p>
                      <a:r>
                        <a:rPr lang="it-IT" dirty="0"/>
                        <a:t>4.000,000</a:t>
                      </a:r>
                    </a:p>
                  </a:txBody>
                  <a:tcPr/>
                </a:tc>
                <a:extLst>
                  <a:ext uri="{0D108BD9-81ED-4DB2-BD59-A6C34878D82A}">
                    <a16:rowId xmlns:a16="http://schemas.microsoft.com/office/drawing/2014/main" val="3052847017"/>
                  </a:ext>
                </a:extLst>
              </a:tr>
            </a:tbl>
          </a:graphicData>
        </a:graphic>
      </p:graphicFrame>
    </p:spTree>
    <p:extLst>
      <p:ext uri="{BB962C8B-B14F-4D97-AF65-F5344CB8AC3E}">
        <p14:creationId xmlns:p14="http://schemas.microsoft.com/office/powerpoint/2010/main" val="2805636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A69DB565-7E63-48D2-826C-891847430D6D}"/>
              </a:ext>
            </a:extLst>
          </p:cNvPr>
          <p:cNvGraphicFramePr>
            <a:graphicFrameLocks noGrp="1"/>
          </p:cNvGraphicFramePr>
          <p:nvPr>
            <p:extLst>
              <p:ext uri="{D42A27DB-BD31-4B8C-83A1-F6EECF244321}">
                <p14:modId xmlns:p14="http://schemas.microsoft.com/office/powerpoint/2010/main" val="1887983999"/>
              </p:ext>
            </p:extLst>
          </p:nvPr>
        </p:nvGraphicFramePr>
        <p:xfrm>
          <a:off x="145255" y="1157287"/>
          <a:ext cx="11901490" cy="5143500"/>
        </p:xfrm>
        <a:graphic>
          <a:graphicData uri="http://schemas.openxmlformats.org/drawingml/2006/table">
            <a:tbl>
              <a:tblPr firstRow="1" firstCol="1" bandRow="1">
                <a:tableStyleId>{5C22544A-7EE6-4342-B048-85BDC9FD1C3A}</a:tableStyleId>
              </a:tblPr>
              <a:tblGrid>
                <a:gridCol w="994196">
                  <a:extLst>
                    <a:ext uri="{9D8B030D-6E8A-4147-A177-3AD203B41FA5}">
                      <a16:colId xmlns:a16="http://schemas.microsoft.com/office/drawing/2014/main" val="3161749393"/>
                    </a:ext>
                  </a:extLst>
                </a:gridCol>
                <a:gridCol w="1728693">
                  <a:extLst>
                    <a:ext uri="{9D8B030D-6E8A-4147-A177-3AD203B41FA5}">
                      <a16:colId xmlns:a16="http://schemas.microsoft.com/office/drawing/2014/main" val="843045483"/>
                    </a:ext>
                  </a:extLst>
                </a:gridCol>
                <a:gridCol w="1567366">
                  <a:extLst>
                    <a:ext uri="{9D8B030D-6E8A-4147-A177-3AD203B41FA5}">
                      <a16:colId xmlns:a16="http://schemas.microsoft.com/office/drawing/2014/main" val="2528749547"/>
                    </a:ext>
                  </a:extLst>
                </a:gridCol>
                <a:gridCol w="845985">
                  <a:extLst>
                    <a:ext uri="{9D8B030D-6E8A-4147-A177-3AD203B41FA5}">
                      <a16:colId xmlns:a16="http://schemas.microsoft.com/office/drawing/2014/main" val="1190016257"/>
                    </a:ext>
                  </a:extLst>
                </a:gridCol>
                <a:gridCol w="1567366">
                  <a:extLst>
                    <a:ext uri="{9D8B030D-6E8A-4147-A177-3AD203B41FA5}">
                      <a16:colId xmlns:a16="http://schemas.microsoft.com/office/drawing/2014/main" val="3255990607"/>
                    </a:ext>
                  </a:extLst>
                </a:gridCol>
                <a:gridCol w="933860">
                  <a:extLst>
                    <a:ext uri="{9D8B030D-6E8A-4147-A177-3AD203B41FA5}">
                      <a16:colId xmlns:a16="http://schemas.microsoft.com/office/drawing/2014/main" val="3659066377"/>
                    </a:ext>
                  </a:extLst>
                </a:gridCol>
                <a:gridCol w="1567366">
                  <a:extLst>
                    <a:ext uri="{9D8B030D-6E8A-4147-A177-3AD203B41FA5}">
                      <a16:colId xmlns:a16="http://schemas.microsoft.com/office/drawing/2014/main" val="1770354508"/>
                    </a:ext>
                  </a:extLst>
                </a:gridCol>
                <a:gridCol w="845985">
                  <a:extLst>
                    <a:ext uri="{9D8B030D-6E8A-4147-A177-3AD203B41FA5}">
                      <a16:colId xmlns:a16="http://schemas.microsoft.com/office/drawing/2014/main" val="3504274966"/>
                    </a:ext>
                  </a:extLst>
                </a:gridCol>
                <a:gridCol w="1166015">
                  <a:extLst>
                    <a:ext uri="{9D8B030D-6E8A-4147-A177-3AD203B41FA5}">
                      <a16:colId xmlns:a16="http://schemas.microsoft.com/office/drawing/2014/main" val="720528666"/>
                    </a:ext>
                  </a:extLst>
                </a:gridCol>
                <a:gridCol w="684658">
                  <a:extLst>
                    <a:ext uri="{9D8B030D-6E8A-4147-A177-3AD203B41FA5}">
                      <a16:colId xmlns:a16="http://schemas.microsoft.com/office/drawing/2014/main" val="1527050918"/>
                    </a:ext>
                  </a:extLst>
                </a:gridCol>
              </a:tblGrid>
              <a:tr h="285750">
                <a:tc>
                  <a:txBody>
                    <a:bodyPr/>
                    <a:lstStyle/>
                    <a:p>
                      <a:pPr>
                        <a:lnSpc>
                          <a:spcPct val="107000"/>
                        </a:lnSpc>
                        <a:spcAft>
                          <a:spcPts val="0"/>
                        </a:spcAft>
                      </a:pPr>
                      <a:r>
                        <a:rPr lang="es-ES" sz="1600">
                          <a:effectLst/>
                        </a:rPr>
                        <a:t>Anno</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Totale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Bianchi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Neri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Mulatti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Cinesi</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0650708"/>
                  </a:ext>
                </a:extLst>
              </a:tr>
              <a:tr h="285750">
                <a:tc>
                  <a:txBody>
                    <a:bodyPr/>
                    <a:lstStyle/>
                    <a:p>
                      <a:pPr>
                        <a:lnSpc>
                          <a:spcPct val="107000"/>
                        </a:lnSpc>
                        <a:spcAft>
                          <a:spcPts val="0"/>
                        </a:spcAft>
                      </a:pPr>
                      <a:r>
                        <a:rPr lang="es-ES" sz="1600">
                          <a:effectLst/>
                        </a:rPr>
                        <a:t>1774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171.620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96.440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56,2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50.249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29,3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24.931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14,5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7166015"/>
                  </a:ext>
                </a:extLst>
              </a:tr>
              <a:tr h="285750">
                <a:tc>
                  <a:txBody>
                    <a:bodyPr/>
                    <a:lstStyle/>
                    <a:p>
                      <a:pPr>
                        <a:lnSpc>
                          <a:spcPct val="107000"/>
                        </a:lnSpc>
                        <a:spcAft>
                          <a:spcPts val="0"/>
                        </a:spcAft>
                      </a:pPr>
                      <a:r>
                        <a:rPr lang="es-ES" sz="1600">
                          <a:effectLst/>
                        </a:rPr>
                        <a:t>1792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273.979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133.553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48,8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94.380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34,4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46.046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3496549"/>
                  </a:ext>
                </a:extLst>
              </a:tr>
              <a:tr h="285750">
                <a:tc>
                  <a:txBody>
                    <a:bodyPr/>
                    <a:lstStyle/>
                    <a:p>
                      <a:pPr>
                        <a:lnSpc>
                          <a:spcPct val="107000"/>
                        </a:lnSpc>
                        <a:spcAft>
                          <a:spcPts val="0"/>
                        </a:spcAft>
                      </a:pPr>
                      <a:r>
                        <a:rPr lang="es-ES" sz="1600">
                          <a:effectLst/>
                        </a:rPr>
                        <a:t>1817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553.033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238.910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43,2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221.766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40,1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92.357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9901175"/>
                  </a:ext>
                </a:extLst>
              </a:tr>
              <a:tr h="285750">
                <a:tc>
                  <a:txBody>
                    <a:bodyPr/>
                    <a:lstStyle/>
                    <a:p>
                      <a:pPr>
                        <a:lnSpc>
                          <a:spcPct val="107000"/>
                        </a:lnSpc>
                        <a:spcAft>
                          <a:spcPts val="0"/>
                        </a:spcAft>
                      </a:pPr>
                      <a:r>
                        <a:rPr lang="es-ES" sz="1600">
                          <a:effectLst/>
                        </a:rPr>
                        <a:t>1827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704.487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311.051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44,2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393.436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55,8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24180"/>
                  </a:ext>
                </a:extLst>
              </a:tr>
              <a:tr h="285750">
                <a:tc>
                  <a:txBody>
                    <a:bodyPr/>
                    <a:lstStyle/>
                    <a:p>
                      <a:pPr>
                        <a:lnSpc>
                          <a:spcPct val="107000"/>
                        </a:lnSpc>
                        <a:spcAft>
                          <a:spcPts val="0"/>
                        </a:spcAft>
                      </a:pPr>
                      <a:r>
                        <a:rPr lang="es-ES" sz="1600">
                          <a:effectLst/>
                        </a:rPr>
                        <a:t>1841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1.007.624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624.418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41,5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490.305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48,7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99.028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9264714"/>
                  </a:ext>
                </a:extLst>
              </a:tr>
              <a:tr h="285750">
                <a:tc>
                  <a:txBody>
                    <a:bodyPr/>
                    <a:lstStyle/>
                    <a:p>
                      <a:pPr>
                        <a:lnSpc>
                          <a:spcPct val="107000"/>
                        </a:lnSpc>
                        <a:spcAft>
                          <a:spcPts val="0"/>
                        </a:spcAft>
                      </a:pPr>
                      <a:r>
                        <a:rPr lang="es-ES" sz="1600">
                          <a:effectLst/>
                        </a:rPr>
                        <a:t>1861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1.366.232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793.484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58,1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537.914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39,4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34.834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4013109"/>
                  </a:ext>
                </a:extLst>
              </a:tr>
              <a:tr h="285750">
                <a:tc>
                  <a:txBody>
                    <a:bodyPr/>
                    <a:lstStyle/>
                    <a:p>
                      <a:pPr>
                        <a:lnSpc>
                          <a:spcPct val="107000"/>
                        </a:lnSpc>
                        <a:spcAft>
                          <a:spcPts val="0"/>
                        </a:spcAft>
                      </a:pPr>
                      <a:r>
                        <a:rPr lang="es-ES" sz="1600">
                          <a:effectLst/>
                        </a:rPr>
                        <a:t>1877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1.509.291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981.039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65,0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481.136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47.116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9006811"/>
                  </a:ext>
                </a:extLst>
              </a:tr>
              <a:tr h="285750">
                <a:tc>
                  <a:txBody>
                    <a:bodyPr/>
                    <a:lstStyle/>
                    <a:p>
                      <a:pPr>
                        <a:lnSpc>
                          <a:spcPct val="107000"/>
                        </a:lnSpc>
                        <a:spcAft>
                          <a:spcPts val="0"/>
                        </a:spcAft>
                      </a:pPr>
                      <a:r>
                        <a:rPr lang="es-ES" sz="1600">
                          <a:effectLst/>
                        </a:rPr>
                        <a:t>1899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1.572.797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1.052.397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66,9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234.738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14,9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270.805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17,2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14.857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403193"/>
                  </a:ext>
                </a:extLst>
              </a:tr>
              <a:tr h="285750">
                <a:tc>
                  <a:txBody>
                    <a:bodyPr/>
                    <a:lstStyle/>
                    <a:p>
                      <a:pPr>
                        <a:lnSpc>
                          <a:spcPct val="107000"/>
                        </a:lnSpc>
                        <a:spcAft>
                          <a:spcPts val="0"/>
                        </a:spcAft>
                      </a:pPr>
                      <a:r>
                        <a:rPr lang="es-ES" sz="1600">
                          <a:effectLst/>
                        </a:rPr>
                        <a:t>1907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2.048.980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1.428.176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69,7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274.272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13,4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334.695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11.837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0,6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3342650"/>
                  </a:ext>
                </a:extLst>
              </a:tr>
              <a:tr h="285750">
                <a:tc>
                  <a:txBody>
                    <a:bodyPr/>
                    <a:lstStyle/>
                    <a:p>
                      <a:pPr>
                        <a:lnSpc>
                          <a:spcPct val="107000"/>
                        </a:lnSpc>
                        <a:spcAft>
                          <a:spcPts val="0"/>
                        </a:spcAft>
                      </a:pPr>
                      <a:r>
                        <a:rPr lang="es-ES" sz="1600">
                          <a:effectLst/>
                        </a:rPr>
                        <a:t>1919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2.889.004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2.088.047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72,2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323.177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461.694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16.146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0,6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8780933"/>
                  </a:ext>
                </a:extLst>
              </a:tr>
              <a:tr h="285750">
                <a:tc>
                  <a:txBody>
                    <a:bodyPr/>
                    <a:lstStyle/>
                    <a:p>
                      <a:pPr>
                        <a:lnSpc>
                          <a:spcPct val="107000"/>
                        </a:lnSpc>
                        <a:spcAft>
                          <a:spcPts val="0"/>
                        </a:spcAft>
                      </a:pPr>
                      <a:r>
                        <a:rPr lang="es-ES" sz="1600">
                          <a:effectLst/>
                        </a:rPr>
                        <a:t>1931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3.962.344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2.856.956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72,1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437.769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641.337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26.282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0,7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0965524"/>
                  </a:ext>
                </a:extLst>
              </a:tr>
              <a:tr h="285750">
                <a:tc>
                  <a:txBody>
                    <a:bodyPr/>
                    <a:lstStyle/>
                    <a:p>
                      <a:pPr>
                        <a:lnSpc>
                          <a:spcPct val="107000"/>
                        </a:lnSpc>
                        <a:spcAft>
                          <a:spcPts val="0"/>
                        </a:spcAft>
                      </a:pPr>
                      <a:r>
                        <a:rPr lang="es-ES" sz="1600">
                          <a:effectLst/>
                        </a:rPr>
                        <a:t>1943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4.778.583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3.553.312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74,3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463.227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743.113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15,6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18.931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0,4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172720"/>
                  </a:ext>
                </a:extLst>
              </a:tr>
              <a:tr h="285750">
                <a:tc>
                  <a:txBody>
                    <a:bodyPr/>
                    <a:lstStyle/>
                    <a:p>
                      <a:pPr>
                        <a:lnSpc>
                          <a:spcPct val="107000"/>
                        </a:lnSpc>
                        <a:spcAft>
                          <a:spcPts val="0"/>
                        </a:spcAft>
                      </a:pPr>
                      <a:r>
                        <a:rPr lang="es-ES" sz="1600">
                          <a:effectLst/>
                        </a:rPr>
                        <a:t>1953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5.829.029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4.243.956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72,8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725.311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12,4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843.105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14,5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16.657</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0,3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0926622"/>
                  </a:ext>
                </a:extLst>
              </a:tr>
              <a:tr h="285750">
                <a:tc>
                  <a:txBody>
                    <a:bodyPr/>
                    <a:lstStyle/>
                    <a:p>
                      <a:pPr>
                        <a:lnSpc>
                          <a:spcPct val="107000"/>
                        </a:lnSpc>
                        <a:spcAft>
                          <a:spcPts val="0"/>
                        </a:spcAft>
                      </a:pPr>
                      <a:r>
                        <a:rPr lang="es-ES" sz="1600">
                          <a:effectLst/>
                        </a:rPr>
                        <a:t>1970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8.569.121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3194050"/>
                  </a:ext>
                </a:extLst>
              </a:tr>
              <a:tr h="285750">
                <a:tc>
                  <a:txBody>
                    <a:bodyPr/>
                    <a:lstStyle/>
                    <a:p>
                      <a:pPr>
                        <a:lnSpc>
                          <a:spcPct val="107000"/>
                        </a:lnSpc>
                        <a:spcAft>
                          <a:spcPts val="0"/>
                        </a:spcAft>
                      </a:pPr>
                      <a:r>
                        <a:rPr lang="es-ES" sz="1600">
                          <a:effectLst/>
                        </a:rPr>
                        <a:t>1981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9.723.605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6.415.468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66,0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1.168.695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12,0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2.125.418</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21,9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14.024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0,1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9135759"/>
                  </a:ext>
                </a:extLst>
              </a:tr>
              <a:tr h="285750">
                <a:tc>
                  <a:txBody>
                    <a:bodyPr/>
                    <a:lstStyle/>
                    <a:p>
                      <a:pPr>
                        <a:lnSpc>
                          <a:spcPct val="107000"/>
                        </a:lnSpc>
                        <a:spcAft>
                          <a:spcPts val="0"/>
                        </a:spcAft>
                      </a:pPr>
                      <a:r>
                        <a:rPr lang="es-ES" sz="1600">
                          <a:effectLst/>
                        </a:rPr>
                        <a:t>2002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11.177.743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7.271.926</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65,0</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1.126.894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10,1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2.778.923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24,9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6072317"/>
                  </a:ext>
                </a:extLst>
              </a:tr>
              <a:tr h="285750">
                <a:tc>
                  <a:txBody>
                    <a:bodyPr/>
                    <a:lstStyle/>
                    <a:p>
                      <a:pPr>
                        <a:lnSpc>
                          <a:spcPct val="107000"/>
                        </a:lnSpc>
                        <a:spcAft>
                          <a:spcPts val="0"/>
                        </a:spcAft>
                      </a:pPr>
                      <a:r>
                        <a:rPr lang="es-ES" sz="1600">
                          <a:effectLst/>
                        </a:rPr>
                        <a:t>2012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11.167.325</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7.160.399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64,1</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1.034.044</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9,3</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2.972.882</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26,9</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719688"/>
                  </a:ext>
                </a:extLst>
              </a:tr>
            </a:tbl>
          </a:graphicData>
        </a:graphic>
      </p:graphicFrame>
      <p:sp>
        <p:nvSpPr>
          <p:cNvPr id="5" name="Rettangolo 4">
            <a:extLst>
              <a:ext uri="{FF2B5EF4-FFF2-40B4-BE49-F238E27FC236}">
                <a16:creationId xmlns:a16="http://schemas.microsoft.com/office/drawing/2014/main" id="{6FF10323-AFA0-41BE-AC05-6D0D5C7D58D8}"/>
              </a:ext>
            </a:extLst>
          </p:cNvPr>
          <p:cNvSpPr/>
          <p:nvPr/>
        </p:nvSpPr>
        <p:spPr>
          <a:xfrm>
            <a:off x="171450" y="145409"/>
            <a:ext cx="9986962" cy="862800"/>
          </a:xfrm>
          <a:prstGeom prst="rect">
            <a:avLst/>
          </a:prstGeom>
        </p:spPr>
        <p:txBody>
          <a:bodyPr wrap="square">
            <a:spAutoFit/>
          </a:bodyPr>
          <a:lstStyle/>
          <a:p>
            <a:pPr>
              <a:lnSpc>
                <a:spcPct val="107000"/>
              </a:lnSpc>
              <a:spcAft>
                <a:spcPts val="0"/>
              </a:spcAft>
            </a:pPr>
            <a:r>
              <a:rPr lang="es-ES" sz="2400" b="1" dirty="0" err="1">
                <a:latin typeface="Arial" panose="020B0604020202020204" pitchFamily="34" charset="0"/>
                <a:ea typeface="Calibri" panose="020F0502020204030204" pitchFamily="34" charset="0"/>
                <a:cs typeface="Times New Roman" panose="02020603050405020304" pitchFamily="18" charset="0"/>
              </a:rPr>
              <a:t>Evoluzione</a:t>
            </a:r>
            <a:r>
              <a:rPr lang="es-ES" sz="2400" b="1" dirty="0">
                <a:latin typeface="Arial" panose="020B0604020202020204" pitchFamily="34" charset="0"/>
                <a:ea typeface="Calibri" panose="020F0502020204030204" pitchFamily="34" charset="0"/>
                <a:cs typeface="Times New Roman" panose="02020603050405020304" pitchFamily="18" charset="0"/>
              </a:rPr>
              <a:t> </a:t>
            </a:r>
            <a:r>
              <a:rPr lang="es-ES" sz="2400" b="1" dirty="0" err="1">
                <a:latin typeface="Arial" panose="020B0604020202020204" pitchFamily="34" charset="0"/>
                <a:ea typeface="Calibri" panose="020F0502020204030204" pitchFamily="34" charset="0"/>
                <a:cs typeface="Times New Roman" panose="02020603050405020304" pitchFamily="18" charset="0"/>
              </a:rPr>
              <a:t>della</a:t>
            </a:r>
            <a:r>
              <a:rPr lang="es-ES" sz="2400" b="1" dirty="0">
                <a:latin typeface="Arial" panose="020B0604020202020204" pitchFamily="34" charset="0"/>
                <a:ea typeface="Calibri" panose="020F0502020204030204" pitchFamily="34" charset="0"/>
                <a:cs typeface="Times New Roman" panose="02020603050405020304" pitchFamily="18" charset="0"/>
              </a:rPr>
              <a:t> </a:t>
            </a:r>
            <a:r>
              <a:rPr lang="es-ES" sz="2400" b="1" dirty="0" err="1">
                <a:latin typeface="Arial" panose="020B0604020202020204" pitchFamily="34" charset="0"/>
                <a:ea typeface="Calibri" panose="020F0502020204030204" pitchFamily="34" charset="0"/>
                <a:cs typeface="Times New Roman" panose="02020603050405020304" pitchFamily="18" charset="0"/>
              </a:rPr>
              <a:t>struttura</a:t>
            </a:r>
            <a:r>
              <a:rPr lang="es-ES" sz="2400" b="1" dirty="0">
                <a:latin typeface="Arial" panose="020B0604020202020204" pitchFamily="34" charset="0"/>
                <a:ea typeface="Calibri" panose="020F0502020204030204" pitchFamily="34" charset="0"/>
                <a:cs typeface="Times New Roman" panose="02020603050405020304" pitchFamily="18" charset="0"/>
              </a:rPr>
              <a:t> </a:t>
            </a:r>
            <a:r>
              <a:rPr lang="es-ES" sz="2400" b="1" dirty="0" err="1">
                <a:latin typeface="Arial" panose="020B0604020202020204" pitchFamily="34" charset="0"/>
                <a:ea typeface="Calibri" panose="020F0502020204030204" pitchFamily="34" charset="0"/>
                <a:cs typeface="Times New Roman" panose="02020603050405020304" pitchFamily="18" charset="0"/>
              </a:rPr>
              <a:t>della</a:t>
            </a:r>
            <a:r>
              <a:rPr lang="es-ES" sz="2400" b="1" dirty="0">
                <a:latin typeface="Arial" panose="020B0604020202020204" pitchFamily="34" charset="0"/>
                <a:ea typeface="Calibri" panose="020F0502020204030204" pitchFamily="34" charset="0"/>
                <a:cs typeface="Times New Roman" panose="02020603050405020304" pitchFamily="18" charset="0"/>
              </a:rPr>
              <a:t> </a:t>
            </a:r>
            <a:r>
              <a:rPr lang="es-ES" sz="2400" b="1" dirty="0" err="1">
                <a:latin typeface="Arial" panose="020B0604020202020204" pitchFamily="34" charset="0"/>
                <a:ea typeface="Calibri" panose="020F0502020204030204" pitchFamily="34" charset="0"/>
                <a:cs typeface="Times New Roman" panose="02020603050405020304" pitchFamily="18" charset="0"/>
              </a:rPr>
              <a:t>popolazione</a:t>
            </a:r>
            <a:r>
              <a:rPr lang="es-ES" sz="2400" b="1" dirty="0">
                <a:latin typeface="Arial" panose="020B0604020202020204" pitchFamily="34" charset="0"/>
                <a:ea typeface="Calibri" panose="020F0502020204030204" pitchFamily="34" charset="0"/>
                <a:cs typeface="Times New Roman" panose="02020603050405020304" pitchFamily="18" charset="0"/>
              </a:rPr>
              <a:t> per colore </a:t>
            </a:r>
            <a:r>
              <a:rPr lang="es-ES" sz="2400" b="1" dirty="0" err="1">
                <a:latin typeface="Arial" panose="020B0604020202020204" pitchFamily="34" charset="0"/>
                <a:ea typeface="Calibri" panose="020F0502020204030204" pitchFamily="34" charset="0"/>
                <a:cs typeface="Times New Roman" panose="02020603050405020304" pitchFamily="18" charset="0"/>
              </a:rPr>
              <a:t>della</a:t>
            </a:r>
            <a:r>
              <a:rPr lang="es-ES" sz="2400" b="1" dirty="0">
                <a:latin typeface="Arial" panose="020B0604020202020204" pitchFamily="34" charset="0"/>
                <a:ea typeface="Calibri" panose="020F0502020204030204" pitchFamily="34" charset="0"/>
                <a:cs typeface="Times New Roman" panose="02020603050405020304" pitchFamily="18" charset="0"/>
              </a:rPr>
              <a:t> pelle. Cuba, </a:t>
            </a:r>
            <a:r>
              <a:rPr lang="es-ES" sz="2400" b="1" dirty="0" err="1">
                <a:latin typeface="Arial" panose="020B0604020202020204" pitchFamily="34" charset="0"/>
                <a:ea typeface="Calibri" panose="020F0502020204030204" pitchFamily="34" charset="0"/>
                <a:cs typeface="Times New Roman" panose="02020603050405020304" pitchFamily="18" charset="0"/>
              </a:rPr>
              <a:t>Censimenti</a:t>
            </a:r>
            <a:r>
              <a:rPr lang="es-ES" sz="2400" b="1" dirty="0">
                <a:latin typeface="Arial" panose="020B0604020202020204" pitchFamily="34" charset="0"/>
                <a:ea typeface="Calibri" panose="020F0502020204030204" pitchFamily="34" charset="0"/>
                <a:cs typeface="Times New Roman" panose="02020603050405020304" pitchFamily="18" charset="0"/>
              </a:rPr>
              <a:t> del periodo 1774 – 2012</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41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F04B01-661E-47A4-9645-5B8E4131337C}"/>
              </a:ext>
            </a:extLst>
          </p:cNvPr>
          <p:cNvSpPr>
            <a:spLocks noGrp="1"/>
          </p:cNvSpPr>
          <p:nvPr>
            <p:ph type="title"/>
          </p:nvPr>
        </p:nvSpPr>
        <p:spPr>
          <a:xfrm>
            <a:off x="838200" y="365125"/>
            <a:ext cx="4733925" cy="1325563"/>
          </a:xfrm>
        </p:spPr>
        <p:txBody>
          <a:bodyPr>
            <a:normAutofit/>
          </a:bodyPr>
          <a:lstStyle/>
          <a:p>
            <a:r>
              <a:rPr lang="it-IT" dirty="0"/>
              <a:t>Gli schiavi a Cuba </a:t>
            </a:r>
            <a:br>
              <a:rPr lang="it-IT" dirty="0"/>
            </a:br>
            <a:r>
              <a:rPr lang="it-IT" dirty="0"/>
              <a:t>nell’Ottocento</a:t>
            </a:r>
          </a:p>
        </p:txBody>
      </p:sp>
      <p:graphicFrame>
        <p:nvGraphicFramePr>
          <p:cNvPr id="3" name="Tabella 2">
            <a:extLst>
              <a:ext uri="{FF2B5EF4-FFF2-40B4-BE49-F238E27FC236}">
                <a16:creationId xmlns:a16="http://schemas.microsoft.com/office/drawing/2014/main" id="{A2336054-B101-4804-A3FA-3FE93D9965DE}"/>
              </a:ext>
            </a:extLst>
          </p:cNvPr>
          <p:cNvGraphicFramePr>
            <a:graphicFrameLocks noGrp="1"/>
          </p:cNvGraphicFramePr>
          <p:nvPr>
            <p:extLst>
              <p:ext uri="{D42A27DB-BD31-4B8C-83A1-F6EECF244321}">
                <p14:modId xmlns:p14="http://schemas.microsoft.com/office/powerpoint/2010/main" val="1991256485"/>
              </p:ext>
            </p:extLst>
          </p:nvPr>
        </p:nvGraphicFramePr>
        <p:xfrm>
          <a:off x="1364891" y="2131060"/>
          <a:ext cx="4207234" cy="3812536"/>
        </p:xfrm>
        <a:graphic>
          <a:graphicData uri="http://schemas.openxmlformats.org/drawingml/2006/table">
            <a:tbl>
              <a:tblPr firstRow="1" bandRow="1">
                <a:tableStyleId>{5C22544A-7EE6-4342-B048-85BDC9FD1C3A}</a:tableStyleId>
              </a:tblPr>
              <a:tblGrid>
                <a:gridCol w="1541692">
                  <a:extLst>
                    <a:ext uri="{9D8B030D-6E8A-4147-A177-3AD203B41FA5}">
                      <a16:colId xmlns:a16="http://schemas.microsoft.com/office/drawing/2014/main" val="2364046257"/>
                    </a:ext>
                  </a:extLst>
                </a:gridCol>
                <a:gridCol w="2665542">
                  <a:extLst>
                    <a:ext uri="{9D8B030D-6E8A-4147-A177-3AD203B41FA5}">
                      <a16:colId xmlns:a16="http://schemas.microsoft.com/office/drawing/2014/main" val="1731687439"/>
                    </a:ext>
                  </a:extLst>
                </a:gridCol>
              </a:tblGrid>
              <a:tr h="476567">
                <a:tc>
                  <a:txBody>
                    <a:bodyPr/>
                    <a:lstStyle/>
                    <a:p>
                      <a:r>
                        <a:rPr lang="it-IT" b="0" dirty="0">
                          <a:solidFill>
                            <a:schemeClr val="tx1"/>
                          </a:solidFill>
                        </a:rPr>
                        <a:t>1846</a:t>
                      </a:r>
                    </a:p>
                  </a:txBody>
                  <a:tcPr>
                    <a:solidFill>
                      <a:schemeClr val="accent1">
                        <a:lumMod val="20000"/>
                        <a:lumOff val="80000"/>
                      </a:schemeClr>
                    </a:solidFill>
                  </a:tcPr>
                </a:tc>
                <a:tc>
                  <a:txBody>
                    <a:bodyPr/>
                    <a:lstStyle/>
                    <a:p>
                      <a:r>
                        <a:rPr lang="it-IT" b="0" dirty="0">
                          <a:solidFill>
                            <a:schemeClr val="tx1"/>
                          </a:solidFill>
                        </a:rPr>
                        <a:t>323.754</a:t>
                      </a:r>
                    </a:p>
                  </a:txBody>
                  <a:tcPr>
                    <a:solidFill>
                      <a:schemeClr val="accent1">
                        <a:lumMod val="20000"/>
                        <a:lumOff val="80000"/>
                      </a:schemeClr>
                    </a:solidFill>
                  </a:tcPr>
                </a:tc>
                <a:extLst>
                  <a:ext uri="{0D108BD9-81ED-4DB2-BD59-A6C34878D82A}">
                    <a16:rowId xmlns:a16="http://schemas.microsoft.com/office/drawing/2014/main" val="1088843611"/>
                  </a:ext>
                </a:extLst>
              </a:tr>
              <a:tr h="476567">
                <a:tc>
                  <a:txBody>
                    <a:bodyPr/>
                    <a:lstStyle/>
                    <a:p>
                      <a:r>
                        <a:rPr lang="it-IT" dirty="0">
                          <a:solidFill>
                            <a:schemeClr val="tx1"/>
                          </a:solidFill>
                        </a:rPr>
                        <a:t>1861</a:t>
                      </a:r>
                    </a:p>
                  </a:txBody>
                  <a:tcPr>
                    <a:solidFill>
                      <a:schemeClr val="accent1">
                        <a:lumMod val="20000"/>
                        <a:lumOff val="80000"/>
                      </a:schemeClr>
                    </a:solidFill>
                  </a:tcPr>
                </a:tc>
                <a:tc>
                  <a:txBody>
                    <a:bodyPr/>
                    <a:lstStyle/>
                    <a:p>
                      <a:r>
                        <a:rPr lang="it-IT" b="0" dirty="0">
                          <a:solidFill>
                            <a:schemeClr val="tx1"/>
                          </a:solidFill>
                        </a:rPr>
                        <a:t>370.553</a:t>
                      </a:r>
                    </a:p>
                  </a:txBody>
                  <a:tcPr>
                    <a:solidFill>
                      <a:schemeClr val="accent1">
                        <a:lumMod val="20000"/>
                        <a:lumOff val="80000"/>
                      </a:schemeClr>
                    </a:solidFill>
                  </a:tcPr>
                </a:tc>
                <a:extLst>
                  <a:ext uri="{0D108BD9-81ED-4DB2-BD59-A6C34878D82A}">
                    <a16:rowId xmlns:a16="http://schemas.microsoft.com/office/drawing/2014/main" val="1060256760"/>
                  </a:ext>
                </a:extLst>
              </a:tr>
              <a:tr h="476567">
                <a:tc>
                  <a:txBody>
                    <a:bodyPr/>
                    <a:lstStyle/>
                    <a:p>
                      <a:r>
                        <a:rPr lang="it-IT" dirty="0"/>
                        <a:t>1865</a:t>
                      </a:r>
                    </a:p>
                  </a:txBody>
                  <a:tcPr/>
                </a:tc>
                <a:tc>
                  <a:txBody>
                    <a:bodyPr/>
                    <a:lstStyle/>
                    <a:p>
                      <a:r>
                        <a:rPr lang="it-IT" dirty="0"/>
                        <a:t>363.086</a:t>
                      </a:r>
                    </a:p>
                  </a:txBody>
                  <a:tcPr/>
                </a:tc>
                <a:extLst>
                  <a:ext uri="{0D108BD9-81ED-4DB2-BD59-A6C34878D82A}">
                    <a16:rowId xmlns:a16="http://schemas.microsoft.com/office/drawing/2014/main" val="4037870249"/>
                  </a:ext>
                </a:extLst>
              </a:tr>
              <a:tr h="476567">
                <a:tc>
                  <a:txBody>
                    <a:bodyPr/>
                    <a:lstStyle/>
                    <a:p>
                      <a:r>
                        <a:rPr lang="it-IT" dirty="0"/>
                        <a:t>1867</a:t>
                      </a:r>
                    </a:p>
                  </a:txBody>
                  <a:tcPr/>
                </a:tc>
                <a:tc>
                  <a:txBody>
                    <a:bodyPr/>
                    <a:lstStyle/>
                    <a:p>
                      <a:r>
                        <a:rPr lang="it-IT" dirty="0"/>
                        <a:t>402.167</a:t>
                      </a:r>
                    </a:p>
                  </a:txBody>
                  <a:tcPr/>
                </a:tc>
                <a:extLst>
                  <a:ext uri="{0D108BD9-81ED-4DB2-BD59-A6C34878D82A}">
                    <a16:rowId xmlns:a16="http://schemas.microsoft.com/office/drawing/2014/main" val="1736267875"/>
                  </a:ext>
                </a:extLst>
              </a:tr>
              <a:tr h="476567">
                <a:tc>
                  <a:txBody>
                    <a:bodyPr/>
                    <a:lstStyle/>
                    <a:p>
                      <a:r>
                        <a:rPr lang="it-IT" dirty="0"/>
                        <a:t>1869</a:t>
                      </a:r>
                    </a:p>
                  </a:txBody>
                  <a:tcPr/>
                </a:tc>
                <a:tc>
                  <a:txBody>
                    <a:bodyPr/>
                    <a:lstStyle/>
                    <a:p>
                      <a:r>
                        <a:rPr lang="it-IT" dirty="0"/>
                        <a:t>363.288</a:t>
                      </a:r>
                    </a:p>
                  </a:txBody>
                  <a:tcPr/>
                </a:tc>
                <a:extLst>
                  <a:ext uri="{0D108BD9-81ED-4DB2-BD59-A6C34878D82A}">
                    <a16:rowId xmlns:a16="http://schemas.microsoft.com/office/drawing/2014/main" val="3148446422"/>
                  </a:ext>
                </a:extLst>
              </a:tr>
              <a:tr h="476567">
                <a:tc>
                  <a:txBody>
                    <a:bodyPr/>
                    <a:lstStyle/>
                    <a:p>
                      <a:r>
                        <a:rPr lang="it-IT" dirty="0"/>
                        <a:t>1871</a:t>
                      </a:r>
                    </a:p>
                  </a:txBody>
                  <a:tcPr/>
                </a:tc>
                <a:tc>
                  <a:txBody>
                    <a:bodyPr/>
                    <a:lstStyle/>
                    <a:p>
                      <a:r>
                        <a:rPr lang="it-IT" dirty="0"/>
                        <a:t>287.620</a:t>
                      </a:r>
                    </a:p>
                  </a:txBody>
                  <a:tcPr/>
                </a:tc>
                <a:extLst>
                  <a:ext uri="{0D108BD9-81ED-4DB2-BD59-A6C34878D82A}">
                    <a16:rowId xmlns:a16="http://schemas.microsoft.com/office/drawing/2014/main" val="2469282846"/>
                  </a:ext>
                </a:extLst>
              </a:tr>
              <a:tr h="476567">
                <a:tc>
                  <a:txBody>
                    <a:bodyPr/>
                    <a:lstStyle/>
                    <a:p>
                      <a:r>
                        <a:rPr lang="it-IT" dirty="0"/>
                        <a:t>1877</a:t>
                      </a:r>
                    </a:p>
                  </a:txBody>
                  <a:tcPr/>
                </a:tc>
                <a:tc>
                  <a:txBody>
                    <a:bodyPr/>
                    <a:lstStyle/>
                    <a:p>
                      <a:r>
                        <a:rPr lang="it-IT" dirty="0"/>
                        <a:t>189.596</a:t>
                      </a:r>
                    </a:p>
                  </a:txBody>
                  <a:tcPr/>
                </a:tc>
                <a:extLst>
                  <a:ext uri="{0D108BD9-81ED-4DB2-BD59-A6C34878D82A}">
                    <a16:rowId xmlns:a16="http://schemas.microsoft.com/office/drawing/2014/main" val="3717401811"/>
                  </a:ext>
                </a:extLst>
              </a:tr>
              <a:tr h="476567">
                <a:tc>
                  <a:txBody>
                    <a:bodyPr/>
                    <a:lstStyle/>
                    <a:p>
                      <a:r>
                        <a:rPr lang="it-IT" dirty="0"/>
                        <a:t>1880</a:t>
                      </a:r>
                    </a:p>
                  </a:txBody>
                  <a:tcPr/>
                </a:tc>
                <a:tc>
                  <a:txBody>
                    <a:bodyPr/>
                    <a:lstStyle/>
                    <a:p>
                      <a:r>
                        <a:rPr lang="it-IT" dirty="0"/>
                        <a:t>231.699</a:t>
                      </a:r>
                    </a:p>
                  </a:txBody>
                  <a:tcPr/>
                </a:tc>
                <a:extLst>
                  <a:ext uri="{0D108BD9-81ED-4DB2-BD59-A6C34878D82A}">
                    <a16:rowId xmlns:a16="http://schemas.microsoft.com/office/drawing/2014/main" val="2352029021"/>
                  </a:ext>
                </a:extLst>
              </a:tr>
            </a:tbl>
          </a:graphicData>
        </a:graphic>
      </p:graphicFrame>
      <p:pic>
        <p:nvPicPr>
          <p:cNvPr id="4" name="Immagine 3">
            <a:extLst>
              <a:ext uri="{FF2B5EF4-FFF2-40B4-BE49-F238E27FC236}">
                <a16:creationId xmlns:a16="http://schemas.microsoft.com/office/drawing/2014/main" id="{E8BC02AE-95A4-4E05-A7F9-8E59188813AF}"/>
              </a:ext>
            </a:extLst>
          </p:cNvPr>
          <p:cNvPicPr>
            <a:picLocks noChangeAspect="1"/>
          </p:cNvPicPr>
          <p:nvPr/>
        </p:nvPicPr>
        <p:blipFill>
          <a:blip r:embed="rId2"/>
          <a:stretch>
            <a:fillRect/>
          </a:stretch>
        </p:blipFill>
        <p:spPr>
          <a:xfrm>
            <a:off x="6349506" y="1008717"/>
            <a:ext cx="5004294" cy="5484157"/>
          </a:xfrm>
          <a:prstGeom prst="rect">
            <a:avLst/>
          </a:prstGeom>
        </p:spPr>
      </p:pic>
    </p:spTree>
    <p:extLst>
      <p:ext uri="{BB962C8B-B14F-4D97-AF65-F5344CB8AC3E}">
        <p14:creationId xmlns:p14="http://schemas.microsoft.com/office/powerpoint/2010/main" val="3706297611"/>
      </p:ext>
    </p:extLst>
  </p:cSld>
  <p:clrMapOvr>
    <a:masterClrMapping/>
  </p:clrMapOvr>
</p:sld>
</file>

<file path=ppt/theme/theme1.xml><?xml version="1.0" encoding="utf-8"?>
<a:theme xmlns:a="http://schemas.openxmlformats.org/drawingml/2006/main" name="Raccolta">
  <a:themeElements>
    <a:clrScheme name="Raccolt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112</TotalTime>
  <Words>2046</Words>
  <Application>Microsoft Office PowerPoint</Application>
  <PresentationFormat>Widescreen</PresentationFormat>
  <Paragraphs>456</Paragraphs>
  <Slides>44</Slides>
  <Notes>0</Notes>
  <HiddenSlides>0</HiddenSlides>
  <MMClips>3</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44</vt:i4>
      </vt:variant>
    </vt:vector>
  </HeadingPairs>
  <TitlesOfParts>
    <vt:vector size="49" baseType="lpstr">
      <vt:lpstr>Arial</vt:lpstr>
      <vt:lpstr>Calibri</vt:lpstr>
      <vt:lpstr>Corbel</vt:lpstr>
      <vt:lpstr>Gill Sans MT</vt:lpstr>
      <vt:lpstr>Raccolta</vt:lpstr>
      <vt:lpstr>Elementi per una storia del razzismo a Cuba</vt:lpstr>
      <vt:lpstr>La tratta degli schiavi e la società cubana </vt:lpstr>
      <vt:lpstr>Presentazione standard di PowerPoint</vt:lpstr>
      <vt:lpstr>Presentazione standard di PowerPoint</vt:lpstr>
      <vt:lpstr>Presentazione standard di PowerPoint</vt:lpstr>
      <vt:lpstr>L’arrivo degli schiavi: quanti?</vt:lpstr>
      <vt:lpstr>La popolazione delle Antille nel 1825 (Alexandre Von Humboldt, Essai politique sur l’île de Cuba 1826)</vt:lpstr>
      <vt:lpstr>Presentazione standard di PowerPoint</vt:lpstr>
      <vt:lpstr>Gli schiavi a Cuba  nell’Ottocento</vt:lpstr>
      <vt:lpstr>Le rivolte degli schiavi a Cuba</vt:lpstr>
      <vt:lpstr>La lotta per l’abolizione</vt:lpstr>
      <vt:lpstr>La schiavitù e il sistema della piantagione</vt:lpstr>
      <vt:lpstr>L’identità nazionale e la questione razziale</vt:lpstr>
      <vt:lpstr>Presentazione standard di PowerPoint</vt:lpstr>
      <vt:lpstr>La politica dei governi repubblicani</vt:lpstr>
      <vt:lpstr>Presentazione standard di PowerPoint</vt:lpstr>
      <vt:lpstr>Presentazione standard di PowerPoint</vt:lpstr>
      <vt:lpstr>El Partido Independiente de Color (1908)</vt:lpstr>
      <vt:lpstr>La Ley Morua (1910)</vt:lpstr>
      <vt:lpstr>La Rivoluzione cubana e la discriminazione razziale</vt:lpstr>
      <vt:lpstr>Il razzismo nella Cuba contemporanea </vt:lpstr>
      <vt:lpstr>Presentazione standard di PowerPoint</vt:lpstr>
      <vt:lpstr>La riflessione sulla razza a Cuba</vt:lpstr>
      <vt:lpstr>Le prime opere</vt:lpstr>
      <vt:lpstr>La questione razziale e la fondazione dell’identità nazionale</vt:lpstr>
      <vt:lpstr>Las obras de los años 40</vt:lpstr>
      <vt:lpstr>Il concetto di ‘transculturazione’</vt:lpstr>
      <vt:lpstr>Miguel Barnet</vt:lpstr>
      <vt:lpstr>Il sincretismo religioso</vt:lpstr>
      <vt:lpstr>L’ideologia del meticciato</vt:lpstr>
      <vt:lpstr>La cultura cubana e la questione razziale</vt:lpstr>
      <vt:lpstr>Cirilo Villaverde</vt:lpstr>
      <vt:lpstr>La prima musica afrocubana</vt:lpstr>
      <vt:lpstr>La poesía afrocaribeña  Luís Palés Matos</vt:lpstr>
      <vt:lpstr>La poesía afrocubana e la Revista de Avance</vt:lpstr>
      <vt:lpstr>Nicolás Guillén</vt:lpstr>
      <vt:lpstr>Il son comE mUsica naZionalE E transculturalE</vt:lpstr>
      <vt:lpstr>La narrativa afrocubana</vt:lpstr>
      <vt:lpstr>Eduardo AbelA (1889-1965)</vt:lpstr>
      <vt:lpstr>Wilfredo Lam (1902-1982)</vt:lpstr>
      <vt:lpstr>Il cinema e la questione razziale</vt:lpstr>
      <vt:lpstr>Presentazione standard di PowerPoint</vt:lpstr>
      <vt:lpstr>Presentazione standard di PowerPoint</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 una storia del razzismo a Cuba</dc:title>
  <dc:creator>Stefano Tedeschi</dc:creator>
  <cp:lastModifiedBy>Stefano</cp:lastModifiedBy>
  <cp:revision>47</cp:revision>
  <dcterms:created xsi:type="dcterms:W3CDTF">2019-04-02T16:20:06Z</dcterms:created>
  <dcterms:modified xsi:type="dcterms:W3CDTF">2019-12-12T14:55:20Z</dcterms:modified>
</cp:coreProperties>
</file>