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65"/>
  </p:notesMasterIdLst>
  <p:sldIdLst>
    <p:sldId id="1794" r:id="rId3"/>
    <p:sldId id="1796" r:id="rId4"/>
    <p:sldId id="1797" r:id="rId5"/>
    <p:sldId id="1808" r:id="rId6"/>
    <p:sldId id="1827" r:id="rId7"/>
    <p:sldId id="326" r:id="rId8"/>
    <p:sldId id="325" r:id="rId9"/>
    <p:sldId id="322" r:id="rId10"/>
    <p:sldId id="323" r:id="rId11"/>
    <p:sldId id="1793" r:id="rId12"/>
    <p:sldId id="324" r:id="rId13"/>
    <p:sldId id="1667" r:id="rId14"/>
    <p:sldId id="1486" r:id="rId15"/>
    <p:sldId id="1801" r:id="rId16"/>
    <p:sldId id="329" r:id="rId17"/>
    <p:sldId id="330" r:id="rId18"/>
    <p:sldId id="327" r:id="rId19"/>
    <p:sldId id="1624" r:id="rId20"/>
    <p:sldId id="1810" r:id="rId21"/>
    <p:sldId id="1809" r:id="rId22"/>
    <p:sldId id="1803" r:id="rId23"/>
    <p:sldId id="1804" r:id="rId24"/>
    <p:sldId id="1805" r:id="rId25"/>
    <p:sldId id="331" r:id="rId26"/>
    <p:sldId id="1802" r:id="rId27"/>
    <p:sldId id="1811" r:id="rId28"/>
    <p:sldId id="1807" r:id="rId29"/>
    <p:sldId id="1677" r:id="rId30"/>
    <p:sldId id="334" r:id="rId31"/>
    <p:sldId id="332" r:id="rId32"/>
    <p:sldId id="1636" r:id="rId33"/>
    <p:sldId id="1678" r:id="rId34"/>
    <p:sldId id="1684" r:id="rId35"/>
    <p:sldId id="1795" r:id="rId36"/>
    <p:sldId id="1812" r:id="rId37"/>
    <p:sldId id="1819" r:id="rId38"/>
    <p:sldId id="1818" r:id="rId39"/>
    <p:sldId id="1821" r:id="rId40"/>
    <p:sldId id="1792" r:id="rId41"/>
    <p:sldId id="1816" r:id="rId42"/>
    <p:sldId id="1817" r:id="rId43"/>
    <p:sldId id="1806" r:id="rId44"/>
    <p:sldId id="333" r:id="rId45"/>
    <p:sldId id="1799" r:id="rId46"/>
    <p:sldId id="1823" r:id="rId47"/>
    <p:sldId id="1822" r:id="rId48"/>
    <p:sldId id="1824" r:id="rId49"/>
    <p:sldId id="1825" r:id="rId50"/>
    <p:sldId id="1813" r:id="rId51"/>
    <p:sldId id="1798" r:id="rId52"/>
    <p:sldId id="1826" r:id="rId53"/>
    <p:sldId id="1009" r:id="rId54"/>
    <p:sldId id="383" r:id="rId55"/>
    <p:sldId id="384" r:id="rId56"/>
    <p:sldId id="385" r:id="rId57"/>
    <p:sldId id="386" r:id="rId58"/>
    <p:sldId id="387" r:id="rId59"/>
    <p:sldId id="388" r:id="rId60"/>
    <p:sldId id="391" r:id="rId61"/>
    <p:sldId id="392" r:id="rId62"/>
    <p:sldId id="319" r:id="rId63"/>
    <p:sldId id="1814" r:id="rId6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enzo loffredo" initials="ll" lastIdx="1" clrIdx="0">
    <p:extLst>
      <p:ext uri="{19B8F6BF-5375-455C-9EA6-DF929625EA0E}">
        <p15:presenceInfo xmlns:p15="http://schemas.microsoft.com/office/powerpoint/2012/main" userId="lorenzo loffre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Stile medio 3 - Color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Stile medio 3 - Color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Stile medio 3 - Colore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le medio 3 - Color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Stile chi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9956" autoAdjust="0"/>
    <p:restoredTop sz="94729"/>
  </p:normalViewPr>
  <p:slideViewPr>
    <p:cSldViewPr>
      <p:cViewPr varScale="1">
        <p:scale>
          <a:sx n="64" d="100"/>
          <a:sy n="64" d="100"/>
        </p:scale>
        <p:origin x="1185" y="48"/>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FF8E56-B513-4B89-846B-31F07480EC26}" type="datetimeFigureOut">
              <a:rPr lang="it-IT" smtClean="0"/>
              <a:t>23/04/2020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B32CB-4AE6-4F1B-96CE-7F964B82BAA7}" type="slidenum">
              <a:rPr lang="it-IT" smtClean="0"/>
              <a:t>‹N›</a:t>
            </a:fld>
            <a:endParaRPr lang="it-IT"/>
          </a:p>
        </p:txBody>
      </p:sp>
    </p:spTree>
    <p:extLst>
      <p:ext uri="{BB962C8B-B14F-4D97-AF65-F5344CB8AC3E}">
        <p14:creationId xmlns:p14="http://schemas.microsoft.com/office/powerpoint/2010/main" val="2677558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7235544-CEDB-403C-B78F-94BBCC2C5A11}"/>
              </a:ext>
            </a:extLst>
          </p:cNvPr>
          <p:cNvSpPr>
            <a:spLocks noGrp="1" noChangeArrowheads="1"/>
          </p:cNvSpPr>
          <p:nvPr>
            <p:ph type="sldNum" sz="quarter" idx="5"/>
          </p:nvPr>
        </p:nvSpPr>
        <p:spPr>
          <a:noFill/>
        </p:spPr>
        <p:txBody>
          <a:bodyPr/>
          <a:lstStyle>
            <a:lvl1pPr defTabSz="960438">
              <a:lnSpc>
                <a:spcPct val="80000"/>
              </a:lnSpc>
              <a:spcBef>
                <a:spcPct val="20000"/>
              </a:spcBef>
              <a:buChar char="•"/>
              <a:defRPr sz="2800">
                <a:solidFill>
                  <a:schemeClr val="tx1"/>
                </a:solidFill>
                <a:latin typeface="Arial" panose="020B0604020202020204" pitchFamily="34" charset="0"/>
              </a:defRPr>
            </a:lvl1pPr>
            <a:lvl2pPr marL="742950" indent="-285750" defTabSz="960438">
              <a:lnSpc>
                <a:spcPct val="80000"/>
              </a:lnSpc>
              <a:spcBef>
                <a:spcPct val="20000"/>
              </a:spcBef>
              <a:buChar char="•"/>
              <a:defRPr sz="2800">
                <a:solidFill>
                  <a:schemeClr val="tx1"/>
                </a:solidFill>
                <a:latin typeface="Arial" panose="020B0604020202020204" pitchFamily="34" charset="0"/>
              </a:defRPr>
            </a:lvl2pPr>
            <a:lvl3pPr marL="1143000" indent="-228600" defTabSz="960438">
              <a:lnSpc>
                <a:spcPct val="80000"/>
              </a:lnSpc>
              <a:spcBef>
                <a:spcPct val="20000"/>
              </a:spcBef>
              <a:buChar char="•"/>
              <a:defRPr sz="2800">
                <a:solidFill>
                  <a:schemeClr val="tx1"/>
                </a:solidFill>
                <a:latin typeface="Arial" panose="020B0604020202020204" pitchFamily="34" charset="0"/>
              </a:defRPr>
            </a:lvl3pPr>
            <a:lvl4pPr marL="1600200" indent="-228600" defTabSz="960438">
              <a:lnSpc>
                <a:spcPct val="80000"/>
              </a:lnSpc>
              <a:spcBef>
                <a:spcPct val="20000"/>
              </a:spcBef>
              <a:buChar char="•"/>
              <a:defRPr sz="2800">
                <a:solidFill>
                  <a:schemeClr val="tx1"/>
                </a:solidFill>
                <a:latin typeface="Arial" panose="020B0604020202020204" pitchFamily="34" charset="0"/>
              </a:defRPr>
            </a:lvl4pPr>
            <a:lvl5pPr marL="2057400" indent="-228600" defTabSz="960438">
              <a:lnSpc>
                <a:spcPct val="80000"/>
              </a:lnSpc>
              <a:spcBef>
                <a:spcPct val="20000"/>
              </a:spcBef>
              <a:buChar char="•"/>
              <a:defRPr sz="2800">
                <a:solidFill>
                  <a:schemeClr val="tx1"/>
                </a:solidFill>
                <a:latin typeface="Arial" panose="020B0604020202020204" pitchFamily="34" charset="0"/>
              </a:defRPr>
            </a:lvl5pPr>
            <a:lvl6pPr marL="25146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0"/>
              </a:spcBef>
              <a:buFontTx/>
              <a:buNone/>
            </a:pPr>
            <a:fld id="{EC0D5DA2-E38E-46F9-9514-EE173DEC9AA8}" type="slidenum">
              <a:rPr lang="it-IT" altLang="it-IT" sz="1300">
                <a:latin typeface="Times New Roman" panose="02020603050405020304" pitchFamily="18" charset="0"/>
              </a:rPr>
              <a:pPr>
                <a:lnSpc>
                  <a:spcPct val="100000"/>
                </a:lnSpc>
                <a:spcBef>
                  <a:spcPct val="0"/>
                </a:spcBef>
                <a:buFontTx/>
                <a:buNone/>
              </a:pPr>
              <a:t>13</a:t>
            </a:fld>
            <a:endParaRPr lang="it-IT" altLang="it-IT" sz="1300">
              <a:latin typeface="Times New Roman" panose="02020603050405020304" pitchFamily="18" charset="0"/>
            </a:endParaRPr>
          </a:p>
        </p:txBody>
      </p:sp>
      <p:sp>
        <p:nvSpPr>
          <p:cNvPr id="29699" name="Rectangle 2">
            <a:extLst>
              <a:ext uri="{FF2B5EF4-FFF2-40B4-BE49-F238E27FC236}">
                <a16:creationId xmlns:a16="http://schemas.microsoft.com/office/drawing/2014/main" id="{69D5EE18-3DE8-47CB-8A97-33E3D0AB6CC5}"/>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27DA0C45-41C0-4607-96E4-9E8EA6AAC6B8}"/>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C0660821-423A-4BDC-983F-8363187B3CC1}"/>
              </a:ext>
            </a:extLst>
          </p:cNvPr>
          <p:cNvSpPr>
            <a:spLocks noGrp="1" noChangeArrowheads="1"/>
          </p:cNvSpPr>
          <p:nvPr>
            <p:ph type="sldNum" sz="quarter" idx="5"/>
          </p:nvPr>
        </p:nvSpPr>
        <p:spPr>
          <a:noFill/>
        </p:spPr>
        <p:txBody>
          <a:bodyPr/>
          <a:lstStyle>
            <a:lvl1pPr defTabSz="960438">
              <a:lnSpc>
                <a:spcPct val="80000"/>
              </a:lnSpc>
              <a:spcBef>
                <a:spcPct val="20000"/>
              </a:spcBef>
              <a:buChar char="•"/>
              <a:defRPr sz="2800">
                <a:solidFill>
                  <a:schemeClr val="tx1"/>
                </a:solidFill>
                <a:latin typeface="Arial" panose="020B0604020202020204" pitchFamily="34" charset="0"/>
              </a:defRPr>
            </a:lvl1pPr>
            <a:lvl2pPr marL="742950" indent="-285750" defTabSz="960438">
              <a:lnSpc>
                <a:spcPct val="80000"/>
              </a:lnSpc>
              <a:spcBef>
                <a:spcPct val="20000"/>
              </a:spcBef>
              <a:buChar char="•"/>
              <a:defRPr sz="2800">
                <a:solidFill>
                  <a:schemeClr val="tx1"/>
                </a:solidFill>
                <a:latin typeface="Arial" panose="020B0604020202020204" pitchFamily="34" charset="0"/>
              </a:defRPr>
            </a:lvl2pPr>
            <a:lvl3pPr marL="1143000" indent="-228600" defTabSz="960438">
              <a:lnSpc>
                <a:spcPct val="80000"/>
              </a:lnSpc>
              <a:spcBef>
                <a:spcPct val="20000"/>
              </a:spcBef>
              <a:buChar char="•"/>
              <a:defRPr sz="2800">
                <a:solidFill>
                  <a:schemeClr val="tx1"/>
                </a:solidFill>
                <a:latin typeface="Arial" panose="020B0604020202020204" pitchFamily="34" charset="0"/>
              </a:defRPr>
            </a:lvl3pPr>
            <a:lvl4pPr marL="1600200" indent="-228600" defTabSz="960438">
              <a:lnSpc>
                <a:spcPct val="80000"/>
              </a:lnSpc>
              <a:spcBef>
                <a:spcPct val="20000"/>
              </a:spcBef>
              <a:buChar char="•"/>
              <a:defRPr sz="2800">
                <a:solidFill>
                  <a:schemeClr val="tx1"/>
                </a:solidFill>
                <a:latin typeface="Arial" panose="020B0604020202020204" pitchFamily="34" charset="0"/>
              </a:defRPr>
            </a:lvl4pPr>
            <a:lvl5pPr marL="2057400" indent="-228600" defTabSz="960438">
              <a:lnSpc>
                <a:spcPct val="80000"/>
              </a:lnSpc>
              <a:spcBef>
                <a:spcPct val="20000"/>
              </a:spcBef>
              <a:buChar char="•"/>
              <a:defRPr sz="2800">
                <a:solidFill>
                  <a:schemeClr val="tx1"/>
                </a:solidFill>
                <a:latin typeface="Arial" panose="020B0604020202020204" pitchFamily="34" charset="0"/>
              </a:defRPr>
            </a:lvl5pPr>
            <a:lvl6pPr marL="25146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0"/>
              </a:spcBef>
              <a:buFontTx/>
              <a:buNone/>
            </a:pPr>
            <a:fld id="{9797A025-5615-4BA8-A08A-6655587D789F}" type="slidenum">
              <a:rPr lang="it-IT" altLang="it-IT" sz="1300">
                <a:latin typeface="Times New Roman" panose="02020603050405020304" pitchFamily="18" charset="0"/>
              </a:rPr>
              <a:pPr>
                <a:lnSpc>
                  <a:spcPct val="100000"/>
                </a:lnSpc>
                <a:spcBef>
                  <a:spcPct val="0"/>
                </a:spcBef>
                <a:buFontTx/>
                <a:buNone/>
              </a:pPr>
              <a:t>18</a:t>
            </a:fld>
            <a:endParaRPr lang="it-IT" altLang="it-IT" sz="1300">
              <a:latin typeface="Times New Roman" panose="02020603050405020304" pitchFamily="18" charset="0"/>
            </a:endParaRPr>
          </a:p>
        </p:txBody>
      </p:sp>
      <p:sp>
        <p:nvSpPr>
          <p:cNvPr id="24579" name="Rectangle 7">
            <a:extLst>
              <a:ext uri="{FF2B5EF4-FFF2-40B4-BE49-F238E27FC236}">
                <a16:creationId xmlns:a16="http://schemas.microsoft.com/office/drawing/2014/main" id="{69D119A8-487F-4ABB-8235-02F165CE998D}"/>
              </a:ext>
            </a:extLst>
          </p:cNvPr>
          <p:cNvSpPr txBox="1">
            <a:spLocks noGrp="1" noChangeArrowheads="1"/>
          </p:cNvSpPr>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6020" tIns="48010" rIns="96020" bIns="48010" anchor="b"/>
          <a:lstStyle>
            <a:lvl1pPr defTabSz="960438">
              <a:lnSpc>
                <a:spcPct val="80000"/>
              </a:lnSpc>
              <a:spcBef>
                <a:spcPct val="20000"/>
              </a:spcBef>
              <a:buChar char="•"/>
              <a:defRPr sz="2800">
                <a:solidFill>
                  <a:schemeClr val="tx1"/>
                </a:solidFill>
                <a:latin typeface="Arial" panose="020B0604020202020204" pitchFamily="34" charset="0"/>
              </a:defRPr>
            </a:lvl1pPr>
            <a:lvl2pPr marL="779463" indent="-300038" defTabSz="960438">
              <a:lnSpc>
                <a:spcPct val="80000"/>
              </a:lnSpc>
              <a:spcBef>
                <a:spcPct val="20000"/>
              </a:spcBef>
              <a:buChar char="•"/>
              <a:defRPr sz="2800">
                <a:solidFill>
                  <a:schemeClr val="tx1"/>
                </a:solidFill>
                <a:latin typeface="Arial" panose="020B0604020202020204" pitchFamily="34" charset="0"/>
              </a:defRPr>
            </a:lvl2pPr>
            <a:lvl3pPr marL="1200150" indent="-239713" defTabSz="960438">
              <a:lnSpc>
                <a:spcPct val="80000"/>
              </a:lnSpc>
              <a:spcBef>
                <a:spcPct val="20000"/>
              </a:spcBef>
              <a:buChar char="•"/>
              <a:defRPr sz="2800">
                <a:solidFill>
                  <a:schemeClr val="tx1"/>
                </a:solidFill>
                <a:latin typeface="Arial" panose="020B0604020202020204" pitchFamily="34" charset="0"/>
              </a:defRPr>
            </a:lvl3pPr>
            <a:lvl4pPr marL="1681163" indent="-241300" defTabSz="960438">
              <a:lnSpc>
                <a:spcPct val="80000"/>
              </a:lnSpc>
              <a:spcBef>
                <a:spcPct val="20000"/>
              </a:spcBef>
              <a:buChar char="•"/>
              <a:defRPr sz="2800">
                <a:solidFill>
                  <a:schemeClr val="tx1"/>
                </a:solidFill>
                <a:latin typeface="Arial" panose="020B0604020202020204" pitchFamily="34" charset="0"/>
              </a:defRPr>
            </a:lvl4pPr>
            <a:lvl5pPr marL="2160588" indent="-239713" defTabSz="960438">
              <a:lnSpc>
                <a:spcPct val="80000"/>
              </a:lnSpc>
              <a:spcBef>
                <a:spcPct val="20000"/>
              </a:spcBef>
              <a:buChar char="•"/>
              <a:defRPr sz="2800">
                <a:solidFill>
                  <a:schemeClr val="tx1"/>
                </a:solidFill>
                <a:latin typeface="Arial" panose="020B0604020202020204" pitchFamily="34" charset="0"/>
              </a:defRPr>
            </a:lvl5pPr>
            <a:lvl6pPr marL="26177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30749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5321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9893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gn="r">
              <a:lnSpc>
                <a:spcPct val="100000"/>
              </a:lnSpc>
              <a:spcBef>
                <a:spcPct val="0"/>
              </a:spcBef>
              <a:buFontTx/>
              <a:buNone/>
            </a:pPr>
            <a:fld id="{6291E21B-3D9D-4B71-AD19-CC0D1D431CD4}" type="slidenum">
              <a:rPr lang="it-IT" altLang="it-IT" sz="1300">
                <a:latin typeface="Times New Roman" panose="02020603050405020304" pitchFamily="18" charset="0"/>
                <a:ea typeface="MS PGothic" panose="020B0600070205080204" pitchFamily="34" charset="-128"/>
              </a:rPr>
              <a:pPr algn="r">
                <a:lnSpc>
                  <a:spcPct val="100000"/>
                </a:lnSpc>
                <a:spcBef>
                  <a:spcPct val="0"/>
                </a:spcBef>
                <a:buFontTx/>
                <a:buNone/>
              </a:pPr>
              <a:t>18</a:t>
            </a:fld>
            <a:endParaRPr lang="it-IT" altLang="it-IT" sz="1300">
              <a:latin typeface="Times New Roman" panose="02020603050405020304" pitchFamily="18" charset="0"/>
              <a:ea typeface="MS PGothic" panose="020B0600070205080204" pitchFamily="34" charset="-128"/>
            </a:endParaRPr>
          </a:p>
        </p:txBody>
      </p:sp>
      <p:sp>
        <p:nvSpPr>
          <p:cNvPr id="24580" name="Rectangle 2">
            <a:extLst>
              <a:ext uri="{FF2B5EF4-FFF2-40B4-BE49-F238E27FC236}">
                <a16:creationId xmlns:a16="http://schemas.microsoft.com/office/drawing/2014/main" id="{68107358-A608-4FD2-8A2F-067B33BBF2FC}"/>
              </a:ext>
            </a:extLst>
          </p:cNvPr>
          <p:cNvSpPr>
            <a:spLocks noGrp="1" noRot="1" noChangeAspect="1" noChangeArrowheads="1" noTextEdit="1"/>
          </p:cNvSpPr>
          <p:nvPr>
            <p:ph type="sldImg"/>
          </p:nvPr>
        </p:nvSpPr>
        <p:spPr>
          <a:ln/>
        </p:spPr>
      </p:sp>
      <p:sp>
        <p:nvSpPr>
          <p:cNvPr id="24581" name="Rectangle 3">
            <a:extLst>
              <a:ext uri="{FF2B5EF4-FFF2-40B4-BE49-F238E27FC236}">
                <a16:creationId xmlns:a16="http://schemas.microsoft.com/office/drawing/2014/main" id="{8C8CF999-14C1-4703-B6F0-9D68C57F32D8}"/>
              </a:ext>
            </a:extLst>
          </p:cNvPr>
          <p:cNvSpPr>
            <a:spLocks noGrp="1" noChangeArrowheads="1"/>
          </p:cNvSpPr>
          <p:nvPr>
            <p:ph type="body" idx="1"/>
          </p:nvPr>
        </p:nvSpPr>
        <p:spPr>
          <a:noFill/>
        </p:spPr>
        <p:txBody>
          <a:bodyPr lIns="96020" tIns="48010" rIns="96020" bIns="48010"/>
          <a:lstStyle/>
          <a:p>
            <a:endParaRPr lang="it-IT" altLang="it-IT">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FF21DFB-15E2-474B-A837-872290045998}"/>
              </a:ext>
            </a:extLst>
          </p:cNvPr>
          <p:cNvSpPr>
            <a:spLocks noGrp="1" noChangeArrowheads="1"/>
          </p:cNvSpPr>
          <p:nvPr>
            <p:ph type="sldNum" sz="quarter" idx="5"/>
          </p:nvPr>
        </p:nvSpPr>
        <p:spPr>
          <a:noFill/>
        </p:spPr>
        <p:txBody>
          <a:bodyPr/>
          <a:lstStyle>
            <a:lvl1pPr defTabSz="960438">
              <a:lnSpc>
                <a:spcPct val="80000"/>
              </a:lnSpc>
              <a:spcBef>
                <a:spcPct val="20000"/>
              </a:spcBef>
              <a:buChar char="•"/>
              <a:defRPr sz="2800">
                <a:solidFill>
                  <a:schemeClr val="tx1"/>
                </a:solidFill>
                <a:latin typeface="Arial" panose="020B0604020202020204" pitchFamily="34" charset="0"/>
              </a:defRPr>
            </a:lvl1pPr>
            <a:lvl2pPr marL="742950" indent="-285750" defTabSz="960438">
              <a:lnSpc>
                <a:spcPct val="80000"/>
              </a:lnSpc>
              <a:spcBef>
                <a:spcPct val="20000"/>
              </a:spcBef>
              <a:buChar char="•"/>
              <a:defRPr sz="2800">
                <a:solidFill>
                  <a:schemeClr val="tx1"/>
                </a:solidFill>
                <a:latin typeface="Arial" panose="020B0604020202020204" pitchFamily="34" charset="0"/>
              </a:defRPr>
            </a:lvl2pPr>
            <a:lvl3pPr marL="1143000" indent="-228600" defTabSz="960438">
              <a:lnSpc>
                <a:spcPct val="80000"/>
              </a:lnSpc>
              <a:spcBef>
                <a:spcPct val="20000"/>
              </a:spcBef>
              <a:buChar char="•"/>
              <a:defRPr sz="2800">
                <a:solidFill>
                  <a:schemeClr val="tx1"/>
                </a:solidFill>
                <a:latin typeface="Arial" panose="020B0604020202020204" pitchFamily="34" charset="0"/>
              </a:defRPr>
            </a:lvl3pPr>
            <a:lvl4pPr marL="1600200" indent="-228600" defTabSz="960438">
              <a:lnSpc>
                <a:spcPct val="80000"/>
              </a:lnSpc>
              <a:spcBef>
                <a:spcPct val="20000"/>
              </a:spcBef>
              <a:buChar char="•"/>
              <a:defRPr sz="2800">
                <a:solidFill>
                  <a:schemeClr val="tx1"/>
                </a:solidFill>
                <a:latin typeface="Arial" panose="020B0604020202020204" pitchFamily="34" charset="0"/>
              </a:defRPr>
            </a:lvl4pPr>
            <a:lvl5pPr marL="2057400" indent="-228600" defTabSz="960438">
              <a:lnSpc>
                <a:spcPct val="80000"/>
              </a:lnSpc>
              <a:spcBef>
                <a:spcPct val="20000"/>
              </a:spcBef>
              <a:buChar char="•"/>
              <a:defRPr sz="2800">
                <a:solidFill>
                  <a:schemeClr val="tx1"/>
                </a:solidFill>
                <a:latin typeface="Arial" panose="020B0604020202020204" pitchFamily="34" charset="0"/>
              </a:defRPr>
            </a:lvl5pPr>
            <a:lvl6pPr marL="25146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0"/>
              </a:spcBef>
              <a:buFontTx/>
              <a:buNone/>
            </a:pPr>
            <a:fld id="{FCA60F78-11D1-4A85-8A1F-2E72EC4D07C9}" type="slidenum">
              <a:rPr lang="it-IT" altLang="it-IT" sz="1300">
                <a:latin typeface="Times New Roman" panose="02020603050405020304" pitchFamily="18" charset="0"/>
              </a:rPr>
              <a:pPr>
                <a:lnSpc>
                  <a:spcPct val="100000"/>
                </a:lnSpc>
                <a:spcBef>
                  <a:spcPct val="0"/>
                </a:spcBef>
                <a:buFontTx/>
                <a:buNone/>
              </a:pPr>
              <a:t>28</a:t>
            </a:fld>
            <a:endParaRPr lang="it-IT" altLang="it-IT" sz="1300">
              <a:latin typeface="Times New Roman" panose="02020603050405020304" pitchFamily="18" charset="0"/>
            </a:endParaRPr>
          </a:p>
        </p:txBody>
      </p:sp>
      <p:sp>
        <p:nvSpPr>
          <p:cNvPr id="67587" name="Rectangle 7">
            <a:extLst>
              <a:ext uri="{FF2B5EF4-FFF2-40B4-BE49-F238E27FC236}">
                <a16:creationId xmlns:a16="http://schemas.microsoft.com/office/drawing/2014/main" id="{FF7B07C4-0A62-4425-989C-4E184CD1EA8C}"/>
              </a:ext>
            </a:extLst>
          </p:cNvPr>
          <p:cNvSpPr txBox="1">
            <a:spLocks noGrp="1" noChangeArrowheads="1"/>
          </p:cNvSpPr>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6020" tIns="48010" rIns="96020" bIns="48010" anchor="b"/>
          <a:lstStyle>
            <a:lvl1pPr defTabSz="960438">
              <a:lnSpc>
                <a:spcPct val="80000"/>
              </a:lnSpc>
              <a:spcBef>
                <a:spcPct val="20000"/>
              </a:spcBef>
              <a:buChar char="•"/>
              <a:defRPr sz="2800">
                <a:solidFill>
                  <a:schemeClr val="tx1"/>
                </a:solidFill>
                <a:latin typeface="Arial" panose="020B0604020202020204" pitchFamily="34" charset="0"/>
              </a:defRPr>
            </a:lvl1pPr>
            <a:lvl2pPr marL="779463" indent="-300038" defTabSz="960438">
              <a:lnSpc>
                <a:spcPct val="80000"/>
              </a:lnSpc>
              <a:spcBef>
                <a:spcPct val="20000"/>
              </a:spcBef>
              <a:buChar char="•"/>
              <a:defRPr sz="2800">
                <a:solidFill>
                  <a:schemeClr val="tx1"/>
                </a:solidFill>
                <a:latin typeface="Arial" panose="020B0604020202020204" pitchFamily="34" charset="0"/>
              </a:defRPr>
            </a:lvl2pPr>
            <a:lvl3pPr marL="1200150" indent="-239713" defTabSz="960438">
              <a:lnSpc>
                <a:spcPct val="80000"/>
              </a:lnSpc>
              <a:spcBef>
                <a:spcPct val="20000"/>
              </a:spcBef>
              <a:buChar char="•"/>
              <a:defRPr sz="2800">
                <a:solidFill>
                  <a:schemeClr val="tx1"/>
                </a:solidFill>
                <a:latin typeface="Arial" panose="020B0604020202020204" pitchFamily="34" charset="0"/>
              </a:defRPr>
            </a:lvl3pPr>
            <a:lvl4pPr marL="1681163" indent="-241300" defTabSz="960438">
              <a:lnSpc>
                <a:spcPct val="80000"/>
              </a:lnSpc>
              <a:spcBef>
                <a:spcPct val="20000"/>
              </a:spcBef>
              <a:buChar char="•"/>
              <a:defRPr sz="2800">
                <a:solidFill>
                  <a:schemeClr val="tx1"/>
                </a:solidFill>
                <a:latin typeface="Arial" panose="020B0604020202020204" pitchFamily="34" charset="0"/>
              </a:defRPr>
            </a:lvl4pPr>
            <a:lvl5pPr marL="2160588" indent="-239713" defTabSz="960438">
              <a:lnSpc>
                <a:spcPct val="80000"/>
              </a:lnSpc>
              <a:spcBef>
                <a:spcPct val="20000"/>
              </a:spcBef>
              <a:buChar char="•"/>
              <a:defRPr sz="2800">
                <a:solidFill>
                  <a:schemeClr val="tx1"/>
                </a:solidFill>
                <a:latin typeface="Arial" panose="020B0604020202020204" pitchFamily="34" charset="0"/>
              </a:defRPr>
            </a:lvl5pPr>
            <a:lvl6pPr marL="26177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30749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5321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9893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gn="r">
              <a:lnSpc>
                <a:spcPct val="100000"/>
              </a:lnSpc>
              <a:spcBef>
                <a:spcPct val="0"/>
              </a:spcBef>
              <a:buFontTx/>
              <a:buNone/>
            </a:pPr>
            <a:fld id="{F7B25BAA-72B3-40FC-AFE2-257177E2F39B}" type="slidenum">
              <a:rPr lang="it-IT" altLang="it-IT" sz="1300">
                <a:latin typeface="Times New Roman" panose="02020603050405020304" pitchFamily="18" charset="0"/>
                <a:ea typeface="MS PGothic" panose="020B0600070205080204" pitchFamily="34" charset="-128"/>
              </a:rPr>
              <a:pPr algn="r">
                <a:lnSpc>
                  <a:spcPct val="100000"/>
                </a:lnSpc>
                <a:spcBef>
                  <a:spcPct val="0"/>
                </a:spcBef>
                <a:buFontTx/>
                <a:buNone/>
              </a:pPr>
              <a:t>28</a:t>
            </a:fld>
            <a:endParaRPr lang="it-IT" altLang="it-IT" sz="1300">
              <a:latin typeface="Times New Roman" panose="02020603050405020304" pitchFamily="18" charset="0"/>
              <a:ea typeface="MS PGothic" panose="020B0600070205080204" pitchFamily="34" charset="-128"/>
            </a:endParaRPr>
          </a:p>
        </p:txBody>
      </p:sp>
      <p:sp>
        <p:nvSpPr>
          <p:cNvPr id="67588" name="Rectangle 2">
            <a:extLst>
              <a:ext uri="{FF2B5EF4-FFF2-40B4-BE49-F238E27FC236}">
                <a16:creationId xmlns:a16="http://schemas.microsoft.com/office/drawing/2014/main" id="{770A3D9A-1A0F-4E9E-A61B-8A3BDF69B5D2}"/>
              </a:ext>
            </a:extLst>
          </p:cNvPr>
          <p:cNvSpPr>
            <a:spLocks noGrp="1" noRot="1" noChangeAspect="1" noChangeArrowheads="1" noTextEdit="1"/>
          </p:cNvSpPr>
          <p:nvPr>
            <p:ph type="sldImg"/>
          </p:nvPr>
        </p:nvSpPr>
        <p:spPr>
          <a:ln/>
        </p:spPr>
      </p:sp>
      <p:sp>
        <p:nvSpPr>
          <p:cNvPr id="67589" name="Rectangle 3">
            <a:extLst>
              <a:ext uri="{FF2B5EF4-FFF2-40B4-BE49-F238E27FC236}">
                <a16:creationId xmlns:a16="http://schemas.microsoft.com/office/drawing/2014/main" id="{0556FA63-B57A-47B3-BB27-DB5F3C0CCCDA}"/>
              </a:ext>
            </a:extLst>
          </p:cNvPr>
          <p:cNvSpPr>
            <a:spLocks noGrp="1" noChangeArrowheads="1"/>
          </p:cNvSpPr>
          <p:nvPr>
            <p:ph type="body" idx="1"/>
          </p:nvPr>
        </p:nvSpPr>
        <p:spPr>
          <a:noFill/>
        </p:spPr>
        <p:txBody>
          <a:bodyPr lIns="96020" tIns="48010" rIns="96020" bIns="48010"/>
          <a:lstStyle/>
          <a:p>
            <a:endParaRPr lang="it-IT" altLang="it-IT">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E2E6BE1-EF61-4070-BE0F-B63B50F958C4}"/>
              </a:ext>
            </a:extLst>
          </p:cNvPr>
          <p:cNvSpPr>
            <a:spLocks noGrp="1" noChangeArrowheads="1"/>
          </p:cNvSpPr>
          <p:nvPr>
            <p:ph type="sldNum" sz="quarter" idx="5"/>
          </p:nvPr>
        </p:nvSpPr>
        <p:spPr>
          <a:noFill/>
        </p:spPr>
        <p:txBody>
          <a:bodyPr/>
          <a:lstStyle>
            <a:lvl1pPr defTabSz="960438">
              <a:lnSpc>
                <a:spcPct val="80000"/>
              </a:lnSpc>
              <a:spcBef>
                <a:spcPct val="20000"/>
              </a:spcBef>
              <a:buChar char="•"/>
              <a:defRPr sz="2800">
                <a:solidFill>
                  <a:schemeClr val="tx1"/>
                </a:solidFill>
                <a:latin typeface="Arial" panose="020B0604020202020204" pitchFamily="34" charset="0"/>
              </a:defRPr>
            </a:lvl1pPr>
            <a:lvl2pPr marL="742950" indent="-285750" defTabSz="960438">
              <a:lnSpc>
                <a:spcPct val="80000"/>
              </a:lnSpc>
              <a:spcBef>
                <a:spcPct val="20000"/>
              </a:spcBef>
              <a:buChar char="•"/>
              <a:defRPr sz="2800">
                <a:solidFill>
                  <a:schemeClr val="tx1"/>
                </a:solidFill>
                <a:latin typeface="Arial" panose="020B0604020202020204" pitchFamily="34" charset="0"/>
              </a:defRPr>
            </a:lvl2pPr>
            <a:lvl3pPr marL="1143000" indent="-228600" defTabSz="960438">
              <a:lnSpc>
                <a:spcPct val="80000"/>
              </a:lnSpc>
              <a:spcBef>
                <a:spcPct val="20000"/>
              </a:spcBef>
              <a:buChar char="•"/>
              <a:defRPr sz="2800">
                <a:solidFill>
                  <a:schemeClr val="tx1"/>
                </a:solidFill>
                <a:latin typeface="Arial" panose="020B0604020202020204" pitchFamily="34" charset="0"/>
              </a:defRPr>
            </a:lvl3pPr>
            <a:lvl4pPr marL="1600200" indent="-228600" defTabSz="960438">
              <a:lnSpc>
                <a:spcPct val="80000"/>
              </a:lnSpc>
              <a:spcBef>
                <a:spcPct val="20000"/>
              </a:spcBef>
              <a:buChar char="•"/>
              <a:defRPr sz="2800">
                <a:solidFill>
                  <a:schemeClr val="tx1"/>
                </a:solidFill>
                <a:latin typeface="Arial" panose="020B0604020202020204" pitchFamily="34" charset="0"/>
              </a:defRPr>
            </a:lvl4pPr>
            <a:lvl5pPr marL="2057400" indent="-228600" defTabSz="960438">
              <a:lnSpc>
                <a:spcPct val="80000"/>
              </a:lnSpc>
              <a:spcBef>
                <a:spcPct val="20000"/>
              </a:spcBef>
              <a:buChar char="•"/>
              <a:defRPr sz="2800">
                <a:solidFill>
                  <a:schemeClr val="tx1"/>
                </a:solidFill>
                <a:latin typeface="Arial" panose="020B0604020202020204" pitchFamily="34" charset="0"/>
              </a:defRPr>
            </a:lvl5pPr>
            <a:lvl6pPr marL="25146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0"/>
              </a:spcBef>
              <a:buFontTx/>
              <a:buNone/>
            </a:pPr>
            <a:fld id="{A4A858EE-4351-4A83-8E2D-C728F06CD8EB}" type="slidenum">
              <a:rPr lang="it-IT" altLang="it-IT" sz="1300">
                <a:latin typeface="Times New Roman" panose="02020603050405020304" pitchFamily="18" charset="0"/>
              </a:rPr>
              <a:pPr>
                <a:lnSpc>
                  <a:spcPct val="100000"/>
                </a:lnSpc>
                <a:spcBef>
                  <a:spcPct val="0"/>
                </a:spcBef>
                <a:buFontTx/>
                <a:buNone/>
              </a:pPr>
              <a:t>31</a:t>
            </a:fld>
            <a:endParaRPr lang="it-IT" altLang="it-IT" sz="1300">
              <a:latin typeface="Times New Roman" panose="02020603050405020304" pitchFamily="18" charset="0"/>
            </a:endParaRPr>
          </a:p>
        </p:txBody>
      </p:sp>
      <p:sp>
        <p:nvSpPr>
          <p:cNvPr id="69635" name="Rectangle 2">
            <a:extLst>
              <a:ext uri="{FF2B5EF4-FFF2-40B4-BE49-F238E27FC236}">
                <a16:creationId xmlns:a16="http://schemas.microsoft.com/office/drawing/2014/main" id="{92A8B8C1-7CFC-433F-A795-497A75A13740}"/>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B687EB43-70E4-4FA3-A50F-596E1E9CC1C0}"/>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CA65D5E7-B79E-474C-91FA-0800FA283496}"/>
              </a:ext>
            </a:extLst>
          </p:cNvPr>
          <p:cNvSpPr>
            <a:spLocks noGrp="1" noChangeArrowheads="1"/>
          </p:cNvSpPr>
          <p:nvPr>
            <p:ph type="sldNum" sz="quarter" idx="5"/>
          </p:nvPr>
        </p:nvSpPr>
        <p:spPr>
          <a:noFill/>
        </p:spPr>
        <p:txBody>
          <a:bodyPr/>
          <a:lstStyle>
            <a:lvl1pPr defTabSz="960438">
              <a:lnSpc>
                <a:spcPct val="80000"/>
              </a:lnSpc>
              <a:spcBef>
                <a:spcPct val="20000"/>
              </a:spcBef>
              <a:buChar char="•"/>
              <a:defRPr sz="2800">
                <a:solidFill>
                  <a:schemeClr val="tx1"/>
                </a:solidFill>
                <a:latin typeface="Arial" panose="020B0604020202020204" pitchFamily="34" charset="0"/>
              </a:defRPr>
            </a:lvl1pPr>
            <a:lvl2pPr marL="742950" indent="-285750" defTabSz="960438">
              <a:lnSpc>
                <a:spcPct val="80000"/>
              </a:lnSpc>
              <a:spcBef>
                <a:spcPct val="20000"/>
              </a:spcBef>
              <a:buChar char="•"/>
              <a:defRPr sz="2800">
                <a:solidFill>
                  <a:schemeClr val="tx1"/>
                </a:solidFill>
                <a:latin typeface="Arial" panose="020B0604020202020204" pitchFamily="34" charset="0"/>
              </a:defRPr>
            </a:lvl2pPr>
            <a:lvl3pPr marL="1143000" indent="-228600" defTabSz="960438">
              <a:lnSpc>
                <a:spcPct val="80000"/>
              </a:lnSpc>
              <a:spcBef>
                <a:spcPct val="20000"/>
              </a:spcBef>
              <a:buChar char="•"/>
              <a:defRPr sz="2800">
                <a:solidFill>
                  <a:schemeClr val="tx1"/>
                </a:solidFill>
                <a:latin typeface="Arial" panose="020B0604020202020204" pitchFamily="34" charset="0"/>
              </a:defRPr>
            </a:lvl3pPr>
            <a:lvl4pPr marL="1600200" indent="-228600" defTabSz="960438">
              <a:lnSpc>
                <a:spcPct val="80000"/>
              </a:lnSpc>
              <a:spcBef>
                <a:spcPct val="20000"/>
              </a:spcBef>
              <a:buChar char="•"/>
              <a:defRPr sz="2800">
                <a:solidFill>
                  <a:schemeClr val="tx1"/>
                </a:solidFill>
                <a:latin typeface="Arial" panose="020B0604020202020204" pitchFamily="34" charset="0"/>
              </a:defRPr>
            </a:lvl4pPr>
            <a:lvl5pPr marL="2057400" indent="-228600" defTabSz="960438">
              <a:lnSpc>
                <a:spcPct val="80000"/>
              </a:lnSpc>
              <a:spcBef>
                <a:spcPct val="20000"/>
              </a:spcBef>
              <a:buChar char="•"/>
              <a:defRPr sz="2800">
                <a:solidFill>
                  <a:schemeClr val="tx1"/>
                </a:solidFill>
                <a:latin typeface="Arial" panose="020B0604020202020204" pitchFamily="34" charset="0"/>
              </a:defRPr>
            </a:lvl5pPr>
            <a:lvl6pPr marL="25146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0"/>
              </a:spcBef>
              <a:buFontTx/>
              <a:buNone/>
            </a:pPr>
            <a:fld id="{C05B1919-0FE1-451D-93CF-DAE6196EE30D}" type="slidenum">
              <a:rPr lang="it-IT" altLang="it-IT" sz="1300">
                <a:latin typeface="Times New Roman" panose="02020603050405020304" pitchFamily="18" charset="0"/>
              </a:rPr>
              <a:pPr>
                <a:lnSpc>
                  <a:spcPct val="100000"/>
                </a:lnSpc>
                <a:spcBef>
                  <a:spcPct val="0"/>
                </a:spcBef>
                <a:buFontTx/>
                <a:buNone/>
              </a:pPr>
              <a:t>32</a:t>
            </a:fld>
            <a:endParaRPr lang="it-IT" altLang="it-IT" sz="1300">
              <a:latin typeface="Times New Roman" panose="02020603050405020304" pitchFamily="18" charset="0"/>
            </a:endParaRPr>
          </a:p>
        </p:txBody>
      </p:sp>
      <p:sp>
        <p:nvSpPr>
          <p:cNvPr id="75779" name="Rectangle 2">
            <a:extLst>
              <a:ext uri="{FF2B5EF4-FFF2-40B4-BE49-F238E27FC236}">
                <a16:creationId xmlns:a16="http://schemas.microsoft.com/office/drawing/2014/main" id="{BF521487-2F3F-4744-8645-50083554CFC3}"/>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BA597ADA-96F2-4694-914E-C5151C126E91}"/>
              </a:ext>
            </a:extLst>
          </p:cNvPr>
          <p:cNvSpPr>
            <a:spLocks noGrp="1" noChangeArrowheads="1"/>
          </p:cNvSpPr>
          <p:nvPr>
            <p:ph type="body" idx="1"/>
          </p:nvPr>
        </p:nvSpPr>
        <p:spPr>
          <a:noFill/>
        </p:spPr>
        <p:txBody>
          <a:bodyP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97E593AA-29F5-4612-B831-6136A3858F81}"/>
              </a:ext>
            </a:extLst>
          </p:cNvPr>
          <p:cNvSpPr>
            <a:spLocks noGrp="1" noChangeArrowheads="1"/>
          </p:cNvSpPr>
          <p:nvPr>
            <p:ph type="sldNum" sz="quarter" idx="5"/>
          </p:nvPr>
        </p:nvSpPr>
        <p:spPr>
          <a:noFill/>
        </p:spPr>
        <p:txBody>
          <a:bodyPr/>
          <a:lstStyle>
            <a:lvl1pPr defTabSz="960438">
              <a:lnSpc>
                <a:spcPct val="80000"/>
              </a:lnSpc>
              <a:spcBef>
                <a:spcPct val="20000"/>
              </a:spcBef>
              <a:buChar char="•"/>
              <a:defRPr sz="2800">
                <a:solidFill>
                  <a:schemeClr val="tx1"/>
                </a:solidFill>
                <a:latin typeface="Arial" panose="020B0604020202020204" pitchFamily="34" charset="0"/>
              </a:defRPr>
            </a:lvl1pPr>
            <a:lvl2pPr marL="742950" indent="-285750" defTabSz="960438">
              <a:lnSpc>
                <a:spcPct val="80000"/>
              </a:lnSpc>
              <a:spcBef>
                <a:spcPct val="20000"/>
              </a:spcBef>
              <a:buChar char="•"/>
              <a:defRPr sz="2800">
                <a:solidFill>
                  <a:schemeClr val="tx1"/>
                </a:solidFill>
                <a:latin typeface="Arial" panose="020B0604020202020204" pitchFamily="34" charset="0"/>
              </a:defRPr>
            </a:lvl2pPr>
            <a:lvl3pPr marL="1143000" indent="-228600" defTabSz="960438">
              <a:lnSpc>
                <a:spcPct val="80000"/>
              </a:lnSpc>
              <a:spcBef>
                <a:spcPct val="20000"/>
              </a:spcBef>
              <a:buChar char="•"/>
              <a:defRPr sz="2800">
                <a:solidFill>
                  <a:schemeClr val="tx1"/>
                </a:solidFill>
                <a:latin typeface="Arial" panose="020B0604020202020204" pitchFamily="34" charset="0"/>
              </a:defRPr>
            </a:lvl3pPr>
            <a:lvl4pPr marL="1600200" indent="-228600" defTabSz="960438">
              <a:lnSpc>
                <a:spcPct val="80000"/>
              </a:lnSpc>
              <a:spcBef>
                <a:spcPct val="20000"/>
              </a:spcBef>
              <a:buChar char="•"/>
              <a:defRPr sz="2800">
                <a:solidFill>
                  <a:schemeClr val="tx1"/>
                </a:solidFill>
                <a:latin typeface="Arial" panose="020B0604020202020204" pitchFamily="34" charset="0"/>
              </a:defRPr>
            </a:lvl4pPr>
            <a:lvl5pPr marL="2057400" indent="-228600" defTabSz="960438">
              <a:lnSpc>
                <a:spcPct val="80000"/>
              </a:lnSpc>
              <a:spcBef>
                <a:spcPct val="20000"/>
              </a:spcBef>
              <a:buChar char="•"/>
              <a:defRPr sz="2800">
                <a:solidFill>
                  <a:schemeClr val="tx1"/>
                </a:solidFill>
                <a:latin typeface="Arial" panose="020B0604020202020204" pitchFamily="34" charset="0"/>
              </a:defRPr>
            </a:lvl5pPr>
            <a:lvl6pPr marL="25146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0"/>
              </a:spcBef>
              <a:buFontTx/>
              <a:buNone/>
            </a:pPr>
            <a:fld id="{89811942-EDEB-4089-ADF6-F9FC6A9E253D}" type="slidenum">
              <a:rPr lang="it-IT" altLang="it-IT" sz="1300">
                <a:latin typeface="Times New Roman" panose="02020603050405020304" pitchFamily="18" charset="0"/>
              </a:rPr>
              <a:pPr>
                <a:lnSpc>
                  <a:spcPct val="100000"/>
                </a:lnSpc>
                <a:spcBef>
                  <a:spcPct val="0"/>
                </a:spcBef>
                <a:buFontTx/>
                <a:buNone/>
              </a:pPr>
              <a:t>33</a:t>
            </a:fld>
            <a:endParaRPr lang="it-IT" altLang="it-IT" sz="1300">
              <a:latin typeface="Times New Roman" panose="02020603050405020304" pitchFamily="18" charset="0"/>
            </a:endParaRPr>
          </a:p>
        </p:txBody>
      </p:sp>
      <p:sp>
        <p:nvSpPr>
          <p:cNvPr id="81923" name="Rectangle 7">
            <a:extLst>
              <a:ext uri="{FF2B5EF4-FFF2-40B4-BE49-F238E27FC236}">
                <a16:creationId xmlns:a16="http://schemas.microsoft.com/office/drawing/2014/main" id="{1BE5EC79-B916-469D-9D25-80B0D985D120}"/>
              </a:ext>
            </a:extLst>
          </p:cNvPr>
          <p:cNvSpPr txBox="1">
            <a:spLocks noGrp="1" noChangeArrowheads="1"/>
          </p:cNvSpPr>
          <p:nvPr/>
        </p:nvSpPr>
        <p:spPr bwMode="auto">
          <a:xfrm>
            <a:off x="4146550" y="9121775"/>
            <a:ext cx="31686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6020" tIns="48010" rIns="96020" bIns="48010" anchor="b"/>
          <a:lstStyle>
            <a:lvl1pPr defTabSz="960438">
              <a:lnSpc>
                <a:spcPct val="80000"/>
              </a:lnSpc>
              <a:spcBef>
                <a:spcPct val="20000"/>
              </a:spcBef>
              <a:buChar char="•"/>
              <a:defRPr sz="2800">
                <a:solidFill>
                  <a:schemeClr val="tx1"/>
                </a:solidFill>
                <a:latin typeface="Arial" panose="020B0604020202020204" pitchFamily="34" charset="0"/>
              </a:defRPr>
            </a:lvl1pPr>
            <a:lvl2pPr marL="779463" indent="-300038" defTabSz="960438">
              <a:lnSpc>
                <a:spcPct val="80000"/>
              </a:lnSpc>
              <a:spcBef>
                <a:spcPct val="20000"/>
              </a:spcBef>
              <a:buChar char="•"/>
              <a:defRPr sz="2800">
                <a:solidFill>
                  <a:schemeClr val="tx1"/>
                </a:solidFill>
                <a:latin typeface="Arial" panose="020B0604020202020204" pitchFamily="34" charset="0"/>
              </a:defRPr>
            </a:lvl2pPr>
            <a:lvl3pPr marL="1200150" indent="-239713" defTabSz="960438">
              <a:lnSpc>
                <a:spcPct val="80000"/>
              </a:lnSpc>
              <a:spcBef>
                <a:spcPct val="20000"/>
              </a:spcBef>
              <a:buChar char="•"/>
              <a:defRPr sz="2800">
                <a:solidFill>
                  <a:schemeClr val="tx1"/>
                </a:solidFill>
                <a:latin typeface="Arial" panose="020B0604020202020204" pitchFamily="34" charset="0"/>
              </a:defRPr>
            </a:lvl3pPr>
            <a:lvl4pPr marL="1681163" indent="-241300" defTabSz="960438">
              <a:lnSpc>
                <a:spcPct val="80000"/>
              </a:lnSpc>
              <a:spcBef>
                <a:spcPct val="20000"/>
              </a:spcBef>
              <a:buChar char="•"/>
              <a:defRPr sz="2800">
                <a:solidFill>
                  <a:schemeClr val="tx1"/>
                </a:solidFill>
                <a:latin typeface="Arial" panose="020B0604020202020204" pitchFamily="34" charset="0"/>
              </a:defRPr>
            </a:lvl4pPr>
            <a:lvl5pPr marL="2160588" indent="-239713" defTabSz="960438">
              <a:lnSpc>
                <a:spcPct val="80000"/>
              </a:lnSpc>
              <a:spcBef>
                <a:spcPct val="20000"/>
              </a:spcBef>
              <a:buChar char="•"/>
              <a:defRPr sz="2800">
                <a:solidFill>
                  <a:schemeClr val="tx1"/>
                </a:solidFill>
                <a:latin typeface="Arial" panose="020B0604020202020204" pitchFamily="34" charset="0"/>
              </a:defRPr>
            </a:lvl5pPr>
            <a:lvl6pPr marL="26177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30749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5321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989388" indent="-239713" defTabSz="960438"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gn="r">
              <a:lnSpc>
                <a:spcPct val="100000"/>
              </a:lnSpc>
              <a:spcBef>
                <a:spcPct val="0"/>
              </a:spcBef>
              <a:buFontTx/>
              <a:buNone/>
            </a:pPr>
            <a:fld id="{3EB49F1B-BEC7-4D3F-891A-51154BFD2D70}" type="slidenum">
              <a:rPr lang="it-IT" altLang="it-IT" sz="1300">
                <a:latin typeface="Times New Roman" panose="02020603050405020304" pitchFamily="18" charset="0"/>
                <a:ea typeface="MS PGothic" panose="020B0600070205080204" pitchFamily="34" charset="-128"/>
              </a:rPr>
              <a:pPr algn="r">
                <a:lnSpc>
                  <a:spcPct val="100000"/>
                </a:lnSpc>
                <a:spcBef>
                  <a:spcPct val="0"/>
                </a:spcBef>
                <a:buFontTx/>
                <a:buNone/>
              </a:pPr>
              <a:t>33</a:t>
            </a:fld>
            <a:endParaRPr lang="it-IT" altLang="it-IT" sz="1300">
              <a:latin typeface="Times New Roman" panose="02020603050405020304" pitchFamily="18" charset="0"/>
              <a:ea typeface="MS PGothic" panose="020B0600070205080204" pitchFamily="34" charset="-128"/>
            </a:endParaRPr>
          </a:p>
        </p:txBody>
      </p:sp>
      <p:sp>
        <p:nvSpPr>
          <p:cNvPr id="81924" name="Rectangle 2">
            <a:extLst>
              <a:ext uri="{FF2B5EF4-FFF2-40B4-BE49-F238E27FC236}">
                <a16:creationId xmlns:a16="http://schemas.microsoft.com/office/drawing/2014/main" id="{3FA61B19-A42A-481F-A4A9-13E9CCAECA2E}"/>
              </a:ext>
            </a:extLst>
          </p:cNvPr>
          <p:cNvSpPr>
            <a:spLocks noGrp="1" noRot="1" noChangeAspect="1" noChangeArrowheads="1" noTextEdit="1"/>
          </p:cNvSpPr>
          <p:nvPr>
            <p:ph type="sldImg"/>
          </p:nvPr>
        </p:nvSpPr>
        <p:spPr>
          <a:ln/>
        </p:spPr>
      </p:sp>
      <p:sp>
        <p:nvSpPr>
          <p:cNvPr id="81925" name="Rectangle 3">
            <a:extLst>
              <a:ext uri="{FF2B5EF4-FFF2-40B4-BE49-F238E27FC236}">
                <a16:creationId xmlns:a16="http://schemas.microsoft.com/office/drawing/2014/main" id="{67F43575-6459-431B-809F-82E36E8CF7C3}"/>
              </a:ext>
            </a:extLst>
          </p:cNvPr>
          <p:cNvSpPr>
            <a:spLocks noGrp="1" noChangeArrowheads="1"/>
          </p:cNvSpPr>
          <p:nvPr>
            <p:ph type="body" idx="1"/>
          </p:nvPr>
        </p:nvSpPr>
        <p:spPr>
          <a:noFill/>
        </p:spPr>
        <p:txBody>
          <a:bodyPr lIns="96020" tIns="48010" rIns="96020" bIns="48010"/>
          <a:lstStyle/>
          <a:p>
            <a:endParaRPr lang="it-IT" altLang="it-IT">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FBE3294-8C70-4DE8-A762-7D7D2E44A585}" type="slidenum">
              <a:rPr lang="it-IT" altLang="it-IT" smtClean="0"/>
              <a:pPr eaLnBrk="1" hangingPunct="1">
                <a:spcBef>
                  <a:spcPct val="0"/>
                </a:spcBef>
              </a:pPr>
              <a:t>55</a:t>
            </a:fld>
            <a:endParaRPr lang="it-IT" altLang="it-IT"/>
          </a:p>
        </p:txBody>
      </p:sp>
      <p:sp>
        <p:nvSpPr>
          <p:cNvPr id="155651" name="Segnaposto immagine diapositiva 1"/>
          <p:cNvSpPr>
            <a:spLocks noGrp="1" noRot="1" noChangeAspect="1" noTextEdit="1"/>
          </p:cNvSpPr>
          <p:nvPr>
            <p:ph type="sldImg"/>
          </p:nvPr>
        </p:nvSpPr>
        <p:spPr>
          <a:ln/>
        </p:spPr>
      </p:sp>
      <p:sp>
        <p:nvSpPr>
          <p:cNvPr id="155652" name="Segnaposto note 2"/>
          <p:cNvSpPr>
            <a:spLocks noGrp="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15" tIns="44307" rIns="88615" bIns="44307"/>
          <a:lstStyle/>
          <a:p>
            <a:pPr eaLnBrk="1" hangingPunct="1"/>
            <a:r>
              <a:rPr lang="it-IT" altLang="it-IT"/>
              <a:t>La colecisti è sita in ipocondrio ds, sotto il fegato in corrispondnza del IV segmento epatico in fossetta cistica</a:t>
            </a:r>
          </a:p>
        </p:txBody>
      </p:sp>
      <p:sp>
        <p:nvSpPr>
          <p:cNvPr id="155653" name="Segnaposto numero diapositiva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15" tIns="44307" rIns="88615" bIns="44307" anchor="b"/>
          <a:lstStyle>
            <a:lvl1pPr defTabSz="885825" eaLnBrk="0" hangingPunct="0">
              <a:spcBef>
                <a:spcPct val="30000"/>
              </a:spcBef>
              <a:defRPr sz="1200">
                <a:solidFill>
                  <a:schemeClr val="tx1"/>
                </a:solidFill>
                <a:latin typeface="Arial" charset="0"/>
              </a:defRPr>
            </a:lvl1pPr>
            <a:lvl2pPr marL="742950" indent="-285750" defTabSz="885825" eaLnBrk="0" hangingPunct="0">
              <a:spcBef>
                <a:spcPct val="30000"/>
              </a:spcBef>
              <a:defRPr sz="1200">
                <a:solidFill>
                  <a:schemeClr val="tx1"/>
                </a:solidFill>
                <a:latin typeface="Arial" charset="0"/>
              </a:defRPr>
            </a:lvl2pPr>
            <a:lvl3pPr marL="1143000" indent="-228600" defTabSz="885825" eaLnBrk="0" hangingPunct="0">
              <a:spcBef>
                <a:spcPct val="30000"/>
              </a:spcBef>
              <a:defRPr sz="1200">
                <a:solidFill>
                  <a:schemeClr val="tx1"/>
                </a:solidFill>
                <a:latin typeface="Arial" charset="0"/>
              </a:defRPr>
            </a:lvl3pPr>
            <a:lvl4pPr marL="1600200" indent="-228600" defTabSz="885825" eaLnBrk="0" hangingPunct="0">
              <a:spcBef>
                <a:spcPct val="30000"/>
              </a:spcBef>
              <a:defRPr sz="1200">
                <a:solidFill>
                  <a:schemeClr val="tx1"/>
                </a:solidFill>
                <a:latin typeface="Arial" charset="0"/>
              </a:defRPr>
            </a:lvl4pPr>
            <a:lvl5pPr marL="2057400" indent="-228600" defTabSz="885825" eaLnBrk="0" hangingPunct="0">
              <a:spcBef>
                <a:spcPct val="30000"/>
              </a:spcBef>
              <a:defRPr sz="1200">
                <a:solidFill>
                  <a:schemeClr val="tx1"/>
                </a:solidFill>
                <a:latin typeface="Arial" charset="0"/>
              </a:defRPr>
            </a:lvl5pPr>
            <a:lvl6pPr marL="2514600" indent="-228600" defTabSz="885825" eaLnBrk="0" fontAlgn="base" hangingPunct="0">
              <a:spcBef>
                <a:spcPct val="30000"/>
              </a:spcBef>
              <a:spcAft>
                <a:spcPct val="0"/>
              </a:spcAft>
              <a:defRPr sz="1200">
                <a:solidFill>
                  <a:schemeClr val="tx1"/>
                </a:solidFill>
                <a:latin typeface="Arial" charset="0"/>
              </a:defRPr>
            </a:lvl6pPr>
            <a:lvl7pPr marL="2971800" indent="-228600" defTabSz="885825" eaLnBrk="0" fontAlgn="base" hangingPunct="0">
              <a:spcBef>
                <a:spcPct val="30000"/>
              </a:spcBef>
              <a:spcAft>
                <a:spcPct val="0"/>
              </a:spcAft>
              <a:defRPr sz="1200">
                <a:solidFill>
                  <a:schemeClr val="tx1"/>
                </a:solidFill>
                <a:latin typeface="Arial" charset="0"/>
              </a:defRPr>
            </a:lvl7pPr>
            <a:lvl8pPr marL="3429000" indent="-228600" defTabSz="885825" eaLnBrk="0" fontAlgn="base" hangingPunct="0">
              <a:spcBef>
                <a:spcPct val="30000"/>
              </a:spcBef>
              <a:spcAft>
                <a:spcPct val="0"/>
              </a:spcAft>
              <a:defRPr sz="1200">
                <a:solidFill>
                  <a:schemeClr val="tx1"/>
                </a:solidFill>
                <a:latin typeface="Arial" charset="0"/>
              </a:defRPr>
            </a:lvl8pPr>
            <a:lvl9pPr marL="3886200" indent="-228600" defTabSz="885825"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33879825-0EAA-4144-92D5-525E5C52EECD}" type="slidenum">
              <a:rPr lang="it-IT" altLang="it-IT">
                <a:latin typeface="Times"/>
              </a:rPr>
              <a:pPr algn="r" eaLnBrk="1" hangingPunct="1">
                <a:spcBef>
                  <a:spcPct val="0"/>
                </a:spcBef>
              </a:pPr>
              <a:t>55</a:t>
            </a:fld>
            <a:endParaRPr lang="it-IT" altLang="it-IT">
              <a:latin typeface="Times"/>
            </a:endParaRPr>
          </a:p>
        </p:txBody>
      </p:sp>
    </p:spTree>
    <p:extLst>
      <p:ext uri="{BB962C8B-B14F-4D97-AF65-F5344CB8AC3E}">
        <p14:creationId xmlns:p14="http://schemas.microsoft.com/office/powerpoint/2010/main" val="204229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99CD4-9788-49A1-97B9-C71343402F26}"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4451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9F37E5C1-AC91-49DB-9A9C-EA3C9A966C2E}"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DF8564-FF0F-49A2-88D0-6765A4FF62F7}" type="slidenum">
              <a:rPr lang="it-IT" smtClean="0"/>
              <a:t>‹N›</a:t>
            </a:fld>
            <a:endParaRPr lang="it-IT"/>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it-IT"/>
              <a:t>Fare clic per modificare lo stile del titolo</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F37E5C1-AC91-49DB-9A9C-EA3C9A966C2E}"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9F37E5C1-AC91-49DB-9A9C-EA3C9A966C2E}"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63648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it-IT"/>
              <a:t>Fare clic per modificare lo stile del titolo</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C11B592-35A5-44FF-A1E0-12D29C93BD36}"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A770B1-5F9C-43D1-8300-B0591D0B383A}" type="slidenum">
              <a:rPr lang="it-IT" smtClean="0"/>
              <a:t>‹N›</a:t>
            </a:fld>
            <a:endParaRPr lang="it-IT"/>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0814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C11B592-35A5-44FF-A1E0-12D29C93BD36}"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A770B1-5F9C-43D1-8300-B0591D0B383A}" type="slidenum">
              <a:rPr lang="it-IT" smtClean="0"/>
              <a:t>‹N›</a:t>
            </a:fld>
            <a:endParaRPr lang="it-IT"/>
          </a:p>
        </p:txBody>
      </p:sp>
    </p:spTree>
    <p:extLst>
      <p:ext uri="{BB962C8B-B14F-4D97-AF65-F5344CB8AC3E}">
        <p14:creationId xmlns:p14="http://schemas.microsoft.com/office/powerpoint/2010/main" val="267894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it-IT"/>
              <a:t>Fare clic per modificare lo stile del titolo</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CC11B592-35A5-44FF-A1E0-12D29C93BD36}"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A770B1-5F9C-43D1-8300-B0591D0B383A}" type="slidenum">
              <a:rPr lang="it-IT" smtClean="0"/>
              <a:t>‹N›</a:t>
            </a:fld>
            <a:endParaRPr lang="it-IT"/>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710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CC11B592-35A5-44FF-A1E0-12D29C93BD36}" type="datetimeFigureOut">
              <a:rPr lang="it-IT" smtClean="0"/>
              <a:t>23/04/2020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0A770B1-5F9C-43D1-8300-B0591D0B383A}" type="slidenum">
              <a:rPr lang="it-IT" smtClean="0"/>
              <a:t>‹N›</a:t>
            </a:fld>
            <a:endParaRPr lang="it-IT"/>
          </a:p>
        </p:txBody>
      </p:sp>
    </p:spTree>
    <p:extLst>
      <p:ext uri="{BB962C8B-B14F-4D97-AF65-F5344CB8AC3E}">
        <p14:creationId xmlns:p14="http://schemas.microsoft.com/office/powerpoint/2010/main" val="3277802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CC11B592-35A5-44FF-A1E0-12D29C93BD36}" type="datetimeFigureOut">
              <a:rPr lang="it-IT" smtClean="0"/>
              <a:t>23/04/2020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0A770B1-5F9C-43D1-8300-B0591D0B383A}" type="slidenum">
              <a:rPr lang="it-IT" smtClean="0"/>
              <a:t>‹N›</a:t>
            </a:fld>
            <a:endParaRPr lang="it-IT"/>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07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CC11B592-35A5-44FF-A1E0-12D29C93BD36}" type="datetimeFigureOut">
              <a:rPr lang="it-IT" smtClean="0"/>
              <a:t>23/04/2020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0A770B1-5F9C-43D1-8300-B0591D0B383A}" type="slidenum">
              <a:rPr lang="it-IT" smtClean="0"/>
              <a:t>‹N›</a:t>
            </a:fld>
            <a:endParaRPr lang="it-IT"/>
          </a:p>
        </p:txBody>
      </p:sp>
    </p:spTree>
    <p:extLst>
      <p:ext uri="{BB962C8B-B14F-4D97-AF65-F5344CB8AC3E}">
        <p14:creationId xmlns:p14="http://schemas.microsoft.com/office/powerpoint/2010/main" val="1110603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1B592-35A5-44FF-A1E0-12D29C93BD36}" type="datetimeFigureOut">
              <a:rPr lang="it-IT" smtClean="0"/>
              <a:t>23/04/2020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0A770B1-5F9C-43D1-8300-B0591D0B383A}" type="slidenum">
              <a:rPr lang="it-IT" smtClean="0"/>
              <a:t>‹N›</a:t>
            </a:fld>
            <a:endParaRPr lang="it-IT"/>
          </a:p>
        </p:txBody>
      </p:sp>
    </p:spTree>
    <p:extLst>
      <p:ext uri="{BB962C8B-B14F-4D97-AF65-F5344CB8AC3E}">
        <p14:creationId xmlns:p14="http://schemas.microsoft.com/office/powerpoint/2010/main" val="399655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it-IT"/>
              <a:t>Fare clic per modificare lo stile del titolo</a:t>
            </a:r>
            <a:endParaRPr lang="en-US" dirty="0"/>
          </a:p>
        </p:txBody>
      </p:sp>
      <p:sp>
        <p:nvSpPr>
          <p:cNvPr id="4" name="Date Placeholder 3"/>
          <p:cNvSpPr>
            <a:spLocks noGrp="1"/>
          </p:cNvSpPr>
          <p:nvPr>
            <p:ph type="dt" sz="half" idx="10"/>
          </p:nvPr>
        </p:nvSpPr>
        <p:spPr/>
        <p:txBody>
          <a:bodyPr/>
          <a:lstStyle/>
          <a:p>
            <a:fld id="{9F37E5C1-AC91-49DB-9A9C-EA3C9A966C2E}"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DF8564-FF0F-49A2-88D0-6765A4FF62F7}" type="slidenum">
              <a:rPr lang="it-IT" smtClean="0"/>
              <a:t>‹N›</a:t>
            </a:fld>
            <a:endParaRPr lang="it-IT"/>
          </a:p>
        </p:txBody>
      </p:sp>
      <p:sp>
        <p:nvSpPr>
          <p:cNvPr id="8" name="Content Placeholder 7"/>
          <p:cNvSpPr>
            <a:spLocks noGrp="1"/>
          </p:cNvSpPr>
          <p:nvPr>
            <p:ph sz="quarter" idx="13"/>
          </p:nvPr>
        </p:nvSpPr>
        <p:spPr>
          <a:xfrm>
            <a:off x="609600" y="1600200"/>
            <a:ext cx="79248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it-IT"/>
              <a:t>Fare clic per modificare lo stile del titolo</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CC11B592-35A5-44FF-A1E0-12D29C93BD36}" type="datetimeFigureOut">
              <a:rPr lang="it-IT" smtClean="0"/>
              <a:t>23/04/2020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0A770B1-5F9C-43D1-8300-B0591D0B383A}" type="slidenum">
              <a:rPr lang="it-IT" smtClean="0"/>
              <a:t>‹N›</a:t>
            </a:fld>
            <a:endParaRPr lang="it-IT"/>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5812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it-IT"/>
              <a:t>Fare clic per modificare lo stile del titolo</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CC11B592-35A5-44FF-A1E0-12D29C93BD36}" type="datetimeFigureOut">
              <a:rPr lang="it-IT" smtClean="0"/>
              <a:t>23/04/2020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0A770B1-5F9C-43D1-8300-B0591D0B383A}" type="slidenum">
              <a:rPr lang="it-IT" smtClean="0"/>
              <a:t>‹N›</a:t>
            </a:fld>
            <a:endParaRPr lang="it-IT"/>
          </a:p>
        </p:txBody>
      </p:sp>
    </p:spTree>
    <p:extLst>
      <p:ext uri="{BB962C8B-B14F-4D97-AF65-F5344CB8AC3E}">
        <p14:creationId xmlns:p14="http://schemas.microsoft.com/office/powerpoint/2010/main" val="2314348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C11B592-35A5-44FF-A1E0-12D29C93BD36}"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A770B1-5F9C-43D1-8300-B0591D0B383A}" type="slidenum">
              <a:rPr lang="it-IT" smtClean="0"/>
              <a:t>‹N›</a:t>
            </a:fld>
            <a:endParaRPr lang="it-IT"/>
          </a:p>
        </p:txBody>
      </p:sp>
    </p:spTree>
    <p:extLst>
      <p:ext uri="{BB962C8B-B14F-4D97-AF65-F5344CB8AC3E}">
        <p14:creationId xmlns:p14="http://schemas.microsoft.com/office/powerpoint/2010/main" val="3535705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C11B592-35A5-44FF-A1E0-12D29C93BD36}"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0A770B1-5F9C-43D1-8300-B0591D0B383A}" type="slidenum">
              <a:rPr lang="it-IT" smtClean="0"/>
              <a:t>‹N›</a:t>
            </a:fld>
            <a:endParaRPr lang="it-IT"/>
          </a:p>
        </p:txBody>
      </p:sp>
    </p:spTree>
    <p:extLst>
      <p:ext uri="{BB962C8B-B14F-4D97-AF65-F5344CB8AC3E}">
        <p14:creationId xmlns:p14="http://schemas.microsoft.com/office/powerpoint/2010/main" val="124554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it-IT"/>
              <a:t>Fare clic per modificare lo stile del titolo</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9F37E5C1-AC91-49DB-9A9C-EA3C9A966C2E}" type="datetimeFigureOut">
              <a:rPr lang="it-IT" smtClean="0"/>
              <a:t>23/04/2020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Title 1"/>
          <p:cNvSpPr>
            <a:spLocks noGrp="1"/>
          </p:cNvSpPr>
          <p:nvPr>
            <p:ph type="title"/>
          </p:nvPr>
        </p:nvSpPr>
        <p:spPr>
          <a:xfrm>
            <a:off x="609600" y="274638"/>
            <a:ext cx="7924800" cy="1143000"/>
          </a:xfrm>
        </p:spPr>
        <p:txBody>
          <a:bodyPr/>
          <a:lstStyle/>
          <a:p>
            <a:r>
              <a:rPr lang="it-IT"/>
              <a:t>Fare clic per modificare lo stile del titolo</a:t>
            </a:r>
            <a:endParaRPr lang="en-US" dirty="0"/>
          </a:p>
        </p:txBody>
      </p:sp>
      <p:sp>
        <p:nvSpPr>
          <p:cNvPr id="5" name="Date Placeholder 4"/>
          <p:cNvSpPr>
            <a:spLocks noGrp="1"/>
          </p:cNvSpPr>
          <p:nvPr>
            <p:ph type="dt" sz="half" idx="10"/>
          </p:nvPr>
        </p:nvSpPr>
        <p:spPr/>
        <p:txBody>
          <a:bodyPr/>
          <a:lstStyle/>
          <a:p>
            <a:fld id="{9F37E5C1-AC91-49DB-9A9C-EA3C9A966C2E}" type="datetimeFigureOut">
              <a:rPr lang="it-IT" smtClean="0"/>
              <a:t>23/04/2020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it-IT"/>
              <a:t>Fare clic per modificare lo stile del titolo</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7" name="Date Placeholder 6"/>
          <p:cNvSpPr>
            <a:spLocks noGrp="1"/>
          </p:cNvSpPr>
          <p:nvPr>
            <p:ph type="dt" sz="half" idx="10"/>
          </p:nvPr>
        </p:nvSpPr>
        <p:spPr/>
        <p:txBody>
          <a:bodyPr/>
          <a:lstStyle/>
          <a:p>
            <a:fld id="{9F37E5C1-AC91-49DB-9A9C-EA3C9A966C2E}" type="datetimeFigureOut">
              <a:rPr lang="it-IT" smtClean="0"/>
              <a:t>23/04/2020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9F37E5C1-AC91-49DB-9A9C-EA3C9A966C2E}" type="datetimeFigureOut">
              <a:rPr lang="it-IT" smtClean="0"/>
              <a:t>23/04/2020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7E5C1-AC91-49DB-9A9C-EA3C9A966C2E}" type="datetimeFigureOut">
              <a:rPr lang="it-IT" smtClean="0"/>
              <a:t>23/04/2020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it-IT"/>
              <a:t>Fare clic per modificare lo stile del titolo</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9F37E5C1-AC91-49DB-9A9C-EA3C9A966C2E}" type="datetimeFigureOut">
              <a:rPr lang="it-IT" smtClean="0"/>
              <a:t>23/04/2020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it-IT"/>
              <a:t>Fare clic per modificare lo stile del titolo</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9F37E5C1-AC91-49DB-9A9C-EA3C9A966C2E}" type="datetimeFigureOut">
              <a:rPr lang="it-IT" smtClean="0"/>
              <a:t>23/04/2020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9DF8564-FF0F-49A2-88D0-6765A4FF62F7}"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4"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9F37E5C1-AC91-49DB-9A9C-EA3C9A966C2E}" type="datetimeFigureOut">
              <a:rPr lang="it-IT" smtClean="0"/>
              <a:t>23/04/2020</a:t>
            </a:fld>
            <a:endParaRPr lang="it-IT"/>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it-IT"/>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C9DF8564-FF0F-49A2-88D0-6765A4FF62F7}" type="slidenum">
              <a:rPr lang="it-IT" smtClean="0"/>
              <a:t>‹N›</a:t>
            </a:fld>
            <a:endParaRPr lang="it-IT"/>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CC11B592-35A5-44FF-A1E0-12D29C93BD36}" type="datetimeFigureOut">
              <a:rPr lang="it-IT" smtClean="0"/>
              <a:t>23/04/2020</a:t>
            </a:fld>
            <a:endParaRPr lang="it-IT"/>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it-IT"/>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E0A770B1-5F9C-43D1-8300-B0591D0B383A}" type="slidenum">
              <a:rPr lang="it-IT" smtClean="0"/>
              <a:t>‹N›</a:t>
            </a:fld>
            <a:endParaRPr lang="it-IT"/>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33021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ncbi.nlm.nih.gov/pmc/articles/PMC3848672/"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ncbi.nlm.nih.gov/pmc/articles/PMC3848672/"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wmv"/><Relationship Id="rId1" Type="http://schemas.microsoft.com/office/2007/relationships/media" Target="../media/media6.wmv"/><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4C51468-10E4-4F48-A84E-6017160F67C5}"/>
              </a:ext>
            </a:extLst>
          </p:cNvPr>
          <p:cNvSpPr>
            <a:spLocks noGrp="1"/>
          </p:cNvSpPr>
          <p:nvPr>
            <p:ph sz="quarter" idx="13"/>
          </p:nvPr>
        </p:nvSpPr>
        <p:spPr>
          <a:xfrm>
            <a:off x="609600" y="1600200"/>
            <a:ext cx="7924800" cy="1108720"/>
          </a:xfrm>
        </p:spPr>
        <p:txBody>
          <a:bodyPr>
            <a:normAutofit/>
          </a:bodyPr>
          <a:lstStyle/>
          <a:p>
            <a:r>
              <a:rPr lang="it-IT" dirty="0"/>
              <a:t>Uomo 82 anni,  fumatore (1 pacchetto di sigarette/die) neoplasia prostatica di recente riscontro, catetere a permanenza, dislipidemia, ipertensione arteriosa, giunge in P.S. per  confusione mentale, astenia, febbre (con </a:t>
            </a:r>
            <a:r>
              <a:rPr lang="it-IT" dirty="0" err="1"/>
              <a:t>T.C.massima</a:t>
            </a:r>
            <a:r>
              <a:rPr lang="it-IT" dirty="0"/>
              <a:t> fino a 38° C).</a:t>
            </a:r>
          </a:p>
        </p:txBody>
      </p:sp>
      <p:sp>
        <p:nvSpPr>
          <p:cNvPr id="4" name="CasellaDiTesto 3">
            <a:extLst>
              <a:ext uri="{FF2B5EF4-FFF2-40B4-BE49-F238E27FC236}">
                <a16:creationId xmlns:a16="http://schemas.microsoft.com/office/drawing/2014/main" id="{5306CCC2-580D-4DDD-A6C0-BEFCF1A06C57}"/>
              </a:ext>
            </a:extLst>
          </p:cNvPr>
          <p:cNvSpPr txBox="1"/>
          <p:nvPr/>
        </p:nvSpPr>
        <p:spPr>
          <a:xfrm>
            <a:off x="971600" y="3163889"/>
            <a:ext cx="7994848" cy="646331"/>
          </a:xfrm>
          <a:prstGeom prst="rect">
            <a:avLst/>
          </a:prstGeom>
          <a:noFill/>
        </p:spPr>
        <p:txBody>
          <a:bodyPr wrap="square" rtlCol="0">
            <a:spAutoFit/>
          </a:bodyPr>
          <a:lstStyle/>
          <a:p>
            <a:r>
              <a:rPr lang="en-US" dirty="0"/>
              <a:t>In P.S. T.C.: 39°C; F.C.:110 bpm; P.A. 95/50 mm Hg; </a:t>
            </a:r>
            <a:r>
              <a:rPr lang="en-US" dirty="0" err="1"/>
              <a:t>atti</a:t>
            </a:r>
            <a:r>
              <a:rPr lang="en-US" dirty="0"/>
              <a:t> </a:t>
            </a:r>
            <a:r>
              <a:rPr lang="en-US" dirty="0" err="1"/>
              <a:t>respiratori</a:t>
            </a:r>
            <a:r>
              <a:rPr lang="en-US" dirty="0"/>
              <a:t>: 16/min</a:t>
            </a:r>
            <a:endParaRPr lang="it-IT" dirty="0"/>
          </a:p>
          <a:p>
            <a:endParaRPr lang="it-IT" dirty="0"/>
          </a:p>
        </p:txBody>
      </p:sp>
    </p:spTree>
    <p:extLst>
      <p:ext uri="{BB962C8B-B14F-4D97-AF65-F5344CB8AC3E}">
        <p14:creationId xmlns:p14="http://schemas.microsoft.com/office/powerpoint/2010/main" val="180120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tjem.org/images/Itjem_3_2017_supp/5-calci-qsofa.jpg">
            <a:extLst>
              <a:ext uri="{FF2B5EF4-FFF2-40B4-BE49-F238E27FC236}">
                <a16:creationId xmlns:a16="http://schemas.microsoft.com/office/drawing/2014/main" id="{F3A6E158-DA5B-44BF-98C2-DF45F51B0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3" y="1916832"/>
            <a:ext cx="9177803"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877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tjem.org/images/Itjem_3_2017_supp/5-calci-qsofa.jpg">
            <a:extLst>
              <a:ext uri="{FF2B5EF4-FFF2-40B4-BE49-F238E27FC236}">
                <a16:creationId xmlns:a16="http://schemas.microsoft.com/office/drawing/2014/main" id="{F3A6E158-DA5B-44BF-98C2-DF45F51B0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03" y="1916832"/>
            <a:ext cx="9177803" cy="3744416"/>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D4C1D131-B611-4519-B4F1-9EF7EFAA2BFF}"/>
              </a:ext>
            </a:extLst>
          </p:cNvPr>
          <p:cNvPicPr>
            <a:picLocks noChangeAspect="1"/>
          </p:cNvPicPr>
          <p:nvPr/>
        </p:nvPicPr>
        <p:blipFill>
          <a:blip r:embed="rId3"/>
          <a:stretch>
            <a:fillRect/>
          </a:stretch>
        </p:blipFill>
        <p:spPr>
          <a:xfrm>
            <a:off x="0" y="0"/>
            <a:ext cx="9144000" cy="6857999"/>
          </a:xfrm>
          <a:prstGeom prst="rect">
            <a:avLst/>
          </a:prstGeom>
        </p:spPr>
      </p:pic>
    </p:spTree>
    <p:extLst>
      <p:ext uri="{BB962C8B-B14F-4D97-AF65-F5344CB8AC3E}">
        <p14:creationId xmlns:p14="http://schemas.microsoft.com/office/powerpoint/2010/main" val="2325948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E6D1C7A-04A7-487D-A694-74231A5F14B8}"/>
              </a:ext>
            </a:extLst>
          </p:cNvPr>
          <p:cNvSpPr>
            <a:spLocks noGrp="1" noChangeArrowheads="1"/>
          </p:cNvSpPr>
          <p:nvPr>
            <p:ph type="title"/>
          </p:nvPr>
        </p:nvSpPr>
        <p:spPr>
          <a:xfrm>
            <a:off x="773113" y="188913"/>
            <a:ext cx="7543800" cy="685800"/>
          </a:xfrm>
        </p:spPr>
        <p:txBody>
          <a:bodyPr/>
          <a:lstStyle/>
          <a:p>
            <a:pPr>
              <a:defRPr/>
            </a:pPr>
            <a:r>
              <a:rPr lang="it-IT" altLang="it-IT" sz="4000" b="1" dirty="0"/>
              <a:t>LA sede dell’infezione</a:t>
            </a:r>
            <a:r>
              <a:rPr lang="it-IT" altLang="it-IT" sz="3600" b="1" dirty="0"/>
              <a:t> </a:t>
            </a:r>
            <a:endParaRPr lang="it-IT" altLang="it-IT" dirty="0"/>
          </a:p>
        </p:txBody>
      </p:sp>
      <p:sp>
        <p:nvSpPr>
          <p:cNvPr id="272387" name="Rectangle 3">
            <a:extLst>
              <a:ext uri="{FF2B5EF4-FFF2-40B4-BE49-F238E27FC236}">
                <a16:creationId xmlns:a16="http://schemas.microsoft.com/office/drawing/2014/main" id="{CD947838-E9B2-4883-BE44-A187792BA9A8}"/>
              </a:ext>
            </a:extLst>
          </p:cNvPr>
          <p:cNvSpPr>
            <a:spLocks noChangeArrowheads="1"/>
          </p:cNvSpPr>
          <p:nvPr/>
        </p:nvSpPr>
        <p:spPr bwMode="auto">
          <a:xfrm>
            <a:off x="287337" y="980728"/>
            <a:ext cx="85693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39725" indent="-339725">
              <a:spcBef>
                <a:spcPct val="20000"/>
              </a:spcBef>
              <a:buChar char="•"/>
              <a:defRPr sz="3200">
                <a:solidFill>
                  <a:schemeClr val="tx1"/>
                </a:solidFill>
                <a:latin typeface="Arial" panose="020B0604020202020204" pitchFamily="34" charset="0"/>
              </a:defRPr>
            </a:lvl1pPr>
            <a:lvl2pPr marL="687388" indent="-233363">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it-IT" sz="2400" dirty="0"/>
              <a:t>La </a:t>
            </a:r>
            <a:r>
              <a:rPr lang="en-US" altLang="it-IT" sz="2400" dirty="0" err="1"/>
              <a:t>mortalità</a:t>
            </a:r>
            <a:r>
              <a:rPr lang="it-IT" altLang="it-IT" sz="2400" dirty="0"/>
              <a:t> per shock settico è caratterizzata da una ampia variabilità dipendente dalla sede di origine dell’infezione (21-85%)</a:t>
            </a:r>
            <a:endParaRPr lang="en-US" altLang="it-IT" sz="2400" dirty="0"/>
          </a:p>
          <a:p>
            <a:pPr lvl="1"/>
            <a:r>
              <a:rPr lang="it-IT" altLang="it-IT" sz="2400" b="1" dirty="0">
                <a:solidFill>
                  <a:schemeClr val="tx2"/>
                </a:solidFill>
              </a:rPr>
              <a:t>60-70%:</a:t>
            </a:r>
            <a:r>
              <a:rPr lang="it-IT" altLang="it-IT" sz="2400" dirty="0"/>
              <a:t> infezioni addominali con ampia superficie di esposizione (peritoniti)</a:t>
            </a:r>
          </a:p>
          <a:p>
            <a:pPr lvl="1"/>
            <a:r>
              <a:rPr lang="it-IT" altLang="it-IT" sz="2400" b="1" dirty="0">
                <a:solidFill>
                  <a:schemeClr val="tx2"/>
                </a:solidFill>
              </a:rPr>
              <a:t>50-60%:</a:t>
            </a:r>
            <a:r>
              <a:rPr lang="it-IT" altLang="it-IT" sz="2400" dirty="0"/>
              <a:t> infezioni polmonari</a:t>
            </a:r>
          </a:p>
          <a:p>
            <a:pPr lvl="1"/>
            <a:r>
              <a:rPr lang="it-IT" altLang="it-IT" sz="2400" b="1" dirty="0">
                <a:solidFill>
                  <a:schemeClr val="tx2"/>
                </a:solidFill>
              </a:rPr>
              <a:t>40-50%:</a:t>
            </a:r>
            <a:r>
              <a:rPr lang="it-IT" altLang="it-IT" sz="2400" dirty="0"/>
              <a:t> infezioni localizzate dell’addome e di altri distretti, incluse le sepsi a partenza da cateteri endovascolari</a:t>
            </a:r>
          </a:p>
          <a:p>
            <a:pPr lvl="1"/>
            <a:r>
              <a:rPr lang="it-IT" altLang="it-IT" sz="2400" b="1" dirty="0">
                <a:solidFill>
                  <a:schemeClr val="tx2"/>
                </a:solidFill>
              </a:rPr>
              <a:t>30-40%:</a:t>
            </a:r>
            <a:r>
              <a:rPr lang="it-IT" altLang="it-IT" sz="2400" dirty="0"/>
              <a:t> infezioni delle vie urinarie</a:t>
            </a:r>
          </a:p>
        </p:txBody>
      </p:sp>
      <p:sp>
        <p:nvSpPr>
          <p:cNvPr id="34820" name="Rectangle 4">
            <a:extLst>
              <a:ext uri="{FF2B5EF4-FFF2-40B4-BE49-F238E27FC236}">
                <a16:creationId xmlns:a16="http://schemas.microsoft.com/office/drawing/2014/main" id="{A8BC2E1D-E67C-4D4F-AB79-EC3F472DA2A4}"/>
              </a:ext>
            </a:extLst>
          </p:cNvPr>
          <p:cNvSpPr>
            <a:spLocks noChangeArrowheads="1"/>
          </p:cNvSpPr>
          <p:nvPr/>
        </p:nvSpPr>
        <p:spPr bwMode="auto">
          <a:xfrm>
            <a:off x="2195736" y="6573310"/>
            <a:ext cx="7453313" cy="2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buFontTx/>
              <a:buNone/>
            </a:pPr>
            <a:r>
              <a:rPr lang="en-US" altLang="it-IT" sz="1200" b="1" i="1" dirty="0" err="1">
                <a:solidFill>
                  <a:srgbClr val="FFFF00"/>
                </a:solidFill>
              </a:rPr>
              <a:t>Leligdowicz</a:t>
            </a:r>
            <a:r>
              <a:rPr lang="en-US" altLang="it-IT" sz="1200" b="1" i="1" dirty="0">
                <a:solidFill>
                  <a:srgbClr val="FFFF00"/>
                </a:solidFill>
              </a:rPr>
              <a:t> A, et al. Am J Resp </a:t>
            </a:r>
            <a:r>
              <a:rPr lang="en-US" altLang="it-IT" sz="1200" b="1" i="1" dirty="0" err="1">
                <a:solidFill>
                  <a:srgbClr val="FFFF00"/>
                </a:solidFill>
              </a:rPr>
              <a:t>Crit</a:t>
            </a:r>
            <a:r>
              <a:rPr lang="en-US" altLang="it-IT" sz="1200" b="1" i="1" dirty="0">
                <a:solidFill>
                  <a:srgbClr val="FFFF00"/>
                </a:solidFill>
              </a:rPr>
              <a:t> Care Med 2014; 189: 1204-13.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2387">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238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238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2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id="{02668204-410A-4083-AB6E-BE08E2244713}"/>
              </a:ext>
            </a:extLst>
          </p:cNvPr>
          <p:cNvSpPr>
            <a:spLocks noChangeArrowheads="1"/>
          </p:cNvSpPr>
          <p:nvPr/>
        </p:nvSpPr>
        <p:spPr bwMode="auto">
          <a:xfrm>
            <a:off x="1871216" y="6188648"/>
            <a:ext cx="7453312" cy="26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buFontTx/>
              <a:buNone/>
            </a:pPr>
            <a:r>
              <a:rPr lang="en-US" altLang="it-IT" sz="1400" b="1" i="1" dirty="0" err="1">
                <a:solidFill>
                  <a:srgbClr val="FFFF00"/>
                </a:solidFill>
              </a:rPr>
              <a:t>Leligdowicz</a:t>
            </a:r>
            <a:r>
              <a:rPr lang="en-US" altLang="it-IT" sz="1400" b="1" i="1" dirty="0">
                <a:solidFill>
                  <a:srgbClr val="FFFF00"/>
                </a:solidFill>
              </a:rPr>
              <a:t> A, et al. Am J Resp </a:t>
            </a:r>
            <a:r>
              <a:rPr lang="en-US" altLang="it-IT" sz="1400" b="1" i="1" dirty="0" err="1">
                <a:solidFill>
                  <a:srgbClr val="FFFF00"/>
                </a:solidFill>
              </a:rPr>
              <a:t>Crit</a:t>
            </a:r>
            <a:r>
              <a:rPr lang="en-US" altLang="it-IT" sz="1400" b="1" i="1" dirty="0">
                <a:solidFill>
                  <a:srgbClr val="FFFF00"/>
                </a:solidFill>
              </a:rPr>
              <a:t> Care Med 2014; 189: 1204-13.</a:t>
            </a:r>
          </a:p>
        </p:txBody>
      </p:sp>
      <p:pic>
        <p:nvPicPr>
          <p:cNvPr id="17" name="Picture 2">
            <a:extLst>
              <a:ext uri="{FF2B5EF4-FFF2-40B4-BE49-F238E27FC236}">
                <a16:creationId xmlns:a16="http://schemas.microsoft.com/office/drawing/2014/main" id="{CA7FAF0F-4496-40D0-9BD2-B664970F47EC}"/>
              </a:ext>
            </a:extLst>
          </p:cNvPr>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l="10010" r="9993" b="15309"/>
          <a:stretch>
            <a:fillRect/>
          </a:stretch>
        </p:blipFill>
        <p:spPr bwMode="auto">
          <a:xfrm>
            <a:off x="467544" y="116632"/>
            <a:ext cx="8280400" cy="5797718"/>
          </a:xfrm>
          <a:prstGeom prst="rect">
            <a:avLst/>
          </a:prstGeom>
          <a:noFill/>
          <a:ln w="9525" algn="ctr">
            <a:solidFill>
              <a:srgbClr val="B2B2B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0A043E7-CC7D-4112-92B6-843C4B4F946F}"/>
              </a:ext>
            </a:extLst>
          </p:cNvPr>
          <p:cNvPicPr>
            <a:picLocks noChangeAspect="1"/>
          </p:cNvPicPr>
          <p:nvPr/>
        </p:nvPicPr>
        <p:blipFill>
          <a:blip r:embed="rId2"/>
          <a:stretch>
            <a:fillRect/>
          </a:stretch>
        </p:blipFill>
        <p:spPr>
          <a:xfrm>
            <a:off x="827583" y="764704"/>
            <a:ext cx="7113201" cy="5126470"/>
          </a:xfrm>
          <a:prstGeom prst="rect">
            <a:avLst/>
          </a:prstGeom>
        </p:spPr>
      </p:pic>
      <p:sp>
        <p:nvSpPr>
          <p:cNvPr id="5" name="Rettangolo 4">
            <a:extLst>
              <a:ext uri="{FF2B5EF4-FFF2-40B4-BE49-F238E27FC236}">
                <a16:creationId xmlns:a16="http://schemas.microsoft.com/office/drawing/2014/main" id="{1201B9B0-FBD9-4A4F-89E9-3ADA7446C0B7}"/>
              </a:ext>
            </a:extLst>
          </p:cNvPr>
          <p:cNvSpPr/>
          <p:nvPr/>
        </p:nvSpPr>
        <p:spPr>
          <a:xfrm>
            <a:off x="4587197" y="6228020"/>
            <a:ext cx="4161267" cy="369332"/>
          </a:xfrm>
          <a:prstGeom prst="rect">
            <a:avLst/>
          </a:prstGeom>
        </p:spPr>
        <p:txBody>
          <a:bodyPr wrap="none">
            <a:spAutoFit/>
          </a:bodyPr>
          <a:lstStyle/>
          <a:p>
            <a:r>
              <a:rPr lang="en-US" dirty="0">
                <a:latin typeface="FrutigerLTPro-LightCnIta"/>
              </a:rPr>
              <a:t>Trauma Surg Acute Care Open </a:t>
            </a:r>
            <a:r>
              <a:rPr lang="en-US" dirty="0">
                <a:latin typeface="FrutigerLTPro-LightCn"/>
              </a:rPr>
              <a:t>2017;</a:t>
            </a:r>
            <a:r>
              <a:rPr lang="en-US" b="1" dirty="0">
                <a:latin typeface="FrutigerLTPro-BoldCn"/>
              </a:rPr>
              <a:t>0</a:t>
            </a:r>
            <a:r>
              <a:rPr lang="en-US" dirty="0">
                <a:latin typeface="FrutigerLTPro-LightCn"/>
              </a:rPr>
              <a:t>:1–6.</a:t>
            </a:r>
            <a:endParaRPr lang="it-IT" dirty="0"/>
          </a:p>
        </p:txBody>
      </p:sp>
    </p:spTree>
    <p:extLst>
      <p:ext uri="{BB962C8B-B14F-4D97-AF65-F5344CB8AC3E}">
        <p14:creationId xmlns:p14="http://schemas.microsoft.com/office/powerpoint/2010/main" val="3087672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C6C1553-16F8-4FDA-8A18-83EDF2029939}"/>
              </a:ext>
            </a:extLst>
          </p:cNvPr>
          <p:cNvSpPr/>
          <p:nvPr/>
        </p:nvSpPr>
        <p:spPr>
          <a:xfrm>
            <a:off x="6019800" y="6309320"/>
            <a:ext cx="6248400" cy="369332"/>
          </a:xfrm>
          <a:prstGeom prst="rect">
            <a:avLst/>
          </a:prstGeom>
        </p:spPr>
        <p:txBody>
          <a:bodyPr wrap="square">
            <a:spAutoFit/>
          </a:bodyPr>
          <a:lstStyle/>
          <a:p>
            <a:r>
              <a:rPr lang="it-IT" dirty="0" err="1">
                <a:latin typeface="GlpftcAdvPTimes"/>
              </a:rPr>
              <a:t>Crit</a:t>
            </a:r>
            <a:r>
              <a:rPr lang="it-IT" dirty="0">
                <a:latin typeface="GlpftcAdvPTimes"/>
              </a:rPr>
              <a:t> Care </a:t>
            </a:r>
            <a:r>
              <a:rPr lang="it-IT" dirty="0" err="1">
                <a:latin typeface="GlpftcAdvPTimes"/>
              </a:rPr>
              <a:t>Med</a:t>
            </a:r>
            <a:r>
              <a:rPr lang="it-IT" dirty="0">
                <a:latin typeface="GlpftcAdvPTimes"/>
              </a:rPr>
              <a:t> 41(2):580–637</a:t>
            </a:r>
            <a:endParaRPr lang="it-IT" dirty="0"/>
          </a:p>
        </p:txBody>
      </p:sp>
      <p:sp>
        <p:nvSpPr>
          <p:cNvPr id="4" name="Rettangolo 3">
            <a:extLst>
              <a:ext uri="{FF2B5EF4-FFF2-40B4-BE49-F238E27FC236}">
                <a16:creationId xmlns:a16="http://schemas.microsoft.com/office/drawing/2014/main" id="{9B3502EA-6EEB-48A2-AEF9-ACB3E7EF77BC}"/>
              </a:ext>
            </a:extLst>
          </p:cNvPr>
          <p:cNvSpPr/>
          <p:nvPr/>
        </p:nvSpPr>
        <p:spPr>
          <a:xfrm>
            <a:off x="179512" y="150688"/>
            <a:ext cx="6552728" cy="1569660"/>
          </a:xfrm>
          <a:prstGeom prst="rect">
            <a:avLst/>
          </a:prstGeom>
        </p:spPr>
        <p:txBody>
          <a:bodyPr wrap="square">
            <a:spAutoFit/>
          </a:bodyPr>
          <a:lstStyle/>
          <a:p>
            <a:r>
              <a:rPr lang="it-IT" sz="2400" dirty="0">
                <a:latin typeface="GlpftcAdvPTimes"/>
              </a:rPr>
              <a:t>An </a:t>
            </a:r>
            <a:r>
              <a:rPr lang="it-IT" sz="2400" dirty="0" err="1">
                <a:latin typeface="GlpftcAdvPTimes"/>
              </a:rPr>
              <a:t>adequate</a:t>
            </a:r>
            <a:r>
              <a:rPr lang="it-IT" sz="2400" dirty="0">
                <a:latin typeface="GlpftcAdvPTimes"/>
              </a:rPr>
              <a:t> </a:t>
            </a:r>
            <a:r>
              <a:rPr lang="it-IT" sz="2400" dirty="0" err="1">
                <a:latin typeface="GlpftcAdvPTimes"/>
              </a:rPr>
              <a:t>antibiotic</a:t>
            </a:r>
            <a:r>
              <a:rPr lang="it-IT" sz="2400" dirty="0">
                <a:latin typeface="GlpftcAdvPTimes"/>
              </a:rPr>
              <a:t> </a:t>
            </a:r>
            <a:r>
              <a:rPr lang="en-US" sz="2400" dirty="0">
                <a:latin typeface="GlpftcAdvPTimes"/>
              </a:rPr>
              <a:t>treatment should be started within a maximum of </a:t>
            </a:r>
            <a:r>
              <a:rPr lang="en-US" sz="2400" b="1" dirty="0">
                <a:solidFill>
                  <a:srgbClr val="FFFF00"/>
                </a:solidFill>
                <a:latin typeface="GlpftcAdvPTimes"/>
              </a:rPr>
              <a:t>3 h</a:t>
            </a:r>
            <a:r>
              <a:rPr lang="en-US" sz="2400" dirty="0">
                <a:latin typeface="GlpftcAdvPTimes"/>
              </a:rPr>
              <a:t> from the initial patient evaluation, and that the septic source removal be achieved within 12 h.</a:t>
            </a:r>
            <a:endParaRPr lang="it-IT" sz="2400" dirty="0"/>
          </a:p>
        </p:txBody>
      </p:sp>
      <p:pic>
        <p:nvPicPr>
          <p:cNvPr id="11" name="Immagine 10">
            <a:extLst>
              <a:ext uri="{FF2B5EF4-FFF2-40B4-BE49-F238E27FC236}">
                <a16:creationId xmlns:a16="http://schemas.microsoft.com/office/drawing/2014/main" id="{01D34F11-8BD3-4D9E-83EF-8D7C78B9AAFB}"/>
              </a:ext>
            </a:extLst>
          </p:cNvPr>
          <p:cNvPicPr>
            <a:picLocks noChangeAspect="1"/>
          </p:cNvPicPr>
          <p:nvPr/>
        </p:nvPicPr>
        <p:blipFill>
          <a:blip r:embed="rId2"/>
          <a:stretch>
            <a:fillRect/>
          </a:stretch>
        </p:blipFill>
        <p:spPr>
          <a:xfrm rot="1786481">
            <a:off x="873171" y="2459377"/>
            <a:ext cx="4502057" cy="3372197"/>
          </a:xfrm>
          <a:prstGeom prst="rect">
            <a:avLst/>
          </a:prstGeom>
        </p:spPr>
      </p:pic>
      <p:sp>
        <p:nvSpPr>
          <p:cNvPr id="12" name="Ovale 11">
            <a:extLst>
              <a:ext uri="{FF2B5EF4-FFF2-40B4-BE49-F238E27FC236}">
                <a16:creationId xmlns:a16="http://schemas.microsoft.com/office/drawing/2014/main" id="{5948BE83-AF5B-4151-A6C7-7F463EE8E53B}"/>
              </a:ext>
            </a:extLst>
          </p:cNvPr>
          <p:cNvSpPr/>
          <p:nvPr/>
        </p:nvSpPr>
        <p:spPr>
          <a:xfrm>
            <a:off x="5148064" y="2492896"/>
            <a:ext cx="2088232"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t>ECOGRAFIA BEDSIDE</a:t>
            </a:r>
          </a:p>
        </p:txBody>
      </p:sp>
    </p:spTree>
    <p:extLst>
      <p:ext uri="{BB962C8B-B14F-4D97-AF65-F5344CB8AC3E}">
        <p14:creationId xmlns:p14="http://schemas.microsoft.com/office/powerpoint/2010/main" val="42045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B359201-1E5F-44AE-8DA7-619940A23C95}"/>
              </a:ext>
            </a:extLst>
          </p:cNvPr>
          <p:cNvPicPr>
            <a:picLocks noChangeAspect="1"/>
          </p:cNvPicPr>
          <p:nvPr/>
        </p:nvPicPr>
        <p:blipFill>
          <a:blip r:embed="rId2"/>
          <a:stretch>
            <a:fillRect/>
          </a:stretch>
        </p:blipFill>
        <p:spPr>
          <a:xfrm>
            <a:off x="0" y="0"/>
            <a:ext cx="5976664" cy="4482498"/>
          </a:xfrm>
          <a:prstGeom prst="rect">
            <a:avLst/>
          </a:prstGeom>
        </p:spPr>
      </p:pic>
      <p:sp>
        <p:nvSpPr>
          <p:cNvPr id="5" name="Titolo 4">
            <a:extLst>
              <a:ext uri="{FF2B5EF4-FFF2-40B4-BE49-F238E27FC236}">
                <a16:creationId xmlns:a16="http://schemas.microsoft.com/office/drawing/2014/main" id="{AA937686-3E37-421E-A1C9-9623BC4C99C2}"/>
              </a:ext>
            </a:extLst>
          </p:cNvPr>
          <p:cNvSpPr>
            <a:spLocks noGrp="1"/>
          </p:cNvSpPr>
          <p:nvPr>
            <p:ph type="title"/>
          </p:nvPr>
        </p:nvSpPr>
        <p:spPr>
          <a:xfrm>
            <a:off x="6228184" y="116632"/>
            <a:ext cx="3746376" cy="1143000"/>
          </a:xfrm>
        </p:spPr>
        <p:txBody>
          <a:bodyPr/>
          <a:lstStyle/>
          <a:p>
            <a:r>
              <a:rPr lang="it-IT" dirty="0" err="1"/>
              <a:t>EcografiA</a:t>
            </a:r>
            <a:r>
              <a:rPr lang="it-IT" dirty="0"/>
              <a:t> </a:t>
            </a:r>
            <a:r>
              <a:rPr lang="it-IT" dirty="0" err="1"/>
              <a:t>bedside</a:t>
            </a:r>
            <a:r>
              <a:rPr lang="it-IT" dirty="0"/>
              <a:t>….</a:t>
            </a:r>
          </a:p>
        </p:txBody>
      </p:sp>
      <p:pic>
        <p:nvPicPr>
          <p:cNvPr id="6" name="Immagine 5">
            <a:extLst>
              <a:ext uri="{FF2B5EF4-FFF2-40B4-BE49-F238E27FC236}">
                <a16:creationId xmlns:a16="http://schemas.microsoft.com/office/drawing/2014/main" id="{4D1B06B3-6DC6-45AE-97D9-4EB6DC81DE95}"/>
              </a:ext>
            </a:extLst>
          </p:cNvPr>
          <p:cNvPicPr>
            <a:picLocks noChangeAspect="1"/>
          </p:cNvPicPr>
          <p:nvPr/>
        </p:nvPicPr>
        <p:blipFill>
          <a:blip r:embed="rId3"/>
          <a:stretch>
            <a:fillRect/>
          </a:stretch>
        </p:blipFill>
        <p:spPr>
          <a:xfrm>
            <a:off x="5835536" y="1484784"/>
            <a:ext cx="3290268" cy="2420888"/>
          </a:xfrm>
          <a:prstGeom prst="rect">
            <a:avLst/>
          </a:prstGeom>
        </p:spPr>
      </p:pic>
    </p:spTree>
    <p:extLst>
      <p:ext uri="{BB962C8B-B14F-4D97-AF65-F5344CB8AC3E}">
        <p14:creationId xmlns:p14="http://schemas.microsoft.com/office/powerpoint/2010/main" val="26975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D856A1D-9712-4330-BFC0-F4F87F1CC3BF}"/>
              </a:ext>
            </a:extLst>
          </p:cNvPr>
          <p:cNvPicPr>
            <a:picLocks noChangeAspect="1"/>
          </p:cNvPicPr>
          <p:nvPr/>
        </p:nvPicPr>
        <p:blipFill>
          <a:blip r:embed="rId2"/>
          <a:stretch>
            <a:fillRect/>
          </a:stretch>
        </p:blipFill>
        <p:spPr>
          <a:xfrm>
            <a:off x="1799692" y="1107580"/>
            <a:ext cx="5256584" cy="4806020"/>
          </a:xfrm>
          <a:prstGeom prst="rect">
            <a:avLst/>
          </a:prstGeom>
        </p:spPr>
      </p:pic>
      <p:sp>
        <p:nvSpPr>
          <p:cNvPr id="2" name="CasellaDiTesto 1">
            <a:extLst>
              <a:ext uri="{FF2B5EF4-FFF2-40B4-BE49-F238E27FC236}">
                <a16:creationId xmlns:a16="http://schemas.microsoft.com/office/drawing/2014/main" id="{E6AEDEB7-7B02-45ED-95A0-480361C45700}"/>
              </a:ext>
            </a:extLst>
          </p:cNvPr>
          <p:cNvSpPr txBox="1"/>
          <p:nvPr/>
        </p:nvSpPr>
        <p:spPr>
          <a:xfrm>
            <a:off x="467544" y="332656"/>
            <a:ext cx="7488832" cy="523220"/>
          </a:xfrm>
          <a:prstGeom prst="rect">
            <a:avLst/>
          </a:prstGeom>
          <a:noFill/>
        </p:spPr>
        <p:txBody>
          <a:bodyPr wrap="square" rtlCol="0">
            <a:spAutoFit/>
          </a:bodyPr>
          <a:lstStyle/>
          <a:p>
            <a:r>
              <a:rPr lang="it-IT" sz="2800" dirty="0"/>
              <a:t>Individuare il sito di infezione e…..</a:t>
            </a:r>
          </a:p>
        </p:txBody>
      </p:sp>
      <p:sp>
        <p:nvSpPr>
          <p:cNvPr id="4" name="CasellaDiTesto 3">
            <a:extLst>
              <a:ext uri="{FF2B5EF4-FFF2-40B4-BE49-F238E27FC236}">
                <a16:creationId xmlns:a16="http://schemas.microsoft.com/office/drawing/2014/main" id="{581D19E5-546A-4833-95DB-1C862003FA98}"/>
              </a:ext>
            </a:extLst>
          </p:cNvPr>
          <p:cNvSpPr txBox="1"/>
          <p:nvPr/>
        </p:nvSpPr>
        <p:spPr>
          <a:xfrm>
            <a:off x="3203848" y="6165304"/>
            <a:ext cx="5616624" cy="523220"/>
          </a:xfrm>
          <a:prstGeom prst="rect">
            <a:avLst/>
          </a:prstGeom>
          <a:noFill/>
        </p:spPr>
        <p:txBody>
          <a:bodyPr wrap="square" rtlCol="0">
            <a:spAutoFit/>
          </a:bodyPr>
          <a:lstStyle/>
          <a:p>
            <a:r>
              <a:rPr lang="it-IT" sz="2800" dirty="0"/>
              <a:t>Iniziare presto un trattamento mirato…..</a:t>
            </a:r>
          </a:p>
        </p:txBody>
      </p:sp>
      <p:pic>
        <p:nvPicPr>
          <p:cNvPr id="5" name="Immagine 4">
            <a:extLst>
              <a:ext uri="{FF2B5EF4-FFF2-40B4-BE49-F238E27FC236}">
                <a16:creationId xmlns:a16="http://schemas.microsoft.com/office/drawing/2014/main" id="{386C5218-B647-4A28-B512-024389C4B6D2}"/>
              </a:ext>
            </a:extLst>
          </p:cNvPr>
          <p:cNvPicPr>
            <a:picLocks noChangeAspect="1"/>
          </p:cNvPicPr>
          <p:nvPr/>
        </p:nvPicPr>
        <p:blipFill>
          <a:blip r:embed="rId3"/>
          <a:stretch>
            <a:fillRect/>
          </a:stretch>
        </p:blipFill>
        <p:spPr>
          <a:xfrm>
            <a:off x="939572" y="2242294"/>
            <a:ext cx="1233487" cy="928687"/>
          </a:xfrm>
          <a:prstGeom prst="rect">
            <a:avLst/>
          </a:prstGeom>
        </p:spPr>
      </p:pic>
      <p:pic>
        <p:nvPicPr>
          <p:cNvPr id="6" name="Immagine 5">
            <a:extLst>
              <a:ext uri="{FF2B5EF4-FFF2-40B4-BE49-F238E27FC236}">
                <a16:creationId xmlns:a16="http://schemas.microsoft.com/office/drawing/2014/main" id="{85BC7B1B-EFB8-4CE9-965A-7D31DDA86DFD}"/>
              </a:ext>
            </a:extLst>
          </p:cNvPr>
          <p:cNvPicPr>
            <a:picLocks noChangeAspect="1"/>
          </p:cNvPicPr>
          <p:nvPr/>
        </p:nvPicPr>
        <p:blipFill>
          <a:blip r:embed="rId4"/>
          <a:stretch>
            <a:fillRect/>
          </a:stretch>
        </p:blipFill>
        <p:spPr>
          <a:xfrm>
            <a:off x="2843808" y="3046684"/>
            <a:ext cx="920887" cy="750763"/>
          </a:xfrm>
          <a:prstGeom prst="rect">
            <a:avLst/>
          </a:prstGeom>
        </p:spPr>
      </p:pic>
      <p:pic>
        <p:nvPicPr>
          <p:cNvPr id="7" name="Immagine 6">
            <a:extLst>
              <a:ext uri="{FF2B5EF4-FFF2-40B4-BE49-F238E27FC236}">
                <a16:creationId xmlns:a16="http://schemas.microsoft.com/office/drawing/2014/main" id="{63487342-33EA-47F9-9997-913D13854BEA}"/>
              </a:ext>
            </a:extLst>
          </p:cNvPr>
          <p:cNvPicPr>
            <a:picLocks noChangeAspect="1"/>
          </p:cNvPicPr>
          <p:nvPr/>
        </p:nvPicPr>
        <p:blipFill>
          <a:blip r:embed="rId5"/>
          <a:stretch>
            <a:fillRect/>
          </a:stretch>
        </p:blipFill>
        <p:spPr>
          <a:xfrm>
            <a:off x="1691680" y="3453936"/>
            <a:ext cx="920887" cy="680962"/>
          </a:xfrm>
          <a:prstGeom prst="rect">
            <a:avLst/>
          </a:prstGeom>
        </p:spPr>
      </p:pic>
      <p:pic>
        <p:nvPicPr>
          <p:cNvPr id="8" name="Immagine 7">
            <a:extLst>
              <a:ext uri="{FF2B5EF4-FFF2-40B4-BE49-F238E27FC236}">
                <a16:creationId xmlns:a16="http://schemas.microsoft.com/office/drawing/2014/main" id="{667B6ABD-DCFD-46C9-BAF4-64178F1AAE65}"/>
              </a:ext>
            </a:extLst>
          </p:cNvPr>
          <p:cNvPicPr>
            <a:picLocks noChangeAspect="1"/>
          </p:cNvPicPr>
          <p:nvPr/>
        </p:nvPicPr>
        <p:blipFill>
          <a:blip r:embed="rId6"/>
          <a:stretch>
            <a:fillRect/>
          </a:stretch>
        </p:blipFill>
        <p:spPr>
          <a:xfrm>
            <a:off x="1691680" y="4713446"/>
            <a:ext cx="859182" cy="621605"/>
          </a:xfrm>
          <a:prstGeom prst="rect">
            <a:avLst/>
          </a:prstGeom>
        </p:spPr>
      </p:pic>
    </p:spTree>
    <p:extLst>
      <p:ext uri="{BB962C8B-B14F-4D97-AF65-F5344CB8AC3E}">
        <p14:creationId xmlns:p14="http://schemas.microsoft.com/office/powerpoint/2010/main" val="94563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D88F268-91EA-4C82-AA85-4E3CBCB4DBAD}"/>
              </a:ext>
            </a:extLst>
          </p:cNvPr>
          <p:cNvSpPr>
            <a:spLocks noGrp="1" noChangeArrowheads="1"/>
          </p:cNvSpPr>
          <p:nvPr>
            <p:ph type="title" idx="4294967295"/>
          </p:nvPr>
        </p:nvSpPr>
        <p:spPr>
          <a:xfrm>
            <a:off x="323850" y="333375"/>
            <a:ext cx="8496300" cy="762000"/>
          </a:xfrm>
        </p:spPr>
        <p:txBody>
          <a:bodyPr/>
          <a:lstStyle/>
          <a:p>
            <a:pPr>
              <a:defRPr/>
            </a:pPr>
            <a:r>
              <a:rPr lang="it-IT" altLang="it-IT" b="1" dirty="0">
                <a:latin typeface="Arial" panose="020B0604020202020204" pitchFamily="34" charset="0"/>
                <a:cs typeface="Arial" panose="020B0604020202020204" pitchFamily="34" charset="0"/>
              </a:rPr>
              <a:t>ECOGRAFIA </a:t>
            </a:r>
            <a:r>
              <a:rPr lang="it-IT" altLang="it-IT" b="1" dirty="0" err="1">
                <a:latin typeface="Arial" panose="020B0604020202020204" pitchFamily="34" charset="0"/>
                <a:cs typeface="Arial" panose="020B0604020202020204" pitchFamily="34" charset="0"/>
              </a:rPr>
              <a:t>bedside</a:t>
            </a:r>
            <a:r>
              <a:rPr lang="it-IT" altLang="it-IT" b="1" dirty="0">
                <a:latin typeface="Arial" panose="020B0604020202020204" pitchFamily="34" charset="0"/>
                <a:cs typeface="Arial" panose="020B0604020202020204" pitchFamily="34" charset="0"/>
              </a:rPr>
              <a:t> NELLA SEPSI</a:t>
            </a:r>
            <a:endParaRPr lang="it-IT" altLang="it-IT" dirty="0">
              <a:solidFill>
                <a:schemeClr val="tx2"/>
              </a:solidFill>
              <a:latin typeface="Arial" panose="020B0604020202020204" pitchFamily="34" charset="0"/>
              <a:cs typeface="Arial" panose="020B0604020202020204" pitchFamily="34" charset="0"/>
            </a:endParaRPr>
          </a:p>
        </p:txBody>
      </p:sp>
      <p:sp>
        <p:nvSpPr>
          <p:cNvPr id="10243" name="Rectangle 3">
            <a:extLst>
              <a:ext uri="{FF2B5EF4-FFF2-40B4-BE49-F238E27FC236}">
                <a16:creationId xmlns:a16="http://schemas.microsoft.com/office/drawing/2014/main" id="{BF427109-D22D-4632-8A18-9093102BAD65}"/>
              </a:ext>
            </a:extLst>
          </p:cNvPr>
          <p:cNvSpPr>
            <a:spLocks noGrp="1" noChangeArrowheads="1"/>
          </p:cNvSpPr>
          <p:nvPr>
            <p:ph type="body" idx="4294967295"/>
          </p:nvPr>
        </p:nvSpPr>
        <p:spPr>
          <a:xfrm>
            <a:off x="827088" y="1341438"/>
            <a:ext cx="7239000" cy="5111750"/>
          </a:xfrm>
        </p:spPr>
        <p:txBody>
          <a:bodyPr>
            <a:normAutofit/>
          </a:bodyPr>
          <a:lstStyle/>
          <a:p>
            <a:pPr>
              <a:lnSpc>
                <a:spcPct val="90000"/>
              </a:lnSpc>
            </a:pPr>
            <a:r>
              <a:rPr lang="it-IT" altLang="it-IT" sz="2800" b="1" dirty="0">
                <a:solidFill>
                  <a:schemeClr val="tx2"/>
                </a:solidFill>
              </a:rPr>
              <a:t>Utile per valutare:</a:t>
            </a:r>
          </a:p>
          <a:p>
            <a:pPr>
              <a:lnSpc>
                <a:spcPct val="90000"/>
              </a:lnSpc>
            </a:pPr>
            <a:r>
              <a:rPr lang="it-IT" altLang="it-IT" sz="2800" b="1" dirty="0">
                <a:solidFill>
                  <a:schemeClr val="tx2"/>
                </a:solidFill>
              </a:rPr>
              <a:t>La sede dell’infezione</a:t>
            </a:r>
          </a:p>
          <a:p>
            <a:pPr lvl="1">
              <a:lnSpc>
                <a:spcPct val="90000"/>
              </a:lnSpc>
            </a:pPr>
            <a:r>
              <a:rPr lang="it-IT" altLang="it-IT" sz="2400" b="1" dirty="0"/>
              <a:t>torace</a:t>
            </a:r>
          </a:p>
          <a:p>
            <a:pPr lvl="1">
              <a:lnSpc>
                <a:spcPct val="90000"/>
              </a:lnSpc>
            </a:pPr>
            <a:r>
              <a:rPr lang="it-IT" altLang="it-IT" sz="2400" b="1" dirty="0"/>
              <a:t>addome</a:t>
            </a:r>
          </a:p>
          <a:p>
            <a:pPr lvl="1">
              <a:lnSpc>
                <a:spcPct val="90000"/>
              </a:lnSpc>
            </a:pPr>
            <a:r>
              <a:rPr lang="it-IT" altLang="it-IT" sz="2400" b="1" dirty="0"/>
              <a:t>altre fonti localizzate</a:t>
            </a:r>
          </a:p>
          <a:p>
            <a:pPr>
              <a:lnSpc>
                <a:spcPct val="90000"/>
              </a:lnSpc>
            </a:pPr>
            <a:r>
              <a:rPr lang="it-IT" altLang="it-IT" sz="2800" b="1" dirty="0">
                <a:solidFill>
                  <a:schemeClr val="tx2"/>
                </a:solidFill>
              </a:rPr>
              <a:t>La funzione degli organi</a:t>
            </a:r>
          </a:p>
          <a:p>
            <a:pPr lvl="1">
              <a:lnSpc>
                <a:spcPct val="90000"/>
              </a:lnSpc>
            </a:pPr>
            <a:r>
              <a:rPr lang="it-IT" altLang="it-IT" sz="2400" b="1" dirty="0"/>
              <a:t>circolazione</a:t>
            </a:r>
          </a:p>
          <a:p>
            <a:pPr lvl="1">
              <a:lnSpc>
                <a:spcPct val="90000"/>
              </a:lnSpc>
            </a:pPr>
            <a:r>
              <a:rPr lang="it-IT" altLang="it-IT" sz="2400" b="1" dirty="0"/>
              <a:t>respirazione</a:t>
            </a:r>
          </a:p>
          <a:p>
            <a:pPr lvl="1">
              <a:lnSpc>
                <a:spcPct val="90000"/>
              </a:lnSpc>
            </a:pPr>
            <a:r>
              <a:rPr lang="it-IT" altLang="it-IT" sz="2400" b="1" dirty="0"/>
              <a:t>escrezione</a:t>
            </a:r>
            <a:endParaRPr lang="it-IT" altLang="it-IT" sz="2800" b="1" dirty="0">
              <a:solidFill>
                <a:schemeClr val="tx2"/>
              </a:solidFill>
            </a:endParaRPr>
          </a:p>
          <a:p>
            <a:pPr>
              <a:lnSpc>
                <a:spcPct val="90000"/>
              </a:lnSpc>
            </a:pPr>
            <a:r>
              <a:rPr lang="it-IT" altLang="it-IT" sz="2800" b="1" dirty="0">
                <a:solidFill>
                  <a:schemeClr val="tx2"/>
                </a:solidFill>
              </a:rPr>
              <a:t>Monitoraggio della terapia</a:t>
            </a:r>
          </a:p>
        </p:txBody>
      </p:sp>
      <p:pic>
        <p:nvPicPr>
          <p:cNvPr id="2" name="Immagine 1">
            <a:extLst>
              <a:ext uri="{FF2B5EF4-FFF2-40B4-BE49-F238E27FC236}">
                <a16:creationId xmlns:a16="http://schemas.microsoft.com/office/drawing/2014/main" id="{A0D68B0C-958E-48E1-BC4B-C7888AA96129}"/>
              </a:ext>
            </a:extLst>
          </p:cNvPr>
          <p:cNvPicPr>
            <a:picLocks noChangeAspect="1"/>
          </p:cNvPicPr>
          <p:nvPr/>
        </p:nvPicPr>
        <p:blipFill>
          <a:blip r:embed="rId3"/>
          <a:stretch>
            <a:fillRect/>
          </a:stretch>
        </p:blipFill>
        <p:spPr>
          <a:xfrm>
            <a:off x="5254375" y="1341438"/>
            <a:ext cx="3902859" cy="47518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243">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EB01C5D-47E7-479E-ACF2-0489C9BD56EB}"/>
              </a:ext>
            </a:extLst>
          </p:cNvPr>
          <p:cNvPicPr>
            <a:picLocks noChangeAspect="1"/>
          </p:cNvPicPr>
          <p:nvPr/>
        </p:nvPicPr>
        <p:blipFill>
          <a:blip r:embed="rId2"/>
          <a:stretch>
            <a:fillRect/>
          </a:stretch>
        </p:blipFill>
        <p:spPr>
          <a:xfrm>
            <a:off x="494267" y="2348880"/>
            <a:ext cx="3446409" cy="2518129"/>
          </a:xfrm>
          <a:prstGeom prst="rect">
            <a:avLst/>
          </a:prstGeom>
        </p:spPr>
      </p:pic>
      <p:sp>
        <p:nvSpPr>
          <p:cNvPr id="3" name="Titolo 1">
            <a:extLst>
              <a:ext uri="{FF2B5EF4-FFF2-40B4-BE49-F238E27FC236}">
                <a16:creationId xmlns:a16="http://schemas.microsoft.com/office/drawing/2014/main" id="{C4C720C0-8380-488B-8D04-F0211AA09997}"/>
              </a:ext>
            </a:extLst>
          </p:cNvPr>
          <p:cNvSpPr txBox="1">
            <a:spLocks/>
          </p:cNvSpPr>
          <p:nvPr/>
        </p:nvSpPr>
        <p:spPr>
          <a:xfrm>
            <a:off x="0" y="260648"/>
            <a:ext cx="79248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a:t>Eco-</a:t>
            </a:r>
            <a:r>
              <a:rPr lang="it-IT" dirty="0" err="1"/>
              <a:t>bedside</a:t>
            </a:r>
            <a:r>
              <a:rPr lang="it-IT" dirty="0"/>
              <a:t> polmonare</a:t>
            </a:r>
          </a:p>
        </p:txBody>
      </p:sp>
      <p:pic>
        <p:nvPicPr>
          <p:cNvPr id="4" name="Immagine 3">
            <a:extLst>
              <a:ext uri="{FF2B5EF4-FFF2-40B4-BE49-F238E27FC236}">
                <a16:creationId xmlns:a16="http://schemas.microsoft.com/office/drawing/2014/main" id="{78350647-370C-4609-9934-BF10BF61638F}"/>
              </a:ext>
            </a:extLst>
          </p:cNvPr>
          <p:cNvPicPr>
            <a:picLocks noChangeAspect="1"/>
          </p:cNvPicPr>
          <p:nvPr/>
        </p:nvPicPr>
        <p:blipFill>
          <a:blip r:embed="rId3"/>
          <a:stretch>
            <a:fillRect/>
          </a:stretch>
        </p:blipFill>
        <p:spPr>
          <a:xfrm>
            <a:off x="4499992" y="-1"/>
            <a:ext cx="4644009" cy="6858000"/>
          </a:xfrm>
          <a:prstGeom prst="rect">
            <a:avLst/>
          </a:prstGeom>
        </p:spPr>
      </p:pic>
      <p:pic>
        <p:nvPicPr>
          <p:cNvPr id="5" name="Immagine 4">
            <a:extLst>
              <a:ext uri="{FF2B5EF4-FFF2-40B4-BE49-F238E27FC236}">
                <a16:creationId xmlns:a16="http://schemas.microsoft.com/office/drawing/2014/main" id="{AD9A6DD3-4518-409D-B633-30568F78F141}"/>
              </a:ext>
            </a:extLst>
          </p:cNvPr>
          <p:cNvPicPr>
            <a:picLocks noChangeAspect="1"/>
          </p:cNvPicPr>
          <p:nvPr/>
        </p:nvPicPr>
        <p:blipFill>
          <a:blip r:embed="rId4"/>
          <a:stretch>
            <a:fillRect/>
          </a:stretch>
        </p:blipFill>
        <p:spPr>
          <a:xfrm>
            <a:off x="683568" y="6595180"/>
            <a:ext cx="4590686" cy="384081"/>
          </a:xfrm>
          <a:prstGeom prst="rect">
            <a:avLst/>
          </a:prstGeom>
        </p:spPr>
      </p:pic>
    </p:spTree>
    <p:extLst>
      <p:ext uri="{BB962C8B-B14F-4D97-AF65-F5344CB8AC3E}">
        <p14:creationId xmlns:p14="http://schemas.microsoft.com/office/powerpoint/2010/main" val="646882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id="{67EDE58B-26E5-4B3D-B744-E91E9C2093B8}"/>
              </a:ext>
            </a:extLst>
          </p:cNvPr>
          <p:cNvGraphicFramePr>
            <a:graphicFrameLocks noGrp="1"/>
          </p:cNvGraphicFramePr>
          <p:nvPr>
            <p:ph sz="quarter" idx="13"/>
            <p:extLst>
              <p:ext uri="{D42A27DB-BD31-4B8C-83A1-F6EECF244321}">
                <p14:modId xmlns:p14="http://schemas.microsoft.com/office/powerpoint/2010/main" val="435171798"/>
              </p:ext>
            </p:extLst>
          </p:nvPr>
        </p:nvGraphicFramePr>
        <p:xfrm>
          <a:off x="2411760" y="0"/>
          <a:ext cx="4752528" cy="6631616"/>
        </p:xfrm>
        <a:graphic>
          <a:graphicData uri="http://schemas.openxmlformats.org/drawingml/2006/table">
            <a:tbl>
              <a:tblPr/>
              <a:tblGrid>
                <a:gridCol w="2016224">
                  <a:extLst>
                    <a:ext uri="{9D8B030D-6E8A-4147-A177-3AD203B41FA5}">
                      <a16:colId xmlns:a16="http://schemas.microsoft.com/office/drawing/2014/main" val="2263661826"/>
                    </a:ext>
                  </a:extLst>
                </a:gridCol>
                <a:gridCol w="1368152">
                  <a:extLst>
                    <a:ext uri="{9D8B030D-6E8A-4147-A177-3AD203B41FA5}">
                      <a16:colId xmlns:a16="http://schemas.microsoft.com/office/drawing/2014/main" val="518143442"/>
                    </a:ext>
                  </a:extLst>
                </a:gridCol>
                <a:gridCol w="1368152">
                  <a:extLst>
                    <a:ext uri="{9D8B030D-6E8A-4147-A177-3AD203B41FA5}">
                      <a16:colId xmlns:a16="http://schemas.microsoft.com/office/drawing/2014/main" val="250399759"/>
                    </a:ext>
                  </a:extLst>
                </a:gridCol>
              </a:tblGrid>
              <a:tr h="132735">
                <a:tc gridSpan="3">
                  <a:txBody>
                    <a:bodyPr/>
                    <a:lstStyle/>
                    <a:p>
                      <a:r>
                        <a:rPr lang="it-IT" sz="1200" dirty="0"/>
                        <a:t>Dati di Laboratorio</a:t>
                      </a:r>
                    </a:p>
                  </a:txBody>
                  <a:tcPr marL="33184" marR="33184" marT="16592" marB="16592" anchor="ct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4056639349"/>
                  </a:ext>
                </a:extLst>
              </a:tr>
              <a:tr h="132735">
                <a:tc>
                  <a:txBody>
                    <a:bodyPr/>
                    <a:lstStyle/>
                    <a:p>
                      <a:endParaRPr lang="it-IT" sz="1200"/>
                    </a:p>
                  </a:txBody>
                  <a:tcPr marL="33184" marR="33184" marT="16592" marB="16592" anchor="ctr">
                    <a:lnL>
                      <a:noFill/>
                    </a:lnL>
                    <a:lnR>
                      <a:noFill/>
                    </a:lnR>
                    <a:lnB>
                      <a:noFill/>
                    </a:lnB>
                  </a:tcPr>
                </a:tc>
                <a:tc>
                  <a:txBody>
                    <a:bodyPr/>
                    <a:lstStyle/>
                    <a:p>
                      <a:r>
                        <a:rPr lang="it-IT" sz="1200"/>
                        <a:t>Admission </a:t>
                      </a:r>
                    </a:p>
                  </a:txBody>
                  <a:tcPr marL="33184" marR="33184" marT="16592" marB="16592" anchor="ctr">
                    <a:lnL>
                      <a:noFill/>
                    </a:lnL>
                    <a:lnR>
                      <a:noFill/>
                    </a:lnR>
                    <a:lnT>
                      <a:noFill/>
                    </a:lnT>
                    <a:lnB>
                      <a:noFill/>
                    </a:lnB>
                  </a:tcPr>
                </a:tc>
                <a:tc>
                  <a:txBody>
                    <a:bodyPr/>
                    <a:lstStyle/>
                    <a:p>
                      <a:r>
                        <a:rPr lang="it-IT" sz="1200"/>
                        <a:t>24 Hours Postadmission </a:t>
                      </a:r>
                    </a:p>
                  </a:txBody>
                  <a:tcPr marL="33184" marR="33184" marT="16592" marB="16592" anchor="ctr">
                    <a:lnL>
                      <a:noFill/>
                    </a:lnL>
                    <a:lnR>
                      <a:noFill/>
                    </a:lnR>
                    <a:lnT>
                      <a:noFill/>
                    </a:lnT>
                    <a:lnB>
                      <a:noFill/>
                    </a:lnB>
                  </a:tcPr>
                </a:tc>
                <a:extLst>
                  <a:ext uri="{0D108BD9-81ED-4DB2-BD59-A6C34878D82A}">
                    <a16:rowId xmlns:a16="http://schemas.microsoft.com/office/drawing/2014/main" val="2330726974"/>
                  </a:ext>
                </a:extLst>
              </a:tr>
              <a:tr h="132735">
                <a:tc>
                  <a:txBody>
                    <a:bodyPr/>
                    <a:lstStyle/>
                    <a:p>
                      <a:r>
                        <a:rPr lang="it-IT" sz="1200" dirty="0"/>
                        <a:t>Emocromo</a:t>
                      </a:r>
                    </a:p>
                  </a:txBody>
                  <a:tcPr marL="33184" marR="33184" marT="16592" marB="16592" anchor="ctr">
                    <a:lnL>
                      <a:noFill/>
                    </a:lnL>
                    <a:lnR>
                      <a:noFill/>
                    </a:lnR>
                    <a:lnT>
                      <a:noFill/>
                    </a:lnT>
                    <a:lnB>
                      <a:noFill/>
                    </a:lnB>
                  </a:tcPr>
                </a:tc>
                <a:tc>
                  <a:txBody>
                    <a:bodyPr/>
                    <a:lstStyle/>
                    <a:p>
                      <a:endParaRPr lang="it-IT" sz="1200"/>
                    </a:p>
                  </a:txBody>
                  <a:tcPr marL="33184" marR="33184" marT="16592" marB="16592">
                    <a:lnL>
                      <a:noFill/>
                    </a:lnL>
                    <a:lnT>
                      <a:noFill/>
                    </a:lnT>
                  </a:tcPr>
                </a:tc>
                <a:tc>
                  <a:txBody>
                    <a:bodyPr/>
                    <a:lstStyle/>
                    <a:p>
                      <a:endParaRPr lang="it-IT" sz="1200"/>
                    </a:p>
                  </a:txBody>
                  <a:tcPr marL="33184" marR="33184" marT="16592" marB="16592">
                    <a:lnT>
                      <a:noFill/>
                    </a:lnT>
                  </a:tcPr>
                </a:tc>
                <a:extLst>
                  <a:ext uri="{0D108BD9-81ED-4DB2-BD59-A6C34878D82A}">
                    <a16:rowId xmlns:a16="http://schemas.microsoft.com/office/drawing/2014/main" val="2288033862"/>
                  </a:ext>
                </a:extLst>
              </a:tr>
              <a:tr h="132735">
                <a:tc>
                  <a:txBody>
                    <a:bodyPr/>
                    <a:lstStyle/>
                    <a:p>
                      <a:r>
                        <a:rPr lang="it-IT" sz="1200" dirty="0"/>
                        <a:t> G.B:, </a:t>
                      </a:r>
                    </a:p>
                  </a:txBody>
                  <a:tcPr marL="33184" marR="33184" marT="16592" marB="16592" anchor="ctr">
                    <a:lnL>
                      <a:noFill/>
                    </a:lnL>
                    <a:lnR>
                      <a:noFill/>
                    </a:lnR>
                    <a:lnT>
                      <a:noFill/>
                    </a:lnT>
                    <a:lnB>
                      <a:noFill/>
                    </a:lnB>
                  </a:tcPr>
                </a:tc>
                <a:tc>
                  <a:txBody>
                    <a:bodyPr/>
                    <a:lstStyle/>
                    <a:p>
                      <a:r>
                        <a:rPr lang="it-IT" sz="1200" dirty="0"/>
                        <a:t>15</a:t>
                      </a:r>
                    </a:p>
                  </a:txBody>
                  <a:tcPr marL="33184" marR="33184" marT="16592" marB="16592" anchor="ctr">
                    <a:lnL>
                      <a:noFill/>
                    </a:lnL>
                    <a:lnR>
                      <a:noFill/>
                    </a:lnR>
                    <a:lnB>
                      <a:noFill/>
                    </a:lnB>
                  </a:tcPr>
                </a:tc>
                <a:tc>
                  <a:txBody>
                    <a:bodyPr/>
                    <a:lstStyle/>
                    <a:p>
                      <a:r>
                        <a:rPr lang="it-IT" sz="1200"/>
                        <a:t>8.1</a:t>
                      </a:r>
                    </a:p>
                  </a:txBody>
                  <a:tcPr marL="33184" marR="33184" marT="16592" marB="16592" anchor="ctr">
                    <a:lnL>
                      <a:noFill/>
                    </a:lnL>
                    <a:lnR>
                      <a:noFill/>
                    </a:lnR>
                    <a:lnB>
                      <a:noFill/>
                    </a:lnB>
                  </a:tcPr>
                </a:tc>
                <a:extLst>
                  <a:ext uri="{0D108BD9-81ED-4DB2-BD59-A6C34878D82A}">
                    <a16:rowId xmlns:a16="http://schemas.microsoft.com/office/drawing/2014/main" val="3049281117"/>
                  </a:ext>
                </a:extLst>
              </a:tr>
              <a:tr h="132735">
                <a:tc>
                  <a:txBody>
                    <a:bodyPr/>
                    <a:lstStyle/>
                    <a:p>
                      <a:r>
                        <a:rPr lang="it-IT" sz="1200" dirty="0"/>
                        <a:t> Emoglobina, g/L</a:t>
                      </a:r>
                    </a:p>
                  </a:txBody>
                  <a:tcPr marL="33184" marR="33184" marT="16592" marB="16592" anchor="ctr">
                    <a:lnL>
                      <a:noFill/>
                    </a:lnL>
                    <a:lnR>
                      <a:noFill/>
                    </a:lnR>
                    <a:lnT>
                      <a:noFill/>
                    </a:lnT>
                    <a:lnB>
                      <a:noFill/>
                    </a:lnB>
                  </a:tcPr>
                </a:tc>
                <a:tc>
                  <a:txBody>
                    <a:bodyPr/>
                    <a:lstStyle/>
                    <a:p>
                      <a:r>
                        <a:rPr lang="it-IT" sz="1200" dirty="0"/>
                        <a:t>9</a:t>
                      </a:r>
                    </a:p>
                  </a:txBody>
                  <a:tcPr marL="33184" marR="33184" marT="16592" marB="16592" anchor="ctr">
                    <a:lnL>
                      <a:noFill/>
                    </a:lnL>
                    <a:lnR>
                      <a:noFill/>
                    </a:lnR>
                    <a:lnT>
                      <a:noFill/>
                    </a:lnT>
                    <a:lnB>
                      <a:noFill/>
                    </a:lnB>
                  </a:tcPr>
                </a:tc>
                <a:tc>
                  <a:txBody>
                    <a:bodyPr/>
                    <a:lstStyle/>
                    <a:p>
                      <a:r>
                        <a:rPr lang="it-IT" sz="1200"/>
                        <a:t>7.4</a:t>
                      </a:r>
                    </a:p>
                  </a:txBody>
                  <a:tcPr marL="33184" marR="33184" marT="16592" marB="16592" anchor="ctr">
                    <a:lnL>
                      <a:noFill/>
                    </a:lnL>
                    <a:lnR>
                      <a:noFill/>
                    </a:lnR>
                    <a:lnT>
                      <a:noFill/>
                    </a:lnT>
                    <a:lnB>
                      <a:noFill/>
                    </a:lnB>
                  </a:tcPr>
                </a:tc>
                <a:extLst>
                  <a:ext uri="{0D108BD9-81ED-4DB2-BD59-A6C34878D82A}">
                    <a16:rowId xmlns:a16="http://schemas.microsoft.com/office/drawing/2014/main" val="3287271400"/>
                  </a:ext>
                </a:extLst>
              </a:tr>
              <a:tr h="132735">
                <a:tc>
                  <a:txBody>
                    <a:bodyPr/>
                    <a:lstStyle/>
                    <a:p>
                      <a:r>
                        <a:rPr lang="it-IT" sz="1200" dirty="0"/>
                        <a:t> Ematocrito, %</a:t>
                      </a:r>
                    </a:p>
                  </a:txBody>
                  <a:tcPr marL="33184" marR="33184" marT="16592" marB="16592" anchor="ctr">
                    <a:lnL>
                      <a:noFill/>
                    </a:lnL>
                    <a:lnR>
                      <a:noFill/>
                    </a:lnR>
                    <a:lnT>
                      <a:noFill/>
                    </a:lnT>
                    <a:lnB>
                      <a:noFill/>
                    </a:lnB>
                  </a:tcPr>
                </a:tc>
                <a:tc>
                  <a:txBody>
                    <a:bodyPr/>
                    <a:lstStyle/>
                    <a:p>
                      <a:r>
                        <a:rPr lang="it-IT" sz="1200" dirty="0"/>
                        <a:t>36.3</a:t>
                      </a:r>
                    </a:p>
                  </a:txBody>
                  <a:tcPr marL="33184" marR="33184" marT="16592" marB="16592" anchor="ctr">
                    <a:lnL>
                      <a:noFill/>
                    </a:lnL>
                    <a:lnR>
                      <a:noFill/>
                    </a:lnR>
                    <a:lnT>
                      <a:noFill/>
                    </a:lnT>
                    <a:lnB>
                      <a:noFill/>
                    </a:lnB>
                  </a:tcPr>
                </a:tc>
                <a:tc>
                  <a:txBody>
                    <a:bodyPr/>
                    <a:lstStyle/>
                    <a:p>
                      <a:r>
                        <a:rPr lang="it-IT" sz="1200"/>
                        <a:t>22.4</a:t>
                      </a:r>
                    </a:p>
                  </a:txBody>
                  <a:tcPr marL="33184" marR="33184" marT="16592" marB="16592" anchor="ctr">
                    <a:lnL>
                      <a:noFill/>
                    </a:lnL>
                    <a:lnR>
                      <a:noFill/>
                    </a:lnR>
                    <a:lnT>
                      <a:noFill/>
                    </a:lnT>
                    <a:lnB>
                      <a:noFill/>
                    </a:lnB>
                  </a:tcPr>
                </a:tc>
                <a:extLst>
                  <a:ext uri="{0D108BD9-81ED-4DB2-BD59-A6C34878D82A}">
                    <a16:rowId xmlns:a16="http://schemas.microsoft.com/office/drawing/2014/main" val="2759009249"/>
                  </a:ext>
                </a:extLst>
              </a:tr>
              <a:tr h="132735">
                <a:tc>
                  <a:txBody>
                    <a:bodyPr/>
                    <a:lstStyle/>
                    <a:p>
                      <a:r>
                        <a:rPr lang="it-IT" sz="1200" dirty="0"/>
                        <a:t> Piastrine, 109/L</a:t>
                      </a:r>
                    </a:p>
                  </a:txBody>
                  <a:tcPr marL="33184" marR="33184" marT="16592" marB="16592" anchor="ctr">
                    <a:lnL>
                      <a:noFill/>
                    </a:lnL>
                    <a:lnR>
                      <a:noFill/>
                    </a:lnR>
                    <a:lnT>
                      <a:noFill/>
                    </a:lnT>
                    <a:lnB>
                      <a:noFill/>
                    </a:lnB>
                  </a:tcPr>
                </a:tc>
                <a:tc>
                  <a:txBody>
                    <a:bodyPr/>
                    <a:lstStyle/>
                    <a:p>
                      <a:r>
                        <a:rPr lang="it-IT" sz="1200" dirty="0"/>
                        <a:t>294</a:t>
                      </a:r>
                    </a:p>
                  </a:txBody>
                  <a:tcPr marL="33184" marR="33184" marT="16592" marB="16592" anchor="ctr">
                    <a:lnL>
                      <a:noFill/>
                    </a:lnL>
                    <a:lnR>
                      <a:noFill/>
                    </a:lnR>
                    <a:lnT>
                      <a:noFill/>
                    </a:lnT>
                    <a:lnB>
                      <a:noFill/>
                    </a:lnB>
                  </a:tcPr>
                </a:tc>
                <a:tc>
                  <a:txBody>
                    <a:bodyPr/>
                    <a:lstStyle/>
                    <a:p>
                      <a:r>
                        <a:rPr lang="it-IT" sz="1200"/>
                        <a:t>183</a:t>
                      </a:r>
                    </a:p>
                  </a:txBody>
                  <a:tcPr marL="33184" marR="33184" marT="16592" marB="16592" anchor="ctr">
                    <a:lnL>
                      <a:noFill/>
                    </a:lnL>
                    <a:lnR>
                      <a:noFill/>
                    </a:lnR>
                    <a:lnT>
                      <a:noFill/>
                    </a:lnT>
                    <a:lnB>
                      <a:noFill/>
                    </a:lnB>
                  </a:tcPr>
                </a:tc>
                <a:extLst>
                  <a:ext uri="{0D108BD9-81ED-4DB2-BD59-A6C34878D82A}">
                    <a16:rowId xmlns:a16="http://schemas.microsoft.com/office/drawing/2014/main" val="677585648"/>
                  </a:ext>
                </a:extLst>
              </a:tr>
              <a:tr h="132735">
                <a:tc>
                  <a:txBody>
                    <a:bodyPr/>
                    <a:lstStyle/>
                    <a:p>
                      <a:r>
                        <a:rPr lang="it-IT" sz="1200" dirty="0"/>
                        <a:t> Neutrofili, %</a:t>
                      </a:r>
                    </a:p>
                  </a:txBody>
                  <a:tcPr marL="33184" marR="33184" marT="16592" marB="16592" anchor="ctr">
                    <a:lnL>
                      <a:noFill/>
                    </a:lnL>
                    <a:lnR>
                      <a:noFill/>
                    </a:lnR>
                    <a:lnT>
                      <a:noFill/>
                    </a:lnT>
                    <a:lnB>
                      <a:noFill/>
                    </a:lnB>
                  </a:tcPr>
                </a:tc>
                <a:tc>
                  <a:txBody>
                    <a:bodyPr/>
                    <a:lstStyle/>
                    <a:p>
                      <a:r>
                        <a:rPr lang="it-IT" sz="1200" dirty="0"/>
                        <a:t>89%</a:t>
                      </a:r>
                    </a:p>
                  </a:txBody>
                  <a:tcPr marL="33184" marR="33184" marT="16592" marB="16592" anchor="ctr">
                    <a:lnL>
                      <a:noFill/>
                    </a:lnL>
                    <a:lnR>
                      <a:noFill/>
                    </a:lnR>
                    <a:lnT>
                      <a:noFill/>
                    </a:lnT>
                    <a:lnB>
                      <a:noFill/>
                    </a:lnB>
                  </a:tcPr>
                </a:tc>
                <a:tc>
                  <a:txBody>
                    <a:bodyPr/>
                    <a:lstStyle/>
                    <a:p>
                      <a:endParaRPr lang="it-IT" sz="1200"/>
                    </a:p>
                  </a:txBody>
                  <a:tcPr marL="33184" marR="33184" marT="16592" marB="16592">
                    <a:lnL>
                      <a:noFill/>
                    </a:lnL>
                    <a:lnT>
                      <a:noFill/>
                    </a:lnT>
                  </a:tcPr>
                </a:tc>
                <a:extLst>
                  <a:ext uri="{0D108BD9-81ED-4DB2-BD59-A6C34878D82A}">
                    <a16:rowId xmlns:a16="http://schemas.microsoft.com/office/drawing/2014/main" val="3470957579"/>
                  </a:ext>
                </a:extLst>
              </a:tr>
              <a:tr h="132735">
                <a:tc>
                  <a:txBody>
                    <a:bodyPr/>
                    <a:lstStyle/>
                    <a:p>
                      <a:r>
                        <a:rPr lang="it-IT" sz="1200" dirty="0"/>
                        <a:t> </a:t>
                      </a:r>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lnT>
                      <a:noFill/>
                    </a:lnT>
                  </a:tcPr>
                </a:tc>
                <a:tc>
                  <a:txBody>
                    <a:bodyPr/>
                    <a:lstStyle/>
                    <a:p>
                      <a:endParaRPr lang="it-IT" sz="1200"/>
                    </a:p>
                  </a:txBody>
                  <a:tcPr marL="33184" marR="33184" marT="16592" marB="16592"/>
                </a:tc>
                <a:extLst>
                  <a:ext uri="{0D108BD9-81ED-4DB2-BD59-A6C34878D82A}">
                    <a16:rowId xmlns:a16="http://schemas.microsoft.com/office/drawing/2014/main" val="3892595735"/>
                  </a:ext>
                </a:extLst>
              </a:tr>
              <a:tr h="132735">
                <a:tc>
                  <a:txBody>
                    <a:bodyPr/>
                    <a:lstStyle/>
                    <a:p>
                      <a:r>
                        <a:rPr lang="it-IT" sz="1200" dirty="0"/>
                        <a:t> Sodio </a:t>
                      </a:r>
                      <a:r>
                        <a:rPr lang="it-IT" sz="1200" dirty="0" err="1"/>
                        <a:t>mEq</a:t>
                      </a:r>
                      <a:r>
                        <a:rPr lang="it-IT" sz="1200" dirty="0"/>
                        <a:t>/L</a:t>
                      </a:r>
                    </a:p>
                  </a:txBody>
                  <a:tcPr marL="33184" marR="33184" marT="16592" marB="16592" anchor="ctr">
                    <a:lnL>
                      <a:noFill/>
                    </a:lnL>
                    <a:lnR>
                      <a:noFill/>
                    </a:lnR>
                    <a:lnT>
                      <a:noFill/>
                    </a:lnT>
                    <a:lnB>
                      <a:noFill/>
                    </a:lnB>
                  </a:tcPr>
                </a:tc>
                <a:tc>
                  <a:txBody>
                    <a:bodyPr/>
                    <a:lstStyle/>
                    <a:p>
                      <a:r>
                        <a:rPr lang="it-IT" sz="1200" dirty="0"/>
                        <a:t>139</a:t>
                      </a:r>
                    </a:p>
                  </a:txBody>
                  <a:tcPr marL="33184" marR="33184" marT="16592" marB="16592" anchor="ctr">
                    <a:lnL>
                      <a:noFill/>
                    </a:lnL>
                    <a:lnR>
                      <a:noFill/>
                    </a:lnR>
                    <a:lnB>
                      <a:noFill/>
                    </a:lnB>
                  </a:tcPr>
                </a:tc>
                <a:tc>
                  <a:txBody>
                    <a:bodyPr/>
                    <a:lstStyle/>
                    <a:p>
                      <a:r>
                        <a:rPr lang="it-IT" sz="1200"/>
                        <a:t>137</a:t>
                      </a:r>
                    </a:p>
                  </a:txBody>
                  <a:tcPr marL="33184" marR="33184" marT="16592" marB="16592" anchor="ctr">
                    <a:lnL>
                      <a:noFill/>
                    </a:lnL>
                    <a:lnR>
                      <a:noFill/>
                    </a:lnR>
                    <a:lnB>
                      <a:noFill/>
                    </a:lnB>
                  </a:tcPr>
                </a:tc>
                <a:extLst>
                  <a:ext uri="{0D108BD9-81ED-4DB2-BD59-A6C34878D82A}">
                    <a16:rowId xmlns:a16="http://schemas.microsoft.com/office/drawing/2014/main" val="44484015"/>
                  </a:ext>
                </a:extLst>
              </a:tr>
              <a:tr h="132735">
                <a:tc>
                  <a:txBody>
                    <a:bodyPr/>
                    <a:lstStyle/>
                    <a:p>
                      <a:r>
                        <a:rPr lang="it-IT" sz="1200" dirty="0"/>
                        <a:t> Potassio, </a:t>
                      </a:r>
                      <a:r>
                        <a:rPr lang="it-IT" sz="1200" dirty="0" err="1"/>
                        <a:t>mEq</a:t>
                      </a:r>
                      <a:r>
                        <a:rPr lang="it-IT" sz="1200" dirty="0"/>
                        <a:t>/L</a:t>
                      </a:r>
                    </a:p>
                  </a:txBody>
                  <a:tcPr marL="33184" marR="33184" marT="16592" marB="16592" anchor="ctr">
                    <a:lnL>
                      <a:noFill/>
                    </a:lnL>
                    <a:lnR>
                      <a:noFill/>
                    </a:lnR>
                    <a:lnT>
                      <a:noFill/>
                    </a:lnT>
                    <a:lnB>
                      <a:noFill/>
                    </a:lnB>
                  </a:tcPr>
                </a:tc>
                <a:tc>
                  <a:txBody>
                    <a:bodyPr/>
                    <a:lstStyle/>
                    <a:p>
                      <a:r>
                        <a:rPr lang="it-IT" sz="1200" dirty="0"/>
                        <a:t>5.0</a:t>
                      </a:r>
                    </a:p>
                  </a:txBody>
                  <a:tcPr marL="33184" marR="33184" marT="16592" marB="16592" anchor="ctr">
                    <a:lnL>
                      <a:noFill/>
                    </a:lnL>
                    <a:lnR>
                      <a:noFill/>
                    </a:lnR>
                    <a:lnT>
                      <a:noFill/>
                    </a:lnT>
                    <a:lnB>
                      <a:noFill/>
                    </a:lnB>
                  </a:tcPr>
                </a:tc>
                <a:tc>
                  <a:txBody>
                    <a:bodyPr/>
                    <a:lstStyle/>
                    <a:p>
                      <a:r>
                        <a:rPr lang="it-IT" sz="1200"/>
                        <a:t>4.6</a:t>
                      </a:r>
                    </a:p>
                  </a:txBody>
                  <a:tcPr marL="33184" marR="33184" marT="16592" marB="16592" anchor="ctr">
                    <a:lnL>
                      <a:noFill/>
                    </a:lnL>
                    <a:lnR>
                      <a:noFill/>
                    </a:lnR>
                    <a:lnT>
                      <a:noFill/>
                    </a:lnT>
                    <a:lnB>
                      <a:noFill/>
                    </a:lnB>
                  </a:tcPr>
                </a:tc>
                <a:extLst>
                  <a:ext uri="{0D108BD9-81ED-4DB2-BD59-A6C34878D82A}">
                    <a16:rowId xmlns:a16="http://schemas.microsoft.com/office/drawing/2014/main" val="14588598"/>
                  </a:ext>
                </a:extLst>
              </a:tr>
              <a:tr h="132735">
                <a:tc>
                  <a:txBody>
                    <a:bodyPr/>
                    <a:lstStyle/>
                    <a:p>
                      <a:r>
                        <a:rPr lang="it-IT" sz="1200" dirty="0"/>
                        <a:t> BUN, mg/</a:t>
                      </a:r>
                      <a:r>
                        <a:rPr lang="it-IT" sz="1200" dirty="0" err="1"/>
                        <a:t>dL</a:t>
                      </a:r>
                      <a:endParaRPr lang="it-IT" sz="1200" dirty="0"/>
                    </a:p>
                  </a:txBody>
                  <a:tcPr marL="33184" marR="33184" marT="16592" marB="16592" anchor="ctr">
                    <a:lnL>
                      <a:noFill/>
                    </a:lnL>
                    <a:lnR>
                      <a:noFill/>
                    </a:lnR>
                    <a:lnT>
                      <a:noFill/>
                    </a:lnT>
                    <a:lnB>
                      <a:noFill/>
                    </a:lnB>
                  </a:tcPr>
                </a:tc>
                <a:tc>
                  <a:txBody>
                    <a:bodyPr/>
                    <a:lstStyle/>
                    <a:p>
                      <a:r>
                        <a:rPr lang="it-IT" sz="1200" dirty="0"/>
                        <a:t>42</a:t>
                      </a:r>
                    </a:p>
                  </a:txBody>
                  <a:tcPr marL="33184" marR="33184" marT="16592" marB="16592" anchor="ctr">
                    <a:lnL>
                      <a:noFill/>
                    </a:lnL>
                    <a:lnR>
                      <a:noFill/>
                    </a:lnR>
                    <a:lnT>
                      <a:noFill/>
                    </a:lnT>
                    <a:lnB>
                      <a:noFill/>
                    </a:lnB>
                  </a:tcPr>
                </a:tc>
                <a:tc>
                  <a:txBody>
                    <a:bodyPr/>
                    <a:lstStyle/>
                    <a:p>
                      <a:r>
                        <a:rPr lang="it-IT" sz="1200"/>
                        <a:t>39</a:t>
                      </a:r>
                    </a:p>
                  </a:txBody>
                  <a:tcPr marL="33184" marR="33184" marT="16592" marB="16592" anchor="ctr">
                    <a:lnL>
                      <a:noFill/>
                    </a:lnL>
                    <a:lnR>
                      <a:noFill/>
                    </a:lnR>
                    <a:lnT>
                      <a:noFill/>
                    </a:lnT>
                    <a:lnB>
                      <a:noFill/>
                    </a:lnB>
                  </a:tcPr>
                </a:tc>
                <a:extLst>
                  <a:ext uri="{0D108BD9-81ED-4DB2-BD59-A6C34878D82A}">
                    <a16:rowId xmlns:a16="http://schemas.microsoft.com/office/drawing/2014/main" val="3705517992"/>
                  </a:ext>
                </a:extLst>
              </a:tr>
              <a:tr h="132735">
                <a:tc>
                  <a:txBody>
                    <a:bodyPr/>
                    <a:lstStyle/>
                    <a:p>
                      <a:r>
                        <a:rPr lang="it-IT" sz="1200" dirty="0"/>
                        <a:t> Creatinina, mg/</a:t>
                      </a:r>
                      <a:r>
                        <a:rPr lang="it-IT" sz="1200" dirty="0" err="1"/>
                        <a:t>dL</a:t>
                      </a:r>
                      <a:endParaRPr lang="it-IT" sz="1200" dirty="0"/>
                    </a:p>
                  </a:txBody>
                  <a:tcPr marL="33184" marR="33184" marT="16592" marB="16592" anchor="ctr">
                    <a:lnL>
                      <a:noFill/>
                    </a:lnL>
                    <a:lnR>
                      <a:noFill/>
                    </a:lnR>
                    <a:lnT>
                      <a:noFill/>
                    </a:lnT>
                    <a:lnB>
                      <a:noFill/>
                    </a:lnB>
                  </a:tcPr>
                </a:tc>
                <a:tc>
                  <a:txBody>
                    <a:bodyPr/>
                    <a:lstStyle/>
                    <a:p>
                      <a:r>
                        <a:rPr lang="it-IT" sz="1200" dirty="0"/>
                        <a:t>2.1</a:t>
                      </a:r>
                    </a:p>
                  </a:txBody>
                  <a:tcPr marL="33184" marR="33184" marT="16592" marB="16592" anchor="ctr">
                    <a:lnL>
                      <a:noFill/>
                    </a:lnL>
                    <a:lnR>
                      <a:noFill/>
                    </a:lnR>
                    <a:lnT>
                      <a:noFill/>
                    </a:lnT>
                    <a:lnB>
                      <a:noFill/>
                    </a:lnB>
                  </a:tcPr>
                </a:tc>
                <a:tc>
                  <a:txBody>
                    <a:bodyPr/>
                    <a:lstStyle/>
                    <a:p>
                      <a:r>
                        <a:rPr lang="it-IT" sz="1200"/>
                        <a:t>1.53</a:t>
                      </a:r>
                    </a:p>
                  </a:txBody>
                  <a:tcPr marL="33184" marR="33184" marT="16592" marB="16592" anchor="ctr">
                    <a:lnL>
                      <a:noFill/>
                    </a:lnL>
                    <a:lnR>
                      <a:noFill/>
                    </a:lnR>
                    <a:lnT>
                      <a:noFill/>
                    </a:lnT>
                    <a:lnB>
                      <a:noFill/>
                    </a:lnB>
                  </a:tcPr>
                </a:tc>
                <a:extLst>
                  <a:ext uri="{0D108BD9-81ED-4DB2-BD59-A6C34878D82A}">
                    <a16:rowId xmlns:a16="http://schemas.microsoft.com/office/drawing/2014/main" val="1625112037"/>
                  </a:ext>
                </a:extLst>
              </a:tr>
              <a:tr h="132735">
                <a:tc>
                  <a:txBody>
                    <a:bodyPr/>
                    <a:lstStyle/>
                    <a:p>
                      <a:r>
                        <a:rPr lang="it-IT" sz="1200" dirty="0"/>
                        <a:t> Glucosio, mg/</a:t>
                      </a:r>
                      <a:r>
                        <a:rPr lang="it-IT" sz="1200" dirty="0" err="1"/>
                        <a:t>dL</a:t>
                      </a:r>
                      <a:endParaRPr lang="it-IT" sz="1200" dirty="0"/>
                    </a:p>
                  </a:txBody>
                  <a:tcPr marL="33184" marR="33184" marT="16592" marB="16592" anchor="ctr">
                    <a:lnL>
                      <a:noFill/>
                    </a:lnL>
                    <a:lnR>
                      <a:noFill/>
                    </a:lnR>
                    <a:lnT>
                      <a:noFill/>
                    </a:lnT>
                    <a:lnB>
                      <a:noFill/>
                    </a:lnB>
                  </a:tcPr>
                </a:tc>
                <a:tc>
                  <a:txBody>
                    <a:bodyPr/>
                    <a:lstStyle/>
                    <a:p>
                      <a:r>
                        <a:rPr lang="it-IT" sz="1200" dirty="0"/>
                        <a:t>114</a:t>
                      </a:r>
                    </a:p>
                  </a:txBody>
                  <a:tcPr marL="33184" marR="33184" marT="16592" marB="16592" anchor="ctr">
                    <a:lnL>
                      <a:noFill/>
                    </a:lnL>
                    <a:lnR>
                      <a:noFill/>
                    </a:lnR>
                    <a:lnT>
                      <a:noFill/>
                    </a:lnT>
                    <a:lnB>
                      <a:noFill/>
                    </a:lnB>
                  </a:tcPr>
                </a:tc>
                <a:tc>
                  <a:txBody>
                    <a:bodyPr/>
                    <a:lstStyle/>
                    <a:p>
                      <a:r>
                        <a:rPr lang="it-IT" sz="1200"/>
                        <a:t>101</a:t>
                      </a:r>
                    </a:p>
                  </a:txBody>
                  <a:tcPr marL="33184" marR="33184" marT="16592" marB="16592" anchor="ctr">
                    <a:lnL>
                      <a:noFill/>
                    </a:lnL>
                    <a:lnR>
                      <a:noFill/>
                    </a:lnR>
                    <a:lnT>
                      <a:noFill/>
                    </a:lnT>
                    <a:lnB>
                      <a:noFill/>
                    </a:lnB>
                  </a:tcPr>
                </a:tc>
                <a:extLst>
                  <a:ext uri="{0D108BD9-81ED-4DB2-BD59-A6C34878D82A}">
                    <a16:rowId xmlns:a16="http://schemas.microsoft.com/office/drawing/2014/main" val="910452215"/>
                  </a:ext>
                </a:extLst>
              </a:tr>
              <a:tr h="132735">
                <a:tc>
                  <a:txBody>
                    <a:bodyPr/>
                    <a:lstStyle/>
                    <a:p>
                      <a:endParaRPr lang="it-IT" sz="1200" dirty="0"/>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lnT>
                      <a:noFill/>
                    </a:lnT>
                  </a:tcPr>
                </a:tc>
                <a:tc>
                  <a:txBody>
                    <a:bodyPr/>
                    <a:lstStyle/>
                    <a:p>
                      <a:endParaRPr lang="it-IT" sz="1200"/>
                    </a:p>
                  </a:txBody>
                  <a:tcPr marL="33184" marR="33184" marT="16592" marB="16592">
                    <a:lnT>
                      <a:noFill/>
                    </a:lnT>
                  </a:tcPr>
                </a:tc>
                <a:extLst>
                  <a:ext uri="{0D108BD9-81ED-4DB2-BD59-A6C34878D82A}">
                    <a16:rowId xmlns:a16="http://schemas.microsoft.com/office/drawing/2014/main" val="1702820851"/>
                  </a:ext>
                </a:extLst>
              </a:tr>
              <a:tr h="132735">
                <a:tc>
                  <a:txBody>
                    <a:bodyPr/>
                    <a:lstStyle/>
                    <a:p>
                      <a:r>
                        <a:rPr lang="it-IT" sz="1200" dirty="0"/>
                        <a:t> Proteine Totali, g/</a:t>
                      </a:r>
                      <a:r>
                        <a:rPr lang="it-IT" sz="1200" dirty="0" err="1"/>
                        <a:t>dL</a:t>
                      </a:r>
                      <a:endParaRPr lang="it-IT" sz="1200" dirty="0"/>
                    </a:p>
                  </a:txBody>
                  <a:tcPr marL="33184" marR="33184" marT="16592" marB="16592" anchor="ctr">
                    <a:lnL>
                      <a:noFill/>
                    </a:lnL>
                    <a:lnR>
                      <a:noFill/>
                    </a:lnR>
                    <a:lnT>
                      <a:noFill/>
                    </a:lnT>
                    <a:lnB>
                      <a:noFill/>
                    </a:lnB>
                  </a:tcPr>
                </a:tc>
                <a:tc>
                  <a:txBody>
                    <a:bodyPr/>
                    <a:lstStyle/>
                    <a:p>
                      <a:r>
                        <a:rPr lang="it-IT" sz="1200" dirty="0"/>
                        <a:t>7.6</a:t>
                      </a:r>
                    </a:p>
                  </a:txBody>
                  <a:tcPr marL="33184" marR="33184" marT="16592" marB="16592" anchor="ctr">
                    <a:lnL>
                      <a:noFill/>
                    </a:lnL>
                    <a:lnR>
                      <a:noFill/>
                    </a:lnR>
                    <a:lnB>
                      <a:noFill/>
                    </a:lnB>
                  </a:tcPr>
                </a:tc>
                <a:tc>
                  <a:txBody>
                    <a:bodyPr/>
                    <a:lstStyle/>
                    <a:p>
                      <a:r>
                        <a:rPr lang="it-IT" sz="1200"/>
                        <a:t>5.6</a:t>
                      </a:r>
                    </a:p>
                  </a:txBody>
                  <a:tcPr marL="33184" marR="33184" marT="16592" marB="16592" anchor="ctr">
                    <a:lnL>
                      <a:noFill/>
                    </a:lnL>
                    <a:lnR>
                      <a:noFill/>
                    </a:lnR>
                    <a:lnB>
                      <a:noFill/>
                    </a:lnB>
                  </a:tcPr>
                </a:tc>
                <a:extLst>
                  <a:ext uri="{0D108BD9-81ED-4DB2-BD59-A6C34878D82A}">
                    <a16:rowId xmlns:a16="http://schemas.microsoft.com/office/drawing/2014/main" val="3687381403"/>
                  </a:ext>
                </a:extLst>
              </a:tr>
              <a:tr h="209823">
                <a:tc>
                  <a:txBody>
                    <a:bodyPr/>
                    <a:lstStyle/>
                    <a:p>
                      <a:r>
                        <a:rPr lang="it-IT" sz="1200" dirty="0"/>
                        <a:t> Albumina, g/</a:t>
                      </a:r>
                      <a:r>
                        <a:rPr lang="it-IT" sz="1200" dirty="0" err="1"/>
                        <a:t>dL</a:t>
                      </a:r>
                      <a:endParaRPr lang="it-IT" sz="1200" dirty="0"/>
                    </a:p>
                  </a:txBody>
                  <a:tcPr marL="33184" marR="33184" marT="16592" marB="16592" anchor="ctr">
                    <a:lnL>
                      <a:noFill/>
                    </a:lnL>
                    <a:lnR>
                      <a:noFill/>
                    </a:lnR>
                    <a:lnT>
                      <a:noFill/>
                    </a:lnT>
                    <a:lnB>
                      <a:noFill/>
                    </a:lnB>
                  </a:tcPr>
                </a:tc>
                <a:tc>
                  <a:txBody>
                    <a:bodyPr/>
                    <a:lstStyle/>
                    <a:p>
                      <a:r>
                        <a:rPr lang="it-IT" sz="1200" dirty="0"/>
                        <a:t>3.9</a:t>
                      </a:r>
                    </a:p>
                  </a:txBody>
                  <a:tcPr marL="33184" marR="33184" marT="16592" marB="16592" anchor="ctr">
                    <a:lnL>
                      <a:noFill/>
                    </a:lnL>
                    <a:lnR>
                      <a:noFill/>
                    </a:lnR>
                    <a:lnT>
                      <a:noFill/>
                    </a:lnT>
                    <a:lnB>
                      <a:noFill/>
                    </a:lnB>
                  </a:tcPr>
                </a:tc>
                <a:tc>
                  <a:txBody>
                    <a:bodyPr/>
                    <a:lstStyle/>
                    <a:p>
                      <a:r>
                        <a:rPr lang="it-IT" sz="1200"/>
                        <a:t>2.8</a:t>
                      </a:r>
                    </a:p>
                  </a:txBody>
                  <a:tcPr marL="33184" marR="33184" marT="16592" marB="16592" anchor="ctr">
                    <a:lnL>
                      <a:noFill/>
                    </a:lnL>
                    <a:lnR>
                      <a:noFill/>
                    </a:lnR>
                    <a:lnT>
                      <a:noFill/>
                    </a:lnT>
                    <a:lnB>
                      <a:noFill/>
                    </a:lnB>
                  </a:tcPr>
                </a:tc>
                <a:extLst>
                  <a:ext uri="{0D108BD9-81ED-4DB2-BD59-A6C34878D82A}">
                    <a16:rowId xmlns:a16="http://schemas.microsoft.com/office/drawing/2014/main" val="3225274359"/>
                  </a:ext>
                </a:extLst>
              </a:tr>
              <a:tr h="132735">
                <a:tc>
                  <a:txBody>
                    <a:bodyPr/>
                    <a:lstStyle/>
                    <a:p>
                      <a:r>
                        <a:rPr lang="it-IT" sz="1200" dirty="0"/>
                        <a:t> Bilirubina totale, mg/</a:t>
                      </a:r>
                      <a:r>
                        <a:rPr lang="it-IT" sz="1200" dirty="0" err="1"/>
                        <a:t>dL</a:t>
                      </a:r>
                      <a:endParaRPr lang="it-IT" sz="1200" dirty="0"/>
                    </a:p>
                  </a:txBody>
                  <a:tcPr marL="33184" marR="33184" marT="16592" marB="16592" anchor="ctr">
                    <a:lnL>
                      <a:noFill/>
                    </a:lnL>
                    <a:lnR>
                      <a:noFill/>
                    </a:lnR>
                    <a:lnT>
                      <a:noFill/>
                    </a:lnT>
                    <a:lnB>
                      <a:noFill/>
                    </a:lnB>
                  </a:tcPr>
                </a:tc>
                <a:tc>
                  <a:txBody>
                    <a:bodyPr/>
                    <a:lstStyle/>
                    <a:p>
                      <a:r>
                        <a:rPr lang="it-IT" sz="1200" dirty="0"/>
                        <a:t>0.3</a:t>
                      </a:r>
                    </a:p>
                  </a:txBody>
                  <a:tcPr marL="33184" marR="33184" marT="16592" marB="16592" anchor="ctr">
                    <a:lnL>
                      <a:noFill/>
                    </a:lnL>
                    <a:lnR>
                      <a:noFill/>
                    </a:lnR>
                    <a:lnT>
                      <a:noFill/>
                    </a:lnT>
                    <a:lnB>
                      <a:noFill/>
                    </a:lnB>
                  </a:tcPr>
                </a:tc>
                <a:tc>
                  <a:txBody>
                    <a:bodyPr/>
                    <a:lstStyle/>
                    <a:p>
                      <a:r>
                        <a:rPr lang="it-IT" sz="1200"/>
                        <a:t>0.4</a:t>
                      </a:r>
                    </a:p>
                  </a:txBody>
                  <a:tcPr marL="33184" marR="33184" marT="16592" marB="16592" anchor="ctr">
                    <a:lnL>
                      <a:noFill/>
                    </a:lnL>
                    <a:lnR>
                      <a:noFill/>
                    </a:lnR>
                    <a:lnT>
                      <a:noFill/>
                    </a:lnT>
                    <a:lnB>
                      <a:noFill/>
                    </a:lnB>
                  </a:tcPr>
                </a:tc>
                <a:extLst>
                  <a:ext uri="{0D108BD9-81ED-4DB2-BD59-A6C34878D82A}">
                    <a16:rowId xmlns:a16="http://schemas.microsoft.com/office/drawing/2014/main" val="3818693256"/>
                  </a:ext>
                </a:extLst>
              </a:tr>
              <a:tr h="132735">
                <a:tc>
                  <a:txBody>
                    <a:bodyPr/>
                    <a:lstStyle/>
                    <a:p>
                      <a:r>
                        <a:rPr lang="it-IT" sz="1200" dirty="0"/>
                        <a:t> AST, U/L</a:t>
                      </a:r>
                    </a:p>
                  </a:txBody>
                  <a:tcPr marL="33184" marR="33184" marT="16592" marB="16592" anchor="ctr">
                    <a:lnL>
                      <a:noFill/>
                    </a:lnL>
                    <a:lnR>
                      <a:noFill/>
                    </a:lnR>
                    <a:lnT>
                      <a:noFill/>
                    </a:lnT>
                    <a:lnB>
                      <a:noFill/>
                    </a:lnB>
                  </a:tcPr>
                </a:tc>
                <a:tc>
                  <a:txBody>
                    <a:bodyPr/>
                    <a:lstStyle/>
                    <a:p>
                      <a:r>
                        <a:rPr lang="it-IT" sz="1200" dirty="0"/>
                        <a:t>28</a:t>
                      </a:r>
                    </a:p>
                  </a:txBody>
                  <a:tcPr marL="33184" marR="33184" marT="16592" marB="16592" anchor="ctr">
                    <a:lnL>
                      <a:noFill/>
                    </a:lnL>
                    <a:lnR>
                      <a:noFill/>
                    </a:lnR>
                    <a:lnT>
                      <a:noFill/>
                    </a:lnT>
                    <a:lnB>
                      <a:noFill/>
                    </a:lnB>
                  </a:tcPr>
                </a:tc>
                <a:tc>
                  <a:txBody>
                    <a:bodyPr/>
                    <a:lstStyle/>
                    <a:p>
                      <a:r>
                        <a:rPr lang="it-IT" sz="1200"/>
                        <a:t>35</a:t>
                      </a:r>
                    </a:p>
                  </a:txBody>
                  <a:tcPr marL="33184" marR="33184" marT="16592" marB="16592" anchor="ctr">
                    <a:lnL>
                      <a:noFill/>
                    </a:lnL>
                    <a:lnR>
                      <a:noFill/>
                    </a:lnR>
                    <a:lnT>
                      <a:noFill/>
                    </a:lnT>
                    <a:lnB>
                      <a:noFill/>
                    </a:lnB>
                  </a:tcPr>
                </a:tc>
                <a:extLst>
                  <a:ext uri="{0D108BD9-81ED-4DB2-BD59-A6C34878D82A}">
                    <a16:rowId xmlns:a16="http://schemas.microsoft.com/office/drawing/2014/main" val="2570785632"/>
                  </a:ext>
                </a:extLst>
              </a:tr>
              <a:tr h="132735">
                <a:tc>
                  <a:txBody>
                    <a:bodyPr/>
                    <a:lstStyle/>
                    <a:p>
                      <a:r>
                        <a:rPr lang="it-IT" sz="1200" dirty="0"/>
                        <a:t> </a:t>
                      </a:r>
                      <a:r>
                        <a:rPr lang="it-IT" sz="1200" kern="1200" dirty="0">
                          <a:solidFill>
                            <a:schemeClr val="tx1"/>
                          </a:solidFill>
                          <a:latin typeface="+mn-lt"/>
                          <a:ea typeface="+mn-ea"/>
                          <a:cs typeface="+mn-cs"/>
                        </a:rPr>
                        <a:t>ALT, U</a:t>
                      </a:r>
                      <a:r>
                        <a:rPr lang="it-IT" sz="1200" dirty="0"/>
                        <a:t>/L</a:t>
                      </a:r>
                    </a:p>
                  </a:txBody>
                  <a:tcPr marL="33184" marR="33184" marT="16592" marB="16592" anchor="ctr">
                    <a:lnL>
                      <a:noFill/>
                    </a:lnL>
                    <a:lnR>
                      <a:noFill/>
                    </a:lnR>
                    <a:lnT>
                      <a:noFill/>
                    </a:lnT>
                    <a:lnB>
                      <a:noFill/>
                    </a:lnB>
                  </a:tcPr>
                </a:tc>
                <a:tc>
                  <a:txBody>
                    <a:bodyPr/>
                    <a:lstStyle/>
                    <a:p>
                      <a:r>
                        <a:rPr lang="it-IT" sz="1200" dirty="0"/>
                        <a:t>14</a:t>
                      </a:r>
                    </a:p>
                  </a:txBody>
                  <a:tcPr marL="33184" marR="33184" marT="16592" marB="16592" anchor="ctr">
                    <a:lnL>
                      <a:noFill/>
                    </a:lnL>
                    <a:lnR>
                      <a:noFill/>
                    </a:lnR>
                    <a:lnT>
                      <a:noFill/>
                    </a:lnT>
                    <a:lnB>
                      <a:noFill/>
                    </a:lnB>
                  </a:tcPr>
                </a:tc>
                <a:tc>
                  <a:txBody>
                    <a:bodyPr/>
                    <a:lstStyle/>
                    <a:p>
                      <a:r>
                        <a:rPr lang="it-IT" sz="1200"/>
                        <a:t>16</a:t>
                      </a:r>
                    </a:p>
                  </a:txBody>
                  <a:tcPr marL="33184" marR="33184" marT="16592" marB="16592" anchor="ctr">
                    <a:lnL>
                      <a:noFill/>
                    </a:lnL>
                    <a:lnR>
                      <a:noFill/>
                    </a:lnR>
                    <a:lnT>
                      <a:noFill/>
                    </a:lnT>
                    <a:lnB>
                      <a:noFill/>
                    </a:lnB>
                  </a:tcPr>
                </a:tc>
                <a:extLst>
                  <a:ext uri="{0D108BD9-81ED-4DB2-BD59-A6C34878D82A}">
                    <a16:rowId xmlns:a16="http://schemas.microsoft.com/office/drawing/2014/main" val="2727487654"/>
                  </a:ext>
                </a:extLst>
              </a:tr>
              <a:tr h="132735">
                <a:tc>
                  <a:txBody>
                    <a:bodyPr/>
                    <a:lstStyle/>
                    <a:p>
                      <a:r>
                        <a:rPr lang="it-IT" sz="1200" dirty="0"/>
                        <a:t> Fosfatasi alcalina, U/L</a:t>
                      </a:r>
                    </a:p>
                  </a:txBody>
                  <a:tcPr marL="33184" marR="33184" marT="16592" marB="16592" anchor="ctr">
                    <a:lnL>
                      <a:noFill/>
                    </a:lnL>
                    <a:lnR>
                      <a:noFill/>
                    </a:lnR>
                    <a:lnT>
                      <a:noFill/>
                    </a:lnT>
                    <a:lnB>
                      <a:noFill/>
                    </a:lnB>
                  </a:tcPr>
                </a:tc>
                <a:tc>
                  <a:txBody>
                    <a:bodyPr/>
                    <a:lstStyle/>
                    <a:p>
                      <a:r>
                        <a:rPr lang="it-IT" sz="1200" dirty="0"/>
                        <a:t>80</a:t>
                      </a:r>
                    </a:p>
                  </a:txBody>
                  <a:tcPr marL="33184" marR="33184" marT="16592" marB="16592" anchor="ctr">
                    <a:lnL>
                      <a:noFill/>
                    </a:lnL>
                    <a:lnR>
                      <a:noFill/>
                    </a:lnR>
                    <a:lnT>
                      <a:noFill/>
                    </a:lnT>
                    <a:lnB>
                      <a:noFill/>
                    </a:lnB>
                  </a:tcPr>
                </a:tc>
                <a:tc>
                  <a:txBody>
                    <a:bodyPr/>
                    <a:lstStyle/>
                    <a:p>
                      <a:r>
                        <a:rPr lang="it-IT" sz="1200" dirty="0"/>
                        <a:t>64</a:t>
                      </a:r>
                    </a:p>
                  </a:txBody>
                  <a:tcPr marL="33184" marR="33184" marT="16592" marB="16592" anchor="ctr">
                    <a:lnL>
                      <a:noFill/>
                    </a:lnL>
                    <a:lnR>
                      <a:noFill/>
                    </a:lnR>
                    <a:lnT>
                      <a:noFill/>
                    </a:lnT>
                    <a:lnB>
                      <a:noFill/>
                    </a:lnB>
                  </a:tcPr>
                </a:tc>
                <a:extLst>
                  <a:ext uri="{0D108BD9-81ED-4DB2-BD59-A6C34878D82A}">
                    <a16:rowId xmlns:a16="http://schemas.microsoft.com/office/drawing/2014/main" val="3017694575"/>
                  </a:ext>
                </a:extLst>
              </a:tr>
              <a:tr h="132735">
                <a:tc>
                  <a:txBody>
                    <a:bodyPr/>
                    <a:lstStyle/>
                    <a:p>
                      <a:endParaRPr lang="it-IT" dirty="0"/>
                    </a:p>
                  </a:txBody>
                  <a:tcPr marL="33184" marR="33184" marT="16592" marB="16592" anchor="ctr">
                    <a:lnL>
                      <a:noFill/>
                    </a:lnL>
                    <a:lnR>
                      <a:noFill/>
                    </a:lnR>
                    <a:lnT>
                      <a:noFill/>
                    </a:lnT>
                    <a:lnB>
                      <a:noFill/>
                    </a:lnB>
                  </a:tcPr>
                </a:tc>
                <a:tc>
                  <a:txBody>
                    <a:bodyPr/>
                    <a:lstStyle/>
                    <a:p>
                      <a:endParaRPr lang="it-IT"/>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lnT>
                      <a:noFill/>
                    </a:lnT>
                  </a:tcPr>
                </a:tc>
                <a:extLst>
                  <a:ext uri="{0D108BD9-81ED-4DB2-BD59-A6C34878D82A}">
                    <a16:rowId xmlns:a16="http://schemas.microsoft.com/office/drawing/2014/main" val="1728270642"/>
                  </a:ext>
                </a:extLst>
              </a:tr>
              <a:tr h="132735">
                <a:tc>
                  <a:txBody>
                    <a:bodyPr/>
                    <a:lstStyle/>
                    <a:p>
                      <a:endParaRPr lang="it-IT" dirty="0"/>
                    </a:p>
                  </a:txBody>
                  <a:tcPr marL="33184" marR="33184" marT="16592" marB="16592" anchor="ctr">
                    <a:lnL>
                      <a:noFill/>
                    </a:lnL>
                    <a:lnR>
                      <a:noFill/>
                    </a:lnR>
                    <a:lnT>
                      <a:noFill/>
                    </a:lnT>
                    <a:lnB>
                      <a:noFill/>
                    </a:lnB>
                  </a:tcPr>
                </a:tc>
                <a:tc>
                  <a:txBody>
                    <a:bodyPr/>
                    <a:lstStyle/>
                    <a:p>
                      <a:endParaRPr lang="it-IT" dirty="0"/>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tcPr>
                </a:tc>
                <a:extLst>
                  <a:ext uri="{0D108BD9-81ED-4DB2-BD59-A6C34878D82A}">
                    <a16:rowId xmlns:a16="http://schemas.microsoft.com/office/drawing/2014/main" val="122136327"/>
                  </a:ext>
                </a:extLst>
              </a:tr>
              <a:tr h="132735">
                <a:tc>
                  <a:txBody>
                    <a:bodyPr/>
                    <a:lstStyle/>
                    <a:p>
                      <a:r>
                        <a:rPr lang="it-IT" sz="1200" dirty="0"/>
                        <a:t>Urine </a:t>
                      </a:r>
                    </a:p>
                  </a:txBody>
                  <a:tcPr marL="33184" marR="33184" marT="16592" marB="16592" anchor="ctr">
                    <a:lnL>
                      <a:noFill/>
                    </a:lnL>
                    <a:lnR>
                      <a:noFill/>
                    </a:lnR>
                    <a:lnT>
                      <a:noFill/>
                    </a:lnT>
                    <a:lnB>
                      <a:noFill/>
                    </a:lnB>
                  </a:tcPr>
                </a:tc>
                <a:tc>
                  <a:txBody>
                    <a:bodyPr/>
                    <a:lstStyle/>
                    <a:p>
                      <a:endParaRPr lang="it-IT" sz="1200"/>
                    </a:p>
                  </a:txBody>
                  <a:tcPr marL="33184" marR="33184" marT="16592" marB="16592">
                    <a:lnL>
                      <a:noFill/>
                    </a:lnL>
                    <a:lnT>
                      <a:noFill/>
                    </a:lnT>
                  </a:tcPr>
                </a:tc>
                <a:tc>
                  <a:txBody>
                    <a:bodyPr/>
                    <a:lstStyle/>
                    <a:p>
                      <a:endParaRPr lang="it-IT" sz="1200" dirty="0"/>
                    </a:p>
                  </a:txBody>
                  <a:tcPr marL="33184" marR="33184" marT="16592" marB="16592"/>
                </a:tc>
                <a:extLst>
                  <a:ext uri="{0D108BD9-81ED-4DB2-BD59-A6C34878D82A}">
                    <a16:rowId xmlns:a16="http://schemas.microsoft.com/office/drawing/2014/main" val="3203337056"/>
                  </a:ext>
                </a:extLst>
              </a:tr>
              <a:tr h="132735">
                <a:tc>
                  <a:txBody>
                    <a:bodyPr/>
                    <a:lstStyle/>
                    <a:p>
                      <a:r>
                        <a:rPr lang="it-IT" sz="1200" dirty="0"/>
                        <a:t> Eritrociti</a:t>
                      </a:r>
                    </a:p>
                  </a:txBody>
                  <a:tcPr marL="33184" marR="33184" marT="16592" marB="16592" anchor="ctr">
                    <a:lnL>
                      <a:noFill/>
                    </a:lnL>
                    <a:lnR>
                      <a:noFill/>
                    </a:lnR>
                    <a:lnT>
                      <a:noFill/>
                    </a:lnT>
                    <a:lnB>
                      <a:noFill/>
                    </a:lnB>
                  </a:tcPr>
                </a:tc>
                <a:tc>
                  <a:txBody>
                    <a:bodyPr/>
                    <a:lstStyle/>
                    <a:p>
                      <a:r>
                        <a:rPr lang="it-IT" sz="1200" dirty="0"/>
                        <a:t>Rari</a:t>
                      </a:r>
                    </a:p>
                  </a:txBody>
                  <a:tcPr marL="33184" marR="33184" marT="16592" marB="16592" anchor="ctr">
                    <a:lnL>
                      <a:noFill/>
                    </a:lnL>
                    <a:lnR>
                      <a:noFill/>
                    </a:lnR>
                    <a:lnB>
                      <a:noFill/>
                    </a:lnB>
                  </a:tcPr>
                </a:tc>
                <a:tc>
                  <a:txBody>
                    <a:bodyPr/>
                    <a:lstStyle/>
                    <a:p>
                      <a:endParaRPr lang="it-IT" sz="1200" dirty="0"/>
                    </a:p>
                  </a:txBody>
                  <a:tcPr marL="33184" marR="33184" marT="16592" marB="16592">
                    <a:lnL>
                      <a:noFill/>
                    </a:lnL>
                  </a:tcPr>
                </a:tc>
                <a:extLst>
                  <a:ext uri="{0D108BD9-81ED-4DB2-BD59-A6C34878D82A}">
                    <a16:rowId xmlns:a16="http://schemas.microsoft.com/office/drawing/2014/main" val="1788983670"/>
                  </a:ext>
                </a:extLst>
              </a:tr>
              <a:tr h="132735">
                <a:tc>
                  <a:txBody>
                    <a:bodyPr/>
                    <a:lstStyle/>
                    <a:p>
                      <a:r>
                        <a:rPr lang="it-IT" sz="1200" dirty="0"/>
                        <a:t> </a:t>
                      </a:r>
                      <a:r>
                        <a:rPr lang="it-IT" sz="1200" dirty="0" err="1"/>
                        <a:t>pH</a:t>
                      </a:r>
                      <a:endParaRPr lang="it-IT" sz="1200" dirty="0"/>
                    </a:p>
                  </a:txBody>
                  <a:tcPr marL="33184" marR="33184" marT="16592" marB="16592" anchor="ctr">
                    <a:lnL>
                      <a:noFill/>
                    </a:lnL>
                    <a:lnR>
                      <a:noFill/>
                    </a:lnR>
                    <a:lnT>
                      <a:noFill/>
                    </a:lnT>
                    <a:lnB>
                      <a:noFill/>
                    </a:lnB>
                  </a:tcPr>
                </a:tc>
                <a:tc>
                  <a:txBody>
                    <a:bodyPr/>
                    <a:lstStyle/>
                    <a:p>
                      <a:r>
                        <a:rPr lang="it-IT" sz="1200" dirty="0"/>
                        <a:t>8.3</a:t>
                      </a:r>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tcPr>
                </a:tc>
                <a:extLst>
                  <a:ext uri="{0D108BD9-81ED-4DB2-BD59-A6C34878D82A}">
                    <a16:rowId xmlns:a16="http://schemas.microsoft.com/office/drawing/2014/main" val="4188472142"/>
                  </a:ext>
                </a:extLst>
              </a:tr>
              <a:tr h="132735">
                <a:tc>
                  <a:txBody>
                    <a:bodyPr/>
                    <a:lstStyle/>
                    <a:p>
                      <a:r>
                        <a:rPr lang="it-IT" sz="1200" dirty="0"/>
                        <a:t> Nitriti</a:t>
                      </a:r>
                    </a:p>
                  </a:txBody>
                  <a:tcPr marL="33184" marR="33184" marT="16592" marB="16592" anchor="ctr">
                    <a:lnL>
                      <a:noFill/>
                    </a:lnL>
                    <a:lnR>
                      <a:noFill/>
                    </a:lnR>
                    <a:lnT>
                      <a:noFill/>
                    </a:lnT>
                    <a:lnB>
                      <a:noFill/>
                    </a:lnB>
                  </a:tcPr>
                </a:tc>
                <a:tc>
                  <a:txBody>
                    <a:bodyPr/>
                    <a:lstStyle/>
                    <a:p>
                      <a:r>
                        <a:rPr lang="it-IT" sz="1200" dirty="0"/>
                        <a:t>Negativi</a:t>
                      </a:r>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tcPr>
                </a:tc>
                <a:extLst>
                  <a:ext uri="{0D108BD9-81ED-4DB2-BD59-A6C34878D82A}">
                    <a16:rowId xmlns:a16="http://schemas.microsoft.com/office/drawing/2014/main" val="1985864020"/>
                  </a:ext>
                </a:extLst>
              </a:tr>
              <a:tr h="132735">
                <a:tc>
                  <a:txBody>
                    <a:bodyPr/>
                    <a:lstStyle/>
                    <a:p>
                      <a:r>
                        <a:rPr lang="it-IT" sz="1200" dirty="0"/>
                        <a:t> Leucociti</a:t>
                      </a:r>
                    </a:p>
                  </a:txBody>
                  <a:tcPr marL="33184" marR="33184" marT="16592" marB="16592" anchor="ctr">
                    <a:lnL>
                      <a:noFill/>
                    </a:lnL>
                    <a:lnR>
                      <a:noFill/>
                    </a:lnR>
                    <a:lnT>
                      <a:noFill/>
                    </a:lnT>
                    <a:lnB>
                      <a:noFill/>
                    </a:lnB>
                  </a:tcPr>
                </a:tc>
                <a:tc>
                  <a:txBody>
                    <a:bodyPr/>
                    <a:lstStyle/>
                    <a:p>
                      <a:r>
                        <a:rPr lang="it-IT" sz="1200" dirty="0"/>
                        <a:t>Aumento</a:t>
                      </a:r>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tcPr>
                </a:tc>
                <a:extLst>
                  <a:ext uri="{0D108BD9-81ED-4DB2-BD59-A6C34878D82A}">
                    <a16:rowId xmlns:a16="http://schemas.microsoft.com/office/drawing/2014/main" val="918895655"/>
                  </a:ext>
                </a:extLst>
              </a:tr>
              <a:tr h="132735">
                <a:tc>
                  <a:txBody>
                    <a:bodyPr/>
                    <a:lstStyle/>
                    <a:p>
                      <a:r>
                        <a:rPr lang="it-IT" sz="1200" dirty="0"/>
                        <a:t> GB, 109/L</a:t>
                      </a:r>
                    </a:p>
                  </a:txBody>
                  <a:tcPr marL="33184" marR="33184" marT="16592" marB="16592" anchor="ctr">
                    <a:lnL>
                      <a:noFill/>
                    </a:lnL>
                    <a:lnR>
                      <a:noFill/>
                    </a:lnR>
                    <a:lnT>
                      <a:noFill/>
                    </a:lnT>
                    <a:lnB>
                      <a:noFill/>
                    </a:lnB>
                  </a:tcPr>
                </a:tc>
                <a:tc>
                  <a:txBody>
                    <a:bodyPr/>
                    <a:lstStyle/>
                    <a:p>
                      <a:pPr marL="171450" indent="-171450">
                        <a:buFont typeface="Wingdings" panose="05000000000000000000" pitchFamily="2" charset="2"/>
                        <a:buChar char="Ø"/>
                      </a:pPr>
                      <a:r>
                        <a:rPr lang="it-IT" sz="1200" dirty="0"/>
                        <a:t>50</a:t>
                      </a:r>
                    </a:p>
                  </a:txBody>
                  <a:tcPr marL="33184" marR="33184" marT="16592" marB="16592" anchor="ctr">
                    <a:lnL>
                      <a:noFill/>
                    </a:lnL>
                    <a:lnR>
                      <a:noFill/>
                    </a:lnR>
                    <a:lnT>
                      <a:noFill/>
                    </a:lnT>
                    <a:lnB>
                      <a:noFill/>
                    </a:lnB>
                  </a:tcPr>
                </a:tc>
                <a:tc>
                  <a:txBody>
                    <a:bodyPr/>
                    <a:lstStyle/>
                    <a:p>
                      <a:endParaRPr lang="it-IT" sz="1200" dirty="0"/>
                    </a:p>
                  </a:txBody>
                  <a:tcPr marL="33184" marR="33184" marT="16592" marB="16592">
                    <a:lnL>
                      <a:noFill/>
                    </a:lnL>
                  </a:tcPr>
                </a:tc>
                <a:extLst>
                  <a:ext uri="{0D108BD9-81ED-4DB2-BD59-A6C34878D82A}">
                    <a16:rowId xmlns:a16="http://schemas.microsoft.com/office/drawing/2014/main" val="3632487618"/>
                  </a:ext>
                </a:extLst>
              </a:tr>
            </a:tbl>
          </a:graphicData>
        </a:graphic>
      </p:graphicFrame>
    </p:spTree>
    <p:extLst>
      <p:ext uri="{BB962C8B-B14F-4D97-AF65-F5344CB8AC3E}">
        <p14:creationId xmlns:p14="http://schemas.microsoft.com/office/powerpoint/2010/main" val="3526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5CF42A-9E47-4A79-BB96-90A1D50BA86D}"/>
              </a:ext>
            </a:extLst>
          </p:cNvPr>
          <p:cNvSpPr txBox="1">
            <a:spLocks/>
          </p:cNvSpPr>
          <p:nvPr/>
        </p:nvSpPr>
        <p:spPr>
          <a:xfrm>
            <a:off x="395536" y="332656"/>
            <a:ext cx="79248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err="1"/>
              <a:t>Ecobedside</a:t>
            </a:r>
            <a:r>
              <a:rPr lang="it-IT" dirty="0"/>
              <a:t> polmonare</a:t>
            </a:r>
          </a:p>
        </p:txBody>
      </p:sp>
      <p:pic>
        <p:nvPicPr>
          <p:cNvPr id="3" name="Immagine 2">
            <a:extLst>
              <a:ext uri="{FF2B5EF4-FFF2-40B4-BE49-F238E27FC236}">
                <a16:creationId xmlns:a16="http://schemas.microsoft.com/office/drawing/2014/main" id="{297B31CA-817F-4400-843F-297B4011F950}"/>
              </a:ext>
            </a:extLst>
          </p:cNvPr>
          <p:cNvPicPr>
            <a:picLocks noChangeAspect="1"/>
          </p:cNvPicPr>
          <p:nvPr/>
        </p:nvPicPr>
        <p:blipFill>
          <a:blip r:embed="rId2"/>
          <a:stretch>
            <a:fillRect/>
          </a:stretch>
        </p:blipFill>
        <p:spPr>
          <a:xfrm>
            <a:off x="251520" y="1628800"/>
            <a:ext cx="8424271" cy="2412982"/>
          </a:xfrm>
          <a:prstGeom prst="rect">
            <a:avLst/>
          </a:prstGeom>
        </p:spPr>
      </p:pic>
      <p:sp>
        <p:nvSpPr>
          <p:cNvPr id="4" name="Rettangolo 3">
            <a:extLst>
              <a:ext uri="{FF2B5EF4-FFF2-40B4-BE49-F238E27FC236}">
                <a16:creationId xmlns:a16="http://schemas.microsoft.com/office/drawing/2014/main" id="{4BA70C05-123C-49EF-A93F-F1F2E2C057A0}"/>
              </a:ext>
            </a:extLst>
          </p:cNvPr>
          <p:cNvSpPr/>
          <p:nvPr/>
        </p:nvSpPr>
        <p:spPr>
          <a:xfrm>
            <a:off x="5616624" y="6505599"/>
            <a:ext cx="4572000" cy="307777"/>
          </a:xfrm>
          <a:prstGeom prst="rect">
            <a:avLst/>
          </a:prstGeom>
        </p:spPr>
        <p:txBody>
          <a:bodyPr>
            <a:spAutoFit/>
          </a:bodyPr>
          <a:lstStyle/>
          <a:p>
            <a:r>
              <a:rPr lang="it-IT" sz="1400" dirty="0">
                <a:latin typeface="Calibri" panose="020F0502020204030204" pitchFamily="34" charset="0"/>
                <a:ea typeface="Calibri" panose="020F0502020204030204" pitchFamily="34" charset="0"/>
                <a:cs typeface="Times New Roman" panose="02020603050405020304" pitchFamily="18" charset="0"/>
              </a:rPr>
              <a:t>"Point of Care </a:t>
            </a:r>
            <a:r>
              <a:rPr lang="it-IT" sz="1400" dirty="0" err="1">
                <a:latin typeface="Calibri" panose="020F0502020204030204" pitchFamily="34" charset="0"/>
                <a:ea typeface="Calibri" panose="020F0502020204030204" pitchFamily="34" charset="0"/>
                <a:cs typeface="Times New Roman" panose="02020603050405020304" pitchFamily="18" charset="0"/>
              </a:rPr>
              <a:t>Ultrasound</a:t>
            </a:r>
            <a:r>
              <a:rPr lang="it-IT" sz="1400" dirty="0">
                <a:latin typeface="Calibri" panose="020F0502020204030204" pitchFamily="34" charset="0"/>
                <a:ea typeface="Calibri" panose="020F0502020204030204" pitchFamily="34" charset="0"/>
                <a:cs typeface="Times New Roman" panose="02020603050405020304" pitchFamily="18" charset="0"/>
              </a:rPr>
              <a:t>" di </a:t>
            </a:r>
            <a:r>
              <a:rPr lang="it-IT" sz="1400" dirty="0" err="1">
                <a:latin typeface="Calibri" panose="020F0502020204030204" pitchFamily="34" charset="0"/>
                <a:ea typeface="Calibri" panose="020F0502020204030204" pitchFamily="34" charset="0"/>
                <a:cs typeface="Times New Roman" panose="02020603050405020304" pitchFamily="18" charset="0"/>
              </a:rPr>
              <a:t>Nilam</a:t>
            </a:r>
            <a:r>
              <a:rPr lang="it-IT" sz="1400" dirty="0">
                <a:latin typeface="Calibri" panose="020F0502020204030204" pitchFamily="34" charset="0"/>
                <a:ea typeface="Calibri" panose="020F0502020204030204" pitchFamily="34" charset="0"/>
                <a:cs typeface="Times New Roman" panose="02020603050405020304" pitchFamily="18" charset="0"/>
              </a:rPr>
              <a:t> J Soni</a:t>
            </a:r>
            <a:endParaRPr lang="it-IT" sz="1400" dirty="0"/>
          </a:p>
        </p:txBody>
      </p:sp>
      <p:sp>
        <p:nvSpPr>
          <p:cNvPr id="5" name="Rettangolo 4">
            <a:extLst>
              <a:ext uri="{FF2B5EF4-FFF2-40B4-BE49-F238E27FC236}">
                <a16:creationId xmlns:a16="http://schemas.microsoft.com/office/drawing/2014/main" id="{5C1E1C38-3C7B-4C55-A3EC-CD13B62BB385}"/>
              </a:ext>
            </a:extLst>
          </p:cNvPr>
          <p:cNvSpPr/>
          <p:nvPr/>
        </p:nvSpPr>
        <p:spPr>
          <a:xfrm>
            <a:off x="649524" y="4797152"/>
            <a:ext cx="8386972" cy="1477328"/>
          </a:xfrm>
          <a:prstGeom prst="rect">
            <a:avLst/>
          </a:prstGeom>
        </p:spPr>
        <p:txBody>
          <a:bodyPr wrap="square">
            <a:spAutoFit/>
          </a:bodyPr>
          <a:lstStyle/>
          <a:p>
            <a:pPr>
              <a:spcAft>
                <a:spcPts val="0"/>
              </a:spcAft>
            </a:pPr>
            <a:r>
              <a:rPr lang="it-IT" dirty="0">
                <a:latin typeface="Calibri" panose="020F0502020204030204" pitchFamily="34" charset="0"/>
                <a:ea typeface="Calibri" panose="020F0502020204030204" pitchFamily="34" charset="0"/>
                <a:cs typeface="Times New Roman" panose="02020603050405020304" pitchFamily="18" charset="0"/>
              </a:rPr>
              <a:t>"</a:t>
            </a:r>
            <a:r>
              <a:rPr lang="it-IT" dirty="0" err="1">
                <a:latin typeface="Calibri" panose="020F0502020204030204" pitchFamily="34" charset="0"/>
                <a:ea typeface="Calibri" panose="020F0502020204030204" pitchFamily="34" charset="0"/>
                <a:cs typeface="Times New Roman" panose="02020603050405020304" pitchFamily="18" charset="0"/>
              </a:rPr>
              <a:t>Pathologic</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findings</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vary</a:t>
            </a:r>
            <a:r>
              <a:rPr lang="it-IT" dirty="0">
                <a:latin typeface="Calibri" panose="020F0502020204030204" pitchFamily="34" charset="0"/>
                <a:ea typeface="Calibri" panose="020F0502020204030204" pitchFamily="34" charset="0"/>
                <a:cs typeface="Times New Roman" panose="02020603050405020304" pitchFamily="18" charset="0"/>
              </a:rPr>
              <a:t> in relation to air/ </a:t>
            </a:r>
            <a:r>
              <a:rPr lang="it-IT" dirty="0" err="1">
                <a:latin typeface="Calibri" panose="020F0502020204030204" pitchFamily="34" charset="0"/>
                <a:ea typeface="Calibri" panose="020F0502020204030204" pitchFamily="34" charset="0"/>
                <a:cs typeface="Times New Roman" panose="02020603050405020304" pitchFamily="18" charset="0"/>
              </a:rPr>
              <a:t>fluid</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ratios</a:t>
            </a:r>
            <a:r>
              <a:rPr lang="it-IT" dirty="0">
                <a:latin typeface="Calibri" panose="020F0502020204030204" pitchFamily="34" charset="0"/>
                <a:ea typeface="Calibri" panose="020F0502020204030204" pitchFamily="34" charset="0"/>
                <a:cs typeface="Times New Roman" panose="02020603050405020304" pitchFamily="18" charset="0"/>
              </a:rPr>
              <a:t>: A, A-line pattern </a:t>
            </a:r>
            <a:r>
              <a:rPr lang="it-IT" dirty="0" err="1">
                <a:latin typeface="Calibri" panose="020F0502020204030204" pitchFamily="34" charset="0"/>
                <a:ea typeface="Calibri" panose="020F0502020204030204" pitchFamily="34" charset="0"/>
                <a:cs typeface="Times New Roman" panose="02020603050405020304" pitchFamily="18" charset="0"/>
              </a:rPr>
              <a:t>seen</a:t>
            </a:r>
            <a:r>
              <a:rPr lang="it-IT" dirty="0">
                <a:latin typeface="Calibri" panose="020F0502020204030204" pitchFamily="34" charset="0"/>
                <a:ea typeface="Calibri" panose="020F0502020204030204" pitchFamily="34" charset="0"/>
                <a:cs typeface="Times New Roman" panose="02020603050405020304" pitchFamily="18" charset="0"/>
              </a:rPr>
              <a:t> in “dry” </a:t>
            </a:r>
            <a:r>
              <a:rPr lang="it-IT" dirty="0" err="1">
                <a:latin typeface="Calibri" panose="020F0502020204030204" pitchFamily="34" charset="0"/>
                <a:ea typeface="Calibri" panose="020F0502020204030204" pitchFamily="34" charset="0"/>
                <a:cs typeface="Times New Roman" panose="02020603050405020304" pitchFamily="18" charset="0"/>
              </a:rPr>
              <a:t>lung</a:t>
            </a:r>
            <a:r>
              <a:rPr lang="it-IT" dirty="0">
                <a:latin typeface="Calibri" panose="020F0502020204030204" pitchFamily="34" charset="0"/>
                <a:ea typeface="Calibri" panose="020F0502020204030204" pitchFamily="34" charset="0"/>
                <a:cs typeface="Times New Roman" panose="02020603050405020304" pitchFamily="18" charset="0"/>
              </a:rPr>
              <a:t>, no </a:t>
            </a:r>
            <a:r>
              <a:rPr lang="it-IT" dirty="0" err="1">
                <a:latin typeface="Calibri" panose="020F0502020204030204" pitchFamily="34" charset="0"/>
                <a:ea typeface="Calibri" panose="020F0502020204030204" pitchFamily="34" charset="0"/>
                <a:cs typeface="Times New Roman" panose="02020603050405020304" pitchFamily="18" charset="0"/>
              </a:rPr>
              <a:t>fluid-filled</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interlobular</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septa</a:t>
            </a:r>
            <a:r>
              <a:rPr lang="it-IT" dirty="0">
                <a:latin typeface="Calibri" panose="020F0502020204030204" pitchFamily="34" charset="0"/>
                <a:ea typeface="Calibri" panose="020F0502020204030204" pitchFamily="34" charset="0"/>
                <a:cs typeface="Times New Roman" panose="02020603050405020304" pitchFamily="18" charset="0"/>
              </a:rPr>
              <a:t>. B, B-</a:t>
            </a:r>
            <a:r>
              <a:rPr lang="it-IT" dirty="0" err="1">
                <a:latin typeface="Calibri" panose="020F0502020204030204" pitchFamily="34" charset="0"/>
                <a:ea typeface="Calibri" panose="020F0502020204030204" pitchFamily="34" charset="0"/>
                <a:cs typeface="Times New Roman" panose="02020603050405020304" pitchFamily="18" charset="0"/>
              </a:rPr>
              <a:t>lines</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appear</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as</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fluid</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begins</a:t>
            </a:r>
            <a:r>
              <a:rPr lang="it-IT" dirty="0">
                <a:latin typeface="Calibri" panose="020F0502020204030204" pitchFamily="34" charset="0"/>
                <a:ea typeface="Calibri" panose="020F0502020204030204" pitchFamily="34" charset="0"/>
                <a:cs typeface="Times New Roman" panose="02020603050405020304" pitchFamily="18" charset="0"/>
              </a:rPr>
              <a:t> to </a:t>
            </a:r>
            <a:r>
              <a:rPr lang="it-IT" dirty="0" err="1">
                <a:latin typeface="Calibri" panose="020F0502020204030204" pitchFamily="34" charset="0"/>
                <a:ea typeface="Calibri" panose="020F0502020204030204" pitchFamily="34" charset="0"/>
                <a:cs typeface="Times New Roman" panose="02020603050405020304" pitchFamily="18" charset="0"/>
              </a:rPr>
              <a:t>widen</a:t>
            </a:r>
            <a:r>
              <a:rPr lang="it-IT" dirty="0">
                <a:latin typeface="Calibri" panose="020F0502020204030204" pitchFamily="34" charset="0"/>
                <a:ea typeface="Calibri" panose="020F0502020204030204" pitchFamily="34" charset="0"/>
                <a:cs typeface="Times New Roman" panose="02020603050405020304" pitchFamily="18" charset="0"/>
              </a:rPr>
              <a:t> the </a:t>
            </a:r>
            <a:r>
              <a:rPr lang="it-IT" dirty="0" err="1">
                <a:latin typeface="Calibri" panose="020F0502020204030204" pitchFamily="34" charset="0"/>
                <a:ea typeface="Calibri" panose="020F0502020204030204" pitchFamily="34" charset="0"/>
                <a:cs typeface="Times New Roman" panose="02020603050405020304" pitchFamily="18" charset="0"/>
              </a:rPr>
              <a:t>interlobular</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septa</a:t>
            </a:r>
            <a:r>
              <a:rPr lang="it-IT" dirty="0">
                <a:latin typeface="Calibri" panose="020F0502020204030204" pitchFamily="34" charset="0"/>
                <a:ea typeface="Calibri" panose="020F0502020204030204" pitchFamily="34" charset="0"/>
                <a:cs typeface="Times New Roman" panose="02020603050405020304" pitchFamily="18" charset="0"/>
              </a:rPr>
              <a:t>. C, </a:t>
            </a:r>
            <a:r>
              <a:rPr lang="it-IT" dirty="0" err="1">
                <a:latin typeface="Calibri" panose="020F0502020204030204" pitchFamily="34" charset="0"/>
                <a:ea typeface="Calibri" panose="020F0502020204030204" pitchFamily="34" charset="0"/>
                <a:cs typeface="Times New Roman" panose="02020603050405020304" pitchFamily="18" charset="0"/>
              </a:rPr>
              <a:t>consolidation</a:t>
            </a:r>
            <a:r>
              <a:rPr lang="it-IT" dirty="0">
                <a:latin typeface="Calibri" panose="020F0502020204030204" pitchFamily="34" charset="0"/>
                <a:ea typeface="Calibri" panose="020F0502020204030204" pitchFamily="34" charset="0"/>
                <a:cs typeface="Times New Roman" panose="02020603050405020304" pitchFamily="18" charset="0"/>
              </a:rPr>
              <a:t> pattern (</a:t>
            </a:r>
            <a:r>
              <a:rPr lang="it-IT" dirty="0" err="1">
                <a:latin typeface="Calibri" panose="020F0502020204030204" pitchFamily="34" charset="0"/>
                <a:ea typeface="Calibri" panose="020F0502020204030204" pitchFamily="34" charset="0"/>
                <a:cs typeface="Times New Roman" panose="02020603050405020304" pitchFamily="18" charset="0"/>
              </a:rPr>
              <a:t>fluid</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completely</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fills</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alveolus</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displacing</a:t>
            </a:r>
            <a:r>
              <a:rPr lang="it-IT" dirty="0">
                <a:latin typeface="Calibri" panose="020F0502020204030204" pitchFamily="34" charset="0"/>
                <a:ea typeface="Calibri" panose="020F0502020204030204" pitchFamily="34" charset="0"/>
                <a:cs typeface="Times New Roman" panose="02020603050405020304" pitchFamily="18" charset="0"/>
              </a:rPr>
              <a:t> air). D, </a:t>
            </a:r>
            <a:r>
              <a:rPr lang="it-IT" dirty="0" err="1">
                <a:latin typeface="Calibri" panose="020F0502020204030204" pitchFamily="34" charset="0"/>
                <a:ea typeface="Calibri" panose="020F0502020204030204" pitchFamily="34" charset="0"/>
                <a:cs typeface="Times New Roman" panose="02020603050405020304" pitchFamily="18" charset="0"/>
              </a:rPr>
              <a:t>pleural</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effusion</a:t>
            </a:r>
            <a:r>
              <a:rPr lang="it-IT" dirty="0">
                <a:latin typeface="Calibri" panose="020F0502020204030204" pitchFamily="34" charset="0"/>
                <a:ea typeface="Calibri" panose="020F0502020204030204" pitchFamily="34" charset="0"/>
                <a:cs typeface="Times New Roman" panose="02020603050405020304" pitchFamily="18" charset="0"/>
              </a:rPr>
              <a:t> with </a:t>
            </a:r>
            <a:r>
              <a:rPr lang="it-IT" dirty="0" err="1">
                <a:latin typeface="Calibri" panose="020F0502020204030204" pitchFamily="34" charset="0"/>
                <a:ea typeface="Calibri" panose="020F0502020204030204" pitchFamily="34" charset="0"/>
                <a:cs typeface="Times New Roman" panose="02020603050405020304" pitchFamily="18" charset="0"/>
              </a:rPr>
              <a:t>consolidation</a:t>
            </a:r>
            <a:r>
              <a:rPr lang="it-IT" dirty="0">
                <a:latin typeface="Calibri" panose="020F0502020204030204" pitchFamily="34" charset="0"/>
                <a:ea typeface="Calibri" panose="020F0502020204030204" pitchFamily="34" charset="0"/>
                <a:cs typeface="Times New Roman" panose="02020603050405020304" pitchFamily="18" charset="0"/>
              </a:rPr>
              <a:t> pattern from compressive </a:t>
            </a:r>
            <a:r>
              <a:rPr lang="it-IT" dirty="0" err="1">
                <a:latin typeface="Calibri" panose="020F0502020204030204" pitchFamily="34" charset="0"/>
                <a:ea typeface="Calibri" panose="020F0502020204030204" pitchFamily="34" charset="0"/>
                <a:cs typeface="Times New Roman" panose="02020603050405020304" pitchFamily="18" charset="0"/>
              </a:rPr>
              <a:t>atelectasis</a:t>
            </a:r>
            <a:r>
              <a:rPr lang="it-IT" dirty="0">
                <a:latin typeface="Calibri" panose="020F0502020204030204" pitchFamily="34" charset="0"/>
                <a:ea typeface="Calibri" panose="020F0502020204030204" pitchFamily="34" charset="0"/>
                <a:cs typeface="Times New Roman" panose="02020603050405020304" pitchFamily="18" charset="0"/>
              </a:rPr>
              <a:t> due to </a:t>
            </a:r>
            <a:r>
              <a:rPr lang="it-IT" dirty="0" err="1">
                <a:latin typeface="Calibri" panose="020F0502020204030204" pitchFamily="34" charset="0"/>
                <a:ea typeface="Calibri" panose="020F0502020204030204" pitchFamily="34" charset="0"/>
                <a:cs typeface="Times New Roman" panose="02020603050405020304" pitchFamily="18" charset="0"/>
              </a:rPr>
              <a:t>fluid</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filling</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pleural</a:t>
            </a:r>
            <a:r>
              <a:rPr lang="it-IT" dirty="0">
                <a:latin typeface="Calibri" panose="020F0502020204030204" pitchFamily="34" charset="0"/>
                <a:ea typeface="Calibri" panose="020F0502020204030204" pitchFamily="34" charset="0"/>
                <a:cs typeface="Times New Roman" panose="02020603050405020304" pitchFamily="18" charset="0"/>
              </a:rPr>
              <a:t> </a:t>
            </a:r>
            <a:r>
              <a:rPr lang="it-IT" dirty="0" err="1">
                <a:latin typeface="Calibri" panose="020F0502020204030204" pitchFamily="34" charset="0"/>
                <a:ea typeface="Calibri" panose="020F0502020204030204" pitchFamily="34" charset="0"/>
                <a:cs typeface="Times New Roman" panose="02020603050405020304" pitchFamily="18" charset="0"/>
              </a:rPr>
              <a:t>space</a:t>
            </a:r>
            <a:r>
              <a:rPr lang="it-IT" dirty="0">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497841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C323851-499C-44B2-99D5-2A6E3F7AA550}"/>
              </a:ext>
            </a:extLst>
          </p:cNvPr>
          <p:cNvPicPr>
            <a:picLocks noChangeAspect="1"/>
          </p:cNvPicPr>
          <p:nvPr/>
        </p:nvPicPr>
        <p:blipFill>
          <a:blip r:embed="rId2"/>
          <a:stretch>
            <a:fillRect/>
          </a:stretch>
        </p:blipFill>
        <p:spPr>
          <a:xfrm>
            <a:off x="1763688" y="188640"/>
            <a:ext cx="6261070" cy="4502513"/>
          </a:xfrm>
          <a:prstGeom prst="rect">
            <a:avLst/>
          </a:prstGeom>
        </p:spPr>
      </p:pic>
      <p:sp>
        <p:nvSpPr>
          <p:cNvPr id="3" name="Rettangolo 2">
            <a:extLst>
              <a:ext uri="{FF2B5EF4-FFF2-40B4-BE49-F238E27FC236}">
                <a16:creationId xmlns:a16="http://schemas.microsoft.com/office/drawing/2014/main" id="{A1806B9C-B194-4132-9B2D-7E7E2F7AAC5F}"/>
              </a:ext>
            </a:extLst>
          </p:cNvPr>
          <p:cNvSpPr/>
          <p:nvPr/>
        </p:nvSpPr>
        <p:spPr>
          <a:xfrm>
            <a:off x="6444208" y="6525344"/>
            <a:ext cx="2300630" cy="261610"/>
          </a:xfrm>
          <a:prstGeom prst="rect">
            <a:avLst/>
          </a:prstGeom>
        </p:spPr>
        <p:txBody>
          <a:bodyPr wrap="none">
            <a:spAutoFit/>
          </a:bodyPr>
          <a:lstStyle/>
          <a:p>
            <a:r>
              <a:rPr lang="it-IT" sz="1100" dirty="0">
                <a:hlinkClick r:id="rId3"/>
              </a:rPr>
              <a:t>Heart </a:t>
            </a:r>
            <a:r>
              <a:rPr lang="it-IT" sz="1100" dirty="0" err="1">
                <a:hlinkClick r:id="rId3"/>
              </a:rPr>
              <a:t>Lung</a:t>
            </a:r>
            <a:r>
              <a:rPr lang="it-IT" sz="1100" dirty="0">
                <a:hlinkClick r:id="rId3"/>
              </a:rPr>
              <a:t> Vessel. 2013; 5(3): 142–147. </a:t>
            </a:r>
            <a:endParaRPr lang="it-IT" sz="1100" dirty="0"/>
          </a:p>
        </p:txBody>
      </p:sp>
      <p:sp>
        <p:nvSpPr>
          <p:cNvPr id="4" name="Rettangolo 3">
            <a:extLst>
              <a:ext uri="{FF2B5EF4-FFF2-40B4-BE49-F238E27FC236}">
                <a16:creationId xmlns:a16="http://schemas.microsoft.com/office/drawing/2014/main" id="{1AD8BFC3-6041-4990-821B-74AD2DCB489F}"/>
              </a:ext>
            </a:extLst>
          </p:cNvPr>
          <p:cNvSpPr/>
          <p:nvPr/>
        </p:nvSpPr>
        <p:spPr>
          <a:xfrm>
            <a:off x="323528" y="4840267"/>
            <a:ext cx="8712968" cy="1815882"/>
          </a:xfrm>
          <a:prstGeom prst="rect">
            <a:avLst/>
          </a:prstGeom>
        </p:spPr>
        <p:txBody>
          <a:bodyPr wrap="square">
            <a:spAutoFit/>
          </a:bodyPr>
          <a:lstStyle/>
          <a:p>
            <a:r>
              <a:rPr lang="en-US" sz="1600" dirty="0"/>
              <a:t>The A-profile.</a:t>
            </a:r>
          </a:p>
          <a:p>
            <a:r>
              <a:rPr lang="en-US" sz="1600" dirty="0"/>
              <a:t>Left, from the pleural line (upper arrows), horizontal repetitions of the pleural line are displayed (lower arrows). These artifacts are called A-lines.</a:t>
            </a:r>
          </a:p>
          <a:p>
            <a:r>
              <a:rPr lang="en-US" sz="1600" dirty="0"/>
              <a:t>Right: M-mode indicates a sandy pattern homogeneously displayed exactly below the pleural line (arrow). This demonstrates the lung sliding.</a:t>
            </a:r>
          </a:p>
          <a:p>
            <a:r>
              <a:rPr lang="en-US" sz="1600" dirty="0"/>
              <a:t>Lung sliding associated to A-lines, at the anterior chest wall of a dyspneic patient, is called the A-profile (indicating normal lung surface).</a:t>
            </a:r>
          </a:p>
        </p:txBody>
      </p:sp>
    </p:spTree>
    <p:extLst>
      <p:ext uri="{BB962C8B-B14F-4D97-AF65-F5344CB8AC3E}">
        <p14:creationId xmlns:p14="http://schemas.microsoft.com/office/powerpoint/2010/main" val="3408336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65A8385-CCAD-4E3A-BC3E-D8952C78787F}"/>
              </a:ext>
            </a:extLst>
          </p:cNvPr>
          <p:cNvSpPr/>
          <p:nvPr/>
        </p:nvSpPr>
        <p:spPr>
          <a:xfrm>
            <a:off x="287524" y="4725144"/>
            <a:ext cx="8568952" cy="1815882"/>
          </a:xfrm>
          <a:prstGeom prst="rect">
            <a:avLst/>
          </a:prstGeom>
        </p:spPr>
        <p:txBody>
          <a:bodyPr wrap="square">
            <a:spAutoFit/>
          </a:bodyPr>
          <a:lstStyle/>
          <a:p>
            <a:r>
              <a:rPr lang="en-US" sz="1600" dirty="0"/>
              <a:t>The B-line includes 7 criteria. Three are constant: 1) This is a comet-tail, vertical artifact. 2) It arises from the pleural line. 3) It moves in concert with lung sliding. Four criteria are quite always present. 4) It does not fade, descends up to the edge of the screen. 5) It is well-defined, laser like. 6) It is hyperechoic, like the pleural line. 7) It obliterates the A-lines. All these criteria make it always possible to recognize B-lines from other comet-tail artifacts (E-lines, Z-lines...).</a:t>
            </a:r>
          </a:p>
          <a:p>
            <a:r>
              <a:rPr lang="en-US" sz="1600" dirty="0"/>
              <a:t>The B-line can be isolated, with little meaning. Multiple B-lines, like in this view (three being visible), are then called “lung rockets”, and indicate interstitial syndrome - usually interstitial edema when seen in acute settings.</a:t>
            </a:r>
          </a:p>
        </p:txBody>
      </p:sp>
      <p:pic>
        <p:nvPicPr>
          <p:cNvPr id="3" name="Immagine 2">
            <a:extLst>
              <a:ext uri="{FF2B5EF4-FFF2-40B4-BE49-F238E27FC236}">
                <a16:creationId xmlns:a16="http://schemas.microsoft.com/office/drawing/2014/main" id="{1A8FC6F3-DC5D-4F48-A17C-9E2071377F16}"/>
              </a:ext>
            </a:extLst>
          </p:cNvPr>
          <p:cNvPicPr>
            <a:picLocks noChangeAspect="1"/>
          </p:cNvPicPr>
          <p:nvPr/>
        </p:nvPicPr>
        <p:blipFill>
          <a:blip r:embed="rId2"/>
          <a:stretch>
            <a:fillRect/>
          </a:stretch>
        </p:blipFill>
        <p:spPr>
          <a:xfrm>
            <a:off x="1763688" y="188640"/>
            <a:ext cx="5616624" cy="4469508"/>
          </a:xfrm>
          <a:prstGeom prst="rect">
            <a:avLst/>
          </a:prstGeom>
        </p:spPr>
      </p:pic>
      <p:sp>
        <p:nvSpPr>
          <p:cNvPr id="4" name="Rettangolo 3">
            <a:extLst>
              <a:ext uri="{FF2B5EF4-FFF2-40B4-BE49-F238E27FC236}">
                <a16:creationId xmlns:a16="http://schemas.microsoft.com/office/drawing/2014/main" id="{A4C6CFEC-C9B2-408E-B6B4-E22204AF34E6}"/>
              </a:ext>
            </a:extLst>
          </p:cNvPr>
          <p:cNvSpPr/>
          <p:nvPr/>
        </p:nvSpPr>
        <p:spPr>
          <a:xfrm>
            <a:off x="6444208" y="6525344"/>
            <a:ext cx="2300630" cy="261610"/>
          </a:xfrm>
          <a:prstGeom prst="rect">
            <a:avLst/>
          </a:prstGeom>
        </p:spPr>
        <p:txBody>
          <a:bodyPr wrap="none">
            <a:spAutoFit/>
          </a:bodyPr>
          <a:lstStyle/>
          <a:p>
            <a:r>
              <a:rPr lang="it-IT" sz="1100" dirty="0">
                <a:hlinkClick r:id="rId3"/>
              </a:rPr>
              <a:t>Heart </a:t>
            </a:r>
            <a:r>
              <a:rPr lang="it-IT" sz="1100" dirty="0" err="1">
                <a:hlinkClick r:id="rId3"/>
              </a:rPr>
              <a:t>Lung</a:t>
            </a:r>
            <a:r>
              <a:rPr lang="it-IT" sz="1100" dirty="0">
                <a:hlinkClick r:id="rId3"/>
              </a:rPr>
              <a:t> Vessel. 2013; 5(3): 142–147. </a:t>
            </a:r>
            <a:endParaRPr lang="it-IT" sz="1100" dirty="0"/>
          </a:p>
        </p:txBody>
      </p:sp>
    </p:spTree>
    <p:extLst>
      <p:ext uri="{BB962C8B-B14F-4D97-AF65-F5344CB8AC3E}">
        <p14:creationId xmlns:p14="http://schemas.microsoft.com/office/powerpoint/2010/main" val="3036752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F757CC5-E3D5-49E4-969F-5C551A59B5D5}"/>
              </a:ext>
            </a:extLst>
          </p:cNvPr>
          <p:cNvPicPr>
            <a:picLocks noChangeAspect="1"/>
          </p:cNvPicPr>
          <p:nvPr/>
        </p:nvPicPr>
        <p:blipFill>
          <a:blip r:embed="rId2"/>
          <a:stretch>
            <a:fillRect/>
          </a:stretch>
        </p:blipFill>
        <p:spPr>
          <a:xfrm>
            <a:off x="1835696" y="1268760"/>
            <a:ext cx="5712153" cy="4081809"/>
          </a:xfrm>
          <a:prstGeom prst="rect">
            <a:avLst/>
          </a:prstGeom>
        </p:spPr>
      </p:pic>
    </p:spTree>
    <p:extLst>
      <p:ext uri="{BB962C8B-B14F-4D97-AF65-F5344CB8AC3E}">
        <p14:creationId xmlns:p14="http://schemas.microsoft.com/office/powerpoint/2010/main" val="582554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089F29-3C7F-433B-B5DA-AC878FA79A9F}"/>
              </a:ext>
            </a:extLst>
          </p:cNvPr>
          <p:cNvSpPr>
            <a:spLocks noGrp="1"/>
          </p:cNvSpPr>
          <p:nvPr>
            <p:ph type="title"/>
          </p:nvPr>
        </p:nvSpPr>
        <p:spPr>
          <a:xfrm>
            <a:off x="267477" y="-387424"/>
            <a:ext cx="7924800" cy="1143000"/>
          </a:xfrm>
        </p:spPr>
        <p:txBody>
          <a:bodyPr/>
          <a:lstStyle/>
          <a:p>
            <a:r>
              <a:rPr lang="it-IT" dirty="0" err="1"/>
              <a:t>Ecobedside</a:t>
            </a:r>
            <a:r>
              <a:rPr lang="it-IT" dirty="0"/>
              <a:t> polmonare</a:t>
            </a:r>
          </a:p>
        </p:txBody>
      </p:sp>
      <p:pic>
        <p:nvPicPr>
          <p:cNvPr id="5" name="polmone">
            <a:hlinkClick r:id="" action="ppaction://media"/>
            <a:extLst>
              <a:ext uri="{FF2B5EF4-FFF2-40B4-BE49-F238E27FC236}">
                <a16:creationId xmlns:a16="http://schemas.microsoft.com/office/drawing/2014/main" id="{C7E020C3-BCF7-4AC7-AF88-A16FCDC92D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19572" y="980728"/>
            <a:ext cx="7704856" cy="5778643"/>
          </a:xfrm>
          <a:prstGeom prst="rect">
            <a:avLst/>
          </a:prstGeom>
        </p:spPr>
      </p:pic>
      <p:sp>
        <p:nvSpPr>
          <p:cNvPr id="4" name="Rettangolo 3">
            <a:extLst>
              <a:ext uri="{FF2B5EF4-FFF2-40B4-BE49-F238E27FC236}">
                <a16:creationId xmlns:a16="http://schemas.microsoft.com/office/drawing/2014/main" id="{DC3EF943-3D54-409C-A800-6459072406E1}"/>
              </a:ext>
            </a:extLst>
          </p:cNvPr>
          <p:cNvSpPr/>
          <p:nvPr/>
        </p:nvSpPr>
        <p:spPr>
          <a:xfrm>
            <a:off x="5580112" y="6453336"/>
            <a:ext cx="2128211" cy="276999"/>
          </a:xfrm>
          <a:prstGeom prst="rect">
            <a:avLst/>
          </a:prstGeom>
        </p:spPr>
        <p:txBody>
          <a:bodyPr wrap="none">
            <a:spAutoFit/>
          </a:bodyPr>
          <a:lstStyle/>
          <a:p>
            <a:r>
              <a:rPr lang="it-IT" sz="1200" dirty="0">
                <a:solidFill>
                  <a:schemeClr val="tx1">
                    <a:lumMod val="65000"/>
                  </a:schemeClr>
                </a:solidFill>
                <a:latin typeface="AdvTTa9027ee7"/>
              </a:rPr>
              <a:t>CHEST 2017; 152(5):e105-e108</a:t>
            </a:r>
            <a:endParaRPr lang="it-IT" sz="1200" dirty="0">
              <a:solidFill>
                <a:schemeClr val="tx1">
                  <a:lumMod val="65000"/>
                </a:schemeClr>
              </a:solidFill>
            </a:endParaRPr>
          </a:p>
        </p:txBody>
      </p:sp>
    </p:spTree>
    <p:extLst>
      <p:ext uri="{BB962C8B-B14F-4D97-AF65-F5344CB8AC3E}">
        <p14:creationId xmlns:p14="http://schemas.microsoft.com/office/powerpoint/2010/main" val="92131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AE1AD9F-0FC9-4FD9-9DA5-F3590761BDE6}"/>
              </a:ext>
            </a:extLst>
          </p:cNvPr>
          <p:cNvPicPr>
            <a:picLocks noChangeAspect="1"/>
          </p:cNvPicPr>
          <p:nvPr/>
        </p:nvPicPr>
        <p:blipFill>
          <a:blip r:embed="rId2"/>
          <a:stretch>
            <a:fillRect/>
          </a:stretch>
        </p:blipFill>
        <p:spPr>
          <a:xfrm>
            <a:off x="0" y="0"/>
            <a:ext cx="3552600" cy="1763000"/>
          </a:xfrm>
          <a:prstGeom prst="rect">
            <a:avLst/>
          </a:prstGeom>
        </p:spPr>
      </p:pic>
      <p:sp>
        <p:nvSpPr>
          <p:cNvPr id="3" name="Rettangolo 2">
            <a:extLst>
              <a:ext uri="{FF2B5EF4-FFF2-40B4-BE49-F238E27FC236}">
                <a16:creationId xmlns:a16="http://schemas.microsoft.com/office/drawing/2014/main" id="{7061C403-E73B-4018-8072-DC3AB234ABE6}"/>
              </a:ext>
            </a:extLst>
          </p:cNvPr>
          <p:cNvSpPr/>
          <p:nvPr/>
        </p:nvSpPr>
        <p:spPr>
          <a:xfrm>
            <a:off x="2123728" y="2218740"/>
            <a:ext cx="5328592" cy="1200329"/>
          </a:xfrm>
          <a:prstGeom prst="rect">
            <a:avLst/>
          </a:prstGeom>
        </p:spPr>
        <p:txBody>
          <a:bodyPr wrap="square">
            <a:spAutoFit/>
          </a:bodyPr>
          <a:lstStyle/>
          <a:p>
            <a:pPr marL="285750" indent="-285750">
              <a:buFont typeface="Arial" panose="020B0604020202020204" pitchFamily="34" charset="0"/>
              <a:buChar char="•"/>
            </a:pPr>
            <a:r>
              <a:rPr lang="en-US" dirty="0"/>
              <a:t>Absence of multiple B-lines excludes pulmonary </a:t>
            </a:r>
            <a:r>
              <a:rPr lang="en-US" dirty="0" err="1"/>
              <a:t>oedema</a:t>
            </a:r>
            <a:r>
              <a:rPr lang="en-US" dirty="0"/>
              <a:t>.</a:t>
            </a:r>
          </a:p>
          <a:p>
            <a:pPr marL="285750" indent="-285750">
              <a:buFont typeface="Arial" panose="020B0604020202020204" pitchFamily="34" charset="0"/>
              <a:buChar char="•"/>
            </a:pPr>
            <a:r>
              <a:rPr lang="en-US" dirty="0"/>
              <a:t>Increase of B-lines≥10 was related to the decrease of PaO2/FiO2 ratio</a:t>
            </a:r>
          </a:p>
          <a:p>
            <a:pPr marL="285750" indent="-285750">
              <a:buFont typeface="Arial" panose="020B0604020202020204" pitchFamily="34" charset="0"/>
              <a:buChar char="•"/>
            </a:pPr>
            <a:endParaRPr lang="it-IT" dirty="0"/>
          </a:p>
        </p:txBody>
      </p:sp>
      <p:sp>
        <p:nvSpPr>
          <p:cNvPr id="4" name="Rettangolo 3">
            <a:extLst>
              <a:ext uri="{FF2B5EF4-FFF2-40B4-BE49-F238E27FC236}">
                <a16:creationId xmlns:a16="http://schemas.microsoft.com/office/drawing/2014/main" id="{1481F807-6ACC-46A3-8C26-AD169288971B}"/>
              </a:ext>
            </a:extLst>
          </p:cNvPr>
          <p:cNvSpPr/>
          <p:nvPr/>
        </p:nvSpPr>
        <p:spPr>
          <a:xfrm>
            <a:off x="2411760" y="3419069"/>
            <a:ext cx="5040560" cy="1200329"/>
          </a:xfrm>
          <a:prstGeom prst="rect">
            <a:avLst/>
          </a:prstGeom>
        </p:spPr>
        <p:txBody>
          <a:bodyPr wrap="square">
            <a:spAutoFit/>
          </a:bodyPr>
          <a:lstStyle/>
          <a:p>
            <a:r>
              <a:rPr lang="en-US" dirty="0">
                <a:solidFill>
                  <a:srgbClr val="FFFF00"/>
                </a:solidFill>
              </a:rPr>
              <a:t>Lung ultrasound has gained attention as a rapid and non-invasive tool to detect a shift from dry lung to B-lines, an artefact indicating interstitial </a:t>
            </a:r>
            <a:r>
              <a:rPr lang="en-US" dirty="0" err="1">
                <a:solidFill>
                  <a:srgbClr val="FFFF00"/>
                </a:solidFill>
              </a:rPr>
              <a:t>oedema</a:t>
            </a:r>
            <a:r>
              <a:rPr lang="en-US" dirty="0">
                <a:solidFill>
                  <a:srgbClr val="FFFF00"/>
                </a:solidFill>
              </a:rPr>
              <a:t> or alveolar</a:t>
            </a:r>
          </a:p>
          <a:p>
            <a:r>
              <a:rPr lang="en-US" dirty="0" err="1">
                <a:solidFill>
                  <a:srgbClr val="FFFF00"/>
                </a:solidFill>
              </a:rPr>
              <a:t>oedema</a:t>
            </a:r>
            <a:r>
              <a:rPr lang="en-US" dirty="0">
                <a:solidFill>
                  <a:srgbClr val="FFFF00"/>
                </a:solidFill>
              </a:rPr>
              <a:t> (confluent B-lines), which prevent fluid overload.</a:t>
            </a:r>
            <a:endParaRPr lang="it-IT" dirty="0">
              <a:solidFill>
                <a:srgbClr val="FFFF00"/>
              </a:solidFill>
            </a:endParaRPr>
          </a:p>
        </p:txBody>
      </p:sp>
      <p:sp>
        <p:nvSpPr>
          <p:cNvPr id="8" name="Rettangolo 7">
            <a:extLst>
              <a:ext uri="{FF2B5EF4-FFF2-40B4-BE49-F238E27FC236}">
                <a16:creationId xmlns:a16="http://schemas.microsoft.com/office/drawing/2014/main" id="{583650EE-3B63-44C5-9CDD-4D191FBA25F4}"/>
              </a:ext>
            </a:extLst>
          </p:cNvPr>
          <p:cNvSpPr/>
          <p:nvPr/>
        </p:nvSpPr>
        <p:spPr>
          <a:xfrm>
            <a:off x="195977" y="1753186"/>
            <a:ext cx="2493760" cy="307777"/>
          </a:xfrm>
          <a:prstGeom prst="rect">
            <a:avLst/>
          </a:prstGeom>
        </p:spPr>
        <p:txBody>
          <a:bodyPr wrap="none">
            <a:spAutoFit/>
          </a:bodyPr>
          <a:lstStyle/>
          <a:p>
            <a:r>
              <a:rPr lang="it-IT" sz="1400" dirty="0" err="1">
                <a:solidFill>
                  <a:schemeClr val="tx1">
                    <a:lumMod val="95000"/>
                  </a:schemeClr>
                </a:solidFill>
                <a:latin typeface="FrutigerLTPro-LightCnIta"/>
              </a:rPr>
              <a:t>Emerg</a:t>
            </a:r>
            <a:r>
              <a:rPr lang="it-IT" sz="1400" dirty="0">
                <a:solidFill>
                  <a:schemeClr val="tx1">
                    <a:lumMod val="95000"/>
                  </a:schemeClr>
                </a:solidFill>
                <a:latin typeface="FrutigerLTPro-LightCnIta"/>
              </a:rPr>
              <a:t> </a:t>
            </a:r>
            <a:r>
              <a:rPr lang="it-IT" sz="1400" dirty="0" err="1">
                <a:solidFill>
                  <a:schemeClr val="tx1">
                    <a:lumMod val="95000"/>
                  </a:schemeClr>
                </a:solidFill>
                <a:latin typeface="FrutigerLTPro-LightCnIta"/>
              </a:rPr>
              <a:t>Med</a:t>
            </a:r>
            <a:r>
              <a:rPr lang="it-IT" sz="1400" dirty="0">
                <a:solidFill>
                  <a:schemeClr val="tx1">
                    <a:lumMod val="95000"/>
                  </a:schemeClr>
                </a:solidFill>
                <a:latin typeface="FrutigerLTPro-LightCnIta"/>
              </a:rPr>
              <a:t> J </a:t>
            </a:r>
            <a:r>
              <a:rPr lang="it-IT" sz="1400" dirty="0">
                <a:solidFill>
                  <a:schemeClr val="tx1">
                    <a:lumMod val="95000"/>
                  </a:schemeClr>
                </a:solidFill>
                <a:latin typeface="FrutigerLTPro-LightCn"/>
              </a:rPr>
              <a:t>2017;</a:t>
            </a:r>
            <a:r>
              <a:rPr lang="it-IT" sz="1400" b="1" dirty="0">
                <a:solidFill>
                  <a:schemeClr val="tx1">
                    <a:lumMod val="95000"/>
                  </a:schemeClr>
                </a:solidFill>
                <a:latin typeface="FrutigerLTPro-BoldCn"/>
              </a:rPr>
              <a:t>34</a:t>
            </a:r>
            <a:r>
              <a:rPr lang="it-IT" sz="1400" dirty="0">
                <a:solidFill>
                  <a:schemeClr val="tx1">
                    <a:lumMod val="95000"/>
                  </a:schemeClr>
                </a:solidFill>
                <a:latin typeface="FrutigerLTPro-LightCn"/>
              </a:rPr>
              <a:t>:419–422.</a:t>
            </a:r>
            <a:endParaRPr lang="it-IT" sz="1400" dirty="0">
              <a:solidFill>
                <a:schemeClr val="tx1">
                  <a:lumMod val="95000"/>
                </a:schemeClr>
              </a:solidFill>
            </a:endParaRPr>
          </a:p>
        </p:txBody>
      </p:sp>
      <p:sp>
        <p:nvSpPr>
          <p:cNvPr id="10" name="Cubo 9">
            <a:extLst>
              <a:ext uri="{FF2B5EF4-FFF2-40B4-BE49-F238E27FC236}">
                <a16:creationId xmlns:a16="http://schemas.microsoft.com/office/drawing/2014/main" id="{66DCF005-B1E0-4948-BD7A-5545A548EB14}"/>
              </a:ext>
            </a:extLst>
          </p:cNvPr>
          <p:cNvSpPr/>
          <p:nvPr/>
        </p:nvSpPr>
        <p:spPr>
          <a:xfrm>
            <a:off x="2123728" y="1960525"/>
            <a:ext cx="4668146" cy="3707248"/>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a:t>LACK of </a:t>
            </a:r>
            <a:r>
              <a:rPr lang="it-IT" sz="3600" dirty="0" err="1"/>
              <a:t>Prospective</a:t>
            </a:r>
            <a:r>
              <a:rPr lang="it-IT" sz="3600" dirty="0"/>
              <a:t> studies.</a:t>
            </a:r>
          </a:p>
        </p:txBody>
      </p:sp>
    </p:spTree>
    <p:extLst>
      <p:ext uri="{BB962C8B-B14F-4D97-AF65-F5344CB8AC3E}">
        <p14:creationId xmlns:p14="http://schemas.microsoft.com/office/powerpoint/2010/main" val="110831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1E5E56-CC9A-4E59-9BEA-1955BBA513DD}"/>
              </a:ext>
            </a:extLst>
          </p:cNvPr>
          <p:cNvSpPr txBox="1">
            <a:spLocks/>
          </p:cNvSpPr>
          <p:nvPr/>
        </p:nvSpPr>
        <p:spPr>
          <a:xfrm>
            <a:off x="251520" y="476672"/>
            <a:ext cx="7924800" cy="114300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dirty="0" err="1"/>
              <a:t>Ecobedside</a:t>
            </a:r>
            <a:r>
              <a:rPr lang="it-IT" dirty="0"/>
              <a:t> </a:t>
            </a:r>
            <a:r>
              <a:rPr lang="it-IT" dirty="0" err="1"/>
              <a:t>CUOre</a:t>
            </a:r>
            <a:endParaRPr lang="it-IT" dirty="0"/>
          </a:p>
        </p:txBody>
      </p:sp>
    </p:spTree>
    <p:extLst>
      <p:ext uri="{BB962C8B-B14F-4D97-AF65-F5344CB8AC3E}">
        <p14:creationId xmlns:p14="http://schemas.microsoft.com/office/powerpoint/2010/main" val="2979310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0F545BA6-287E-4687-93D8-AE40F3BB7943}"/>
              </a:ext>
            </a:extLst>
          </p:cNvPr>
          <p:cNvSpPr/>
          <p:nvPr/>
        </p:nvSpPr>
        <p:spPr>
          <a:xfrm>
            <a:off x="1331640" y="620688"/>
            <a:ext cx="6696744" cy="5262979"/>
          </a:xfrm>
          <a:prstGeom prst="rect">
            <a:avLst/>
          </a:prstGeom>
        </p:spPr>
        <p:txBody>
          <a:bodyPr wrap="square">
            <a:spAutoFit/>
          </a:bodyPr>
          <a:lstStyle/>
          <a:p>
            <a:r>
              <a:rPr lang="it-IT" sz="2800" dirty="0" err="1">
                <a:solidFill>
                  <a:srgbClr val="FFFF00"/>
                </a:solidFill>
              </a:rPr>
              <a:t>Cardiac</a:t>
            </a:r>
            <a:r>
              <a:rPr lang="it-IT" sz="2800" dirty="0">
                <a:solidFill>
                  <a:srgbClr val="FFFF00"/>
                </a:solidFill>
              </a:rPr>
              <a:t> </a:t>
            </a:r>
            <a:r>
              <a:rPr lang="it-IT" sz="2800" dirty="0" err="1">
                <a:solidFill>
                  <a:srgbClr val="FFFF00"/>
                </a:solidFill>
              </a:rPr>
              <a:t>abnormalities</a:t>
            </a:r>
            <a:r>
              <a:rPr lang="it-IT" sz="2800" dirty="0">
                <a:solidFill>
                  <a:srgbClr val="FFFF00"/>
                </a:solidFill>
              </a:rPr>
              <a:t> in severe </a:t>
            </a:r>
            <a:r>
              <a:rPr lang="it-IT" sz="2800" dirty="0" err="1">
                <a:solidFill>
                  <a:srgbClr val="FFFF00"/>
                </a:solidFill>
              </a:rPr>
              <a:t>sepsis</a:t>
            </a:r>
            <a:endParaRPr lang="it-IT" sz="2800" dirty="0">
              <a:solidFill>
                <a:srgbClr val="FFFF00"/>
              </a:solidFill>
            </a:endParaRPr>
          </a:p>
          <a:p>
            <a:endParaRPr lang="it-IT" sz="2800" dirty="0">
              <a:solidFill>
                <a:srgbClr val="FFFF00"/>
              </a:solidFill>
            </a:endParaRPr>
          </a:p>
          <a:p>
            <a:r>
              <a:rPr lang="it-IT" sz="2800" dirty="0"/>
              <a:t>- Left </a:t>
            </a:r>
            <a:r>
              <a:rPr lang="it-IT" sz="2800" dirty="0" err="1"/>
              <a:t>ventricular</a:t>
            </a:r>
            <a:r>
              <a:rPr lang="it-IT" sz="2800" dirty="0"/>
              <a:t> </a:t>
            </a:r>
            <a:r>
              <a:rPr lang="it-IT" sz="2800" dirty="0" err="1"/>
              <a:t>dilatation</a:t>
            </a:r>
            <a:endParaRPr lang="it-IT" sz="2800" dirty="0"/>
          </a:p>
          <a:p>
            <a:r>
              <a:rPr lang="it-IT" sz="2800" dirty="0"/>
              <a:t>- Left </a:t>
            </a:r>
            <a:r>
              <a:rPr lang="it-IT" sz="2800" dirty="0" err="1"/>
              <a:t>ventricular</a:t>
            </a:r>
            <a:r>
              <a:rPr lang="it-IT" sz="2800" dirty="0"/>
              <a:t> </a:t>
            </a:r>
            <a:r>
              <a:rPr lang="it-IT" sz="2800" dirty="0" err="1"/>
              <a:t>contraction</a:t>
            </a:r>
            <a:r>
              <a:rPr lang="it-IT" sz="2800" dirty="0"/>
              <a:t> impairment</a:t>
            </a:r>
          </a:p>
          <a:p>
            <a:r>
              <a:rPr lang="it-IT" sz="2800" dirty="0"/>
              <a:t>- Global</a:t>
            </a:r>
          </a:p>
          <a:p>
            <a:r>
              <a:rPr lang="it-IT" sz="2800" dirty="0"/>
              <a:t>- </a:t>
            </a:r>
            <a:r>
              <a:rPr lang="it-IT" sz="2800" dirty="0" err="1"/>
              <a:t>Segmental</a:t>
            </a:r>
            <a:endParaRPr lang="it-IT" sz="2800" dirty="0"/>
          </a:p>
          <a:p>
            <a:r>
              <a:rPr lang="it-IT" sz="2800" dirty="0"/>
              <a:t>- Left </a:t>
            </a:r>
            <a:r>
              <a:rPr lang="it-IT" sz="2800" dirty="0" err="1"/>
              <a:t>ventricular</a:t>
            </a:r>
            <a:r>
              <a:rPr lang="it-IT" sz="2800" dirty="0"/>
              <a:t> </a:t>
            </a:r>
            <a:r>
              <a:rPr lang="it-IT" sz="2800" dirty="0" err="1"/>
              <a:t>diastolic</a:t>
            </a:r>
            <a:r>
              <a:rPr lang="it-IT" sz="2800" dirty="0"/>
              <a:t> </a:t>
            </a:r>
            <a:r>
              <a:rPr lang="it-IT" sz="2800" dirty="0" err="1"/>
              <a:t>dysfunction</a:t>
            </a:r>
            <a:endParaRPr lang="it-IT" sz="2800" dirty="0"/>
          </a:p>
          <a:p>
            <a:r>
              <a:rPr lang="it-IT" sz="2800" dirty="0"/>
              <a:t>- Right </a:t>
            </a:r>
            <a:r>
              <a:rPr lang="it-IT" sz="2800" dirty="0" err="1"/>
              <a:t>ventricle</a:t>
            </a:r>
            <a:r>
              <a:rPr lang="it-IT" sz="2800" dirty="0"/>
              <a:t> </a:t>
            </a:r>
            <a:r>
              <a:rPr lang="it-IT" sz="2800" dirty="0" err="1"/>
              <a:t>systolic</a:t>
            </a:r>
            <a:r>
              <a:rPr lang="it-IT" sz="2800" dirty="0"/>
              <a:t>/</a:t>
            </a:r>
            <a:r>
              <a:rPr lang="it-IT" sz="2800" dirty="0" err="1"/>
              <a:t>diastolic</a:t>
            </a:r>
            <a:r>
              <a:rPr lang="it-IT" sz="2800" dirty="0"/>
              <a:t> </a:t>
            </a:r>
            <a:r>
              <a:rPr lang="it-IT" sz="2800" dirty="0" err="1"/>
              <a:t>dysfunction</a:t>
            </a:r>
            <a:endParaRPr lang="it-IT" sz="2800" dirty="0"/>
          </a:p>
          <a:p>
            <a:r>
              <a:rPr lang="it-IT" sz="2800" dirty="0"/>
              <a:t>- </a:t>
            </a:r>
            <a:r>
              <a:rPr lang="it-IT" sz="2800" dirty="0" err="1"/>
              <a:t>Ventricular</a:t>
            </a:r>
            <a:r>
              <a:rPr lang="it-IT" sz="2800" dirty="0"/>
              <a:t> </a:t>
            </a:r>
            <a:r>
              <a:rPr lang="it-IT" sz="2800" dirty="0" err="1"/>
              <a:t>outflow</a:t>
            </a:r>
            <a:r>
              <a:rPr lang="it-IT" sz="2800" dirty="0"/>
              <a:t> </a:t>
            </a:r>
            <a:r>
              <a:rPr lang="it-IT" sz="2800" dirty="0" err="1"/>
              <a:t>obstruction</a:t>
            </a:r>
            <a:endParaRPr lang="it-IT" sz="2800" dirty="0"/>
          </a:p>
          <a:p>
            <a:r>
              <a:rPr lang="it-IT" sz="2800" dirty="0"/>
              <a:t>- </a:t>
            </a:r>
            <a:r>
              <a:rPr lang="it-IT" sz="2800" dirty="0" err="1"/>
              <a:t>Valvular</a:t>
            </a:r>
            <a:r>
              <a:rPr lang="it-IT" sz="2800" dirty="0"/>
              <a:t> </a:t>
            </a:r>
            <a:r>
              <a:rPr lang="it-IT" sz="2800" dirty="0" err="1"/>
              <a:t>lesions</a:t>
            </a:r>
            <a:endParaRPr lang="it-IT" sz="2800" dirty="0"/>
          </a:p>
          <a:p>
            <a:r>
              <a:rPr lang="it-IT" sz="2800" dirty="0"/>
              <a:t>- Functional</a:t>
            </a:r>
          </a:p>
          <a:p>
            <a:r>
              <a:rPr lang="it-IT" sz="2800" dirty="0"/>
              <a:t>- </a:t>
            </a:r>
            <a:r>
              <a:rPr lang="it-IT" sz="2800" dirty="0" err="1"/>
              <a:t>Endocarditis</a:t>
            </a:r>
            <a:endParaRPr lang="it-IT" sz="2800" dirty="0"/>
          </a:p>
        </p:txBody>
      </p:sp>
    </p:spTree>
    <p:extLst>
      <p:ext uri="{BB962C8B-B14F-4D97-AF65-F5344CB8AC3E}">
        <p14:creationId xmlns:p14="http://schemas.microsoft.com/office/powerpoint/2010/main" val="1617226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0920F2F1-0DAC-4FA1-8522-7933288D8A08}"/>
              </a:ext>
            </a:extLst>
          </p:cNvPr>
          <p:cNvSpPr>
            <a:spLocks noGrp="1" noChangeArrowheads="1"/>
          </p:cNvSpPr>
          <p:nvPr>
            <p:ph type="body" idx="4294967295"/>
          </p:nvPr>
        </p:nvSpPr>
        <p:spPr>
          <a:xfrm>
            <a:off x="539552" y="765174"/>
            <a:ext cx="8208963" cy="5472113"/>
          </a:xfrm>
        </p:spPr>
        <p:txBody>
          <a:bodyPr/>
          <a:lstStyle/>
          <a:p>
            <a:pPr>
              <a:lnSpc>
                <a:spcPct val="90000"/>
              </a:lnSpc>
              <a:buFontTx/>
              <a:buNone/>
            </a:pPr>
            <a:r>
              <a:rPr lang="it-IT" altLang="it-IT" sz="2000" b="1" dirty="0">
                <a:solidFill>
                  <a:schemeClr val="tx2"/>
                </a:solidFill>
              </a:rPr>
              <a:t>PRE-CARICO e POST-CARICO</a:t>
            </a:r>
          </a:p>
          <a:p>
            <a:pPr>
              <a:lnSpc>
                <a:spcPct val="90000"/>
              </a:lnSpc>
            </a:pPr>
            <a:r>
              <a:rPr lang="it-IT" altLang="it-IT" sz="2400" dirty="0"/>
              <a:t>Nei pazienti con sepsi grave e shock settico si ha una diminuzione del precarico dx e </a:t>
            </a:r>
            <a:r>
              <a:rPr lang="it-IT" altLang="it-IT" sz="2400" dirty="0" err="1"/>
              <a:t>sn</a:t>
            </a:r>
            <a:r>
              <a:rPr lang="it-IT" altLang="it-IT" sz="2400" dirty="0"/>
              <a:t> e una diminuzione del </a:t>
            </a:r>
            <a:r>
              <a:rPr lang="it-IT" altLang="it-IT" sz="2400" dirty="0" err="1"/>
              <a:t>postcarico</a:t>
            </a:r>
            <a:r>
              <a:rPr lang="it-IT" altLang="it-IT" sz="2400" dirty="0"/>
              <a:t> </a:t>
            </a:r>
            <a:r>
              <a:rPr lang="it-IT" altLang="it-IT" sz="2400" dirty="0" err="1"/>
              <a:t>sn</a:t>
            </a:r>
            <a:r>
              <a:rPr lang="it-IT" altLang="it-IT" sz="2400" dirty="0"/>
              <a:t>; il post-carico dx può aumentare in caso di polmoniti estese e di ARDS</a:t>
            </a:r>
          </a:p>
          <a:p>
            <a:pPr marL="0" indent="0">
              <a:lnSpc>
                <a:spcPct val="90000"/>
              </a:lnSpc>
              <a:buNone/>
            </a:pPr>
            <a:endParaRPr lang="it-IT" altLang="it-IT" sz="2400" dirty="0"/>
          </a:p>
        </p:txBody>
      </p:sp>
      <p:sp>
        <p:nvSpPr>
          <p:cNvPr id="37892" name="Rectangle 4">
            <a:extLst>
              <a:ext uri="{FF2B5EF4-FFF2-40B4-BE49-F238E27FC236}">
                <a16:creationId xmlns:a16="http://schemas.microsoft.com/office/drawing/2014/main" id="{9FD23972-DB5C-4F34-B2BF-BEE3A9A6526E}"/>
              </a:ext>
            </a:extLst>
          </p:cNvPr>
          <p:cNvSpPr>
            <a:spLocks noChangeArrowheads="1"/>
          </p:cNvSpPr>
          <p:nvPr/>
        </p:nvSpPr>
        <p:spPr bwMode="auto">
          <a:xfrm>
            <a:off x="7740352" y="477837"/>
            <a:ext cx="125888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0"/>
              </a:spcBef>
              <a:defRPr sz="4400">
                <a:solidFill>
                  <a:schemeClr val="hlink"/>
                </a:solidFill>
                <a:effectLst>
                  <a:outerShdw blurRad="38100" dist="38100" dir="2700000" algn="tl">
                    <a:srgbClr val="000000"/>
                  </a:outerShdw>
                </a:effectLst>
                <a:latin typeface="Arial" panose="020B0604020202020204" pitchFamily="34" charset="0"/>
              </a:defRPr>
            </a:lvl1pPr>
            <a:lvl2pPr algn="ctr">
              <a:spcBef>
                <a:spcPct val="0"/>
              </a:spcBef>
              <a:defRPr sz="4400">
                <a:solidFill>
                  <a:schemeClr val="hlink"/>
                </a:solidFill>
                <a:effectLst>
                  <a:outerShdw blurRad="38100" dist="38100" dir="2700000" algn="tl">
                    <a:srgbClr val="000000"/>
                  </a:outerShdw>
                </a:effectLst>
                <a:latin typeface="Arial" panose="020B0604020202020204" pitchFamily="34" charset="0"/>
              </a:defRPr>
            </a:lvl2pPr>
            <a:lvl3pPr algn="ctr">
              <a:spcBef>
                <a:spcPct val="0"/>
              </a:spcBef>
              <a:defRPr sz="4400">
                <a:solidFill>
                  <a:schemeClr val="hlink"/>
                </a:solidFill>
                <a:effectLst>
                  <a:outerShdw blurRad="38100" dist="38100" dir="2700000" algn="tl">
                    <a:srgbClr val="000000"/>
                  </a:outerShdw>
                </a:effectLst>
                <a:latin typeface="Arial" panose="020B0604020202020204" pitchFamily="34" charset="0"/>
              </a:defRPr>
            </a:lvl3pPr>
            <a:lvl4pPr algn="ctr">
              <a:spcBef>
                <a:spcPct val="0"/>
              </a:spcBef>
              <a:defRPr sz="4400">
                <a:solidFill>
                  <a:schemeClr val="hlink"/>
                </a:solidFill>
                <a:effectLst>
                  <a:outerShdw blurRad="38100" dist="38100" dir="2700000" algn="tl">
                    <a:srgbClr val="000000"/>
                  </a:outerShdw>
                </a:effectLst>
                <a:latin typeface="Arial" panose="020B0604020202020204" pitchFamily="34" charset="0"/>
              </a:defRPr>
            </a:lvl4pPr>
            <a:lvl5pPr algn="ctr">
              <a:spcBef>
                <a:spcPct val="0"/>
              </a:spcBef>
              <a:defRPr sz="4400">
                <a:solidFill>
                  <a:schemeClr val="hlink"/>
                </a:solidFill>
                <a:effectLst>
                  <a:outerShdw blurRad="38100" dist="38100" dir="2700000" algn="tl">
                    <a:srgbClr val="000000"/>
                  </a:outerShdw>
                </a:effectLst>
                <a:latin typeface="Arial" panose="020B0604020202020204" pitchFamily="34" charset="0"/>
              </a:defRPr>
            </a:lvl5pPr>
            <a:lvl6pPr marL="457200" algn="ctr" eaLnBrk="0" fontAlgn="base" hangingPunct="0">
              <a:spcBef>
                <a:spcPct val="0"/>
              </a:spcBef>
              <a:spcAft>
                <a:spcPct val="0"/>
              </a:spcAft>
              <a:defRPr sz="4400">
                <a:solidFill>
                  <a:schemeClr val="hlink"/>
                </a:solidFill>
                <a:effectLst>
                  <a:outerShdw blurRad="38100" dist="38100" dir="2700000" algn="tl">
                    <a:srgbClr val="000000"/>
                  </a:outerShdw>
                </a:effectLst>
                <a:latin typeface="Arial" panose="020B0604020202020204" pitchFamily="34" charset="0"/>
              </a:defRPr>
            </a:lvl6pPr>
            <a:lvl7pPr marL="914400" algn="ctr" eaLnBrk="0" fontAlgn="base" hangingPunct="0">
              <a:spcBef>
                <a:spcPct val="0"/>
              </a:spcBef>
              <a:spcAft>
                <a:spcPct val="0"/>
              </a:spcAft>
              <a:defRPr sz="4400">
                <a:solidFill>
                  <a:schemeClr val="hlink"/>
                </a:solidFill>
                <a:effectLst>
                  <a:outerShdw blurRad="38100" dist="38100" dir="2700000" algn="tl">
                    <a:srgbClr val="000000"/>
                  </a:outerShdw>
                </a:effectLst>
                <a:latin typeface="Arial" panose="020B0604020202020204" pitchFamily="34" charset="0"/>
              </a:defRPr>
            </a:lvl7pPr>
            <a:lvl8pPr marL="1371600" algn="ctr" eaLnBrk="0" fontAlgn="base" hangingPunct="0">
              <a:spcBef>
                <a:spcPct val="0"/>
              </a:spcBef>
              <a:spcAft>
                <a:spcPct val="0"/>
              </a:spcAft>
              <a:defRPr sz="4400">
                <a:solidFill>
                  <a:schemeClr val="hlink"/>
                </a:solidFill>
                <a:effectLst>
                  <a:outerShdw blurRad="38100" dist="38100" dir="2700000" algn="tl">
                    <a:srgbClr val="000000"/>
                  </a:outerShdw>
                </a:effectLst>
                <a:latin typeface="Arial" panose="020B0604020202020204" pitchFamily="34" charset="0"/>
              </a:defRPr>
            </a:lvl8pPr>
            <a:lvl9pPr marL="1828800" algn="ctr" eaLnBrk="0" fontAlgn="base" hangingPunct="0">
              <a:spcBef>
                <a:spcPct val="0"/>
              </a:spcBef>
              <a:spcAft>
                <a:spcPct val="0"/>
              </a:spcAft>
              <a:defRPr sz="4400">
                <a:solidFill>
                  <a:schemeClr val="hlink"/>
                </a:solidFill>
                <a:effectLst>
                  <a:outerShdw blurRad="38100" dist="38100" dir="2700000" algn="tl">
                    <a:srgbClr val="000000"/>
                  </a:outerShdw>
                </a:effectLst>
                <a:latin typeface="Arial" panose="020B0604020202020204" pitchFamily="34" charset="0"/>
              </a:defRPr>
            </a:lvl9pPr>
          </a:lstStyle>
          <a:p>
            <a:pPr>
              <a:defRPr/>
            </a:pPr>
            <a:endParaRPr lang="en-GB" altLang="it-IT" sz="9600" b="1" dirty="0">
              <a:solidFill>
                <a:srgbClr val="FFFF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FB5F9568-0E7F-4D4A-B7EF-39CF92DBA13B}"/>
              </a:ext>
            </a:extLst>
          </p:cNvPr>
          <p:cNvPicPr>
            <a:picLocks noChangeAspect="1"/>
          </p:cNvPicPr>
          <p:nvPr/>
        </p:nvPicPr>
        <p:blipFill>
          <a:blip r:embed="rId2"/>
          <a:stretch>
            <a:fillRect/>
          </a:stretch>
        </p:blipFill>
        <p:spPr>
          <a:xfrm>
            <a:off x="33273" y="404664"/>
            <a:ext cx="9060717" cy="6250461"/>
          </a:xfrm>
          <a:prstGeom prst="rect">
            <a:avLst/>
          </a:prstGeom>
        </p:spPr>
      </p:pic>
      <p:sp>
        <p:nvSpPr>
          <p:cNvPr id="3" name="Titolo 1">
            <a:extLst>
              <a:ext uri="{FF2B5EF4-FFF2-40B4-BE49-F238E27FC236}">
                <a16:creationId xmlns:a16="http://schemas.microsoft.com/office/drawing/2014/main" id="{EECC74E7-532D-4CC9-AD1F-60D18D15E538}"/>
              </a:ext>
            </a:extLst>
          </p:cNvPr>
          <p:cNvSpPr>
            <a:spLocks noGrp="1"/>
          </p:cNvSpPr>
          <p:nvPr>
            <p:ph type="title"/>
          </p:nvPr>
        </p:nvSpPr>
        <p:spPr>
          <a:xfrm>
            <a:off x="35496" y="-218241"/>
            <a:ext cx="7924800" cy="1143000"/>
          </a:xfrm>
        </p:spPr>
        <p:txBody>
          <a:bodyPr/>
          <a:lstStyle/>
          <a:p>
            <a:r>
              <a:rPr lang="it-IT" dirty="0" err="1"/>
              <a:t>Ecobedside</a:t>
            </a:r>
            <a:r>
              <a:rPr lang="it-IT" dirty="0"/>
              <a:t> cuore</a:t>
            </a:r>
            <a:br>
              <a:rPr lang="it-IT" dirty="0"/>
            </a:br>
            <a:endParaRPr lang="it-IT" dirty="0"/>
          </a:p>
        </p:txBody>
      </p:sp>
    </p:spTree>
    <p:extLst>
      <p:ext uri="{BB962C8B-B14F-4D97-AF65-F5344CB8AC3E}">
        <p14:creationId xmlns:p14="http://schemas.microsoft.com/office/powerpoint/2010/main" val="242743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radiografia&#10;&#10;Descrizione generata automaticamente">
            <a:extLst>
              <a:ext uri="{FF2B5EF4-FFF2-40B4-BE49-F238E27FC236}">
                <a16:creationId xmlns:a16="http://schemas.microsoft.com/office/drawing/2014/main" id="{613888BE-6426-4235-B40E-D79E79405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9" y="0"/>
            <a:ext cx="9096622" cy="6858000"/>
          </a:xfrm>
          <a:prstGeom prst="rect">
            <a:avLst/>
          </a:prstGeom>
        </p:spPr>
      </p:pic>
    </p:spTree>
    <p:extLst>
      <p:ext uri="{BB962C8B-B14F-4D97-AF65-F5344CB8AC3E}">
        <p14:creationId xmlns:p14="http://schemas.microsoft.com/office/powerpoint/2010/main" val="1724739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1EF683-A25F-4FC3-AFF5-785756E9731E}"/>
              </a:ext>
            </a:extLst>
          </p:cNvPr>
          <p:cNvSpPr>
            <a:spLocks noGrp="1"/>
          </p:cNvSpPr>
          <p:nvPr>
            <p:ph type="title"/>
          </p:nvPr>
        </p:nvSpPr>
        <p:spPr/>
        <p:txBody>
          <a:bodyPr/>
          <a:lstStyle/>
          <a:p>
            <a:r>
              <a:rPr lang="it-IT" dirty="0" err="1"/>
              <a:t>Ecobedside</a:t>
            </a:r>
            <a:r>
              <a:rPr lang="it-IT" dirty="0"/>
              <a:t> cuore</a:t>
            </a:r>
            <a:br>
              <a:rPr lang="it-IT" dirty="0"/>
            </a:br>
            <a:endParaRPr lang="it-IT" dirty="0"/>
          </a:p>
        </p:txBody>
      </p:sp>
      <p:pic>
        <p:nvPicPr>
          <p:cNvPr id="3" name="cuore">
            <a:hlinkClick r:id="" action="ppaction://media"/>
            <a:extLst>
              <a:ext uri="{FF2B5EF4-FFF2-40B4-BE49-F238E27FC236}">
                <a16:creationId xmlns:a16="http://schemas.microsoft.com/office/drawing/2014/main" id="{FAFF870F-7AF3-4B8A-8097-C16CF9F74A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600" y="1124744"/>
            <a:ext cx="7278158" cy="5458618"/>
          </a:xfrm>
          <a:prstGeom prst="rect">
            <a:avLst/>
          </a:prstGeom>
        </p:spPr>
      </p:pic>
      <p:sp>
        <p:nvSpPr>
          <p:cNvPr id="4" name="Rettangolo 3">
            <a:extLst>
              <a:ext uri="{FF2B5EF4-FFF2-40B4-BE49-F238E27FC236}">
                <a16:creationId xmlns:a16="http://schemas.microsoft.com/office/drawing/2014/main" id="{384BB441-0AEA-4480-A6AE-33CC0A3F038D}"/>
              </a:ext>
            </a:extLst>
          </p:cNvPr>
          <p:cNvSpPr/>
          <p:nvPr/>
        </p:nvSpPr>
        <p:spPr>
          <a:xfrm>
            <a:off x="5580112" y="6453336"/>
            <a:ext cx="2128211" cy="276999"/>
          </a:xfrm>
          <a:prstGeom prst="rect">
            <a:avLst/>
          </a:prstGeom>
        </p:spPr>
        <p:txBody>
          <a:bodyPr wrap="none">
            <a:spAutoFit/>
          </a:bodyPr>
          <a:lstStyle/>
          <a:p>
            <a:r>
              <a:rPr lang="it-IT" sz="1200" dirty="0">
                <a:solidFill>
                  <a:schemeClr val="tx1">
                    <a:lumMod val="65000"/>
                  </a:schemeClr>
                </a:solidFill>
                <a:latin typeface="AdvTTa9027ee7"/>
              </a:rPr>
              <a:t>CHEST 2017; 152(5):e105-e108</a:t>
            </a:r>
            <a:endParaRPr lang="it-IT" sz="1200" dirty="0">
              <a:solidFill>
                <a:schemeClr val="tx1">
                  <a:lumMod val="65000"/>
                </a:schemeClr>
              </a:solidFill>
            </a:endParaRPr>
          </a:p>
        </p:txBody>
      </p:sp>
    </p:spTree>
    <p:extLst>
      <p:ext uri="{BB962C8B-B14F-4D97-AF65-F5344CB8AC3E}">
        <p14:creationId xmlns:p14="http://schemas.microsoft.com/office/powerpoint/2010/main" val="219574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3BF43238-1CCD-476D-8635-702545DEA7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945" b="9818"/>
          <a:stretch>
            <a:fillRect/>
          </a:stretch>
        </p:blipFill>
        <p:spPr bwMode="auto">
          <a:xfrm>
            <a:off x="0" y="-26987"/>
            <a:ext cx="2915816" cy="945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1" name="Picture 3">
            <a:extLst>
              <a:ext uri="{FF2B5EF4-FFF2-40B4-BE49-F238E27FC236}">
                <a16:creationId xmlns:a16="http://schemas.microsoft.com/office/drawing/2014/main" id="{DDDF4A6C-1D61-429F-9C05-5A8FE6B053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096962"/>
            <a:ext cx="6241164" cy="463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2" name="Text Box 4">
            <a:extLst>
              <a:ext uri="{FF2B5EF4-FFF2-40B4-BE49-F238E27FC236}">
                <a16:creationId xmlns:a16="http://schemas.microsoft.com/office/drawing/2014/main" id="{7C803F92-D108-48F7-9D42-90912463331F}"/>
              </a:ext>
            </a:extLst>
          </p:cNvPr>
          <p:cNvSpPr txBox="1">
            <a:spLocks noChangeArrowheads="1"/>
          </p:cNvSpPr>
          <p:nvPr/>
        </p:nvSpPr>
        <p:spPr bwMode="auto">
          <a:xfrm>
            <a:off x="179512" y="2536448"/>
            <a:ext cx="1655763" cy="1785104"/>
          </a:xfrm>
          <a:prstGeom prst="rect">
            <a:avLst/>
          </a:prstGeom>
          <a:solidFill>
            <a:schemeClr val="tx1"/>
          </a:solidFill>
          <a:ln w="190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None/>
            </a:pPr>
            <a:r>
              <a:rPr lang="it-IT" altLang="it-IT" sz="1600" b="1" dirty="0">
                <a:solidFill>
                  <a:schemeClr val="bg2"/>
                </a:solidFill>
              </a:rPr>
              <a:t>Prevalenza disfunzione VS (FE ridotta) per Intervallo (ore) ricovero -</a:t>
            </a:r>
          </a:p>
          <a:p>
            <a:pPr>
              <a:lnSpc>
                <a:spcPct val="100000"/>
              </a:lnSpc>
              <a:spcBef>
                <a:spcPct val="50000"/>
              </a:spcBef>
              <a:buFontTx/>
              <a:buNone/>
            </a:pPr>
            <a:endParaRPr lang="it-IT" altLang="it-IT" sz="2000" dirty="0">
              <a:solidFill>
                <a:schemeClr val="bg2"/>
              </a:solidFill>
            </a:endParaRPr>
          </a:p>
        </p:txBody>
      </p:sp>
      <p:sp>
        <p:nvSpPr>
          <p:cNvPr id="68613" name="Text Box 5">
            <a:extLst>
              <a:ext uri="{FF2B5EF4-FFF2-40B4-BE49-F238E27FC236}">
                <a16:creationId xmlns:a16="http://schemas.microsoft.com/office/drawing/2014/main" id="{75180A31-2F9A-4CEA-BA29-C9D65C534AF7}"/>
              </a:ext>
            </a:extLst>
          </p:cNvPr>
          <p:cNvSpPr txBox="1">
            <a:spLocks noChangeArrowheads="1"/>
          </p:cNvSpPr>
          <p:nvPr/>
        </p:nvSpPr>
        <p:spPr bwMode="auto">
          <a:xfrm>
            <a:off x="7235825" y="6142038"/>
            <a:ext cx="1655763" cy="400110"/>
          </a:xfrm>
          <a:prstGeom prst="rect">
            <a:avLst/>
          </a:prstGeom>
          <a:solidFill>
            <a:schemeClr val="tx1"/>
          </a:solidFill>
          <a:ln w="190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endParaRPr lang="it-IT" altLang="it-IT" sz="2000" dirty="0">
              <a:solidFill>
                <a:schemeClr val="bg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02AECDA7-6203-4DB5-AD27-C82104BB9C4B}"/>
              </a:ext>
            </a:extLst>
          </p:cNvPr>
          <p:cNvSpPr>
            <a:spLocks noChangeArrowheads="1"/>
          </p:cNvSpPr>
          <p:nvPr/>
        </p:nvSpPr>
        <p:spPr bwMode="auto">
          <a:xfrm>
            <a:off x="0" y="2301205"/>
            <a:ext cx="9144000" cy="3644900"/>
          </a:xfrm>
          <a:prstGeom prst="rect">
            <a:avLst/>
          </a:prstGeom>
          <a:solidFill>
            <a:schemeClr val="tx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endParaRPr lang="it-IT" altLang="it-IT"/>
          </a:p>
        </p:txBody>
      </p:sp>
      <p:pic>
        <p:nvPicPr>
          <p:cNvPr id="74755" name="Picture 3">
            <a:extLst>
              <a:ext uri="{FF2B5EF4-FFF2-40B4-BE49-F238E27FC236}">
                <a16:creationId xmlns:a16="http://schemas.microsoft.com/office/drawing/2014/main" id="{4BCAD7FA-E1E9-4200-AF90-A7D2ECFF2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80" t="755" r="3429" b="13525"/>
          <a:stretch>
            <a:fillRect/>
          </a:stretch>
        </p:blipFill>
        <p:spPr bwMode="auto">
          <a:xfrm>
            <a:off x="0" y="-22245"/>
            <a:ext cx="5089989" cy="170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a:extLst>
              <a:ext uri="{FF2B5EF4-FFF2-40B4-BE49-F238E27FC236}">
                <a16:creationId xmlns:a16="http://schemas.microsoft.com/office/drawing/2014/main" id="{87175B11-8F40-47DD-B65E-2C4072A0B65C}"/>
              </a:ext>
            </a:extLst>
          </p:cNvPr>
          <p:cNvPicPr>
            <a:picLocks noChangeAspect="1" noChangeArrowheads="1"/>
          </p:cNvPicPr>
          <p:nvPr/>
        </p:nvPicPr>
        <p:blipFill>
          <a:blip r:embed="rId4">
            <a:lum bright="-12000" contrast="36000"/>
            <a:extLst>
              <a:ext uri="{28A0092B-C50C-407E-A947-70E740481C1C}">
                <a14:useLocalDpi xmlns:a14="http://schemas.microsoft.com/office/drawing/2010/main" val="0"/>
              </a:ext>
            </a:extLst>
          </a:blip>
          <a:srcRect/>
          <a:stretch>
            <a:fillRect/>
          </a:stretch>
        </p:blipFill>
        <p:spPr bwMode="auto">
          <a:xfrm>
            <a:off x="0" y="2301205"/>
            <a:ext cx="4572000" cy="360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a:extLst>
              <a:ext uri="{FF2B5EF4-FFF2-40B4-BE49-F238E27FC236}">
                <a16:creationId xmlns:a16="http://schemas.microsoft.com/office/drawing/2014/main" id="{F059A72A-2A2D-46B9-806C-C6EE9CBF3F44}"/>
              </a:ext>
            </a:extLst>
          </p:cNvPr>
          <p:cNvPicPr>
            <a:picLocks noChangeAspect="1" noChangeArrowheads="1"/>
          </p:cNvPicPr>
          <p:nvPr/>
        </p:nvPicPr>
        <p:blipFill>
          <a:blip r:embed="rId5">
            <a:lum bright="-12000" contrast="48000"/>
            <a:extLst>
              <a:ext uri="{28A0092B-C50C-407E-A947-70E740481C1C}">
                <a14:useLocalDpi xmlns:a14="http://schemas.microsoft.com/office/drawing/2010/main" val="0"/>
              </a:ext>
            </a:extLst>
          </a:blip>
          <a:srcRect b="2267"/>
          <a:stretch>
            <a:fillRect/>
          </a:stretch>
        </p:blipFill>
        <p:spPr bwMode="auto">
          <a:xfrm>
            <a:off x="4572000" y="2328193"/>
            <a:ext cx="4572000" cy="328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0" name="Text Box 6">
            <a:extLst>
              <a:ext uri="{FF2B5EF4-FFF2-40B4-BE49-F238E27FC236}">
                <a16:creationId xmlns:a16="http://schemas.microsoft.com/office/drawing/2014/main" id="{6A9C391D-D302-4609-B62E-2201A5333DC2}"/>
              </a:ext>
            </a:extLst>
          </p:cNvPr>
          <p:cNvSpPr txBox="1">
            <a:spLocks noChangeArrowheads="1"/>
          </p:cNvSpPr>
          <p:nvPr/>
        </p:nvSpPr>
        <p:spPr bwMode="auto">
          <a:xfrm>
            <a:off x="395288" y="3242593"/>
            <a:ext cx="1152525" cy="11303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gn="ctr">
              <a:lnSpc>
                <a:spcPct val="100000"/>
              </a:lnSpc>
              <a:spcBef>
                <a:spcPct val="50000"/>
              </a:spcBef>
              <a:buFontTx/>
              <a:buNone/>
            </a:pPr>
            <a:r>
              <a:rPr lang="it-IT" altLang="it-IT" sz="1600" b="1">
                <a:solidFill>
                  <a:srgbClr val="FF0000"/>
                </a:solidFill>
              </a:rPr>
              <a:t>305 patients mortality </a:t>
            </a:r>
            <a:r>
              <a:rPr lang="it-IT" altLang="it-IT" sz="2000" b="1">
                <a:solidFill>
                  <a:srgbClr val="FF0000"/>
                </a:solidFill>
              </a:rPr>
              <a:t>58.4%</a:t>
            </a:r>
            <a:endParaRPr lang="it-IT" altLang="it-IT" sz="2000">
              <a:solidFill>
                <a:srgbClr val="FF0000"/>
              </a:solidFill>
            </a:endParaRPr>
          </a:p>
        </p:txBody>
      </p:sp>
      <p:sp>
        <p:nvSpPr>
          <p:cNvPr id="41991" name="Text Box 7">
            <a:extLst>
              <a:ext uri="{FF2B5EF4-FFF2-40B4-BE49-F238E27FC236}">
                <a16:creationId xmlns:a16="http://schemas.microsoft.com/office/drawing/2014/main" id="{2A4D3A8B-D93B-4830-A38D-7813976EF1B3}"/>
              </a:ext>
            </a:extLst>
          </p:cNvPr>
          <p:cNvSpPr txBox="1">
            <a:spLocks noChangeArrowheads="1"/>
          </p:cNvSpPr>
          <p:nvPr/>
        </p:nvSpPr>
        <p:spPr bwMode="auto">
          <a:xfrm>
            <a:off x="6011863" y="5276180"/>
            <a:ext cx="1728787" cy="336550"/>
          </a:xfrm>
          <a:prstGeom prst="rect">
            <a:avLst/>
          </a:prstGeom>
          <a:solidFill>
            <a:schemeClr val="tx1"/>
          </a:solidFill>
          <a:ln>
            <a:noFill/>
          </a:ln>
          <a:effectLst/>
          <a:extLs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1600" b="1">
                <a:solidFill>
                  <a:schemeClr val="bg2"/>
                </a:solidFill>
              </a:rPr>
              <a:t>SD	no SD</a:t>
            </a:r>
            <a:endParaRPr lang="it-IT" altLang="it-IT" sz="2000">
              <a:solidFill>
                <a:schemeClr val="bg2"/>
              </a:solidFill>
            </a:endParaRPr>
          </a:p>
        </p:txBody>
      </p:sp>
      <p:sp>
        <p:nvSpPr>
          <p:cNvPr id="41992" name="Text Box 8">
            <a:extLst>
              <a:ext uri="{FF2B5EF4-FFF2-40B4-BE49-F238E27FC236}">
                <a16:creationId xmlns:a16="http://schemas.microsoft.com/office/drawing/2014/main" id="{476B46ED-E22C-4583-B395-01E75ED8D2E7}"/>
              </a:ext>
            </a:extLst>
          </p:cNvPr>
          <p:cNvSpPr txBox="1">
            <a:spLocks noChangeArrowheads="1"/>
          </p:cNvSpPr>
          <p:nvPr/>
        </p:nvSpPr>
        <p:spPr bwMode="auto">
          <a:xfrm>
            <a:off x="1476375" y="5612730"/>
            <a:ext cx="1728788" cy="336550"/>
          </a:xfrm>
          <a:prstGeom prst="rect">
            <a:avLst/>
          </a:prstGeom>
          <a:solidFill>
            <a:schemeClr val="tx1"/>
          </a:solidFill>
          <a:ln>
            <a:noFill/>
          </a:ln>
          <a:effectLst/>
          <a:extLs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1600" b="1">
                <a:solidFill>
                  <a:schemeClr val="bg2"/>
                </a:solidFill>
              </a:rPr>
              <a:t>DD	no DD</a:t>
            </a:r>
            <a:endParaRPr lang="it-IT" altLang="it-IT" sz="2000">
              <a:solidFill>
                <a:schemeClr val="bg2"/>
              </a:solidFill>
            </a:endParaRPr>
          </a:p>
        </p:txBody>
      </p:sp>
      <p:sp>
        <p:nvSpPr>
          <p:cNvPr id="41993" name="Line 9">
            <a:extLst>
              <a:ext uri="{FF2B5EF4-FFF2-40B4-BE49-F238E27FC236}">
                <a16:creationId xmlns:a16="http://schemas.microsoft.com/office/drawing/2014/main" id="{FE1ADA93-27C4-40C4-A48D-03FBBBB9818D}"/>
              </a:ext>
            </a:extLst>
          </p:cNvPr>
          <p:cNvSpPr>
            <a:spLocks noChangeShapeType="1"/>
          </p:cNvSpPr>
          <p:nvPr/>
        </p:nvSpPr>
        <p:spPr bwMode="auto">
          <a:xfrm>
            <a:off x="4572000" y="2229768"/>
            <a:ext cx="0" cy="3716337"/>
          </a:xfrm>
          <a:prstGeom prst="line">
            <a:avLst/>
          </a:prstGeom>
          <a:noFill/>
          <a:ln w="254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41995" name="Text Box 11">
            <a:extLst>
              <a:ext uri="{FF2B5EF4-FFF2-40B4-BE49-F238E27FC236}">
                <a16:creationId xmlns:a16="http://schemas.microsoft.com/office/drawing/2014/main" id="{23857353-22B3-4D5F-A8EA-824F516FD9E2}"/>
              </a:ext>
            </a:extLst>
          </p:cNvPr>
          <p:cNvSpPr txBox="1">
            <a:spLocks noChangeArrowheads="1"/>
          </p:cNvSpPr>
          <p:nvPr/>
        </p:nvSpPr>
        <p:spPr bwMode="auto">
          <a:xfrm>
            <a:off x="1187450" y="4917405"/>
            <a:ext cx="1152525"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2000" b="1">
                <a:solidFill>
                  <a:srgbClr val="FF0000"/>
                </a:solidFill>
              </a:rPr>
              <a:t>RR 1.84</a:t>
            </a:r>
            <a:endParaRPr lang="it-IT" altLang="it-IT">
              <a:solidFill>
                <a:srgbClr val="FF0000"/>
              </a:solidFill>
            </a:endParaRPr>
          </a:p>
        </p:txBody>
      </p:sp>
      <p:sp>
        <p:nvSpPr>
          <p:cNvPr id="41996" name="Text Box 12">
            <a:extLst>
              <a:ext uri="{FF2B5EF4-FFF2-40B4-BE49-F238E27FC236}">
                <a16:creationId xmlns:a16="http://schemas.microsoft.com/office/drawing/2014/main" id="{828910D3-0611-43BC-8424-3C0BDDBA0837}"/>
              </a:ext>
            </a:extLst>
          </p:cNvPr>
          <p:cNvSpPr txBox="1">
            <a:spLocks noChangeArrowheads="1"/>
          </p:cNvSpPr>
          <p:nvPr/>
        </p:nvSpPr>
        <p:spPr bwMode="auto">
          <a:xfrm>
            <a:off x="5724525" y="4604668"/>
            <a:ext cx="1223963"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2000" b="1">
                <a:solidFill>
                  <a:srgbClr val="FF0000"/>
                </a:solidFill>
              </a:rPr>
              <a:t>RR 0.93</a:t>
            </a:r>
            <a:endParaRPr lang="it-IT" altLang="it-IT">
              <a:solidFill>
                <a:srgbClr val="FF0000"/>
              </a:solidFill>
            </a:endParaRPr>
          </a:p>
        </p:txBody>
      </p:sp>
      <p:sp>
        <p:nvSpPr>
          <p:cNvPr id="41997" name="Text Box 13">
            <a:extLst>
              <a:ext uri="{FF2B5EF4-FFF2-40B4-BE49-F238E27FC236}">
                <a16:creationId xmlns:a16="http://schemas.microsoft.com/office/drawing/2014/main" id="{C44B202C-824F-4399-9B6D-58FCC0E40970}"/>
              </a:ext>
            </a:extLst>
          </p:cNvPr>
          <p:cNvSpPr txBox="1">
            <a:spLocks noChangeArrowheads="1"/>
          </p:cNvSpPr>
          <p:nvPr/>
        </p:nvSpPr>
        <p:spPr bwMode="auto">
          <a:xfrm>
            <a:off x="3132138" y="3247355"/>
            <a:ext cx="1152525" cy="11303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gn="ctr">
              <a:lnSpc>
                <a:spcPct val="100000"/>
              </a:lnSpc>
              <a:spcBef>
                <a:spcPct val="50000"/>
              </a:spcBef>
              <a:buFontTx/>
              <a:buNone/>
            </a:pPr>
            <a:r>
              <a:rPr lang="it-IT" altLang="it-IT" sz="1600" b="1">
                <a:solidFill>
                  <a:srgbClr val="FF0000"/>
                </a:solidFill>
              </a:rPr>
              <a:t>331 patients mortality </a:t>
            </a:r>
            <a:r>
              <a:rPr lang="it-IT" altLang="it-IT" sz="2000" b="1">
                <a:solidFill>
                  <a:srgbClr val="FF0000"/>
                </a:solidFill>
              </a:rPr>
              <a:t>27.5%</a:t>
            </a:r>
            <a:endParaRPr lang="it-IT" altLang="it-IT" sz="2000">
              <a:solidFill>
                <a:srgbClr val="FF0000"/>
              </a:solidFill>
            </a:endParaRPr>
          </a:p>
        </p:txBody>
      </p:sp>
      <p:sp>
        <p:nvSpPr>
          <p:cNvPr id="41998" name="Text Box 14">
            <a:extLst>
              <a:ext uri="{FF2B5EF4-FFF2-40B4-BE49-F238E27FC236}">
                <a16:creationId xmlns:a16="http://schemas.microsoft.com/office/drawing/2014/main" id="{71711E68-8819-4764-A8D2-8FF8B1007538}"/>
              </a:ext>
            </a:extLst>
          </p:cNvPr>
          <p:cNvSpPr txBox="1">
            <a:spLocks noChangeArrowheads="1"/>
          </p:cNvSpPr>
          <p:nvPr/>
        </p:nvSpPr>
        <p:spPr bwMode="auto">
          <a:xfrm>
            <a:off x="4860925" y="3242593"/>
            <a:ext cx="1079500" cy="11303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gn="ctr">
              <a:lnSpc>
                <a:spcPct val="100000"/>
              </a:lnSpc>
              <a:spcBef>
                <a:spcPct val="50000"/>
              </a:spcBef>
              <a:buFontTx/>
              <a:buNone/>
            </a:pPr>
            <a:r>
              <a:rPr lang="it-IT" altLang="it-IT" sz="1600" b="1">
                <a:solidFill>
                  <a:srgbClr val="FF0000"/>
                </a:solidFill>
              </a:rPr>
              <a:t>172 patients mortality </a:t>
            </a:r>
            <a:r>
              <a:rPr lang="it-IT" altLang="it-IT" sz="2000" b="1">
                <a:solidFill>
                  <a:srgbClr val="FF0000"/>
                </a:solidFill>
              </a:rPr>
              <a:t>41.9%</a:t>
            </a:r>
            <a:endParaRPr lang="it-IT" altLang="it-IT" sz="2000">
              <a:solidFill>
                <a:srgbClr val="FF0000"/>
              </a:solidFill>
            </a:endParaRPr>
          </a:p>
        </p:txBody>
      </p:sp>
      <p:sp>
        <p:nvSpPr>
          <p:cNvPr id="41999" name="Text Box 15">
            <a:extLst>
              <a:ext uri="{FF2B5EF4-FFF2-40B4-BE49-F238E27FC236}">
                <a16:creationId xmlns:a16="http://schemas.microsoft.com/office/drawing/2014/main" id="{FD7BD48C-815A-4E2D-A1DB-5413382CC8BC}"/>
              </a:ext>
            </a:extLst>
          </p:cNvPr>
          <p:cNvSpPr txBox="1">
            <a:spLocks noChangeArrowheads="1"/>
          </p:cNvSpPr>
          <p:nvPr/>
        </p:nvSpPr>
        <p:spPr bwMode="auto">
          <a:xfrm>
            <a:off x="7451725" y="3247355"/>
            <a:ext cx="1081088" cy="11303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gn="ctr">
              <a:lnSpc>
                <a:spcPct val="100000"/>
              </a:lnSpc>
              <a:spcBef>
                <a:spcPct val="50000"/>
              </a:spcBef>
              <a:buFontTx/>
              <a:buNone/>
            </a:pPr>
            <a:r>
              <a:rPr lang="it-IT" altLang="it-IT" sz="1600" b="1">
                <a:solidFill>
                  <a:srgbClr val="FF0000"/>
                </a:solidFill>
              </a:rPr>
              <a:t>409 patients mortality </a:t>
            </a:r>
            <a:r>
              <a:rPr lang="it-IT" altLang="it-IT" sz="2000" b="1">
                <a:solidFill>
                  <a:srgbClr val="FF0000"/>
                </a:solidFill>
              </a:rPr>
              <a:t>43.0%</a:t>
            </a:r>
            <a:endParaRPr lang="it-IT" altLang="it-IT" sz="2000">
              <a:solidFill>
                <a:srgbClr val="FF0000"/>
              </a:solidFill>
            </a:endParaRPr>
          </a:p>
        </p:txBody>
      </p:sp>
      <p:sp>
        <p:nvSpPr>
          <p:cNvPr id="42000" name="Text Box 16">
            <a:extLst>
              <a:ext uri="{FF2B5EF4-FFF2-40B4-BE49-F238E27FC236}">
                <a16:creationId xmlns:a16="http://schemas.microsoft.com/office/drawing/2014/main" id="{6D3D5883-ED2C-4AF9-80A5-BF9F090A84AE}"/>
              </a:ext>
            </a:extLst>
          </p:cNvPr>
          <p:cNvSpPr txBox="1">
            <a:spLocks noChangeArrowheads="1"/>
          </p:cNvSpPr>
          <p:nvPr/>
        </p:nvSpPr>
        <p:spPr bwMode="auto">
          <a:xfrm>
            <a:off x="395288" y="2264693"/>
            <a:ext cx="1296987"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2000" b="1">
                <a:solidFill>
                  <a:schemeClr val="hlink"/>
                </a:solidFill>
              </a:rPr>
              <a:t>Diastolic</a:t>
            </a:r>
            <a:endParaRPr lang="it-IT" altLang="it-IT">
              <a:solidFill>
                <a:schemeClr val="hlink"/>
              </a:solidFill>
            </a:endParaRPr>
          </a:p>
        </p:txBody>
      </p:sp>
      <p:sp>
        <p:nvSpPr>
          <p:cNvPr id="42001" name="Text Box 17">
            <a:extLst>
              <a:ext uri="{FF2B5EF4-FFF2-40B4-BE49-F238E27FC236}">
                <a16:creationId xmlns:a16="http://schemas.microsoft.com/office/drawing/2014/main" id="{0FF4D05A-49B2-4F3F-8ACE-920425B8D0BC}"/>
              </a:ext>
            </a:extLst>
          </p:cNvPr>
          <p:cNvSpPr txBox="1">
            <a:spLocks noChangeArrowheads="1"/>
          </p:cNvSpPr>
          <p:nvPr/>
        </p:nvSpPr>
        <p:spPr bwMode="auto">
          <a:xfrm>
            <a:off x="2916238" y="2264693"/>
            <a:ext cx="1727200"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2000" b="1">
                <a:solidFill>
                  <a:schemeClr val="hlink"/>
                </a:solidFill>
              </a:rPr>
              <a:t>dysfunction</a:t>
            </a:r>
            <a:endParaRPr lang="it-IT" altLang="it-IT">
              <a:solidFill>
                <a:schemeClr val="hlink"/>
              </a:solidFill>
            </a:endParaRPr>
          </a:p>
        </p:txBody>
      </p:sp>
      <p:sp>
        <p:nvSpPr>
          <p:cNvPr id="42002" name="Text Box 18">
            <a:extLst>
              <a:ext uri="{FF2B5EF4-FFF2-40B4-BE49-F238E27FC236}">
                <a16:creationId xmlns:a16="http://schemas.microsoft.com/office/drawing/2014/main" id="{E5030326-02A0-4EB8-A837-E9927D6BE22F}"/>
              </a:ext>
            </a:extLst>
          </p:cNvPr>
          <p:cNvSpPr txBox="1">
            <a:spLocks noChangeArrowheads="1"/>
          </p:cNvSpPr>
          <p:nvPr/>
        </p:nvSpPr>
        <p:spPr bwMode="auto">
          <a:xfrm>
            <a:off x="4895850" y="2264693"/>
            <a:ext cx="1296988"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2000" b="1">
                <a:solidFill>
                  <a:schemeClr val="hlink"/>
                </a:solidFill>
              </a:rPr>
              <a:t>Systolic</a:t>
            </a:r>
            <a:endParaRPr lang="it-IT" altLang="it-IT">
              <a:solidFill>
                <a:schemeClr val="hlink"/>
              </a:solidFill>
            </a:endParaRPr>
          </a:p>
        </p:txBody>
      </p:sp>
      <p:sp>
        <p:nvSpPr>
          <p:cNvPr id="42003" name="Text Box 19">
            <a:extLst>
              <a:ext uri="{FF2B5EF4-FFF2-40B4-BE49-F238E27FC236}">
                <a16:creationId xmlns:a16="http://schemas.microsoft.com/office/drawing/2014/main" id="{2045C809-618B-4394-80E6-B51B89AD13F0}"/>
              </a:ext>
            </a:extLst>
          </p:cNvPr>
          <p:cNvSpPr txBox="1">
            <a:spLocks noChangeArrowheads="1"/>
          </p:cNvSpPr>
          <p:nvPr/>
        </p:nvSpPr>
        <p:spPr bwMode="auto">
          <a:xfrm>
            <a:off x="7416800" y="2264693"/>
            <a:ext cx="1727200" cy="39687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9050">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2000" b="1">
                <a:solidFill>
                  <a:schemeClr val="hlink"/>
                </a:solidFill>
              </a:rPr>
              <a:t>dysfunction</a:t>
            </a:r>
            <a:endParaRPr lang="it-IT" altLang="it-IT">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0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0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9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0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0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98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99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99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199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1995"/>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998"/>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999"/>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9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41991" grpId="0" animBg="1"/>
      <p:bldP spid="41992" grpId="0" animBg="1"/>
      <p:bldP spid="41995" grpId="0"/>
      <p:bldP spid="41996" grpId="0"/>
      <p:bldP spid="41997" grpId="0"/>
      <p:bldP spid="41998" grpId="0"/>
      <p:bldP spid="41999" grpId="0"/>
      <p:bldP spid="42000" grpId="0"/>
      <p:bldP spid="42001" grpId="0"/>
      <p:bldP spid="42002" grpId="0"/>
      <p:bldP spid="4200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A02C1D7F-6893-4AC9-A5DD-02E5CFB30C23}"/>
              </a:ext>
            </a:extLst>
          </p:cNvPr>
          <p:cNvSpPr>
            <a:spLocks noGrp="1" noChangeArrowheads="1"/>
          </p:cNvSpPr>
          <p:nvPr>
            <p:ph type="body" idx="4294967295"/>
          </p:nvPr>
        </p:nvSpPr>
        <p:spPr>
          <a:xfrm>
            <a:off x="467518" y="764704"/>
            <a:ext cx="8208963" cy="5472113"/>
          </a:xfrm>
        </p:spPr>
        <p:txBody>
          <a:bodyPr/>
          <a:lstStyle/>
          <a:p>
            <a:pPr>
              <a:lnSpc>
                <a:spcPct val="90000"/>
              </a:lnSpc>
              <a:buFontTx/>
              <a:buNone/>
            </a:pPr>
            <a:r>
              <a:rPr lang="it-IT" altLang="it-IT" sz="2400" b="1" dirty="0">
                <a:solidFill>
                  <a:schemeClr val="tx2"/>
                </a:solidFill>
              </a:rPr>
              <a:t>FUNZIONE DIASTOLICA</a:t>
            </a:r>
            <a:endParaRPr lang="it-IT" altLang="it-IT" sz="4000" b="1" dirty="0"/>
          </a:p>
          <a:p>
            <a:pPr>
              <a:lnSpc>
                <a:spcPct val="90000"/>
              </a:lnSpc>
            </a:pPr>
            <a:r>
              <a:rPr lang="it-IT" altLang="it-IT" sz="2400" dirty="0"/>
              <a:t>La disfunzione diastolica nei pazienti settici è più frequente della disfunzione sistolica (circa 50% vs 30%) </a:t>
            </a:r>
          </a:p>
          <a:p>
            <a:pPr>
              <a:lnSpc>
                <a:spcPct val="90000"/>
              </a:lnSpc>
            </a:pPr>
            <a:r>
              <a:rPr lang="it-IT" altLang="it-IT" sz="2400" dirty="0"/>
              <a:t>La disfunzione diastolica è associata ad aumento di mortalità a differenza della disfunzione sistolica che non ha messo in evidenza associazioni significative</a:t>
            </a:r>
          </a:p>
          <a:p>
            <a:pPr>
              <a:lnSpc>
                <a:spcPct val="90000"/>
              </a:lnSpc>
            </a:pPr>
            <a:endParaRPr lang="it-IT" altLang="it-IT"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EF80ED0E-1381-472F-B3AC-1B9623A21532}"/>
              </a:ext>
            </a:extLst>
          </p:cNvPr>
          <p:cNvPicPr>
            <a:picLocks noChangeAspect="1"/>
          </p:cNvPicPr>
          <p:nvPr/>
        </p:nvPicPr>
        <p:blipFill>
          <a:blip r:embed="rId2"/>
          <a:stretch>
            <a:fillRect/>
          </a:stretch>
        </p:blipFill>
        <p:spPr>
          <a:xfrm>
            <a:off x="0" y="371017"/>
            <a:ext cx="9144000" cy="6115965"/>
          </a:xfrm>
          <a:prstGeom prst="rect">
            <a:avLst/>
          </a:prstGeom>
        </p:spPr>
      </p:pic>
    </p:spTree>
    <p:extLst>
      <p:ext uri="{BB962C8B-B14F-4D97-AF65-F5344CB8AC3E}">
        <p14:creationId xmlns:p14="http://schemas.microsoft.com/office/powerpoint/2010/main" val="3883424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095D76-AAC2-42FC-ABF1-60AA39C844B3}"/>
              </a:ext>
            </a:extLst>
          </p:cNvPr>
          <p:cNvSpPr>
            <a:spLocks noGrp="1"/>
          </p:cNvSpPr>
          <p:nvPr>
            <p:ph type="title"/>
          </p:nvPr>
        </p:nvSpPr>
        <p:spPr/>
        <p:txBody>
          <a:bodyPr/>
          <a:lstStyle/>
          <a:p>
            <a:r>
              <a:rPr lang="it-IT" dirty="0"/>
              <a:t>ECOBEDSIDE: Valutazione della vena cava</a:t>
            </a:r>
          </a:p>
        </p:txBody>
      </p:sp>
    </p:spTree>
    <p:extLst>
      <p:ext uri="{BB962C8B-B14F-4D97-AF65-F5344CB8AC3E}">
        <p14:creationId xmlns:p14="http://schemas.microsoft.com/office/powerpoint/2010/main" val="187569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5F39B36-224D-4FB1-9D4D-F869CB19E60E}"/>
              </a:ext>
            </a:extLst>
          </p:cNvPr>
          <p:cNvPicPr>
            <a:picLocks noChangeAspect="1"/>
          </p:cNvPicPr>
          <p:nvPr/>
        </p:nvPicPr>
        <p:blipFill>
          <a:blip r:embed="rId2"/>
          <a:stretch>
            <a:fillRect/>
          </a:stretch>
        </p:blipFill>
        <p:spPr>
          <a:xfrm>
            <a:off x="1259632" y="332656"/>
            <a:ext cx="6480720" cy="6110393"/>
          </a:xfrm>
          <a:prstGeom prst="rect">
            <a:avLst/>
          </a:prstGeom>
        </p:spPr>
      </p:pic>
      <p:pic>
        <p:nvPicPr>
          <p:cNvPr id="3" name="Immagine 2">
            <a:extLst>
              <a:ext uri="{FF2B5EF4-FFF2-40B4-BE49-F238E27FC236}">
                <a16:creationId xmlns:a16="http://schemas.microsoft.com/office/drawing/2014/main" id="{7F5ECD71-CDC2-44F7-BF06-7507B834296B}"/>
              </a:ext>
            </a:extLst>
          </p:cNvPr>
          <p:cNvPicPr>
            <a:picLocks noChangeAspect="1"/>
          </p:cNvPicPr>
          <p:nvPr/>
        </p:nvPicPr>
        <p:blipFill>
          <a:blip r:embed="rId3"/>
          <a:stretch>
            <a:fillRect/>
          </a:stretch>
        </p:blipFill>
        <p:spPr>
          <a:xfrm>
            <a:off x="683568" y="6595180"/>
            <a:ext cx="4590686" cy="384081"/>
          </a:xfrm>
          <a:prstGeom prst="rect">
            <a:avLst/>
          </a:prstGeom>
        </p:spPr>
      </p:pic>
    </p:spTree>
    <p:extLst>
      <p:ext uri="{BB962C8B-B14F-4D97-AF65-F5344CB8AC3E}">
        <p14:creationId xmlns:p14="http://schemas.microsoft.com/office/powerpoint/2010/main" val="4199683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8BF0733-259B-4398-971F-9B3AC015A8DE}"/>
              </a:ext>
            </a:extLst>
          </p:cNvPr>
          <p:cNvPicPr>
            <a:picLocks noChangeAspect="1"/>
          </p:cNvPicPr>
          <p:nvPr/>
        </p:nvPicPr>
        <p:blipFill>
          <a:blip r:embed="rId2"/>
          <a:stretch>
            <a:fillRect/>
          </a:stretch>
        </p:blipFill>
        <p:spPr>
          <a:xfrm>
            <a:off x="2643172" y="0"/>
            <a:ext cx="3857655" cy="6858000"/>
          </a:xfrm>
          <a:prstGeom prst="rect">
            <a:avLst/>
          </a:prstGeom>
        </p:spPr>
      </p:pic>
      <p:pic>
        <p:nvPicPr>
          <p:cNvPr id="3" name="Immagine 2">
            <a:extLst>
              <a:ext uri="{FF2B5EF4-FFF2-40B4-BE49-F238E27FC236}">
                <a16:creationId xmlns:a16="http://schemas.microsoft.com/office/drawing/2014/main" id="{7BC2FECC-837E-4A9A-8D3E-5872BB5213E8}"/>
              </a:ext>
            </a:extLst>
          </p:cNvPr>
          <p:cNvPicPr>
            <a:picLocks noChangeAspect="1"/>
          </p:cNvPicPr>
          <p:nvPr/>
        </p:nvPicPr>
        <p:blipFill>
          <a:blip r:embed="rId3"/>
          <a:stretch>
            <a:fillRect/>
          </a:stretch>
        </p:blipFill>
        <p:spPr>
          <a:xfrm>
            <a:off x="107504" y="6021288"/>
            <a:ext cx="2160240" cy="384081"/>
          </a:xfrm>
          <a:prstGeom prst="rect">
            <a:avLst/>
          </a:prstGeom>
        </p:spPr>
      </p:pic>
    </p:spTree>
    <p:extLst>
      <p:ext uri="{BB962C8B-B14F-4D97-AF65-F5344CB8AC3E}">
        <p14:creationId xmlns:p14="http://schemas.microsoft.com/office/powerpoint/2010/main" val="2765143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3535A7B-90AE-4F05-A929-714BE173ADEE}"/>
              </a:ext>
            </a:extLst>
          </p:cNvPr>
          <p:cNvPicPr>
            <a:picLocks noChangeAspect="1"/>
          </p:cNvPicPr>
          <p:nvPr/>
        </p:nvPicPr>
        <p:blipFill>
          <a:blip r:embed="rId2"/>
          <a:stretch>
            <a:fillRect/>
          </a:stretch>
        </p:blipFill>
        <p:spPr>
          <a:xfrm>
            <a:off x="971600" y="1340768"/>
            <a:ext cx="2348530" cy="1574940"/>
          </a:xfrm>
          <a:prstGeom prst="rect">
            <a:avLst/>
          </a:prstGeom>
        </p:spPr>
      </p:pic>
      <p:pic>
        <p:nvPicPr>
          <p:cNvPr id="3" name="Immagine 2">
            <a:extLst>
              <a:ext uri="{FF2B5EF4-FFF2-40B4-BE49-F238E27FC236}">
                <a16:creationId xmlns:a16="http://schemas.microsoft.com/office/drawing/2014/main" id="{99F3062B-A376-4DB7-9CFB-2B5A50B1E956}"/>
              </a:ext>
            </a:extLst>
          </p:cNvPr>
          <p:cNvPicPr>
            <a:picLocks noChangeAspect="1"/>
          </p:cNvPicPr>
          <p:nvPr/>
        </p:nvPicPr>
        <p:blipFill>
          <a:blip r:embed="rId3"/>
          <a:stretch>
            <a:fillRect/>
          </a:stretch>
        </p:blipFill>
        <p:spPr>
          <a:xfrm>
            <a:off x="3995936" y="476672"/>
            <a:ext cx="4684247" cy="5407876"/>
          </a:xfrm>
          <a:prstGeom prst="rect">
            <a:avLst/>
          </a:prstGeom>
        </p:spPr>
      </p:pic>
      <p:pic>
        <p:nvPicPr>
          <p:cNvPr id="6" name="Immagine 5">
            <a:extLst>
              <a:ext uri="{FF2B5EF4-FFF2-40B4-BE49-F238E27FC236}">
                <a16:creationId xmlns:a16="http://schemas.microsoft.com/office/drawing/2014/main" id="{C1C96C44-3E85-4495-A42D-D1BC811D3BC3}"/>
              </a:ext>
            </a:extLst>
          </p:cNvPr>
          <p:cNvPicPr>
            <a:picLocks noChangeAspect="1"/>
          </p:cNvPicPr>
          <p:nvPr/>
        </p:nvPicPr>
        <p:blipFill>
          <a:blip r:embed="rId4"/>
          <a:stretch>
            <a:fillRect/>
          </a:stretch>
        </p:blipFill>
        <p:spPr>
          <a:xfrm>
            <a:off x="980250" y="4149080"/>
            <a:ext cx="2226506" cy="1481516"/>
          </a:xfrm>
          <a:prstGeom prst="rect">
            <a:avLst/>
          </a:prstGeom>
        </p:spPr>
      </p:pic>
      <p:pic>
        <p:nvPicPr>
          <p:cNvPr id="5" name="Immagine 4">
            <a:extLst>
              <a:ext uri="{FF2B5EF4-FFF2-40B4-BE49-F238E27FC236}">
                <a16:creationId xmlns:a16="http://schemas.microsoft.com/office/drawing/2014/main" id="{F3E72A67-82F4-49AC-AC5F-5E98BFCBDCC9}"/>
              </a:ext>
            </a:extLst>
          </p:cNvPr>
          <p:cNvPicPr>
            <a:picLocks noChangeAspect="1"/>
          </p:cNvPicPr>
          <p:nvPr/>
        </p:nvPicPr>
        <p:blipFill>
          <a:blip r:embed="rId5"/>
          <a:stretch>
            <a:fillRect/>
          </a:stretch>
        </p:blipFill>
        <p:spPr>
          <a:xfrm>
            <a:off x="107504" y="6285279"/>
            <a:ext cx="2160240" cy="384081"/>
          </a:xfrm>
          <a:prstGeom prst="rect">
            <a:avLst/>
          </a:prstGeom>
        </p:spPr>
      </p:pic>
    </p:spTree>
    <p:extLst>
      <p:ext uri="{BB962C8B-B14F-4D97-AF65-F5344CB8AC3E}">
        <p14:creationId xmlns:p14="http://schemas.microsoft.com/office/powerpoint/2010/main" val="389877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2A7A52B0-7806-4613-BA57-E994419A3B8F}"/>
              </a:ext>
            </a:extLst>
          </p:cNvPr>
          <p:cNvPicPr>
            <a:picLocks noChangeAspect="1"/>
          </p:cNvPicPr>
          <p:nvPr/>
        </p:nvPicPr>
        <p:blipFill>
          <a:blip r:embed="rId2"/>
          <a:stretch>
            <a:fillRect/>
          </a:stretch>
        </p:blipFill>
        <p:spPr>
          <a:xfrm>
            <a:off x="-25650" y="692696"/>
            <a:ext cx="9166808" cy="5400600"/>
          </a:xfrm>
          <a:prstGeom prst="rect">
            <a:avLst/>
          </a:prstGeom>
        </p:spPr>
      </p:pic>
    </p:spTree>
    <p:extLst>
      <p:ext uri="{BB962C8B-B14F-4D97-AF65-F5344CB8AC3E}">
        <p14:creationId xmlns:p14="http://schemas.microsoft.com/office/powerpoint/2010/main" val="4203633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70952AE-694F-4DEE-8C79-B40B2E33C4D2}"/>
              </a:ext>
            </a:extLst>
          </p:cNvPr>
          <p:cNvPicPr>
            <a:picLocks noChangeAspect="1"/>
          </p:cNvPicPr>
          <p:nvPr/>
        </p:nvPicPr>
        <p:blipFill>
          <a:blip r:embed="rId2"/>
          <a:stretch>
            <a:fillRect/>
          </a:stretch>
        </p:blipFill>
        <p:spPr>
          <a:xfrm>
            <a:off x="25172" y="188640"/>
            <a:ext cx="9174883" cy="6120680"/>
          </a:xfrm>
          <a:prstGeom prst="rect">
            <a:avLst/>
          </a:prstGeom>
        </p:spPr>
      </p:pic>
    </p:spTree>
    <p:extLst>
      <p:ext uri="{BB962C8B-B14F-4D97-AF65-F5344CB8AC3E}">
        <p14:creationId xmlns:p14="http://schemas.microsoft.com/office/powerpoint/2010/main" val="3633742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TBJONMJ">
            <a:hlinkClick r:id="" action="ppaction://media"/>
            <a:extLst>
              <a:ext uri="{FF2B5EF4-FFF2-40B4-BE49-F238E27FC236}">
                <a16:creationId xmlns:a16="http://schemas.microsoft.com/office/drawing/2014/main" id="{5CCA99AB-A7D5-489A-ACC3-5B59A4946C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03648" y="1484784"/>
            <a:ext cx="6522242" cy="4891682"/>
          </a:xfrm>
          <a:prstGeom prst="rect">
            <a:avLst/>
          </a:prstGeom>
        </p:spPr>
      </p:pic>
    </p:spTree>
    <p:extLst>
      <p:ext uri="{BB962C8B-B14F-4D97-AF65-F5344CB8AC3E}">
        <p14:creationId xmlns:p14="http://schemas.microsoft.com/office/powerpoint/2010/main" val="233124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29CDFDF-B130-4DF0-A1B5-BA3D6E345579}"/>
              </a:ext>
            </a:extLst>
          </p:cNvPr>
          <p:cNvPicPr>
            <a:picLocks noChangeAspect="1"/>
          </p:cNvPicPr>
          <p:nvPr/>
        </p:nvPicPr>
        <p:blipFill>
          <a:blip r:embed="rId2"/>
          <a:stretch>
            <a:fillRect/>
          </a:stretch>
        </p:blipFill>
        <p:spPr>
          <a:xfrm>
            <a:off x="785082" y="456089"/>
            <a:ext cx="7573836" cy="5945822"/>
          </a:xfrm>
          <a:prstGeom prst="rect">
            <a:avLst/>
          </a:prstGeom>
        </p:spPr>
      </p:pic>
      <p:pic>
        <p:nvPicPr>
          <p:cNvPr id="3" name="Immagine 2">
            <a:extLst>
              <a:ext uri="{FF2B5EF4-FFF2-40B4-BE49-F238E27FC236}">
                <a16:creationId xmlns:a16="http://schemas.microsoft.com/office/drawing/2014/main" id="{73F3816A-3FB8-4B93-83ED-AA6373F8E538}"/>
              </a:ext>
            </a:extLst>
          </p:cNvPr>
          <p:cNvPicPr>
            <a:picLocks noChangeAspect="1"/>
          </p:cNvPicPr>
          <p:nvPr/>
        </p:nvPicPr>
        <p:blipFill>
          <a:blip r:embed="rId3"/>
          <a:stretch>
            <a:fillRect/>
          </a:stretch>
        </p:blipFill>
        <p:spPr>
          <a:xfrm>
            <a:off x="107504" y="6501303"/>
            <a:ext cx="2160240" cy="384081"/>
          </a:xfrm>
          <a:prstGeom prst="rect">
            <a:avLst/>
          </a:prstGeom>
        </p:spPr>
      </p:pic>
    </p:spTree>
    <p:extLst>
      <p:ext uri="{BB962C8B-B14F-4D97-AF65-F5344CB8AC3E}">
        <p14:creationId xmlns:p14="http://schemas.microsoft.com/office/powerpoint/2010/main" val="422007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BB30380-B4E9-4CD6-B18B-1E2F4D14B90E}"/>
              </a:ext>
            </a:extLst>
          </p:cNvPr>
          <p:cNvPicPr>
            <a:picLocks noChangeAspect="1"/>
          </p:cNvPicPr>
          <p:nvPr/>
        </p:nvPicPr>
        <p:blipFill>
          <a:blip r:embed="rId2"/>
          <a:stretch>
            <a:fillRect/>
          </a:stretch>
        </p:blipFill>
        <p:spPr>
          <a:xfrm>
            <a:off x="906134" y="360909"/>
            <a:ext cx="7331731" cy="5444355"/>
          </a:xfrm>
          <a:prstGeom prst="rect">
            <a:avLst/>
          </a:prstGeom>
        </p:spPr>
      </p:pic>
      <p:sp>
        <p:nvSpPr>
          <p:cNvPr id="4" name="Rettangolo 3">
            <a:extLst>
              <a:ext uri="{FF2B5EF4-FFF2-40B4-BE49-F238E27FC236}">
                <a16:creationId xmlns:a16="http://schemas.microsoft.com/office/drawing/2014/main" id="{9BEF948C-8352-4549-94A3-8BC8DA9D4752}"/>
              </a:ext>
            </a:extLst>
          </p:cNvPr>
          <p:cNvSpPr/>
          <p:nvPr/>
        </p:nvSpPr>
        <p:spPr>
          <a:xfrm>
            <a:off x="6012160" y="6306363"/>
            <a:ext cx="2837636" cy="276999"/>
          </a:xfrm>
          <a:prstGeom prst="rect">
            <a:avLst/>
          </a:prstGeom>
        </p:spPr>
        <p:txBody>
          <a:bodyPr wrap="none">
            <a:spAutoFit/>
          </a:bodyPr>
          <a:lstStyle/>
          <a:p>
            <a:r>
              <a:rPr lang="en-US" sz="1200" dirty="0"/>
              <a:t>In J </a:t>
            </a:r>
            <a:r>
              <a:rPr lang="en-US" sz="1200" dirty="0" err="1"/>
              <a:t>Crit</a:t>
            </a:r>
            <a:r>
              <a:rPr lang="en-US" sz="1200" dirty="0"/>
              <a:t> Care Med. 2014 May; 18(5): 301–309. </a:t>
            </a:r>
            <a:endParaRPr lang="it-IT" sz="1200" dirty="0"/>
          </a:p>
        </p:txBody>
      </p:sp>
    </p:spTree>
    <p:extLst>
      <p:ext uri="{BB962C8B-B14F-4D97-AF65-F5344CB8AC3E}">
        <p14:creationId xmlns:p14="http://schemas.microsoft.com/office/powerpoint/2010/main" val="2037130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ECC1FD-FAC7-419D-BE73-B52E69504456}"/>
              </a:ext>
            </a:extLst>
          </p:cNvPr>
          <p:cNvSpPr>
            <a:spLocks noGrp="1"/>
          </p:cNvSpPr>
          <p:nvPr>
            <p:ph type="title"/>
          </p:nvPr>
        </p:nvSpPr>
        <p:spPr/>
        <p:txBody>
          <a:bodyPr/>
          <a:lstStyle/>
          <a:p>
            <a:r>
              <a:rPr lang="it-IT" dirty="0"/>
              <a:t>Eco-</a:t>
            </a:r>
            <a:r>
              <a:rPr lang="it-IT" dirty="0" err="1"/>
              <a:t>bedside</a:t>
            </a:r>
            <a:r>
              <a:rPr lang="it-IT" dirty="0"/>
              <a:t> cava</a:t>
            </a:r>
            <a:br>
              <a:rPr lang="it-IT" dirty="0"/>
            </a:br>
            <a:endParaRPr lang="it-IT" dirty="0"/>
          </a:p>
        </p:txBody>
      </p:sp>
      <p:pic>
        <p:nvPicPr>
          <p:cNvPr id="3" name="cava">
            <a:hlinkClick r:id="" action="ppaction://media"/>
            <a:extLst>
              <a:ext uri="{FF2B5EF4-FFF2-40B4-BE49-F238E27FC236}">
                <a16:creationId xmlns:a16="http://schemas.microsoft.com/office/drawing/2014/main" id="{6F78D0A6-1C0C-45DF-97B6-7DE0D61330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600" y="1124744"/>
            <a:ext cx="7488832" cy="5616624"/>
          </a:xfrm>
          <a:prstGeom prst="rect">
            <a:avLst/>
          </a:prstGeom>
        </p:spPr>
      </p:pic>
      <p:sp>
        <p:nvSpPr>
          <p:cNvPr id="4" name="Rettangolo 3">
            <a:extLst>
              <a:ext uri="{FF2B5EF4-FFF2-40B4-BE49-F238E27FC236}">
                <a16:creationId xmlns:a16="http://schemas.microsoft.com/office/drawing/2014/main" id="{0D46B434-8666-4D82-B95C-FAD3E9F1CDD8}"/>
              </a:ext>
            </a:extLst>
          </p:cNvPr>
          <p:cNvSpPr/>
          <p:nvPr/>
        </p:nvSpPr>
        <p:spPr>
          <a:xfrm>
            <a:off x="5580112" y="6453336"/>
            <a:ext cx="2128211" cy="276999"/>
          </a:xfrm>
          <a:prstGeom prst="rect">
            <a:avLst/>
          </a:prstGeom>
        </p:spPr>
        <p:txBody>
          <a:bodyPr wrap="none">
            <a:spAutoFit/>
          </a:bodyPr>
          <a:lstStyle/>
          <a:p>
            <a:r>
              <a:rPr lang="it-IT" sz="1200" dirty="0">
                <a:solidFill>
                  <a:schemeClr val="tx1">
                    <a:lumMod val="65000"/>
                  </a:schemeClr>
                </a:solidFill>
                <a:latin typeface="AdvTTa9027ee7"/>
              </a:rPr>
              <a:t>CHEST 2017; 152(5):e105-e108</a:t>
            </a:r>
            <a:endParaRPr lang="it-IT" sz="1200" dirty="0">
              <a:solidFill>
                <a:schemeClr val="tx1">
                  <a:lumMod val="65000"/>
                </a:schemeClr>
              </a:solidFill>
            </a:endParaRPr>
          </a:p>
        </p:txBody>
      </p:sp>
    </p:spTree>
    <p:extLst>
      <p:ext uri="{BB962C8B-B14F-4D97-AF65-F5344CB8AC3E}">
        <p14:creationId xmlns:p14="http://schemas.microsoft.com/office/powerpoint/2010/main" val="111018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EFB207D-7B97-446A-BB38-D3D0C0B25C8F}"/>
              </a:ext>
            </a:extLst>
          </p:cNvPr>
          <p:cNvPicPr>
            <a:picLocks noChangeAspect="1"/>
          </p:cNvPicPr>
          <p:nvPr/>
        </p:nvPicPr>
        <p:blipFill>
          <a:blip r:embed="rId2"/>
          <a:stretch>
            <a:fillRect/>
          </a:stretch>
        </p:blipFill>
        <p:spPr>
          <a:xfrm>
            <a:off x="179512" y="188640"/>
            <a:ext cx="8842075" cy="5328592"/>
          </a:xfrm>
          <a:prstGeom prst="rect">
            <a:avLst/>
          </a:prstGeom>
        </p:spPr>
      </p:pic>
    </p:spTree>
    <p:extLst>
      <p:ext uri="{BB962C8B-B14F-4D97-AF65-F5344CB8AC3E}">
        <p14:creationId xmlns:p14="http://schemas.microsoft.com/office/powerpoint/2010/main" val="1899361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CF6CA43-AAEB-4221-A203-E9008F7A4F82}"/>
              </a:ext>
            </a:extLst>
          </p:cNvPr>
          <p:cNvSpPr/>
          <p:nvPr/>
        </p:nvSpPr>
        <p:spPr>
          <a:xfrm>
            <a:off x="1277888" y="5085184"/>
            <a:ext cx="6462464" cy="1200329"/>
          </a:xfrm>
          <a:prstGeom prst="rect">
            <a:avLst/>
          </a:prstGeom>
        </p:spPr>
        <p:txBody>
          <a:bodyPr wrap="square">
            <a:spAutoFit/>
          </a:bodyPr>
          <a:lstStyle/>
          <a:p>
            <a:r>
              <a:rPr lang="en-US" dirty="0"/>
              <a:t>Transhepatic coronal inferior vena cava view. Note the dilated hepatic veins and right pleural effusion. The orientation and screen marker are in the abdominal setting. Use of the cardiac vs. abdominal convention for the IVC may vary by operator, with either being acceptable</a:t>
            </a:r>
            <a:endParaRPr lang="it-IT" dirty="0"/>
          </a:p>
        </p:txBody>
      </p:sp>
      <p:pic>
        <p:nvPicPr>
          <p:cNvPr id="4" name="Immagine 3">
            <a:extLst>
              <a:ext uri="{FF2B5EF4-FFF2-40B4-BE49-F238E27FC236}">
                <a16:creationId xmlns:a16="http://schemas.microsoft.com/office/drawing/2014/main" id="{2813CB78-E543-439E-80AA-559D49C01102}"/>
              </a:ext>
            </a:extLst>
          </p:cNvPr>
          <p:cNvPicPr>
            <a:picLocks noChangeAspect="1"/>
          </p:cNvPicPr>
          <p:nvPr/>
        </p:nvPicPr>
        <p:blipFill>
          <a:blip r:embed="rId2"/>
          <a:stretch>
            <a:fillRect/>
          </a:stretch>
        </p:blipFill>
        <p:spPr>
          <a:xfrm>
            <a:off x="1331640" y="260648"/>
            <a:ext cx="6178515" cy="4666893"/>
          </a:xfrm>
          <a:prstGeom prst="rect">
            <a:avLst/>
          </a:prstGeom>
        </p:spPr>
      </p:pic>
    </p:spTree>
    <p:extLst>
      <p:ext uri="{BB962C8B-B14F-4D97-AF65-F5344CB8AC3E}">
        <p14:creationId xmlns:p14="http://schemas.microsoft.com/office/powerpoint/2010/main" val="1118883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5A0C390-9031-4638-B8F5-159B392E16A6}"/>
              </a:ext>
            </a:extLst>
          </p:cNvPr>
          <p:cNvPicPr>
            <a:picLocks noChangeAspect="1"/>
          </p:cNvPicPr>
          <p:nvPr/>
        </p:nvPicPr>
        <p:blipFill>
          <a:blip r:embed="rId2"/>
          <a:stretch>
            <a:fillRect/>
          </a:stretch>
        </p:blipFill>
        <p:spPr>
          <a:xfrm>
            <a:off x="4348846" y="3286424"/>
            <a:ext cx="4775204" cy="3543375"/>
          </a:xfrm>
          <a:prstGeom prst="rect">
            <a:avLst/>
          </a:prstGeom>
        </p:spPr>
      </p:pic>
      <p:pic>
        <p:nvPicPr>
          <p:cNvPr id="2" name="Immagine 1">
            <a:extLst>
              <a:ext uri="{FF2B5EF4-FFF2-40B4-BE49-F238E27FC236}">
                <a16:creationId xmlns:a16="http://schemas.microsoft.com/office/drawing/2014/main" id="{28C25562-4376-4A05-BAC5-D302A125C7E2}"/>
              </a:ext>
            </a:extLst>
          </p:cNvPr>
          <p:cNvPicPr>
            <a:picLocks noChangeAspect="1"/>
          </p:cNvPicPr>
          <p:nvPr/>
        </p:nvPicPr>
        <p:blipFill>
          <a:blip r:embed="rId3"/>
          <a:stretch>
            <a:fillRect/>
          </a:stretch>
        </p:blipFill>
        <p:spPr>
          <a:xfrm>
            <a:off x="19950" y="0"/>
            <a:ext cx="4638769" cy="3559875"/>
          </a:xfrm>
          <a:prstGeom prst="rect">
            <a:avLst/>
          </a:prstGeom>
        </p:spPr>
      </p:pic>
    </p:spTree>
    <p:extLst>
      <p:ext uri="{BB962C8B-B14F-4D97-AF65-F5344CB8AC3E}">
        <p14:creationId xmlns:p14="http://schemas.microsoft.com/office/powerpoint/2010/main" val="2709885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93F3DC8-35B4-4375-AB5A-21ABB2E8E457}"/>
              </a:ext>
            </a:extLst>
          </p:cNvPr>
          <p:cNvPicPr>
            <a:picLocks noChangeAspect="1"/>
          </p:cNvPicPr>
          <p:nvPr/>
        </p:nvPicPr>
        <p:blipFill>
          <a:blip r:embed="rId2"/>
          <a:stretch>
            <a:fillRect/>
          </a:stretch>
        </p:blipFill>
        <p:spPr>
          <a:xfrm>
            <a:off x="23568" y="31649"/>
            <a:ext cx="9120432" cy="3667125"/>
          </a:xfrm>
          <a:prstGeom prst="rect">
            <a:avLst/>
          </a:prstGeom>
        </p:spPr>
      </p:pic>
      <p:graphicFrame>
        <p:nvGraphicFramePr>
          <p:cNvPr id="3" name="Group 3">
            <a:extLst>
              <a:ext uri="{FF2B5EF4-FFF2-40B4-BE49-F238E27FC236}">
                <a16:creationId xmlns:a16="http://schemas.microsoft.com/office/drawing/2014/main" id="{F7522358-5C29-4A5E-A4D5-46F2EE9868CF}"/>
              </a:ext>
            </a:extLst>
          </p:cNvPr>
          <p:cNvGraphicFramePr>
            <a:graphicFrameLocks/>
          </p:cNvGraphicFramePr>
          <p:nvPr>
            <p:extLst>
              <p:ext uri="{D42A27DB-BD31-4B8C-83A1-F6EECF244321}">
                <p14:modId xmlns:p14="http://schemas.microsoft.com/office/powerpoint/2010/main" val="1719304153"/>
              </p:ext>
            </p:extLst>
          </p:nvPr>
        </p:nvGraphicFramePr>
        <p:xfrm>
          <a:off x="827584" y="3933056"/>
          <a:ext cx="7274073" cy="4397024"/>
        </p:xfrm>
        <a:graphic>
          <a:graphicData uri="http://schemas.openxmlformats.org/drawingml/2006/table">
            <a:tbl>
              <a:tblPr/>
              <a:tblGrid>
                <a:gridCol w="3634998">
                  <a:extLst>
                    <a:ext uri="{9D8B030D-6E8A-4147-A177-3AD203B41FA5}">
                      <a16:colId xmlns:a16="http://schemas.microsoft.com/office/drawing/2014/main" val="1769090977"/>
                    </a:ext>
                  </a:extLst>
                </a:gridCol>
                <a:gridCol w="3639075">
                  <a:extLst>
                    <a:ext uri="{9D8B030D-6E8A-4147-A177-3AD203B41FA5}">
                      <a16:colId xmlns:a16="http://schemas.microsoft.com/office/drawing/2014/main" val="3099188041"/>
                    </a:ext>
                  </a:extLst>
                </a:gridCol>
              </a:tblGrid>
              <a:tr h="524362">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1" i="1" u="none" strike="noStrike" cap="none" normalizeH="0" baseline="0" dirty="0">
                          <a:ln>
                            <a:noFill/>
                          </a:ln>
                          <a:solidFill>
                            <a:schemeClr val="tx2"/>
                          </a:solidFill>
                          <a:effectLst/>
                          <a:latin typeface="Arial" panose="020B0604020202020204" pitchFamily="34" charset="0"/>
                          <a:cs typeface="Arial" panose="020B0604020202020204" pitchFamily="34" charset="0"/>
                        </a:rPr>
                        <a:t>∆ misura AP</a:t>
                      </a: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1" i="1" u="none" strike="noStrike" cap="none" normalizeH="0" baseline="0">
                          <a:ln>
                            <a:noFill/>
                          </a:ln>
                          <a:solidFill>
                            <a:schemeClr val="tx2"/>
                          </a:solidFill>
                          <a:effectLst/>
                          <a:latin typeface="Arial" panose="020B0604020202020204" pitchFamily="34" charset="0"/>
                          <a:cs typeface="Arial" panose="020B0604020202020204" pitchFamily="34" charset="0"/>
                        </a:rPr>
                        <a:t>PVC mmHg</a:t>
                      </a: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25062612"/>
                  </a:ext>
                </a:extLst>
              </a:tr>
              <a:tr h="36836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100%</a:t>
                      </a: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0-5</a:t>
                      </a: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14725811"/>
                  </a:ext>
                </a:extLst>
              </a:tr>
              <a:tr h="36836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&gt; 50%</a:t>
                      </a: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5-10</a:t>
                      </a: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51312502"/>
                  </a:ext>
                </a:extLst>
              </a:tr>
              <a:tr h="36836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a:ln>
                            <a:noFill/>
                          </a:ln>
                          <a:solidFill>
                            <a:schemeClr val="tx1"/>
                          </a:solidFill>
                          <a:effectLst/>
                          <a:latin typeface="Arial" panose="020B0604020202020204" pitchFamily="34" charset="0"/>
                          <a:cs typeface="Arial" panose="020B0604020202020204" pitchFamily="34" charset="0"/>
                        </a:rPr>
                        <a:t>33-50%</a:t>
                      </a: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10-15</a:t>
                      </a: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7615974"/>
                  </a:ext>
                </a:extLst>
              </a:tr>
              <a:tr h="36836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a:ln>
                            <a:noFill/>
                          </a:ln>
                          <a:solidFill>
                            <a:schemeClr val="tx1"/>
                          </a:solidFill>
                          <a:effectLst/>
                          <a:latin typeface="Arial" panose="020B0604020202020204" pitchFamily="34" charset="0"/>
                          <a:cs typeface="Arial" panose="020B0604020202020204" pitchFamily="34" charset="0"/>
                        </a:rPr>
                        <a:t>0-33%</a:t>
                      </a: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15-20</a:t>
                      </a: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9009696"/>
                  </a:ext>
                </a:extLst>
              </a:tr>
              <a:tr h="36836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a:ln>
                            <a:noFill/>
                          </a:ln>
                          <a:solidFill>
                            <a:schemeClr val="tx1"/>
                          </a:solidFill>
                          <a:effectLst/>
                          <a:latin typeface="Arial" panose="020B0604020202020204" pitchFamily="34" charset="0"/>
                          <a:cs typeface="Arial" panose="020B0604020202020204" pitchFamily="34" charset="0"/>
                        </a:rPr>
                        <a:t>0</a:t>
                      </a: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it-IT" altLang="it-IT"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&gt; 20</a:t>
                      </a: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4854141"/>
                  </a:ext>
                </a:extLst>
              </a:tr>
              <a:tr h="122612">
                <a:tc gridSpan="2">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altLang="it-IT" sz="800" b="0" i="0" u="none" strike="noStrike" cap="none" normalizeH="0" baseline="0">
                        <a:ln>
                          <a:noFill/>
                        </a:ln>
                        <a:solidFill>
                          <a:schemeClr val="tx1"/>
                        </a:solidFill>
                        <a:effectLst/>
                        <a:latin typeface="Comic Sans MS" panose="030F0702030302020204" pitchFamily="66" charset="0"/>
                      </a:endParaRPr>
                    </a:p>
                  </a:txBody>
                  <a:tcPr marL="18000" marR="18000" marT="10801" marB="10801" anchor="ctr" anchorCtr="1" horzOverflow="overflow">
                    <a:lnL cap="flat">
                      <a:noFill/>
                    </a:lnL>
                    <a:lnR cap="flat">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it-IT"/>
                    </a:p>
                  </a:txBody>
                  <a:tcPr/>
                </a:tc>
                <a:extLst>
                  <a:ext uri="{0D108BD9-81ED-4DB2-BD59-A6C34878D82A}">
                    <a16:rowId xmlns:a16="http://schemas.microsoft.com/office/drawing/2014/main" val="3362194932"/>
                  </a:ext>
                </a:extLst>
              </a:tr>
              <a:tr h="59088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altLang="it-IT" sz="2800" b="1" i="1" u="none" strike="noStrike" cap="none" normalizeH="0" baseline="0" dirty="0">
                        <a:ln>
                          <a:noFill/>
                        </a:ln>
                        <a:solidFill>
                          <a:schemeClr val="tx2"/>
                        </a:solidFill>
                        <a:effectLst/>
                        <a:latin typeface="Comic Sans MS" panose="030F0702030302020204" pitchFamily="66" charset="0"/>
                      </a:endParaRP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altLang="it-IT" sz="2800" b="1" i="1" u="none" strike="noStrike" cap="none" normalizeH="0" baseline="0" dirty="0">
                        <a:ln>
                          <a:noFill/>
                        </a:ln>
                        <a:solidFill>
                          <a:schemeClr val="tx2"/>
                        </a:solidFill>
                        <a:effectLst/>
                        <a:latin typeface="Comic Sans MS" panose="030F0702030302020204" pitchFamily="66" charset="0"/>
                      </a:endParaRP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30346350"/>
                  </a:ext>
                </a:extLst>
              </a:tr>
              <a:tr h="36836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dirty="0">
                        <a:ln>
                          <a:noFill/>
                        </a:ln>
                        <a:solidFill>
                          <a:schemeClr val="tx1"/>
                        </a:solidFill>
                        <a:effectLst/>
                        <a:latin typeface="Comic Sans MS" panose="030F0702030302020204" pitchFamily="66" charset="0"/>
                      </a:endParaRP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dirty="0">
                        <a:ln>
                          <a:noFill/>
                        </a:ln>
                        <a:solidFill>
                          <a:schemeClr val="tx1"/>
                        </a:solidFill>
                        <a:effectLst/>
                        <a:latin typeface="Comic Sans MS" panose="030F0702030302020204" pitchFamily="66" charset="0"/>
                      </a:endParaRP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4221395282"/>
                  </a:ext>
                </a:extLst>
              </a:tr>
              <a:tr h="368366">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a:ln>
                          <a:noFill/>
                        </a:ln>
                        <a:solidFill>
                          <a:schemeClr val="tx1"/>
                        </a:solidFill>
                        <a:effectLst/>
                        <a:latin typeface="Comic Sans MS" panose="030F0702030302020204" pitchFamily="66" charset="0"/>
                      </a:endParaRPr>
                    </a:p>
                  </a:txBody>
                  <a:tcPr marL="18000" marR="18000" marT="10801" marB="10801"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defRPr sz="28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a:defRPr sz="2000">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it-IT" altLang="it-IT" sz="2800" b="0" i="0" u="none" strike="noStrike" cap="none" normalizeH="0" baseline="0" dirty="0">
                        <a:ln>
                          <a:noFill/>
                        </a:ln>
                        <a:solidFill>
                          <a:schemeClr val="tx1"/>
                        </a:solidFill>
                        <a:effectLst/>
                        <a:latin typeface="Comic Sans MS" panose="030F0702030302020204" pitchFamily="66" charset="0"/>
                      </a:endParaRPr>
                    </a:p>
                  </a:txBody>
                  <a:tcPr marL="18000" marR="18000" marT="10801" marB="10801"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378722997"/>
                  </a:ext>
                </a:extLst>
              </a:tr>
            </a:tbl>
          </a:graphicData>
        </a:graphic>
      </p:graphicFrame>
    </p:spTree>
    <p:extLst>
      <p:ext uri="{BB962C8B-B14F-4D97-AF65-F5344CB8AC3E}">
        <p14:creationId xmlns:p14="http://schemas.microsoft.com/office/powerpoint/2010/main" val="41645063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89FD4E9-D167-4955-8FD0-7F2D803FFBE0}"/>
              </a:ext>
            </a:extLst>
          </p:cNvPr>
          <p:cNvPicPr>
            <a:picLocks noChangeAspect="1"/>
          </p:cNvPicPr>
          <p:nvPr/>
        </p:nvPicPr>
        <p:blipFill>
          <a:blip r:embed="rId2"/>
          <a:stretch>
            <a:fillRect/>
          </a:stretch>
        </p:blipFill>
        <p:spPr>
          <a:xfrm>
            <a:off x="1511239" y="1052736"/>
            <a:ext cx="6157105" cy="4596228"/>
          </a:xfrm>
          <a:prstGeom prst="rect">
            <a:avLst/>
          </a:prstGeom>
        </p:spPr>
      </p:pic>
      <p:sp>
        <p:nvSpPr>
          <p:cNvPr id="3" name="Text Box 21">
            <a:extLst>
              <a:ext uri="{FF2B5EF4-FFF2-40B4-BE49-F238E27FC236}">
                <a16:creationId xmlns:a16="http://schemas.microsoft.com/office/drawing/2014/main" id="{B6F88860-DB59-41A7-9BBB-FF29A278872D}"/>
              </a:ext>
            </a:extLst>
          </p:cNvPr>
          <p:cNvSpPr txBox="1">
            <a:spLocks noChangeArrowheads="1"/>
          </p:cNvSpPr>
          <p:nvPr/>
        </p:nvSpPr>
        <p:spPr bwMode="auto">
          <a:xfrm>
            <a:off x="3275856" y="6021288"/>
            <a:ext cx="27606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80000"/>
              </a:lnSpc>
              <a:spcBef>
                <a:spcPct val="20000"/>
              </a:spcBef>
              <a:buChar char="•"/>
              <a:defRPr sz="2800">
                <a:solidFill>
                  <a:schemeClr val="tx1"/>
                </a:solidFill>
                <a:latin typeface="Arial" panose="020B0604020202020204" pitchFamily="34" charset="0"/>
              </a:defRPr>
            </a:lvl1pPr>
            <a:lvl2pPr marL="742950" indent="-285750">
              <a:lnSpc>
                <a:spcPct val="80000"/>
              </a:lnSpc>
              <a:spcBef>
                <a:spcPct val="20000"/>
              </a:spcBef>
              <a:buChar char="•"/>
              <a:defRPr sz="2800">
                <a:solidFill>
                  <a:schemeClr val="tx1"/>
                </a:solidFill>
                <a:latin typeface="Arial" panose="020B0604020202020204" pitchFamily="34" charset="0"/>
              </a:defRPr>
            </a:lvl2pPr>
            <a:lvl3pPr marL="1143000" indent="-228600">
              <a:lnSpc>
                <a:spcPct val="80000"/>
              </a:lnSpc>
              <a:spcBef>
                <a:spcPct val="20000"/>
              </a:spcBef>
              <a:buChar char="•"/>
              <a:defRPr sz="2800">
                <a:solidFill>
                  <a:schemeClr val="tx1"/>
                </a:solidFill>
                <a:latin typeface="Arial" panose="020B0604020202020204" pitchFamily="34" charset="0"/>
              </a:defRPr>
            </a:lvl3pPr>
            <a:lvl4pPr marL="1600200" indent="-228600">
              <a:lnSpc>
                <a:spcPct val="80000"/>
              </a:lnSpc>
              <a:spcBef>
                <a:spcPct val="20000"/>
              </a:spcBef>
              <a:buChar char="•"/>
              <a:defRPr sz="2800">
                <a:solidFill>
                  <a:schemeClr val="tx1"/>
                </a:solidFill>
                <a:latin typeface="Arial" panose="020B0604020202020204" pitchFamily="34" charset="0"/>
              </a:defRPr>
            </a:lvl4pPr>
            <a:lvl5pPr marL="2057400" indent="-228600">
              <a:lnSpc>
                <a:spcPct val="80000"/>
              </a:lnSpc>
              <a:spcBef>
                <a:spcPct val="20000"/>
              </a:spcBef>
              <a:buChar char="•"/>
              <a:defRPr sz="2800">
                <a:solidFill>
                  <a:schemeClr val="tx1"/>
                </a:solidFill>
                <a:latin typeface="Arial" panose="020B0604020202020204" pitchFamily="34" charset="0"/>
              </a:defRPr>
            </a:lvl5pPr>
            <a:lvl6pPr marL="25146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6pPr>
            <a:lvl7pPr marL="29718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7pPr>
            <a:lvl8pPr marL="34290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8pPr>
            <a:lvl9pPr marL="3886200" indent="-228600" eaLnBrk="0" fontAlgn="base" hangingPunct="0">
              <a:lnSpc>
                <a:spcPct val="80000"/>
              </a:lnSpc>
              <a:spcBef>
                <a:spcPct val="20000"/>
              </a:spcBef>
              <a:spcAft>
                <a:spcPct val="0"/>
              </a:spcAft>
              <a:buChar char="•"/>
              <a:defRPr sz="2800">
                <a:solidFill>
                  <a:schemeClr val="tx1"/>
                </a:solidFill>
                <a:latin typeface="Arial" panose="020B0604020202020204" pitchFamily="34" charset="0"/>
              </a:defRPr>
            </a:lvl9pPr>
          </a:lstStyle>
          <a:p>
            <a:pPr>
              <a:lnSpc>
                <a:spcPct val="100000"/>
              </a:lnSpc>
              <a:spcBef>
                <a:spcPct val="50000"/>
              </a:spcBef>
              <a:buFontTx/>
              <a:buNone/>
            </a:pPr>
            <a:r>
              <a:rPr lang="it-IT" altLang="it-IT" sz="1600" b="1" dirty="0">
                <a:solidFill>
                  <a:schemeClr val="tx2"/>
                </a:solidFill>
                <a:latin typeface="Comic Sans MS" panose="030F0702030302020204" pitchFamily="66" charset="0"/>
              </a:rPr>
              <a:t>Responsività ai fluidi NO</a:t>
            </a:r>
            <a:endParaRPr lang="it-IT" altLang="it-IT" sz="2000" dirty="0">
              <a:solidFill>
                <a:schemeClr val="tx2"/>
              </a:solidFill>
              <a:latin typeface="Comic Sans MS" panose="030F0702030302020204" pitchFamily="66" charset="0"/>
            </a:endParaRPr>
          </a:p>
        </p:txBody>
      </p:sp>
    </p:spTree>
    <p:extLst>
      <p:ext uri="{BB962C8B-B14F-4D97-AF65-F5344CB8AC3E}">
        <p14:creationId xmlns:p14="http://schemas.microsoft.com/office/powerpoint/2010/main" val="153110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C5AB022-64D1-4548-B513-11759DB41A0A}"/>
              </a:ext>
            </a:extLst>
          </p:cNvPr>
          <p:cNvSpPr txBox="1"/>
          <p:nvPr/>
        </p:nvSpPr>
        <p:spPr>
          <a:xfrm>
            <a:off x="935596" y="1124744"/>
            <a:ext cx="7272808" cy="954107"/>
          </a:xfrm>
          <a:prstGeom prst="rect">
            <a:avLst/>
          </a:prstGeom>
          <a:noFill/>
        </p:spPr>
        <p:txBody>
          <a:bodyPr wrap="square" rtlCol="0">
            <a:spAutoFit/>
          </a:bodyPr>
          <a:lstStyle/>
          <a:p>
            <a:r>
              <a:rPr lang="it-IT" sz="2800" dirty="0"/>
              <a:t>Considerare in un paziente settico ulteriori possibili complicanze….</a:t>
            </a:r>
          </a:p>
        </p:txBody>
      </p:sp>
      <p:sp>
        <p:nvSpPr>
          <p:cNvPr id="3" name="CasellaDiTesto 2">
            <a:extLst>
              <a:ext uri="{FF2B5EF4-FFF2-40B4-BE49-F238E27FC236}">
                <a16:creationId xmlns:a16="http://schemas.microsoft.com/office/drawing/2014/main" id="{8C9D09B4-B537-48E3-A31C-86C2D9CEE9B8}"/>
              </a:ext>
            </a:extLst>
          </p:cNvPr>
          <p:cNvSpPr txBox="1"/>
          <p:nvPr/>
        </p:nvSpPr>
        <p:spPr>
          <a:xfrm>
            <a:off x="1115616" y="3356992"/>
            <a:ext cx="7272808" cy="369332"/>
          </a:xfrm>
          <a:prstGeom prst="rect">
            <a:avLst/>
          </a:prstGeom>
          <a:noFill/>
        </p:spPr>
        <p:txBody>
          <a:bodyPr wrap="square" rtlCol="0">
            <a:spAutoFit/>
          </a:bodyPr>
          <a:lstStyle/>
          <a:p>
            <a:r>
              <a:rPr lang="it-IT" dirty="0"/>
              <a:t>Nel nostro paziente è stata riscontrata una TVP.</a:t>
            </a:r>
          </a:p>
        </p:txBody>
      </p:sp>
    </p:spTree>
    <p:extLst>
      <p:ext uri="{BB962C8B-B14F-4D97-AF65-F5344CB8AC3E}">
        <p14:creationId xmlns:p14="http://schemas.microsoft.com/office/powerpoint/2010/main" val="311291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C33DCF2-E976-4215-9D6B-0CBBD74AD458}"/>
              </a:ext>
            </a:extLst>
          </p:cNvPr>
          <p:cNvPicPr>
            <a:picLocks noChangeAspect="1"/>
          </p:cNvPicPr>
          <p:nvPr/>
        </p:nvPicPr>
        <p:blipFill>
          <a:blip r:embed="rId2"/>
          <a:stretch>
            <a:fillRect/>
          </a:stretch>
        </p:blipFill>
        <p:spPr>
          <a:xfrm>
            <a:off x="2987824" y="-27384"/>
            <a:ext cx="3424716" cy="6858000"/>
          </a:xfrm>
          <a:prstGeom prst="rect">
            <a:avLst/>
          </a:prstGeom>
        </p:spPr>
      </p:pic>
    </p:spTree>
    <p:extLst>
      <p:ext uri="{BB962C8B-B14F-4D97-AF65-F5344CB8AC3E}">
        <p14:creationId xmlns:p14="http://schemas.microsoft.com/office/powerpoint/2010/main" val="483811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escica">
            <a:hlinkClick r:id="" action="ppaction://media"/>
            <a:extLst>
              <a:ext uri="{FF2B5EF4-FFF2-40B4-BE49-F238E27FC236}">
                <a16:creationId xmlns:a16="http://schemas.microsoft.com/office/drawing/2014/main" id="{F01D9E50-131F-490F-86AA-70C5C6245BAE}"/>
              </a:ext>
            </a:extLst>
          </p:cNvPr>
          <p:cNvPicPr>
            <a:picLocks noChangeAspect="1"/>
          </p:cNvPicPr>
          <p:nvPr>
            <a:videoFile r:link="rId1"/>
            <p:extLst>
              <p:ext uri="{DAA4B4D4-6D71-4841-9C94-3DE7FCFB9230}">
                <p14:media xmlns:p14="http://schemas.microsoft.com/office/powerpoint/2010/main" r:embed="rId2">
                  <p14:trim st="7988"/>
                </p14:media>
              </p:ext>
            </p:extLst>
          </p:nvPr>
        </p:nvPicPr>
        <p:blipFill>
          <a:blip r:embed="rId4"/>
          <a:stretch>
            <a:fillRect/>
          </a:stretch>
        </p:blipFill>
        <p:spPr>
          <a:xfrm>
            <a:off x="1115616" y="978823"/>
            <a:ext cx="7668683" cy="5751512"/>
          </a:xfrm>
          <a:prstGeom prst="rect">
            <a:avLst/>
          </a:prstGeom>
        </p:spPr>
      </p:pic>
      <p:sp>
        <p:nvSpPr>
          <p:cNvPr id="2" name="Rettangolo 1">
            <a:extLst>
              <a:ext uri="{FF2B5EF4-FFF2-40B4-BE49-F238E27FC236}">
                <a16:creationId xmlns:a16="http://schemas.microsoft.com/office/drawing/2014/main" id="{2A0C2608-B26C-415B-AD8C-D10B25772EDF}"/>
              </a:ext>
            </a:extLst>
          </p:cNvPr>
          <p:cNvSpPr/>
          <p:nvPr/>
        </p:nvSpPr>
        <p:spPr>
          <a:xfrm>
            <a:off x="5580112" y="6453336"/>
            <a:ext cx="2128211" cy="276999"/>
          </a:xfrm>
          <a:prstGeom prst="rect">
            <a:avLst/>
          </a:prstGeom>
        </p:spPr>
        <p:txBody>
          <a:bodyPr wrap="none">
            <a:spAutoFit/>
          </a:bodyPr>
          <a:lstStyle/>
          <a:p>
            <a:r>
              <a:rPr lang="it-IT" sz="1200" dirty="0">
                <a:solidFill>
                  <a:schemeClr val="tx1">
                    <a:lumMod val="65000"/>
                  </a:schemeClr>
                </a:solidFill>
                <a:latin typeface="AdvTTa9027ee7"/>
              </a:rPr>
              <a:t>CHEST 2017; 152(5):e105-e108</a:t>
            </a:r>
            <a:endParaRPr lang="it-IT" sz="1200" dirty="0">
              <a:solidFill>
                <a:schemeClr val="tx1">
                  <a:lumMod val="65000"/>
                </a:schemeClr>
              </a:solidFill>
            </a:endParaRPr>
          </a:p>
        </p:txBody>
      </p:sp>
      <p:pic>
        <p:nvPicPr>
          <p:cNvPr id="3" name="Immagine 2">
            <a:extLst>
              <a:ext uri="{FF2B5EF4-FFF2-40B4-BE49-F238E27FC236}">
                <a16:creationId xmlns:a16="http://schemas.microsoft.com/office/drawing/2014/main" id="{0B03966B-18FC-4E94-92CD-7493F6E59C91}"/>
              </a:ext>
            </a:extLst>
          </p:cNvPr>
          <p:cNvPicPr>
            <a:picLocks noChangeAspect="1"/>
          </p:cNvPicPr>
          <p:nvPr/>
        </p:nvPicPr>
        <p:blipFill>
          <a:blip r:embed="rId5"/>
          <a:stretch>
            <a:fillRect/>
          </a:stretch>
        </p:blipFill>
        <p:spPr>
          <a:xfrm>
            <a:off x="35496" y="-897"/>
            <a:ext cx="2160240" cy="1590874"/>
          </a:xfrm>
          <a:prstGeom prst="rect">
            <a:avLst/>
          </a:prstGeom>
        </p:spPr>
      </p:pic>
    </p:spTree>
    <p:extLst>
      <p:ext uri="{BB962C8B-B14F-4D97-AF65-F5344CB8AC3E}">
        <p14:creationId xmlns:p14="http://schemas.microsoft.com/office/powerpoint/2010/main" val="414228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8512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DD818F7-F872-4C43-8BB1-90FDD173754D}"/>
              </a:ext>
            </a:extLst>
          </p:cNvPr>
          <p:cNvPicPr>
            <a:picLocks noChangeAspect="1"/>
          </p:cNvPicPr>
          <p:nvPr/>
        </p:nvPicPr>
        <p:blipFill>
          <a:blip r:embed="rId2"/>
          <a:stretch>
            <a:fillRect/>
          </a:stretch>
        </p:blipFill>
        <p:spPr>
          <a:xfrm>
            <a:off x="1619672" y="166328"/>
            <a:ext cx="5767052" cy="6525344"/>
          </a:xfrm>
          <a:prstGeom prst="rect">
            <a:avLst/>
          </a:prstGeom>
        </p:spPr>
      </p:pic>
    </p:spTree>
    <p:extLst>
      <p:ext uri="{BB962C8B-B14F-4D97-AF65-F5344CB8AC3E}">
        <p14:creationId xmlns:p14="http://schemas.microsoft.com/office/powerpoint/2010/main" val="1206038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aetta 14"/>
          <p:cNvSpPr/>
          <p:nvPr/>
        </p:nvSpPr>
        <p:spPr>
          <a:xfrm>
            <a:off x="3492500" y="836613"/>
            <a:ext cx="1871663" cy="1512887"/>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Ovale 2"/>
          <p:cNvSpPr/>
          <p:nvPr/>
        </p:nvSpPr>
        <p:spPr>
          <a:xfrm>
            <a:off x="1116013" y="1557338"/>
            <a:ext cx="1943100" cy="187166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6" name="Connettore 2 5"/>
          <p:cNvCxnSpPr/>
          <p:nvPr/>
        </p:nvCxnSpPr>
        <p:spPr>
          <a:xfrm>
            <a:off x="3203575" y="2420938"/>
            <a:ext cx="2663825"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e 6"/>
          <p:cNvSpPr/>
          <p:nvPr/>
        </p:nvSpPr>
        <p:spPr>
          <a:xfrm>
            <a:off x="6516688" y="2397125"/>
            <a:ext cx="1368425" cy="4603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Ovale 7"/>
          <p:cNvSpPr/>
          <p:nvPr/>
        </p:nvSpPr>
        <p:spPr>
          <a:xfrm>
            <a:off x="1115616" y="4184650"/>
            <a:ext cx="1943100" cy="1873250"/>
          </a:xfrm>
          <a:prstGeom prst="ellipse">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9" name="Connettore 2 8"/>
          <p:cNvCxnSpPr/>
          <p:nvPr/>
        </p:nvCxnSpPr>
        <p:spPr>
          <a:xfrm>
            <a:off x="3203178" y="5078413"/>
            <a:ext cx="266382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6227366" y="4179888"/>
            <a:ext cx="1944687" cy="1873250"/>
          </a:xfrm>
          <a:prstGeom prst="ellipse">
            <a:avLst/>
          </a:prstGeom>
          <a:solidFill>
            <a:srgbClr val="92D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7770" name="CasellaDiTesto 13"/>
          <p:cNvSpPr txBox="1">
            <a:spLocks noChangeArrowheads="1"/>
          </p:cNvSpPr>
          <p:nvPr/>
        </p:nvSpPr>
        <p:spPr bwMode="auto">
          <a:xfrm>
            <a:off x="3419475" y="1408113"/>
            <a:ext cx="280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FF90B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it-IT" altLang="it-IT" sz="1800" b="1" dirty="0">
                <a:solidFill>
                  <a:srgbClr val="00B0F0"/>
                </a:solidFill>
                <a:latin typeface="Arial" charset="0"/>
              </a:rPr>
              <a:t>COMPRESSIONE</a:t>
            </a:r>
          </a:p>
        </p:txBody>
      </p:sp>
      <p:sp>
        <p:nvSpPr>
          <p:cNvPr id="16" name="Saetta 15"/>
          <p:cNvSpPr/>
          <p:nvPr/>
        </p:nvSpPr>
        <p:spPr>
          <a:xfrm>
            <a:off x="3534966" y="3429000"/>
            <a:ext cx="1873250" cy="1512888"/>
          </a:xfrm>
          <a:prstGeom prst="lightningBol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7772" name="CasellaDiTesto 16"/>
          <p:cNvSpPr txBox="1">
            <a:spLocks noChangeArrowheads="1"/>
          </p:cNvSpPr>
          <p:nvPr/>
        </p:nvSpPr>
        <p:spPr bwMode="auto">
          <a:xfrm>
            <a:off x="3419078" y="4005263"/>
            <a:ext cx="280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FF90B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it-IT" altLang="it-IT" sz="1800" b="1" dirty="0">
                <a:solidFill>
                  <a:srgbClr val="00B0F0"/>
                </a:solidFill>
                <a:latin typeface="Arial" charset="0"/>
              </a:rPr>
              <a:t>COMPRESSIONE</a:t>
            </a:r>
          </a:p>
        </p:txBody>
      </p:sp>
      <p:sp>
        <p:nvSpPr>
          <p:cNvPr id="117773" name="CasellaDiTesto 17"/>
          <p:cNvSpPr txBox="1">
            <a:spLocks noChangeArrowheads="1"/>
          </p:cNvSpPr>
          <p:nvPr/>
        </p:nvSpPr>
        <p:spPr bwMode="auto">
          <a:xfrm>
            <a:off x="6443266" y="4868863"/>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FF90B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it-IT" altLang="it-IT" sz="1800" b="1">
                <a:solidFill>
                  <a:schemeClr val="bg1"/>
                </a:solidFill>
                <a:latin typeface="Arial" charset="0"/>
              </a:rPr>
              <a:t>TROMBOSI</a:t>
            </a:r>
          </a:p>
        </p:txBody>
      </p:sp>
      <p:sp>
        <p:nvSpPr>
          <p:cNvPr id="117774" name="CasellaDiTesto 18"/>
          <p:cNvSpPr txBox="1">
            <a:spLocks noChangeArrowheads="1"/>
          </p:cNvSpPr>
          <p:nvPr/>
        </p:nvSpPr>
        <p:spPr bwMode="auto">
          <a:xfrm>
            <a:off x="6500813" y="2708275"/>
            <a:ext cx="20161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FF90B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it-IT" altLang="it-IT" sz="1800" b="1">
                <a:solidFill>
                  <a:srgbClr val="FF0000"/>
                </a:solidFill>
                <a:latin typeface="Arial" charset="0"/>
              </a:rPr>
              <a:t>VENA COMPRIMIBILE</a:t>
            </a:r>
          </a:p>
        </p:txBody>
      </p:sp>
      <p:sp>
        <p:nvSpPr>
          <p:cNvPr id="17" name="CasellaDiTesto 16"/>
          <p:cNvSpPr txBox="1"/>
          <p:nvPr/>
        </p:nvSpPr>
        <p:spPr>
          <a:xfrm>
            <a:off x="827075" y="-108103"/>
            <a:ext cx="7416824" cy="584775"/>
          </a:xfrm>
          <a:prstGeom prst="rect">
            <a:avLst/>
          </a:prstGeom>
          <a:noFill/>
        </p:spPr>
        <p:txBody>
          <a:bodyPr wrap="square" rtlCol="0">
            <a:spAutoFit/>
          </a:bodyPr>
          <a:lstStyle/>
          <a:p>
            <a:r>
              <a:rPr lang="it-IT" sz="3200" b="1" dirty="0"/>
              <a:t>Incomprimibilità vasale</a:t>
            </a:r>
          </a:p>
        </p:txBody>
      </p:sp>
      <p:sp>
        <p:nvSpPr>
          <p:cNvPr id="117763" name="CasellaDiTesto 1"/>
          <p:cNvSpPr txBox="1">
            <a:spLocks noChangeArrowheads="1"/>
          </p:cNvSpPr>
          <p:nvPr/>
        </p:nvSpPr>
        <p:spPr bwMode="auto">
          <a:xfrm>
            <a:off x="1260227" y="6157168"/>
            <a:ext cx="7488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FF90B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it-IT" altLang="it-IT" sz="3200" dirty="0" err="1">
                <a:solidFill>
                  <a:srgbClr val="FFFF00"/>
                </a:solidFill>
                <a:latin typeface="Arial" charset="0"/>
              </a:rPr>
              <a:t>c</a:t>
            </a:r>
            <a:r>
              <a:rPr lang="it-IT" altLang="it-IT" sz="3200" dirty="0" err="1">
                <a:latin typeface="Arial" charset="0"/>
              </a:rPr>
              <a:t>ompression</a:t>
            </a:r>
            <a:r>
              <a:rPr lang="it-IT" altLang="it-IT" sz="3200" dirty="0">
                <a:latin typeface="Arial" charset="0"/>
              </a:rPr>
              <a:t> </a:t>
            </a:r>
            <a:r>
              <a:rPr lang="it-IT" altLang="it-IT" sz="3200" dirty="0">
                <a:solidFill>
                  <a:srgbClr val="FFFF00"/>
                </a:solidFill>
                <a:latin typeface="Arial" charset="0"/>
              </a:rPr>
              <a:t>u</a:t>
            </a:r>
            <a:r>
              <a:rPr lang="it-IT" altLang="it-IT" sz="3200" dirty="0">
                <a:latin typeface="Arial" charset="0"/>
              </a:rPr>
              <a:t>ltra-</a:t>
            </a:r>
            <a:r>
              <a:rPr lang="it-IT" altLang="it-IT" sz="3200" dirty="0" err="1">
                <a:solidFill>
                  <a:srgbClr val="FFFF00"/>
                </a:solidFill>
                <a:latin typeface="Arial" charset="0"/>
              </a:rPr>
              <a:t>s</a:t>
            </a:r>
            <a:r>
              <a:rPr lang="it-IT" altLang="it-IT" sz="3200" dirty="0" err="1">
                <a:latin typeface="Arial" charset="0"/>
              </a:rPr>
              <a:t>onography</a:t>
            </a:r>
            <a:r>
              <a:rPr lang="it-IT" altLang="it-IT" sz="3200" dirty="0">
                <a:latin typeface="Arial" charset="0"/>
              </a:rPr>
              <a:t> (</a:t>
            </a:r>
            <a:r>
              <a:rPr lang="it-IT" altLang="it-IT" sz="3200" dirty="0">
                <a:solidFill>
                  <a:srgbClr val="FFFF00"/>
                </a:solidFill>
                <a:latin typeface="Arial" charset="0"/>
              </a:rPr>
              <a:t>CUS</a:t>
            </a:r>
            <a:r>
              <a:rPr lang="it-IT" altLang="it-IT" sz="3200" dirty="0">
                <a:latin typeface="Arial" charset="0"/>
              </a:rPr>
              <a:t>)</a:t>
            </a:r>
          </a:p>
        </p:txBody>
      </p:sp>
      <p:sp>
        <p:nvSpPr>
          <p:cNvPr id="2" name="Rettangolo 1"/>
          <p:cNvSpPr/>
          <p:nvPr/>
        </p:nvSpPr>
        <p:spPr>
          <a:xfrm>
            <a:off x="6083039" y="836712"/>
            <a:ext cx="3385505" cy="830997"/>
          </a:xfrm>
          <a:prstGeom prst="rect">
            <a:avLst/>
          </a:prstGeom>
        </p:spPr>
        <p:txBody>
          <a:bodyPr wrap="square">
            <a:spAutoFit/>
          </a:bodyPr>
          <a:lstStyle/>
          <a:p>
            <a:r>
              <a:rPr lang="it-IT" sz="1600" dirty="0"/>
              <a:t>La valutazione ecografica viene eseguita comprimendo la</a:t>
            </a:r>
            <a:br>
              <a:rPr lang="it-IT" sz="1600" dirty="0"/>
            </a:br>
            <a:r>
              <a:rPr lang="it-IT" sz="1600" dirty="0"/>
              <a:t>vena con il trasduttore.</a:t>
            </a:r>
          </a:p>
        </p:txBody>
      </p:sp>
    </p:spTree>
    <p:extLst>
      <p:ext uri="{BB962C8B-B14F-4D97-AF65-F5344CB8AC3E}">
        <p14:creationId xmlns:p14="http://schemas.microsoft.com/office/powerpoint/2010/main" val="40196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asellaDiTesto 1"/>
          <p:cNvSpPr txBox="1">
            <a:spLocks noChangeArrowheads="1"/>
          </p:cNvSpPr>
          <p:nvPr/>
        </p:nvSpPr>
        <p:spPr bwMode="auto">
          <a:xfrm>
            <a:off x="1403350" y="404813"/>
            <a:ext cx="54006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a:t>Posizione del pz</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74700"/>
            <a:ext cx="6145213" cy="58547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Freccia circolare in giù 3"/>
          <p:cNvSpPr/>
          <p:nvPr/>
        </p:nvSpPr>
        <p:spPr>
          <a:xfrm>
            <a:off x="4284663" y="1412875"/>
            <a:ext cx="863600" cy="360363"/>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cxnSp>
        <p:nvCxnSpPr>
          <p:cNvPr id="7" name="Connettore 1 6"/>
          <p:cNvCxnSpPr/>
          <p:nvPr/>
        </p:nvCxnSpPr>
        <p:spPr>
          <a:xfrm>
            <a:off x="4916488" y="2997200"/>
            <a:ext cx="965200" cy="9572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02" name="CasellaDiTesto 1"/>
          <p:cNvSpPr txBox="1">
            <a:spLocks noChangeArrowheads="1"/>
          </p:cNvSpPr>
          <p:nvPr/>
        </p:nvSpPr>
        <p:spPr bwMode="auto">
          <a:xfrm>
            <a:off x="6300788" y="1177925"/>
            <a:ext cx="863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it-IT" altLang="it-IT" sz="2800" b="1">
                <a:solidFill>
                  <a:srgbClr val="FF0000"/>
                </a:solidFill>
              </a:rPr>
              <a:t>n.1</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85583">
            <a:off x="5722668" y="3935589"/>
            <a:ext cx="504056" cy="197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img.medscapestatic.com/pi/meds/ckb/29/85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23315"/>
            <a:ext cx="7038921" cy="670457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240448" y="3152665"/>
            <a:ext cx="6120680" cy="646331"/>
          </a:xfrm>
          <a:prstGeom prst="rect">
            <a:avLst/>
          </a:prstGeom>
          <a:noFill/>
        </p:spPr>
        <p:txBody>
          <a:bodyPr wrap="square" rtlCol="0">
            <a:spAutoFit/>
          </a:bodyPr>
          <a:lstStyle/>
          <a:p>
            <a:r>
              <a:rPr lang="it-IT" sz="3600" dirty="0">
                <a:solidFill>
                  <a:srgbClr val="FFFF00"/>
                </a:solidFill>
              </a:rPr>
              <a:t>I Compressione</a:t>
            </a:r>
          </a:p>
        </p:txBody>
      </p:sp>
    </p:spTree>
    <p:extLst>
      <p:ext uri="{BB962C8B-B14F-4D97-AF65-F5344CB8AC3E}">
        <p14:creationId xmlns:p14="http://schemas.microsoft.com/office/powerpoint/2010/main" val="24582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8"/>
          <p:cNvSpPr>
            <a:spLocks noChangeArrowheads="1"/>
          </p:cNvSpPr>
          <p:nvPr/>
        </p:nvSpPr>
        <p:spPr bwMode="auto">
          <a:xfrm>
            <a:off x="0" y="44450"/>
            <a:ext cx="9036050" cy="1016000"/>
          </a:xfrm>
          <a:prstGeom prst="rect">
            <a:avLst/>
          </a:prstGeom>
          <a:noFill/>
          <a:ln>
            <a:noFill/>
          </a:ln>
        </p:spPr>
        <p:txBody>
          <a:bodyPr>
            <a:spAutoFit/>
          </a:bodyPr>
          <a:lstStyle/>
          <a:p>
            <a:pPr algn="ctr">
              <a:defRPr/>
            </a:pPr>
            <a:r>
              <a:rPr lang="it-IT" altLang="it-IT" sz="4000" dirty="0">
                <a:effectLst>
                  <a:outerShdw blurRad="38100" dist="38100" dir="2700000" algn="tl">
                    <a:srgbClr val="C0C0C0"/>
                  </a:outerShdw>
                </a:effectLst>
                <a:latin typeface="Tahoma" pitchFamily="34" charset="0"/>
              </a:rPr>
              <a:t>Distretto Vascolare dell’Arto Inferiore</a:t>
            </a:r>
          </a:p>
          <a:p>
            <a:pPr algn="ctr">
              <a:defRPr/>
            </a:pPr>
            <a:r>
              <a:rPr lang="it-IT" altLang="it-IT" sz="2000" i="1" dirty="0">
                <a:effectLst>
                  <a:outerShdw blurRad="38100" dist="38100" dir="2700000" algn="tl">
                    <a:srgbClr val="C0C0C0"/>
                  </a:outerShdw>
                </a:effectLst>
                <a:latin typeface="Tahoma" pitchFamily="34" charset="0"/>
              </a:rPr>
              <a:t>- anatomia -</a:t>
            </a:r>
          </a:p>
        </p:txBody>
      </p:sp>
      <p:pic>
        <p:nvPicPr>
          <p:cNvPr id="11161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268413"/>
            <a:ext cx="5195888"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ccia a destra 1"/>
          <p:cNvSpPr/>
          <p:nvPr/>
        </p:nvSpPr>
        <p:spPr>
          <a:xfrm>
            <a:off x="1331640" y="4383705"/>
            <a:ext cx="1944216"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251520" y="4365104"/>
            <a:ext cx="1511622" cy="584775"/>
          </a:xfrm>
          <a:prstGeom prst="rect">
            <a:avLst/>
          </a:prstGeom>
          <a:noFill/>
        </p:spPr>
        <p:txBody>
          <a:bodyPr wrap="square" rtlCol="0">
            <a:spAutoFit/>
          </a:bodyPr>
          <a:lstStyle/>
          <a:p>
            <a:r>
              <a:rPr lang="it-IT" sz="3200" b="1" dirty="0"/>
              <a:t>CUS</a:t>
            </a:r>
          </a:p>
        </p:txBody>
      </p:sp>
      <p:sp>
        <p:nvSpPr>
          <p:cNvPr id="4" name="CasellaDiTesto 3"/>
          <p:cNvSpPr txBox="1"/>
          <p:nvPr/>
        </p:nvSpPr>
        <p:spPr>
          <a:xfrm>
            <a:off x="34950" y="768062"/>
            <a:ext cx="3456384" cy="584775"/>
          </a:xfrm>
          <a:prstGeom prst="rect">
            <a:avLst/>
          </a:prstGeom>
          <a:noFill/>
        </p:spPr>
        <p:txBody>
          <a:bodyPr wrap="square" rtlCol="0">
            <a:spAutoFit/>
          </a:bodyPr>
          <a:lstStyle/>
          <a:p>
            <a:r>
              <a:rPr lang="it-IT" sz="3200" b="1" dirty="0">
                <a:solidFill>
                  <a:srgbClr val="FF0000"/>
                </a:solidFill>
              </a:rPr>
              <a:t>I Compressione</a:t>
            </a:r>
          </a:p>
        </p:txBody>
      </p:sp>
      <p:sp>
        <p:nvSpPr>
          <p:cNvPr id="5" name="Rettangolo 4"/>
          <p:cNvSpPr/>
          <p:nvPr/>
        </p:nvSpPr>
        <p:spPr>
          <a:xfrm>
            <a:off x="2195736" y="6277962"/>
            <a:ext cx="5328592" cy="523220"/>
          </a:xfrm>
          <a:prstGeom prst="rect">
            <a:avLst/>
          </a:prstGeom>
        </p:spPr>
        <p:txBody>
          <a:bodyPr wrap="square">
            <a:spAutoFit/>
          </a:bodyPr>
          <a:lstStyle/>
          <a:p>
            <a:r>
              <a:rPr lang="it-IT" sz="2800" b="1" dirty="0">
                <a:solidFill>
                  <a:srgbClr val="FF0000"/>
                </a:solidFill>
              </a:rPr>
              <a:t>2-point or </a:t>
            </a:r>
            <a:r>
              <a:rPr lang="it-IT" sz="2800" b="1" dirty="0" err="1">
                <a:solidFill>
                  <a:srgbClr val="FF0000"/>
                </a:solidFill>
              </a:rPr>
              <a:t>limited</a:t>
            </a:r>
            <a:r>
              <a:rPr lang="it-IT" sz="2800" b="1" dirty="0">
                <a:solidFill>
                  <a:srgbClr val="FF0000"/>
                </a:solidFill>
              </a:rPr>
              <a:t> CUS</a:t>
            </a:r>
          </a:p>
        </p:txBody>
      </p:sp>
    </p:spTree>
    <p:extLst>
      <p:ext uri="{BB962C8B-B14F-4D97-AF65-F5344CB8AC3E}">
        <p14:creationId xmlns:p14="http://schemas.microsoft.com/office/powerpoint/2010/main" val="23460854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2163" y="0"/>
            <a:ext cx="758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CasellaDiTesto 1"/>
          <p:cNvSpPr txBox="1">
            <a:spLocks noChangeArrowheads="1"/>
          </p:cNvSpPr>
          <p:nvPr/>
        </p:nvSpPr>
        <p:spPr bwMode="auto">
          <a:xfrm>
            <a:off x="468313" y="292100"/>
            <a:ext cx="5400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FF90B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it-IT" altLang="it-IT" sz="2000">
                <a:latin typeface="Arial" charset="0"/>
              </a:rPr>
              <a:t>Posizione del pz</a:t>
            </a:r>
          </a:p>
        </p:txBody>
      </p:sp>
      <p:sp>
        <p:nvSpPr>
          <p:cNvPr id="130052" name="CasellaDiTesto 1"/>
          <p:cNvSpPr txBox="1">
            <a:spLocks noChangeArrowheads="1"/>
          </p:cNvSpPr>
          <p:nvPr/>
        </p:nvSpPr>
        <p:spPr bwMode="auto">
          <a:xfrm>
            <a:off x="771525" y="915988"/>
            <a:ext cx="86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0000"/>
              <a:buFont typeface="Wingdings 2" pitchFamily="18" charset="2"/>
              <a:buChar char=""/>
              <a:defRPr sz="3000">
                <a:solidFill>
                  <a:schemeClr val="tx1"/>
                </a:solidFill>
                <a:latin typeface="Century Gothic" pitchFamily="34" charset="0"/>
              </a:defRPr>
            </a:lvl1pPr>
            <a:lvl2pPr marL="742950" indent="-285750" eaLnBrk="0" hangingPunct="0">
              <a:spcBef>
                <a:spcPct val="20000"/>
              </a:spcBef>
              <a:buClr>
                <a:schemeClr val="accent1"/>
              </a:buClr>
              <a:buSzPct val="95000"/>
              <a:buFont typeface="Verdana" pitchFamily="34" charset="0"/>
              <a:buChar char="›"/>
              <a:defRPr sz="2600">
                <a:solidFill>
                  <a:schemeClr val="tx1"/>
                </a:solidFill>
                <a:latin typeface="Century Gothic" pitchFamily="34" charset="0"/>
              </a:defRPr>
            </a:lvl2pPr>
            <a:lvl3pPr marL="1143000" indent="-228600" eaLnBrk="0" hangingPunct="0">
              <a:spcBef>
                <a:spcPct val="20000"/>
              </a:spcBef>
              <a:buClr>
                <a:schemeClr val="accent1"/>
              </a:buClr>
              <a:buFont typeface="Wingdings 2" pitchFamily="18" charset="2"/>
              <a:buChar char=""/>
              <a:defRPr sz="2400">
                <a:solidFill>
                  <a:schemeClr val="tx1"/>
                </a:solidFill>
                <a:latin typeface="Century Gothic" pitchFamily="34" charset="0"/>
              </a:defRPr>
            </a:lvl3pPr>
            <a:lvl4pPr marL="1600200" indent="-228600" eaLnBrk="0" hangingPunct="0">
              <a:spcBef>
                <a:spcPct val="20000"/>
              </a:spcBef>
              <a:buClr>
                <a:schemeClr val="accent1"/>
              </a:buClr>
              <a:buFont typeface="Wingdings 2" pitchFamily="18" charset="2"/>
              <a:buChar char=""/>
              <a:defRPr sz="2000">
                <a:solidFill>
                  <a:schemeClr val="tx1"/>
                </a:solidFill>
                <a:latin typeface="Century Gothic" pitchFamily="34" charset="0"/>
              </a:defRPr>
            </a:lvl4pPr>
            <a:lvl5pPr marL="2057400" indent="-228600" eaLnBrk="0" hangingPunct="0">
              <a:spcBef>
                <a:spcPct val="20000"/>
              </a:spcBef>
              <a:buClr>
                <a:srgbClr val="FF90B2"/>
              </a:buClr>
              <a:buFont typeface="Wingdings 2" pitchFamily="18" charset="2"/>
              <a:buChar char=""/>
              <a:defRPr sz="1900">
                <a:solidFill>
                  <a:schemeClr val="tx1"/>
                </a:solidFill>
                <a:latin typeface="Century Gothic" pitchFamily="34" charset="0"/>
              </a:defRPr>
            </a:lvl5pPr>
            <a:lvl6pPr marL="25146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6pPr>
            <a:lvl7pPr marL="29718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7pPr>
            <a:lvl8pPr marL="34290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8pPr>
            <a:lvl9pPr marL="3886200" indent="-228600" eaLnBrk="0" fontAlgn="base" hangingPunct="0">
              <a:spcBef>
                <a:spcPct val="20000"/>
              </a:spcBef>
              <a:spcAft>
                <a:spcPct val="0"/>
              </a:spcAft>
              <a:buClr>
                <a:srgbClr val="FF90B2"/>
              </a:buClr>
              <a:buFont typeface="Wingdings 2" pitchFamily="18" charset="2"/>
              <a:buChar char=""/>
              <a:defRPr sz="1900">
                <a:solidFill>
                  <a:schemeClr val="tx1"/>
                </a:solidFill>
                <a:latin typeface="Century Gothic" pitchFamily="34" charset="0"/>
              </a:defRPr>
            </a:lvl9pPr>
          </a:lstStyle>
          <a:p>
            <a:pPr eaLnBrk="1" hangingPunct="1">
              <a:spcBef>
                <a:spcPct val="0"/>
              </a:spcBef>
              <a:buClrTx/>
              <a:buSzTx/>
              <a:buFontTx/>
              <a:buNone/>
            </a:pPr>
            <a:r>
              <a:rPr lang="it-IT" altLang="it-IT" sz="2800" b="1">
                <a:solidFill>
                  <a:srgbClr val="FF0000"/>
                </a:solidFill>
                <a:latin typeface="Arial" charset="0"/>
              </a:rPr>
              <a:t>n.2</a:t>
            </a:r>
          </a:p>
        </p:txBody>
      </p:sp>
      <p:sp>
        <p:nvSpPr>
          <p:cNvPr id="5" name="Freccia circolare in su 4"/>
          <p:cNvSpPr/>
          <p:nvPr/>
        </p:nvSpPr>
        <p:spPr>
          <a:xfrm rot="19156071">
            <a:off x="3363913" y="4514850"/>
            <a:ext cx="647700" cy="28733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12126">
            <a:off x="3185144" y="4184253"/>
            <a:ext cx="504056" cy="197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img.medscapestatic.com/pi/meds/ckb/30/85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59" y="0"/>
            <a:ext cx="7762503"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355976" y="4726885"/>
            <a:ext cx="6120680" cy="646331"/>
          </a:xfrm>
          <a:prstGeom prst="rect">
            <a:avLst/>
          </a:prstGeom>
          <a:noFill/>
        </p:spPr>
        <p:txBody>
          <a:bodyPr wrap="square" rtlCol="0">
            <a:spAutoFit/>
          </a:bodyPr>
          <a:lstStyle/>
          <a:p>
            <a:r>
              <a:rPr lang="it-IT" sz="3600" dirty="0">
                <a:solidFill>
                  <a:srgbClr val="FFFF00"/>
                </a:solidFill>
              </a:rPr>
              <a:t>II Compressione</a:t>
            </a:r>
          </a:p>
        </p:txBody>
      </p:sp>
    </p:spTree>
    <p:extLst>
      <p:ext uri="{BB962C8B-B14F-4D97-AF65-F5344CB8AC3E}">
        <p14:creationId xmlns:p14="http://schemas.microsoft.com/office/powerpoint/2010/main" val="12263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akers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276872"/>
            <a:ext cx="4104456" cy="305133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8"/>
          <p:cNvSpPr>
            <a:spLocks noChangeArrowheads="1"/>
          </p:cNvSpPr>
          <p:nvPr/>
        </p:nvSpPr>
        <p:spPr bwMode="auto">
          <a:xfrm>
            <a:off x="43525" y="260648"/>
            <a:ext cx="9036050" cy="1016000"/>
          </a:xfrm>
          <a:prstGeom prst="rect">
            <a:avLst/>
          </a:prstGeom>
          <a:noFill/>
          <a:ln>
            <a:noFill/>
          </a:ln>
        </p:spPr>
        <p:txBody>
          <a:bodyPr>
            <a:spAutoFit/>
          </a:bodyPr>
          <a:lstStyle/>
          <a:p>
            <a:pPr algn="ctr">
              <a:defRPr/>
            </a:pPr>
            <a:r>
              <a:rPr lang="it-IT" altLang="it-IT" sz="4000" dirty="0">
                <a:effectLst>
                  <a:outerShdw blurRad="38100" dist="38100" dir="2700000" algn="tl">
                    <a:srgbClr val="C0C0C0"/>
                  </a:outerShdw>
                </a:effectLst>
                <a:latin typeface="Tahoma" pitchFamily="34" charset="0"/>
              </a:rPr>
              <a:t>Distretto Vascolare dell’Arto Inferiore</a:t>
            </a:r>
          </a:p>
          <a:p>
            <a:pPr algn="ctr">
              <a:defRPr/>
            </a:pPr>
            <a:r>
              <a:rPr lang="it-IT" altLang="it-IT" sz="2000" i="1" dirty="0">
                <a:effectLst>
                  <a:outerShdw blurRad="38100" dist="38100" dir="2700000" algn="tl">
                    <a:srgbClr val="C0C0C0"/>
                  </a:outerShdw>
                </a:effectLst>
                <a:latin typeface="Tahoma" pitchFamily="34" charset="0"/>
              </a:rPr>
              <a:t>- anatomia -</a:t>
            </a:r>
          </a:p>
        </p:txBody>
      </p:sp>
      <p:sp>
        <p:nvSpPr>
          <p:cNvPr id="4" name="CasellaDiTesto 3"/>
          <p:cNvSpPr txBox="1"/>
          <p:nvPr/>
        </p:nvSpPr>
        <p:spPr>
          <a:xfrm>
            <a:off x="107504" y="1303520"/>
            <a:ext cx="3456384" cy="584775"/>
          </a:xfrm>
          <a:prstGeom prst="rect">
            <a:avLst/>
          </a:prstGeom>
          <a:noFill/>
        </p:spPr>
        <p:txBody>
          <a:bodyPr wrap="square" rtlCol="0">
            <a:spAutoFit/>
          </a:bodyPr>
          <a:lstStyle/>
          <a:p>
            <a:r>
              <a:rPr lang="it-IT" sz="3200" b="1" dirty="0">
                <a:solidFill>
                  <a:srgbClr val="FF0000"/>
                </a:solidFill>
              </a:rPr>
              <a:t>II Compressione</a:t>
            </a:r>
          </a:p>
        </p:txBody>
      </p:sp>
      <p:sp>
        <p:nvSpPr>
          <p:cNvPr id="5" name="Freccia a destra 4"/>
          <p:cNvSpPr/>
          <p:nvPr/>
        </p:nvSpPr>
        <p:spPr>
          <a:xfrm flipH="1">
            <a:off x="5311925" y="3453387"/>
            <a:ext cx="2448272"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flipH="1">
            <a:off x="7715408" y="3428844"/>
            <a:ext cx="1343664" cy="584775"/>
          </a:xfrm>
          <a:prstGeom prst="rect">
            <a:avLst/>
          </a:prstGeom>
          <a:noFill/>
        </p:spPr>
        <p:txBody>
          <a:bodyPr wrap="square" rtlCol="0">
            <a:spAutoFit/>
          </a:bodyPr>
          <a:lstStyle/>
          <a:p>
            <a:r>
              <a:rPr lang="it-IT" sz="3200" b="1" dirty="0"/>
              <a:t>CUS</a:t>
            </a:r>
          </a:p>
        </p:txBody>
      </p:sp>
      <p:sp>
        <p:nvSpPr>
          <p:cNvPr id="7" name="Rettangolo 6"/>
          <p:cNvSpPr/>
          <p:nvPr/>
        </p:nvSpPr>
        <p:spPr>
          <a:xfrm>
            <a:off x="2555776" y="5589240"/>
            <a:ext cx="5328592" cy="523220"/>
          </a:xfrm>
          <a:prstGeom prst="rect">
            <a:avLst/>
          </a:prstGeom>
        </p:spPr>
        <p:txBody>
          <a:bodyPr wrap="square">
            <a:spAutoFit/>
          </a:bodyPr>
          <a:lstStyle/>
          <a:p>
            <a:r>
              <a:rPr lang="it-IT" sz="2800" b="1" dirty="0">
                <a:solidFill>
                  <a:srgbClr val="FF0000"/>
                </a:solidFill>
              </a:rPr>
              <a:t>2-point or </a:t>
            </a:r>
            <a:r>
              <a:rPr lang="it-IT" sz="2800" b="1" dirty="0" err="1">
                <a:solidFill>
                  <a:srgbClr val="FF0000"/>
                </a:solidFill>
              </a:rPr>
              <a:t>limited</a:t>
            </a:r>
            <a:r>
              <a:rPr lang="it-IT" sz="2800" b="1" dirty="0">
                <a:solidFill>
                  <a:srgbClr val="FF0000"/>
                </a:solidFill>
              </a:rPr>
              <a:t> CUS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140968"/>
            <a:ext cx="304646" cy="119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186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41294" y="2708920"/>
            <a:ext cx="4572000" cy="646331"/>
          </a:xfrm>
          <a:prstGeom prst="rect">
            <a:avLst/>
          </a:prstGeom>
        </p:spPr>
        <p:txBody>
          <a:bodyPr>
            <a:spAutoFit/>
          </a:bodyPr>
          <a:lstStyle/>
          <a:p>
            <a:r>
              <a:rPr lang="it-IT" b="1" dirty="0">
                <a:solidFill>
                  <a:srgbClr val="FF0000"/>
                </a:solidFill>
              </a:rPr>
              <a:t>Whole-</a:t>
            </a:r>
            <a:r>
              <a:rPr lang="it-IT" b="1" dirty="0" err="1">
                <a:solidFill>
                  <a:srgbClr val="FF0000"/>
                </a:solidFill>
              </a:rPr>
              <a:t>Leg</a:t>
            </a:r>
            <a:r>
              <a:rPr lang="it-IT" b="1" dirty="0">
                <a:solidFill>
                  <a:srgbClr val="FF0000"/>
                </a:solidFill>
              </a:rPr>
              <a:t> </a:t>
            </a:r>
            <a:r>
              <a:rPr lang="it-IT" b="1" dirty="0" err="1">
                <a:solidFill>
                  <a:srgbClr val="FF0000"/>
                </a:solidFill>
              </a:rPr>
              <a:t>Ultrasonography</a:t>
            </a:r>
            <a:endParaRPr lang="it-IT" b="1" dirty="0">
              <a:solidFill>
                <a:srgbClr val="FF0000"/>
              </a:solidFill>
            </a:endParaRPr>
          </a:p>
          <a:p>
            <a:r>
              <a:rPr lang="it-IT" b="1" dirty="0">
                <a:solidFill>
                  <a:srgbClr val="FF0000"/>
                </a:solidFill>
              </a:rPr>
              <a:t>(Whole </a:t>
            </a:r>
            <a:r>
              <a:rPr lang="it-IT" b="1" dirty="0" err="1">
                <a:solidFill>
                  <a:srgbClr val="FF0000"/>
                </a:solidFill>
              </a:rPr>
              <a:t>leg</a:t>
            </a:r>
            <a:r>
              <a:rPr lang="it-IT" b="1" dirty="0">
                <a:solidFill>
                  <a:srgbClr val="FF0000"/>
                </a:solidFill>
              </a:rPr>
              <a:t> </a:t>
            </a:r>
            <a:r>
              <a:rPr lang="it-IT" b="1" dirty="0" err="1">
                <a:solidFill>
                  <a:srgbClr val="FF0000"/>
                </a:solidFill>
              </a:rPr>
              <a:t>strategy</a:t>
            </a:r>
            <a:r>
              <a:rPr lang="it-IT" b="1" dirty="0">
                <a:solidFill>
                  <a:srgbClr val="FF0000"/>
                </a:solidFill>
              </a:rPr>
              <a:t>)</a:t>
            </a:r>
          </a:p>
        </p:txBody>
      </p:sp>
      <p:sp>
        <p:nvSpPr>
          <p:cNvPr id="3" name="CasellaDiTesto 2"/>
          <p:cNvSpPr txBox="1"/>
          <p:nvPr/>
        </p:nvSpPr>
        <p:spPr>
          <a:xfrm>
            <a:off x="202735" y="281394"/>
            <a:ext cx="3168352" cy="461665"/>
          </a:xfrm>
          <a:prstGeom prst="rect">
            <a:avLst/>
          </a:prstGeom>
          <a:noFill/>
        </p:spPr>
        <p:txBody>
          <a:bodyPr wrap="square" rtlCol="0">
            <a:spAutoFit/>
          </a:bodyPr>
          <a:lstStyle/>
          <a:p>
            <a:r>
              <a:rPr lang="it-IT" sz="2400" b="1" dirty="0"/>
              <a:t>Altri tipi di CUS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720164"/>
            <a:ext cx="3456384" cy="5030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eccia in giù 7"/>
          <p:cNvSpPr/>
          <p:nvPr/>
        </p:nvSpPr>
        <p:spPr>
          <a:xfrm>
            <a:off x="3131840" y="1628800"/>
            <a:ext cx="216024" cy="3816424"/>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7315543" y="1698258"/>
            <a:ext cx="45719" cy="1556245"/>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p:cNvSpPr/>
          <p:nvPr/>
        </p:nvSpPr>
        <p:spPr>
          <a:xfrm rot="10800000">
            <a:off x="6912261" y="1619275"/>
            <a:ext cx="432048" cy="206732"/>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ccia a destra 11"/>
          <p:cNvSpPr/>
          <p:nvPr/>
        </p:nvSpPr>
        <p:spPr>
          <a:xfrm rot="10800000">
            <a:off x="6887647" y="3099510"/>
            <a:ext cx="432048" cy="206732"/>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rot="10800000">
            <a:off x="6876256" y="2373014"/>
            <a:ext cx="432048" cy="206732"/>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7452320" y="2319154"/>
            <a:ext cx="2016224" cy="369332"/>
          </a:xfrm>
          <a:prstGeom prst="rect">
            <a:avLst/>
          </a:prstGeom>
          <a:noFill/>
        </p:spPr>
        <p:txBody>
          <a:bodyPr wrap="square" rtlCol="0">
            <a:spAutoFit/>
          </a:bodyPr>
          <a:lstStyle/>
          <a:p>
            <a:r>
              <a:rPr lang="it-IT" b="1" dirty="0"/>
              <a:t>3-points CUS</a:t>
            </a:r>
          </a:p>
        </p:txBody>
      </p:sp>
    </p:spTree>
    <p:extLst>
      <p:ext uri="{BB962C8B-B14F-4D97-AF65-F5344CB8AC3E}">
        <p14:creationId xmlns:p14="http://schemas.microsoft.com/office/powerpoint/2010/main" val="2865186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3cfvlef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9925" y="503238"/>
            <a:ext cx="7802563" cy="5851525"/>
          </a:xfrm>
          <a:prstGeom prst="rect">
            <a:avLst/>
          </a:prstGeom>
        </p:spPr>
      </p:pic>
      <p:sp>
        <p:nvSpPr>
          <p:cNvPr id="4" name="CasellaDiTesto 3"/>
          <p:cNvSpPr txBox="1"/>
          <p:nvPr/>
        </p:nvSpPr>
        <p:spPr>
          <a:xfrm>
            <a:off x="3347864" y="6355676"/>
            <a:ext cx="3960440" cy="369332"/>
          </a:xfrm>
          <a:prstGeom prst="rect">
            <a:avLst/>
          </a:prstGeom>
          <a:noFill/>
        </p:spPr>
        <p:txBody>
          <a:bodyPr wrap="square" rtlCol="0">
            <a:spAutoFit/>
          </a:bodyPr>
          <a:lstStyle/>
          <a:p>
            <a:r>
              <a:rPr lang="it-IT" b="1" dirty="0">
                <a:solidFill>
                  <a:srgbClr val="0070C0"/>
                </a:solidFill>
              </a:rPr>
              <a:t>CUS Negativa</a:t>
            </a:r>
          </a:p>
        </p:txBody>
      </p:sp>
    </p:spTree>
    <p:extLst>
      <p:ext uri="{BB962C8B-B14F-4D97-AF65-F5344CB8AC3E}">
        <p14:creationId xmlns:p14="http://schemas.microsoft.com/office/powerpoint/2010/main" val="7428487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remove"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D1FB1F9-0259-4F0A-B48B-B08DF24E96AB}"/>
              </a:ext>
            </a:extLst>
          </p:cNvPr>
          <p:cNvSpPr/>
          <p:nvPr/>
        </p:nvSpPr>
        <p:spPr>
          <a:xfrm>
            <a:off x="611560" y="908720"/>
            <a:ext cx="7866112" cy="1569660"/>
          </a:xfrm>
          <a:prstGeom prst="rect">
            <a:avLst/>
          </a:prstGeom>
        </p:spPr>
        <p:txBody>
          <a:bodyPr wrap="square">
            <a:spAutoFit/>
          </a:bodyPr>
          <a:lstStyle/>
          <a:p>
            <a:r>
              <a:rPr lang="it-IT" sz="2400" b="1" dirty="0">
                <a:solidFill>
                  <a:srgbClr val="FFFF00"/>
                </a:solidFill>
                <a:latin typeface="Poppins-Regular"/>
              </a:rPr>
              <a:t>Incidenza nell’Unione Europea di sepsi: </a:t>
            </a:r>
          </a:p>
          <a:p>
            <a:r>
              <a:rPr lang="it-IT" sz="2400" b="1" dirty="0">
                <a:solidFill>
                  <a:srgbClr val="FFFF00"/>
                </a:solidFill>
                <a:latin typeface="Poppins-Regular"/>
              </a:rPr>
              <a:t>circa 90 casi per 100.000 abitanti/anno, con una stima di 1,4 milioni di casi di sepsi l’anno e con un tasso di mortalità che oscilla, a seconda delle aree interessate, tra il 20 e il 40%.</a:t>
            </a:r>
            <a:endParaRPr lang="it-IT" sz="2400" b="1" dirty="0">
              <a:solidFill>
                <a:srgbClr val="FFFF00"/>
              </a:solidFill>
            </a:endParaRPr>
          </a:p>
        </p:txBody>
      </p:sp>
      <p:pic>
        <p:nvPicPr>
          <p:cNvPr id="3076" name="Picture 4" descr="https://www.ilmattino.it/photos/PANORAMA/50/50/3235050_1609_sepsi.jpg">
            <a:extLst>
              <a:ext uri="{FF2B5EF4-FFF2-40B4-BE49-F238E27FC236}">
                <a16:creationId xmlns:a16="http://schemas.microsoft.com/office/drawing/2014/main" id="{23A89CA2-66A2-4F13-9B1B-2633709474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5506" y="3068960"/>
            <a:ext cx="6286500" cy="21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573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1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47888" y="1828800"/>
            <a:ext cx="4846637" cy="3200400"/>
          </a:xfrm>
          <a:prstGeom prst="rect">
            <a:avLst/>
          </a:prstGeom>
        </p:spPr>
      </p:pic>
      <p:sp>
        <p:nvSpPr>
          <p:cNvPr id="4" name="CasellaDiTesto 3"/>
          <p:cNvSpPr txBox="1"/>
          <p:nvPr/>
        </p:nvSpPr>
        <p:spPr>
          <a:xfrm>
            <a:off x="3178101" y="5493743"/>
            <a:ext cx="3816424" cy="369332"/>
          </a:xfrm>
          <a:prstGeom prst="rect">
            <a:avLst/>
          </a:prstGeom>
          <a:noFill/>
        </p:spPr>
        <p:txBody>
          <a:bodyPr wrap="square" rtlCol="0">
            <a:spAutoFit/>
          </a:bodyPr>
          <a:lstStyle/>
          <a:p>
            <a:r>
              <a:rPr lang="it-IT" b="1" dirty="0">
                <a:solidFill>
                  <a:srgbClr val="FF0000"/>
                </a:solidFill>
              </a:rPr>
              <a:t>CUS positiva per trombosi</a:t>
            </a:r>
          </a:p>
        </p:txBody>
      </p:sp>
    </p:spTree>
    <p:extLst>
      <p:ext uri="{BB962C8B-B14F-4D97-AF65-F5344CB8AC3E}">
        <p14:creationId xmlns:p14="http://schemas.microsoft.com/office/powerpoint/2010/main" val="8070108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repeatCount="indefinite" fill="remove" display="0">
                  <p:stCondLst>
                    <p:cond delay="indefinite"/>
                  </p:stCondLst>
                </p:cTn>
                <p:tgtEl>
                  <p:spTgt spid="3"/>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3B4E35-296B-4B53-8FFB-F16BCFE63BEA}"/>
              </a:ext>
            </a:extLst>
          </p:cNvPr>
          <p:cNvSpPr>
            <a:spLocks noGrp="1"/>
          </p:cNvSpPr>
          <p:nvPr>
            <p:ph type="title"/>
          </p:nvPr>
        </p:nvSpPr>
        <p:spPr/>
        <p:txBody>
          <a:bodyPr/>
          <a:lstStyle/>
          <a:p>
            <a:r>
              <a:rPr lang="it-IT" dirty="0"/>
              <a:t>conclusioni</a:t>
            </a:r>
          </a:p>
        </p:txBody>
      </p:sp>
      <p:sp>
        <p:nvSpPr>
          <p:cNvPr id="3" name="Segnaposto contenuto 2">
            <a:extLst>
              <a:ext uri="{FF2B5EF4-FFF2-40B4-BE49-F238E27FC236}">
                <a16:creationId xmlns:a16="http://schemas.microsoft.com/office/drawing/2014/main" id="{CA4CC711-5F07-4F5F-8A00-FD65259631E1}"/>
              </a:ext>
            </a:extLst>
          </p:cNvPr>
          <p:cNvSpPr>
            <a:spLocks noGrp="1"/>
          </p:cNvSpPr>
          <p:nvPr>
            <p:ph idx="1"/>
          </p:nvPr>
        </p:nvSpPr>
        <p:spPr/>
        <p:txBody>
          <a:bodyPr>
            <a:normAutofit/>
          </a:bodyPr>
          <a:lstStyle/>
          <a:p>
            <a:pPr marL="0" indent="0">
              <a:buNone/>
            </a:pPr>
            <a:endParaRPr lang="it-IT" sz="2000" dirty="0"/>
          </a:p>
          <a:p>
            <a:r>
              <a:rPr lang="it-IT" sz="2000" dirty="0"/>
              <a:t>La sepsi è una grave condizione clinica associata ad un alto tasso di mortalità.</a:t>
            </a:r>
          </a:p>
          <a:p>
            <a:r>
              <a:rPr lang="it-IT" sz="2000" dirty="0"/>
              <a:t>L’ecografia </a:t>
            </a:r>
            <a:r>
              <a:rPr lang="it-IT" sz="2000" dirty="0" err="1"/>
              <a:t>bedside</a:t>
            </a:r>
            <a:r>
              <a:rPr lang="it-IT" sz="2000" dirty="0"/>
              <a:t> è utile nel determinare la sede del </a:t>
            </a:r>
            <a:r>
              <a:rPr lang="it-IT" sz="2000" dirty="0" err="1"/>
              <a:t>focalaio</a:t>
            </a:r>
            <a:r>
              <a:rPr lang="it-IT" sz="2000" dirty="0"/>
              <a:t> infettivo e di poter valutare l’efficacia del trattamento.</a:t>
            </a:r>
          </a:p>
          <a:p>
            <a:endParaRPr lang="it-IT" sz="2000" dirty="0"/>
          </a:p>
        </p:txBody>
      </p:sp>
    </p:spTree>
    <p:extLst>
      <p:ext uri="{BB962C8B-B14F-4D97-AF65-F5344CB8AC3E}">
        <p14:creationId xmlns:p14="http://schemas.microsoft.com/office/powerpoint/2010/main" val="3378466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27584" y="0"/>
            <a:ext cx="6258791" cy="1260629"/>
          </a:xfrm>
        </p:spPr>
        <p:txBody>
          <a:bodyPr>
            <a:noAutofit/>
          </a:bodyPr>
          <a:lstStyle/>
          <a:p>
            <a:r>
              <a:rPr lang="it-IT" sz="3200" b="1" dirty="0" err="1">
                <a:solidFill>
                  <a:schemeClr val="bg1"/>
                </a:solidFill>
              </a:rPr>
              <a:t>r</a:t>
            </a:r>
            <a:r>
              <a:rPr lang="it-IT" sz="3200" b="1" dirty="0" err="1">
                <a:solidFill>
                  <a:srgbClr val="FFFF00"/>
                </a:solidFill>
              </a:rPr>
              <a:t>A</a:t>
            </a:r>
            <a:r>
              <a:rPr lang="it-IT" sz="3200" b="1" dirty="0" err="1">
                <a:solidFill>
                  <a:schemeClr val="bg1"/>
                </a:solidFill>
              </a:rPr>
              <a:t>te</a:t>
            </a:r>
            <a:r>
              <a:rPr lang="it-IT" sz="3200" b="1" dirty="0">
                <a:solidFill>
                  <a:schemeClr val="bg1"/>
                </a:solidFill>
              </a:rPr>
              <a:t> of </a:t>
            </a:r>
            <a:r>
              <a:rPr lang="it-IT" sz="3200" b="1" dirty="0" err="1">
                <a:solidFill>
                  <a:schemeClr val="bg1"/>
                </a:solidFill>
              </a:rPr>
              <a:t>veno</a:t>
            </a:r>
            <a:r>
              <a:rPr lang="it-IT" sz="3200" b="1" dirty="0" err="1">
                <a:solidFill>
                  <a:srgbClr val="FFFF00"/>
                </a:solidFill>
              </a:rPr>
              <a:t>U</a:t>
            </a:r>
            <a:r>
              <a:rPr lang="it-IT" sz="3200" b="1" dirty="0" err="1">
                <a:solidFill>
                  <a:schemeClr val="bg1"/>
                </a:solidFill>
              </a:rPr>
              <a:t>s</a:t>
            </a:r>
            <a:r>
              <a:rPr lang="it-IT" sz="3200" b="1" dirty="0">
                <a:solidFill>
                  <a:schemeClr val="bg1"/>
                </a:solidFill>
              </a:rPr>
              <a:t> </a:t>
            </a:r>
            <a:r>
              <a:rPr lang="it-IT" sz="3200" b="1" dirty="0" err="1">
                <a:solidFill>
                  <a:schemeClr val="bg1"/>
                </a:solidFill>
              </a:rPr>
              <a:t>th</a:t>
            </a:r>
            <a:r>
              <a:rPr lang="it-IT" sz="3200" b="1" dirty="0" err="1">
                <a:solidFill>
                  <a:srgbClr val="FFFF00"/>
                </a:solidFill>
              </a:rPr>
              <a:t>R</a:t>
            </a:r>
            <a:r>
              <a:rPr lang="it-IT" sz="3200" b="1" dirty="0" err="1">
                <a:solidFill>
                  <a:schemeClr val="bg1"/>
                </a:solidFill>
              </a:rPr>
              <a:t>ombosis</a:t>
            </a:r>
            <a:r>
              <a:rPr lang="it-IT" sz="3200" b="1" dirty="0">
                <a:solidFill>
                  <a:schemeClr val="bg1"/>
                </a:solidFill>
              </a:rPr>
              <a:t> in </a:t>
            </a:r>
            <a:r>
              <a:rPr lang="it-IT" sz="3200" b="1" dirty="0" err="1">
                <a:solidFill>
                  <a:schemeClr val="bg1"/>
                </a:solidFill>
              </a:rPr>
              <a:t>acut</a:t>
            </a:r>
            <a:r>
              <a:rPr lang="it-IT" sz="3200" b="1" dirty="0" err="1">
                <a:solidFill>
                  <a:srgbClr val="FFFF00"/>
                </a:solidFill>
              </a:rPr>
              <a:t>E</a:t>
            </a:r>
            <a:r>
              <a:rPr lang="it-IT" sz="3200" b="1" dirty="0" err="1">
                <a:solidFill>
                  <a:schemeClr val="bg1"/>
                </a:solidFill>
              </a:rPr>
              <a:t>ly</a:t>
            </a:r>
            <a:r>
              <a:rPr lang="it-IT" sz="3200" b="1" dirty="0">
                <a:solidFill>
                  <a:schemeClr val="bg1"/>
                </a:solidFill>
              </a:rPr>
              <a:t> </a:t>
            </a:r>
            <a:r>
              <a:rPr lang="it-IT" sz="3200" b="1" dirty="0" err="1">
                <a:solidFill>
                  <a:schemeClr val="bg1"/>
                </a:solidFill>
              </a:rPr>
              <a:t>i</a:t>
            </a:r>
            <a:r>
              <a:rPr lang="it-IT" sz="3200" b="1" dirty="0" err="1">
                <a:solidFill>
                  <a:srgbClr val="FFFF00"/>
                </a:solidFill>
              </a:rPr>
              <a:t>L</a:t>
            </a:r>
            <a:r>
              <a:rPr lang="it-IT" sz="3200" b="1" dirty="0" err="1">
                <a:solidFill>
                  <a:schemeClr val="bg1"/>
                </a:solidFill>
              </a:rPr>
              <a:t>l</a:t>
            </a:r>
            <a:r>
              <a:rPr lang="it-IT" sz="3200" b="1" dirty="0">
                <a:solidFill>
                  <a:schemeClr val="bg1"/>
                </a:solidFill>
              </a:rPr>
              <a:t> </a:t>
            </a:r>
            <a:r>
              <a:rPr lang="it-IT" sz="3200" b="1" dirty="0" err="1">
                <a:solidFill>
                  <a:schemeClr val="bg1"/>
                </a:solidFill>
              </a:rPr>
              <a:t>pat</a:t>
            </a:r>
            <a:r>
              <a:rPr lang="it-IT" sz="3200" b="1" dirty="0" err="1">
                <a:solidFill>
                  <a:srgbClr val="FFFF00"/>
                </a:solidFill>
              </a:rPr>
              <a:t>I</a:t>
            </a:r>
            <a:r>
              <a:rPr lang="it-IT" sz="3200" b="1" dirty="0" err="1">
                <a:solidFill>
                  <a:schemeClr val="bg1"/>
                </a:solidFill>
              </a:rPr>
              <a:t>ents</a:t>
            </a:r>
            <a:r>
              <a:rPr lang="it-IT" sz="3200" b="1" dirty="0">
                <a:solidFill>
                  <a:schemeClr val="bg1"/>
                </a:solidFill>
              </a:rPr>
              <a:t> </a:t>
            </a:r>
            <a:r>
              <a:rPr lang="it-IT" sz="3200" b="1" dirty="0" err="1">
                <a:solidFill>
                  <a:schemeClr val="bg1"/>
                </a:solidFill>
              </a:rPr>
              <a:t>h</a:t>
            </a:r>
            <a:r>
              <a:rPr lang="it-IT" sz="3200" b="1" dirty="0" err="1">
                <a:solidFill>
                  <a:srgbClr val="FFFF00"/>
                </a:solidFill>
              </a:rPr>
              <a:t>O</a:t>
            </a:r>
            <a:r>
              <a:rPr lang="it-IT" sz="3200" b="1" dirty="0" err="1">
                <a:solidFill>
                  <a:schemeClr val="bg1"/>
                </a:solidFill>
              </a:rPr>
              <a:t>spitalized</a:t>
            </a:r>
            <a:r>
              <a:rPr lang="it-IT" sz="3200" b="1" dirty="0">
                <a:solidFill>
                  <a:schemeClr val="bg1"/>
                </a:solidFill>
              </a:rPr>
              <a:t> in </a:t>
            </a:r>
            <a:r>
              <a:rPr lang="it-IT" sz="3200" b="1" dirty="0" err="1">
                <a:solidFill>
                  <a:schemeClr val="bg1"/>
                </a:solidFill>
              </a:rPr>
              <a:t>internal</a:t>
            </a:r>
            <a:r>
              <a:rPr lang="it-IT" sz="3200" b="1" dirty="0">
                <a:solidFill>
                  <a:schemeClr val="bg1"/>
                </a:solidFill>
              </a:rPr>
              <a:t> medicine </a:t>
            </a:r>
            <a:r>
              <a:rPr lang="it-IT" sz="3200" b="1" dirty="0" err="1">
                <a:solidFill>
                  <a:schemeClr val="bg1"/>
                </a:solidFill>
              </a:rPr>
              <a:t>wards</a:t>
            </a:r>
            <a:r>
              <a:rPr lang="it-IT" sz="3200" b="1" dirty="0">
                <a:solidFill>
                  <a:schemeClr val="bg1"/>
                </a:solidFill>
              </a:rPr>
              <a:t>.</a:t>
            </a:r>
          </a:p>
        </p:txBody>
      </p:sp>
      <p:pic>
        <p:nvPicPr>
          <p:cNvPr id="6" name="Picture 6" descr="logodora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47" y="6331382"/>
            <a:ext cx="431863" cy="51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765697" y="1340768"/>
            <a:ext cx="37767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a:ln>
                  <a:noFill/>
                </a:ln>
                <a:solidFill>
                  <a:srgbClr val="FFFF00"/>
                </a:solidFill>
                <a:effectLst/>
                <a:uLnTx/>
                <a:uFillTx/>
                <a:latin typeface="Times New Roman"/>
                <a:ea typeface="+mn-ea"/>
                <a:cs typeface="+mn-cs"/>
              </a:rPr>
              <a:t>AURELIO </a:t>
            </a:r>
            <a:r>
              <a:rPr kumimoji="0" lang="it-IT" sz="4000" b="0" i="0" u="none" strike="noStrike" kern="1200" cap="none" spc="0" normalizeH="0" baseline="0" noProof="0" dirty="0" err="1">
                <a:ln>
                  <a:noFill/>
                </a:ln>
                <a:solidFill>
                  <a:srgbClr val="FFFF00"/>
                </a:solidFill>
                <a:effectLst/>
                <a:uLnTx/>
                <a:uFillTx/>
                <a:latin typeface="Times New Roman"/>
                <a:ea typeface="+mn-ea"/>
                <a:cs typeface="+mn-cs"/>
              </a:rPr>
              <a:t>study</a:t>
            </a:r>
            <a:endParaRPr kumimoji="0" lang="it-IT" sz="4000" b="0" i="0" u="none" strike="noStrike" kern="1200" cap="none" spc="0" normalizeH="0" baseline="0" noProof="0" dirty="0">
              <a:ln>
                <a:noFill/>
              </a:ln>
              <a:solidFill>
                <a:srgbClr val="FFFF00"/>
              </a:solidFill>
              <a:effectLst/>
              <a:uLnTx/>
              <a:uFillTx/>
              <a:latin typeface="Times New Roman"/>
              <a:ea typeface="+mn-ea"/>
              <a:cs typeface="+mn-cs"/>
            </a:endParaRPr>
          </a:p>
        </p:txBody>
      </p:sp>
      <p:pic>
        <p:nvPicPr>
          <p:cNvPr id="4" name="Immagine 3">
            <a:extLst>
              <a:ext uri="{FF2B5EF4-FFF2-40B4-BE49-F238E27FC236}">
                <a16:creationId xmlns:a16="http://schemas.microsoft.com/office/drawing/2014/main" id="{985B97E8-809B-4570-AA60-883FE6E55997}"/>
              </a:ext>
            </a:extLst>
          </p:cNvPr>
          <p:cNvPicPr>
            <a:picLocks noChangeAspect="1"/>
          </p:cNvPicPr>
          <p:nvPr/>
        </p:nvPicPr>
        <p:blipFill>
          <a:blip r:embed="rId4"/>
          <a:stretch>
            <a:fillRect/>
          </a:stretch>
        </p:blipFill>
        <p:spPr>
          <a:xfrm>
            <a:off x="899592" y="3212976"/>
            <a:ext cx="2713188" cy="2713188"/>
          </a:xfrm>
          <a:prstGeom prst="rect">
            <a:avLst/>
          </a:prstGeom>
        </p:spPr>
      </p:pic>
      <p:pic>
        <p:nvPicPr>
          <p:cNvPr id="5" name="Immagine 4">
            <a:extLst>
              <a:ext uri="{FF2B5EF4-FFF2-40B4-BE49-F238E27FC236}">
                <a16:creationId xmlns:a16="http://schemas.microsoft.com/office/drawing/2014/main" id="{5CEAAC10-B64C-48B4-855E-8F35C53A8DFC}"/>
              </a:ext>
            </a:extLst>
          </p:cNvPr>
          <p:cNvPicPr>
            <a:picLocks noChangeAspect="1"/>
          </p:cNvPicPr>
          <p:nvPr/>
        </p:nvPicPr>
        <p:blipFill>
          <a:blip r:embed="rId5"/>
          <a:stretch>
            <a:fillRect/>
          </a:stretch>
        </p:blipFill>
        <p:spPr>
          <a:xfrm>
            <a:off x="4798443" y="1772816"/>
            <a:ext cx="4251810" cy="4813624"/>
          </a:xfrm>
          <a:prstGeom prst="rect">
            <a:avLst/>
          </a:prstGeom>
        </p:spPr>
      </p:pic>
    </p:spTree>
    <p:extLst>
      <p:ext uri="{BB962C8B-B14F-4D97-AF65-F5344CB8AC3E}">
        <p14:creationId xmlns:p14="http://schemas.microsoft.com/office/powerpoint/2010/main" val="164938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78AF8F-BAF2-487F-95E5-1AB2F0C0FC36}"/>
              </a:ext>
            </a:extLst>
          </p:cNvPr>
          <p:cNvSpPr>
            <a:spLocks noGrp="1"/>
          </p:cNvSpPr>
          <p:nvPr>
            <p:ph type="title"/>
          </p:nvPr>
        </p:nvSpPr>
        <p:spPr>
          <a:xfrm>
            <a:off x="251520" y="274638"/>
            <a:ext cx="8282880" cy="1143000"/>
          </a:xfrm>
        </p:spPr>
        <p:txBody>
          <a:bodyPr/>
          <a:lstStyle/>
          <a:p>
            <a:r>
              <a:rPr lang="it-IT" dirty="0"/>
              <a:t>Precedente Definizione di sepsi</a:t>
            </a:r>
          </a:p>
        </p:txBody>
      </p:sp>
      <p:pic>
        <p:nvPicPr>
          <p:cNvPr id="4" name="Immagine 3">
            <a:extLst>
              <a:ext uri="{FF2B5EF4-FFF2-40B4-BE49-F238E27FC236}">
                <a16:creationId xmlns:a16="http://schemas.microsoft.com/office/drawing/2014/main" id="{1EDFAEE4-5761-453E-910D-9491CF839FF3}"/>
              </a:ext>
            </a:extLst>
          </p:cNvPr>
          <p:cNvPicPr>
            <a:picLocks noChangeAspect="1"/>
          </p:cNvPicPr>
          <p:nvPr/>
        </p:nvPicPr>
        <p:blipFill>
          <a:blip r:embed="rId2"/>
          <a:stretch>
            <a:fillRect/>
          </a:stretch>
        </p:blipFill>
        <p:spPr>
          <a:xfrm>
            <a:off x="0" y="1417638"/>
            <a:ext cx="9212568" cy="4459634"/>
          </a:xfrm>
          <a:prstGeom prst="rect">
            <a:avLst/>
          </a:prstGeom>
        </p:spPr>
      </p:pic>
      <p:sp>
        <p:nvSpPr>
          <p:cNvPr id="5" name="Rettangolo 4">
            <a:extLst>
              <a:ext uri="{FF2B5EF4-FFF2-40B4-BE49-F238E27FC236}">
                <a16:creationId xmlns:a16="http://schemas.microsoft.com/office/drawing/2014/main" id="{65A2225F-21AB-4CBF-9DCD-166C790EA94B}"/>
              </a:ext>
            </a:extLst>
          </p:cNvPr>
          <p:cNvSpPr/>
          <p:nvPr/>
        </p:nvSpPr>
        <p:spPr>
          <a:xfrm>
            <a:off x="5148064" y="6353290"/>
            <a:ext cx="3749744" cy="215444"/>
          </a:xfrm>
          <a:prstGeom prst="rect">
            <a:avLst/>
          </a:prstGeom>
        </p:spPr>
        <p:txBody>
          <a:bodyPr wrap="none">
            <a:spAutoFit/>
          </a:bodyPr>
          <a:lstStyle/>
          <a:p>
            <a:r>
              <a:rPr lang="it-IT" sz="800" dirty="0">
                <a:latin typeface="Poppins-Regular"/>
              </a:rPr>
              <a:t>https://doi.org/10.23832/ITJEM.2017.032 (https://doi.org/10.23832/ITJEM.2017.032)</a:t>
            </a:r>
            <a:endParaRPr lang="it-IT" dirty="0"/>
          </a:p>
        </p:txBody>
      </p:sp>
    </p:spTree>
    <p:extLst>
      <p:ext uri="{BB962C8B-B14F-4D97-AF65-F5344CB8AC3E}">
        <p14:creationId xmlns:p14="http://schemas.microsoft.com/office/powerpoint/2010/main" val="3066291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38D3514-35C4-43D2-894D-B6F53C5AAEBE}"/>
              </a:ext>
            </a:extLst>
          </p:cNvPr>
          <p:cNvSpPr>
            <a:spLocks noGrp="1"/>
          </p:cNvSpPr>
          <p:nvPr>
            <p:ph type="title"/>
          </p:nvPr>
        </p:nvSpPr>
        <p:spPr>
          <a:xfrm>
            <a:off x="609600" y="2574032"/>
            <a:ext cx="7924800" cy="1143000"/>
          </a:xfrm>
        </p:spPr>
        <p:txBody>
          <a:bodyPr/>
          <a:lstStyle/>
          <a:p>
            <a:r>
              <a:rPr lang="it-IT" i="1" dirty="0"/>
              <a:t>«La sepsi è una sindrome caratterizzata da disfunzione d’organo, pericolosa per la vita, causata da un’alterata risposta dell’ospite a un’infezione».</a:t>
            </a:r>
            <a:endParaRPr lang="it-IT" dirty="0"/>
          </a:p>
        </p:txBody>
      </p:sp>
      <p:pic>
        <p:nvPicPr>
          <p:cNvPr id="5" name="Immagine 4">
            <a:extLst>
              <a:ext uri="{FF2B5EF4-FFF2-40B4-BE49-F238E27FC236}">
                <a16:creationId xmlns:a16="http://schemas.microsoft.com/office/drawing/2014/main" id="{81FB5C03-15E7-43DF-998A-F9D7C85BF3BD}"/>
              </a:ext>
            </a:extLst>
          </p:cNvPr>
          <p:cNvPicPr>
            <a:picLocks noChangeAspect="1"/>
          </p:cNvPicPr>
          <p:nvPr/>
        </p:nvPicPr>
        <p:blipFill>
          <a:blip r:embed="rId2"/>
          <a:stretch>
            <a:fillRect/>
          </a:stretch>
        </p:blipFill>
        <p:spPr>
          <a:xfrm>
            <a:off x="0" y="0"/>
            <a:ext cx="4860032" cy="1356079"/>
          </a:xfrm>
          <a:prstGeom prst="rect">
            <a:avLst/>
          </a:prstGeom>
        </p:spPr>
      </p:pic>
      <p:sp>
        <p:nvSpPr>
          <p:cNvPr id="6" name="Rettangolo 5">
            <a:extLst>
              <a:ext uri="{FF2B5EF4-FFF2-40B4-BE49-F238E27FC236}">
                <a16:creationId xmlns:a16="http://schemas.microsoft.com/office/drawing/2014/main" id="{8782DC04-D4FD-42DA-87C1-7154161C4326}"/>
              </a:ext>
            </a:extLst>
          </p:cNvPr>
          <p:cNvSpPr/>
          <p:nvPr/>
        </p:nvSpPr>
        <p:spPr>
          <a:xfrm>
            <a:off x="5508104" y="6525344"/>
            <a:ext cx="3533340" cy="261610"/>
          </a:xfrm>
          <a:prstGeom prst="rect">
            <a:avLst/>
          </a:prstGeom>
        </p:spPr>
        <p:txBody>
          <a:bodyPr wrap="none">
            <a:spAutoFit/>
          </a:bodyPr>
          <a:lstStyle/>
          <a:p>
            <a:r>
              <a:rPr lang="it-IT" sz="1100" i="1" dirty="0">
                <a:solidFill>
                  <a:srgbClr val="FFFF00"/>
                </a:solidFill>
                <a:latin typeface="GuardianSans-RegularIt"/>
              </a:rPr>
              <a:t>JAMA</a:t>
            </a:r>
            <a:r>
              <a:rPr lang="it-IT" sz="1100" dirty="0">
                <a:solidFill>
                  <a:srgbClr val="FFFF00"/>
                </a:solidFill>
                <a:latin typeface="GuardianSansGR-Regular"/>
              </a:rPr>
              <a:t>. 2016;315(8):801-810. doi:10.1001/jama.2016.0287</a:t>
            </a:r>
            <a:endParaRPr lang="it-IT" sz="3200" dirty="0">
              <a:solidFill>
                <a:srgbClr val="FFFF00"/>
              </a:solidFill>
            </a:endParaRPr>
          </a:p>
        </p:txBody>
      </p:sp>
    </p:spTree>
    <p:extLst>
      <p:ext uri="{BB962C8B-B14F-4D97-AF65-F5344CB8AC3E}">
        <p14:creationId xmlns:p14="http://schemas.microsoft.com/office/powerpoint/2010/main" val="379756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CA06CA-E91D-4FD0-9C7E-A4EAE0CCC4D5}"/>
              </a:ext>
            </a:extLst>
          </p:cNvPr>
          <p:cNvSpPr>
            <a:spLocks noGrp="1"/>
          </p:cNvSpPr>
          <p:nvPr>
            <p:ph type="title"/>
          </p:nvPr>
        </p:nvSpPr>
        <p:spPr>
          <a:xfrm>
            <a:off x="609599" y="4381"/>
            <a:ext cx="7924800" cy="1143000"/>
          </a:xfrm>
        </p:spPr>
        <p:txBody>
          <a:bodyPr/>
          <a:lstStyle/>
          <a:p>
            <a:r>
              <a:rPr lang="en-US" dirty="0"/>
              <a:t>Sequential [Sepsis-Related] Organ Failure Assessment </a:t>
            </a:r>
            <a:r>
              <a:rPr lang="en-US" dirty="0" err="1"/>
              <a:t>Scorea</a:t>
            </a:r>
            <a:r>
              <a:rPr lang="en-US" dirty="0"/>
              <a:t> (SOFA)</a:t>
            </a:r>
            <a:endParaRPr lang="it-IT" dirty="0"/>
          </a:p>
        </p:txBody>
      </p:sp>
      <p:pic>
        <p:nvPicPr>
          <p:cNvPr id="3" name="Immagine 2">
            <a:extLst>
              <a:ext uri="{FF2B5EF4-FFF2-40B4-BE49-F238E27FC236}">
                <a16:creationId xmlns:a16="http://schemas.microsoft.com/office/drawing/2014/main" id="{949FDFF6-7E0C-4C65-8A2E-0BBAF1CCD9CD}"/>
              </a:ext>
            </a:extLst>
          </p:cNvPr>
          <p:cNvPicPr>
            <a:picLocks noChangeAspect="1"/>
          </p:cNvPicPr>
          <p:nvPr/>
        </p:nvPicPr>
        <p:blipFill>
          <a:blip r:embed="rId2"/>
          <a:stretch>
            <a:fillRect/>
          </a:stretch>
        </p:blipFill>
        <p:spPr>
          <a:xfrm>
            <a:off x="-27653" y="1264975"/>
            <a:ext cx="9199305" cy="4793187"/>
          </a:xfrm>
          <a:prstGeom prst="rect">
            <a:avLst/>
          </a:prstGeom>
        </p:spPr>
      </p:pic>
      <p:sp>
        <p:nvSpPr>
          <p:cNvPr id="4" name="Rettangolo 3">
            <a:extLst>
              <a:ext uri="{FF2B5EF4-FFF2-40B4-BE49-F238E27FC236}">
                <a16:creationId xmlns:a16="http://schemas.microsoft.com/office/drawing/2014/main" id="{C4FA4779-5B8A-4F7D-8E61-978D119A1F17}"/>
              </a:ext>
            </a:extLst>
          </p:cNvPr>
          <p:cNvSpPr/>
          <p:nvPr/>
        </p:nvSpPr>
        <p:spPr>
          <a:xfrm>
            <a:off x="5508104" y="6525344"/>
            <a:ext cx="3533340" cy="261610"/>
          </a:xfrm>
          <a:prstGeom prst="rect">
            <a:avLst/>
          </a:prstGeom>
        </p:spPr>
        <p:txBody>
          <a:bodyPr wrap="none">
            <a:spAutoFit/>
          </a:bodyPr>
          <a:lstStyle/>
          <a:p>
            <a:r>
              <a:rPr lang="it-IT" sz="1100" i="1" dirty="0">
                <a:solidFill>
                  <a:srgbClr val="FFFF00"/>
                </a:solidFill>
                <a:latin typeface="GuardianSans-RegularIt"/>
              </a:rPr>
              <a:t>JAMA</a:t>
            </a:r>
            <a:r>
              <a:rPr lang="it-IT" sz="1100" dirty="0">
                <a:solidFill>
                  <a:srgbClr val="FFFF00"/>
                </a:solidFill>
                <a:latin typeface="GuardianSansGR-Regular"/>
              </a:rPr>
              <a:t>. 2016;315(8):801-810. doi:10.1001/jama.2016.0287</a:t>
            </a:r>
            <a:endParaRPr lang="it-IT" sz="3200" dirty="0">
              <a:solidFill>
                <a:srgbClr val="FFFF00"/>
              </a:solidFill>
            </a:endParaRPr>
          </a:p>
        </p:txBody>
      </p:sp>
      <p:sp>
        <p:nvSpPr>
          <p:cNvPr id="5" name="Rettangolo 4">
            <a:extLst>
              <a:ext uri="{FF2B5EF4-FFF2-40B4-BE49-F238E27FC236}">
                <a16:creationId xmlns:a16="http://schemas.microsoft.com/office/drawing/2014/main" id="{FC3E5E6B-2A1B-44EC-B42C-797743BD1E56}"/>
              </a:ext>
            </a:extLst>
          </p:cNvPr>
          <p:cNvSpPr/>
          <p:nvPr/>
        </p:nvSpPr>
        <p:spPr>
          <a:xfrm>
            <a:off x="251520" y="6023029"/>
            <a:ext cx="8640960" cy="830997"/>
          </a:xfrm>
          <a:prstGeom prst="rect">
            <a:avLst/>
          </a:prstGeom>
        </p:spPr>
        <p:txBody>
          <a:bodyPr wrap="square">
            <a:spAutoFit/>
          </a:bodyPr>
          <a:lstStyle/>
          <a:p>
            <a:r>
              <a:rPr lang="it-IT" sz="2400" b="1" dirty="0">
                <a:solidFill>
                  <a:srgbClr val="FFFF00"/>
                </a:solidFill>
                <a:latin typeface="ArialMT"/>
              </a:rPr>
              <a:t>infezione + disfunzione d’organo: aumento del </a:t>
            </a:r>
            <a:r>
              <a:rPr lang="it-IT" sz="2400" b="1" dirty="0">
                <a:solidFill>
                  <a:srgbClr val="FFFF00"/>
                </a:solidFill>
                <a:latin typeface="Arial-BoldMT"/>
              </a:rPr>
              <a:t>SOFA score </a:t>
            </a:r>
            <a:r>
              <a:rPr lang="it-IT" sz="2400" b="1" dirty="0">
                <a:solidFill>
                  <a:srgbClr val="FFFF00"/>
                </a:solidFill>
                <a:latin typeface="ArialMT"/>
              </a:rPr>
              <a:t>≥ 2.</a:t>
            </a:r>
            <a:endParaRPr lang="it-IT" sz="2400" b="1" dirty="0">
              <a:solidFill>
                <a:srgbClr val="FFFF00"/>
              </a:solidFill>
            </a:endParaRPr>
          </a:p>
        </p:txBody>
      </p:sp>
      <p:sp>
        <p:nvSpPr>
          <p:cNvPr id="7" name="Cerchio vuoto 6">
            <a:extLst>
              <a:ext uri="{FF2B5EF4-FFF2-40B4-BE49-F238E27FC236}">
                <a16:creationId xmlns:a16="http://schemas.microsoft.com/office/drawing/2014/main" id="{8086FB55-33BB-4183-AD0A-FA0CB007D3D7}"/>
              </a:ext>
            </a:extLst>
          </p:cNvPr>
          <p:cNvSpPr/>
          <p:nvPr/>
        </p:nvSpPr>
        <p:spPr>
          <a:xfrm>
            <a:off x="4355976" y="4581128"/>
            <a:ext cx="1584176" cy="50405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8" name="Cerchio vuoto 7">
            <a:extLst>
              <a:ext uri="{FF2B5EF4-FFF2-40B4-BE49-F238E27FC236}">
                <a16:creationId xmlns:a16="http://schemas.microsoft.com/office/drawing/2014/main" id="{9D390CAF-4A74-4BC9-ABE5-559DB8860E38}"/>
              </a:ext>
            </a:extLst>
          </p:cNvPr>
          <p:cNvSpPr/>
          <p:nvPr/>
        </p:nvSpPr>
        <p:spPr>
          <a:xfrm>
            <a:off x="2555776" y="4005064"/>
            <a:ext cx="1584176" cy="50405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Cerchio vuoto 8">
            <a:extLst>
              <a:ext uri="{FF2B5EF4-FFF2-40B4-BE49-F238E27FC236}">
                <a16:creationId xmlns:a16="http://schemas.microsoft.com/office/drawing/2014/main" id="{F4414D5A-FA7D-4A06-A568-F35AC04F0742}"/>
              </a:ext>
            </a:extLst>
          </p:cNvPr>
          <p:cNvSpPr/>
          <p:nvPr/>
        </p:nvSpPr>
        <p:spPr>
          <a:xfrm>
            <a:off x="2627784" y="1844824"/>
            <a:ext cx="1584176" cy="50405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223655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rizzonte">
  <a:themeElements>
    <a:clrScheme name="Orizzonte">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riz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riz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8586</TotalTime>
  <Words>1477</Words>
  <Application>Microsoft Office PowerPoint</Application>
  <PresentationFormat>Presentazione su schermo (4:3)</PresentationFormat>
  <Paragraphs>223</Paragraphs>
  <Slides>62</Slides>
  <Notes>8</Notes>
  <HiddenSlides>0</HiddenSlides>
  <MMClips>7</MMClips>
  <ScaleCrop>false</ScaleCrop>
  <HeadingPairs>
    <vt:vector size="6" baseType="variant">
      <vt:variant>
        <vt:lpstr>Caratteri utilizzati</vt:lpstr>
      </vt:variant>
      <vt:variant>
        <vt:i4>19</vt:i4>
      </vt:variant>
      <vt:variant>
        <vt:lpstr>Tema</vt:lpstr>
      </vt:variant>
      <vt:variant>
        <vt:i4>2</vt:i4>
      </vt:variant>
      <vt:variant>
        <vt:lpstr>Titoli diapositive</vt:lpstr>
      </vt:variant>
      <vt:variant>
        <vt:i4>62</vt:i4>
      </vt:variant>
    </vt:vector>
  </HeadingPairs>
  <TitlesOfParts>
    <vt:vector size="83" baseType="lpstr">
      <vt:lpstr>AdvTTa9027ee7</vt:lpstr>
      <vt:lpstr>Arial</vt:lpstr>
      <vt:lpstr>Arial Narrow</vt:lpstr>
      <vt:lpstr>Arial-BoldMT</vt:lpstr>
      <vt:lpstr>ArialMT</vt:lpstr>
      <vt:lpstr>Calibri</vt:lpstr>
      <vt:lpstr>Comic Sans MS</vt:lpstr>
      <vt:lpstr>FrutigerLTPro-BoldCn</vt:lpstr>
      <vt:lpstr>FrutigerLTPro-LightCn</vt:lpstr>
      <vt:lpstr>FrutigerLTPro-LightCnIta</vt:lpstr>
      <vt:lpstr>GlpftcAdvPTimes</vt:lpstr>
      <vt:lpstr>GuardianSansGR-Regular</vt:lpstr>
      <vt:lpstr>GuardianSans-RegularIt</vt:lpstr>
      <vt:lpstr>Impact</vt:lpstr>
      <vt:lpstr>Poppins-Regular</vt:lpstr>
      <vt:lpstr>Tahoma</vt:lpstr>
      <vt:lpstr>Times</vt:lpstr>
      <vt:lpstr>Times New Roman</vt:lpstr>
      <vt:lpstr>Wingdings</vt:lpstr>
      <vt:lpstr>Orizzonte</vt:lpstr>
      <vt:lpstr>NewsPrint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Precedente Definizione di sepsi</vt:lpstr>
      <vt:lpstr>«La sepsi è una sindrome caratterizzata da disfunzione d’organo, pericolosa per la vita, causata da un’alterata risposta dell’ospite a un’infezione».</vt:lpstr>
      <vt:lpstr>Sequential [Sepsis-Related] Organ Failure Assessment Scorea (SOFA)</vt:lpstr>
      <vt:lpstr>Presentazione standard di PowerPoint</vt:lpstr>
      <vt:lpstr>Presentazione standard di PowerPoint</vt:lpstr>
      <vt:lpstr>LA sede dell’infezione </vt:lpstr>
      <vt:lpstr>Presentazione standard di PowerPoint</vt:lpstr>
      <vt:lpstr>Presentazione standard di PowerPoint</vt:lpstr>
      <vt:lpstr>Presentazione standard di PowerPoint</vt:lpstr>
      <vt:lpstr>EcografiA bedside….</vt:lpstr>
      <vt:lpstr>Presentazione standard di PowerPoint</vt:lpstr>
      <vt:lpstr>ECOGRAFIA bedside NELLA SEPSI</vt:lpstr>
      <vt:lpstr>Presentazione standard di PowerPoint</vt:lpstr>
      <vt:lpstr>Presentazione standard di PowerPoint</vt:lpstr>
      <vt:lpstr>Presentazione standard di PowerPoint</vt:lpstr>
      <vt:lpstr>Presentazione standard di PowerPoint</vt:lpstr>
      <vt:lpstr>Presentazione standard di PowerPoint</vt:lpstr>
      <vt:lpstr>Ecobedside polmonare</vt:lpstr>
      <vt:lpstr>Presentazione standard di PowerPoint</vt:lpstr>
      <vt:lpstr>Presentazione standard di PowerPoint</vt:lpstr>
      <vt:lpstr>Presentazione standard di PowerPoint</vt:lpstr>
      <vt:lpstr>Presentazione standard di PowerPoint</vt:lpstr>
      <vt:lpstr>Ecobedside cuore </vt:lpstr>
      <vt:lpstr>Ecobedside cuore </vt:lpstr>
      <vt:lpstr>Presentazione standard di PowerPoint</vt:lpstr>
      <vt:lpstr>Presentazione standard di PowerPoint</vt:lpstr>
      <vt:lpstr>Presentazione standard di PowerPoint</vt:lpstr>
      <vt:lpstr>Presentazione standard di PowerPoint</vt:lpstr>
      <vt:lpstr>ECOBEDSIDE: Valutazione della vena cava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Eco-bedside cava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Inibitori della pcsk9</dc:title>
  <dc:creator>Angelico</dc:creator>
  <cp:lastModifiedBy>Francesco Angelico</cp:lastModifiedBy>
  <cp:revision>197</cp:revision>
  <dcterms:created xsi:type="dcterms:W3CDTF">2016-07-19T07:53:59Z</dcterms:created>
  <dcterms:modified xsi:type="dcterms:W3CDTF">2020-04-23T14:33:34Z</dcterms:modified>
</cp:coreProperties>
</file>