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62"/>
  </p:notesMasterIdLst>
  <p:handoutMasterIdLst>
    <p:handoutMasterId r:id="rId63"/>
  </p:handoutMasterIdLst>
  <p:sldIdLst>
    <p:sldId id="256" r:id="rId3"/>
    <p:sldId id="279" r:id="rId4"/>
    <p:sldId id="280" r:id="rId5"/>
    <p:sldId id="360" r:id="rId6"/>
    <p:sldId id="281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300" r:id="rId20"/>
    <p:sldId id="301" r:id="rId21"/>
    <p:sldId id="362" r:id="rId22"/>
    <p:sldId id="302" r:id="rId23"/>
    <p:sldId id="303" r:id="rId24"/>
    <p:sldId id="304" r:id="rId25"/>
    <p:sldId id="305" r:id="rId26"/>
    <p:sldId id="306" r:id="rId27"/>
    <p:sldId id="308" r:id="rId28"/>
    <p:sldId id="310" r:id="rId29"/>
    <p:sldId id="312" r:id="rId30"/>
    <p:sldId id="314" r:id="rId31"/>
    <p:sldId id="363" r:id="rId32"/>
    <p:sldId id="315" r:id="rId33"/>
    <p:sldId id="364" r:id="rId34"/>
    <p:sldId id="365" r:id="rId35"/>
    <p:sldId id="366" r:id="rId36"/>
    <p:sldId id="353" r:id="rId37"/>
    <p:sldId id="318" r:id="rId38"/>
    <p:sldId id="319" r:id="rId39"/>
    <p:sldId id="321" r:id="rId40"/>
    <p:sldId id="322" r:id="rId41"/>
    <p:sldId id="323" r:id="rId42"/>
    <p:sldId id="354" r:id="rId43"/>
    <p:sldId id="355" r:id="rId44"/>
    <p:sldId id="324" r:id="rId45"/>
    <p:sldId id="356" r:id="rId46"/>
    <p:sldId id="327" r:id="rId47"/>
    <p:sldId id="328" r:id="rId48"/>
    <p:sldId id="329" r:id="rId49"/>
    <p:sldId id="331" r:id="rId50"/>
    <p:sldId id="333" r:id="rId51"/>
    <p:sldId id="334" r:id="rId52"/>
    <p:sldId id="335" r:id="rId53"/>
    <p:sldId id="337" r:id="rId54"/>
    <p:sldId id="340" r:id="rId55"/>
    <p:sldId id="341" r:id="rId56"/>
    <p:sldId id="344" r:id="rId57"/>
    <p:sldId id="348" r:id="rId58"/>
    <p:sldId id="349" r:id="rId59"/>
    <p:sldId id="357" r:id="rId60"/>
    <p:sldId id="358" r:id="rId6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6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89855" y="1003300"/>
            <a:ext cx="8825658" cy="2933699"/>
          </a:xfrm>
        </p:spPr>
        <p:txBody>
          <a:bodyPr/>
          <a:lstStyle/>
          <a:p>
            <a:br>
              <a:rPr lang="it-IT" dirty="0"/>
            </a:br>
            <a:r>
              <a:rPr lang="it-IT" sz="2800" dirty="0">
                <a:solidFill>
                  <a:srgbClr val="FFFF00"/>
                </a:solidFill>
              </a:rPr>
              <a:t>Sergio Frasca</a:t>
            </a:r>
            <a:br>
              <a:rPr lang="it-IT" sz="2000" dirty="0"/>
            </a:br>
            <a:br>
              <a:rPr lang="it-IT" dirty="0"/>
            </a:br>
            <a:r>
              <a:rPr lang="it-IT" dirty="0"/>
              <a:t>Fisica Applicata – 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1455" y="4724400"/>
            <a:ext cx="8825658" cy="1562100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 err="1">
                <a:solidFill>
                  <a:srgbClr val="F5A408"/>
                </a:solidFill>
              </a:rPr>
              <a:t>Struttura</a:t>
            </a:r>
            <a:r>
              <a:rPr lang="en-US" b="1" i="0" dirty="0">
                <a:solidFill>
                  <a:srgbClr val="F5A408"/>
                </a:solidFill>
              </a:rPr>
              <a:t> </a:t>
            </a:r>
            <a:r>
              <a:rPr lang="en-US" b="1" i="0" dirty="0" err="1">
                <a:solidFill>
                  <a:srgbClr val="F5A408"/>
                </a:solidFill>
              </a:rPr>
              <a:t>della</a:t>
            </a:r>
            <a:r>
              <a:rPr lang="en-US" b="1" dirty="0">
                <a:solidFill>
                  <a:srgbClr val="F5A408"/>
                </a:solidFill>
              </a:rPr>
              <a:t> Materia</a:t>
            </a:r>
          </a:p>
          <a:p>
            <a:r>
              <a:rPr lang="en-US" b="1" dirty="0" err="1">
                <a:solidFill>
                  <a:srgbClr val="F5A408"/>
                </a:solidFill>
              </a:rPr>
              <a:t>Fisica</a:t>
            </a:r>
            <a:r>
              <a:rPr lang="en-US" b="1" dirty="0">
                <a:solidFill>
                  <a:srgbClr val="F5A408"/>
                </a:solidFill>
              </a:rPr>
              <a:t> </a:t>
            </a:r>
            <a:r>
              <a:rPr lang="en-US" b="1" dirty="0" err="1">
                <a:solidFill>
                  <a:srgbClr val="F5A408"/>
                </a:solidFill>
              </a:rPr>
              <a:t>nucleare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Radiazioni</a:t>
            </a:r>
            <a:r>
              <a:rPr lang="en-US" b="1" i="0" dirty="0">
                <a:solidFill>
                  <a:srgbClr val="F5A408"/>
                </a:solidFill>
              </a:rPr>
              <a:t> </a:t>
            </a:r>
            <a:r>
              <a:rPr lang="en-US" b="1" i="0" dirty="0" err="1">
                <a:solidFill>
                  <a:srgbClr val="F5A408"/>
                </a:solidFill>
              </a:rPr>
              <a:t>ionizzanti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en-US" b="1" dirty="0" err="1">
                <a:solidFill>
                  <a:srgbClr val="F5A408"/>
                </a:solidFill>
              </a:rPr>
              <a:t>Tomografia</a:t>
            </a:r>
            <a:endParaRPr lang="it-IT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endParaRPr lang="it-IT" b="0" i="0" dirty="0">
              <a:solidFill>
                <a:srgbClr val="F5A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2010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0" t="54905" r="4287" b="14831"/>
          <a:stretch/>
        </p:blipFill>
        <p:spPr>
          <a:xfrm>
            <a:off x="4775200" y="4064000"/>
            <a:ext cx="2673472" cy="2630234"/>
          </a:xfrm>
        </p:spPr>
      </p:pic>
      <p:pic>
        <p:nvPicPr>
          <p:cNvPr id="3" name="Segnaposto contenuto 3" descr="201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351" r="39673" b="15366"/>
          <a:stretch/>
        </p:blipFill>
        <p:spPr>
          <a:xfrm>
            <a:off x="7518400" y="152759"/>
            <a:ext cx="4508500" cy="65414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30200" y="76918"/>
            <a:ext cx="671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Nuclei stabile e</a:t>
            </a:r>
          </a:p>
          <a:p>
            <a:pPr algn="ctr"/>
            <a:r>
              <a:rPr lang="it-IT" sz="4000" b="1" dirty="0">
                <a:solidFill>
                  <a:srgbClr val="FFFF00"/>
                </a:solidFill>
              </a:rPr>
              <a:t>isotopi radioattivi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0200" y="1439517"/>
            <a:ext cx="711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 elemento con un dato numero atomico Z può tuttavia avere atomi con differenti numeri di neutroni nel nucleo. Tuttavia solo alcune di queste configurazioni sono stabili.</a:t>
            </a:r>
          </a:p>
          <a:p>
            <a:endParaRPr lang="it-IT" b="1" dirty="0"/>
          </a:p>
          <a:p>
            <a:r>
              <a:rPr lang="it-IT" b="1" dirty="0"/>
              <a:t>Chiamiamo isotopi di un elemento tutte le configurazioni con diverso numero di neutroni.</a:t>
            </a:r>
          </a:p>
          <a:p>
            <a:endParaRPr lang="it-IT" b="1" dirty="0"/>
          </a:p>
          <a:p>
            <a:r>
              <a:rPr lang="it-IT" b="1" dirty="0"/>
              <a:t>Le configurazioni non stabili vengono chiamate isotopi radioattivi.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1150" y="4224955"/>
            <a:ext cx="4394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Notiamo che esistono elementi con più di 92 protoni nel nucleo, ma che non hanno isotopi stabili.</a:t>
            </a:r>
          </a:p>
          <a:p>
            <a:endParaRPr lang="it-IT" b="1" dirty="0"/>
          </a:p>
          <a:p>
            <a:r>
              <a:rPr lang="it-IT" b="1" dirty="0"/>
              <a:t>La somma del numero di protoni e del numero di neutroni in un atomo viene detto peso atomico o numero di </a:t>
            </a:r>
            <a:r>
              <a:rPr lang="it-IT" b="1" dirty="0" err="1"/>
              <a:t>masssa</a:t>
            </a:r>
            <a:r>
              <a:rPr lang="it-IT" b="1" dirty="0"/>
              <a:t> (indicato con A nel grafico).</a:t>
            </a:r>
          </a:p>
        </p:txBody>
      </p:sp>
    </p:spTree>
    <p:extLst>
      <p:ext uri="{BB962C8B-B14F-4D97-AF65-F5344CB8AC3E}">
        <p14:creationId xmlns:p14="http://schemas.microsoft.com/office/powerpoint/2010/main" val="26983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3" descr="2011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>
          <a:xfrm>
            <a:off x="8237539" y="271465"/>
            <a:ext cx="3497261" cy="6393394"/>
          </a:xfrm>
        </p:spPr>
      </p:pic>
      <p:sp>
        <p:nvSpPr>
          <p:cNvPr id="2" name="CasellaDiTesto 1"/>
          <p:cNvSpPr txBox="1"/>
          <p:nvPr/>
        </p:nvSpPr>
        <p:spPr>
          <a:xfrm>
            <a:off x="419100" y="508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Decadimenti radioattivi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4200" y="1701800"/>
            <a:ext cx="721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 atomo non stabile «decade» (cioè si trasforma) in un altro atomo, di un altro elemento emettendo o una particella </a:t>
            </a:r>
            <a:r>
              <a:rPr lang="el-GR" b="1" dirty="0"/>
              <a:t>α</a:t>
            </a:r>
            <a:r>
              <a:rPr lang="it-IT" b="1" dirty="0" err="1"/>
              <a:t>lfa</a:t>
            </a:r>
            <a:r>
              <a:rPr lang="it-IT" b="1" dirty="0"/>
              <a:t> (ovvero un nucleo di elio) o una particella beta (ovvero un elettrone). </a:t>
            </a:r>
          </a:p>
          <a:p>
            <a:endParaRPr lang="it-IT" b="1" dirty="0"/>
          </a:p>
          <a:p>
            <a:r>
              <a:rPr lang="it-IT" b="1" dirty="0"/>
              <a:t>Questo nuovo atomo può a sua volta decadere in un altro, e così via </a:t>
            </a:r>
            <a:r>
              <a:rPr lang="it-IT" b="1" dirty="0" err="1"/>
              <a:t>finchè</a:t>
            </a:r>
            <a:r>
              <a:rPr lang="it-IT" b="1" dirty="0"/>
              <a:t> la trasformazione non porta ad un nucleo stabile. </a:t>
            </a:r>
          </a:p>
        </p:txBody>
      </p:sp>
    </p:spTree>
    <p:extLst>
      <p:ext uri="{BB962C8B-B14F-4D97-AF65-F5344CB8AC3E}">
        <p14:creationId xmlns:p14="http://schemas.microsoft.com/office/powerpoint/2010/main" val="375690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201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1" y="2030414"/>
            <a:ext cx="9209992" cy="4027486"/>
          </a:xfrm>
        </p:spPr>
      </p:pic>
      <p:sp>
        <p:nvSpPr>
          <p:cNvPr id="2" name="CasellaDiTesto 1"/>
          <p:cNvSpPr txBox="1"/>
          <p:nvPr/>
        </p:nvSpPr>
        <p:spPr>
          <a:xfrm>
            <a:off x="965200" y="304800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Decadimento radioattivo</a:t>
            </a:r>
          </a:p>
        </p:txBody>
      </p:sp>
    </p:spTree>
    <p:extLst>
      <p:ext uri="{BB962C8B-B14F-4D97-AF65-F5344CB8AC3E}">
        <p14:creationId xmlns:p14="http://schemas.microsoft.com/office/powerpoint/2010/main" val="303209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201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1"/>
          <a:stretch/>
        </p:blipFill>
        <p:spPr>
          <a:xfrm>
            <a:off x="1237614" y="1193800"/>
            <a:ext cx="8959203" cy="2806700"/>
          </a:xfrm>
        </p:spPr>
      </p:pic>
      <p:sp>
        <p:nvSpPr>
          <p:cNvPr id="3" name="CasellaDiTesto 2"/>
          <p:cNvSpPr txBox="1"/>
          <p:nvPr/>
        </p:nvSpPr>
        <p:spPr>
          <a:xfrm>
            <a:off x="965200" y="304800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Decadimento radioattivo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49300" y="4521200"/>
            <a:ext cx="1018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L’ unità di misura della radioattività di un corpo nel S.I. è il becquerel (</a:t>
            </a:r>
            <a:r>
              <a:rPr lang="it-IT" sz="2000" b="1" dirty="0" err="1"/>
              <a:t>Bq</a:t>
            </a:r>
            <a:r>
              <a:rPr lang="it-IT" sz="2000" b="1" dirty="0"/>
              <a:t>) pari a un decadimento al secondo.</a:t>
            </a:r>
          </a:p>
        </p:txBody>
      </p:sp>
    </p:spTree>
    <p:extLst>
      <p:ext uri="{BB962C8B-B14F-4D97-AF65-F5344CB8AC3E}">
        <p14:creationId xmlns:p14="http://schemas.microsoft.com/office/powerpoint/2010/main" val="411191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201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3"/>
          <a:stretch/>
        </p:blipFill>
        <p:spPr>
          <a:xfrm>
            <a:off x="942699" y="1622425"/>
            <a:ext cx="10279256" cy="3394075"/>
          </a:xfrm>
        </p:spPr>
      </p:pic>
    </p:spTree>
    <p:extLst>
      <p:ext uri="{BB962C8B-B14F-4D97-AF65-F5344CB8AC3E}">
        <p14:creationId xmlns:p14="http://schemas.microsoft.com/office/powerpoint/2010/main" val="175851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tab20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059" y="461615"/>
            <a:ext cx="10590441" cy="6142006"/>
          </a:xfrm>
        </p:spPr>
      </p:pic>
    </p:spTree>
    <p:extLst>
      <p:ext uri="{BB962C8B-B14F-4D97-AF65-F5344CB8AC3E}">
        <p14:creationId xmlns:p14="http://schemas.microsoft.com/office/powerpoint/2010/main" val="282118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tab200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1"/>
          <a:stretch/>
        </p:blipFill>
        <p:spPr>
          <a:xfrm>
            <a:off x="1498600" y="282041"/>
            <a:ext cx="8547100" cy="6317016"/>
          </a:xfrm>
        </p:spPr>
      </p:pic>
    </p:spTree>
    <p:extLst>
      <p:ext uri="{BB962C8B-B14F-4D97-AF65-F5344CB8AC3E}">
        <p14:creationId xmlns:p14="http://schemas.microsoft.com/office/powerpoint/2010/main" val="312639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tab200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b="21085"/>
          <a:stretch/>
        </p:blipFill>
        <p:spPr>
          <a:xfrm>
            <a:off x="726144" y="1485900"/>
            <a:ext cx="10940053" cy="4368800"/>
          </a:xfrm>
        </p:spPr>
      </p:pic>
    </p:spTree>
    <p:extLst>
      <p:ext uri="{BB962C8B-B14F-4D97-AF65-F5344CB8AC3E}">
        <p14:creationId xmlns:p14="http://schemas.microsoft.com/office/powerpoint/2010/main" val="417959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2102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364" y="1274764"/>
            <a:ext cx="5894387" cy="5394325"/>
          </a:xfrm>
        </p:spPr>
      </p:pic>
      <p:sp>
        <p:nvSpPr>
          <p:cNvPr id="2" name="CasellaDiTesto 1"/>
          <p:cNvSpPr txBox="1"/>
          <p:nvPr/>
        </p:nvSpPr>
        <p:spPr>
          <a:xfrm>
            <a:off x="368300" y="266700"/>
            <a:ext cx="509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FF00"/>
                </a:solidFill>
              </a:rPr>
              <a:t>Emissione termica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300" y="1274764"/>
            <a:ext cx="5961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corpo solido o liquido emette radiazione elettromagnetica a causa dell’</a:t>
            </a:r>
            <a:r>
              <a:rPr lang="it-IT" dirty="0" err="1"/>
              <a:t>agtazione</a:t>
            </a:r>
            <a:r>
              <a:rPr lang="it-IT" dirty="0"/>
              <a:t> termica.</a:t>
            </a:r>
          </a:p>
          <a:p>
            <a:endParaRPr lang="it-IT" dirty="0"/>
          </a:p>
          <a:p>
            <a:r>
              <a:rPr lang="it-IT" dirty="0"/>
              <a:t>E’ su questo principio che funzionano i termometri senza contatto all’infrarosso.</a:t>
            </a:r>
          </a:p>
          <a:p>
            <a:endParaRPr lang="it-IT" dirty="0"/>
          </a:p>
          <a:p>
            <a:r>
              <a:rPr lang="it-IT" dirty="0"/>
              <a:t>L’emissione ha un andamento spettrale come quello in figura e l’</a:t>
            </a:r>
            <a:r>
              <a:rPr lang="it-IT" dirty="0" err="1"/>
              <a:t>ntensità</a:t>
            </a:r>
            <a:r>
              <a:rPr lang="it-IT" dirty="0"/>
              <a:t> della radiazione emessa è data dall’equazione di Stefan-</a:t>
            </a:r>
            <a:r>
              <a:rPr lang="it-IT" dirty="0" err="1"/>
              <a:t>Boltzmann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dove k≤1 dipende dal corpo e </a:t>
            </a:r>
            <a:r>
              <a:rPr lang="el-GR" dirty="0"/>
              <a:t>σ</a:t>
            </a:r>
            <a:r>
              <a:rPr lang="it-IT" dirty="0"/>
              <a:t> è una costante.</a:t>
            </a:r>
          </a:p>
          <a:p>
            <a:endParaRPr lang="it-IT" dirty="0"/>
          </a:p>
          <a:p>
            <a:r>
              <a:rPr lang="it-IT" dirty="0"/>
              <a:t>Il picco si ha lunghezza d’onda (legge di </a:t>
            </a:r>
            <a:r>
              <a:rPr lang="it-IT" dirty="0" err="1"/>
              <a:t>Wien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017"/>
              </p:ext>
            </p:extLst>
          </p:nvPr>
        </p:nvGraphicFramePr>
        <p:xfrm>
          <a:off x="2101850" y="3971926"/>
          <a:ext cx="1240430" cy="42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1850" y="3971926"/>
                        <a:ext cx="1240430" cy="42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81191"/>
              </p:ext>
            </p:extLst>
          </p:nvPr>
        </p:nvGraphicFramePr>
        <p:xfrm>
          <a:off x="2101850" y="5580062"/>
          <a:ext cx="1421350" cy="77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1850" y="5580062"/>
                        <a:ext cx="1421350" cy="77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81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3" descr="21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177" y="628838"/>
            <a:ext cx="10404523" cy="5479862"/>
          </a:xfrm>
        </p:spPr>
      </p:pic>
    </p:spTree>
    <p:extLst>
      <p:ext uri="{BB962C8B-B14F-4D97-AF65-F5344CB8AC3E}">
        <p14:creationId xmlns:p14="http://schemas.microsoft.com/office/powerpoint/2010/main" val="3472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parleremo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elementi e la Meccanica Quantistica</a:t>
            </a:r>
          </a:p>
          <a:p>
            <a:r>
              <a:rPr lang="it-IT" dirty="0"/>
              <a:t>Gli isotopi e la radioattività</a:t>
            </a:r>
          </a:p>
          <a:p>
            <a:r>
              <a:rPr lang="it-IT" dirty="0"/>
              <a:t>Emissione termica</a:t>
            </a:r>
          </a:p>
          <a:p>
            <a:r>
              <a:rPr lang="it-IT" dirty="0"/>
              <a:t>Radiazione non ionizzante: onde radio, infrarossi, visibile ultravioletti</a:t>
            </a:r>
          </a:p>
          <a:p>
            <a:r>
              <a:rPr lang="it-IT" dirty="0"/>
              <a:t>Raggi X e radiografie</a:t>
            </a:r>
          </a:p>
          <a:p>
            <a:r>
              <a:rPr lang="it-IT" dirty="0"/>
              <a:t>Radiazione ionizzante</a:t>
            </a:r>
          </a:p>
          <a:p>
            <a:r>
              <a:rPr lang="it-IT" dirty="0"/>
              <a:t>Dose</a:t>
            </a:r>
          </a:p>
          <a:p>
            <a:r>
              <a:rPr lang="it-IT" dirty="0"/>
              <a:t>Tomografia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86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737" y="224118"/>
            <a:ext cx="10453689" cy="1007782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Onde elettromagnetiche in medicina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100" y="1447800"/>
            <a:ext cx="10257326" cy="4800599"/>
          </a:xfrm>
        </p:spPr>
        <p:txBody>
          <a:bodyPr/>
          <a:lstStyle/>
          <a:p>
            <a:r>
              <a:rPr lang="it-IT" b="1" dirty="0"/>
              <a:t>Campi </a:t>
            </a:r>
            <a:r>
              <a:rPr lang="it-IT" b="1" dirty="0" err="1"/>
              <a:t>e.m</a:t>
            </a:r>
            <a:r>
              <a:rPr lang="it-IT" b="1" dirty="0"/>
              <a:t>. a bassa frequenza, radiofrequenza e microonde: non sono ionizzanti, possono avere un effetto termico sui tessuti. Sono utilizzati per alcuni interventi terapeutici (p.es. tumori al fegato e al polmone)</a:t>
            </a:r>
          </a:p>
          <a:p>
            <a:r>
              <a:rPr lang="it-IT" b="1" dirty="0"/>
              <a:t>La radiazione infrarossa: è utilizzata sia per uso terapeutico che diagnostico (fotografia all’infrarosso, termometri all’infrarosso)</a:t>
            </a:r>
          </a:p>
          <a:p>
            <a:r>
              <a:rPr lang="it-IT" b="1" dirty="0"/>
              <a:t>La radiazione visibile: oltre agli strumenti di cui ci siamo occupati in Ottica, c’è il laser, usato anche per interventi chirurgici e in oftalmologia per evitare il distacco della retina</a:t>
            </a:r>
          </a:p>
          <a:p>
            <a:r>
              <a:rPr lang="it-IT" b="1" dirty="0"/>
              <a:t>I raggi ultravioletti: sono debolmente ionizzanti</a:t>
            </a:r>
          </a:p>
          <a:p>
            <a:r>
              <a:rPr lang="it-IT" b="1" dirty="0"/>
              <a:t>I raggi X: sono ionizzanti, e quindi pericolosi, ma sono importantissimi come strumento diagnostico (le radiografie)</a:t>
            </a:r>
          </a:p>
          <a:p>
            <a:r>
              <a:rPr lang="it-IT" b="1" dirty="0"/>
              <a:t>La radiazione gamma: sono fortemente ionizzanti</a:t>
            </a:r>
          </a:p>
        </p:txBody>
      </p:sp>
    </p:spTree>
    <p:extLst>
      <p:ext uri="{BB962C8B-B14F-4D97-AF65-F5344CB8AC3E}">
        <p14:creationId xmlns:p14="http://schemas.microsoft.com/office/powerpoint/2010/main" val="140570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 descr="2104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420585"/>
            <a:ext cx="5384800" cy="6208873"/>
          </a:xfrm>
        </p:spPr>
      </p:pic>
    </p:spTree>
    <p:extLst>
      <p:ext uri="{BB962C8B-B14F-4D97-AF65-F5344CB8AC3E}">
        <p14:creationId xmlns:p14="http://schemas.microsoft.com/office/powerpoint/2010/main" val="204709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210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5939" y="677864"/>
            <a:ext cx="3551237" cy="5394325"/>
          </a:xfrm>
        </p:spPr>
      </p:pic>
    </p:spTree>
    <p:extLst>
      <p:ext uri="{BB962C8B-B14F-4D97-AF65-F5344CB8AC3E}">
        <p14:creationId xmlns:p14="http://schemas.microsoft.com/office/powerpoint/2010/main" val="399072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5" descr="210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1" r="1676" b="9362"/>
          <a:stretch/>
        </p:blipFill>
        <p:spPr>
          <a:xfrm>
            <a:off x="622300" y="3199608"/>
            <a:ext cx="2540000" cy="3519486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6160"/>
          <a:stretch/>
        </p:blipFill>
        <p:spPr>
          <a:xfrm>
            <a:off x="7759700" y="4089400"/>
            <a:ext cx="4254500" cy="2641600"/>
          </a:xfrm>
          <a:prstGeom prst="rect">
            <a:avLst/>
          </a:prstGeom>
        </p:spPr>
      </p:pic>
      <p:pic>
        <p:nvPicPr>
          <p:cNvPr id="4" name="Segnaposto contenuto 5" descr="210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2" b="20810"/>
          <a:stretch/>
        </p:blipFill>
        <p:spPr>
          <a:xfrm>
            <a:off x="38100" y="124622"/>
            <a:ext cx="5460999" cy="30749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76900" y="1318422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Effetti della radiazione solare</a:t>
            </a:r>
          </a:p>
        </p:txBody>
      </p:sp>
    </p:spTree>
    <p:extLst>
      <p:ext uri="{BB962C8B-B14F-4D97-AF65-F5344CB8AC3E}">
        <p14:creationId xmlns:p14="http://schemas.microsoft.com/office/powerpoint/2010/main" val="1274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2107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1"/>
          <a:stretch/>
        </p:blipFill>
        <p:spPr>
          <a:xfrm>
            <a:off x="1087086" y="1802521"/>
            <a:ext cx="9961913" cy="4102980"/>
          </a:xfrm>
        </p:spPr>
      </p:pic>
      <p:sp>
        <p:nvSpPr>
          <p:cNvPr id="2" name="CasellaDiTesto 1"/>
          <p:cNvSpPr txBox="1"/>
          <p:nvPr/>
        </p:nvSpPr>
        <p:spPr>
          <a:xfrm>
            <a:off x="863600" y="190500"/>
            <a:ext cx="935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Generatore di raggi X</a:t>
            </a:r>
          </a:p>
        </p:txBody>
      </p:sp>
    </p:spTree>
    <p:extLst>
      <p:ext uri="{BB962C8B-B14F-4D97-AF65-F5344CB8AC3E}">
        <p14:creationId xmlns:p14="http://schemas.microsoft.com/office/powerpoint/2010/main" val="2267172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210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737" r="2924" b="20041"/>
          <a:stretch/>
        </p:blipFill>
        <p:spPr>
          <a:xfrm>
            <a:off x="896704" y="323153"/>
            <a:ext cx="10266596" cy="6247577"/>
          </a:xfrm>
        </p:spPr>
      </p:pic>
    </p:spTree>
    <p:extLst>
      <p:ext uri="{BB962C8B-B14F-4D97-AF65-F5344CB8AC3E}">
        <p14:creationId xmlns:p14="http://schemas.microsoft.com/office/powerpoint/2010/main" val="392819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2110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763" r="8920" b="21728"/>
          <a:stretch/>
        </p:blipFill>
        <p:spPr>
          <a:xfrm>
            <a:off x="1727200" y="1460500"/>
            <a:ext cx="8387746" cy="4343400"/>
          </a:xfrm>
        </p:spPr>
      </p:pic>
    </p:spTree>
    <p:extLst>
      <p:ext uri="{BB962C8B-B14F-4D97-AF65-F5344CB8AC3E}">
        <p14:creationId xmlns:p14="http://schemas.microsoft.com/office/powerpoint/2010/main" val="359148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211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179514"/>
            <a:ext cx="8240713" cy="4391025"/>
          </a:xfrm>
        </p:spPr>
      </p:pic>
    </p:spTree>
    <p:extLst>
      <p:ext uri="{BB962C8B-B14F-4D97-AF65-F5344CB8AC3E}">
        <p14:creationId xmlns:p14="http://schemas.microsoft.com/office/powerpoint/2010/main" val="305331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211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4587" b="15568"/>
          <a:stretch/>
        </p:blipFill>
        <p:spPr>
          <a:xfrm>
            <a:off x="2563814" y="1181099"/>
            <a:ext cx="7769663" cy="5448301"/>
          </a:xfrm>
        </p:spPr>
      </p:pic>
      <p:sp>
        <p:nvSpPr>
          <p:cNvPr id="2" name="CasellaDiTesto 1"/>
          <p:cNvSpPr txBox="1"/>
          <p:nvPr/>
        </p:nvSpPr>
        <p:spPr>
          <a:xfrm>
            <a:off x="114300" y="139700"/>
            <a:ext cx="1092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</a:rPr>
              <a:t>Raggi X: assorbimento nel piombo, nel calcio e nell’acqua</a:t>
            </a:r>
          </a:p>
        </p:txBody>
      </p:sp>
    </p:spTree>
    <p:extLst>
      <p:ext uri="{BB962C8B-B14F-4D97-AF65-F5344CB8AC3E}">
        <p14:creationId xmlns:p14="http://schemas.microsoft.com/office/powerpoint/2010/main" val="3317795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211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r="11094" b="17687"/>
          <a:stretch/>
        </p:blipFill>
        <p:spPr>
          <a:xfrm>
            <a:off x="3925063" y="1223964"/>
            <a:ext cx="4152137" cy="5519735"/>
          </a:xfrm>
        </p:spPr>
      </p:pic>
      <p:sp>
        <p:nvSpPr>
          <p:cNvPr id="3" name="CasellaDiTesto 2"/>
          <p:cNvSpPr txBox="1"/>
          <p:nvPr/>
        </p:nvSpPr>
        <p:spPr>
          <a:xfrm>
            <a:off x="457200" y="3556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Schema di un sistema radiografico</a:t>
            </a:r>
          </a:p>
        </p:txBody>
      </p:sp>
    </p:spTree>
    <p:extLst>
      <p:ext uri="{BB962C8B-B14F-4D97-AF65-F5344CB8AC3E}">
        <p14:creationId xmlns:p14="http://schemas.microsoft.com/office/powerpoint/2010/main" val="204826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84200" y="215900"/>
            <a:ext cx="961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Gli elementi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8500" y="1219200"/>
            <a:ext cx="10553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Esistono in natura 92 elementi di cui è costituita tutta la materia. </a:t>
            </a:r>
          </a:p>
          <a:p>
            <a:endParaRPr lang="it-IT" b="1" dirty="0"/>
          </a:p>
          <a:p>
            <a:r>
              <a:rPr lang="it-IT" b="1" dirty="0"/>
              <a:t>Ciascun elemento è caratterizzato da un atomo che abbiamo visto essere costituito da neutroni e protoni (nel nucleo) ed elettroni che orbitano attorno ad essi. Chiamiamo </a:t>
            </a:r>
            <a:r>
              <a:rPr lang="it-IT" b="1" dirty="0">
                <a:solidFill>
                  <a:srgbClr val="FFFF00"/>
                </a:solidFill>
              </a:rPr>
              <a:t>Numero Atomico</a:t>
            </a:r>
            <a:r>
              <a:rPr lang="it-IT" b="1" dirty="0"/>
              <a:t> il numero di protoni in ciascun atomo.</a:t>
            </a:r>
          </a:p>
          <a:p>
            <a:endParaRPr lang="it-IT" b="1" dirty="0"/>
          </a:p>
          <a:p>
            <a:r>
              <a:rPr lang="it-IT" b="1" dirty="0"/>
              <a:t>Se ordiniamo nella tabella di </a:t>
            </a:r>
            <a:r>
              <a:rPr lang="it-IT" b="1" dirty="0" err="1"/>
              <a:t>Mendeleev</a:t>
            </a:r>
            <a:r>
              <a:rPr lang="it-IT" b="1" dirty="0"/>
              <a:t> gli elementi secondo il numero atomico, si trovano similitudini tra gli elementi di una stessa colonna.</a:t>
            </a:r>
          </a:p>
          <a:p>
            <a:endParaRPr lang="it-IT" b="1" dirty="0"/>
          </a:p>
          <a:p>
            <a:r>
              <a:rPr lang="it-IT" b="1" dirty="0"/>
              <a:t>Si è capito che ciò era dovuto a particolari regole sulle orbite degli elettroni, per spiegare le quali si è sviluppata la </a:t>
            </a:r>
            <a:r>
              <a:rPr lang="it-IT" b="1" dirty="0">
                <a:solidFill>
                  <a:srgbClr val="FFFF00"/>
                </a:solidFill>
              </a:rPr>
              <a:t>Meccanica Quantistica</a:t>
            </a:r>
            <a:r>
              <a:rPr lang="it-IT" b="1" dirty="0"/>
              <a:t>.</a:t>
            </a:r>
          </a:p>
          <a:p>
            <a:endParaRPr lang="it-IT" b="1" dirty="0"/>
          </a:p>
          <a:p>
            <a:r>
              <a:rPr lang="it-IT" b="1" dirty="0"/>
              <a:t>Con esperimenti di bassa energia (come quelli della chimica), gli elementi sono immutabili.</a:t>
            </a:r>
          </a:p>
          <a:p>
            <a:endParaRPr lang="it-IT" b="1" dirty="0"/>
          </a:p>
          <a:p>
            <a:r>
              <a:rPr lang="it-IT" b="1" dirty="0"/>
              <a:t>Gli elementi possono comporsi tra di loro per formare molecole.</a:t>
            </a:r>
          </a:p>
        </p:txBody>
      </p:sp>
    </p:spTree>
    <p:extLst>
      <p:ext uri="{BB962C8B-B14F-4D97-AF65-F5344CB8AC3E}">
        <p14:creationId xmlns:p14="http://schemas.microsoft.com/office/powerpoint/2010/main" val="42882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radiazioni ionizzanti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Radiodiagnostica</a:t>
            </a:r>
          </a:p>
          <a:p>
            <a:pPr marL="0" indent="0">
              <a:buNone/>
            </a:pPr>
            <a:endParaRPr lang="it-IT" sz="2800" b="1" dirty="0"/>
          </a:p>
          <a:p>
            <a:r>
              <a:rPr lang="it-IT" sz="2800" b="1" dirty="0"/>
              <a:t>Radioterapia</a:t>
            </a:r>
          </a:p>
          <a:p>
            <a:pPr marL="0" indent="0">
              <a:buNone/>
            </a:pPr>
            <a:endParaRPr lang="it-IT" sz="2800" b="1" dirty="0"/>
          </a:p>
          <a:p>
            <a:r>
              <a:rPr lang="it-IT" sz="2800" b="1" dirty="0"/>
              <a:t>radioprotezione</a:t>
            </a:r>
          </a:p>
        </p:txBody>
      </p:sp>
    </p:spTree>
    <p:extLst>
      <p:ext uri="{BB962C8B-B14F-4D97-AF65-F5344CB8AC3E}">
        <p14:creationId xmlns:p14="http://schemas.microsoft.com/office/powerpoint/2010/main" val="71748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3" descr="2201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1"/>
          <a:stretch/>
        </p:blipFill>
        <p:spPr>
          <a:xfrm>
            <a:off x="2636063" y="609600"/>
            <a:ext cx="6626149" cy="6020702"/>
          </a:xfrm>
        </p:spPr>
      </p:pic>
    </p:spTree>
    <p:extLst>
      <p:ext uri="{BB962C8B-B14F-4D97-AF65-F5344CB8AC3E}">
        <p14:creationId xmlns:p14="http://schemas.microsoft.com/office/powerpoint/2010/main" val="2988733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130" y="2114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Dosimetria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100" y="1270000"/>
            <a:ext cx="9503753" cy="4800599"/>
          </a:xfrm>
        </p:spPr>
        <p:txBody>
          <a:bodyPr/>
          <a:lstStyle/>
          <a:p>
            <a:r>
              <a:rPr lang="it-IT" b="1" dirty="0"/>
              <a:t>La dose assorbita D, ovvero la quantità di energia depositata nell’unità di massa è misurata nel S.I. in </a:t>
            </a:r>
            <a:r>
              <a:rPr lang="it-IT" b="1" dirty="0" err="1"/>
              <a:t>grey</a:t>
            </a:r>
            <a:r>
              <a:rPr lang="it-IT" b="1" dirty="0"/>
              <a:t> (</a:t>
            </a:r>
            <a:r>
              <a:rPr lang="it-IT" b="1" dirty="0" err="1"/>
              <a:t>Gy</a:t>
            </a:r>
            <a:r>
              <a:rPr lang="it-IT" b="1" dirty="0"/>
              <a:t>). E’ indipendente dal tipo di radiazione.</a:t>
            </a:r>
          </a:p>
          <a:p>
            <a:r>
              <a:rPr lang="it-IT" b="1" dirty="0"/>
              <a:t>La dose equivalente H</a:t>
            </a:r>
            <a:r>
              <a:rPr lang="it-IT" b="1" baseline="-25000" dirty="0"/>
              <a:t>T</a:t>
            </a:r>
            <a:r>
              <a:rPr lang="it-IT" b="1" dirty="0"/>
              <a:t> tiene conto del tipo e dell’energia della radiazione che ha irraggiato il singolo organo o tessuto. L’unità di misura della dose equivalente nel S.I. è il sievert (</a:t>
            </a:r>
            <a:r>
              <a:rPr lang="it-IT" b="1" dirty="0" err="1"/>
              <a:t>Sv</a:t>
            </a:r>
            <a:r>
              <a:rPr lang="it-IT" b="1" dirty="0"/>
              <a:t>). Dipende dal singolo tessuto</a:t>
            </a:r>
          </a:p>
          <a:p>
            <a:r>
              <a:rPr lang="it-IT" b="1" dirty="0"/>
              <a:t>La dose efficace E è una media pesata per tutti i tessuti di interesse. Si misura anche questo in sievert.</a:t>
            </a:r>
          </a:p>
        </p:txBody>
      </p:sp>
    </p:spTree>
    <p:extLst>
      <p:ext uri="{BB962C8B-B14F-4D97-AF65-F5344CB8AC3E}">
        <p14:creationId xmlns:p14="http://schemas.microsoft.com/office/powerpoint/2010/main" val="52106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Segnaposto contenuto 3" descr="tab2201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r="6146" b="27014"/>
          <a:stretch/>
        </p:blipFill>
        <p:spPr>
          <a:xfrm>
            <a:off x="1651001" y="1149349"/>
            <a:ext cx="9347716" cy="4855207"/>
          </a:xfrm>
        </p:spPr>
      </p:pic>
    </p:spTree>
    <p:extLst>
      <p:ext uri="{BB962C8B-B14F-4D97-AF65-F5344CB8AC3E}">
        <p14:creationId xmlns:p14="http://schemas.microsoft.com/office/powerpoint/2010/main" val="189179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Segnaposto contenuto 3" descr="tab220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737" r="3915" b="17451"/>
          <a:stretch/>
        </p:blipFill>
        <p:spPr>
          <a:xfrm>
            <a:off x="2679700" y="749299"/>
            <a:ext cx="6933301" cy="5718708"/>
          </a:xfrm>
        </p:spPr>
      </p:pic>
    </p:spTree>
    <p:extLst>
      <p:ext uri="{BB962C8B-B14F-4D97-AF65-F5344CB8AC3E}">
        <p14:creationId xmlns:p14="http://schemas.microsoft.com/office/powerpoint/2010/main" val="250137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Segnaposto contenuto 3" descr="tab220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3631" r="3683" b="21384"/>
          <a:stretch/>
        </p:blipFill>
        <p:spPr>
          <a:xfrm>
            <a:off x="1485899" y="1358899"/>
            <a:ext cx="9169401" cy="4815930"/>
          </a:xfrm>
        </p:spPr>
      </p:pic>
    </p:spTree>
    <p:extLst>
      <p:ext uri="{BB962C8B-B14F-4D97-AF65-F5344CB8AC3E}">
        <p14:creationId xmlns:p14="http://schemas.microsoft.com/office/powerpoint/2010/main" val="4246334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 descr="220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2424" r="8340" b="26218"/>
          <a:stretch/>
        </p:blipFill>
        <p:spPr>
          <a:xfrm>
            <a:off x="2014590" y="1371600"/>
            <a:ext cx="8081910" cy="5092700"/>
          </a:xfrm>
        </p:spPr>
      </p:pic>
      <p:sp>
        <p:nvSpPr>
          <p:cNvPr id="2" name="CasellaDiTesto 1"/>
          <p:cNvSpPr txBox="1"/>
          <p:nvPr/>
        </p:nvSpPr>
        <p:spPr>
          <a:xfrm>
            <a:off x="762000" y="317500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Assorbimento della radiazione corpuscolare</a:t>
            </a:r>
          </a:p>
        </p:txBody>
      </p:sp>
    </p:spTree>
    <p:extLst>
      <p:ext uri="{BB962C8B-B14F-4D97-AF65-F5344CB8AC3E}">
        <p14:creationId xmlns:p14="http://schemas.microsoft.com/office/powerpoint/2010/main" val="3338014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220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 b="21044"/>
          <a:stretch/>
        </p:blipFill>
        <p:spPr>
          <a:xfrm>
            <a:off x="850900" y="1193800"/>
            <a:ext cx="10639631" cy="5130800"/>
          </a:xfrm>
        </p:spPr>
      </p:pic>
      <p:sp>
        <p:nvSpPr>
          <p:cNvPr id="2" name="CasellaDiTesto 1"/>
          <p:cNvSpPr txBox="1"/>
          <p:nvPr/>
        </p:nvSpPr>
        <p:spPr>
          <a:xfrm>
            <a:off x="1689100" y="177800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Rilascio di dose</a:t>
            </a:r>
          </a:p>
        </p:txBody>
      </p:sp>
    </p:spTree>
    <p:extLst>
      <p:ext uri="{BB962C8B-B14F-4D97-AF65-F5344CB8AC3E}">
        <p14:creationId xmlns:p14="http://schemas.microsoft.com/office/powerpoint/2010/main" val="2810759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 descr="2207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2736" r="8836" b="34644"/>
          <a:stretch/>
        </p:blipFill>
        <p:spPr>
          <a:xfrm>
            <a:off x="4271808" y="368378"/>
            <a:ext cx="7805892" cy="63263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1300" y="368378"/>
            <a:ext cx="387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</a:rPr>
              <a:t>Effetti fisici e biologici dei raggi gamma</a:t>
            </a:r>
          </a:p>
        </p:txBody>
      </p:sp>
    </p:spTree>
    <p:extLst>
      <p:ext uri="{BB962C8B-B14F-4D97-AF65-F5344CB8AC3E}">
        <p14:creationId xmlns:p14="http://schemas.microsoft.com/office/powerpoint/2010/main" val="2550054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220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2"/>
          <a:stretch/>
        </p:blipFill>
        <p:spPr>
          <a:xfrm>
            <a:off x="673100" y="1771649"/>
            <a:ext cx="10731499" cy="3994077"/>
          </a:xfrm>
        </p:spPr>
      </p:pic>
    </p:spTree>
    <p:extLst>
      <p:ext uri="{BB962C8B-B14F-4D97-AF65-F5344CB8AC3E}">
        <p14:creationId xmlns:p14="http://schemas.microsoft.com/office/powerpoint/2010/main" val="407451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508000" y="69026"/>
            <a:ext cx="11248738" cy="6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8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2209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3443" r="4154" b="19335"/>
          <a:stretch/>
        </p:blipFill>
        <p:spPr>
          <a:xfrm>
            <a:off x="1625599" y="1269999"/>
            <a:ext cx="8971039" cy="5245101"/>
          </a:xfrm>
        </p:spPr>
      </p:pic>
    </p:spTree>
    <p:extLst>
      <p:ext uri="{BB962C8B-B14F-4D97-AF65-F5344CB8AC3E}">
        <p14:creationId xmlns:p14="http://schemas.microsoft.com/office/powerpoint/2010/main" val="3355534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Segnaposto contenuto 3" descr="tab220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3660" b="15804"/>
          <a:stretch/>
        </p:blipFill>
        <p:spPr>
          <a:xfrm>
            <a:off x="2590800" y="116019"/>
            <a:ext cx="7602157" cy="6647237"/>
          </a:xfrm>
        </p:spPr>
      </p:pic>
    </p:spTree>
    <p:extLst>
      <p:ext uri="{BB962C8B-B14F-4D97-AF65-F5344CB8AC3E}">
        <p14:creationId xmlns:p14="http://schemas.microsoft.com/office/powerpoint/2010/main" val="898792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egnaposto contenuto 3" descr="tab220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3547" b="11801"/>
          <a:stretch/>
        </p:blipFill>
        <p:spPr>
          <a:xfrm>
            <a:off x="3289300" y="330200"/>
            <a:ext cx="5768488" cy="6337300"/>
          </a:xfrm>
        </p:spPr>
      </p:pic>
    </p:spTree>
    <p:extLst>
      <p:ext uri="{BB962C8B-B14F-4D97-AF65-F5344CB8AC3E}">
        <p14:creationId xmlns:p14="http://schemas.microsoft.com/office/powerpoint/2010/main" val="533188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2210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>
          <a:xfrm>
            <a:off x="7874000" y="614364"/>
            <a:ext cx="3354389" cy="5849453"/>
          </a:xfrm>
        </p:spPr>
      </p:pic>
      <p:sp>
        <p:nvSpPr>
          <p:cNvPr id="2" name="CasellaDiTesto 1"/>
          <p:cNvSpPr txBox="1"/>
          <p:nvPr/>
        </p:nvSpPr>
        <p:spPr>
          <a:xfrm>
            <a:off x="469900" y="429698"/>
            <a:ext cx="715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Radiodiagnostica con radionuclidi</a:t>
            </a:r>
          </a:p>
        </p:txBody>
      </p:sp>
      <p:pic>
        <p:nvPicPr>
          <p:cNvPr id="4" name="Segnaposto contenuto 3" descr="22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1198564"/>
            <a:ext cx="2776537" cy="5394325"/>
          </a:xfrm>
          <a:prstGeom prst="rect">
            <a:avLst/>
          </a:prstGeom>
        </p:spPr>
      </p:pic>
      <p:pic>
        <p:nvPicPr>
          <p:cNvPr id="5" name="Segnaposto contenuto 3" descr="221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3443" r="10214" b="17922"/>
          <a:stretch/>
        </p:blipFill>
        <p:spPr>
          <a:xfrm>
            <a:off x="622299" y="1198564"/>
            <a:ext cx="3659008" cy="52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34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Segnaposto contenuto 3" descr="tab220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4385" r="3800" b="20041"/>
          <a:stretch/>
        </p:blipFill>
        <p:spPr>
          <a:xfrm>
            <a:off x="3124199" y="914401"/>
            <a:ext cx="7632701" cy="5246458"/>
          </a:xfrm>
        </p:spPr>
      </p:pic>
    </p:spTree>
    <p:extLst>
      <p:ext uri="{BB962C8B-B14F-4D97-AF65-F5344CB8AC3E}">
        <p14:creationId xmlns:p14="http://schemas.microsoft.com/office/powerpoint/2010/main" val="984980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3" descr="221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795" r="3255" b="14626"/>
          <a:stretch/>
        </p:blipFill>
        <p:spPr>
          <a:xfrm>
            <a:off x="2552699" y="1117599"/>
            <a:ext cx="7246871" cy="5473701"/>
          </a:xfrm>
        </p:spPr>
      </p:pic>
      <p:sp>
        <p:nvSpPr>
          <p:cNvPr id="2" name="CasellaDiTesto 1"/>
          <p:cNvSpPr txBox="1"/>
          <p:nvPr/>
        </p:nvSpPr>
        <p:spPr>
          <a:xfrm>
            <a:off x="444500" y="203200"/>
            <a:ext cx="938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Immagini tomografiche</a:t>
            </a:r>
          </a:p>
        </p:txBody>
      </p:sp>
    </p:spTree>
    <p:extLst>
      <p:ext uri="{BB962C8B-B14F-4D97-AF65-F5344CB8AC3E}">
        <p14:creationId xmlns:p14="http://schemas.microsoft.com/office/powerpoint/2010/main" val="3133705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221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r="8391" b="19335"/>
          <a:stretch/>
        </p:blipFill>
        <p:spPr>
          <a:xfrm>
            <a:off x="5600700" y="439004"/>
            <a:ext cx="5956299" cy="5847496"/>
          </a:xfrm>
        </p:spPr>
      </p:pic>
      <p:sp>
        <p:nvSpPr>
          <p:cNvPr id="2" name="CasellaDiTesto 1"/>
          <p:cNvSpPr txBox="1"/>
          <p:nvPr/>
        </p:nvSpPr>
        <p:spPr>
          <a:xfrm>
            <a:off x="292100" y="304800"/>
            <a:ext cx="485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FF00"/>
                </a:solidFill>
              </a:rPr>
              <a:t>Tomografia e piani tomografici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100" y="2120900"/>
            <a:ext cx="530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tomografie possono essere fatti con diversi tipi di radiazioni:</a:t>
            </a:r>
          </a:p>
          <a:p>
            <a:endParaRPr lang="it-IT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/>
              <a:t>con i raggi X (TC)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/>
              <a:t>con fotoni gamma (SPECT, ovvero Single </a:t>
            </a:r>
            <a:r>
              <a:rPr lang="it-IT" b="1" dirty="0" err="1"/>
              <a:t>Photon</a:t>
            </a:r>
            <a:r>
              <a:rPr lang="it-IT" b="1" dirty="0"/>
              <a:t> </a:t>
            </a:r>
            <a:r>
              <a:rPr lang="it-IT" b="1" dirty="0" err="1"/>
              <a:t>Emission</a:t>
            </a:r>
            <a:r>
              <a:rPr lang="it-IT" b="1" dirty="0"/>
              <a:t> </a:t>
            </a:r>
            <a:r>
              <a:rPr lang="it-IT" b="1" dirty="0" err="1"/>
              <a:t>Computed</a:t>
            </a:r>
            <a:r>
              <a:rPr lang="it-IT" b="1" dirty="0"/>
              <a:t> </a:t>
            </a:r>
            <a:r>
              <a:rPr lang="it-IT" b="1" dirty="0" err="1"/>
              <a:t>Tomography</a:t>
            </a:r>
            <a:r>
              <a:rPr lang="it-IT" b="1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/>
              <a:t>con emissione di positroni (PET ovvero </a:t>
            </a:r>
            <a:r>
              <a:rPr lang="it-IT" b="1" dirty="0" err="1"/>
              <a:t>Positron</a:t>
            </a:r>
            <a:r>
              <a:rPr lang="it-IT" b="1" dirty="0"/>
              <a:t> </a:t>
            </a:r>
            <a:r>
              <a:rPr lang="it-IT" b="1" dirty="0" err="1"/>
              <a:t>Emission</a:t>
            </a:r>
            <a:r>
              <a:rPr lang="it-IT" b="1" dirty="0"/>
              <a:t> </a:t>
            </a:r>
            <a:r>
              <a:rPr lang="it-IT" b="1" dirty="0" err="1"/>
              <a:t>Tomography</a:t>
            </a:r>
            <a:r>
              <a:rPr lang="it-IT" b="1" dirty="0"/>
              <a:t>)</a:t>
            </a:r>
          </a:p>
          <a:p>
            <a:endParaRPr lang="it-IT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/>
              <a:t>A Risonanza Magnetica</a:t>
            </a:r>
          </a:p>
        </p:txBody>
      </p:sp>
    </p:spTree>
    <p:extLst>
      <p:ext uri="{BB962C8B-B14F-4D97-AF65-F5344CB8AC3E}">
        <p14:creationId xmlns:p14="http://schemas.microsoft.com/office/powerpoint/2010/main" val="1915535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221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1" y="1363664"/>
            <a:ext cx="8240713" cy="5318125"/>
          </a:xfrm>
        </p:spPr>
      </p:pic>
      <p:sp>
        <p:nvSpPr>
          <p:cNvPr id="2" name="CasellaDiTesto 1"/>
          <p:cNvSpPr txBox="1"/>
          <p:nvPr/>
        </p:nvSpPr>
        <p:spPr>
          <a:xfrm>
            <a:off x="1409700" y="190500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Ricostruzione tomografica</a:t>
            </a:r>
          </a:p>
        </p:txBody>
      </p:sp>
    </p:spTree>
    <p:extLst>
      <p:ext uri="{BB962C8B-B14F-4D97-AF65-F5344CB8AC3E}">
        <p14:creationId xmlns:p14="http://schemas.microsoft.com/office/powerpoint/2010/main" val="2057741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221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9" y="677864"/>
            <a:ext cx="7577137" cy="5394325"/>
          </a:xfrm>
        </p:spPr>
      </p:pic>
    </p:spTree>
    <p:extLst>
      <p:ext uri="{BB962C8B-B14F-4D97-AF65-F5344CB8AC3E}">
        <p14:creationId xmlns:p14="http://schemas.microsoft.com/office/powerpoint/2010/main" val="2096162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 descr="2219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r="5528" b="20208"/>
          <a:stretch/>
        </p:blipFill>
        <p:spPr>
          <a:xfrm>
            <a:off x="1231900" y="1435099"/>
            <a:ext cx="9956800" cy="5052705"/>
          </a:xfrm>
        </p:spPr>
      </p:pic>
    </p:spTree>
    <p:extLst>
      <p:ext uri="{BB962C8B-B14F-4D97-AF65-F5344CB8AC3E}">
        <p14:creationId xmlns:p14="http://schemas.microsoft.com/office/powerpoint/2010/main" val="396733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200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2"/>
          <a:stretch/>
        </p:blipFill>
        <p:spPr>
          <a:xfrm>
            <a:off x="1906587" y="3074989"/>
            <a:ext cx="8240713" cy="3313111"/>
          </a:xfrm>
        </p:spPr>
      </p:pic>
      <p:sp>
        <p:nvSpPr>
          <p:cNvPr id="2" name="CasellaDiTesto 1"/>
          <p:cNvSpPr txBox="1"/>
          <p:nvPr/>
        </p:nvSpPr>
        <p:spPr>
          <a:xfrm>
            <a:off x="1257300" y="317500"/>
            <a:ext cx="87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</a:rPr>
              <a:t>Energie di ionizzazione degli elementi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8500" y="1419245"/>
            <a:ext cx="1037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Possiamo strappare uno o più elettroni esterni di un atomo, colpendolo con una particella di sufficiente energia, ottenendo uno ione. Questo meccanismo è detto ionizzazione e se avviene a carico di atomi appartenenti ad un organismo biologico, possono avere effetti molto deleteri.</a:t>
            </a:r>
          </a:p>
        </p:txBody>
      </p:sp>
    </p:spTree>
    <p:extLst>
      <p:ext uri="{BB962C8B-B14F-4D97-AF65-F5344CB8AC3E}">
        <p14:creationId xmlns:p14="http://schemas.microsoft.com/office/powerpoint/2010/main" val="261127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 descr="222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865189"/>
            <a:ext cx="8240713" cy="5019675"/>
          </a:xfrm>
        </p:spPr>
      </p:pic>
    </p:spTree>
    <p:extLst>
      <p:ext uri="{BB962C8B-B14F-4D97-AF65-F5344CB8AC3E}">
        <p14:creationId xmlns:p14="http://schemas.microsoft.com/office/powerpoint/2010/main" val="275653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2221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905" r="3371" b="17505"/>
          <a:stretch/>
        </p:blipFill>
        <p:spPr>
          <a:xfrm>
            <a:off x="1307480" y="1329816"/>
            <a:ext cx="9610685" cy="5109084"/>
          </a:xfrm>
        </p:spPr>
      </p:pic>
      <p:sp>
        <p:nvSpPr>
          <p:cNvPr id="2" name="CasellaDiTesto 1"/>
          <p:cNvSpPr txBox="1"/>
          <p:nvPr/>
        </p:nvSpPr>
        <p:spPr>
          <a:xfrm>
            <a:off x="990600" y="254000"/>
            <a:ext cx="916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Ricostruzione 3D</a:t>
            </a:r>
          </a:p>
        </p:txBody>
      </p:sp>
    </p:spTree>
    <p:extLst>
      <p:ext uri="{BB962C8B-B14F-4D97-AF65-F5344CB8AC3E}">
        <p14:creationId xmlns:p14="http://schemas.microsoft.com/office/powerpoint/2010/main" val="2883121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egnaposto contenuto 3" descr="222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8010" r="14125" b="40533"/>
          <a:stretch/>
        </p:blipFill>
        <p:spPr>
          <a:xfrm>
            <a:off x="469899" y="1638300"/>
            <a:ext cx="3883006" cy="2832100"/>
          </a:xfrm>
        </p:spPr>
      </p:pic>
      <p:pic>
        <p:nvPicPr>
          <p:cNvPr id="3" name="Segnaposto contenuto 3" descr="222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5797" r="8082" b="21924"/>
          <a:stretch/>
        </p:blipFill>
        <p:spPr>
          <a:xfrm>
            <a:off x="6794500" y="1270000"/>
            <a:ext cx="4330700" cy="542663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23900" y="317500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SPECT</a:t>
            </a:r>
          </a:p>
        </p:txBody>
      </p:sp>
    </p:spTree>
    <p:extLst>
      <p:ext uri="{BB962C8B-B14F-4D97-AF65-F5344CB8AC3E}">
        <p14:creationId xmlns:p14="http://schemas.microsoft.com/office/powerpoint/2010/main" val="878451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egnaposto contenuto 3" descr="222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3443" r="2924" b="19335"/>
          <a:stretch/>
        </p:blipFill>
        <p:spPr>
          <a:xfrm>
            <a:off x="2197101" y="1377200"/>
            <a:ext cx="8009788" cy="5101379"/>
          </a:xfrm>
        </p:spPr>
      </p:pic>
      <p:sp>
        <p:nvSpPr>
          <p:cNvPr id="2" name="CasellaDiTesto 1"/>
          <p:cNvSpPr txBox="1"/>
          <p:nvPr/>
        </p:nvSpPr>
        <p:spPr>
          <a:xfrm>
            <a:off x="2197100" y="279400"/>
            <a:ext cx="748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</a:rPr>
              <a:t>PET e SPECT</a:t>
            </a:r>
          </a:p>
        </p:txBody>
      </p:sp>
    </p:spTree>
    <p:extLst>
      <p:ext uri="{BB962C8B-B14F-4D97-AF65-F5344CB8AC3E}">
        <p14:creationId xmlns:p14="http://schemas.microsoft.com/office/powerpoint/2010/main" val="4257129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3" descr="2227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5792" r="16455" b="26375"/>
          <a:stretch/>
        </p:blipFill>
        <p:spPr>
          <a:xfrm>
            <a:off x="584200" y="2362200"/>
            <a:ext cx="3162300" cy="3327400"/>
          </a:xfrm>
        </p:spPr>
      </p:pic>
      <p:pic>
        <p:nvPicPr>
          <p:cNvPr id="3" name="Segnaposto contenuto 3" descr="2229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3536" r="5684" b="19266"/>
          <a:stretch/>
        </p:blipFill>
        <p:spPr>
          <a:xfrm>
            <a:off x="4330700" y="2362200"/>
            <a:ext cx="7531100" cy="37084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30600" y="381000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PET</a:t>
            </a:r>
          </a:p>
        </p:txBody>
      </p:sp>
    </p:spTree>
    <p:extLst>
      <p:ext uri="{BB962C8B-B14F-4D97-AF65-F5344CB8AC3E}">
        <p14:creationId xmlns:p14="http://schemas.microsoft.com/office/powerpoint/2010/main" val="4174407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223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901" y="1714500"/>
            <a:ext cx="8240713" cy="4616450"/>
          </a:xfrm>
        </p:spPr>
      </p:pic>
      <p:sp>
        <p:nvSpPr>
          <p:cNvPr id="2" name="CasellaDiTesto 1"/>
          <p:cNvSpPr txBox="1"/>
          <p:nvPr/>
        </p:nvSpPr>
        <p:spPr>
          <a:xfrm>
            <a:off x="1689100" y="241300"/>
            <a:ext cx="774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Risonanza magnetica</a:t>
            </a:r>
          </a:p>
        </p:txBody>
      </p:sp>
    </p:spTree>
    <p:extLst>
      <p:ext uri="{BB962C8B-B14F-4D97-AF65-F5344CB8AC3E}">
        <p14:creationId xmlns:p14="http://schemas.microsoft.com/office/powerpoint/2010/main" val="1430657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 descr="223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113" y="0"/>
            <a:ext cx="6973887" cy="5394325"/>
          </a:xfrm>
          <a:prstGeom prst="rect">
            <a:avLst/>
          </a:prstGeom>
        </p:spPr>
      </p:pic>
      <p:pic>
        <p:nvPicPr>
          <p:cNvPr id="37890" name="Segnaposto contenuto 3" descr="2234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25701"/>
          <a:stretch/>
        </p:blipFill>
        <p:spPr>
          <a:xfrm>
            <a:off x="0" y="4089400"/>
            <a:ext cx="8240713" cy="2895600"/>
          </a:xfrm>
        </p:spPr>
      </p:pic>
      <p:sp>
        <p:nvSpPr>
          <p:cNvPr id="2" name="CasellaDiTesto 1"/>
          <p:cNvSpPr txBox="1"/>
          <p:nvPr/>
        </p:nvSpPr>
        <p:spPr>
          <a:xfrm>
            <a:off x="190500" y="406400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Risonanza magnetica</a:t>
            </a:r>
          </a:p>
        </p:txBody>
      </p:sp>
    </p:spTree>
    <p:extLst>
      <p:ext uri="{BB962C8B-B14F-4D97-AF65-F5344CB8AC3E}">
        <p14:creationId xmlns:p14="http://schemas.microsoft.com/office/powerpoint/2010/main" val="474162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Segnaposto contenuto 3" descr="223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3551" y="1198564"/>
            <a:ext cx="7313613" cy="5394325"/>
          </a:xfrm>
        </p:spPr>
      </p:pic>
      <p:sp>
        <p:nvSpPr>
          <p:cNvPr id="2" name="CasellaDiTesto 1"/>
          <p:cNvSpPr txBox="1"/>
          <p:nvPr/>
        </p:nvSpPr>
        <p:spPr>
          <a:xfrm>
            <a:off x="292100" y="3175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</a:rPr>
              <a:t>Radioterapia e Adroterapia</a:t>
            </a:r>
          </a:p>
        </p:txBody>
      </p:sp>
      <p:pic>
        <p:nvPicPr>
          <p:cNvPr id="4" name="Segnaposto contenuto 3" descr="2205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5" t="6291" r="2002" b="26677"/>
          <a:stretch/>
        </p:blipFill>
        <p:spPr>
          <a:xfrm>
            <a:off x="156964" y="3336926"/>
            <a:ext cx="4059436" cy="33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5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Segnaposto contenuto 3" descr="tab2207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2348" b="16039"/>
          <a:stretch/>
        </p:blipFill>
        <p:spPr>
          <a:xfrm>
            <a:off x="2374899" y="1079500"/>
            <a:ext cx="7593468" cy="5606665"/>
          </a:xfrm>
        </p:spPr>
      </p:pic>
      <p:sp>
        <p:nvSpPr>
          <p:cNvPr id="2" name="CasellaDiTesto 1"/>
          <p:cNvSpPr txBox="1"/>
          <p:nvPr/>
        </p:nvSpPr>
        <p:spPr>
          <a:xfrm>
            <a:off x="1193800" y="165100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Radioattività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3823376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egnaposto contenuto 3" descr="tab220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814" y="1265239"/>
            <a:ext cx="7839075" cy="4219575"/>
          </a:xfrm>
        </p:spPr>
      </p:pic>
    </p:spTree>
    <p:extLst>
      <p:ext uri="{BB962C8B-B14F-4D97-AF65-F5344CB8AC3E}">
        <p14:creationId xmlns:p14="http://schemas.microsoft.com/office/powerpoint/2010/main" val="283437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 descr="200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b="13920"/>
          <a:stretch/>
        </p:blipFill>
        <p:spPr>
          <a:xfrm>
            <a:off x="87314" y="1373944"/>
            <a:ext cx="2198685" cy="5484056"/>
          </a:xfrm>
          <a:prstGeom prst="rect">
            <a:avLst/>
          </a:prstGeom>
        </p:spPr>
      </p:pic>
      <p:pic>
        <p:nvPicPr>
          <p:cNvPr id="4" name="Segnaposto contenuto 3" descr="2005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27469"/>
          <a:stretch/>
        </p:blipFill>
        <p:spPr>
          <a:xfrm>
            <a:off x="2159001" y="3378200"/>
            <a:ext cx="7086600" cy="3479800"/>
          </a:xfrm>
          <a:prstGeom prst="rect">
            <a:avLst/>
          </a:prstGeom>
        </p:spPr>
      </p:pic>
      <p:pic>
        <p:nvPicPr>
          <p:cNvPr id="9218" name="Segnaposto contenuto 3" descr="2006.gif"/>
          <p:cNvPicPr>
            <a:picLocks noGrp="1" noChangeAspect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7"/>
          <a:stretch/>
        </p:blipFill>
        <p:spPr>
          <a:xfrm>
            <a:off x="8224839" y="322265"/>
            <a:ext cx="3729037" cy="4071936"/>
          </a:xfrm>
        </p:spPr>
      </p:pic>
      <p:sp>
        <p:nvSpPr>
          <p:cNvPr id="2" name="CasellaDiTesto 1"/>
          <p:cNvSpPr txBox="1"/>
          <p:nvPr/>
        </p:nvSpPr>
        <p:spPr>
          <a:xfrm>
            <a:off x="2781300" y="431800"/>
            <a:ext cx="459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Molecole</a:t>
            </a:r>
          </a:p>
        </p:txBody>
      </p:sp>
    </p:spTree>
    <p:extLst>
      <p:ext uri="{BB962C8B-B14F-4D97-AF65-F5344CB8AC3E}">
        <p14:creationId xmlns:p14="http://schemas.microsoft.com/office/powerpoint/2010/main" val="1885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200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0464" y="1146175"/>
            <a:ext cx="7343775" cy="4457700"/>
          </a:xfrm>
        </p:spPr>
      </p:pic>
    </p:spTree>
    <p:extLst>
      <p:ext uri="{BB962C8B-B14F-4D97-AF65-F5344CB8AC3E}">
        <p14:creationId xmlns:p14="http://schemas.microsoft.com/office/powerpoint/2010/main" val="32152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2008.gif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971" r="7691" b="21455"/>
          <a:stretch/>
        </p:blipFill>
        <p:spPr>
          <a:xfrm>
            <a:off x="482599" y="97735"/>
            <a:ext cx="2578101" cy="6620566"/>
          </a:xfrm>
        </p:spPr>
      </p:pic>
      <p:pic>
        <p:nvPicPr>
          <p:cNvPr id="3" name="Segnaposto contenuto 3" descr="2008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78460" r="17044" b="8916"/>
          <a:stretch/>
        </p:blipFill>
        <p:spPr>
          <a:xfrm>
            <a:off x="3340100" y="5003002"/>
            <a:ext cx="3094994" cy="17152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797300" y="393700"/>
            <a:ext cx="580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FF00"/>
                </a:solidFill>
              </a:rPr>
              <a:t>Legge di </a:t>
            </a:r>
            <a:r>
              <a:rPr lang="it-IT" sz="4000" b="1" dirty="0" err="1">
                <a:solidFill>
                  <a:srgbClr val="FFFF00"/>
                </a:solidFill>
              </a:rPr>
              <a:t>Planck</a:t>
            </a:r>
            <a:endParaRPr lang="it-IT" sz="40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0100" y="1562100"/>
            <a:ext cx="806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La luce (e in genere le onde elettro-magnetiche) è composta di particelle dette fotoni, che hanno un’energia E proporzionale alla frequenza f: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dove h è la </a:t>
            </a:r>
            <a:r>
              <a:rPr lang="it-IT" sz="2000" b="1" dirty="0">
                <a:solidFill>
                  <a:srgbClr val="FFFF00"/>
                </a:solidFill>
              </a:rPr>
              <a:t>costante di </a:t>
            </a:r>
            <a:r>
              <a:rPr lang="it-IT" sz="2000" b="1" dirty="0" err="1">
                <a:solidFill>
                  <a:srgbClr val="FFFF00"/>
                </a:solidFill>
              </a:rPr>
              <a:t>Planck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/>
              <a:t>pari a </a:t>
            </a:r>
            <a:r>
              <a:rPr lang="it-IT" sz="2400" b="1" dirty="0"/>
              <a:t>6.6· 10</a:t>
            </a:r>
            <a:r>
              <a:rPr lang="it-IT" sz="2400" b="1" baseline="30000" dirty="0"/>
              <a:t>-34</a:t>
            </a:r>
            <a:r>
              <a:rPr lang="it-IT" sz="2400" b="1" dirty="0"/>
              <a:t> J· s</a:t>
            </a:r>
            <a:endParaRPr lang="it-IT" sz="20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46744"/>
              </p:ext>
            </p:extLst>
          </p:nvPr>
        </p:nvGraphicFramePr>
        <p:xfrm>
          <a:off x="5708649" y="2694678"/>
          <a:ext cx="1493779" cy="53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8649" y="2694678"/>
                        <a:ext cx="1493779" cy="53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8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20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2123627"/>
            <a:ext cx="7989889" cy="4434337"/>
          </a:xfrm>
        </p:spPr>
      </p:pic>
      <p:sp>
        <p:nvSpPr>
          <p:cNvPr id="2" name="CasellaDiTesto 1"/>
          <p:cNvSpPr txBox="1"/>
          <p:nvPr/>
        </p:nvSpPr>
        <p:spPr>
          <a:xfrm>
            <a:off x="431800" y="38100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Livelli energetici degli atomi ed emissione/assorbimento della luce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5000" y="12065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orbite degli elettroni in un atomo sono caratterizzate da precisi valori di energia ed un elettrone può spostarsi solo tra di esse (se quella di arrivo è libera).</a:t>
            </a:r>
          </a:p>
        </p:txBody>
      </p:sp>
    </p:spTree>
    <p:extLst>
      <p:ext uri="{BB962C8B-B14F-4D97-AF65-F5344CB8AC3E}">
        <p14:creationId xmlns:p14="http://schemas.microsoft.com/office/powerpoint/2010/main" val="179473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36AC30B2-7B5E-40C4-A2A8-24A923A7C645}" vid="{5A576E4A-65A5-4321-8EED-8197384A1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corso accademico</Template>
  <TotalTime>0</TotalTime>
  <Words>939</Words>
  <Application>Microsoft Office PowerPoint</Application>
  <PresentationFormat>Widescreen</PresentationFormat>
  <Paragraphs>112</Paragraphs>
  <Slides>59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5" baseType="lpstr">
      <vt:lpstr>Calibri</vt:lpstr>
      <vt:lpstr>Century Gothic</vt:lpstr>
      <vt:lpstr>Courier New</vt:lpstr>
      <vt:lpstr>Wingdings 3</vt:lpstr>
      <vt:lpstr>Ione</vt:lpstr>
      <vt:lpstr>Equation</vt:lpstr>
      <vt:lpstr> Sergio Frasca  Fisica Applicata – 7</vt:lpstr>
      <vt:lpstr>Di cosa parleremo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Onde elettromagnetiche in medicina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radiazioni ionizzanti</vt:lpstr>
      <vt:lpstr>Presentazione standard di PowerPoint</vt:lpstr>
      <vt:lpstr>Dosimetria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2016-08-12T12:25:41Z</dcterms:created>
  <dcterms:modified xsi:type="dcterms:W3CDTF">2016-12-19T18:54:21Z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