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483" r:id="rId6"/>
    <p:sldId id="484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AC9-88B4-405A-9601-E5CA81097A7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0C07-C8F0-402E-B7C9-78E7C5969D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001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AC9-88B4-405A-9601-E5CA81097A7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0C07-C8F0-402E-B7C9-78E7C5969D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50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AC9-88B4-405A-9601-E5CA81097A7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0C07-C8F0-402E-B7C9-78E7C5969D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80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AC9-88B4-405A-9601-E5CA81097A7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0C07-C8F0-402E-B7C9-78E7C5969D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66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AC9-88B4-405A-9601-E5CA81097A7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0C07-C8F0-402E-B7C9-78E7C5969D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27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AC9-88B4-405A-9601-E5CA81097A7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0C07-C8F0-402E-B7C9-78E7C5969D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17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AC9-88B4-405A-9601-E5CA81097A7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0C07-C8F0-402E-B7C9-78E7C5969D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34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AC9-88B4-405A-9601-E5CA81097A7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0C07-C8F0-402E-B7C9-78E7C5969D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53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AC9-88B4-405A-9601-E5CA81097A7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0C07-C8F0-402E-B7C9-78E7C5969D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912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AC9-88B4-405A-9601-E5CA81097A7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0C07-C8F0-402E-B7C9-78E7C5969D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670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5AC9-88B4-405A-9601-E5CA81097A7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60C07-C8F0-402E-B7C9-78E7C5969D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05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55AC9-88B4-405A-9601-E5CA81097A76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60C07-C8F0-402E-B7C9-78E7C5969D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14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e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emf"/><Relationship Id="rId11" Type="http://schemas.openxmlformats.org/officeDocument/2006/relationships/image" Target="../media/image1.png"/><Relationship Id="rId5" Type="http://schemas.openxmlformats.org/officeDocument/2006/relationships/image" Target="../media/image2.emf"/><Relationship Id="rId10" Type="http://schemas.openxmlformats.org/officeDocument/2006/relationships/image" Target="../media/image7.emf"/><Relationship Id="rId4" Type="http://schemas.openxmlformats.org/officeDocument/2006/relationships/hyperlink" Target="https://it.wikibooks.org/wiki/Chimica_generale/Concentrazione" TargetMode="External"/><Relationship Id="rId9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ESERCITAZIONI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In questa sezione svolgeremo alcuni esercizi guidati di stechiometria a complemento e ripasso di quanto già fatto nel corso di esercitazioni.</a:t>
            </a:r>
          </a:p>
          <a:p>
            <a:r>
              <a:rPr lang="it-IT" dirty="0" smtClean="0"/>
              <a:t>Verranno altresì proposti esercizi dello stesso tipo da svolgere a casa singolarmente da parte di ciascuno studente per </a:t>
            </a:r>
            <a:r>
              <a:rPr lang="it-IT" dirty="0" err="1" smtClean="0"/>
              <a:t>autoverificare</a:t>
            </a:r>
            <a:r>
              <a:rPr lang="it-IT" dirty="0" smtClean="0"/>
              <a:t> il grado di comprensione della materia raggiunto.</a:t>
            </a:r>
          </a:p>
          <a:p>
            <a:endParaRPr lang="it-IT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8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77"/>
    </mc:Choice>
    <mc:Fallback xmlns="">
      <p:transition spd="slow" advTm="8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6024"/>
          </a:xfrm>
        </p:spPr>
        <p:txBody>
          <a:bodyPr>
            <a:normAutofit fontScale="90000"/>
          </a:bodyPr>
          <a:lstStyle/>
          <a:p>
            <a:r>
              <a:rPr lang="it-IT" sz="2400" dirty="0" smtClean="0"/>
              <a:t>CONCENTRAZIONE E SUE UNITA’ (</a:t>
            </a:r>
            <a:r>
              <a:rPr lang="it-IT" sz="2000" dirty="0" smtClean="0"/>
              <a:t>vedi </a:t>
            </a:r>
            <a:r>
              <a:rPr lang="it-IT" sz="2000" dirty="0" smtClean="0">
                <a:hlinkClick r:id="rId4"/>
              </a:rPr>
              <a:t>https://it.wikibooks.org/wiki/Chimica_generale/Concentrazione</a:t>
            </a:r>
            <a:r>
              <a:rPr lang="it-IT" sz="2000" dirty="0" smtClean="0"/>
              <a:t> </a:t>
            </a:r>
            <a:r>
              <a:rPr lang="it-IT" sz="2200" dirty="0" smtClean="0"/>
              <a:t>)</a:t>
            </a:r>
            <a:endParaRPr lang="it-IT" sz="2200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838200" y="881150"/>
            <a:ext cx="5181600" cy="5295813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1600" b="1" dirty="0" smtClean="0"/>
              <a:t>Concentrazione</a:t>
            </a:r>
            <a:r>
              <a:rPr lang="it-IT" sz="1600" dirty="0" smtClean="0"/>
              <a:t> = rapporto tra quantità di un componente (soluto) e quantità totale della miscela</a:t>
            </a:r>
          </a:p>
          <a:p>
            <a:pPr marL="0" indent="0">
              <a:buNone/>
            </a:pPr>
            <a:r>
              <a:rPr lang="it-IT" sz="1800" u="sng" dirty="0" smtClean="0"/>
              <a:t>Unità fisiche:</a:t>
            </a:r>
          </a:p>
          <a:p>
            <a:r>
              <a:rPr lang="it-IT" sz="1800" dirty="0" smtClean="0"/>
              <a:t> </a:t>
            </a:r>
            <a:r>
              <a:rPr lang="it-IT" sz="1600" dirty="0" smtClean="0"/>
              <a:t>Percentuale in massa [massa % oppure % m/m] </a:t>
            </a:r>
          </a:p>
          <a:p>
            <a:pPr marL="0" indent="0">
              <a:buNone/>
            </a:pPr>
            <a:r>
              <a:rPr lang="it-IT" sz="1800" dirty="0" smtClean="0"/>
              <a:t>              </a:t>
            </a:r>
          </a:p>
          <a:p>
            <a:r>
              <a:rPr lang="it-IT" sz="1600" dirty="0" smtClean="0"/>
              <a:t>Percentuale peso/volume [% m/V] = massa di soluto (in grammi) contenuta in 100 ml di soluzione</a:t>
            </a:r>
          </a:p>
          <a:p>
            <a:pPr marL="0" indent="0">
              <a:buNone/>
            </a:pPr>
            <a:r>
              <a:rPr lang="it-IT" sz="1600" dirty="0"/>
              <a:t>	</a:t>
            </a:r>
            <a:endParaRPr lang="it-IT" sz="1600" dirty="0" smtClean="0"/>
          </a:p>
          <a:p>
            <a:r>
              <a:rPr lang="it-IT" sz="1600" dirty="0" smtClean="0"/>
              <a:t>Percentuale in volume [volume % oppure % V/V] = volume di un soluto (in millilitri) contenuto in 100 ml di soluzione. Si usa anche per i gas nel qual caso = frazione molare x 100.</a:t>
            </a:r>
          </a:p>
          <a:p>
            <a:pPr marL="0" indent="0">
              <a:buNone/>
            </a:pPr>
            <a:r>
              <a:rPr lang="it-IT" sz="1600" dirty="0"/>
              <a:t>	</a:t>
            </a:r>
            <a:endParaRPr lang="it-IT" sz="1600" dirty="0" smtClean="0"/>
          </a:p>
          <a:p>
            <a:r>
              <a:rPr lang="it-IT" sz="1600" dirty="0" smtClean="0"/>
              <a:t>Parti per milione [</a:t>
            </a:r>
            <a:r>
              <a:rPr lang="it-IT" sz="1600" dirty="0" err="1" smtClean="0"/>
              <a:t>ppm</a:t>
            </a:r>
            <a:r>
              <a:rPr lang="it-IT" sz="1600" dirty="0" smtClean="0"/>
              <a:t>]: 1mg = 10</a:t>
            </a:r>
            <a:r>
              <a:rPr lang="it-IT" sz="1600" baseline="30000" dirty="0" smtClean="0"/>
              <a:t>-6</a:t>
            </a:r>
            <a:r>
              <a:rPr lang="it-IT" sz="1600" dirty="0" smtClean="0"/>
              <a:t> kg =&gt; </a:t>
            </a:r>
            <a:r>
              <a:rPr lang="it-IT" sz="1600" dirty="0" err="1" smtClean="0"/>
              <a:t>ppm</a:t>
            </a:r>
            <a:r>
              <a:rPr lang="it-IT" sz="1600" dirty="0" smtClean="0"/>
              <a:t> = mg/kg</a:t>
            </a:r>
          </a:p>
          <a:p>
            <a:pPr marL="0" indent="0">
              <a:buNone/>
            </a:pPr>
            <a:r>
              <a:rPr lang="it-IT" sz="1600" dirty="0"/>
              <a:t>	</a:t>
            </a:r>
            <a:endParaRPr lang="it-IT" sz="1600" dirty="0" smtClean="0"/>
          </a:p>
          <a:p>
            <a:endParaRPr lang="it-IT" sz="1600" dirty="0" smtClean="0"/>
          </a:p>
          <a:p>
            <a:r>
              <a:rPr lang="it-IT" sz="1600" dirty="0" smtClean="0"/>
              <a:t>Parti per bilione (miliardo) [</a:t>
            </a:r>
            <a:r>
              <a:rPr lang="it-IT" sz="1600" dirty="0" err="1" smtClean="0"/>
              <a:t>ppb</a:t>
            </a:r>
            <a:r>
              <a:rPr lang="it-IT" sz="1600" dirty="0" smtClean="0"/>
              <a:t>]:  </a:t>
            </a:r>
          </a:p>
          <a:p>
            <a:pPr marL="0" indent="0">
              <a:buNone/>
            </a:pPr>
            <a:r>
              <a:rPr lang="it-IT" sz="1600" i="1" dirty="0"/>
              <a:t>	</a:t>
            </a:r>
            <a:r>
              <a:rPr lang="it-IT" sz="1600" i="1" dirty="0" err="1" smtClean="0"/>
              <a:t>ppb</a:t>
            </a:r>
            <a:r>
              <a:rPr lang="it-IT" sz="1600" i="1" dirty="0" smtClean="0"/>
              <a:t>= </a:t>
            </a:r>
            <a:r>
              <a:rPr lang="it-IT" sz="1600" i="1" dirty="0" err="1" smtClean="0"/>
              <a:t>m</a:t>
            </a:r>
            <a:r>
              <a:rPr lang="it-IT" sz="1600" i="1" baseline="-25000" dirty="0" err="1" smtClean="0"/>
              <a:t>soluto</a:t>
            </a:r>
            <a:r>
              <a:rPr lang="it-IT" sz="1600" i="1" dirty="0" smtClean="0"/>
              <a:t> [</a:t>
            </a:r>
            <a:r>
              <a:rPr lang="it-IT" sz="1600" i="1" dirty="0" smtClean="0">
                <a:latin typeface="Symbol" panose="05050102010706020507" pitchFamily="18" charset="2"/>
              </a:rPr>
              <a:t>m</a:t>
            </a:r>
            <a:r>
              <a:rPr lang="it-IT" sz="1600" i="1" dirty="0" smtClean="0"/>
              <a:t>g]/ </a:t>
            </a:r>
            <a:r>
              <a:rPr lang="it-IT" sz="1600" i="1" dirty="0" err="1" smtClean="0"/>
              <a:t>m</a:t>
            </a:r>
            <a:r>
              <a:rPr lang="it-IT" sz="1600" i="1" baseline="-25000" dirty="0" err="1" smtClean="0"/>
              <a:t>soluzione</a:t>
            </a:r>
            <a:r>
              <a:rPr lang="it-IT" sz="1600" i="1" dirty="0" smtClean="0"/>
              <a:t> [kg]</a:t>
            </a:r>
          </a:p>
          <a:p>
            <a:pPr lvl="0"/>
            <a:r>
              <a:rPr lang="it-IT" sz="1600" dirty="0">
                <a:solidFill>
                  <a:prstClr val="black"/>
                </a:solidFill>
              </a:rPr>
              <a:t>Massa di soluto/Volume di soluzione : [mg/l] o [g/l]</a:t>
            </a:r>
          </a:p>
          <a:p>
            <a:pPr marL="0" indent="0">
              <a:buNone/>
            </a:pPr>
            <a:endParaRPr lang="it-IT" sz="1600" i="1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6172200" y="881150"/>
            <a:ext cx="5181600" cy="5295813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1800" u="sng" dirty="0" smtClean="0"/>
              <a:t>Unità chimiche:</a:t>
            </a:r>
          </a:p>
          <a:p>
            <a:r>
              <a:rPr lang="it-IT" sz="1600" dirty="0" smtClean="0"/>
              <a:t>Frazione molare [x]: rapporto tra il numero di moli di un componente (soluto o solvente) e il numero di moli totali presenti in soluzione. Adimensionale; valore tra 0 e 1.</a:t>
            </a:r>
          </a:p>
          <a:p>
            <a:pPr marL="0" indent="0">
              <a:buNone/>
            </a:pPr>
            <a:r>
              <a:rPr lang="it-IT" sz="1600" dirty="0"/>
              <a:t>	</a:t>
            </a:r>
            <a:r>
              <a:rPr lang="it-IT" sz="1600" dirty="0" smtClean="0"/>
              <a:t>	x</a:t>
            </a:r>
            <a:r>
              <a:rPr lang="it-IT" sz="1600" baseline="-25000" dirty="0" smtClean="0"/>
              <a:t>i</a:t>
            </a:r>
            <a:r>
              <a:rPr lang="it-IT" sz="1600" dirty="0" smtClean="0"/>
              <a:t> = n</a:t>
            </a:r>
            <a:r>
              <a:rPr lang="it-IT" sz="1600" baseline="-25000" dirty="0" smtClean="0"/>
              <a:t>i</a:t>
            </a:r>
            <a:r>
              <a:rPr lang="it-IT" sz="1600" dirty="0" smtClean="0"/>
              <a:t>/</a:t>
            </a:r>
            <a:r>
              <a:rPr lang="it-IT" sz="1600" dirty="0" err="1" smtClean="0"/>
              <a:t>n</a:t>
            </a:r>
            <a:r>
              <a:rPr lang="it-IT" sz="1600" baseline="-25000" dirty="0" err="1" smtClean="0"/>
              <a:t>tot</a:t>
            </a:r>
            <a:r>
              <a:rPr lang="it-IT" sz="1600" dirty="0" smtClean="0"/>
              <a:t>        </a:t>
            </a:r>
            <a:r>
              <a:rPr lang="it-IT" sz="1600" dirty="0" smtClean="0">
                <a:sym typeface="Symbol" panose="05050102010706020507" pitchFamily="18" charset="2"/>
              </a:rPr>
              <a:t></a:t>
            </a:r>
            <a:r>
              <a:rPr lang="it-IT" sz="1600" baseline="-25000" dirty="0" smtClean="0">
                <a:sym typeface="Symbol" panose="05050102010706020507" pitchFamily="18" charset="2"/>
              </a:rPr>
              <a:t>i </a:t>
            </a:r>
            <a:r>
              <a:rPr lang="it-IT" sz="1600" dirty="0" smtClean="0">
                <a:sym typeface="Symbol" panose="05050102010706020507" pitchFamily="18" charset="2"/>
              </a:rPr>
              <a:t>x</a:t>
            </a:r>
            <a:r>
              <a:rPr lang="it-IT" sz="1600" baseline="-25000" dirty="0" smtClean="0">
                <a:sym typeface="Symbol" panose="05050102010706020507" pitchFamily="18" charset="2"/>
              </a:rPr>
              <a:t>i</a:t>
            </a:r>
            <a:r>
              <a:rPr lang="it-IT" sz="1600" dirty="0" smtClean="0">
                <a:sym typeface="Symbol" panose="05050102010706020507" pitchFamily="18" charset="2"/>
              </a:rPr>
              <a:t> = 1</a:t>
            </a:r>
          </a:p>
          <a:p>
            <a:r>
              <a:rPr lang="it-IT" sz="1600" dirty="0" smtClean="0"/>
              <a:t>Molarità [M] : moli di soluto per litro di soluzione</a:t>
            </a:r>
          </a:p>
          <a:p>
            <a:pPr marL="0" indent="0">
              <a:buNone/>
            </a:pPr>
            <a:r>
              <a:rPr lang="it-IT" sz="1600" dirty="0"/>
              <a:t>	</a:t>
            </a:r>
            <a:endParaRPr lang="it-IT" sz="1600" dirty="0" smtClean="0"/>
          </a:p>
          <a:p>
            <a:pPr marL="0" indent="0">
              <a:buNone/>
            </a:pPr>
            <a:endParaRPr lang="it-IT" sz="1600" dirty="0"/>
          </a:p>
          <a:p>
            <a:r>
              <a:rPr lang="it-IT" sz="1600" dirty="0" smtClean="0"/>
              <a:t>Molalità [m] : moli di soluto contenute in 1 kg di solvente (non dipende da T come la frazione molare)</a:t>
            </a:r>
          </a:p>
          <a:p>
            <a:pPr marL="0" indent="0">
              <a:buNone/>
            </a:pPr>
            <a:r>
              <a:rPr lang="it-IT" sz="1600" dirty="0"/>
              <a:t>	</a:t>
            </a:r>
            <a:r>
              <a:rPr lang="it-IT" sz="1600" dirty="0" smtClean="0"/>
              <a:t>		    = </a:t>
            </a:r>
            <a:r>
              <a:rPr lang="it-IT" sz="1600" dirty="0" err="1" smtClean="0"/>
              <a:t>n</a:t>
            </a:r>
            <a:r>
              <a:rPr lang="it-IT" sz="1600" baseline="-25000" dirty="0" err="1" smtClean="0"/>
              <a:t>soluto</a:t>
            </a:r>
            <a:r>
              <a:rPr lang="it-IT" sz="1600" dirty="0" smtClean="0"/>
              <a:t>/</a:t>
            </a:r>
            <a:r>
              <a:rPr lang="it-IT" sz="1600" dirty="0" err="1" smtClean="0"/>
              <a:t>kg</a:t>
            </a:r>
            <a:r>
              <a:rPr lang="it-IT" sz="1600" baseline="-25000" dirty="0" err="1" smtClean="0"/>
              <a:t>solvente</a:t>
            </a:r>
            <a:endParaRPr lang="it-IT" sz="1600" dirty="0" smtClean="0"/>
          </a:p>
          <a:p>
            <a:r>
              <a:rPr lang="it-IT" sz="1600" dirty="0" smtClean="0"/>
              <a:t>Normalità [N] : numero di equivalenti di soluto disciolti in un litro di soluzione.  </a:t>
            </a:r>
            <a:r>
              <a:rPr lang="it-IT" sz="1600" i="1" dirty="0" smtClean="0"/>
              <a:t>N = </a:t>
            </a:r>
            <a:r>
              <a:rPr lang="it-IT" sz="1600" i="1" dirty="0" err="1" smtClean="0"/>
              <a:t>eq</a:t>
            </a:r>
            <a:r>
              <a:rPr lang="it-IT" sz="1600" i="1" baseline="-25000" dirty="0" err="1" smtClean="0"/>
              <a:t>soluto</a:t>
            </a:r>
            <a:r>
              <a:rPr lang="it-IT" sz="1600" i="1" dirty="0" smtClean="0"/>
              <a:t>/</a:t>
            </a:r>
            <a:r>
              <a:rPr lang="it-IT" sz="1600" i="1" dirty="0" err="1" smtClean="0"/>
              <a:t>V</a:t>
            </a:r>
            <a:r>
              <a:rPr lang="it-IT" sz="1600" i="1" baseline="-25000" dirty="0" err="1" smtClean="0"/>
              <a:t>soluzione</a:t>
            </a:r>
            <a:r>
              <a:rPr lang="it-IT" sz="1600" i="1" dirty="0" smtClean="0"/>
              <a:t>[l]</a:t>
            </a:r>
          </a:p>
          <a:p>
            <a:pPr marL="0" indent="0">
              <a:buNone/>
            </a:pPr>
            <a:r>
              <a:rPr lang="it-IT" sz="1600" i="1" dirty="0" smtClean="0"/>
              <a:t>	</a:t>
            </a:r>
            <a:r>
              <a:rPr lang="it-IT" sz="1600" i="1" dirty="0" err="1" smtClean="0"/>
              <a:t>n</a:t>
            </a:r>
            <a:r>
              <a:rPr lang="it-IT" sz="1600" i="1" baseline="-25000" dirty="0" err="1" smtClean="0"/>
              <a:t>eq</a:t>
            </a:r>
            <a:r>
              <a:rPr lang="it-IT" sz="1600" i="1" dirty="0" smtClean="0"/>
              <a:t>= </a:t>
            </a:r>
            <a:r>
              <a:rPr lang="it-IT" sz="1600" i="1" dirty="0" err="1" smtClean="0"/>
              <a:t>n</a:t>
            </a:r>
            <a:r>
              <a:rPr lang="it-IT" sz="1600" i="1" baseline="-25000" dirty="0" err="1" smtClean="0"/>
              <a:t>moli</a:t>
            </a:r>
            <a:r>
              <a:rPr lang="it-IT" sz="1600" i="1" dirty="0" smtClean="0"/>
              <a:t>* Z       e 	PE = PM/Z</a:t>
            </a:r>
          </a:p>
          <a:p>
            <a:pPr marL="0" indent="0">
              <a:buNone/>
            </a:pPr>
            <a:r>
              <a:rPr lang="it-IT" sz="1600" i="1" dirty="0" smtClean="0"/>
              <a:t>Z : reazioni acido base = n protoni/ OH</a:t>
            </a:r>
            <a:r>
              <a:rPr lang="it-IT" sz="1600" i="1" baseline="30000" dirty="0" smtClean="0"/>
              <a:t>-</a:t>
            </a:r>
            <a:r>
              <a:rPr lang="it-IT" sz="1600" i="1" dirty="0" smtClean="0"/>
              <a:t> scambiati</a:t>
            </a:r>
          </a:p>
          <a:p>
            <a:pPr marL="0" indent="0">
              <a:buNone/>
            </a:pPr>
            <a:r>
              <a:rPr lang="it-IT" sz="1600" i="1" dirty="0"/>
              <a:t> </a:t>
            </a:r>
            <a:r>
              <a:rPr lang="it-IT" sz="1600" i="1" dirty="0" smtClean="0"/>
              <a:t>     reazioni redox = n elettroni scambiati</a:t>
            </a:r>
          </a:p>
          <a:p>
            <a:pPr marL="0" indent="0">
              <a:buNone/>
            </a:pPr>
            <a:r>
              <a:rPr lang="it-IT" sz="1600" i="1" dirty="0" smtClean="0"/>
              <a:t>      dissociazione elettrolitica = n di cariche + o – liberate nella 			dissociazione del sale.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dirty="0" smtClean="0"/>
              <a:t>Densità della soluzione = d [g/ml] o [kg/m</a:t>
            </a:r>
            <a:r>
              <a:rPr lang="it-IT" sz="1600" baseline="30000" dirty="0" smtClean="0"/>
              <a:t>3</a:t>
            </a:r>
            <a:r>
              <a:rPr lang="it-IT" sz="1600" dirty="0" smtClean="0"/>
              <a:t>]</a:t>
            </a:r>
            <a:endParaRPr lang="it-IT" sz="16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599" y="1990488"/>
            <a:ext cx="1694891" cy="41104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599" y="2810159"/>
            <a:ext cx="1774856" cy="41395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8375" y="3795035"/>
            <a:ext cx="1714080" cy="41233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3696" y="4501032"/>
            <a:ext cx="1478759" cy="44472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448" y="2554250"/>
            <a:ext cx="1353104" cy="51181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5413" y="3565237"/>
            <a:ext cx="2002070" cy="43596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9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943"/>
    </mc:Choice>
    <mc:Fallback xmlns="">
      <p:transition spd="slow" advTm="571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6024"/>
          </a:xfrm>
        </p:spPr>
        <p:txBody>
          <a:bodyPr>
            <a:normAutofit/>
          </a:bodyPr>
          <a:lstStyle/>
          <a:p>
            <a:r>
              <a:rPr lang="it-IT" sz="1600" dirty="0" smtClean="0"/>
              <a:t>CONCENTRAZIONE E SUE UNITA’ 		</a:t>
            </a:r>
            <a:r>
              <a:rPr lang="it-IT" sz="1800" dirty="0" smtClean="0"/>
              <a:t>Esercizio1</a:t>
            </a:r>
            <a:endParaRPr lang="it-IT" sz="1800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838200" y="881150"/>
            <a:ext cx="5181600" cy="5295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200" b="1" dirty="0" smtClean="0">
                <a:solidFill>
                  <a:srgbClr val="FF0000"/>
                </a:solidFill>
              </a:rPr>
              <a:t>Una soluzione acquosa di cloruro di magnesio al 7.50 % in massa(soluzione A) ha densità pari a 1.048 g/</a:t>
            </a:r>
            <a:r>
              <a:rPr lang="it-IT" sz="1200" b="1" dirty="0" err="1" smtClean="0">
                <a:solidFill>
                  <a:srgbClr val="FF0000"/>
                </a:solidFill>
              </a:rPr>
              <a:t>mL</a:t>
            </a:r>
            <a:r>
              <a:rPr lang="it-IT" sz="1200" b="1" dirty="0" smtClean="0">
                <a:solidFill>
                  <a:srgbClr val="FF0000"/>
                </a:solidFill>
              </a:rPr>
              <a:t>. Calcolare la molarità, la molalità e la frazione molare del soluto e la tensione di vapore a 20°C della soluzione A.</a:t>
            </a:r>
          </a:p>
          <a:p>
            <a:pPr marL="0" indent="0">
              <a:buNone/>
            </a:pPr>
            <a:r>
              <a:rPr lang="it-IT" sz="1200" b="1" dirty="0" smtClean="0">
                <a:solidFill>
                  <a:srgbClr val="FF0000"/>
                </a:solidFill>
              </a:rPr>
              <a:t>Si vogliono ottenere 200 </a:t>
            </a:r>
            <a:r>
              <a:rPr lang="it-IT" sz="1200" b="1" dirty="0" err="1" smtClean="0">
                <a:solidFill>
                  <a:srgbClr val="FF0000"/>
                </a:solidFill>
              </a:rPr>
              <a:t>mL</a:t>
            </a:r>
            <a:r>
              <a:rPr lang="it-IT" sz="1200" b="1" dirty="0" smtClean="0">
                <a:solidFill>
                  <a:srgbClr val="FF0000"/>
                </a:solidFill>
              </a:rPr>
              <a:t> di una soluzione acquosa (soluzione B) di cloruro di magnesio 0,150 M partendo dalla soluzione A. Calcolare il volume di soluzione A necessario, e quello di acqua da aggiungere. Considerare additivi i volumi.(Pesi Atomici. (</a:t>
            </a:r>
            <a:r>
              <a:rPr lang="it-IT" sz="1200" b="1" dirty="0" err="1" smtClean="0">
                <a:solidFill>
                  <a:srgbClr val="FF0000"/>
                </a:solidFill>
              </a:rPr>
              <a:t>u.m.a</a:t>
            </a:r>
            <a:r>
              <a:rPr lang="it-IT" sz="1200" b="1" dirty="0" smtClean="0">
                <a:solidFill>
                  <a:srgbClr val="FF0000"/>
                </a:solidFill>
              </a:rPr>
              <a:t>.): H = 1.0; O = 16.0; Mg = 24.3; Cl = 35.5; P° H2O (20°C) = 17.39 Torr)</a:t>
            </a:r>
          </a:p>
          <a:p>
            <a:pPr marL="0" indent="0">
              <a:buNone/>
            </a:pPr>
            <a:endParaRPr lang="it-IT" sz="1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400" dirty="0" smtClean="0"/>
          </a:p>
          <a:p>
            <a:pPr marL="0" indent="0">
              <a:buNone/>
            </a:pPr>
            <a:endParaRPr lang="it-IT" sz="1400" dirty="0"/>
          </a:p>
        </p:txBody>
      </p:sp>
      <p:pic>
        <p:nvPicPr>
          <p:cNvPr id="29" name="Segnaposto contenuto 2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03967" y="530320"/>
            <a:ext cx="5181600" cy="1558389"/>
          </a:xfrm>
          <a:prstGeom prst="rect">
            <a:avLst/>
          </a:prstGeom>
        </p:spPr>
      </p:pic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838200" y="2518378"/>
            <a:ext cx="271580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PM di MgCl</a:t>
            </a:r>
            <a:r>
              <a:rPr kumimoji="0" lang="it-IT" altLang="it-IT" sz="900" b="0" i="0" u="none" strike="noStrike" kern="1200" cap="none" spc="0" normalizeH="0" baseline="-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it-IT" alt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= 24.3 + 2x35.5 = 95.3</a:t>
            </a:r>
            <a:endParaRPr kumimoji="0" lang="it-IT" altLang="it-IT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In 100 g di soluzione vi sono 7,50 g m di MgCl</a:t>
            </a:r>
            <a:r>
              <a:rPr kumimoji="0" lang="it-IT" altLang="it-IT" sz="900" b="0" i="0" u="none" strike="noStrike" kern="1200" cap="none" spc="0" normalizeH="0" baseline="-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it-IT" alt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100 – 7,50 = 92,50 grammi di H</a:t>
            </a:r>
            <a:r>
              <a:rPr kumimoji="0" lang="it-IT" altLang="it-IT" sz="900" b="0" i="0" u="none" strike="noStrike" kern="1200" cap="none" spc="0" normalizeH="0" baseline="-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it-IT" altLang="it-IT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O</a:t>
            </a:r>
            <a:endParaRPr kumimoji="0" lang="it-IT" altLang="it-IT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8" y="2709948"/>
            <a:ext cx="4751793" cy="3679105"/>
          </a:xfrm>
          <a:prstGeom prst="rect">
            <a:avLst/>
          </a:prstGeom>
        </p:spPr>
      </p:pic>
      <p:sp>
        <p:nvSpPr>
          <p:cNvPr id="30" name="Rettangolo 29"/>
          <p:cNvSpPr/>
          <p:nvPr/>
        </p:nvSpPr>
        <p:spPr>
          <a:xfrm>
            <a:off x="10505598" y="2149046"/>
            <a:ext cx="1159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Esercizio 2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6655725" y="2578715"/>
            <a:ext cx="55362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 soluzione acquosa di nitrato di magnesio 0.630 M (soluzione A) ha densità pari a 1.052 g/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Calcolare: la molalità, la percentuale in peso, la frazione molare del soluto e la pressione osmotica a 20°C della soluzione 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vogliono ottenere 130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una soluzione acquosa (soluzione B) di nitrato di magnesio al 6.20% in peso, avente densità pari a 1.032 g/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partendo dalla soluzione A. Calcolare il volume di soluzione A necessario, e quello di acqua da aggiungere. Considerare additivi i volumi</a:t>
            </a:r>
            <a:r>
              <a:rPr kumimoji="0" lang="it-IT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(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Pesi Atomici. (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u.m.a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.): H = 1.0; N = 14.0; O = 16.0; Mg = 24.3)</a:t>
            </a: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654" y="4215943"/>
            <a:ext cx="4818634" cy="25319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018"/>
    </mc:Choice>
    <mc:Fallback xmlns="">
      <p:transition spd="slow" advTm="672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08205"/>
          </a:xfrm>
        </p:spPr>
        <p:txBody>
          <a:bodyPr>
            <a:normAutofit fontScale="90000"/>
          </a:bodyPr>
          <a:lstStyle/>
          <a:p>
            <a:r>
              <a:rPr lang="it-IT" sz="2400" dirty="0" smtClean="0"/>
              <a:t>Segue esercizio 2</a:t>
            </a:r>
            <a:endParaRPr lang="it-IT" sz="2400" dirty="0"/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80753" y="894815"/>
            <a:ext cx="5181600" cy="3082003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6172200" y="673332"/>
            <a:ext cx="5181600" cy="5503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200" dirty="0" smtClean="0">
                <a:solidFill>
                  <a:srgbClr val="7030A0"/>
                </a:solidFill>
              </a:rPr>
              <a:t>Risolvere i seguenti esercizi:</a:t>
            </a:r>
            <a:endParaRPr lang="it-IT" sz="1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it-IT" sz="1200" dirty="0" smtClean="0">
                <a:solidFill>
                  <a:srgbClr val="7030A0"/>
                </a:solidFill>
              </a:rPr>
              <a:t>Una </a:t>
            </a:r>
            <a:r>
              <a:rPr lang="it-IT" sz="1200" dirty="0">
                <a:solidFill>
                  <a:srgbClr val="7030A0"/>
                </a:solidFill>
              </a:rPr>
              <a:t>soluzione acquosa di cloruro di magnesio 0.800 M (soluzione A) ha densità pari a 1.045 g/</a:t>
            </a:r>
            <a:r>
              <a:rPr lang="it-IT" sz="1200" dirty="0" err="1">
                <a:solidFill>
                  <a:srgbClr val="7030A0"/>
                </a:solidFill>
              </a:rPr>
              <a:t>mL</a:t>
            </a:r>
            <a:r>
              <a:rPr lang="it-IT" sz="1200" dirty="0">
                <a:solidFill>
                  <a:srgbClr val="7030A0"/>
                </a:solidFill>
              </a:rPr>
              <a:t>. Calcolare: la molalità, la percentuale in peso, la frazione molare del soluto e la pressione osmotica a 20°C della soluzione A.</a:t>
            </a:r>
          </a:p>
          <a:p>
            <a:pPr marL="0" indent="0">
              <a:buNone/>
            </a:pPr>
            <a:r>
              <a:rPr lang="it-IT" sz="1200" dirty="0">
                <a:solidFill>
                  <a:srgbClr val="7030A0"/>
                </a:solidFill>
              </a:rPr>
              <a:t>Si vogliono ottenere 100 </a:t>
            </a:r>
            <a:r>
              <a:rPr lang="it-IT" sz="1200" dirty="0" err="1">
                <a:solidFill>
                  <a:srgbClr val="7030A0"/>
                </a:solidFill>
              </a:rPr>
              <a:t>mL</a:t>
            </a:r>
            <a:r>
              <a:rPr lang="it-IT" sz="1200" dirty="0">
                <a:solidFill>
                  <a:srgbClr val="7030A0"/>
                </a:solidFill>
              </a:rPr>
              <a:t> di una soluzione acquosa (soluzione B) di cloruro di magnesio al 4.50% in peso, avente densità paria 1.023 g/</a:t>
            </a:r>
            <a:r>
              <a:rPr lang="it-IT" sz="1200" dirty="0" err="1">
                <a:solidFill>
                  <a:srgbClr val="7030A0"/>
                </a:solidFill>
              </a:rPr>
              <a:t>mL</a:t>
            </a:r>
            <a:r>
              <a:rPr lang="it-IT" sz="1200" dirty="0">
                <a:solidFill>
                  <a:srgbClr val="7030A0"/>
                </a:solidFill>
              </a:rPr>
              <a:t>, partendo dalla soluzione A. Calcolare il volume di soluzione A necessario, e quello di acqua da aggiungere. Considerare additivi i volumi.</a:t>
            </a:r>
          </a:p>
          <a:p>
            <a:pPr marL="0" indent="0">
              <a:buNone/>
            </a:pPr>
            <a:r>
              <a:rPr lang="it-IT" sz="1200" dirty="0">
                <a:solidFill>
                  <a:srgbClr val="7030A0"/>
                </a:solidFill>
              </a:rPr>
              <a:t>(Pesi Atomici. (</a:t>
            </a:r>
            <a:r>
              <a:rPr lang="it-IT" sz="1200" dirty="0" err="1">
                <a:solidFill>
                  <a:srgbClr val="7030A0"/>
                </a:solidFill>
              </a:rPr>
              <a:t>u.m.a</a:t>
            </a:r>
            <a:r>
              <a:rPr lang="it-IT" sz="1200" dirty="0">
                <a:solidFill>
                  <a:srgbClr val="7030A0"/>
                </a:solidFill>
              </a:rPr>
              <a:t>.): H = 1.0; O = 16.0; Mg = 24.3; Cl = 35.5)</a:t>
            </a:r>
          </a:p>
          <a:p>
            <a:pPr marL="0" indent="0">
              <a:buNone/>
            </a:pPr>
            <a:r>
              <a:rPr lang="it-IT" sz="1100" dirty="0" smtClean="0"/>
              <a:t>[Soluzioni: 0.826 </a:t>
            </a:r>
            <a:r>
              <a:rPr lang="it-IT" sz="1100" dirty="0"/>
              <a:t>m; 7.30 %; </a:t>
            </a:r>
            <a:r>
              <a:rPr lang="it-IT" sz="1100" dirty="0" smtClean="0"/>
              <a:t>0.0146</a:t>
            </a:r>
            <a:r>
              <a:rPr lang="it-IT" sz="1100" dirty="0"/>
              <a:t>; 57.7 atm; 60.4 </a:t>
            </a:r>
            <a:r>
              <a:rPr lang="it-IT" sz="1100" dirty="0" err="1" smtClean="0"/>
              <a:t>mL</a:t>
            </a:r>
            <a:r>
              <a:rPr lang="it-IT" sz="1100" dirty="0"/>
              <a:t>; 39.6 </a:t>
            </a:r>
            <a:r>
              <a:rPr lang="it-IT" sz="1100" dirty="0" err="1" smtClean="0"/>
              <a:t>mL</a:t>
            </a:r>
            <a:r>
              <a:rPr lang="it-IT" sz="1100" dirty="0" smtClean="0"/>
              <a:t>]</a:t>
            </a:r>
          </a:p>
          <a:p>
            <a:pPr marL="0" indent="0">
              <a:buNone/>
            </a:pPr>
            <a:endParaRPr lang="it-IT" sz="1100" dirty="0"/>
          </a:p>
          <a:p>
            <a:pPr marL="0" indent="0">
              <a:buNone/>
            </a:pPr>
            <a:r>
              <a:rPr lang="it-IT" sz="1100" dirty="0">
                <a:solidFill>
                  <a:srgbClr val="7030A0"/>
                </a:solidFill>
              </a:rPr>
              <a:t>Una soluzione acquosa di nitrato di magnesio al 9.50 % (soluzione A) ha densità pari a 1.055 g/</a:t>
            </a:r>
            <a:r>
              <a:rPr lang="it-IT" sz="1100" dirty="0" err="1">
                <a:solidFill>
                  <a:srgbClr val="7030A0"/>
                </a:solidFill>
              </a:rPr>
              <a:t>mL</a:t>
            </a:r>
            <a:r>
              <a:rPr lang="it-IT" sz="1100" dirty="0">
                <a:solidFill>
                  <a:srgbClr val="7030A0"/>
                </a:solidFill>
              </a:rPr>
              <a:t>. Calcolare la molarità, la molalità e la frazione molare del soluto e la tensione di vapore a 20°C della soluzione A.</a:t>
            </a:r>
          </a:p>
          <a:p>
            <a:pPr marL="0" indent="0">
              <a:buNone/>
            </a:pPr>
            <a:r>
              <a:rPr lang="it-IT" sz="1100" dirty="0">
                <a:solidFill>
                  <a:srgbClr val="7030A0"/>
                </a:solidFill>
              </a:rPr>
              <a:t>Si vogliono ottenere 180 </a:t>
            </a:r>
            <a:r>
              <a:rPr lang="it-IT" sz="1100" dirty="0" err="1">
                <a:solidFill>
                  <a:srgbClr val="7030A0"/>
                </a:solidFill>
              </a:rPr>
              <a:t>mL</a:t>
            </a:r>
            <a:r>
              <a:rPr lang="it-IT" sz="1100" dirty="0">
                <a:solidFill>
                  <a:srgbClr val="7030A0"/>
                </a:solidFill>
              </a:rPr>
              <a:t> di una soluzione acquosa (soluzione B) di nitrato di magnesio 0,230 M partendo dalla soluzione A. Calcolare il volume di soluzione A necessario, e quello di acqua da aggiungere. Considerare additivi i volumi.</a:t>
            </a:r>
          </a:p>
          <a:p>
            <a:pPr marL="0" indent="0">
              <a:buNone/>
            </a:pPr>
            <a:r>
              <a:rPr lang="it-IT" sz="1100" dirty="0">
                <a:solidFill>
                  <a:srgbClr val="7030A0"/>
                </a:solidFill>
              </a:rPr>
              <a:t>(Pesi Atomici. (</a:t>
            </a:r>
            <a:r>
              <a:rPr lang="it-IT" sz="1100" dirty="0" err="1">
                <a:solidFill>
                  <a:srgbClr val="7030A0"/>
                </a:solidFill>
              </a:rPr>
              <a:t>u.m.a</a:t>
            </a:r>
            <a:r>
              <a:rPr lang="it-IT" sz="1100" dirty="0">
                <a:solidFill>
                  <a:srgbClr val="7030A0"/>
                </a:solidFill>
              </a:rPr>
              <a:t>.): H = 1.0; N = 14.0; O = 16.0; Mg = 24.3; P° H2O (20°C) = 17.39 Torr)</a:t>
            </a:r>
          </a:p>
          <a:p>
            <a:pPr marL="0" indent="0">
              <a:buNone/>
            </a:pPr>
            <a:r>
              <a:rPr lang="it-IT" sz="1100" dirty="0" smtClean="0"/>
              <a:t>[ Soluzioni</a:t>
            </a:r>
            <a:r>
              <a:rPr lang="it-IT" sz="1100" dirty="0"/>
              <a:t>: 0.676 M; 0.0126; 0.708 m; 16.75 Torr; 61.2 </a:t>
            </a:r>
            <a:r>
              <a:rPr lang="it-IT" sz="1100" dirty="0" err="1" smtClean="0"/>
              <a:t>mL</a:t>
            </a:r>
            <a:r>
              <a:rPr lang="it-IT" sz="1100" dirty="0"/>
              <a:t>; 118.8 </a:t>
            </a:r>
            <a:r>
              <a:rPr lang="it-IT" sz="1100" dirty="0" err="1" smtClean="0"/>
              <a:t>mL</a:t>
            </a:r>
            <a:r>
              <a:rPr lang="it-IT" sz="1100" dirty="0" smtClean="0"/>
              <a:t>]</a:t>
            </a:r>
            <a:endParaRPr lang="it-IT" sz="11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1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36"/>
    </mc:Choice>
    <mc:Fallback xmlns="">
      <p:transition spd="slow" advTm="214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629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2421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949</Words>
  <Application>Microsoft Office PowerPoint</Application>
  <PresentationFormat>Widescreen</PresentationFormat>
  <Paragraphs>53</Paragraphs>
  <Slides>6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Symbol</vt:lpstr>
      <vt:lpstr>Times New Roman</vt:lpstr>
      <vt:lpstr>Wingdings</vt:lpstr>
      <vt:lpstr>Tema di Office</vt:lpstr>
      <vt:lpstr>ESERCITAZIONI</vt:lpstr>
      <vt:lpstr>CONCENTRAZIONE E SUE UNITA’ (vedi https://it.wikibooks.org/wiki/Chimica_generale/Concentrazione )</vt:lpstr>
      <vt:lpstr>CONCENTRAZIONE E SUE UNITA’   Esercizio1</vt:lpstr>
      <vt:lpstr>Segue esercizio 2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4</cp:revision>
  <dcterms:created xsi:type="dcterms:W3CDTF">2020-04-29T10:17:56Z</dcterms:created>
  <dcterms:modified xsi:type="dcterms:W3CDTF">2020-05-01T14:29:38Z</dcterms:modified>
</cp:coreProperties>
</file>