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61" r:id="rId5"/>
    <p:sldId id="259" r:id="rId6"/>
    <p:sldId id="260" r:id="rId7"/>
    <p:sldId id="262" r:id="rId8"/>
    <p:sldId id="258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48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A55-BDBD-4F40-8CAB-738ED5375C39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35FB-73FD-4764-8DDB-26555B392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573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A55-BDBD-4F40-8CAB-738ED5375C39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35FB-73FD-4764-8DDB-26555B392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9555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A55-BDBD-4F40-8CAB-738ED5375C39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35FB-73FD-4764-8DDB-26555B392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0640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A55-BDBD-4F40-8CAB-738ED5375C39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35FB-73FD-4764-8DDB-26555B392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2638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A55-BDBD-4F40-8CAB-738ED5375C39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35FB-73FD-4764-8DDB-26555B392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676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A55-BDBD-4F40-8CAB-738ED5375C39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35FB-73FD-4764-8DDB-26555B392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38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A55-BDBD-4F40-8CAB-738ED5375C39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35FB-73FD-4764-8DDB-26555B392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566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A55-BDBD-4F40-8CAB-738ED5375C39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35FB-73FD-4764-8DDB-26555B392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317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A55-BDBD-4F40-8CAB-738ED5375C39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35FB-73FD-4764-8DDB-26555B392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514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A55-BDBD-4F40-8CAB-738ED5375C39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35FB-73FD-4764-8DDB-26555B392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75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25A55-BDBD-4F40-8CAB-738ED5375C39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B35FB-73FD-4764-8DDB-26555B392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89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25A55-BDBD-4F40-8CAB-738ED5375C39}" type="datetimeFigureOut">
              <a:rPr lang="it-IT" smtClean="0"/>
              <a:t>28/04/2015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B35FB-73FD-4764-8DDB-26555B39203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533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5094" y="187941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      Advanced </a:t>
            </a:r>
            <a:r>
              <a:rPr lang="en-US" dirty="0"/>
              <a:t>Drug Delivery Reviews 54 (2002) 3–12</a:t>
            </a:r>
          </a:p>
          <a:p>
            <a:pPr marL="0" indent="0">
              <a:buNone/>
            </a:pPr>
            <a:r>
              <a:rPr lang="it-IT" dirty="0" smtClean="0"/>
              <a:t>                  </a:t>
            </a:r>
            <a:r>
              <a:rPr lang="it-IT" b="1" dirty="0" err="1" smtClean="0"/>
              <a:t>Hydrogels</a:t>
            </a:r>
            <a:r>
              <a:rPr lang="it-IT" b="1" dirty="0" smtClean="0"/>
              <a:t> </a:t>
            </a:r>
            <a:r>
              <a:rPr lang="it-IT" b="1" dirty="0"/>
              <a:t>for </a:t>
            </a:r>
            <a:r>
              <a:rPr lang="it-IT" b="1" dirty="0" err="1"/>
              <a:t>biomedical</a:t>
            </a:r>
            <a:r>
              <a:rPr lang="it-IT" b="1" dirty="0"/>
              <a:t> </a:t>
            </a:r>
            <a:r>
              <a:rPr lang="it-IT" b="1" dirty="0" err="1"/>
              <a:t>applications</a:t>
            </a:r>
            <a:endParaRPr lang="it-IT" b="1" dirty="0"/>
          </a:p>
          <a:p>
            <a:pPr marL="0" indent="0">
              <a:buNone/>
            </a:pPr>
            <a:r>
              <a:rPr lang="it-IT" dirty="0" smtClean="0"/>
              <a:t>                                Allan </a:t>
            </a:r>
            <a:r>
              <a:rPr lang="it-IT" dirty="0"/>
              <a:t>S. </a:t>
            </a:r>
            <a:r>
              <a:rPr lang="it-IT" dirty="0" smtClean="0"/>
              <a:t>Hoffman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21695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082" y="367554"/>
            <a:ext cx="7355047" cy="57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67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                Advanced </a:t>
            </a:r>
            <a:r>
              <a:rPr lang="en-US" dirty="0"/>
              <a:t>Drug Delivery Reviews 54 (2002) 13–36</a:t>
            </a:r>
          </a:p>
          <a:p>
            <a:pPr marL="0" indent="0">
              <a:buNone/>
            </a:pPr>
            <a:r>
              <a:rPr lang="en-US" dirty="0" smtClean="0"/>
              <a:t>                    </a:t>
            </a:r>
            <a:r>
              <a:rPr lang="en-US" b="1" dirty="0" smtClean="0">
                <a:solidFill>
                  <a:srgbClr val="FF0000"/>
                </a:solidFill>
              </a:rPr>
              <a:t>Novel </a:t>
            </a:r>
            <a:r>
              <a:rPr lang="en-US" b="1" dirty="0">
                <a:solidFill>
                  <a:srgbClr val="FF0000"/>
                </a:solidFill>
              </a:rPr>
              <a:t>crosslinking methods to design hydrogels</a:t>
            </a:r>
          </a:p>
          <a:p>
            <a:pPr marL="0" indent="0">
              <a:buNone/>
            </a:pPr>
            <a:r>
              <a:rPr lang="nl-NL" dirty="0" smtClean="0"/>
              <a:t>                             W.E</a:t>
            </a:r>
            <a:r>
              <a:rPr lang="nl-NL" dirty="0"/>
              <a:t>. </a:t>
            </a:r>
            <a:r>
              <a:rPr lang="nl-NL" dirty="0" smtClean="0"/>
              <a:t>Hennink, </a:t>
            </a:r>
            <a:r>
              <a:rPr lang="nl-NL" dirty="0"/>
              <a:t>C.F. van Nostrum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7996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sz="2800" b="1" dirty="0">
                <a:solidFill>
                  <a:srgbClr val="FF0000"/>
                </a:solidFill>
              </a:rPr>
              <a:t>Reaction of dextran with </a:t>
            </a:r>
            <a:r>
              <a:rPr lang="en-US" sz="2800" b="1" dirty="0" smtClean="0">
                <a:solidFill>
                  <a:srgbClr val="FF0000"/>
                </a:solidFill>
              </a:rPr>
              <a:t>GMA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3742" y="1825625"/>
            <a:ext cx="83245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761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Structures of (A) </a:t>
            </a:r>
            <a:r>
              <a:rPr lang="en-US" sz="2800" dirty="0" err="1"/>
              <a:t>dex</a:t>
            </a:r>
            <a:r>
              <a:rPr lang="en-US" sz="2800" dirty="0"/>
              <a:t>-MA, (B) </a:t>
            </a:r>
            <a:r>
              <a:rPr lang="en-US" sz="2800" dirty="0" err="1"/>
              <a:t>dex</a:t>
            </a:r>
            <a:r>
              <a:rPr lang="en-US" sz="2800" dirty="0"/>
              <a:t>-HEMA and (C) </a:t>
            </a:r>
            <a:r>
              <a:rPr lang="en-US" sz="2800" dirty="0" err="1"/>
              <a:t>dex</a:t>
            </a:r>
            <a:r>
              <a:rPr lang="en-US" sz="2800" dirty="0"/>
              <a:t>-(lactate) -</a:t>
            </a:r>
            <a:r>
              <a:rPr lang="en-US" sz="2800" dirty="0" smtClean="0"/>
              <a:t>HEMA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0499" y="1825625"/>
            <a:ext cx="797100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849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6649" y="322263"/>
            <a:ext cx="7498702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4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Aldehyde-mediated crosslinking of polymers containing alcohol, amine or </a:t>
            </a:r>
            <a:r>
              <a:rPr lang="en-US" sz="2400" b="1" dirty="0" err="1">
                <a:solidFill>
                  <a:srgbClr val="FF0000"/>
                </a:solidFill>
              </a:rPr>
              <a:t>hydrazide</a:t>
            </a:r>
            <a:r>
              <a:rPr lang="en-US" sz="2400" b="1" dirty="0">
                <a:solidFill>
                  <a:srgbClr val="FF0000"/>
                </a:solidFill>
              </a:rPr>
              <a:t> groups (R represents the polymer chains, X </a:t>
            </a:r>
            <a:r>
              <a:rPr lang="en-US" sz="2400" b="1" dirty="0" smtClean="0">
                <a:solidFill>
                  <a:srgbClr val="FF0000"/>
                </a:solidFill>
              </a:rPr>
              <a:t>is any </a:t>
            </a:r>
            <a:r>
              <a:rPr lang="en-US" sz="2400" b="1" dirty="0">
                <a:solidFill>
                  <a:srgbClr val="FF0000"/>
                </a:solidFill>
              </a:rPr>
              <a:t>spacer e.g. (CH ) in the case of </a:t>
            </a:r>
            <a:r>
              <a:rPr lang="en-US" sz="2400" b="1" dirty="0" err="1">
                <a:solidFill>
                  <a:srgbClr val="FF0000"/>
                </a:solidFill>
              </a:rPr>
              <a:t>glutaraldehyde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790" y="1825625"/>
            <a:ext cx="9984419" cy="4637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781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Passerini</a:t>
            </a:r>
            <a:r>
              <a:rPr lang="en-US" sz="2800" b="1" dirty="0">
                <a:solidFill>
                  <a:srgbClr val="FF0000"/>
                </a:solidFill>
              </a:rPr>
              <a:t> and </a:t>
            </a:r>
            <a:r>
              <a:rPr lang="en-US" sz="2800" b="1" dirty="0" err="1">
                <a:solidFill>
                  <a:srgbClr val="FF0000"/>
                </a:solidFill>
              </a:rPr>
              <a:t>Ugi</a:t>
            </a:r>
            <a:r>
              <a:rPr lang="en-US" sz="2800" b="1" dirty="0">
                <a:solidFill>
                  <a:srgbClr val="FF0000"/>
                </a:solidFill>
              </a:rPr>
              <a:t> condensation reactions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3664" y="1165225"/>
            <a:ext cx="5664671" cy="501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815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813" y="618566"/>
            <a:ext cx="7235958" cy="597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429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Preparation of PEG hydrogels </a:t>
            </a:r>
            <a:r>
              <a:rPr lang="en-US" sz="2800" b="1" dirty="0" err="1">
                <a:solidFill>
                  <a:srgbClr val="FF0000"/>
                </a:solidFill>
              </a:rPr>
              <a:t>crosslinked</a:t>
            </a:r>
            <a:r>
              <a:rPr lang="en-US" sz="2800" b="1" dirty="0">
                <a:solidFill>
                  <a:srgbClr val="FF0000"/>
                </a:solidFill>
              </a:rPr>
              <a:t> by </a:t>
            </a:r>
            <a:r>
              <a:rPr lang="en-US" sz="2800" b="1" dirty="0" err="1">
                <a:solidFill>
                  <a:srgbClr val="FF0000"/>
                </a:solidFill>
              </a:rPr>
              <a:t>polyrotaxanes</a:t>
            </a:r>
            <a:endParaRPr lang="it-IT" sz="2800" b="1" dirty="0">
              <a:solidFill>
                <a:srgbClr val="FF0000"/>
              </a:solidFill>
            </a:endParaRP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7844" y="1825625"/>
            <a:ext cx="1035631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650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2800" b="1" dirty="0" err="1"/>
              <a:t>Polymer</a:t>
            </a:r>
            <a:r>
              <a:rPr lang="it-IT" sz="2800" b="1" dirty="0"/>
              <a:t> 49 (2008) </a:t>
            </a:r>
            <a:r>
              <a:rPr lang="it-IT" sz="2800" b="1" dirty="0" smtClean="0"/>
              <a:t>1993-2007</a:t>
            </a:r>
            <a:endParaRPr lang="it-IT" sz="2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Hydrogels </a:t>
            </a:r>
            <a:r>
              <a:rPr lang="en-US" dirty="0"/>
              <a:t>in drug delivery: Progress and </a:t>
            </a:r>
            <a:r>
              <a:rPr lang="en-US" dirty="0" smtClean="0"/>
              <a:t>challenges</a:t>
            </a:r>
            <a:endParaRPr lang="en-US" dirty="0"/>
          </a:p>
          <a:p>
            <a:pPr marL="0" indent="0" algn="ctr">
              <a:buNone/>
            </a:pPr>
            <a:r>
              <a:rPr lang="de-DE" dirty="0"/>
              <a:t>Todd R. </a:t>
            </a:r>
            <a:r>
              <a:rPr lang="de-DE" dirty="0" smtClean="0"/>
              <a:t>Hoare, </a:t>
            </a:r>
            <a:r>
              <a:rPr lang="de-DE" dirty="0"/>
              <a:t>Daniel S. </a:t>
            </a:r>
            <a:r>
              <a:rPr lang="de-DE" dirty="0" err="1"/>
              <a:t>Kohane</a:t>
            </a:r>
            <a:r>
              <a:rPr lang="de-DE" dirty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8321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439271" y="385482"/>
            <a:ext cx="1150171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 smtClean="0">
                <a:solidFill>
                  <a:srgbClr val="FF0000"/>
                </a:solidFill>
              </a:rPr>
              <a:t>Hydrophilic</a:t>
            </a:r>
            <a:r>
              <a:rPr lang="it-IT" b="1" u="sng" dirty="0" smtClean="0">
                <a:solidFill>
                  <a:srgbClr val="FF0000"/>
                </a:solidFill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</a:rPr>
              <a:t>polymers</a:t>
            </a:r>
            <a:r>
              <a:rPr lang="it-IT" b="1" u="sng" dirty="0" smtClean="0">
                <a:solidFill>
                  <a:srgbClr val="FF0000"/>
                </a:solidFill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</a:rPr>
              <a:t>used</a:t>
            </a:r>
            <a:r>
              <a:rPr lang="it-IT" b="1" u="sng" dirty="0" smtClean="0">
                <a:solidFill>
                  <a:srgbClr val="FF0000"/>
                </a:solidFill>
              </a:rPr>
              <a:t> to </a:t>
            </a:r>
            <a:r>
              <a:rPr lang="it-IT" b="1" u="sng" dirty="0" err="1" smtClean="0">
                <a:solidFill>
                  <a:srgbClr val="FF0000"/>
                </a:solidFill>
              </a:rPr>
              <a:t>synthesize</a:t>
            </a:r>
            <a:r>
              <a:rPr lang="it-IT" b="1" u="sng" dirty="0" smtClean="0">
                <a:solidFill>
                  <a:srgbClr val="FF0000"/>
                </a:solidFill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</a:rPr>
              <a:t>hydrogel</a:t>
            </a:r>
            <a:r>
              <a:rPr lang="it-IT" b="1" u="sng" dirty="0" smtClean="0">
                <a:solidFill>
                  <a:srgbClr val="FF0000"/>
                </a:solidFill>
              </a:rPr>
              <a:t> </a:t>
            </a:r>
            <a:r>
              <a:rPr lang="it-IT" b="1" u="sng" dirty="0" err="1" smtClean="0">
                <a:solidFill>
                  <a:srgbClr val="FF0000"/>
                </a:solidFill>
              </a:rPr>
              <a:t>matrices</a:t>
            </a:r>
            <a:endParaRPr lang="it-IT" b="1" u="sng" dirty="0" smtClean="0">
              <a:solidFill>
                <a:srgbClr val="FF0000"/>
              </a:solidFill>
            </a:endParaRPr>
          </a:p>
          <a:p>
            <a:endParaRPr lang="it-IT" i="1" dirty="0" smtClean="0"/>
          </a:p>
          <a:p>
            <a:r>
              <a:rPr lang="it-IT" i="1" dirty="0" smtClean="0"/>
              <a:t>Natural </a:t>
            </a:r>
            <a:r>
              <a:rPr lang="it-IT" i="1" dirty="0" err="1" smtClean="0"/>
              <a:t>polymers</a:t>
            </a:r>
            <a:r>
              <a:rPr lang="it-IT" i="1" dirty="0" smtClean="0"/>
              <a:t> and </a:t>
            </a:r>
            <a:r>
              <a:rPr lang="it-IT" i="1" dirty="0" err="1" smtClean="0"/>
              <a:t>their</a:t>
            </a:r>
            <a:r>
              <a:rPr lang="it-IT" i="1" dirty="0" smtClean="0"/>
              <a:t> </a:t>
            </a:r>
            <a:r>
              <a:rPr lang="it-IT" i="1" dirty="0" err="1" smtClean="0"/>
              <a:t>derivatives</a:t>
            </a:r>
            <a:r>
              <a:rPr lang="it-IT" i="1" dirty="0" smtClean="0"/>
              <a:t> </a:t>
            </a:r>
            <a:r>
              <a:rPr lang="it-IT" dirty="0" smtClean="0"/>
              <a:t>(±</a:t>
            </a:r>
            <a:r>
              <a:rPr lang="it-IT" dirty="0" err="1" smtClean="0"/>
              <a:t>crosslinkers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Anionic</a:t>
            </a:r>
            <a:r>
              <a:rPr lang="it-IT" dirty="0" smtClean="0"/>
              <a:t> </a:t>
            </a:r>
            <a:r>
              <a:rPr lang="it-IT" dirty="0" err="1" smtClean="0"/>
              <a:t>polymers</a:t>
            </a:r>
            <a:r>
              <a:rPr lang="it-IT" dirty="0" smtClean="0"/>
              <a:t>: </a:t>
            </a:r>
            <a:r>
              <a:rPr lang="it-IT" dirty="0" err="1" smtClean="0"/>
              <a:t>hyaluronic</a:t>
            </a:r>
            <a:r>
              <a:rPr lang="it-IT" dirty="0" smtClean="0"/>
              <a:t> acid, </a:t>
            </a:r>
            <a:r>
              <a:rPr lang="it-IT" dirty="0" err="1" smtClean="0"/>
              <a:t>alginic</a:t>
            </a:r>
            <a:r>
              <a:rPr lang="it-IT" dirty="0" smtClean="0"/>
              <a:t> acid, </a:t>
            </a:r>
            <a:r>
              <a:rPr lang="it-IT" dirty="0" err="1" smtClean="0"/>
              <a:t>pectin</a:t>
            </a:r>
            <a:r>
              <a:rPr lang="it-IT" dirty="0" smtClean="0"/>
              <a:t>, </a:t>
            </a:r>
            <a:r>
              <a:rPr lang="it-IT" dirty="0" err="1" smtClean="0"/>
              <a:t>carrageenan</a:t>
            </a:r>
            <a:r>
              <a:rPr lang="it-IT" dirty="0" smtClean="0"/>
              <a:t>, </a:t>
            </a:r>
            <a:r>
              <a:rPr lang="it-IT" dirty="0" err="1" smtClean="0"/>
              <a:t>chondroitin</a:t>
            </a:r>
            <a:r>
              <a:rPr lang="it-IT" dirty="0" smtClean="0"/>
              <a:t> </a:t>
            </a:r>
            <a:r>
              <a:rPr lang="it-IT" dirty="0" err="1" smtClean="0"/>
              <a:t>sulfate</a:t>
            </a:r>
            <a:r>
              <a:rPr lang="it-IT" dirty="0" smtClean="0"/>
              <a:t>, </a:t>
            </a:r>
            <a:r>
              <a:rPr lang="it-IT" dirty="0" err="1" smtClean="0"/>
              <a:t>dextran</a:t>
            </a:r>
            <a:r>
              <a:rPr lang="it-IT" dirty="0" smtClean="0"/>
              <a:t> </a:t>
            </a:r>
            <a:r>
              <a:rPr lang="it-IT" dirty="0" err="1" smtClean="0"/>
              <a:t>sulfate</a:t>
            </a:r>
            <a:endParaRPr lang="it-IT" dirty="0" smtClean="0"/>
          </a:p>
          <a:p>
            <a:r>
              <a:rPr lang="it-IT" dirty="0" err="1" smtClean="0"/>
              <a:t>Cationic</a:t>
            </a:r>
            <a:r>
              <a:rPr lang="it-IT" dirty="0" smtClean="0"/>
              <a:t> </a:t>
            </a:r>
            <a:r>
              <a:rPr lang="it-IT" dirty="0" err="1" smtClean="0"/>
              <a:t>polymers</a:t>
            </a:r>
            <a:r>
              <a:rPr lang="it-IT" dirty="0" smtClean="0"/>
              <a:t>: </a:t>
            </a:r>
            <a:r>
              <a:rPr lang="it-IT" dirty="0" err="1" smtClean="0"/>
              <a:t>chitosan</a:t>
            </a:r>
            <a:r>
              <a:rPr lang="it-IT" dirty="0" smtClean="0"/>
              <a:t>, </a:t>
            </a:r>
            <a:r>
              <a:rPr lang="it-IT" dirty="0" err="1" smtClean="0"/>
              <a:t>polylysine</a:t>
            </a:r>
            <a:endParaRPr lang="it-IT" dirty="0" smtClean="0"/>
          </a:p>
          <a:p>
            <a:r>
              <a:rPr lang="it-IT" dirty="0" err="1" smtClean="0"/>
              <a:t>Amphipathic</a:t>
            </a:r>
            <a:r>
              <a:rPr lang="it-IT" dirty="0" smtClean="0"/>
              <a:t> </a:t>
            </a:r>
            <a:r>
              <a:rPr lang="it-IT" dirty="0" err="1" smtClean="0"/>
              <a:t>polymers</a:t>
            </a:r>
            <a:r>
              <a:rPr lang="it-IT" dirty="0" smtClean="0"/>
              <a:t>: </a:t>
            </a:r>
            <a:r>
              <a:rPr lang="it-IT" dirty="0" err="1" smtClean="0"/>
              <a:t>collagen</a:t>
            </a:r>
            <a:r>
              <a:rPr lang="it-IT" dirty="0" smtClean="0"/>
              <a:t> (and </a:t>
            </a:r>
            <a:r>
              <a:rPr lang="it-IT" dirty="0" err="1" smtClean="0"/>
              <a:t>gelatin</a:t>
            </a:r>
            <a:r>
              <a:rPr lang="it-IT" dirty="0" smtClean="0"/>
              <a:t>), </a:t>
            </a:r>
            <a:r>
              <a:rPr lang="it-IT" dirty="0" err="1" smtClean="0"/>
              <a:t>carboxymethyl</a:t>
            </a:r>
            <a:r>
              <a:rPr lang="it-IT" dirty="0" smtClean="0"/>
              <a:t> </a:t>
            </a:r>
            <a:r>
              <a:rPr lang="it-IT" dirty="0" err="1" smtClean="0"/>
              <a:t>chitin</a:t>
            </a:r>
            <a:r>
              <a:rPr lang="it-IT" dirty="0" smtClean="0"/>
              <a:t>, </a:t>
            </a:r>
            <a:r>
              <a:rPr lang="it-IT" dirty="0" err="1" smtClean="0"/>
              <a:t>fibrin</a:t>
            </a:r>
            <a:endParaRPr lang="it-IT" dirty="0" smtClean="0"/>
          </a:p>
          <a:p>
            <a:r>
              <a:rPr lang="it-IT" dirty="0" err="1" smtClean="0"/>
              <a:t>Neutral</a:t>
            </a:r>
            <a:r>
              <a:rPr lang="it-IT" dirty="0" smtClean="0"/>
              <a:t> </a:t>
            </a:r>
            <a:r>
              <a:rPr lang="it-IT" dirty="0" err="1" smtClean="0"/>
              <a:t>polymers</a:t>
            </a:r>
            <a:r>
              <a:rPr lang="it-IT" dirty="0" smtClean="0"/>
              <a:t>: </a:t>
            </a:r>
            <a:r>
              <a:rPr lang="it-IT" dirty="0" err="1" smtClean="0"/>
              <a:t>dextran</a:t>
            </a:r>
            <a:r>
              <a:rPr lang="it-IT" dirty="0" smtClean="0"/>
              <a:t>, </a:t>
            </a:r>
            <a:r>
              <a:rPr lang="it-IT" dirty="0" err="1" smtClean="0"/>
              <a:t>agarose</a:t>
            </a:r>
            <a:r>
              <a:rPr lang="it-IT" dirty="0" smtClean="0"/>
              <a:t>, </a:t>
            </a:r>
            <a:r>
              <a:rPr lang="it-IT" dirty="0" err="1" smtClean="0"/>
              <a:t>pullulan</a:t>
            </a:r>
            <a:r>
              <a:rPr lang="it-IT" dirty="0" smtClean="0"/>
              <a:t>, scleroglucan.</a:t>
            </a:r>
            <a:endParaRPr lang="it-IT" dirty="0" smtClean="0"/>
          </a:p>
          <a:p>
            <a:endParaRPr lang="it-IT" dirty="0" smtClean="0"/>
          </a:p>
          <a:p>
            <a:r>
              <a:rPr lang="it-IT" i="1" dirty="0" err="1" smtClean="0"/>
              <a:t>Synthetic</a:t>
            </a:r>
            <a:r>
              <a:rPr lang="it-IT" i="1" dirty="0" smtClean="0"/>
              <a:t> </a:t>
            </a:r>
            <a:r>
              <a:rPr lang="it-IT" i="1" dirty="0" err="1" smtClean="0"/>
              <a:t>polymers</a:t>
            </a:r>
            <a:r>
              <a:rPr lang="it-IT" i="1" dirty="0" smtClean="0"/>
              <a:t> </a:t>
            </a:r>
            <a:r>
              <a:rPr lang="it-IT" dirty="0" smtClean="0"/>
              <a:t>(±</a:t>
            </a:r>
            <a:r>
              <a:rPr lang="it-IT" dirty="0" err="1" smtClean="0"/>
              <a:t>crosslinkers</a:t>
            </a:r>
            <a:r>
              <a:rPr lang="it-IT" dirty="0" smtClean="0"/>
              <a:t>)</a:t>
            </a:r>
          </a:p>
          <a:p>
            <a:r>
              <a:rPr lang="it-IT" dirty="0" err="1" smtClean="0"/>
              <a:t>Polyesters</a:t>
            </a:r>
            <a:r>
              <a:rPr lang="it-IT" dirty="0" smtClean="0"/>
              <a:t>: PEG-PLA-PEG, PEG-PLGA-PEG, PEG-PCL-PEG, PLA-PEG-PLA..</a:t>
            </a:r>
          </a:p>
          <a:p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polymers</a:t>
            </a:r>
            <a:r>
              <a:rPr lang="it-IT" dirty="0" smtClean="0"/>
              <a:t>: PEG-bis-(PLA-</a:t>
            </a:r>
            <a:r>
              <a:rPr lang="it-IT" dirty="0" err="1" smtClean="0"/>
              <a:t>acrylate</a:t>
            </a:r>
            <a:r>
              <a:rPr lang="it-IT" dirty="0" smtClean="0"/>
              <a:t>)…</a:t>
            </a:r>
            <a:endParaRPr lang="it-IT" dirty="0" smtClean="0"/>
          </a:p>
          <a:p>
            <a:r>
              <a:rPr lang="it-IT" i="1" dirty="0" err="1" smtClean="0"/>
              <a:t>Combinations</a:t>
            </a:r>
            <a:r>
              <a:rPr lang="it-IT" i="1" dirty="0" smtClean="0"/>
              <a:t> of </a:t>
            </a:r>
            <a:r>
              <a:rPr lang="it-IT" i="1" dirty="0" err="1" smtClean="0"/>
              <a:t>natural</a:t>
            </a:r>
            <a:r>
              <a:rPr lang="it-IT" i="1" dirty="0" smtClean="0"/>
              <a:t> and </a:t>
            </a:r>
            <a:r>
              <a:rPr lang="it-IT" i="1" dirty="0" err="1" smtClean="0"/>
              <a:t>synthetic</a:t>
            </a:r>
            <a:r>
              <a:rPr lang="it-IT" i="1" dirty="0" smtClean="0"/>
              <a:t> </a:t>
            </a:r>
            <a:r>
              <a:rPr lang="it-IT" i="1" dirty="0" err="1" smtClean="0"/>
              <a:t>polymers</a:t>
            </a:r>
            <a:endParaRPr lang="it-IT" i="1" dirty="0" smtClean="0"/>
          </a:p>
          <a:p>
            <a:r>
              <a:rPr lang="it-IT" dirty="0" smtClean="0"/>
              <a:t>P(PEG-co-</a:t>
            </a:r>
            <a:r>
              <a:rPr lang="it-IT" dirty="0" err="1" smtClean="0"/>
              <a:t>peptides</a:t>
            </a:r>
            <a:r>
              <a:rPr lang="it-IT" dirty="0" smtClean="0"/>
              <a:t>), alginate-g-(PEO-PPO-PEO), P(PLGA-co-serine), </a:t>
            </a:r>
            <a:r>
              <a:rPr lang="it-IT" dirty="0" err="1" smtClean="0"/>
              <a:t>collagen-acrylate</a:t>
            </a:r>
            <a:r>
              <a:rPr lang="it-IT" dirty="0" smtClean="0"/>
              <a:t>, alginate-</a:t>
            </a:r>
            <a:r>
              <a:rPr lang="it-IT" dirty="0" err="1" smtClean="0"/>
              <a:t>acrylate</a:t>
            </a:r>
            <a:r>
              <a:rPr lang="it-IT" dirty="0" smtClean="0"/>
              <a:t>, P(HPMA-g-peptide</a:t>
            </a:r>
            <a:r>
              <a:rPr lang="it-IT" dirty="0" smtClean="0"/>
              <a:t>), P(HEMA/</a:t>
            </a:r>
            <a:r>
              <a:rPr lang="it-IT" dirty="0" err="1" smtClean="0"/>
              <a:t>Matrigel</a:t>
            </a:r>
            <a:r>
              <a:rPr lang="it-IT" dirty="0" smtClean="0"/>
              <a:t>…….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2787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800" dirty="0"/>
              <a:t>Mechanism of in situ physical gelation driven by hydrophobic</a:t>
            </a:r>
            <a:br>
              <a:rPr lang="en-US" sz="2800" dirty="0"/>
            </a:br>
            <a:r>
              <a:rPr lang="it-IT" sz="2800" dirty="0" err="1"/>
              <a:t>interactions</a:t>
            </a:r>
            <a:endParaRPr lang="it-IT" sz="2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0124" y="2401094"/>
            <a:ext cx="863175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951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83055"/>
            <a:ext cx="10515600" cy="1325563"/>
          </a:xfrm>
        </p:spPr>
        <p:txBody>
          <a:bodyPr>
            <a:normAutofit/>
          </a:bodyPr>
          <a:lstStyle/>
          <a:p>
            <a:r>
              <a:rPr lang="en-US" sz="2800" b="1" dirty="0"/>
              <a:t>Chemical structures and abbreviations of common </a:t>
            </a:r>
            <a:r>
              <a:rPr lang="en-US" sz="2800" b="1" dirty="0" smtClean="0"/>
              <a:t>thermo-gelling </a:t>
            </a:r>
            <a:r>
              <a:rPr lang="en-US" sz="2800" b="1" dirty="0"/>
              <a:t>hydrophobic </a:t>
            </a:r>
            <a:r>
              <a:rPr lang="en-US" sz="2800" b="1" dirty="0" smtClean="0"/>
              <a:t>blocks.</a:t>
            </a:r>
            <a:endParaRPr lang="it-IT" sz="28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6659" y="1425388"/>
            <a:ext cx="6725615" cy="5320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828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Mechanisms of in situ physical gelation based on charge interactions</a:t>
            </a:r>
            <a:br>
              <a:rPr lang="en-US" sz="2800" dirty="0"/>
            </a:br>
            <a:r>
              <a:rPr lang="en-US" sz="2800" dirty="0"/>
              <a:t>with an oppositely-charged polymer or an oppositely-charged small </a:t>
            </a:r>
            <a:r>
              <a:rPr lang="en-US" sz="2800" dirty="0" smtClean="0"/>
              <a:t>molecule </a:t>
            </a:r>
            <a:r>
              <a:rPr lang="it-IT" sz="2800" dirty="0" smtClean="0"/>
              <a:t>cross-</a:t>
            </a:r>
            <a:r>
              <a:rPr lang="it-IT" sz="2800" dirty="0" err="1" smtClean="0"/>
              <a:t>linker</a:t>
            </a:r>
            <a:endParaRPr lang="it-IT" sz="2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4196" y="1825625"/>
            <a:ext cx="714360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158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100" dirty="0"/>
              <a:t>In situ </a:t>
            </a:r>
            <a:r>
              <a:rPr lang="it-IT" sz="3100" dirty="0" err="1"/>
              <a:t>physical</a:t>
            </a:r>
            <a:r>
              <a:rPr lang="it-IT" sz="3100" dirty="0"/>
              <a:t> </a:t>
            </a:r>
            <a:r>
              <a:rPr lang="it-IT" sz="3100" dirty="0" err="1"/>
              <a:t>gelation</a:t>
            </a:r>
            <a:r>
              <a:rPr lang="it-IT" sz="3100" dirty="0"/>
              <a:t> via </a:t>
            </a:r>
            <a:r>
              <a:rPr lang="it-IT" sz="3100" dirty="0" err="1"/>
              <a:t>hydrogen</a:t>
            </a:r>
            <a:r>
              <a:rPr lang="it-IT" sz="3100" dirty="0"/>
              <a:t> </a:t>
            </a:r>
            <a:r>
              <a:rPr lang="it-IT" sz="3100" dirty="0" err="1"/>
              <a:t>bonding</a:t>
            </a:r>
            <a:r>
              <a:rPr lang="it-IT" sz="3100" dirty="0"/>
              <a:t> </a:t>
            </a:r>
            <a:r>
              <a:rPr lang="it-IT" sz="3100" dirty="0" err="1"/>
              <a:t>interactions</a:t>
            </a:r>
            <a:r>
              <a:rPr lang="it-IT" sz="3100" dirty="0"/>
              <a:t> </a:t>
            </a:r>
            <a:r>
              <a:rPr lang="it-IT" sz="3100" dirty="0" err="1"/>
              <a:t>between</a:t>
            </a:r>
            <a:r>
              <a:rPr lang="it-IT" sz="3100" dirty="0"/>
              <a:t> </a:t>
            </a:r>
            <a:r>
              <a:rPr lang="it-IT" sz="3100" dirty="0" err="1"/>
              <a:t>geometrically-compatible</a:t>
            </a:r>
            <a:r>
              <a:rPr lang="it-IT" sz="3100" dirty="0"/>
              <a:t> </a:t>
            </a:r>
            <a:r>
              <a:rPr lang="it-IT" sz="3100" dirty="0" err="1"/>
              <a:t>biopolymers</a:t>
            </a:r>
            <a:r>
              <a:rPr lang="it-IT" sz="3100" dirty="0"/>
              <a:t> (</a:t>
            </a:r>
            <a:r>
              <a:rPr lang="it-IT" sz="3100" dirty="0" err="1"/>
              <a:t>methylcellulose</a:t>
            </a:r>
            <a:r>
              <a:rPr lang="it-IT" sz="3100" dirty="0"/>
              <a:t> and </a:t>
            </a:r>
            <a:r>
              <a:rPr lang="it-IT" sz="3100" dirty="0" err="1"/>
              <a:t>hyaluronic</a:t>
            </a:r>
            <a:r>
              <a:rPr lang="it-IT" sz="3100" dirty="0"/>
              <a:t> acid); </a:t>
            </a:r>
            <a:r>
              <a:rPr lang="it-IT" sz="3100" dirty="0" smtClean="0"/>
              <a:t>the</a:t>
            </a:r>
            <a:r>
              <a:rPr lang="it-IT" dirty="0"/>
              <a:t> </a:t>
            </a:r>
            <a:r>
              <a:rPr lang="en-US" sz="3100" dirty="0" smtClean="0"/>
              <a:t>hydrogen </a:t>
            </a:r>
            <a:r>
              <a:rPr lang="en-US" sz="3100" dirty="0"/>
              <a:t>bonds break under shear.</a:t>
            </a:r>
            <a:endParaRPr lang="it-IT" sz="31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21047"/>
            <a:ext cx="10515600" cy="396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87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700" b="1" dirty="0"/>
              <a:t>Mechanism of in situ physical gelation via </a:t>
            </a:r>
            <a:r>
              <a:rPr lang="en-US" sz="2700" b="1" dirty="0" err="1"/>
              <a:t>stereocomplexation</a:t>
            </a:r>
            <a:r>
              <a:rPr lang="en-US" sz="2700" b="1" dirty="0"/>
              <a:t> between</a:t>
            </a:r>
            <a:br>
              <a:rPr lang="en-US" sz="2700" b="1" dirty="0"/>
            </a:br>
            <a:r>
              <a:rPr lang="it-IT" sz="2700" b="1" dirty="0"/>
              <a:t>L- and D- </a:t>
            </a:r>
            <a:r>
              <a:rPr lang="it-IT" sz="2700" b="1" dirty="0" err="1"/>
              <a:t>lactide</a:t>
            </a:r>
            <a:r>
              <a:rPr lang="it-IT" sz="2700" b="1" dirty="0"/>
              <a:t> </a:t>
            </a:r>
            <a:r>
              <a:rPr lang="it-IT" sz="2700" b="1" dirty="0" err="1"/>
              <a:t>polymer</a:t>
            </a:r>
            <a:r>
              <a:rPr lang="it-IT" sz="2700" b="1" dirty="0"/>
              <a:t> </a:t>
            </a:r>
            <a:r>
              <a:rPr lang="it-IT" sz="2700" b="1" dirty="0" err="1" smtClean="0"/>
              <a:t>chains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9349" y="1829594"/>
            <a:ext cx="873330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165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02372"/>
            <a:ext cx="10515600" cy="1325563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/>
              <a:t>Mechanism of in situ physical gelation via the formation of a supramolecular complex between poly(ethylene oxide) (PEO) and </a:t>
            </a:r>
            <a:r>
              <a:rPr lang="en-US" sz="2800" b="1" dirty="0" err="1"/>
              <a:t>cyclodextrin</a:t>
            </a:r>
            <a:endParaRPr lang="it-IT" sz="28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9799" y="1825625"/>
            <a:ext cx="94724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853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sz="2800" b="1" dirty="0"/>
              <a:t>Typical in situ-cross-linking chemistries: (a) reaction of an aldehyde</a:t>
            </a:r>
            <a:br>
              <a:rPr lang="en-US" sz="2800" b="1" dirty="0"/>
            </a:br>
            <a:r>
              <a:rPr lang="en-US" sz="2800" b="1" dirty="0"/>
              <a:t>and an amine to form a Schiff base; (b) reaction of an aldehyde and </a:t>
            </a:r>
            <a:r>
              <a:rPr lang="en-US" sz="2800" b="1" dirty="0" err="1"/>
              <a:t>hydrazide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/>
              <a:t>to form a </a:t>
            </a:r>
            <a:r>
              <a:rPr lang="en-US" sz="2800" b="1" dirty="0" err="1"/>
              <a:t>hydrazone</a:t>
            </a:r>
            <a:r>
              <a:rPr lang="en-US" sz="2800" b="1" dirty="0"/>
              <a:t>; (c) Michael reaction of an acrylate and either a primary</a:t>
            </a:r>
            <a:br>
              <a:rPr lang="en-US" sz="2800" b="1" dirty="0"/>
            </a:br>
            <a:r>
              <a:rPr lang="en-US" sz="2800" b="1" dirty="0"/>
              <a:t>amine or a </a:t>
            </a:r>
            <a:r>
              <a:rPr lang="en-US" sz="2800" b="1" dirty="0" err="1"/>
              <a:t>thiol</a:t>
            </a:r>
            <a:r>
              <a:rPr lang="en-US" sz="2800" b="1" dirty="0"/>
              <a:t> to form a secondary amine or a sulfide.</a:t>
            </a:r>
            <a:endParaRPr lang="it-IT" sz="2800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047" y="1825625"/>
            <a:ext cx="469390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88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Physical (a) and chemical (b) strategies for enhancing the interaction between a loaded drug and a polymeric gel to slow drug release.</a:t>
            </a:r>
            <a:endParaRPr lang="it-IT" sz="2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41617"/>
            <a:ext cx="10515600" cy="271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653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Formation and structure of semi- and full interpenetrating polymer</a:t>
            </a:r>
            <a:br>
              <a:rPr lang="en-US" sz="2800" dirty="0"/>
            </a:br>
            <a:r>
              <a:rPr lang="it-IT" sz="2800" dirty="0"/>
              <a:t>networks (IPN).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6439" y="1825625"/>
            <a:ext cx="66791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2252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Drug diffusion control by surface-modifying a hydrogel with an environmentally-responsive polymer graft.</a:t>
            </a:r>
            <a:endParaRPr lang="it-IT" sz="28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548571"/>
            <a:ext cx="10515600" cy="290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1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1365" y="457200"/>
            <a:ext cx="1186927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0" u="none" strike="noStrike" baseline="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Methods for synthesizing physical and chemical hydrogels</a:t>
            </a:r>
          </a:p>
          <a:p>
            <a:r>
              <a:rPr lang="it-IT" b="0" i="1" u="none" strike="noStrike" baseline="0" dirty="0" err="1" smtClean="0">
                <a:latin typeface="Times New Roman" panose="02020603050405020304" pitchFamily="18" charset="0"/>
              </a:rPr>
              <a:t>Physical</a:t>
            </a:r>
            <a:r>
              <a:rPr lang="it-IT" b="0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it-IT" b="0" i="1" u="none" strike="noStrike" baseline="0" dirty="0" err="1" smtClean="0">
                <a:latin typeface="Times New Roman" panose="02020603050405020304" pitchFamily="18" charset="0"/>
              </a:rPr>
              <a:t>gels</a:t>
            </a:r>
            <a:endParaRPr lang="it-IT" b="0" i="1" u="none" strike="noStrike" baseline="0" dirty="0" smtClean="0"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Warm a polymer solution to form a gel (e.g., PEO-PPO-PEO block copolymers in </a:t>
            </a:r>
            <a:r>
              <a:rPr lang="en-US" dirty="0" smtClean="0">
                <a:latin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</a:rPr>
              <a:t>2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O) </a:t>
            </a: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Cool a polymer solution to form a gel (e.g., agarose or gelatin in </a:t>
            </a:r>
            <a:r>
              <a:rPr lang="en-US" dirty="0" smtClean="0">
                <a:latin typeface="Times New Roman" panose="02020603050405020304" pitchFamily="18" charset="0"/>
              </a:rPr>
              <a:t>H</a:t>
            </a:r>
            <a:r>
              <a:rPr lang="en-US" baseline="-25000" dirty="0" smtClean="0">
                <a:latin typeface="Times New Roman" panose="02020603050405020304" pitchFamily="18" charset="0"/>
              </a:rPr>
              <a:t>2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O)</a:t>
            </a:r>
            <a:endParaRPr lang="en-US" sz="800" b="0" i="0" u="none" strike="noStrike" baseline="0" dirty="0" smtClean="0"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‘Crosslink’ a polymer in aqueous solution, using freeze–thaw cycles to form polymer microcrystals</a:t>
            </a: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(e.g., freeze–thaw PVA in aqueous solution)</a:t>
            </a: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Lower pH to form an H-bonded gel between two different polymers in the same aqueous solution (e.g., PEO and </a:t>
            </a:r>
            <a:r>
              <a:rPr lang="en-US" b="0" i="0" u="none" strike="noStrike" baseline="0" dirty="0" err="1" smtClean="0">
                <a:latin typeface="Times New Roman" panose="02020603050405020304" pitchFamily="18" charset="0"/>
              </a:rPr>
              <a:t>PAAc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)</a:t>
            </a: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Mix solutions of a </a:t>
            </a:r>
            <a:r>
              <a:rPr lang="en-US" b="0" i="0" u="none" strike="noStrike" baseline="0" dirty="0" err="1" smtClean="0">
                <a:latin typeface="Times New Roman" panose="02020603050405020304" pitchFamily="18" charset="0"/>
              </a:rPr>
              <a:t>polyanion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 and a </a:t>
            </a:r>
            <a:r>
              <a:rPr lang="en-US" b="0" i="0" u="none" strike="noStrike" baseline="0" dirty="0" err="1" smtClean="0">
                <a:latin typeface="Times New Roman" panose="02020603050405020304" pitchFamily="18" charset="0"/>
              </a:rPr>
              <a:t>polycation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 to form a complex </a:t>
            </a:r>
            <a:r>
              <a:rPr lang="en-US" b="0" i="0" u="none" strike="noStrike" baseline="0" dirty="0" err="1" smtClean="0">
                <a:latin typeface="Times New Roman" panose="02020603050405020304" pitchFamily="18" charset="0"/>
              </a:rPr>
              <a:t>coacervate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 gel (e.g., sodium alginate plus </a:t>
            </a:r>
            <a:r>
              <a:rPr lang="en-US" b="0" i="0" u="none" strike="noStrike" baseline="0" dirty="0" err="1" smtClean="0">
                <a:latin typeface="Times New Roman" panose="02020603050405020304" pitchFamily="18" charset="0"/>
              </a:rPr>
              <a:t>polylysine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)</a:t>
            </a:r>
          </a:p>
          <a:p>
            <a:r>
              <a:rPr lang="en-US" sz="800" b="0" i="0" u="none" strike="noStrike" baseline="0" dirty="0" smtClean="0">
                <a:latin typeface="MathematicalPi-One"/>
              </a:rPr>
              <a:t>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Gel a polyelectrolyte solution with a </a:t>
            </a:r>
            <a:r>
              <a:rPr lang="en-US" b="0" i="1" u="none" strike="noStrike" baseline="0" dirty="0" smtClean="0">
                <a:latin typeface="Times New Roman" panose="02020603050405020304" pitchFamily="18" charset="0"/>
              </a:rPr>
              <a:t>multi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valent ion of opposite charge (e.g., Na alginate </a:t>
            </a:r>
            <a:r>
              <a:rPr lang="en-US" b="0" i="0" u="none" strike="noStrike" baseline="0" dirty="0" smtClean="0">
                <a:latin typeface="MathematicalPi-One"/>
              </a:rPr>
              <a:t>+ 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Ca </a:t>
            </a:r>
            <a:r>
              <a:rPr lang="en-US" b="0" i="0" u="none" strike="noStrike" baseline="30000" dirty="0" smtClean="0">
                <a:latin typeface="MathematicalPi-One"/>
              </a:rPr>
              <a:t>2+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 )</a:t>
            </a:r>
          </a:p>
          <a:p>
            <a:endParaRPr lang="en-US" b="0" i="0" u="none" strike="noStrike" baseline="0" dirty="0" smtClean="0">
              <a:latin typeface="Times New Roman" panose="02020603050405020304" pitchFamily="18" charset="0"/>
            </a:endParaRPr>
          </a:p>
          <a:p>
            <a:r>
              <a:rPr lang="it-IT" b="0" i="1" u="none" strike="noStrike" baseline="0" dirty="0" err="1" smtClean="0">
                <a:latin typeface="Times New Roman" panose="02020603050405020304" pitchFamily="18" charset="0"/>
              </a:rPr>
              <a:t>Chemical</a:t>
            </a:r>
            <a:r>
              <a:rPr lang="it-IT" b="0" i="1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it-IT" b="0" i="1" u="none" strike="noStrike" baseline="0" dirty="0" err="1" smtClean="0">
                <a:latin typeface="Times New Roman" panose="02020603050405020304" pitchFamily="18" charset="0"/>
              </a:rPr>
              <a:t>gels</a:t>
            </a:r>
            <a:endParaRPr lang="it-IT" b="0" i="1" u="none" strike="noStrike" baseline="0" dirty="0" smtClean="0"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Crosslink polymers in the solid state or in solution with:</a:t>
            </a:r>
          </a:p>
          <a:p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Radiation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(e.g., irradiate PEO in H</a:t>
            </a:r>
            <a:r>
              <a:rPr lang="it-IT" b="0" i="0" u="none" strike="noStrike" baseline="-25000" dirty="0" smtClean="0">
                <a:latin typeface="Times New Roman" panose="02020603050405020304" pitchFamily="18" charset="0"/>
              </a:rPr>
              <a:t>2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O) </a:t>
            </a:r>
            <a:endParaRPr lang="it-IT" sz="800" b="0" i="0" u="none" strike="noStrike" baseline="0" dirty="0" smtClean="0"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Chemical </a:t>
            </a:r>
            <a:r>
              <a:rPr lang="en-US" b="0" i="0" u="none" strike="noStrike" baseline="0" dirty="0" err="1" smtClean="0">
                <a:latin typeface="Times New Roman" panose="02020603050405020304" pitchFamily="18" charset="0"/>
              </a:rPr>
              <a:t>crosslinkers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 (e.g., treat collagen with </a:t>
            </a:r>
            <a:r>
              <a:rPr lang="en-US" b="0" i="0" u="none" strike="noStrike" baseline="0" dirty="0" err="1" smtClean="0">
                <a:latin typeface="Times New Roman" panose="02020603050405020304" pitchFamily="18" charset="0"/>
              </a:rPr>
              <a:t>glutaraldehyde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 or a </a:t>
            </a:r>
            <a:r>
              <a:rPr lang="en-US" b="0" i="0" u="none" strike="noStrike" baseline="0" dirty="0" err="1" smtClean="0">
                <a:latin typeface="Times New Roman" panose="02020603050405020304" pitchFamily="18" charset="0"/>
              </a:rPr>
              <a:t>bis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-epoxide)</a:t>
            </a:r>
          </a:p>
          <a:p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Multi-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functional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reactive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compounds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(e.g.,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dextran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+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dicarboxylic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acids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)</a:t>
            </a:r>
            <a:endParaRPr lang="it-IT" b="0" i="0" u="none" strike="noStrike" baseline="0" dirty="0" smtClean="0">
              <a:latin typeface="Times New Roman" panose="02020603050405020304" pitchFamily="18" charset="0"/>
            </a:endParaRP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Copolymerize a </a:t>
            </a:r>
            <a:r>
              <a:rPr lang="en-US" b="0" i="0" u="none" strike="noStrike" baseline="0" dirty="0" err="1" smtClean="0">
                <a:latin typeface="Times New Roman" panose="02020603050405020304" pitchFamily="18" charset="0"/>
              </a:rPr>
              <a:t>monomer</a:t>
            </a:r>
            <a:r>
              <a:rPr lang="en-US" b="0" i="0" u="none" strike="noStrike" baseline="0" dirty="0" err="1" smtClean="0">
                <a:latin typeface="MathematicalPi-One"/>
              </a:rPr>
              <a:t>+</a:t>
            </a:r>
            <a:r>
              <a:rPr lang="en-US" b="0" i="0" u="none" strike="noStrike" baseline="0" dirty="0" err="1" smtClean="0">
                <a:latin typeface="Times New Roman" panose="02020603050405020304" pitchFamily="18" charset="0"/>
              </a:rPr>
              <a:t>crosslinker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 in solution (e.g., HEMA</a:t>
            </a:r>
            <a:r>
              <a:rPr lang="en-US" b="0" i="0" u="none" strike="noStrike" baseline="0" dirty="0" smtClean="0">
                <a:latin typeface="MathematicalPi-One"/>
              </a:rPr>
              <a:t>+</a:t>
            </a:r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EGDMA)</a:t>
            </a:r>
          </a:p>
          <a:p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Copolymerize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a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monomer</a:t>
            </a:r>
            <a:r>
              <a:rPr lang="it-IT" b="0" i="0" u="none" strike="noStrike" baseline="0" dirty="0" err="1" smtClean="0">
                <a:latin typeface="MathematicalPi-One"/>
              </a:rPr>
              <a:t>+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a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multifunctional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macromer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(e.g., bis-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methacrylate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terminated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PLA-PEO-PLA</a:t>
            </a:r>
            <a:r>
              <a:rPr lang="it-IT" b="0" i="0" u="none" strike="noStrike" baseline="0" dirty="0" err="1" smtClean="0">
                <a:latin typeface="MathematicalPi-One"/>
              </a:rPr>
              <a:t>+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photosensitizer</a:t>
            </a:r>
            <a:endParaRPr lang="it-IT" b="0" i="0" u="none" strike="noStrike" baseline="0" dirty="0" smtClean="0">
              <a:latin typeface="Times New Roman" panose="02020603050405020304" pitchFamily="18" charset="0"/>
            </a:endParaRPr>
          </a:p>
          <a:p>
            <a:r>
              <a:rPr lang="it-IT" b="0" i="0" u="none" strike="noStrike" baseline="0" dirty="0" smtClean="0">
                <a:latin typeface="MathematicalPi-One"/>
              </a:rPr>
              <a:t>+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visible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light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radiation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)</a:t>
            </a:r>
          </a:p>
          <a:p>
            <a:r>
              <a:rPr lang="en-US" b="0" i="0" u="none" strike="noStrike" baseline="0" dirty="0" smtClean="0">
                <a:latin typeface="Times New Roman" panose="02020603050405020304" pitchFamily="18" charset="0"/>
              </a:rPr>
              <a:t>Polymerize a monomer within a different solid polymer to form an IPN gel </a:t>
            </a:r>
            <a:endParaRPr lang="en-US" b="0" i="0" u="none" strike="noStrike" baseline="0" dirty="0" smtClean="0">
              <a:latin typeface="Times New Roman" panose="02020603050405020304" pitchFamily="18" charset="0"/>
            </a:endParaRPr>
          </a:p>
          <a:p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Chemically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convert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a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hydrophobic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polymer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to a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hydrogel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(e.g.,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partially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hydrolyse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PVAc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 to PVA or PAN to PAN/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PAAm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/</a:t>
            </a:r>
            <a:r>
              <a:rPr lang="it-IT" b="0" i="0" u="none" strike="noStrike" baseline="0" dirty="0" err="1" smtClean="0">
                <a:latin typeface="Times New Roman" panose="02020603050405020304" pitchFamily="18" charset="0"/>
              </a:rPr>
              <a:t>PAAc</a:t>
            </a:r>
            <a:r>
              <a:rPr lang="it-IT" b="0" i="0" u="none" strike="noStrike" baseline="0" dirty="0" smtClean="0">
                <a:latin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6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400" dirty="0"/>
              <a:t>‘‘</a:t>
            </a:r>
            <a:r>
              <a:rPr lang="it-IT" sz="2400" dirty="0" err="1"/>
              <a:t>Plum</a:t>
            </a:r>
            <a:r>
              <a:rPr lang="it-IT" sz="2400" dirty="0"/>
              <a:t> pudding’’, composite </a:t>
            </a:r>
            <a:r>
              <a:rPr lang="it-IT" sz="2400" dirty="0" err="1"/>
              <a:t>hydrogels</a:t>
            </a:r>
            <a:r>
              <a:rPr lang="it-IT" sz="2400" dirty="0"/>
              <a:t> </a:t>
            </a:r>
            <a:r>
              <a:rPr lang="it-IT" sz="2400" dirty="0" err="1"/>
              <a:t>containing</a:t>
            </a:r>
            <a:r>
              <a:rPr lang="it-IT" sz="2400" dirty="0"/>
              <a:t> </a:t>
            </a:r>
            <a:r>
              <a:rPr lang="it-IT" sz="2400" dirty="0" err="1"/>
              <a:t>drug</a:t>
            </a:r>
            <a:r>
              <a:rPr lang="it-IT" sz="2400" dirty="0"/>
              <a:t> </a:t>
            </a:r>
            <a:r>
              <a:rPr lang="it-IT" sz="2400" dirty="0" err="1"/>
              <a:t>encapsulated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/>
              <a:t>in a </a:t>
            </a:r>
            <a:r>
              <a:rPr lang="it-IT" sz="2400" dirty="0" err="1"/>
              <a:t>secondary</a:t>
            </a:r>
            <a:r>
              <a:rPr lang="it-IT" sz="2400" dirty="0"/>
              <a:t> </a:t>
            </a:r>
            <a:r>
              <a:rPr lang="it-IT" sz="2400" dirty="0" err="1"/>
              <a:t>controlled</a:t>
            </a:r>
            <a:r>
              <a:rPr lang="it-IT" sz="2400" dirty="0"/>
              <a:t> release </a:t>
            </a:r>
            <a:r>
              <a:rPr lang="it-IT" sz="2400" dirty="0" err="1"/>
              <a:t>vehicle</a:t>
            </a:r>
            <a:r>
              <a:rPr lang="it-IT" sz="2400" dirty="0"/>
              <a:t> (e.g. </a:t>
            </a:r>
            <a:r>
              <a:rPr lang="it-IT" sz="2400" dirty="0" err="1"/>
              <a:t>microparticles</a:t>
            </a:r>
            <a:r>
              <a:rPr lang="it-IT" sz="2400" dirty="0"/>
              <a:t>, </a:t>
            </a:r>
            <a:r>
              <a:rPr lang="it-IT" sz="2400" dirty="0" err="1"/>
              <a:t>nanoparticles</a:t>
            </a:r>
            <a:r>
              <a:rPr lang="it-IT" sz="2400" dirty="0"/>
              <a:t>,</a:t>
            </a:r>
            <a:br>
              <a:rPr lang="it-IT" sz="2400" dirty="0"/>
            </a:br>
            <a:r>
              <a:rPr lang="it-IT" sz="2400" dirty="0" err="1"/>
              <a:t>microgels</a:t>
            </a:r>
            <a:r>
              <a:rPr lang="it-IT" sz="2400" dirty="0"/>
              <a:t>, </a:t>
            </a:r>
            <a:r>
              <a:rPr lang="it-IT" sz="2400" dirty="0" err="1"/>
              <a:t>liposomes</a:t>
            </a:r>
            <a:r>
              <a:rPr lang="it-IT" sz="2400" dirty="0"/>
              <a:t>, </a:t>
            </a:r>
            <a:r>
              <a:rPr lang="it-IT" sz="2400" dirty="0" err="1"/>
              <a:t>micelles</a:t>
            </a:r>
            <a:r>
              <a:rPr lang="it-IT" sz="2400" dirty="0"/>
              <a:t>). D1 and D2 </a:t>
            </a:r>
            <a:r>
              <a:rPr lang="it-IT" sz="2400" dirty="0" err="1"/>
              <a:t>represent</a:t>
            </a:r>
            <a:r>
              <a:rPr lang="it-IT" sz="2400" dirty="0"/>
              <a:t> the </a:t>
            </a:r>
            <a:r>
              <a:rPr lang="it-IT" sz="2400" dirty="0" err="1"/>
              <a:t>diffusion</a:t>
            </a:r>
            <a:r>
              <a:rPr lang="it-IT" sz="2400" dirty="0"/>
              <a:t> </a:t>
            </a:r>
            <a:r>
              <a:rPr lang="it-IT" sz="2400" dirty="0" err="1"/>
              <a:t>coefficients</a:t>
            </a:r>
            <a:r>
              <a:rPr lang="it-IT" sz="2400" dirty="0"/>
              <a:t/>
            </a:r>
            <a:br>
              <a:rPr lang="it-IT" sz="2400" dirty="0"/>
            </a:br>
            <a:r>
              <a:rPr lang="en-US" sz="2400" dirty="0"/>
              <a:t>of drug out of the hydrogel (D1 </a:t>
            </a:r>
            <a:r>
              <a:rPr lang="en-US" sz="2400" dirty="0" smtClean="0"/>
              <a:t>=release </a:t>
            </a:r>
            <a:r>
              <a:rPr lang="en-US" sz="2400" dirty="0"/>
              <a:t>from secondary release vehicle;</a:t>
            </a:r>
            <a:br>
              <a:rPr lang="en-US" sz="2400" dirty="0"/>
            </a:br>
            <a:r>
              <a:rPr lang="it-IT" sz="2400" dirty="0"/>
              <a:t>D2 </a:t>
            </a:r>
            <a:r>
              <a:rPr lang="it-IT" sz="2400" dirty="0" smtClean="0"/>
              <a:t>= </a:t>
            </a:r>
            <a:r>
              <a:rPr lang="it-IT" sz="2400" dirty="0" err="1"/>
              <a:t>diffusion</a:t>
            </a:r>
            <a:r>
              <a:rPr lang="it-IT" sz="2400" dirty="0"/>
              <a:t> </a:t>
            </a:r>
            <a:r>
              <a:rPr lang="it-IT" sz="2400" dirty="0" err="1"/>
              <a:t>through</a:t>
            </a:r>
            <a:r>
              <a:rPr lang="it-IT" sz="2400" dirty="0"/>
              <a:t> </a:t>
            </a:r>
            <a:r>
              <a:rPr lang="it-IT" sz="2400" dirty="0" err="1"/>
              <a:t>hydrogel</a:t>
            </a:r>
            <a:r>
              <a:rPr lang="it-IT" sz="2400" dirty="0"/>
              <a:t>).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3962" y="2293144"/>
            <a:ext cx="8784076" cy="341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113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dirty="0" err="1"/>
              <a:t>Strategies</a:t>
            </a:r>
            <a:r>
              <a:rPr lang="it-IT" sz="2800" dirty="0"/>
              <a:t> for </a:t>
            </a:r>
            <a:r>
              <a:rPr lang="it-IT" sz="2800" dirty="0" err="1"/>
              <a:t>hydrophobic</a:t>
            </a:r>
            <a:r>
              <a:rPr lang="it-IT" sz="2800" dirty="0"/>
              <a:t> </a:t>
            </a:r>
            <a:r>
              <a:rPr lang="it-IT" sz="2800" dirty="0" err="1"/>
              <a:t>drug</a:t>
            </a:r>
            <a:r>
              <a:rPr lang="it-IT" sz="2800" dirty="0"/>
              <a:t> delivery via </a:t>
            </a:r>
            <a:r>
              <a:rPr lang="it-IT" sz="2800" dirty="0" err="1"/>
              <a:t>hydrogels</a:t>
            </a:r>
            <a:r>
              <a:rPr lang="it-IT" sz="2800" dirty="0"/>
              <a:t> (a) random </a:t>
            </a:r>
            <a:r>
              <a:rPr lang="it-IT" sz="2800" dirty="0" err="1"/>
              <a:t>copolymerization</a:t>
            </a:r>
            <a:r>
              <a:rPr lang="it-IT" sz="2800" dirty="0"/>
              <a:t> of a </a:t>
            </a:r>
            <a:r>
              <a:rPr lang="it-IT" sz="2800" dirty="0" err="1"/>
              <a:t>hydrophobic</a:t>
            </a:r>
            <a:r>
              <a:rPr lang="it-IT" sz="2800" dirty="0"/>
              <a:t> </a:t>
            </a:r>
            <a:r>
              <a:rPr lang="it-IT" sz="2800" dirty="0" err="1"/>
              <a:t>monomer</a:t>
            </a:r>
            <a:r>
              <a:rPr lang="it-IT" sz="2800" dirty="0"/>
              <a:t>; (b) </a:t>
            </a:r>
            <a:r>
              <a:rPr lang="it-IT" sz="2800" dirty="0" err="1"/>
              <a:t>grafting</a:t>
            </a:r>
            <a:r>
              <a:rPr lang="it-IT" sz="2800" dirty="0"/>
              <a:t> of </a:t>
            </a:r>
            <a:r>
              <a:rPr lang="it-IT" sz="2800" dirty="0" err="1"/>
              <a:t>hydrophobic</a:t>
            </a:r>
            <a:r>
              <a:rPr lang="it-IT" sz="2800" dirty="0"/>
              <a:t> side-</a:t>
            </a:r>
            <a:r>
              <a:rPr lang="it-IT" sz="2800" dirty="0" err="1"/>
              <a:t>chains</a:t>
            </a:r>
            <a:r>
              <a:rPr lang="it-IT" sz="2800" dirty="0" smtClean="0"/>
              <a:t>; (</a:t>
            </a:r>
            <a:r>
              <a:rPr lang="it-IT" sz="2800" dirty="0"/>
              <a:t>c) </a:t>
            </a:r>
            <a:r>
              <a:rPr lang="it-IT" sz="2800" dirty="0" err="1"/>
              <a:t>incorporation</a:t>
            </a:r>
            <a:r>
              <a:rPr lang="it-IT" sz="2800" dirty="0"/>
              <a:t> of </a:t>
            </a:r>
            <a:r>
              <a:rPr lang="it-IT" sz="2800" dirty="0" err="1"/>
              <a:t>cyclodextrin</a:t>
            </a:r>
            <a:r>
              <a:rPr lang="it-IT" sz="2800" dirty="0"/>
              <a:t>.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6070" y="1825625"/>
            <a:ext cx="637985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181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0068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474" y="1663700"/>
            <a:ext cx="5179051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526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6428" y="1196041"/>
            <a:ext cx="5280601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0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724" y="1403350"/>
            <a:ext cx="6194551" cy="405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6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946" y="1386915"/>
            <a:ext cx="6093001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071" y="28871"/>
            <a:ext cx="8480611" cy="68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8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843" y="11395"/>
            <a:ext cx="5434096" cy="674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4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674</Words>
  <Application>Microsoft Office PowerPoint</Application>
  <PresentationFormat>Widescreen</PresentationFormat>
  <Paragraphs>59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MathematicalPi-One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Reaction of dextran with GMA</vt:lpstr>
      <vt:lpstr>Structures of (A) dex-MA, (B) dex-HEMA and (C) dex-(lactate) -HEMA</vt:lpstr>
      <vt:lpstr>Presentazione standard di PowerPoint</vt:lpstr>
      <vt:lpstr>Aldehyde-mediated crosslinking of polymers containing alcohol, amine or hydrazide groups (R represents the polymer chains, X is any spacer e.g. (CH ) in the case of glutaraldehyde)</vt:lpstr>
      <vt:lpstr>Passerini and Ugi condensation reactions</vt:lpstr>
      <vt:lpstr>Presentazione standard di PowerPoint</vt:lpstr>
      <vt:lpstr>Preparation of PEG hydrogels crosslinked by polyrotaxanes</vt:lpstr>
      <vt:lpstr>Polymer 49 (2008) 1993-2007</vt:lpstr>
      <vt:lpstr>Mechanism of in situ physical gelation driven by hydrophobic interactions</vt:lpstr>
      <vt:lpstr>Chemical structures and abbreviations of common thermo-gelling hydrophobic blocks.</vt:lpstr>
      <vt:lpstr>Mechanisms of in situ physical gelation based on charge interactions with an oppositely-charged polymer or an oppositely-charged small molecule cross-linker</vt:lpstr>
      <vt:lpstr>In situ physical gelation via hydrogen bonding interactions between geometrically-compatible biopolymers (methylcellulose and hyaluronic acid); the hydrogen bonds break under shear.</vt:lpstr>
      <vt:lpstr>Mechanism of in situ physical gelation via stereocomplexation between L- and D- lactide polymer chains</vt:lpstr>
      <vt:lpstr>Mechanism of in situ physical gelation via the formation of a supramolecular complex between poly(ethylene oxide) (PEO) and cyclodextrin</vt:lpstr>
      <vt:lpstr>Typical in situ-cross-linking chemistries: (a) reaction of an aldehyde and an amine to form a Schiff base; (b) reaction of an aldehyde and hydrazide to form a hydrazone; (c) Michael reaction of an acrylate and either a primary amine or a thiol to form a secondary amine or a sulfide.</vt:lpstr>
      <vt:lpstr>Physical (a) and chemical (b) strategies for enhancing the interaction between a loaded drug and a polymeric gel to slow drug release.</vt:lpstr>
      <vt:lpstr>Formation and structure of semi- and full interpenetrating polymer networks (IPN).</vt:lpstr>
      <vt:lpstr>Drug diffusion control by surface-modifying a hydrogel with an environmentally-responsive polymer graft.</vt:lpstr>
      <vt:lpstr>‘‘Plum pudding’’, composite hydrogels containing drug encapsulated in a secondary controlled release vehicle (e.g. microparticles, nanoparticles, microgels, liposomes, micelles). D1 and D2 represent the diffusion coefficients of drug out of the hydrogel (D1 =release from secondary release vehicle; D2 = diffusion through hydrogel).</vt:lpstr>
      <vt:lpstr>Strategies for hydrophobic drug delivery via hydrogels (a) random copolymerization of a hydrophobic monomer; (b) grafting of hydrophobic side-chains; (c) incorporation of cyclodextrin.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Antonia</dc:creator>
  <cp:lastModifiedBy>Antonia</cp:lastModifiedBy>
  <cp:revision>22</cp:revision>
  <dcterms:created xsi:type="dcterms:W3CDTF">2015-02-02T14:48:41Z</dcterms:created>
  <dcterms:modified xsi:type="dcterms:W3CDTF">2015-04-28T13:18:35Z</dcterms:modified>
</cp:coreProperties>
</file>