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334" r:id="rId3"/>
    <p:sldId id="331" r:id="rId4"/>
    <p:sldId id="332" r:id="rId5"/>
    <p:sldId id="335" r:id="rId6"/>
    <p:sldId id="328" r:id="rId7"/>
    <p:sldId id="330" r:id="rId8"/>
    <p:sldId id="321" r:id="rId9"/>
    <p:sldId id="322" r:id="rId10"/>
    <p:sldId id="437" r:id="rId11"/>
    <p:sldId id="438" r:id="rId12"/>
    <p:sldId id="262" r:id="rId13"/>
    <p:sldId id="439" r:id="rId14"/>
    <p:sldId id="440" r:id="rId15"/>
    <p:sldId id="329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282" r:id="rId24"/>
    <p:sldId id="448" r:id="rId25"/>
    <p:sldId id="449" r:id="rId26"/>
    <p:sldId id="450" r:id="rId27"/>
    <p:sldId id="451" r:id="rId28"/>
    <p:sldId id="292" r:id="rId29"/>
    <p:sldId id="452" r:id="rId30"/>
    <p:sldId id="453" r:id="rId31"/>
    <p:sldId id="454" r:id="rId32"/>
    <p:sldId id="455" r:id="rId33"/>
    <p:sldId id="258" r:id="rId34"/>
    <p:sldId id="456" r:id="rId35"/>
    <p:sldId id="299" r:id="rId36"/>
    <p:sldId id="457" r:id="rId37"/>
    <p:sldId id="300" r:id="rId38"/>
    <p:sldId id="302" r:id="rId39"/>
    <p:sldId id="305" r:id="rId40"/>
    <p:sldId id="306" r:id="rId41"/>
    <p:sldId id="319" r:id="rId42"/>
    <p:sldId id="320" r:id="rId43"/>
    <p:sldId id="336" r:id="rId44"/>
    <p:sldId id="323" r:id="rId45"/>
    <p:sldId id="326" r:id="rId46"/>
    <p:sldId id="327" r:id="rId47"/>
    <p:sldId id="458" r:id="rId48"/>
    <p:sldId id="304" r:id="rId49"/>
    <p:sldId id="337" r:id="rId50"/>
    <p:sldId id="309" r:id="rId51"/>
    <p:sldId id="310" r:id="rId52"/>
    <p:sldId id="311" r:id="rId53"/>
    <p:sldId id="333" r:id="rId54"/>
    <p:sldId id="314" r:id="rId55"/>
    <p:sldId id="460" r:id="rId56"/>
    <p:sldId id="461" r:id="rId57"/>
    <p:sldId id="462" r:id="rId58"/>
    <p:sldId id="463" r:id="rId59"/>
    <p:sldId id="465" r:id="rId60"/>
    <p:sldId id="467" r:id="rId61"/>
    <p:sldId id="468" r:id="rId62"/>
    <p:sldId id="469" r:id="rId63"/>
    <p:sldId id="473" r:id="rId64"/>
    <p:sldId id="316" r:id="rId65"/>
    <p:sldId id="475" r:id="rId66"/>
    <p:sldId id="476" r:id="rId67"/>
    <p:sldId id="477" r:id="rId68"/>
    <p:sldId id="338" r:id="rId69"/>
    <p:sldId id="339" r:id="rId70"/>
    <p:sldId id="340" r:id="rId71"/>
    <p:sldId id="341" r:id="rId72"/>
    <p:sldId id="324" r:id="rId73"/>
    <p:sldId id="325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8" r:id="rId90"/>
    <p:sldId id="359" r:id="rId91"/>
    <p:sldId id="360" r:id="rId92"/>
    <p:sldId id="362" r:id="rId93"/>
    <p:sldId id="363" r:id="rId9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5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B8CC6-3048-3340-B66A-DC58FB9CBD09}" type="datetimeFigureOut">
              <a:rPr lang="en-IT" smtClean="0"/>
              <a:t>10/12/2023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E50DC-0E91-CA49-8A03-EC09714388E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11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64A-58F8-F942-88E5-B1C9DBC67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E43C5-DB08-664A-AE89-3F00A07D2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0C1E-203B-C942-BA51-4DC3F9D0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24DC-2258-A340-ADD3-0C6ECD2C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4C552-207A-5240-AA46-6787DA4E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07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B7BC-C048-4041-9324-B77E2939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6D06B-2EDD-EA47-B8A4-F9955978D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EF819-6FB4-BD45-B2FA-F25A14CC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9587-AAC9-EE42-85A4-A5C0BBD7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2F184-F925-2642-9757-B3F5B813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213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B389F-5B47-1646-8953-02C898003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6D97F-8244-A242-A3C9-A9C674AA8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CF1C-0A3E-1B4A-A300-ED81A188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B5DE7-223E-0347-9A53-414D7A90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D6C5C-2E87-B54A-9027-2FD4C047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663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E56C-BD91-1B41-B88A-7DE60DBE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2A661-A07F-AE42-8757-4ECE22FC5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4C906-F725-6441-9623-053ABD29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77581-F2A7-5146-82F7-C43B5438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E144-A1D1-8545-BACE-B906D72B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449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F055-CF28-9142-A392-D7C359C6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DC158-B477-8F47-94EE-06DCFA17E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885B-6563-4540-AF7A-8718F351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4220-067A-ED46-8EED-516074D2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D887-ECDF-E54D-9FEB-90C1DB91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07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8DC-D769-1D4B-B893-E8047908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0813-6392-F844-B8FC-7CD059AE3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817A4-70FA-6F42-B718-51201D261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775A9-1BCA-424C-9D5B-7A8C9F04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1F51-38CD-534E-BA07-46378685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F35E2-CB18-0645-84B0-C310FCA6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936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4EC0-DBCA-3A49-BD14-6446B483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EAC14-8E03-E04D-995A-C90A1FD9B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35381-5282-9D4C-8AD4-CED7BBCF9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EBE1D-A89D-5C48-A8F5-19EF96A01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6AEE3-A03C-DE4C-8A77-DCFE030DE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600F8-CB66-5B4F-A712-A280D14C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4245-8209-7445-8F7F-207863C9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4F547-6331-8741-B1B4-4C2D4300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579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FE15-3610-5E48-84AF-716AA15B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5CFA5-8FB6-7C45-8AF8-FAC1BE5A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4A13D-C697-6F4A-A23E-01FCAF2E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633F2-FB18-0F42-BF5D-6FC9CAFC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35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234A0-2B9D-184A-9D05-AF877505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B8015-BAFD-FB4A-9262-14F2E313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9D97-2D8D-6C4C-92B0-4CCBEC48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122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F17D-0460-9F4C-B6A9-180217EDE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48640-169E-574D-8A28-5D3B03AF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B85C6-A905-8943-927F-ACE025892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508CA-086B-C545-8C89-5DA9A44F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094F9-8D95-A048-AF56-3D794D16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1B6-9C86-5344-8F6C-F3042C98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76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9AB-BAA2-6844-9EB3-95B2E5BB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977E5-15A1-7D4E-97B6-011E4FE30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4527E-B782-A442-8903-ABC008F0D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5DE97-CD0B-CF47-A6EC-7DF591FB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77A88-291F-A74A-98C8-5D0BF542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75107-3856-2E4A-864E-C1CE4CD7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619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EAF0D-B0EE-3340-8686-60ECB6448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A9A90-5113-2141-84D4-7E6A8C119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0AD24-5981-244D-B9CE-17314A266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B1499-23D0-0E44-BF22-66191592D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364FA-10C9-D042-B9EA-33997BF52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961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sunsite.unc.edu/wm/paint/auth/seurat/baignade/seurat.baignade.jp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8D6A427-77CD-FD45-9FC7-B6F8C1765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47CE1-AD6C-F347-88CB-2071E2BCAAF2}"/>
              </a:ext>
            </a:extLst>
          </p:cNvPr>
          <p:cNvSpPr/>
          <p:nvPr/>
        </p:nvSpPr>
        <p:spPr>
          <a:xfrm>
            <a:off x="126206" y="6361599"/>
            <a:ext cx="589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0" dirty="0">
                <a:effectLst/>
                <a:latin typeface="+mj-lt"/>
              </a:rPr>
              <a:t>Exterior of the old Atocha Station in Madrid </a:t>
            </a:r>
            <a:r>
              <a:rPr lang="en-GB" sz="1000" b="0" i="0" dirty="0">
                <a:effectLst/>
                <a:latin typeface="+mj-lt"/>
              </a:rPr>
              <a:t>(Gryffindor / CC BY-SA)</a:t>
            </a:r>
            <a:endParaRPr lang="x-none" sz="1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429" y="115193"/>
            <a:ext cx="10047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FORENSIC DECISION MAKING </a:t>
            </a:r>
          </a:p>
          <a:p>
            <a:pPr algn="ctr"/>
            <a:r>
              <a:rPr lang="en-US" sz="2800" dirty="0"/>
              <a:t>October 16</a:t>
            </a:r>
            <a:r>
              <a:rPr lang="en-US" sz="2800" baseline="30000" dirty="0"/>
              <a:t>th</a:t>
            </a:r>
            <a:r>
              <a:rPr lang="en-US" sz="2800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4534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3CD74F93-B6AB-2E45-83A9-5C5F1B19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620714"/>
            <a:ext cx="489585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7">
            <a:extLst>
              <a:ext uri="{FF2B5EF4-FFF2-40B4-BE49-F238E27FC236}">
                <a16:creationId xmlns:a16="http://schemas.microsoft.com/office/drawing/2014/main" id="{97467F41-562D-694B-B4C1-9DF85F922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924176"/>
            <a:ext cx="33115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IT"/>
              <a:t>The lenses of the eye focus the light emitted by objects in the world onto the retina at the back of the eye, where the retina is located.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6FF02E09-65A7-4442-844C-7800D730B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4797426"/>
            <a:ext cx="56165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IT" dirty="0"/>
              <a:t>The retina contains light sensitive cells which convert light to bio-electrical activity, and</a:t>
            </a:r>
          </a:p>
          <a:p>
            <a:endParaRPr lang="en-US" altLang="en-IT" dirty="0"/>
          </a:p>
          <a:p>
            <a:r>
              <a:rPr lang="en-US" altLang="en-IT" dirty="0"/>
              <a:t>a network of neurons that process visual information and transmit it down the optic nerve to the brain.</a:t>
            </a:r>
            <a:endParaRPr lang="it-IT" altLang="en-IT" dirty="0"/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807D6E53-B53F-1344-ADD1-2D9687194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33376"/>
            <a:ext cx="1642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eye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>
            <a:extLst>
              <a:ext uri="{FF2B5EF4-FFF2-40B4-BE49-F238E27FC236}">
                <a16:creationId xmlns:a16="http://schemas.microsoft.com/office/drawing/2014/main" id="{D2819B43-F337-934A-8512-AE689024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549275"/>
            <a:ext cx="5689600" cy="523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1692BD6-D2A0-3941-A6C1-72E43E8C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20713"/>
            <a:ext cx="3043237" cy="55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4C866639-7E6B-AD4B-8FE2-B6C6E074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773239"/>
            <a:ext cx="5364162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64DE6133-DE15-764E-9290-5446FF4DD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04814"/>
            <a:ext cx="2514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3BEADBA-485B-0A4A-9A85-AF2D4026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196976"/>
            <a:ext cx="6408738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8E0A234F-9AFF-0642-8AD9-7CFAFC077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260351"/>
            <a:ext cx="2514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1423B0E-1B3F-CE43-A07D-EB6DFCB6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125538"/>
            <a:ext cx="6624637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7B0EA1E3-89F7-A64F-93B1-5AACDD96A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404814"/>
            <a:ext cx="2514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>
            <a:extLst>
              <a:ext uri="{FF2B5EF4-FFF2-40B4-BE49-F238E27FC236}">
                <a16:creationId xmlns:a16="http://schemas.microsoft.com/office/drawing/2014/main" id="{2A69E85F-8A36-AE4E-BEEA-C25455B39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404814"/>
            <a:ext cx="27933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(5)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BFAE5B45-6019-D742-BB12-7C97BF9E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3"/>
            <a:ext cx="8820150" cy="45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8862F1B-FE17-7D40-8089-48FC3A3E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341439"/>
            <a:ext cx="7058025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BBE3324A-5E34-8049-A875-01F3CF7BE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404814"/>
            <a:ext cx="58139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Distribution of cones and rods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91C236E-E2B0-9147-A21A-546C47A4A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196975"/>
            <a:ext cx="5794375" cy="38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34F30CA3-9CFC-3046-8037-924F0F8B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620714"/>
            <a:ext cx="790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Light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5AFABE6E-3AEA-344C-85FD-E135A6288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620714"/>
            <a:ext cx="790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Light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C4D7B08F-C200-4444-B55C-04B38F106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565401"/>
            <a:ext cx="789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Rods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AF6E50BA-E124-7A45-A5E4-52C3A95C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2492376"/>
            <a:ext cx="946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Cones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C8287F98-75CA-6A48-BC9B-706D097A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4365626"/>
            <a:ext cx="1911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Ganglion cells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7C638DB8-3EBC-BF43-8FF7-3D1146862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6151" y="4221164"/>
            <a:ext cx="1911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Ganglion cells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1AD3FCB5-1099-F048-96CE-CEA62B16A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1" y="5734051"/>
            <a:ext cx="2510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Large convergence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A69AF587-B9BB-DF4C-BE78-B2AD8F1D7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5708651"/>
            <a:ext cx="25091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Small convergence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F06FFDA9-1C96-2F4E-84F0-FD011088B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"/>
            <a:ext cx="8135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Connections of cones and rods (simplified)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11330AC-73D7-6548-AF92-6E1D20AA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2205038"/>
            <a:ext cx="1712913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E1335661-BAD7-0D41-8902-BD759548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133601"/>
            <a:ext cx="92392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>
            <a:extLst>
              <a:ext uri="{FF2B5EF4-FFF2-40B4-BE49-F238E27FC236}">
                <a16:creationId xmlns:a16="http://schemas.microsoft.com/office/drawing/2014/main" id="{F40417D3-549A-EA49-B332-208DFE8E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790" y="981075"/>
            <a:ext cx="28766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200"/>
              <a:t>Rods system </a:t>
            </a:r>
          </a:p>
          <a:p>
            <a:pPr algn="ctr"/>
            <a:r>
              <a:rPr lang="it-IT" altLang="en-IT" sz="3200"/>
              <a:t>(scotopic vision)</a:t>
            </a: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5C5BD00E-0A70-6142-86AD-A05F4F31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10" y="981075"/>
            <a:ext cx="29794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200"/>
              <a:t>Cones system</a:t>
            </a:r>
          </a:p>
          <a:p>
            <a:pPr algn="ctr"/>
            <a:r>
              <a:rPr lang="it-IT" altLang="en-IT" sz="3200"/>
              <a:t>(photopic vision)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33903CE9-89FC-CD4F-9689-F60053E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188914"/>
            <a:ext cx="41008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Two “visual systems”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3DCCBDBA-E758-0A4F-BD8C-B2F69581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716339"/>
            <a:ext cx="4032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it-IT" altLang="en-IT" sz="2000"/>
              <a:t>Low acuity (due to large spacing and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High sensitivity (due to large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Black and white vision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Peripheral vision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37BBF741-C2F0-8041-A894-0AC9B2DC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716339"/>
            <a:ext cx="4032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it-IT" altLang="en-IT" sz="2000"/>
              <a:t>High acuity (due to reduced spacing and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Low sensitivity (due to small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Colour vision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Central vision (fovea)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A7F3D33-6109-4B42-8570-07B9FE93F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36613"/>
            <a:ext cx="7775575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57CC751F-9FFC-774D-A146-D7582261A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577638"/>
            <a:ext cx="7848600" cy="137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38088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IT" sz="2800" b="1" dirty="0"/>
              <a:t>PERCEPTION</a:t>
            </a:r>
            <a:endParaRPr lang="it-IT" altLang="en-IT" sz="2800" dirty="0"/>
          </a:p>
          <a:p>
            <a:pPr>
              <a:buFontTx/>
              <a:buAutoNum type="arabicPeriod"/>
            </a:pPr>
            <a:endParaRPr lang="en-US" altLang="en-IT" sz="2800" dirty="0"/>
          </a:p>
          <a:p>
            <a:pPr algn="ctr"/>
            <a:endParaRPr lang="en-US" altLang="en-IT" sz="2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3BB7756-9798-D740-A4AE-D76AA9C7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908051"/>
            <a:ext cx="36322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F916E428-07E8-7C41-BACF-A8AE54394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195264"/>
            <a:ext cx="31870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Mona Lisa smile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5CBC805-6D33-0744-B8D0-0C25BED6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052514"/>
            <a:ext cx="353536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60547166-6185-EC47-B227-6BECB995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333376"/>
            <a:ext cx="5395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Why is the smile so elusive?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9BE0AA5D-C0FB-4F49-AC4D-AC6D42920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5235575"/>
            <a:ext cx="70056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800"/>
              <a:t>At least two hypotheses ground onto the physiology of the visual system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BD7EE3DF-6282-3B44-8FD1-EFA19DA1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333376"/>
            <a:ext cx="631031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IT" sz="3600"/>
              <a:t>Effect of spatial frequencies</a:t>
            </a:r>
          </a:p>
          <a:p>
            <a:pPr algn="ctr"/>
            <a:r>
              <a:rPr lang="it-IT" altLang="en-IT" sz="1600"/>
              <a:t>Livingstone, M.S. (2000) Is It Warm? Is It Real? Or Just Low Spatial Frequency? </a:t>
            </a:r>
            <a:r>
              <a:rPr lang="it-IT" altLang="en-IT" sz="1600" i="1"/>
              <a:t>Science</a:t>
            </a:r>
            <a:r>
              <a:rPr lang="it-IT" altLang="en-IT" sz="1600"/>
              <a:t>, 290 (5495), 1299</a:t>
            </a:r>
            <a:r>
              <a:rPr lang="it-IT" altLang="en-IT"/>
              <a:t> </a:t>
            </a:r>
            <a:r>
              <a:rPr lang="it-IT" altLang="en-IT" b="1"/>
              <a:t> </a:t>
            </a:r>
            <a:endParaRPr lang="it-IT" altLang="en-IT" sz="360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0F1F7A4-A625-6B4E-A41A-C77472359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1748255"/>
            <a:ext cx="180022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it-IT" altLang="en-IT"/>
              <a:t>“our central vision is dominated by significantly higher spatial frequencies than is our peripheral vision. Conversely, vision only a few degrees from the center of gaze is much blurrier than in the fovea”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0E4494A6-206E-4141-808C-C48AA11C1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1773239"/>
            <a:ext cx="208915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it-IT" altLang="en-IT"/>
              <a:t>The “sfumato” technique makes the smile more apparent in the low spatial frequency range, and therefore more apparent to peripheral vision than to central vision.</a:t>
            </a:r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BFA920C5-FDE9-DA45-909E-7687EF56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700214"/>
            <a:ext cx="353536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486E0D86-98F8-FE43-8A28-A2A174B13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333376"/>
            <a:ext cx="631031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IT" sz="3600"/>
              <a:t>Effect of spatial frequencies</a:t>
            </a:r>
          </a:p>
          <a:p>
            <a:pPr algn="ctr"/>
            <a:r>
              <a:rPr lang="it-IT" altLang="en-IT" sz="1600"/>
              <a:t>Livingstone, M.S. (2000) Is It Warm? Is It Real? Or Just Low Spatial Frequency? </a:t>
            </a:r>
            <a:r>
              <a:rPr lang="it-IT" altLang="en-IT" sz="1600" i="1"/>
              <a:t>Science</a:t>
            </a:r>
            <a:r>
              <a:rPr lang="it-IT" altLang="en-IT" sz="1600"/>
              <a:t>, 290 (5495), 1299</a:t>
            </a:r>
            <a:r>
              <a:rPr lang="it-IT" altLang="en-IT"/>
              <a:t> </a:t>
            </a:r>
            <a:r>
              <a:rPr lang="it-IT" altLang="en-IT" b="1"/>
              <a:t> </a:t>
            </a:r>
            <a:endParaRPr lang="it-IT" altLang="en-IT" sz="3600"/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7ABC667D-A288-3F48-97A3-12220BEE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060575"/>
            <a:ext cx="2576513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257325C9-E32B-794B-BAEF-22F25B25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1" y="2060575"/>
            <a:ext cx="2576513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0B9FAB56-0F29-D149-A5E1-469A7BB3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2060575"/>
            <a:ext cx="2576512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5" name="Rectangle 9">
            <a:extLst>
              <a:ext uri="{FF2B5EF4-FFF2-40B4-BE49-F238E27FC236}">
                <a16:creationId xmlns:a16="http://schemas.microsoft.com/office/drawing/2014/main" id="{250F487D-835F-094D-B530-7A129ED8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5157788"/>
            <a:ext cx="917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/>
              <a:t>Original</a:t>
            </a:r>
          </a:p>
        </p:txBody>
      </p:sp>
      <p:sp>
        <p:nvSpPr>
          <p:cNvPr id="29706" name="Rectangle 10">
            <a:extLst>
              <a:ext uri="{FF2B5EF4-FFF2-40B4-BE49-F238E27FC236}">
                <a16:creationId xmlns:a16="http://schemas.microsoft.com/office/drawing/2014/main" id="{56AC6B36-2942-F34A-BBC1-2EBA45207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148" y="5149851"/>
            <a:ext cx="27448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/>
              <a:t>High frequencies enhanced</a:t>
            </a:r>
          </a:p>
          <a:p>
            <a:pPr algn="ctr"/>
            <a:r>
              <a:rPr lang="it-IT" altLang="en-IT"/>
              <a:t>(mimicking central vision)</a:t>
            </a:r>
          </a:p>
        </p:txBody>
      </p:sp>
      <p:sp>
        <p:nvSpPr>
          <p:cNvPr id="29707" name="Rectangle 11">
            <a:extLst>
              <a:ext uri="{FF2B5EF4-FFF2-40B4-BE49-F238E27FC236}">
                <a16:creationId xmlns:a16="http://schemas.microsoft.com/office/drawing/2014/main" id="{E8F29FC0-86B5-9444-9E7D-87F7B1856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027" y="5157789"/>
            <a:ext cx="29034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/>
              <a:t>Low frequencies enhanced</a:t>
            </a:r>
          </a:p>
          <a:p>
            <a:pPr algn="ctr"/>
            <a:r>
              <a:rPr lang="it-IT" altLang="en-IT"/>
              <a:t>(mimicking peripheral vision)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53579A5D-2777-E74F-B62D-481DA7BF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703" y="1"/>
            <a:ext cx="701634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(functional organization within the retina, and beyond)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3C5565E6-DC6A-4242-AA53-6F29E0FB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125538"/>
            <a:ext cx="3043237" cy="55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1C3FBB72-AAD2-9746-AB9C-D28285015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6" y="4760913"/>
            <a:ext cx="1697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Amacrine cells</a:t>
            </a:r>
          </a:p>
        </p:txBody>
      </p:sp>
      <p:sp>
        <p:nvSpPr>
          <p:cNvPr id="27653" name="Line 5">
            <a:extLst>
              <a:ext uri="{FF2B5EF4-FFF2-40B4-BE49-F238E27FC236}">
                <a16:creationId xmlns:a16="http://schemas.microsoft.com/office/drawing/2014/main" id="{49742BF9-2BFC-BF4B-AC0C-F8C92E285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4563" y="4221163"/>
            <a:ext cx="107950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95184EC9-5FE4-D447-8A84-70829F815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3429000"/>
            <a:ext cx="17717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Horizontal cells</a:t>
            </a:r>
          </a:p>
        </p:txBody>
      </p:sp>
      <p:sp>
        <p:nvSpPr>
          <p:cNvPr id="27655" name="Line 7">
            <a:extLst>
              <a:ext uri="{FF2B5EF4-FFF2-40B4-BE49-F238E27FC236}">
                <a16:creationId xmlns:a16="http://schemas.microsoft.com/office/drawing/2014/main" id="{9417EAB1-EB5E-694A-BB4D-EBDF2F4E64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8213" y="3860800"/>
            <a:ext cx="295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4B590467-F2A1-994B-BD64-7560E3093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6" y="6200775"/>
            <a:ext cx="754328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Horizontal connections among retinal cells create functional structures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E82A9356-25DA-1049-A158-3AE7FB68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4AD134D0-CF0C-E947-BD0D-C09C325B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125538"/>
            <a:ext cx="3043237" cy="55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94AF1998-365A-8D40-B093-D1378426E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6" y="4760913"/>
            <a:ext cx="1697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Amacrine cells</a:t>
            </a:r>
          </a:p>
        </p:txBody>
      </p:sp>
      <p:sp>
        <p:nvSpPr>
          <p:cNvPr id="36869" name="Line 5">
            <a:extLst>
              <a:ext uri="{FF2B5EF4-FFF2-40B4-BE49-F238E27FC236}">
                <a16:creationId xmlns:a16="http://schemas.microsoft.com/office/drawing/2014/main" id="{FE909824-E23F-104E-A86A-7C5DC958CB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4563" y="4221163"/>
            <a:ext cx="107950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7507384B-2567-0840-A4ED-D8BAC3AB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3429000"/>
            <a:ext cx="17717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Horizontal cells</a:t>
            </a:r>
          </a:p>
        </p:txBody>
      </p:sp>
      <p:sp>
        <p:nvSpPr>
          <p:cNvPr id="36871" name="Line 7">
            <a:extLst>
              <a:ext uri="{FF2B5EF4-FFF2-40B4-BE49-F238E27FC236}">
                <a16:creationId xmlns:a16="http://schemas.microsoft.com/office/drawing/2014/main" id="{5855968A-66F7-1D44-AE72-A0C4FDA6B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8213" y="3860800"/>
            <a:ext cx="295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72C3ECDF-1C0D-4341-BC7A-D7802828C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21389"/>
            <a:ext cx="813752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000"/>
              <a:t>Through the horizontal connections one active cell (photoreceptor or bipolar cell) may inhibit adjacent cells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3334339A-549A-9341-87B9-62CBE77E0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530BB79C-0532-9743-8F06-CBD7EC02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AutoShape 10">
            <a:extLst>
              <a:ext uri="{FF2B5EF4-FFF2-40B4-BE49-F238E27FC236}">
                <a16:creationId xmlns:a16="http://schemas.microsoft.com/office/drawing/2014/main" id="{3346372D-CAB1-7B48-B560-96B3D39EAE2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7899" name="Line 11">
            <a:extLst>
              <a:ext uri="{FF2B5EF4-FFF2-40B4-BE49-F238E27FC236}">
                <a16:creationId xmlns:a16="http://schemas.microsoft.com/office/drawing/2014/main" id="{74595842-6258-CA4A-B857-78CC7EF28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0" name="Line 12">
            <a:extLst>
              <a:ext uri="{FF2B5EF4-FFF2-40B4-BE49-F238E27FC236}">
                <a16:creationId xmlns:a16="http://schemas.microsoft.com/office/drawing/2014/main" id="{F509FAEF-5559-5645-A9B3-43981CDE7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1" name="Line 13">
            <a:extLst>
              <a:ext uri="{FF2B5EF4-FFF2-40B4-BE49-F238E27FC236}">
                <a16:creationId xmlns:a16="http://schemas.microsoft.com/office/drawing/2014/main" id="{547DD293-9C08-8C41-BCC7-2A6FA5E0A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2" name="Line 14">
            <a:extLst>
              <a:ext uri="{FF2B5EF4-FFF2-40B4-BE49-F238E27FC236}">
                <a16:creationId xmlns:a16="http://schemas.microsoft.com/office/drawing/2014/main" id="{795EDB00-18E7-7D4F-AEB0-4C2CCF5924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4451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3" name="Line 15">
            <a:extLst>
              <a:ext uri="{FF2B5EF4-FFF2-40B4-BE49-F238E27FC236}">
                <a16:creationId xmlns:a16="http://schemas.microsoft.com/office/drawing/2014/main" id="{D0DFCDCD-7C89-5248-B004-B519CA9DB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4451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99EB8FC4-ABE4-3549-A193-875E13764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9C515124-20DD-8B4D-9B91-8835C322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AutoShape 4">
            <a:extLst>
              <a:ext uri="{FF2B5EF4-FFF2-40B4-BE49-F238E27FC236}">
                <a16:creationId xmlns:a16="http://schemas.microsoft.com/office/drawing/2014/main" id="{FC1CC932-BDED-1145-A54E-77501651097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084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E76BEC29-75CE-5A4E-AF41-17F1ACA73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18" name="Line 6">
            <a:extLst>
              <a:ext uri="{FF2B5EF4-FFF2-40B4-BE49-F238E27FC236}">
                <a16:creationId xmlns:a16="http://schemas.microsoft.com/office/drawing/2014/main" id="{026B72F5-7814-1B42-9C1F-0D2EC2050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D8267EF3-4580-F642-B7E0-3AD2334EB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B92F2507-3BB4-BD4F-AA81-1785CCE263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013325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21" name="Line 9">
            <a:extLst>
              <a:ext uri="{FF2B5EF4-FFF2-40B4-BE49-F238E27FC236}">
                <a16:creationId xmlns:a16="http://schemas.microsoft.com/office/drawing/2014/main" id="{394CFD5E-B086-CF4D-895E-B921B6A30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0133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22" name="AutoShape 10">
            <a:extLst>
              <a:ext uri="{FF2B5EF4-FFF2-40B4-BE49-F238E27FC236}">
                <a16:creationId xmlns:a16="http://schemas.microsoft.com/office/drawing/2014/main" id="{B9868F29-ED11-264A-BB74-388E046B893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8923" name="AutoShape 11">
            <a:extLst>
              <a:ext uri="{FF2B5EF4-FFF2-40B4-BE49-F238E27FC236}">
                <a16:creationId xmlns:a16="http://schemas.microsoft.com/office/drawing/2014/main" id="{63BCEBE3-CA76-F240-8591-93169DACA11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11901" y="1196975"/>
            <a:ext cx="360363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4D66F77F-5B22-2B44-B65D-A5A1C604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F3EAD811-9557-0C45-8F38-F6D53AF1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AutoShape 4">
            <a:extLst>
              <a:ext uri="{FF2B5EF4-FFF2-40B4-BE49-F238E27FC236}">
                <a16:creationId xmlns:a16="http://schemas.microsoft.com/office/drawing/2014/main" id="{9552358E-3903-2642-B910-29C08AA02CE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084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9941" name="Line 5">
            <a:extLst>
              <a:ext uri="{FF2B5EF4-FFF2-40B4-BE49-F238E27FC236}">
                <a16:creationId xmlns:a16="http://schemas.microsoft.com/office/drawing/2014/main" id="{E5E43628-6D4C-D443-927F-61AE76B37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2" name="Line 6">
            <a:extLst>
              <a:ext uri="{FF2B5EF4-FFF2-40B4-BE49-F238E27FC236}">
                <a16:creationId xmlns:a16="http://schemas.microsoft.com/office/drawing/2014/main" id="{B95CBA78-0DDA-3645-8314-AC39E3776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3" name="Line 7">
            <a:extLst>
              <a:ext uri="{FF2B5EF4-FFF2-40B4-BE49-F238E27FC236}">
                <a16:creationId xmlns:a16="http://schemas.microsoft.com/office/drawing/2014/main" id="{34FD8C89-E044-AD4F-B926-DC9F332F4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4" name="Line 8">
            <a:extLst>
              <a:ext uri="{FF2B5EF4-FFF2-40B4-BE49-F238E27FC236}">
                <a16:creationId xmlns:a16="http://schemas.microsoft.com/office/drawing/2014/main" id="{1FA4B9F1-ABCD-DA40-8550-FF1411D8B8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5" name="Line 9">
            <a:extLst>
              <a:ext uri="{FF2B5EF4-FFF2-40B4-BE49-F238E27FC236}">
                <a16:creationId xmlns:a16="http://schemas.microsoft.com/office/drawing/2014/main" id="{348605B8-4757-A147-8A3B-4B0F4356A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8769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6" name="AutoShape 10">
            <a:extLst>
              <a:ext uri="{FF2B5EF4-FFF2-40B4-BE49-F238E27FC236}">
                <a16:creationId xmlns:a16="http://schemas.microsoft.com/office/drawing/2014/main" id="{34525642-C760-B947-B933-BD6CBAC62AF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9947" name="AutoShape 11">
            <a:extLst>
              <a:ext uri="{FF2B5EF4-FFF2-40B4-BE49-F238E27FC236}">
                <a16:creationId xmlns:a16="http://schemas.microsoft.com/office/drawing/2014/main" id="{946090F8-166E-6847-B347-3738B0B3CC6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11901" y="1196975"/>
            <a:ext cx="360363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pic>
        <p:nvPicPr>
          <p:cNvPr id="39948" name="Picture 12">
            <a:extLst>
              <a:ext uri="{FF2B5EF4-FFF2-40B4-BE49-F238E27FC236}">
                <a16:creationId xmlns:a16="http://schemas.microsoft.com/office/drawing/2014/main" id="{8E7EA0AE-0932-1E42-A954-B664FC1E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9" name="Picture 13">
            <a:extLst>
              <a:ext uri="{FF2B5EF4-FFF2-40B4-BE49-F238E27FC236}">
                <a16:creationId xmlns:a16="http://schemas.microsoft.com/office/drawing/2014/main" id="{242378AC-A040-DB41-8557-7E840B6E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0" name="Line 14">
            <a:extLst>
              <a:ext uri="{FF2B5EF4-FFF2-40B4-BE49-F238E27FC236}">
                <a16:creationId xmlns:a16="http://schemas.microsoft.com/office/drawing/2014/main" id="{BD5AD035-B1C3-AD4F-9144-7D8914F9D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1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C0735221-2ECE-7A45-BB2B-65DB358A6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6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A7B586CE-21D3-4441-9EFA-F67564C24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76A65FA4-17B8-CD4E-94FB-C4B7E16D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Line 5">
            <a:extLst>
              <a:ext uri="{FF2B5EF4-FFF2-40B4-BE49-F238E27FC236}">
                <a16:creationId xmlns:a16="http://schemas.microsoft.com/office/drawing/2014/main" id="{727628CC-3234-6047-82EB-A2ABA2003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462EE936-8F9F-1048-8A57-0A625285F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1" name="Line 7">
            <a:extLst>
              <a:ext uri="{FF2B5EF4-FFF2-40B4-BE49-F238E27FC236}">
                <a16:creationId xmlns:a16="http://schemas.microsoft.com/office/drawing/2014/main" id="{928FA82E-924E-1F49-913A-D84512AE40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2" name="Line 8">
            <a:extLst>
              <a:ext uri="{FF2B5EF4-FFF2-40B4-BE49-F238E27FC236}">
                <a16:creationId xmlns:a16="http://schemas.microsoft.com/office/drawing/2014/main" id="{CF9FD598-85F1-8445-8D32-BE17412A8A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3" name="Line 9">
            <a:extLst>
              <a:ext uri="{FF2B5EF4-FFF2-40B4-BE49-F238E27FC236}">
                <a16:creationId xmlns:a16="http://schemas.microsoft.com/office/drawing/2014/main" id="{63E1A2B6-8C53-0F4C-A6D6-9BBCEF90C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30066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4" name="AutoShape 10">
            <a:extLst>
              <a:ext uri="{FF2B5EF4-FFF2-40B4-BE49-F238E27FC236}">
                <a16:creationId xmlns:a16="http://schemas.microsoft.com/office/drawing/2014/main" id="{ACD94AF0-8095-9E4D-8D67-D26A97845AA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pic>
        <p:nvPicPr>
          <p:cNvPr id="41996" name="Picture 12">
            <a:extLst>
              <a:ext uri="{FF2B5EF4-FFF2-40B4-BE49-F238E27FC236}">
                <a16:creationId xmlns:a16="http://schemas.microsoft.com/office/drawing/2014/main" id="{B5D8BA85-D918-A84A-8C24-13E8EDC2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7" name="Picture 13">
            <a:extLst>
              <a:ext uri="{FF2B5EF4-FFF2-40B4-BE49-F238E27FC236}">
                <a16:creationId xmlns:a16="http://schemas.microsoft.com/office/drawing/2014/main" id="{740615AE-3A15-CA44-8C9D-9D1B3B36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8" name="Line 14">
            <a:extLst>
              <a:ext uri="{FF2B5EF4-FFF2-40B4-BE49-F238E27FC236}">
                <a16:creationId xmlns:a16="http://schemas.microsoft.com/office/drawing/2014/main" id="{28040E47-9022-994D-A6E9-6B23557D0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1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9" name="Line 15">
            <a:extLst>
              <a:ext uri="{FF2B5EF4-FFF2-40B4-BE49-F238E27FC236}">
                <a16:creationId xmlns:a16="http://schemas.microsoft.com/office/drawing/2014/main" id="{56579D77-9E52-C646-890B-10878C2D8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6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2000" name="Line 16">
            <a:extLst>
              <a:ext uri="{FF2B5EF4-FFF2-40B4-BE49-F238E27FC236}">
                <a16:creationId xmlns:a16="http://schemas.microsoft.com/office/drawing/2014/main" id="{CC1E576D-8199-9B40-809F-3E3A6AFAED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3006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>
            <a:extLst>
              <a:ext uri="{FF2B5EF4-FFF2-40B4-BE49-F238E27FC236}">
                <a16:creationId xmlns:a16="http://schemas.microsoft.com/office/drawing/2014/main" id="{F12C9C79-856F-DB47-B859-18CA9D82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2219326"/>
            <a:ext cx="74898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 i="1"/>
              <a:t>The brain </a:t>
            </a:r>
            <a:r>
              <a:rPr lang="it-IT" altLang="en-IT" sz="3600" i="1" u="sng"/>
              <a:t>builds</a:t>
            </a:r>
            <a:r>
              <a:rPr lang="it-IT" altLang="en-IT" sz="3600" i="1"/>
              <a:t> our experience of the outside world</a:t>
            </a:r>
          </a:p>
          <a:p>
            <a:pPr algn="ctr"/>
            <a:endParaRPr lang="it-IT" altLang="en-IT" sz="3600" i="1"/>
          </a:p>
          <a:p>
            <a:pPr algn="ctr"/>
            <a:r>
              <a:rPr lang="it-IT" altLang="en-IT" sz="3600"/>
              <a:t>(perception is an active process)</a:t>
            </a: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B3A2289E-3E22-2548-AA12-B97583CC6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04814"/>
            <a:ext cx="7489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/>
              <a:t>Probably, the single most important thing to know about perception is: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88DD9F69-76E9-244F-A516-8879DA4E1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92250E17-B7D7-5C4F-B11D-0F4ED6E1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Line 4">
            <a:extLst>
              <a:ext uri="{FF2B5EF4-FFF2-40B4-BE49-F238E27FC236}">
                <a16:creationId xmlns:a16="http://schemas.microsoft.com/office/drawing/2014/main" id="{E5C2DCF5-3215-BA4E-8AAC-46F66568A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3" name="Line 5">
            <a:extLst>
              <a:ext uri="{FF2B5EF4-FFF2-40B4-BE49-F238E27FC236}">
                <a16:creationId xmlns:a16="http://schemas.microsoft.com/office/drawing/2014/main" id="{00ED106B-6B8A-A249-A717-C98C67F24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4" name="Line 6">
            <a:extLst>
              <a:ext uri="{FF2B5EF4-FFF2-40B4-BE49-F238E27FC236}">
                <a16:creationId xmlns:a16="http://schemas.microsoft.com/office/drawing/2014/main" id="{0E90596E-0DA0-EA49-A529-53BF6D0C1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5" name="Line 7">
            <a:extLst>
              <a:ext uri="{FF2B5EF4-FFF2-40B4-BE49-F238E27FC236}">
                <a16:creationId xmlns:a16="http://schemas.microsoft.com/office/drawing/2014/main" id="{13E85F3D-1C65-CF46-8B58-969B3F28E7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6" name="Line 8">
            <a:extLst>
              <a:ext uri="{FF2B5EF4-FFF2-40B4-BE49-F238E27FC236}">
                <a16:creationId xmlns:a16="http://schemas.microsoft.com/office/drawing/2014/main" id="{C649810F-0279-AC42-B21E-B74948C18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63087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7" name="AutoShape 9">
            <a:extLst>
              <a:ext uri="{FF2B5EF4-FFF2-40B4-BE49-F238E27FC236}">
                <a16:creationId xmlns:a16="http://schemas.microsoft.com/office/drawing/2014/main" id="{E88E05D8-D899-E342-805F-E88C051139F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084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pic>
        <p:nvPicPr>
          <p:cNvPr id="43018" name="Picture 10">
            <a:extLst>
              <a:ext uri="{FF2B5EF4-FFF2-40B4-BE49-F238E27FC236}">
                <a16:creationId xmlns:a16="http://schemas.microsoft.com/office/drawing/2014/main" id="{3A59C379-C921-4D4D-8253-145F3E09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9" name="Picture 11">
            <a:extLst>
              <a:ext uri="{FF2B5EF4-FFF2-40B4-BE49-F238E27FC236}">
                <a16:creationId xmlns:a16="http://schemas.microsoft.com/office/drawing/2014/main" id="{41B4A939-D3B4-3A47-BE9D-EE480183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0" name="Line 12">
            <a:extLst>
              <a:ext uri="{FF2B5EF4-FFF2-40B4-BE49-F238E27FC236}">
                <a16:creationId xmlns:a16="http://schemas.microsoft.com/office/drawing/2014/main" id="{9A4D333C-212B-7944-95C5-690FA9147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1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21" name="Line 13">
            <a:extLst>
              <a:ext uri="{FF2B5EF4-FFF2-40B4-BE49-F238E27FC236}">
                <a16:creationId xmlns:a16="http://schemas.microsoft.com/office/drawing/2014/main" id="{08D159AE-670E-6745-B3E4-EBFFD0DD3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6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22" name="Line 14">
            <a:extLst>
              <a:ext uri="{FF2B5EF4-FFF2-40B4-BE49-F238E27FC236}">
                <a16:creationId xmlns:a16="http://schemas.microsoft.com/office/drawing/2014/main" id="{D784AA18-6B27-4542-B949-A4DEB6B623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23" name="AutoShape 15">
            <a:extLst>
              <a:ext uri="{FF2B5EF4-FFF2-40B4-BE49-F238E27FC236}">
                <a16:creationId xmlns:a16="http://schemas.microsoft.com/office/drawing/2014/main" id="{726E8A62-35F4-864D-B595-AD474AF9109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11901" y="1196975"/>
            <a:ext cx="360363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96993C17-7802-8B46-B6B4-43D833D5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sp>
        <p:nvSpPr>
          <p:cNvPr id="44048" name="Oval 16">
            <a:extLst>
              <a:ext uri="{FF2B5EF4-FFF2-40B4-BE49-F238E27FC236}">
                <a16:creationId xmlns:a16="http://schemas.microsoft.com/office/drawing/2014/main" id="{CB438F83-B26E-0E41-B286-D92D881EC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2708276"/>
            <a:ext cx="2232025" cy="22336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49" name="Oval 17">
            <a:extLst>
              <a:ext uri="{FF2B5EF4-FFF2-40B4-BE49-F238E27FC236}">
                <a16:creationId xmlns:a16="http://schemas.microsoft.com/office/drawing/2014/main" id="{66CD87EB-E3F1-264F-95E6-8976EA237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3284538"/>
            <a:ext cx="1079500" cy="107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50" name="Oval 18">
            <a:extLst>
              <a:ext uri="{FF2B5EF4-FFF2-40B4-BE49-F238E27FC236}">
                <a16:creationId xmlns:a16="http://schemas.microsoft.com/office/drawing/2014/main" id="{C9CECB25-614D-F049-B553-B5F4A7A2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2708276"/>
            <a:ext cx="2232025" cy="22336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51" name="Oval 19">
            <a:extLst>
              <a:ext uri="{FF2B5EF4-FFF2-40B4-BE49-F238E27FC236}">
                <a16:creationId xmlns:a16="http://schemas.microsoft.com/office/drawing/2014/main" id="{B1EA1A74-019C-4B4A-A444-FD54531F9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284538"/>
            <a:ext cx="1079500" cy="107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52" name="Text Box 20">
            <a:extLst>
              <a:ext uri="{FF2B5EF4-FFF2-40B4-BE49-F238E27FC236}">
                <a16:creationId xmlns:a16="http://schemas.microsoft.com/office/drawing/2014/main" id="{7FC7028C-483C-F24B-AF4F-C1B4F03D7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071" y="1562101"/>
            <a:ext cx="21450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Center ON</a:t>
            </a:r>
          </a:p>
          <a:p>
            <a:pPr algn="ctr"/>
            <a:r>
              <a:rPr lang="it-IT" altLang="en-IT" sz="2400"/>
              <a:t>(periphery OFF)</a:t>
            </a:r>
          </a:p>
        </p:txBody>
      </p:sp>
      <p:sp>
        <p:nvSpPr>
          <p:cNvPr id="44053" name="Text Box 21">
            <a:extLst>
              <a:ext uri="{FF2B5EF4-FFF2-40B4-BE49-F238E27FC236}">
                <a16:creationId xmlns:a16="http://schemas.microsoft.com/office/drawing/2014/main" id="{6322D8AE-18AF-4748-989C-170A23494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692" y="1557339"/>
            <a:ext cx="20616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Center OFF</a:t>
            </a:r>
          </a:p>
          <a:p>
            <a:pPr algn="ctr"/>
            <a:r>
              <a:rPr lang="it-IT" altLang="en-IT" sz="2400"/>
              <a:t>(periphery ON)</a:t>
            </a:r>
          </a:p>
        </p:txBody>
      </p:sp>
      <p:grpSp>
        <p:nvGrpSpPr>
          <p:cNvPr id="44057" name="Group 25">
            <a:extLst>
              <a:ext uri="{FF2B5EF4-FFF2-40B4-BE49-F238E27FC236}">
                <a16:creationId xmlns:a16="http://schemas.microsoft.com/office/drawing/2014/main" id="{8D276C41-B080-034D-94D6-3CA6155B5B47}"/>
              </a:ext>
            </a:extLst>
          </p:cNvPr>
          <p:cNvGrpSpPr>
            <a:grpSpLocks/>
          </p:cNvGrpSpPr>
          <p:nvPr/>
        </p:nvGrpSpPr>
        <p:grpSpPr bwMode="auto">
          <a:xfrm>
            <a:off x="3719514" y="3789364"/>
            <a:ext cx="288925" cy="287337"/>
            <a:chOff x="521" y="3521"/>
            <a:chExt cx="182" cy="181"/>
          </a:xfrm>
        </p:grpSpPr>
        <p:sp>
          <p:nvSpPr>
            <p:cNvPr id="44054" name="Line 22">
              <a:extLst>
                <a:ext uri="{FF2B5EF4-FFF2-40B4-BE49-F238E27FC236}">
                  <a16:creationId xmlns:a16="http://schemas.microsoft.com/office/drawing/2014/main" id="{3BAE5B7F-ACB3-8A4B-AE26-652F836B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55" name="Line 23">
              <a:extLst>
                <a:ext uri="{FF2B5EF4-FFF2-40B4-BE49-F238E27FC236}">
                  <a16:creationId xmlns:a16="http://schemas.microsoft.com/office/drawing/2014/main" id="{903F157F-C330-854E-A1DA-BC5BFC317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sp>
        <p:nvSpPr>
          <p:cNvPr id="44056" name="Line 24">
            <a:extLst>
              <a:ext uri="{FF2B5EF4-FFF2-40B4-BE49-F238E27FC236}">
                <a16:creationId xmlns:a16="http://schemas.microsoft.com/office/drawing/2014/main" id="{A73E6BC7-155C-5143-831A-728455F0FA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0739" y="350043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grpSp>
        <p:nvGrpSpPr>
          <p:cNvPr id="44058" name="Group 26">
            <a:extLst>
              <a:ext uri="{FF2B5EF4-FFF2-40B4-BE49-F238E27FC236}">
                <a16:creationId xmlns:a16="http://schemas.microsoft.com/office/drawing/2014/main" id="{10AD25A4-2108-6A47-84CA-646B2132C2E8}"/>
              </a:ext>
            </a:extLst>
          </p:cNvPr>
          <p:cNvGrpSpPr>
            <a:grpSpLocks/>
          </p:cNvGrpSpPr>
          <p:nvPr/>
        </p:nvGrpSpPr>
        <p:grpSpPr bwMode="auto">
          <a:xfrm>
            <a:off x="4152901" y="3933825"/>
            <a:ext cx="288925" cy="287338"/>
            <a:chOff x="521" y="3521"/>
            <a:chExt cx="182" cy="181"/>
          </a:xfrm>
        </p:grpSpPr>
        <p:sp>
          <p:nvSpPr>
            <p:cNvPr id="44059" name="Line 27">
              <a:extLst>
                <a:ext uri="{FF2B5EF4-FFF2-40B4-BE49-F238E27FC236}">
                  <a16:creationId xmlns:a16="http://schemas.microsoft.com/office/drawing/2014/main" id="{9C8D8FB4-F19D-8C41-9E01-E691B82AA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0" name="Line 28">
              <a:extLst>
                <a:ext uri="{FF2B5EF4-FFF2-40B4-BE49-F238E27FC236}">
                  <a16:creationId xmlns:a16="http://schemas.microsoft.com/office/drawing/2014/main" id="{3FA2CDE9-0339-B144-8EC6-6A130197BA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61" name="Group 29">
            <a:extLst>
              <a:ext uri="{FF2B5EF4-FFF2-40B4-BE49-F238E27FC236}">
                <a16:creationId xmlns:a16="http://schemas.microsoft.com/office/drawing/2014/main" id="{50496785-BA48-0840-9AC8-D25D60F88169}"/>
              </a:ext>
            </a:extLst>
          </p:cNvPr>
          <p:cNvGrpSpPr>
            <a:grpSpLocks/>
          </p:cNvGrpSpPr>
          <p:nvPr/>
        </p:nvGrpSpPr>
        <p:grpSpPr bwMode="auto">
          <a:xfrm>
            <a:off x="4224339" y="3573464"/>
            <a:ext cx="288925" cy="287337"/>
            <a:chOff x="521" y="3521"/>
            <a:chExt cx="182" cy="181"/>
          </a:xfrm>
        </p:grpSpPr>
        <p:sp>
          <p:nvSpPr>
            <p:cNvPr id="44062" name="Line 30">
              <a:extLst>
                <a:ext uri="{FF2B5EF4-FFF2-40B4-BE49-F238E27FC236}">
                  <a16:creationId xmlns:a16="http://schemas.microsoft.com/office/drawing/2014/main" id="{24132C21-72E6-E241-B373-392EDB1D0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3" name="Line 31">
              <a:extLst>
                <a:ext uri="{FF2B5EF4-FFF2-40B4-BE49-F238E27FC236}">
                  <a16:creationId xmlns:a16="http://schemas.microsoft.com/office/drawing/2014/main" id="{B8642F45-5ADA-1C44-9EC8-F25B313737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64" name="Group 32">
            <a:extLst>
              <a:ext uri="{FF2B5EF4-FFF2-40B4-BE49-F238E27FC236}">
                <a16:creationId xmlns:a16="http://schemas.microsoft.com/office/drawing/2014/main" id="{9DDD8999-C6DA-7F45-AFF6-DBAF2184D7A9}"/>
              </a:ext>
            </a:extLst>
          </p:cNvPr>
          <p:cNvGrpSpPr>
            <a:grpSpLocks/>
          </p:cNvGrpSpPr>
          <p:nvPr/>
        </p:nvGrpSpPr>
        <p:grpSpPr bwMode="auto">
          <a:xfrm>
            <a:off x="3935414" y="3500439"/>
            <a:ext cx="288925" cy="287337"/>
            <a:chOff x="521" y="3521"/>
            <a:chExt cx="182" cy="181"/>
          </a:xfrm>
        </p:grpSpPr>
        <p:sp>
          <p:nvSpPr>
            <p:cNvPr id="44065" name="Line 33">
              <a:extLst>
                <a:ext uri="{FF2B5EF4-FFF2-40B4-BE49-F238E27FC236}">
                  <a16:creationId xmlns:a16="http://schemas.microsoft.com/office/drawing/2014/main" id="{94D1578F-A43E-8A40-98DE-39C102E76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6" name="Line 34">
              <a:extLst>
                <a:ext uri="{FF2B5EF4-FFF2-40B4-BE49-F238E27FC236}">
                  <a16:creationId xmlns:a16="http://schemas.microsoft.com/office/drawing/2014/main" id="{FB9E68AB-1909-6E47-B973-E5F815B0A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67" name="Group 35">
            <a:extLst>
              <a:ext uri="{FF2B5EF4-FFF2-40B4-BE49-F238E27FC236}">
                <a16:creationId xmlns:a16="http://schemas.microsoft.com/office/drawing/2014/main" id="{07C0684D-47AE-E845-B254-E50C77C90B33}"/>
              </a:ext>
            </a:extLst>
          </p:cNvPr>
          <p:cNvGrpSpPr>
            <a:grpSpLocks/>
          </p:cNvGrpSpPr>
          <p:nvPr/>
        </p:nvGrpSpPr>
        <p:grpSpPr bwMode="auto">
          <a:xfrm>
            <a:off x="7104064" y="4149725"/>
            <a:ext cx="288925" cy="287338"/>
            <a:chOff x="521" y="3521"/>
            <a:chExt cx="182" cy="181"/>
          </a:xfrm>
        </p:grpSpPr>
        <p:sp>
          <p:nvSpPr>
            <p:cNvPr id="44068" name="Line 36">
              <a:extLst>
                <a:ext uri="{FF2B5EF4-FFF2-40B4-BE49-F238E27FC236}">
                  <a16:creationId xmlns:a16="http://schemas.microsoft.com/office/drawing/2014/main" id="{EE2B0F51-6ECA-D348-B7AE-B725E7B2B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9" name="Line 37">
              <a:extLst>
                <a:ext uri="{FF2B5EF4-FFF2-40B4-BE49-F238E27FC236}">
                  <a16:creationId xmlns:a16="http://schemas.microsoft.com/office/drawing/2014/main" id="{96ED5FFA-02FB-E749-8826-DC2773200B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0" name="Group 38">
            <a:extLst>
              <a:ext uri="{FF2B5EF4-FFF2-40B4-BE49-F238E27FC236}">
                <a16:creationId xmlns:a16="http://schemas.microsoft.com/office/drawing/2014/main" id="{23A9561C-D84B-BB48-BB2F-12B381F471B1}"/>
              </a:ext>
            </a:extLst>
          </p:cNvPr>
          <p:cNvGrpSpPr>
            <a:grpSpLocks/>
          </p:cNvGrpSpPr>
          <p:nvPr/>
        </p:nvGrpSpPr>
        <p:grpSpPr bwMode="auto">
          <a:xfrm>
            <a:off x="7032626" y="3429000"/>
            <a:ext cx="288925" cy="287338"/>
            <a:chOff x="521" y="3521"/>
            <a:chExt cx="182" cy="181"/>
          </a:xfrm>
        </p:grpSpPr>
        <p:sp>
          <p:nvSpPr>
            <p:cNvPr id="44071" name="Line 39">
              <a:extLst>
                <a:ext uri="{FF2B5EF4-FFF2-40B4-BE49-F238E27FC236}">
                  <a16:creationId xmlns:a16="http://schemas.microsoft.com/office/drawing/2014/main" id="{0E81BA82-35F3-264A-82E6-3ADFA06BE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72" name="Line 40">
              <a:extLst>
                <a:ext uri="{FF2B5EF4-FFF2-40B4-BE49-F238E27FC236}">
                  <a16:creationId xmlns:a16="http://schemas.microsoft.com/office/drawing/2014/main" id="{3B1E26AF-D453-DD47-B124-E33FA05527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3" name="Group 41">
            <a:extLst>
              <a:ext uri="{FF2B5EF4-FFF2-40B4-BE49-F238E27FC236}">
                <a16:creationId xmlns:a16="http://schemas.microsoft.com/office/drawing/2014/main" id="{673F0232-FF52-9543-B06E-3FF007119BAA}"/>
              </a:ext>
            </a:extLst>
          </p:cNvPr>
          <p:cNvGrpSpPr>
            <a:grpSpLocks/>
          </p:cNvGrpSpPr>
          <p:nvPr/>
        </p:nvGrpSpPr>
        <p:grpSpPr bwMode="auto">
          <a:xfrm>
            <a:off x="7751764" y="4365625"/>
            <a:ext cx="288925" cy="287338"/>
            <a:chOff x="521" y="3521"/>
            <a:chExt cx="182" cy="181"/>
          </a:xfrm>
        </p:grpSpPr>
        <p:sp>
          <p:nvSpPr>
            <p:cNvPr id="44074" name="Line 42">
              <a:extLst>
                <a:ext uri="{FF2B5EF4-FFF2-40B4-BE49-F238E27FC236}">
                  <a16:creationId xmlns:a16="http://schemas.microsoft.com/office/drawing/2014/main" id="{0EA575F3-680C-D447-AADE-EE1AE5570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75" name="Line 43">
              <a:extLst>
                <a:ext uri="{FF2B5EF4-FFF2-40B4-BE49-F238E27FC236}">
                  <a16:creationId xmlns:a16="http://schemas.microsoft.com/office/drawing/2014/main" id="{AF613E03-A388-E24C-B0ED-824396529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6" name="Group 44">
            <a:extLst>
              <a:ext uri="{FF2B5EF4-FFF2-40B4-BE49-F238E27FC236}">
                <a16:creationId xmlns:a16="http://schemas.microsoft.com/office/drawing/2014/main" id="{EC01CBEF-6A69-8245-B6E8-87A2E0331C77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852739"/>
            <a:ext cx="288925" cy="287337"/>
            <a:chOff x="521" y="3521"/>
            <a:chExt cx="182" cy="181"/>
          </a:xfrm>
        </p:grpSpPr>
        <p:sp>
          <p:nvSpPr>
            <p:cNvPr id="44077" name="Line 45">
              <a:extLst>
                <a:ext uri="{FF2B5EF4-FFF2-40B4-BE49-F238E27FC236}">
                  <a16:creationId xmlns:a16="http://schemas.microsoft.com/office/drawing/2014/main" id="{B50B0CF0-0B50-E949-AEAF-D2B368A7B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78" name="Line 46">
              <a:extLst>
                <a:ext uri="{FF2B5EF4-FFF2-40B4-BE49-F238E27FC236}">
                  <a16:creationId xmlns:a16="http://schemas.microsoft.com/office/drawing/2014/main" id="{B89E5560-62D4-FC4D-84BB-E4A0618DB5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9" name="Group 47">
            <a:extLst>
              <a:ext uri="{FF2B5EF4-FFF2-40B4-BE49-F238E27FC236}">
                <a16:creationId xmlns:a16="http://schemas.microsoft.com/office/drawing/2014/main" id="{667316FE-9104-F54B-AFF4-AF0E15521ECC}"/>
              </a:ext>
            </a:extLst>
          </p:cNvPr>
          <p:cNvGrpSpPr>
            <a:grpSpLocks/>
          </p:cNvGrpSpPr>
          <p:nvPr/>
        </p:nvGrpSpPr>
        <p:grpSpPr bwMode="auto">
          <a:xfrm>
            <a:off x="8401051" y="3141664"/>
            <a:ext cx="288925" cy="287337"/>
            <a:chOff x="521" y="3521"/>
            <a:chExt cx="182" cy="181"/>
          </a:xfrm>
        </p:grpSpPr>
        <p:sp>
          <p:nvSpPr>
            <p:cNvPr id="44080" name="Line 48">
              <a:extLst>
                <a:ext uri="{FF2B5EF4-FFF2-40B4-BE49-F238E27FC236}">
                  <a16:creationId xmlns:a16="http://schemas.microsoft.com/office/drawing/2014/main" id="{363C3A8F-332A-6B48-A79D-577993927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81" name="Line 49">
              <a:extLst>
                <a:ext uri="{FF2B5EF4-FFF2-40B4-BE49-F238E27FC236}">
                  <a16:creationId xmlns:a16="http://schemas.microsoft.com/office/drawing/2014/main" id="{F05AE084-86F9-3844-A052-85FFE78ADC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82" name="Group 50">
            <a:extLst>
              <a:ext uri="{FF2B5EF4-FFF2-40B4-BE49-F238E27FC236}">
                <a16:creationId xmlns:a16="http://schemas.microsoft.com/office/drawing/2014/main" id="{A70F5EDD-04CC-4D4E-A64F-CF8813E1C1B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4149725"/>
            <a:ext cx="288925" cy="287338"/>
            <a:chOff x="521" y="3521"/>
            <a:chExt cx="182" cy="181"/>
          </a:xfrm>
        </p:grpSpPr>
        <p:sp>
          <p:nvSpPr>
            <p:cNvPr id="44083" name="Line 51">
              <a:extLst>
                <a:ext uri="{FF2B5EF4-FFF2-40B4-BE49-F238E27FC236}">
                  <a16:creationId xmlns:a16="http://schemas.microsoft.com/office/drawing/2014/main" id="{E18EDBA9-D287-EA46-B474-B88E99233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84" name="Line 52">
              <a:extLst>
                <a:ext uri="{FF2B5EF4-FFF2-40B4-BE49-F238E27FC236}">
                  <a16:creationId xmlns:a16="http://schemas.microsoft.com/office/drawing/2014/main" id="{176354E7-D460-0A4E-BF9F-1353E8CE17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sp>
        <p:nvSpPr>
          <p:cNvPr id="44085" name="Line 53">
            <a:extLst>
              <a:ext uri="{FF2B5EF4-FFF2-40B4-BE49-F238E27FC236}">
                <a16:creationId xmlns:a16="http://schemas.microsoft.com/office/drawing/2014/main" id="{E3DBAA74-F6AE-8E43-9C9B-9201B5F67E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0739" y="429260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6" name="Line 54">
            <a:extLst>
              <a:ext uri="{FF2B5EF4-FFF2-40B4-BE49-F238E27FC236}">
                <a16:creationId xmlns:a16="http://schemas.microsoft.com/office/drawing/2014/main" id="{B6A57AA4-017D-BC4B-97F3-5931ACA54A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8439" y="299720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7" name="Line 55">
            <a:extLst>
              <a:ext uri="{FF2B5EF4-FFF2-40B4-BE49-F238E27FC236}">
                <a16:creationId xmlns:a16="http://schemas.microsoft.com/office/drawing/2014/main" id="{E10E3278-257E-1347-B958-F39199DBC4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2539" y="45815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8" name="Line 56">
            <a:extLst>
              <a:ext uri="{FF2B5EF4-FFF2-40B4-BE49-F238E27FC236}">
                <a16:creationId xmlns:a16="http://schemas.microsoft.com/office/drawing/2014/main" id="{9C2AEF3A-7434-9544-A065-2523044F72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1676" y="4437063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9" name="Line 57">
            <a:extLst>
              <a:ext uri="{FF2B5EF4-FFF2-40B4-BE49-F238E27FC236}">
                <a16:creationId xmlns:a16="http://schemas.microsoft.com/office/drawing/2014/main" id="{707B012B-3FDB-2743-B765-D611E6E256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1" y="350043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0" name="Line 58">
            <a:extLst>
              <a:ext uri="{FF2B5EF4-FFF2-40B4-BE49-F238E27FC236}">
                <a16:creationId xmlns:a16="http://schemas.microsoft.com/office/drawing/2014/main" id="{EE6F27E2-C83A-854B-AC91-217BE5AD14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80326" y="371633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1" name="Line 59">
            <a:extLst>
              <a:ext uri="{FF2B5EF4-FFF2-40B4-BE49-F238E27FC236}">
                <a16:creationId xmlns:a16="http://schemas.microsoft.com/office/drawing/2014/main" id="{646882A3-0363-D941-B117-1027E7EEE9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889" y="39338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2" name="Line 60">
            <a:extLst>
              <a:ext uri="{FF2B5EF4-FFF2-40B4-BE49-F238E27FC236}">
                <a16:creationId xmlns:a16="http://schemas.microsoft.com/office/drawing/2014/main" id="{F479BB0C-773C-6245-B4B3-D4D476162E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226" y="4005263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3" name="Line 61">
            <a:extLst>
              <a:ext uri="{FF2B5EF4-FFF2-40B4-BE49-F238E27FC236}">
                <a16:creationId xmlns:a16="http://schemas.microsoft.com/office/drawing/2014/main" id="{885A4BDC-3B87-B14B-8280-46B34E1E9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69251" y="3573463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4" name="Text Box 62">
            <a:extLst>
              <a:ext uri="{FF2B5EF4-FFF2-40B4-BE49-F238E27FC236}">
                <a16:creationId xmlns:a16="http://schemas.microsoft.com/office/drawing/2014/main" id="{9987E189-41AF-8842-887E-E8387923F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299" y="5734051"/>
            <a:ext cx="7015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More complex receptive fields exist in the visual cortex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EDAE618D-610C-254C-9DE3-A0C620175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916" y="1"/>
            <a:ext cx="33559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Lateral Inhibition</a:t>
            </a:r>
          </a:p>
        </p:txBody>
      </p:sp>
      <p:sp>
        <p:nvSpPr>
          <p:cNvPr id="45105" name="Text Box 49">
            <a:extLst>
              <a:ext uri="{FF2B5EF4-FFF2-40B4-BE49-F238E27FC236}">
                <a16:creationId xmlns:a16="http://schemas.microsoft.com/office/drawing/2014/main" id="{B1925301-C369-864C-AC2D-C711E7897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836614"/>
            <a:ext cx="8145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400"/>
              <a:t>One effect of the lateral inhibition is that the signal-to-noise ratio is enhanced</a:t>
            </a:r>
          </a:p>
        </p:txBody>
      </p:sp>
      <p:grpSp>
        <p:nvGrpSpPr>
          <p:cNvPr id="45123" name="Group 67">
            <a:extLst>
              <a:ext uri="{FF2B5EF4-FFF2-40B4-BE49-F238E27FC236}">
                <a16:creationId xmlns:a16="http://schemas.microsoft.com/office/drawing/2014/main" id="{26BE9528-3D18-2741-997B-DA6049475709}"/>
              </a:ext>
            </a:extLst>
          </p:cNvPr>
          <p:cNvGrpSpPr>
            <a:grpSpLocks/>
          </p:cNvGrpSpPr>
          <p:nvPr/>
        </p:nvGrpSpPr>
        <p:grpSpPr bwMode="auto">
          <a:xfrm>
            <a:off x="4440238" y="2636839"/>
            <a:ext cx="2951162" cy="1800225"/>
            <a:chOff x="1837" y="1661"/>
            <a:chExt cx="1859" cy="1134"/>
          </a:xfrm>
        </p:grpSpPr>
        <p:sp>
          <p:nvSpPr>
            <p:cNvPr id="45111" name="Line 55">
              <a:extLst>
                <a:ext uri="{FF2B5EF4-FFF2-40B4-BE49-F238E27FC236}">
                  <a16:creationId xmlns:a16="http://schemas.microsoft.com/office/drawing/2014/main" id="{056B04B1-B24B-1F49-A291-9D9A6CF36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2795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2" name="Line 56">
              <a:extLst>
                <a:ext uri="{FF2B5EF4-FFF2-40B4-BE49-F238E27FC236}">
                  <a16:creationId xmlns:a16="http://schemas.microsoft.com/office/drawing/2014/main" id="{5C4BDDB1-E7E0-0141-9919-F82D34635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3" y="1661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3" name="Line 57">
              <a:extLst>
                <a:ext uri="{FF2B5EF4-FFF2-40B4-BE49-F238E27FC236}">
                  <a16:creationId xmlns:a16="http://schemas.microsoft.com/office/drawing/2014/main" id="{9D32288E-B23E-2A41-8F52-B6B853EB7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166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4" name="Line 58">
              <a:extLst>
                <a:ext uri="{FF2B5EF4-FFF2-40B4-BE49-F238E27FC236}">
                  <a16:creationId xmlns:a16="http://schemas.microsoft.com/office/drawing/2014/main" id="{F0D6E020-CFD5-764A-9AC7-065697AAB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661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5" name="Line 59">
              <a:extLst>
                <a:ext uri="{FF2B5EF4-FFF2-40B4-BE49-F238E27FC236}">
                  <a16:creationId xmlns:a16="http://schemas.microsoft.com/office/drawing/2014/main" id="{4C0E32F9-51F7-CE45-9566-1122EBBFD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2795"/>
              <a:ext cx="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5122" name="Group 66">
            <a:extLst>
              <a:ext uri="{FF2B5EF4-FFF2-40B4-BE49-F238E27FC236}">
                <a16:creationId xmlns:a16="http://schemas.microsoft.com/office/drawing/2014/main" id="{FBC40F1E-B68B-334D-BC10-8C6497C6779E}"/>
              </a:ext>
            </a:extLst>
          </p:cNvPr>
          <p:cNvGrpSpPr>
            <a:grpSpLocks/>
          </p:cNvGrpSpPr>
          <p:nvPr/>
        </p:nvGrpSpPr>
        <p:grpSpPr bwMode="auto">
          <a:xfrm>
            <a:off x="4656139" y="2565401"/>
            <a:ext cx="2592387" cy="2303463"/>
            <a:chOff x="1973" y="1525"/>
            <a:chExt cx="1633" cy="1451"/>
          </a:xfrm>
        </p:grpSpPr>
        <p:sp>
          <p:nvSpPr>
            <p:cNvPr id="45118" name="Freeform 62">
              <a:extLst>
                <a:ext uri="{FF2B5EF4-FFF2-40B4-BE49-F238E27FC236}">
                  <a16:creationId xmlns:a16="http://schemas.microsoft.com/office/drawing/2014/main" id="{FFD05F67-A3EF-4F46-B695-65088D7E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" y="1525"/>
              <a:ext cx="726" cy="1451"/>
            </a:xfrm>
            <a:custGeom>
              <a:avLst/>
              <a:gdLst>
                <a:gd name="T0" fmla="*/ 0 w 1316"/>
                <a:gd name="T1" fmla="*/ 1225 h 1580"/>
                <a:gd name="T2" fmla="*/ 227 w 1316"/>
                <a:gd name="T3" fmla="*/ 1497 h 1580"/>
                <a:gd name="T4" fmla="*/ 635 w 1316"/>
                <a:gd name="T5" fmla="*/ 1497 h 1580"/>
                <a:gd name="T6" fmla="*/ 907 w 1316"/>
                <a:gd name="T7" fmla="*/ 998 h 1580"/>
                <a:gd name="T8" fmla="*/ 1044 w 1316"/>
                <a:gd name="T9" fmla="*/ 272 h 1580"/>
                <a:gd name="T10" fmla="*/ 1316 w 1316"/>
                <a:gd name="T11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6" h="1580">
                  <a:moveTo>
                    <a:pt x="0" y="1225"/>
                  </a:moveTo>
                  <a:cubicBezTo>
                    <a:pt x="60" y="1338"/>
                    <a:pt x="121" y="1452"/>
                    <a:pt x="227" y="1497"/>
                  </a:cubicBezTo>
                  <a:cubicBezTo>
                    <a:pt x="333" y="1542"/>
                    <a:pt x="522" y="1580"/>
                    <a:pt x="635" y="1497"/>
                  </a:cubicBezTo>
                  <a:cubicBezTo>
                    <a:pt x="748" y="1414"/>
                    <a:pt x="839" y="1202"/>
                    <a:pt x="907" y="998"/>
                  </a:cubicBezTo>
                  <a:cubicBezTo>
                    <a:pt x="975" y="794"/>
                    <a:pt x="976" y="438"/>
                    <a:pt x="1044" y="272"/>
                  </a:cubicBezTo>
                  <a:cubicBezTo>
                    <a:pt x="1112" y="106"/>
                    <a:pt x="1263" y="45"/>
                    <a:pt x="1316" y="0"/>
                  </a:cubicBezTo>
                </a:path>
              </a:pathLst>
            </a:custGeom>
            <a:noFill/>
            <a:ln w="28575" cmpd="sng">
              <a:solidFill>
                <a:srgbClr val="FA7F4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21" name="Freeform 65">
              <a:extLst>
                <a:ext uri="{FF2B5EF4-FFF2-40B4-BE49-F238E27FC236}">
                  <a16:creationId xmlns:a16="http://schemas.microsoft.com/office/drawing/2014/main" id="{EA2FCBC8-171C-7948-8D20-021B74D01E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9" y="1525"/>
              <a:ext cx="907" cy="1451"/>
            </a:xfrm>
            <a:custGeom>
              <a:avLst/>
              <a:gdLst>
                <a:gd name="T0" fmla="*/ 0 w 1316"/>
                <a:gd name="T1" fmla="*/ 1225 h 1580"/>
                <a:gd name="T2" fmla="*/ 227 w 1316"/>
                <a:gd name="T3" fmla="*/ 1497 h 1580"/>
                <a:gd name="T4" fmla="*/ 635 w 1316"/>
                <a:gd name="T5" fmla="*/ 1497 h 1580"/>
                <a:gd name="T6" fmla="*/ 907 w 1316"/>
                <a:gd name="T7" fmla="*/ 998 h 1580"/>
                <a:gd name="T8" fmla="*/ 1044 w 1316"/>
                <a:gd name="T9" fmla="*/ 272 h 1580"/>
                <a:gd name="T10" fmla="*/ 1316 w 1316"/>
                <a:gd name="T11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6" h="1580">
                  <a:moveTo>
                    <a:pt x="0" y="1225"/>
                  </a:moveTo>
                  <a:cubicBezTo>
                    <a:pt x="60" y="1338"/>
                    <a:pt x="121" y="1452"/>
                    <a:pt x="227" y="1497"/>
                  </a:cubicBezTo>
                  <a:cubicBezTo>
                    <a:pt x="333" y="1542"/>
                    <a:pt x="522" y="1580"/>
                    <a:pt x="635" y="1497"/>
                  </a:cubicBezTo>
                  <a:cubicBezTo>
                    <a:pt x="748" y="1414"/>
                    <a:pt x="839" y="1202"/>
                    <a:pt x="907" y="998"/>
                  </a:cubicBezTo>
                  <a:cubicBezTo>
                    <a:pt x="975" y="794"/>
                    <a:pt x="976" y="438"/>
                    <a:pt x="1044" y="272"/>
                  </a:cubicBezTo>
                  <a:cubicBezTo>
                    <a:pt x="1112" y="106"/>
                    <a:pt x="1263" y="45"/>
                    <a:pt x="1316" y="0"/>
                  </a:cubicBezTo>
                </a:path>
              </a:pathLst>
            </a:custGeom>
            <a:noFill/>
            <a:ln w="28575" cmpd="sng">
              <a:solidFill>
                <a:srgbClr val="FA7F4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sp>
        <p:nvSpPr>
          <p:cNvPr id="45124" name="Text Box 68">
            <a:extLst>
              <a:ext uri="{FF2B5EF4-FFF2-40B4-BE49-F238E27FC236}">
                <a16:creationId xmlns:a16="http://schemas.microsoft.com/office/drawing/2014/main" id="{09463A53-DAF9-EC4A-89D2-4910A9B5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2997200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400"/>
              <a:t>Actual light profile</a:t>
            </a:r>
          </a:p>
        </p:txBody>
      </p:sp>
      <p:sp>
        <p:nvSpPr>
          <p:cNvPr id="45125" name="Text Box 69">
            <a:extLst>
              <a:ext uri="{FF2B5EF4-FFF2-40B4-BE49-F238E27FC236}">
                <a16:creationId xmlns:a16="http://schemas.microsoft.com/office/drawing/2014/main" id="{20ECA280-24BD-334F-8AF9-163DFD1EE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941888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400">
                <a:solidFill>
                  <a:srgbClr val="FA7F48"/>
                </a:solidFill>
              </a:rPr>
              <a:t>Ganglion cell activity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F0A77F31-BBA1-2946-B965-625B5762E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836614"/>
            <a:ext cx="7129462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CB731B3C-C92B-9342-BADF-A1F5E815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904" y="260351"/>
            <a:ext cx="37898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 (1866)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>
            <a:extLst>
              <a:ext uri="{FF2B5EF4-FFF2-40B4-BE49-F238E27FC236}">
                <a16:creationId xmlns:a16="http://schemas.microsoft.com/office/drawing/2014/main" id="{0A7C6827-6DEE-9B4C-8397-E47C60F4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61F6E09E-865D-D64E-AE7F-9A5B0A0B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981076"/>
            <a:ext cx="62642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51B1714D-75A8-0445-AF27-99D7AB82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D141F17B-B600-F54D-94A5-8DE59631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12876"/>
            <a:ext cx="84963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C73E41CD-FFF4-8B44-988C-CC4B8792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076BB413-AA62-0843-BCBF-ED9A92256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836613"/>
            <a:ext cx="5697538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A87F9E5A-ADCD-AC42-901E-38F36ED24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2FD5AB74-4921-454D-992E-EFA5C5FB1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052514"/>
            <a:ext cx="691197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Rectangle 5">
            <a:extLst>
              <a:ext uri="{FF2B5EF4-FFF2-40B4-BE49-F238E27FC236}">
                <a16:creationId xmlns:a16="http://schemas.microsoft.com/office/drawing/2014/main" id="{946C80ED-9F2C-1A42-B882-C1B47890C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6237288"/>
            <a:ext cx="5700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/>
              <a:t>http://www.hutchinsoncenter.umaine.edu:16080/perceive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2A19668A-0786-7C4D-B61B-C7856934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3576" y="260351"/>
            <a:ext cx="2858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“Mach bands”</a:t>
            </a:r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EFCC4A5B-993D-9C46-A310-EF927681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36613"/>
            <a:ext cx="7488238" cy="500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Rectangle 6">
            <a:extLst>
              <a:ext uri="{FF2B5EF4-FFF2-40B4-BE49-F238E27FC236}">
                <a16:creationId xmlns:a16="http://schemas.microsoft.com/office/drawing/2014/main" id="{399C6253-93F9-C149-BF02-A645C94FB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945874"/>
            <a:ext cx="6433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en-IT" b="1"/>
              <a:t>Georges Seurat</a:t>
            </a:r>
            <a:r>
              <a:rPr lang="it-IT" altLang="en-IT"/>
              <a:t> </a:t>
            </a:r>
            <a:r>
              <a:rPr lang="it-IT" altLang="en-IT" i="1"/>
              <a:t>Sunday Afternoon on the Island of La Grande Jatte</a:t>
            </a:r>
            <a:r>
              <a:rPr lang="it-IT" altLang="en-IT"/>
              <a:t> </a:t>
            </a:r>
          </a:p>
          <a:p>
            <a:r>
              <a:rPr lang="it-IT" altLang="en-IT"/>
              <a:t>1884-86, oil on canvas, Art Institute of Chicago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8FCD119C-B959-C046-A0F5-D8BA8A0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665" y="260351"/>
            <a:ext cx="5789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Hermann’s grid illusion (1870)</a:t>
            </a:r>
          </a:p>
        </p:txBody>
      </p:sp>
      <p:pic>
        <p:nvPicPr>
          <p:cNvPr id="53254" name="Picture 6">
            <a:extLst>
              <a:ext uri="{FF2B5EF4-FFF2-40B4-BE49-F238E27FC236}">
                <a16:creationId xmlns:a16="http://schemas.microsoft.com/office/drawing/2014/main" id="{5C3F633C-6167-F74C-BE75-D45BC074D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08050"/>
            <a:ext cx="5976938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>
            <a:extLst>
              <a:ext uri="{FF2B5EF4-FFF2-40B4-BE49-F238E27FC236}">
                <a16:creationId xmlns:a16="http://schemas.microsoft.com/office/drawing/2014/main" id="{D3E324EC-AEBD-F64B-A9F5-991466C61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1916113"/>
            <a:ext cx="74898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 dirty="0" err="1"/>
              <a:t>Scientists</a:t>
            </a:r>
            <a:r>
              <a:rPr lang="it-IT" altLang="en-IT" sz="3600" dirty="0"/>
              <a:t> do </a:t>
            </a:r>
            <a:r>
              <a:rPr lang="it-IT" altLang="en-IT" sz="3600" dirty="0" err="1"/>
              <a:t>not</a:t>
            </a:r>
            <a:r>
              <a:rPr lang="it-IT" altLang="en-IT" sz="3600" dirty="0"/>
              <a:t> </a:t>
            </a:r>
            <a:r>
              <a:rPr lang="it-IT" altLang="en-IT" sz="3600" dirty="0" err="1"/>
              <a:t>know</a:t>
            </a:r>
            <a:r>
              <a:rPr lang="it-IT" altLang="en-IT" sz="3600" dirty="0"/>
              <a:t> </a:t>
            </a:r>
            <a:r>
              <a:rPr lang="it-IT" altLang="en-IT" sz="3600" dirty="0" err="1"/>
              <a:t>exactly</a:t>
            </a:r>
            <a:r>
              <a:rPr lang="it-IT" altLang="en-IT" sz="3600" dirty="0"/>
              <a:t> </a:t>
            </a:r>
            <a:r>
              <a:rPr lang="it-IT" altLang="en-IT" sz="3600" dirty="0" err="1"/>
              <a:t>how</a:t>
            </a:r>
            <a:r>
              <a:rPr lang="it-IT" altLang="en-IT" sz="3600" dirty="0"/>
              <a:t>  </a:t>
            </a:r>
            <a:r>
              <a:rPr lang="it-IT" altLang="en-IT" sz="3600" dirty="0" err="1"/>
              <a:t>perceptual</a:t>
            </a:r>
            <a:r>
              <a:rPr lang="it-IT" altLang="en-IT" sz="3600" dirty="0"/>
              <a:t> </a:t>
            </a:r>
            <a:r>
              <a:rPr lang="it-IT" altLang="en-IT" sz="3600" dirty="0" err="1"/>
              <a:t>processes</a:t>
            </a:r>
            <a:r>
              <a:rPr lang="it-IT" altLang="en-IT" sz="3600" dirty="0"/>
              <a:t> work</a:t>
            </a:r>
          </a:p>
          <a:p>
            <a:pPr algn="ctr"/>
            <a:endParaRPr lang="it-IT" altLang="en-IT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1A751700-E1DC-4749-A8B6-263C819A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665" y="260351"/>
            <a:ext cx="5789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Hermann’s grid illusion (1870)</a:t>
            </a: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4E753DAC-51A4-C24F-A201-C266DB12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981075"/>
            <a:ext cx="6192837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5">
            <a:extLst>
              <a:ext uri="{FF2B5EF4-FFF2-40B4-BE49-F238E27FC236}">
                <a16:creationId xmlns:a16="http://schemas.microsoft.com/office/drawing/2014/main" id="{85F33F4D-43EB-7444-BFB7-1D7838AD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957" y="5810251"/>
            <a:ext cx="6829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This is the classic explanation, but others exist as well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2">
            <a:extLst>
              <a:ext uri="{FF2B5EF4-FFF2-40B4-BE49-F238E27FC236}">
                <a16:creationId xmlns:a16="http://schemas.microsoft.com/office/drawing/2014/main" id="{BF679E21-B3C6-6646-9104-1C55CEE9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1412876"/>
            <a:ext cx="77057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3600"/>
              <a:t>Is perception due to the simple summation of elementary physiological processes that occur in the brain (bottom-up process)?</a:t>
            </a:r>
            <a:endParaRPr lang="it-IT" altLang="en-IT" sz="2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>
            <a:extLst>
              <a:ext uri="{FF2B5EF4-FFF2-40B4-BE49-F238E27FC236}">
                <a16:creationId xmlns:a16="http://schemas.microsoft.com/office/drawing/2014/main" id="{037D4E6B-F06A-D64F-B5AD-2B6D62C1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– receptive fields in the visual cortex</a:t>
            </a:r>
            <a:endParaRPr lang="en-US" altLang="en-IT"/>
          </a:p>
        </p:txBody>
      </p:sp>
      <p:sp>
        <p:nvSpPr>
          <p:cNvPr id="3074" name="Text Box 5">
            <a:extLst>
              <a:ext uri="{FF2B5EF4-FFF2-40B4-BE49-F238E27FC236}">
                <a16:creationId xmlns:a16="http://schemas.microsoft.com/office/drawing/2014/main" id="{1AF61460-9EBC-4F40-9921-925153C0D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773238"/>
            <a:ext cx="8228013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 i="1"/>
              <a:t>simple cells</a:t>
            </a:r>
            <a:r>
              <a:rPr lang="en-US" altLang="en-IT" sz="3000"/>
              <a:t> -  respond to "bars" of light of a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particular orientation </a:t>
            </a:r>
            <a:r>
              <a:rPr lang="en-US" altLang="en-IT" sz="3000" i="1"/>
              <a:t>(orientation selective) 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FDE54FFE-60DA-5F4B-A013-A50396596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- cells of visual cortex</a:t>
            </a:r>
            <a:endParaRPr lang="en-US" altLang="en-IT"/>
          </a:p>
        </p:txBody>
      </p:sp>
      <p:sp>
        <p:nvSpPr>
          <p:cNvPr id="99361" name="Freeform 33">
            <a:extLst>
              <a:ext uri="{FF2B5EF4-FFF2-40B4-BE49-F238E27FC236}">
                <a16:creationId xmlns:a16="http://schemas.microsoft.com/office/drawing/2014/main" id="{87AB4D62-73C2-CE4B-BDA5-0EF5612DFB89}"/>
              </a:ext>
            </a:extLst>
          </p:cNvPr>
          <p:cNvSpPr>
            <a:spLocks/>
          </p:cNvSpPr>
          <p:nvPr/>
        </p:nvSpPr>
        <p:spPr bwMode="auto">
          <a:xfrm>
            <a:off x="3863976" y="2924176"/>
            <a:ext cx="1173163" cy="1679575"/>
          </a:xfrm>
          <a:custGeom>
            <a:avLst/>
            <a:gdLst>
              <a:gd name="T0" fmla="*/ 0 w 739"/>
              <a:gd name="T1" fmla="*/ 1498600 h 1058"/>
              <a:gd name="T2" fmla="*/ 311150 w 739"/>
              <a:gd name="T3" fmla="*/ 1677988 h 1058"/>
              <a:gd name="T4" fmla="*/ 1171575 w 739"/>
              <a:gd name="T5" fmla="*/ 180975 h 1058"/>
              <a:gd name="T6" fmla="*/ 860425 w 739"/>
              <a:gd name="T7" fmla="*/ 0 h 1058"/>
              <a:gd name="T8" fmla="*/ 0 w 739"/>
              <a:gd name="T9" fmla="*/ 1498600 h 10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9" h="1058">
                <a:moveTo>
                  <a:pt x="0" y="944"/>
                </a:moveTo>
                <a:lnTo>
                  <a:pt x="196" y="1057"/>
                </a:lnTo>
                <a:lnTo>
                  <a:pt x="738" y="114"/>
                </a:lnTo>
                <a:lnTo>
                  <a:pt x="542" y="0"/>
                </a:lnTo>
                <a:lnTo>
                  <a:pt x="0" y="944"/>
                </a:lnTo>
              </a:path>
            </a:pathLst>
          </a:custGeom>
          <a:solidFill>
            <a:srgbClr val="FFFF00"/>
          </a:solidFill>
          <a:ln w="18648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grpSp>
        <p:nvGrpSpPr>
          <p:cNvPr id="4099" name="Group 99">
            <a:extLst>
              <a:ext uri="{FF2B5EF4-FFF2-40B4-BE49-F238E27FC236}">
                <a16:creationId xmlns:a16="http://schemas.microsoft.com/office/drawing/2014/main" id="{2C05C179-D861-954C-8219-1B42B14EF66E}"/>
              </a:ext>
            </a:extLst>
          </p:cNvPr>
          <p:cNvGrpSpPr>
            <a:grpSpLocks/>
          </p:cNvGrpSpPr>
          <p:nvPr/>
        </p:nvGrpSpPr>
        <p:grpSpPr bwMode="auto">
          <a:xfrm>
            <a:off x="4008439" y="1052513"/>
            <a:ext cx="5572125" cy="1943100"/>
            <a:chOff x="1576" y="801"/>
            <a:chExt cx="3510" cy="1224"/>
          </a:xfrm>
        </p:grpSpPr>
        <p:sp>
          <p:nvSpPr>
            <p:cNvPr id="4159" name="AutoShape 5">
              <a:extLst>
                <a:ext uri="{FF2B5EF4-FFF2-40B4-BE49-F238E27FC236}">
                  <a16:creationId xmlns:a16="http://schemas.microsoft.com/office/drawing/2014/main" id="{A865CEB2-AFF8-2049-9E93-E04B979073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43" y="816"/>
              <a:ext cx="225" cy="1089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18648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grpSp>
          <p:nvGrpSpPr>
            <p:cNvPr id="4160" name="Group 6">
              <a:extLst>
                <a:ext uri="{FF2B5EF4-FFF2-40B4-BE49-F238E27FC236}">
                  <a16:creationId xmlns:a16="http://schemas.microsoft.com/office/drawing/2014/main" id="{D7A55D1E-BB80-C74F-A5B0-5A765F4D6E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5" y="1063"/>
              <a:ext cx="2241" cy="962"/>
              <a:chOff x="2845" y="1063"/>
              <a:chExt cx="2241" cy="962"/>
            </a:xfrm>
          </p:grpSpPr>
          <p:sp>
            <p:nvSpPr>
              <p:cNvPr id="4169" name="Line 7">
                <a:extLst>
                  <a:ext uri="{FF2B5EF4-FFF2-40B4-BE49-F238E27FC236}">
                    <a16:creationId xmlns:a16="http://schemas.microsoft.com/office/drawing/2014/main" id="{7BBD2BBD-2FFA-A04D-B118-F9B2117D3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1224"/>
                <a:ext cx="1729" cy="0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0" name="Line 8">
                <a:extLst>
                  <a:ext uri="{FF2B5EF4-FFF2-40B4-BE49-F238E27FC236}">
                    <a16:creationId xmlns:a16="http://schemas.microsoft.com/office/drawing/2014/main" id="{43995C03-95DC-C44D-B5D8-921C6BFA8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6" y="1063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1" name="Line 9">
                <a:extLst>
                  <a:ext uri="{FF2B5EF4-FFF2-40B4-BE49-F238E27FC236}">
                    <a16:creationId xmlns:a16="http://schemas.microsoft.com/office/drawing/2014/main" id="{1F33E024-25AB-F24E-8131-97A9B08F1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2" name="Line 10">
                <a:extLst>
                  <a:ext uri="{FF2B5EF4-FFF2-40B4-BE49-F238E27FC236}">
                    <a16:creationId xmlns:a16="http://schemas.microsoft.com/office/drawing/2014/main" id="{D68F3C7E-4834-9044-B559-0592388B1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9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3" name="Line 11">
                <a:extLst>
                  <a:ext uri="{FF2B5EF4-FFF2-40B4-BE49-F238E27FC236}">
                    <a16:creationId xmlns:a16="http://schemas.microsoft.com/office/drawing/2014/main" id="{C992CCA0-75D3-5046-92CA-7FD4F86D9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4" name="Line 12">
                <a:extLst>
                  <a:ext uri="{FF2B5EF4-FFF2-40B4-BE49-F238E27FC236}">
                    <a16:creationId xmlns:a16="http://schemas.microsoft.com/office/drawing/2014/main" id="{E70CB8E6-3526-7D44-95C4-F5830BA3E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9" y="1063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5" name="Line 13">
                <a:extLst>
                  <a:ext uri="{FF2B5EF4-FFF2-40B4-BE49-F238E27FC236}">
                    <a16:creationId xmlns:a16="http://schemas.microsoft.com/office/drawing/2014/main" id="{45B4A5C5-5B7F-1F46-B59F-88B92D363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8" y="1543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6" name="Line 14">
                <a:extLst>
                  <a:ext uri="{FF2B5EF4-FFF2-40B4-BE49-F238E27FC236}">
                    <a16:creationId xmlns:a16="http://schemas.microsoft.com/office/drawing/2014/main" id="{E511331E-102A-9D42-97BF-468A7B9CC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9" y="1543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7" name="Line 15">
                <a:extLst>
                  <a:ext uri="{FF2B5EF4-FFF2-40B4-BE49-F238E27FC236}">
                    <a16:creationId xmlns:a16="http://schemas.microsoft.com/office/drawing/2014/main" id="{1F381DD9-8FE2-D34F-B5ED-B3B594E38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8" name="Line 16">
                <a:extLst>
                  <a:ext uri="{FF2B5EF4-FFF2-40B4-BE49-F238E27FC236}">
                    <a16:creationId xmlns:a16="http://schemas.microsoft.com/office/drawing/2014/main" id="{3A8F4B1F-48FB-374D-84C3-C6C5F5761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9" name="Line 17">
                <a:extLst>
                  <a:ext uri="{FF2B5EF4-FFF2-40B4-BE49-F238E27FC236}">
                    <a16:creationId xmlns:a16="http://schemas.microsoft.com/office/drawing/2014/main" id="{60752D05-80C0-5D4A-A1C1-BF031901B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0" name="Line 18">
                <a:extLst>
                  <a:ext uri="{FF2B5EF4-FFF2-40B4-BE49-F238E27FC236}">
                    <a16:creationId xmlns:a16="http://schemas.microsoft.com/office/drawing/2014/main" id="{62105BDF-9EB2-1D4D-B412-4984759E3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1" name="Line 19">
                <a:extLst>
                  <a:ext uri="{FF2B5EF4-FFF2-40B4-BE49-F238E27FC236}">
                    <a16:creationId xmlns:a16="http://schemas.microsoft.com/office/drawing/2014/main" id="{F1A1186A-AB74-604A-80DA-5F9A5E8AC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2" name="Line 20">
                <a:extLst>
                  <a:ext uri="{FF2B5EF4-FFF2-40B4-BE49-F238E27FC236}">
                    <a16:creationId xmlns:a16="http://schemas.microsoft.com/office/drawing/2014/main" id="{7D1901B8-99C3-104B-A673-C9A74EF2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4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3" name="Line 21">
                <a:extLst>
                  <a:ext uri="{FF2B5EF4-FFF2-40B4-BE49-F238E27FC236}">
                    <a16:creationId xmlns:a16="http://schemas.microsoft.com/office/drawing/2014/main" id="{BC0B905E-83D6-7444-9F53-F990B9BB5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4" name="Line 22">
                <a:extLst>
                  <a:ext uri="{FF2B5EF4-FFF2-40B4-BE49-F238E27FC236}">
                    <a16:creationId xmlns:a16="http://schemas.microsoft.com/office/drawing/2014/main" id="{7237D9B6-4A16-2142-99DE-E82240205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5" name="Line 23">
                <a:extLst>
                  <a:ext uri="{FF2B5EF4-FFF2-40B4-BE49-F238E27FC236}">
                    <a16:creationId xmlns:a16="http://schemas.microsoft.com/office/drawing/2014/main" id="{37025032-ED98-454E-B8EF-6238B548B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6" name="Line 24">
                <a:extLst>
                  <a:ext uri="{FF2B5EF4-FFF2-40B4-BE49-F238E27FC236}">
                    <a16:creationId xmlns:a16="http://schemas.microsoft.com/office/drawing/2014/main" id="{798EAFC6-3790-4C4D-BBCD-15050193F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5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7" name="Line 25">
                <a:extLst>
                  <a:ext uri="{FF2B5EF4-FFF2-40B4-BE49-F238E27FC236}">
                    <a16:creationId xmlns:a16="http://schemas.microsoft.com/office/drawing/2014/main" id="{12EB68A0-244C-9442-96A0-1214CA0E6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6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8" name="Line 26">
                <a:extLst>
                  <a:ext uri="{FF2B5EF4-FFF2-40B4-BE49-F238E27FC236}">
                    <a16:creationId xmlns:a16="http://schemas.microsoft.com/office/drawing/2014/main" id="{2A5B48F0-6C60-4046-9E5C-EB02A0D64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4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9" name="Line 27">
                <a:extLst>
                  <a:ext uri="{FF2B5EF4-FFF2-40B4-BE49-F238E27FC236}">
                    <a16:creationId xmlns:a16="http://schemas.microsoft.com/office/drawing/2014/main" id="{9068F59C-2E06-FB4B-BF43-4FA94D397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1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90" name="Line 28">
                <a:extLst>
                  <a:ext uri="{FF2B5EF4-FFF2-40B4-BE49-F238E27FC236}">
                    <a16:creationId xmlns:a16="http://schemas.microsoft.com/office/drawing/2014/main" id="{255C9795-7A28-BB4E-A8CB-514310A95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8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91" name="Line 29">
                <a:extLst>
                  <a:ext uri="{FF2B5EF4-FFF2-40B4-BE49-F238E27FC236}">
                    <a16:creationId xmlns:a16="http://schemas.microsoft.com/office/drawing/2014/main" id="{5D4938BE-78D9-CC40-A3ED-0E6CC0C4E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8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92" name="Text Box 30">
                <a:extLst>
                  <a:ext uri="{FF2B5EF4-FFF2-40B4-BE49-F238E27FC236}">
                    <a16:creationId xmlns:a16="http://schemas.microsoft.com/office/drawing/2014/main" id="{528BF07C-1BDF-B24A-86E7-EF6C244E37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2" y="1862"/>
                <a:ext cx="173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on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3" name="Text Box 31">
                <a:extLst>
                  <a:ext uri="{FF2B5EF4-FFF2-40B4-BE49-F238E27FC236}">
                    <a16:creationId xmlns:a16="http://schemas.microsoft.com/office/drawing/2014/main" id="{9F2E9D27-1654-244C-8D57-2770BA1451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2" y="1858"/>
                <a:ext cx="181" cy="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off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4" name="Text Box 32">
                <a:extLst>
                  <a:ext uri="{FF2B5EF4-FFF2-40B4-BE49-F238E27FC236}">
                    <a16:creationId xmlns:a16="http://schemas.microsoft.com/office/drawing/2014/main" id="{19BFB708-A8DE-D34B-AD57-1960326E4E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2" y="1707"/>
                <a:ext cx="894" cy="20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2000" b="1"/>
                  <a:t>(15 spikes)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161" name="Group 75">
              <a:extLst>
                <a:ext uri="{FF2B5EF4-FFF2-40B4-BE49-F238E27FC236}">
                  <a16:creationId xmlns:a16="http://schemas.microsoft.com/office/drawing/2014/main" id="{E0D0D56D-59D8-BC4B-871A-19CDA5F19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6" y="801"/>
              <a:ext cx="574" cy="1069"/>
              <a:chOff x="1566" y="801"/>
              <a:chExt cx="574" cy="1069"/>
            </a:xfrm>
          </p:grpSpPr>
          <p:grpSp>
            <p:nvGrpSpPr>
              <p:cNvPr id="4162" name="Group 76">
                <a:extLst>
                  <a:ext uri="{FF2B5EF4-FFF2-40B4-BE49-F238E27FC236}">
                    <a16:creationId xmlns:a16="http://schemas.microsoft.com/office/drawing/2014/main" id="{463C4C16-0689-F44F-937E-81A38DCCB8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4166" name="Oval 77">
                  <a:extLst>
                    <a:ext uri="{FF2B5EF4-FFF2-40B4-BE49-F238E27FC236}">
                      <a16:creationId xmlns:a16="http://schemas.microsoft.com/office/drawing/2014/main" id="{A0065895-9598-F24D-B070-2C1A4CD57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4167" name="Line 78">
                  <a:extLst>
                    <a:ext uri="{FF2B5EF4-FFF2-40B4-BE49-F238E27FC236}">
                      <a16:creationId xmlns:a16="http://schemas.microsoft.com/office/drawing/2014/main" id="{EFD1757D-E081-0A49-9633-08E056E662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4168" name="Line 79">
                  <a:extLst>
                    <a:ext uri="{FF2B5EF4-FFF2-40B4-BE49-F238E27FC236}">
                      <a16:creationId xmlns:a16="http://schemas.microsoft.com/office/drawing/2014/main" id="{BD226456-6A51-EE49-B949-9EAB3BD63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4163" name="Text Box 80">
                <a:extLst>
                  <a:ext uri="{FF2B5EF4-FFF2-40B4-BE49-F238E27FC236}">
                    <a16:creationId xmlns:a16="http://schemas.microsoft.com/office/drawing/2014/main" id="{4D22F4C6-0590-8943-9728-0739DCAD5B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4164" name="Text Box 81">
                <a:extLst>
                  <a:ext uri="{FF2B5EF4-FFF2-40B4-BE49-F238E27FC236}">
                    <a16:creationId xmlns:a16="http://schemas.microsoft.com/office/drawing/2014/main" id="{61CB557D-E8BA-B448-BB8F-C544F7C4D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4165" name="Text Box 82">
                <a:extLst>
                  <a:ext uri="{FF2B5EF4-FFF2-40B4-BE49-F238E27FC236}">
                    <a16:creationId xmlns:a16="http://schemas.microsoft.com/office/drawing/2014/main" id="{99D72712-7C5A-2F43-BE33-CA76A8CC56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  <p:grpSp>
        <p:nvGrpSpPr>
          <p:cNvPr id="4100" name="Group 100">
            <a:extLst>
              <a:ext uri="{FF2B5EF4-FFF2-40B4-BE49-F238E27FC236}">
                <a16:creationId xmlns:a16="http://schemas.microsoft.com/office/drawing/2014/main" id="{3619ED7D-2CD7-0042-97F7-5B55EBF797AA}"/>
              </a:ext>
            </a:extLst>
          </p:cNvPr>
          <p:cNvGrpSpPr>
            <a:grpSpLocks/>
          </p:cNvGrpSpPr>
          <p:nvPr/>
        </p:nvGrpSpPr>
        <p:grpSpPr bwMode="auto">
          <a:xfrm>
            <a:off x="4008439" y="2924176"/>
            <a:ext cx="5470525" cy="1935163"/>
            <a:chOff x="1576" y="2147"/>
            <a:chExt cx="3446" cy="1219"/>
          </a:xfrm>
        </p:grpSpPr>
        <p:grpSp>
          <p:nvGrpSpPr>
            <p:cNvPr id="4127" name="Group 34">
              <a:extLst>
                <a:ext uri="{FF2B5EF4-FFF2-40B4-BE49-F238E27FC236}">
                  <a16:creationId xmlns:a16="http://schemas.microsoft.com/office/drawing/2014/main" id="{7E591293-0653-4849-A565-7A35B0E77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5" y="2401"/>
              <a:ext cx="2177" cy="965"/>
              <a:chOff x="2845" y="2401"/>
              <a:chExt cx="2177" cy="965"/>
            </a:xfrm>
          </p:grpSpPr>
          <p:sp>
            <p:nvSpPr>
              <p:cNvPr id="4136" name="Line 35">
                <a:extLst>
                  <a:ext uri="{FF2B5EF4-FFF2-40B4-BE49-F238E27FC236}">
                    <a16:creationId xmlns:a16="http://schemas.microsoft.com/office/drawing/2014/main" id="{4542D30F-2C3C-E44C-BF69-1B49A1834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2565"/>
                <a:ext cx="1729" cy="0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37" name="Line 36">
                <a:extLst>
                  <a:ext uri="{FF2B5EF4-FFF2-40B4-BE49-F238E27FC236}">
                    <a16:creationId xmlns:a16="http://schemas.microsoft.com/office/drawing/2014/main" id="{E6A11DA2-5D4A-F944-87A5-B9C779405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3" y="241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38" name="Line 37">
                <a:extLst>
                  <a:ext uri="{FF2B5EF4-FFF2-40B4-BE49-F238E27FC236}">
                    <a16:creationId xmlns:a16="http://schemas.microsoft.com/office/drawing/2014/main" id="{BE32BC31-16E4-4D46-BB60-3923023C1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39" name="Line 38">
                <a:extLst>
                  <a:ext uri="{FF2B5EF4-FFF2-40B4-BE49-F238E27FC236}">
                    <a16:creationId xmlns:a16="http://schemas.microsoft.com/office/drawing/2014/main" id="{53657B90-48CC-EC4B-8CE2-AD85CD4FE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9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0" name="Line 39">
                <a:extLst>
                  <a:ext uri="{FF2B5EF4-FFF2-40B4-BE49-F238E27FC236}">
                    <a16:creationId xmlns:a16="http://schemas.microsoft.com/office/drawing/2014/main" id="{D164AB88-63CD-7A47-B0BB-F5FF20973F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1" name="Line 40">
                <a:extLst>
                  <a:ext uri="{FF2B5EF4-FFF2-40B4-BE49-F238E27FC236}">
                    <a16:creationId xmlns:a16="http://schemas.microsoft.com/office/drawing/2014/main" id="{BF5A2D73-3B4C-E44B-BF88-76547AAE0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4" y="2404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2" name="Line 41">
                <a:extLst>
                  <a:ext uri="{FF2B5EF4-FFF2-40B4-BE49-F238E27FC236}">
                    <a16:creationId xmlns:a16="http://schemas.microsoft.com/office/drawing/2014/main" id="{9619C4F7-0B8A-1148-B28B-E6494BD7E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8" y="2884"/>
                <a:ext cx="0" cy="282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3" name="Line 42">
                <a:extLst>
                  <a:ext uri="{FF2B5EF4-FFF2-40B4-BE49-F238E27FC236}">
                    <a16:creationId xmlns:a16="http://schemas.microsoft.com/office/drawing/2014/main" id="{B0BCE7E2-39B8-A446-A76C-F026B31AA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9" y="2884"/>
                <a:ext cx="0" cy="282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4" name="Line 43">
                <a:extLst>
                  <a:ext uri="{FF2B5EF4-FFF2-40B4-BE49-F238E27FC236}">
                    <a16:creationId xmlns:a16="http://schemas.microsoft.com/office/drawing/2014/main" id="{4BEB43AB-DA8A-314D-A739-A052998D3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5" name="Line 44">
                <a:extLst>
                  <a:ext uri="{FF2B5EF4-FFF2-40B4-BE49-F238E27FC236}">
                    <a16:creationId xmlns:a16="http://schemas.microsoft.com/office/drawing/2014/main" id="{04357D62-EB40-1A43-BEB2-FC701D94C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6" name="Line 45">
                <a:extLst>
                  <a:ext uri="{FF2B5EF4-FFF2-40B4-BE49-F238E27FC236}">
                    <a16:creationId xmlns:a16="http://schemas.microsoft.com/office/drawing/2014/main" id="{5E087DB4-B5FB-C84D-A35F-7D251B84A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7" name="Line 46">
                <a:extLst>
                  <a:ext uri="{FF2B5EF4-FFF2-40B4-BE49-F238E27FC236}">
                    <a16:creationId xmlns:a16="http://schemas.microsoft.com/office/drawing/2014/main" id="{4229DC0E-0BC7-2746-983B-E45E873EC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8" name="Line 47">
                <a:extLst>
                  <a:ext uri="{FF2B5EF4-FFF2-40B4-BE49-F238E27FC236}">
                    <a16:creationId xmlns:a16="http://schemas.microsoft.com/office/drawing/2014/main" id="{450CF669-78D9-D445-8D73-2AEF1BDE6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4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9" name="Line 48">
                <a:extLst>
                  <a:ext uri="{FF2B5EF4-FFF2-40B4-BE49-F238E27FC236}">
                    <a16:creationId xmlns:a16="http://schemas.microsoft.com/office/drawing/2014/main" id="{E5904FD8-EE4A-184A-BD56-098ABA4A4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" y="2401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0" name="Line 49">
                <a:extLst>
                  <a:ext uri="{FF2B5EF4-FFF2-40B4-BE49-F238E27FC236}">
                    <a16:creationId xmlns:a16="http://schemas.microsoft.com/office/drawing/2014/main" id="{DAA2D2FF-067F-B642-BB96-2045B642A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1" name="Line 50">
                <a:extLst>
                  <a:ext uri="{FF2B5EF4-FFF2-40B4-BE49-F238E27FC236}">
                    <a16:creationId xmlns:a16="http://schemas.microsoft.com/office/drawing/2014/main" id="{5DDDF8D8-0AF2-2F4B-A058-EAE0E7AE28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2" y="2410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2" name="Line 51">
                <a:extLst>
                  <a:ext uri="{FF2B5EF4-FFF2-40B4-BE49-F238E27FC236}">
                    <a16:creationId xmlns:a16="http://schemas.microsoft.com/office/drawing/2014/main" id="{492D416F-F8CF-2245-8E4C-E5AA68CFDC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5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3" name="Line 52">
                <a:extLst>
                  <a:ext uri="{FF2B5EF4-FFF2-40B4-BE49-F238E27FC236}">
                    <a16:creationId xmlns:a16="http://schemas.microsoft.com/office/drawing/2014/main" id="{2E136AFD-A1A8-2A40-BFB9-F7A158CE1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8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4" name="Text Box 53">
                <a:extLst>
                  <a:ext uri="{FF2B5EF4-FFF2-40B4-BE49-F238E27FC236}">
                    <a16:creationId xmlns:a16="http://schemas.microsoft.com/office/drawing/2014/main" id="{79BE92FB-6B3A-694A-9649-560B0BC959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2" y="3203"/>
                <a:ext cx="173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on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5" name="Text Box 54">
                <a:extLst>
                  <a:ext uri="{FF2B5EF4-FFF2-40B4-BE49-F238E27FC236}">
                    <a16:creationId xmlns:a16="http://schemas.microsoft.com/office/drawing/2014/main" id="{B8721BED-AAC6-8C4D-B9E7-674155E5A2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2" y="3200"/>
                <a:ext cx="181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off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6" name="Line 55">
                <a:extLst>
                  <a:ext uri="{FF2B5EF4-FFF2-40B4-BE49-F238E27FC236}">
                    <a16:creationId xmlns:a16="http://schemas.microsoft.com/office/drawing/2014/main" id="{9D342934-2C85-AC4E-BA89-86DF7BFCBB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8" y="2404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7" name="Line 56">
                <a:extLst>
                  <a:ext uri="{FF2B5EF4-FFF2-40B4-BE49-F238E27FC236}">
                    <a16:creationId xmlns:a16="http://schemas.microsoft.com/office/drawing/2014/main" id="{A03C18F2-2000-C347-B38D-AFCCB8DC9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8" y="2404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8" name="Text Box 57">
                <a:extLst>
                  <a:ext uri="{FF2B5EF4-FFF2-40B4-BE49-F238E27FC236}">
                    <a16:creationId xmlns:a16="http://schemas.microsoft.com/office/drawing/2014/main" id="{19EC35C7-F2FD-2A41-ADA3-433738F588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5" y="2995"/>
                <a:ext cx="797" cy="20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2000" b="1"/>
                  <a:t>(9 spikes)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128" name="Group 83">
              <a:extLst>
                <a:ext uri="{FF2B5EF4-FFF2-40B4-BE49-F238E27FC236}">
                  <a16:creationId xmlns:a16="http://schemas.microsoft.com/office/drawing/2014/main" id="{B0B4B5A4-CA19-DB46-939F-78406EC36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6" y="2147"/>
              <a:ext cx="574" cy="1069"/>
              <a:chOff x="1566" y="801"/>
              <a:chExt cx="574" cy="1069"/>
            </a:xfrm>
          </p:grpSpPr>
          <p:grpSp>
            <p:nvGrpSpPr>
              <p:cNvPr id="4129" name="Group 84">
                <a:extLst>
                  <a:ext uri="{FF2B5EF4-FFF2-40B4-BE49-F238E27FC236}">
                    <a16:creationId xmlns:a16="http://schemas.microsoft.com/office/drawing/2014/main" id="{35C81400-B028-9249-BDB2-A2D54D7CC8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4133" name="Oval 85">
                  <a:extLst>
                    <a:ext uri="{FF2B5EF4-FFF2-40B4-BE49-F238E27FC236}">
                      <a16:creationId xmlns:a16="http://schemas.microsoft.com/office/drawing/2014/main" id="{B13FBBDC-4C10-D945-A090-1AFB6FFF3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4134" name="Line 86">
                  <a:extLst>
                    <a:ext uri="{FF2B5EF4-FFF2-40B4-BE49-F238E27FC236}">
                      <a16:creationId xmlns:a16="http://schemas.microsoft.com/office/drawing/2014/main" id="{30734BAE-40FF-9847-A1D5-12BB15D10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4135" name="Line 87">
                  <a:extLst>
                    <a:ext uri="{FF2B5EF4-FFF2-40B4-BE49-F238E27FC236}">
                      <a16:creationId xmlns:a16="http://schemas.microsoft.com/office/drawing/2014/main" id="{06EE0704-D5C9-CD4E-9A90-2937AA4AF5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4130" name="Text Box 88">
                <a:extLst>
                  <a:ext uri="{FF2B5EF4-FFF2-40B4-BE49-F238E27FC236}">
                    <a16:creationId xmlns:a16="http://schemas.microsoft.com/office/drawing/2014/main" id="{CB406C1E-D67B-2748-973A-CB52A59B4E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4131" name="Text Box 89">
                <a:extLst>
                  <a:ext uri="{FF2B5EF4-FFF2-40B4-BE49-F238E27FC236}">
                    <a16:creationId xmlns:a16="http://schemas.microsoft.com/office/drawing/2014/main" id="{29E40568-8640-6641-9A3A-ACAF99474D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4132" name="Text Box 90">
                <a:extLst>
                  <a:ext uri="{FF2B5EF4-FFF2-40B4-BE49-F238E27FC236}">
                    <a16:creationId xmlns:a16="http://schemas.microsoft.com/office/drawing/2014/main" id="{C82D844C-B4E8-B444-9800-7DC2DE278A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  <p:grpSp>
        <p:nvGrpSpPr>
          <p:cNvPr id="4101" name="Group 101">
            <a:extLst>
              <a:ext uri="{FF2B5EF4-FFF2-40B4-BE49-F238E27FC236}">
                <a16:creationId xmlns:a16="http://schemas.microsoft.com/office/drawing/2014/main" id="{CEED4403-4058-0F4A-B0BB-D91331CC8B3B}"/>
              </a:ext>
            </a:extLst>
          </p:cNvPr>
          <p:cNvGrpSpPr>
            <a:grpSpLocks/>
          </p:cNvGrpSpPr>
          <p:nvPr/>
        </p:nvGrpSpPr>
        <p:grpSpPr bwMode="auto">
          <a:xfrm>
            <a:off x="3575051" y="4660900"/>
            <a:ext cx="5915025" cy="2197100"/>
            <a:chOff x="1296" y="3443"/>
            <a:chExt cx="3726" cy="1384"/>
          </a:xfrm>
        </p:grpSpPr>
        <p:sp>
          <p:nvSpPr>
            <p:cNvPr id="4102" name="Freeform 58">
              <a:extLst>
                <a:ext uri="{FF2B5EF4-FFF2-40B4-BE49-F238E27FC236}">
                  <a16:creationId xmlns:a16="http://schemas.microsoft.com/office/drawing/2014/main" id="{AF1FD80A-946B-A742-890D-0052FD7C1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3888"/>
              <a:ext cx="1093" cy="250"/>
            </a:xfrm>
            <a:custGeom>
              <a:avLst/>
              <a:gdLst>
                <a:gd name="T0" fmla="*/ 0 w 1093"/>
                <a:gd name="T1" fmla="*/ 23 h 250"/>
                <a:gd name="T2" fmla="*/ 5 w 1093"/>
                <a:gd name="T3" fmla="*/ 249 h 250"/>
                <a:gd name="T4" fmla="*/ 1092 w 1093"/>
                <a:gd name="T5" fmla="*/ 225 h 250"/>
                <a:gd name="T6" fmla="*/ 1087 w 1093"/>
                <a:gd name="T7" fmla="*/ 0 h 250"/>
                <a:gd name="T8" fmla="*/ 0 w 1093"/>
                <a:gd name="T9" fmla="*/ 23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3" h="250">
                  <a:moveTo>
                    <a:pt x="0" y="23"/>
                  </a:moveTo>
                  <a:lnTo>
                    <a:pt x="5" y="249"/>
                  </a:lnTo>
                  <a:lnTo>
                    <a:pt x="1092" y="225"/>
                  </a:lnTo>
                  <a:lnTo>
                    <a:pt x="1087" y="0"/>
                  </a:lnTo>
                  <a:lnTo>
                    <a:pt x="0" y="23"/>
                  </a:lnTo>
                </a:path>
              </a:pathLst>
            </a:custGeom>
            <a:solidFill>
              <a:srgbClr val="FFFF00"/>
            </a:solidFill>
            <a:ln w="1864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grpSp>
          <p:nvGrpSpPr>
            <p:cNvPr id="4103" name="Group 59">
              <a:extLst>
                <a:ext uri="{FF2B5EF4-FFF2-40B4-BE49-F238E27FC236}">
                  <a16:creationId xmlns:a16="http://schemas.microsoft.com/office/drawing/2014/main" id="{674ACF8A-56BC-514D-B5F3-DF7EE35FB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5" y="3865"/>
              <a:ext cx="2177" cy="962"/>
              <a:chOff x="2845" y="3865"/>
              <a:chExt cx="2177" cy="962"/>
            </a:xfrm>
          </p:grpSpPr>
          <p:sp>
            <p:nvSpPr>
              <p:cNvPr id="4112" name="Line 60">
                <a:extLst>
                  <a:ext uri="{FF2B5EF4-FFF2-40B4-BE49-F238E27FC236}">
                    <a16:creationId xmlns:a16="http://schemas.microsoft.com/office/drawing/2014/main" id="{53B1AEF5-F5AF-5442-AEB8-2A520371A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4025"/>
                <a:ext cx="1729" cy="0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3" name="Line 61">
                <a:extLst>
                  <a:ext uri="{FF2B5EF4-FFF2-40B4-BE49-F238E27FC236}">
                    <a16:creationId xmlns:a16="http://schemas.microsoft.com/office/drawing/2014/main" id="{F8256EAF-7AE1-2D43-BE34-8958DED76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7" y="387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4" name="Line 62">
                <a:extLst>
                  <a:ext uri="{FF2B5EF4-FFF2-40B4-BE49-F238E27FC236}">
                    <a16:creationId xmlns:a16="http://schemas.microsoft.com/office/drawing/2014/main" id="{117D1E4F-4968-F049-A9CE-7086095702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5" name="Line 63">
                <a:extLst>
                  <a:ext uri="{FF2B5EF4-FFF2-40B4-BE49-F238E27FC236}">
                    <a16:creationId xmlns:a16="http://schemas.microsoft.com/office/drawing/2014/main" id="{B347447C-6CAA-B84B-BF25-153357387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7" y="3872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6" name="Line 64">
                <a:extLst>
                  <a:ext uri="{FF2B5EF4-FFF2-40B4-BE49-F238E27FC236}">
                    <a16:creationId xmlns:a16="http://schemas.microsoft.com/office/drawing/2014/main" id="{DB4025AB-0E9E-7343-9337-15C1059C4A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4" y="3865"/>
                <a:ext cx="0" cy="308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7" name="Line 65">
                <a:extLst>
                  <a:ext uri="{FF2B5EF4-FFF2-40B4-BE49-F238E27FC236}">
                    <a16:creationId xmlns:a16="http://schemas.microsoft.com/office/drawing/2014/main" id="{4A42FE7D-FFBF-E941-BC54-87FA14288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8" y="4344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8" name="Line 66">
                <a:extLst>
                  <a:ext uri="{FF2B5EF4-FFF2-40B4-BE49-F238E27FC236}">
                    <a16:creationId xmlns:a16="http://schemas.microsoft.com/office/drawing/2014/main" id="{F78D6EE1-392C-474E-B237-CDA1517C5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9" y="4344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9" name="Line 67">
                <a:extLst>
                  <a:ext uri="{FF2B5EF4-FFF2-40B4-BE49-F238E27FC236}">
                    <a16:creationId xmlns:a16="http://schemas.microsoft.com/office/drawing/2014/main" id="{41B90F09-D8BE-EB40-9013-6AA11D4C8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0" name="Line 68">
                <a:extLst>
                  <a:ext uri="{FF2B5EF4-FFF2-40B4-BE49-F238E27FC236}">
                    <a16:creationId xmlns:a16="http://schemas.microsoft.com/office/drawing/2014/main" id="{3AB4A4F5-32F7-0946-BA58-4E2352D1C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1" name="Line 69">
                <a:extLst>
                  <a:ext uri="{FF2B5EF4-FFF2-40B4-BE49-F238E27FC236}">
                    <a16:creationId xmlns:a16="http://schemas.microsoft.com/office/drawing/2014/main" id="{2DE34F19-6952-DE4F-852B-44AF3E9E7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2" name="Line 70">
                <a:extLst>
                  <a:ext uri="{FF2B5EF4-FFF2-40B4-BE49-F238E27FC236}">
                    <a16:creationId xmlns:a16="http://schemas.microsoft.com/office/drawing/2014/main" id="{23D24057-0194-0749-8F38-1907C111C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388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3" name="Line 71">
                <a:extLst>
                  <a:ext uri="{FF2B5EF4-FFF2-40B4-BE49-F238E27FC236}">
                    <a16:creationId xmlns:a16="http://schemas.microsoft.com/office/drawing/2014/main" id="{9A00483F-CD62-7149-8FBD-B030984E0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9" y="387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4" name="Text Box 72">
                <a:extLst>
                  <a:ext uri="{FF2B5EF4-FFF2-40B4-BE49-F238E27FC236}">
                    <a16:creationId xmlns:a16="http://schemas.microsoft.com/office/drawing/2014/main" id="{C8BEBE6F-4652-4342-81FD-C37B21539C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2" y="4663"/>
                <a:ext cx="173" cy="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on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5" name="Text Box 73">
                <a:extLst>
                  <a:ext uri="{FF2B5EF4-FFF2-40B4-BE49-F238E27FC236}">
                    <a16:creationId xmlns:a16="http://schemas.microsoft.com/office/drawing/2014/main" id="{A9E5BB3D-7AFA-4C4B-AFD9-C81E5AC9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2" y="4659"/>
                <a:ext cx="181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off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6" name="Text Box 74">
                <a:extLst>
                  <a:ext uri="{FF2B5EF4-FFF2-40B4-BE49-F238E27FC236}">
                    <a16:creationId xmlns:a16="http://schemas.microsoft.com/office/drawing/2014/main" id="{130C467B-57D1-7840-889F-0B49CA5526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5" y="4455"/>
                <a:ext cx="797" cy="2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2000" b="1"/>
                  <a:t>(3 spikes)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104" name="Group 91">
              <a:extLst>
                <a:ext uri="{FF2B5EF4-FFF2-40B4-BE49-F238E27FC236}">
                  <a16:creationId xmlns:a16="http://schemas.microsoft.com/office/drawing/2014/main" id="{4CA2BB8F-2E4C-264B-A3C3-F381F70C3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6" y="3443"/>
              <a:ext cx="574" cy="1069"/>
              <a:chOff x="1566" y="801"/>
              <a:chExt cx="574" cy="1069"/>
            </a:xfrm>
          </p:grpSpPr>
          <p:grpSp>
            <p:nvGrpSpPr>
              <p:cNvPr id="4105" name="Group 92">
                <a:extLst>
                  <a:ext uri="{FF2B5EF4-FFF2-40B4-BE49-F238E27FC236}">
                    <a16:creationId xmlns:a16="http://schemas.microsoft.com/office/drawing/2014/main" id="{12376BFD-6EB1-824B-94AD-D2DEA84C44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4109" name="Oval 93">
                  <a:extLst>
                    <a:ext uri="{FF2B5EF4-FFF2-40B4-BE49-F238E27FC236}">
                      <a16:creationId xmlns:a16="http://schemas.microsoft.com/office/drawing/2014/main" id="{07DD2266-A5C8-2E43-BF36-406199326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4110" name="Line 94">
                  <a:extLst>
                    <a:ext uri="{FF2B5EF4-FFF2-40B4-BE49-F238E27FC236}">
                      <a16:creationId xmlns:a16="http://schemas.microsoft.com/office/drawing/2014/main" id="{2372CD74-AB24-1641-A840-72A24387A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4111" name="Line 95">
                  <a:extLst>
                    <a:ext uri="{FF2B5EF4-FFF2-40B4-BE49-F238E27FC236}">
                      <a16:creationId xmlns:a16="http://schemas.microsoft.com/office/drawing/2014/main" id="{4D36AAED-4212-BB49-91CD-D42E89E6A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4106" name="Text Box 96">
                <a:extLst>
                  <a:ext uri="{FF2B5EF4-FFF2-40B4-BE49-F238E27FC236}">
                    <a16:creationId xmlns:a16="http://schemas.microsoft.com/office/drawing/2014/main" id="{99169C2C-33E9-7B4F-928D-B8965F9373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4107" name="Text Box 97">
                <a:extLst>
                  <a:ext uri="{FF2B5EF4-FFF2-40B4-BE49-F238E27FC236}">
                    <a16:creationId xmlns:a16="http://schemas.microsoft.com/office/drawing/2014/main" id="{1E0E792C-DCC5-5642-ABDF-F03C29932C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4108" name="Text Box 98">
                <a:extLst>
                  <a:ext uri="{FF2B5EF4-FFF2-40B4-BE49-F238E27FC236}">
                    <a16:creationId xmlns:a16="http://schemas.microsoft.com/office/drawing/2014/main" id="{F8914390-F21E-DC4F-BE2B-66984BF06E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016CAC4B-9AF8-8948-BD06-D20F8A37C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- cells of visual cortex</a:t>
            </a:r>
            <a:endParaRPr lang="en-US" altLang="en-IT"/>
          </a:p>
        </p:txBody>
      </p:sp>
      <p:grpSp>
        <p:nvGrpSpPr>
          <p:cNvPr id="101477" name="Group 101">
            <a:extLst>
              <a:ext uri="{FF2B5EF4-FFF2-40B4-BE49-F238E27FC236}">
                <a16:creationId xmlns:a16="http://schemas.microsoft.com/office/drawing/2014/main" id="{3F315DA3-0C4F-1146-9E8A-4F0309F7FD53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524000"/>
            <a:ext cx="6781800" cy="1697038"/>
            <a:chOff x="768" y="960"/>
            <a:chExt cx="4272" cy="1069"/>
          </a:xfrm>
        </p:grpSpPr>
        <p:grpSp>
          <p:nvGrpSpPr>
            <p:cNvPr id="5156" name="Group 102">
              <a:extLst>
                <a:ext uri="{FF2B5EF4-FFF2-40B4-BE49-F238E27FC236}">
                  <a16:creationId xmlns:a16="http://schemas.microsoft.com/office/drawing/2014/main" id="{B37688E3-AFD7-704A-AA04-9AE10354F2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960"/>
              <a:ext cx="574" cy="1069"/>
              <a:chOff x="1566" y="801"/>
              <a:chExt cx="574" cy="1069"/>
            </a:xfrm>
          </p:grpSpPr>
          <p:grpSp>
            <p:nvGrpSpPr>
              <p:cNvPr id="5181" name="Group 103">
                <a:extLst>
                  <a:ext uri="{FF2B5EF4-FFF2-40B4-BE49-F238E27FC236}">
                    <a16:creationId xmlns:a16="http://schemas.microsoft.com/office/drawing/2014/main" id="{8C20B5FB-AF9A-2844-BEF9-8C399B93D9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85" name="Oval 104">
                  <a:extLst>
                    <a:ext uri="{FF2B5EF4-FFF2-40B4-BE49-F238E27FC236}">
                      <a16:creationId xmlns:a16="http://schemas.microsoft.com/office/drawing/2014/main" id="{DE3EC546-EED7-894D-8A56-6E33A8B7B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86" name="Line 105">
                  <a:extLst>
                    <a:ext uri="{FF2B5EF4-FFF2-40B4-BE49-F238E27FC236}">
                      <a16:creationId xmlns:a16="http://schemas.microsoft.com/office/drawing/2014/main" id="{A0FB6C9D-64BE-5B4C-8491-DBF8C3F46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87" name="Line 106">
                  <a:extLst>
                    <a:ext uri="{FF2B5EF4-FFF2-40B4-BE49-F238E27FC236}">
                      <a16:creationId xmlns:a16="http://schemas.microsoft.com/office/drawing/2014/main" id="{FAA2FA33-4C31-1D4F-B1DF-27032BDD07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82" name="Text Box 107">
                <a:extLst>
                  <a:ext uri="{FF2B5EF4-FFF2-40B4-BE49-F238E27FC236}">
                    <a16:creationId xmlns:a16="http://schemas.microsoft.com/office/drawing/2014/main" id="{9A454064-AD2A-F34B-8A39-94CC8863B8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83" name="Text Box 108">
                <a:extLst>
                  <a:ext uri="{FF2B5EF4-FFF2-40B4-BE49-F238E27FC236}">
                    <a16:creationId xmlns:a16="http://schemas.microsoft.com/office/drawing/2014/main" id="{21BFF788-F13C-6546-9A01-3A2FF0B26B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84" name="Text Box 109">
                <a:extLst>
                  <a:ext uri="{FF2B5EF4-FFF2-40B4-BE49-F238E27FC236}">
                    <a16:creationId xmlns:a16="http://schemas.microsoft.com/office/drawing/2014/main" id="{2459DE9D-757F-D442-BB55-9131FC83CA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57" name="Group 110">
              <a:extLst>
                <a:ext uri="{FF2B5EF4-FFF2-40B4-BE49-F238E27FC236}">
                  <a16:creationId xmlns:a16="http://schemas.microsoft.com/office/drawing/2014/main" id="{6440EFB2-631E-ED46-B754-A65508964F5F}"/>
                </a:ext>
              </a:extLst>
            </p:cNvPr>
            <p:cNvGrpSpPr>
              <a:grpSpLocks/>
            </p:cNvGrpSpPr>
            <p:nvPr/>
          </p:nvGrpSpPr>
          <p:grpSpPr bwMode="auto">
            <a:xfrm rot="5392744">
              <a:off x="2018" y="960"/>
              <a:ext cx="574" cy="1069"/>
              <a:chOff x="1566" y="801"/>
              <a:chExt cx="574" cy="1069"/>
            </a:xfrm>
          </p:grpSpPr>
          <p:grpSp>
            <p:nvGrpSpPr>
              <p:cNvPr id="5174" name="Group 111">
                <a:extLst>
                  <a:ext uri="{FF2B5EF4-FFF2-40B4-BE49-F238E27FC236}">
                    <a16:creationId xmlns:a16="http://schemas.microsoft.com/office/drawing/2014/main" id="{6075A546-CD5B-7548-8118-7C32C663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78" name="Oval 112">
                  <a:extLst>
                    <a:ext uri="{FF2B5EF4-FFF2-40B4-BE49-F238E27FC236}">
                      <a16:creationId xmlns:a16="http://schemas.microsoft.com/office/drawing/2014/main" id="{40479604-5114-1B47-BA49-8C9E90838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79" name="Line 113">
                  <a:extLst>
                    <a:ext uri="{FF2B5EF4-FFF2-40B4-BE49-F238E27FC236}">
                      <a16:creationId xmlns:a16="http://schemas.microsoft.com/office/drawing/2014/main" id="{FE45093E-AA2D-2F4B-BBCF-F12134D7A6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80" name="Line 114">
                  <a:extLst>
                    <a:ext uri="{FF2B5EF4-FFF2-40B4-BE49-F238E27FC236}">
                      <a16:creationId xmlns:a16="http://schemas.microsoft.com/office/drawing/2014/main" id="{1963EAD8-8FB1-3B41-8D6D-333A957D99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75" name="Text Box 115">
                <a:extLst>
                  <a:ext uri="{FF2B5EF4-FFF2-40B4-BE49-F238E27FC236}">
                    <a16:creationId xmlns:a16="http://schemas.microsoft.com/office/drawing/2014/main" id="{B9212565-C7B7-F84C-83E4-371C55F594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3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76" name="Text Box 116">
                <a:extLst>
                  <a:ext uri="{FF2B5EF4-FFF2-40B4-BE49-F238E27FC236}">
                    <a16:creationId xmlns:a16="http://schemas.microsoft.com/office/drawing/2014/main" id="{624056A4-4ACE-8943-B9BD-9D769F657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5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77" name="Text Box 117">
                <a:extLst>
                  <a:ext uri="{FF2B5EF4-FFF2-40B4-BE49-F238E27FC236}">
                    <a16:creationId xmlns:a16="http://schemas.microsoft.com/office/drawing/2014/main" id="{3097FE0D-C6E2-964B-847E-0E317CFE73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3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58" name="Group 118">
              <a:extLst>
                <a:ext uri="{FF2B5EF4-FFF2-40B4-BE49-F238E27FC236}">
                  <a16:creationId xmlns:a16="http://schemas.microsoft.com/office/drawing/2014/main" id="{33DC44EF-4170-0E4B-9460-DDFA5C2D6A5B}"/>
                </a:ext>
              </a:extLst>
            </p:cNvPr>
            <p:cNvGrpSpPr>
              <a:grpSpLocks/>
            </p:cNvGrpSpPr>
            <p:nvPr/>
          </p:nvGrpSpPr>
          <p:grpSpPr bwMode="auto">
            <a:xfrm rot="1666993">
              <a:off x="3216" y="960"/>
              <a:ext cx="574" cy="1069"/>
              <a:chOff x="1566" y="801"/>
              <a:chExt cx="574" cy="1069"/>
            </a:xfrm>
          </p:grpSpPr>
          <p:grpSp>
            <p:nvGrpSpPr>
              <p:cNvPr id="5167" name="Group 119">
                <a:extLst>
                  <a:ext uri="{FF2B5EF4-FFF2-40B4-BE49-F238E27FC236}">
                    <a16:creationId xmlns:a16="http://schemas.microsoft.com/office/drawing/2014/main" id="{FB134008-835F-D646-AF20-2B5B11D5CF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71" name="Oval 120">
                  <a:extLst>
                    <a:ext uri="{FF2B5EF4-FFF2-40B4-BE49-F238E27FC236}">
                      <a16:creationId xmlns:a16="http://schemas.microsoft.com/office/drawing/2014/main" id="{225D3BBC-4352-6D4B-B060-4145B9D0B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72" name="Line 121">
                  <a:extLst>
                    <a:ext uri="{FF2B5EF4-FFF2-40B4-BE49-F238E27FC236}">
                      <a16:creationId xmlns:a16="http://schemas.microsoft.com/office/drawing/2014/main" id="{09D28C5F-E4BE-C244-8555-6C87E8E754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73" name="Line 122">
                  <a:extLst>
                    <a:ext uri="{FF2B5EF4-FFF2-40B4-BE49-F238E27FC236}">
                      <a16:creationId xmlns:a16="http://schemas.microsoft.com/office/drawing/2014/main" id="{225872A7-5DC7-A04D-973A-5FBF680F15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68" name="Text Box 123">
                <a:extLst>
                  <a:ext uri="{FF2B5EF4-FFF2-40B4-BE49-F238E27FC236}">
                    <a16:creationId xmlns:a16="http://schemas.microsoft.com/office/drawing/2014/main" id="{545ACB9E-3DB9-5B4A-89EC-A099DD4E3E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2" y="840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69" name="Text Box 124">
                <a:extLst>
                  <a:ext uri="{FF2B5EF4-FFF2-40B4-BE49-F238E27FC236}">
                    <a16:creationId xmlns:a16="http://schemas.microsoft.com/office/drawing/2014/main" id="{435D7BD7-C1FF-B04E-A5D6-79B4DDCC59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6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70" name="Text Box 125">
                <a:extLst>
                  <a:ext uri="{FF2B5EF4-FFF2-40B4-BE49-F238E27FC236}">
                    <a16:creationId xmlns:a16="http://schemas.microsoft.com/office/drawing/2014/main" id="{033429F3-6DE8-3142-8C9D-2C4AC0CBF4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0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59" name="Group 126">
              <a:extLst>
                <a:ext uri="{FF2B5EF4-FFF2-40B4-BE49-F238E27FC236}">
                  <a16:creationId xmlns:a16="http://schemas.microsoft.com/office/drawing/2014/main" id="{D4800E6B-5F95-3043-9FCC-01E7652960DA}"/>
                </a:ext>
              </a:extLst>
            </p:cNvPr>
            <p:cNvGrpSpPr>
              <a:grpSpLocks/>
            </p:cNvGrpSpPr>
            <p:nvPr/>
          </p:nvGrpSpPr>
          <p:grpSpPr bwMode="auto">
            <a:xfrm rot="-2329119">
              <a:off x="4466" y="960"/>
              <a:ext cx="574" cy="1069"/>
              <a:chOff x="1566" y="801"/>
              <a:chExt cx="574" cy="1069"/>
            </a:xfrm>
          </p:grpSpPr>
          <p:grpSp>
            <p:nvGrpSpPr>
              <p:cNvPr id="5160" name="Group 127">
                <a:extLst>
                  <a:ext uri="{FF2B5EF4-FFF2-40B4-BE49-F238E27FC236}">
                    <a16:creationId xmlns:a16="http://schemas.microsoft.com/office/drawing/2014/main" id="{723B0FFF-0E67-184C-ACB5-227155B43D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64" name="Oval 128">
                  <a:extLst>
                    <a:ext uri="{FF2B5EF4-FFF2-40B4-BE49-F238E27FC236}">
                      <a16:creationId xmlns:a16="http://schemas.microsoft.com/office/drawing/2014/main" id="{AC8BEFD5-60B0-3A47-A165-4F4B67819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65" name="Line 129">
                  <a:extLst>
                    <a:ext uri="{FF2B5EF4-FFF2-40B4-BE49-F238E27FC236}">
                      <a16:creationId xmlns:a16="http://schemas.microsoft.com/office/drawing/2014/main" id="{DAAC0A46-D094-7B44-B985-9704DB0E57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66" name="Line 130">
                  <a:extLst>
                    <a:ext uri="{FF2B5EF4-FFF2-40B4-BE49-F238E27FC236}">
                      <a16:creationId xmlns:a16="http://schemas.microsoft.com/office/drawing/2014/main" id="{F2642782-6897-9F4A-BACE-5FAC0D611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61" name="Text Box 131">
                <a:extLst>
                  <a:ext uri="{FF2B5EF4-FFF2-40B4-BE49-F238E27FC236}">
                    <a16:creationId xmlns:a16="http://schemas.microsoft.com/office/drawing/2014/main" id="{0407D5A5-363E-264D-9696-CEB0807B0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1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62" name="Text Box 132">
                <a:extLst>
                  <a:ext uri="{FF2B5EF4-FFF2-40B4-BE49-F238E27FC236}">
                    <a16:creationId xmlns:a16="http://schemas.microsoft.com/office/drawing/2014/main" id="{1E9064F9-6346-2A4A-BBDC-6CB00B3C3C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5" y="937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63" name="Text Box 133">
                <a:extLst>
                  <a:ext uri="{FF2B5EF4-FFF2-40B4-BE49-F238E27FC236}">
                    <a16:creationId xmlns:a16="http://schemas.microsoft.com/office/drawing/2014/main" id="{CC07BEA8-0C75-6F42-BE3E-0300E029C2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3" y="931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  <p:grpSp>
        <p:nvGrpSpPr>
          <p:cNvPr id="101510" name="Group 134">
            <a:extLst>
              <a:ext uri="{FF2B5EF4-FFF2-40B4-BE49-F238E27FC236}">
                <a16:creationId xmlns:a16="http://schemas.microsoft.com/office/drawing/2014/main" id="{5BED00B9-4CC5-CE4C-A50C-3095F756FD8B}"/>
              </a:ext>
            </a:extLst>
          </p:cNvPr>
          <p:cNvGrpSpPr>
            <a:grpSpLocks/>
          </p:cNvGrpSpPr>
          <p:nvPr/>
        </p:nvGrpSpPr>
        <p:grpSpPr bwMode="auto">
          <a:xfrm>
            <a:off x="2743201" y="4170364"/>
            <a:ext cx="6715125" cy="1697037"/>
            <a:chOff x="768" y="2627"/>
            <a:chExt cx="4230" cy="1069"/>
          </a:xfrm>
        </p:grpSpPr>
        <p:grpSp>
          <p:nvGrpSpPr>
            <p:cNvPr id="5124" name="Group 135">
              <a:extLst>
                <a:ext uri="{FF2B5EF4-FFF2-40B4-BE49-F238E27FC236}">
                  <a16:creationId xmlns:a16="http://schemas.microsoft.com/office/drawing/2014/main" id="{6C78C1D9-4530-B54A-B23B-55D5D7F4F5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627"/>
              <a:ext cx="574" cy="1069"/>
              <a:chOff x="1566" y="801"/>
              <a:chExt cx="574" cy="1069"/>
            </a:xfrm>
          </p:grpSpPr>
          <p:grpSp>
            <p:nvGrpSpPr>
              <p:cNvPr id="5149" name="Group 136">
                <a:extLst>
                  <a:ext uri="{FF2B5EF4-FFF2-40B4-BE49-F238E27FC236}">
                    <a16:creationId xmlns:a16="http://schemas.microsoft.com/office/drawing/2014/main" id="{499962F9-C262-C34E-8AB6-E23CF45419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53" name="Oval 137">
                  <a:extLst>
                    <a:ext uri="{FF2B5EF4-FFF2-40B4-BE49-F238E27FC236}">
                      <a16:creationId xmlns:a16="http://schemas.microsoft.com/office/drawing/2014/main" id="{2E04CAD3-92C7-2C47-8BDB-44FF1594A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54" name="Line 138">
                  <a:extLst>
                    <a:ext uri="{FF2B5EF4-FFF2-40B4-BE49-F238E27FC236}">
                      <a16:creationId xmlns:a16="http://schemas.microsoft.com/office/drawing/2014/main" id="{DB034644-1B40-8C41-96CE-95645D5A0D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55" name="Line 139">
                  <a:extLst>
                    <a:ext uri="{FF2B5EF4-FFF2-40B4-BE49-F238E27FC236}">
                      <a16:creationId xmlns:a16="http://schemas.microsoft.com/office/drawing/2014/main" id="{87D4A533-58FF-C844-9BDC-4A233440C0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50" name="Text Box 140">
                <a:extLst>
                  <a:ext uri="{FF2B5EF4-FFF2-40B4-BE49-F238E27FC236}">
                    <a16:creationId xmlns:a16="http://schemas.microsoft.com/office/drawing/2014/main" id="{ADE4F93F-13B9-C842-BC6C-4E8985025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51" name="Text Box 141">
                <a:extLst>
                  <a:ext uri="{FF2B5EF4-FFF2-40B4-BE49-F238E27FC236}">
                    <a16:creationId xmlns:a16="http://schemas.microsoft.com/office/drawing/2014/main" id="{B81E1AE8-5638-9948-97F8-061C8AC3C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52" name="Text Box 142">
                <a:extLst>
                  <a:ext uri="{FF2B5EF4-FFF2-40B4-BE49-F238E27FC236}">
                    <a16:creationId xmlns:a16="http://schemas.microsoft.com/office/drawing/2014/main" id="{AE705DCA-9E0C-FC47-B90C-5895AA952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25" name="Group 143">
              <a:extLst>
                <a:ext uri="{FF2B5EF4-FFF2-40B4-BE49-F238E27FC236}">
                  <a16:creationId xmlns:a16="http://schemas.microsoft.com/office/drawing/2014/main" id="{4CB7A4E7-FD1D-BD4B-9D2C-8E764C248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0" y="2627"/>
              <a:ext cx="1296" cy="1069"/>
              <a:chOff x="1488" y="2627"/>
              <a:chExt cx="1296" cy="1069"/>
            </a:xfrm>
          </p:grpSpPr>
          <p:grpSp>
            <p:nvGrpSpPr>
              <p:cNvPr id="5142" name="Group 144">
                <a:extLst>
                  <a:ext uri="{FF2B5EF4-FFF2-40B4-BE49-F238E27FC236}">
                    <a16:creationId xmlns:a16="http://schemas.microsoft.com/office/drawing/2014/main" id="{FACC8727-A454-D64E-868A-372FFE6733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2627"/>
                <a:ext cx="1296" cy="1069"/>
                <a:chOff x="1566" y="801"/>
                <a:chExt cx="574" cy="1069"/>
              </a:xfrm>
            </p:grpSpPr>
            <p:sp>
              <p:nvSpPr>
                <p:cNvPr id="5146" name="Oval 145">
                  <a:extLst>
                    <a:ext uri="{FF2B5EF4-FFF2-40B4-BE49-F238E27FC236}">
                      <a16:creationId xmlns:a16="http://schemas.microsoft.com/office/drawing/2014/main" id="{99096DB0-B991-044D-AFD4-BFC761E75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47" name="Line 146">
                  <a:extLst>
                    <a:ext uri="{FF2B5EF4-FFF2-40B4-BE49-F238E27FC236}">
                      <a16:creationId xmlns:a16="http://schemas.microsoft.com/office/drawing/2014/main" id="{FDA7E132-28A5-FB40-84C0-26D5516A4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48" name="Line 147">
                  <a:extLst>
                    <a:ext uri="{FF2B5EF4-FFF2-40B4-BE49-F238E27FC236}">
                      <a16:creationId xmlns:a16="http://schemas.microsoft.com/office/drawing/2014/main" id="{3F379FD8-E858-8C4D-9840-79A084D716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43" name="Text Box 148">
                <a:extLst>
                  <a:ext uri="{FF2B5EF4-FFF2-40B4-BE49-F238E27FC236}">
                    <a16:creationId xmlns:a16="http://schemas.microsoft.com/office/drawing/2014/main" id="{12DCD8CD-4294-7843-976D-06E66FC0BE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8" y="2668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44" name="Text Box 149">
                <a:extLst>
                  <a:ext uri="{FF2B5EF4-FFF2-40B4-BE49-F238E27FC236}">
                    <a16:creationId xmlns:a16="http://schemas.microsoft.com/office/drawing/2014/main" id="{16D7AF50-0B52-B94A-BBA3-158249DD4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1" y="2764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45" name="Text Box 150">
                <a:extLst>
                  <a:ext uri="{FF2B5EF4-FFF2-40B4-BE49-F238E27FC236}">
                    <a16:creationId xmlns:a16="http://schemas.microsoft.com/office/drawing/2014/main" id="{2B107F1F-33ED-924F-A621-B1FE2C701F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7" y="275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26" name="Group 151">
              <a:extLst>
                <a:ext uri="{FF2B5EF4-FFF2-40B4-BE49-F238E27FC236}">
                  <a16:creationId xmlns:a16="http://schemas.microsoft.com/office/drawing/2014/main" id="{1CA201DA-37F2-D148-8912-3075153478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5" y="2627"/>
              <a:ext cx="910" cy="1069"/>
              <a:chOff x="2880" y="2627"/>
              <a:chExt cx="910" cy="1069"/>
            </a:xfrm>
          </p:grpSpPr>
          <p:grpSp>
            <p:nvGrpSpPr>
              <p:cNvPr id="5135" name="Group 152">
                <a:extLst>
                  <a:ext uri="{FF2B5EF4-FFF2-40B4-BE49-F238E27FC236}">
                    <a16:creationId xmlns:a16="http://schemas.microsoft.com/office/drawing/2014/main" id="{959E068F-8904-834A-B9D8-52130C182F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2627"/>
                <a:ext cx="910" cy="1069"/>
                <a:chOff x="1566" y="801"/>
                <a:chExt cx="574" cy="1069"/>
              </a:xfrm>
            </p:grpSpPr>
            <p:sp>
              <p:nvSpPr>
                <p:cNvPr id="5139" name="Oval 153">
                  <a:extLst>
                    <a:ext uri="{FF2B5EF4-FFF2-40B4-BE49-F238E27FC236}">
                      <a16:creationId xmlns:a16="http://schemas.microsoft.com/office/drawing/2014/main" id="{2FDBF526-D2D6-D742-BC05-FFFADE09B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40" name="Line 154">
                  <a:extLst>
                    <a:ext uri="{FF2B5EF4-FFF2-40B4-BE49-F238E27FC236}">
                      <a16:creationId xmlns:a16="http://schemas.microsoft.com/office/drawing/2014/main" id="{73D1DB46-428E-B84F-A70A-80F797DDF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41" name="Line 155">
                  <a:extLst>
                    <a:ext uri="{FF2B5EF4-FFF2-40B4-BE49-F238E27FC236}">
                      <a16:creationId xmlns:a16="http://schemas.microsoft.com/office/drawing/2014/main" id="{9D3770E9-C17B-7143-B5F0-655799150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36" name="Text Box 156">
                <a:extLst>
                  <a:ext uri="{FF2B5EF4-FFF2-40B4-BE49-F238E27FC236}">
                    <a16:creationId xmlns:a16="http://schemas.microsoft.com/office/drawing/2014/main" id="{DED48B4C-930A-A442-A795-62D19B2881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1" y="2668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37" name="Text Box 157">
                <a:extLst>
                  <a:ext uri="{FF2B5EF4-FFF2-40B4-BE49-F238E27FC236}">
                    <a16:creationId xmlns:a16="http://schemas.microsoft.com/office/drawing/2014/main" id="{FEF04F6E-CD1E-0D4A-99C2-5B2DE2155D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6" y="2764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38" name="Text Box 158">
                <a:extLst>
                  <a:ext uri="{FF2B5EF4-FFF2-40B4-BE49-F238E27FC236}">
                    <a16:creationId xmlns:a16="http://schemas.microsoft.com/office/drawing/2014/main" id="{9CB5AD6B-F1CA-B648-BFB9-2BA56CCB38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8" y="275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27" name="Group 159">
              <a:extLst>
                <a:ext uri="{FF2B5EF4-FFF2-40B4-BE49-F238E27FC236}">
                  <a16:creationId xmlns:a16="http://schemas.microsoft.com/office/drawing/2014/main" id="{5CD778D6-EA79-7E4E-9629-79E0EAA54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4" y="2627"/>
              <a:ext cx="464" cy="1069"/>
              <a:chOff x="1566" y="801"/>
              <a:chExt cx="617" cy="1069"/>
            </a:xfrm>
          </p:grpSpPr>
          <p:grpSp>
            <p:nvGrpSpPr>
              <p:cNvPr id="5128" name="Group 160">
                <a:extLst>
                  <a:ext uri="{FF2B5EF4-FFF2-40B4-BE49-F238E27FC236}">
                    <a16:creationId xmlns:a16="http://schemas.microsoft.com/office/drawing/2014/main" id="{B01B11C7-0877-7246-9707-3E84E1CEBF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32" name="Oval 161">
                  <a:extLst>
                    <a:ext uri="{FF2B5EF4-FFF2-40B4-BE49-F238E27FC236}">
                      <a16:creationId xmlns:a16="http://schemas.microsoft.com/office/drawing/2014/main" id="{9F7294D8-59BA-BF40-BA9D-26007C310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33" name="Line 162">
                  <a:extLst>
                    <a:ext uri="{FF2B5EF4-FFF2-40B4-BE49-F238E27FC236}">
                      <a16:creationId xmlns:a16="http://schemas.microsoft.com/office/drawing/2014/main" id="{958A3612-085A-434B-A154-A75E6CADD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34" name="Line 163">
                  <a:extLst>
                    <a:ext uri="{FF2B5EF4-FFF2-40B4-BE49-F238E27FC236}">
                      <a16:creationId xmlns:a16="http://schemas.microsoft.com/office/drawing/2014/main" id="{4643293A-B7DA-084F-8323-55D46C9241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29" name="Text Box 164">
                <a:extLst>
                  <a:ext uri="{FF2B5EF4-FFF2-40B4-BE49-F238E27FC236}">
                    <a16:creationId xmlns:a16="http://schemas.microsoft.com/office/drawing/2014/main" id="{B3C70BCD-C6CE-4E47-ADF6-ADCFE17107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306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30" name="Text Box 165">
                <a:extLst>
                  <a:ext uri="{FF2B5EF4-FFF2-40B4-BE49-F238E27FC236}">
                    <a16:creationId xmlns:a16="http://schemas.microsoft.com/office/drawing/2014/main" id="{6483693B-6179-474D-95A2-F7764400B8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247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31" name="Text Box 166">
                <a:extLst>
                  <a:ext uri="{FF2B5EF4-FFF2-40B4-BE49-F238E27FC236}">
                    <a16:creationId xmlns:a16="http://schemas.microsoft.com/office/drawing/2014/main" id="{89F70DB9-FB21-574B-8C8D-1DB8C484CA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5" y="932"/>
                <a:ext cx="247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3">
            <a:extLst>
              <a:ext uri="{FF2B5EF4-FFF2-40B4-BE49-F238E27FC236}">
                <a16:creationId xmlns:a16="http://schemas.microsoft.com/office/drawing/2014/main" id="{5894C8EB-FF2F-FF4E-A0CD-D803CF94F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773238"/>
            <a:ext cx="8228013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 i="1"/>
              <a:t>simple cells</a:t>
            </a:r>
            <a:r>
              <a:rPr lang="en-US" altLang="en-IT" sz="3000"/>
              <a:t> -  respond to "bars" of light of a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particular orientation </a:t>
            </a:r>
            <a:r>
              <a:rPr lang="en-US" altLang="en-IT" sz="3000" i="1"/>
              <a:t>(orientation selective) 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  <p:sp>
        <p:nvSpPr>
          <p:cNvPr id="6146" name="Text Box 4">
            <a:extLst>
              <a:ext uri="{FF2B5EF4-FFF2-40B4-BE49-F238E27FC236}">
                <a16:creationId xmlns:a16="http://schemas.microsoft.com/office/drawing/2014/main" id="{875E03D6-F821-BF46-B284-2CDF8841A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3213100"/>
            <a:ext cx="8707438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 i="1"/>
              <a:t>complex cells</a:t>
            </a:r>
            <a:r>
              <a:rPr lang="en-US" altLang="en-IT" sz="3000"/>
              <a:t> -  respond to "bars" of light of a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particular orientation, moving in particular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direction </a:t>
            </a:r>
            <a:r>
              <a:rPr lang="en-US" altLang="en-IT" sz="3000" i="1"/>
              <a:t>(direction selective)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46B51D68-4832-9E4D-B7CC-05E77CB9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– receptive fields in the visual cortex</a:t>
            </a:r>
            <a:endParaRPr lang="en-US" altLang="en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3DEB1E66-543E-BF45-908A-64D4D6C8A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- cells of visual cortex</a:t>
            </a:r>
            <a:endParaRPr lang="en-US" altLang="en-IT"/>
          </a:p>
        </p:txBody>
      </p:sp>
      <p:grpSp>
        <p:nvGrpSpPr>
          <p:cNvPr id="7170" name="Group 5">
            <a:extLst>
              <a:ext uri="{FF2B5EF4-FFF2-40B4-BE49-F238E27FC236}">
                <a16:creationId xmlns:a16="http://schemas.microsoft.com/office/drawing/2014/main" id="{74EE4600-4B4C-6846-8BA4-84A3D2D54134}"/>
              </a:ext>
            </a:extLst>
          </p:cNvPr>
          <p:cNvGrpSpPr>
            <a:grpSpLocks/>
          </p:cNvGrpSpPr>
          <p:nvPr/>
        </p:nvGrpSpPr>
        <p:grpSpPr bwMode="auto">
          <a:xfrm>
            <a:off x="3852863" y="1543051"/>
            <a:ext cx="1020762" cy="1909763"/>
            <a:chOff x="1467" y="972"/>
            <a:chExt cx="643" cy="1203"/>
          </a:xfrm>
        </p:grpSpPr>
        <p:sp>
          <p:nvSpPr>
            <p:cNvPr id="7262" name="Oval 6">
              <a:extLst>
                <a:ext uri="{FF2B5EF4-FFF2-40B4-BE49-F238E27FC236}">
                  <a16:creationId xmlns:a16="http://schemas.microsoft.com/office/drawing/2014/main" id="{8EBF3812-5B2B-CF40-9FFF-C0E19581B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972"/>
              <a:ext cx="643" cy="1203"/>
            </a:xfrm>
            <a:prstGeom prst="ellips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263" name="Text Box 7">
              <a:extLst>
                <a:ext uri="{FF2B5EF4-FFF2-40B4-BE49-F238E27FC236}">
                  <a16:creationId xmlns:a16="http://schemas.microsoft.com/office/drawing/2014/main" id="{8BB597E5-C74F-774D-AAD2-65CB3C1EE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059"/>
              <a:ext cx="217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4" name="Text Box 8">
              <a:extLst>
                <a:ext uri="{FF2B5EF4-FFF2-40B4-BE49-F238E27FC236}">
                  <a16:creationId xmlns:a16="http://schemas.microsoft.com/office/drawing/2014/main" id="{EDC5028E-C927-D442-A3CA-21927B8E7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13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5" name="Text Box 9">
              <a:extLst>
                <a:ext uri="{FF2B5EF4-FFF2-40B4-BE49-F238E27FC236}">
                  <a16:creationId xmlns:a16="http://schemas.microsoft.com/office/drawing/2014/main" id="{522918EC-DD58-484F-A310-4085B633C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211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6" name="Text Box 10">
              <a:extLst>
                <a:ext uri="{FF2B5EF4-FFF2-40B4-BE49-F238E27FC236}">
                  <a16:creationId xmlns:a16="http://schemas.microsoft.com/office/drawing/2014/main" id="{EFE5F788-83B5-8F4E-A6A2-C81556CC7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330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7" name="Text Box 11">
              <a:extLst>
                <a:ext uri="{FF2B5EF4-FFF2-40B4-BE49-F238E27FC236}">
                  <a16:creationId xmlns:a16="http://schemas.microsoft.com/office/drawing/2014/main" id="{D26F62BB-44E5-A143-96FE-FF9DA216F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40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8" name="Text Box 12">
              <a:extLst>
                <a:ext uri="{FF2B5EF4-FFF2-40B4-BE49-F238E27FC236}">
                  <a16:creationId xmlns:a16="http://schemas.microsoft.com/office/drawing/2014/main" id="{D804C8B2-05E5-EE44-B0EF-95DB20739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48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9" name="Text Box 13">
              <a:extLst>
                <a:ext uri="{FF2B5EF4-FFF2-40B4-BE49-F238E27FC236}">
                  <a16:creationId xmlns:a16="http://schemas.microsoft.com/office/drawing/2014/main" id="{3775519F-CD24-CA45-BBE1-0F3822BB1A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560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0" name="Text Box 14">
              <a:extLst>
                <a:ext uri="{FF2B5EF4-FFF2-40B4-BE49-F238E27FC236}">
                  <a16:creationId xmlns:a16="http://schemas.microsoft.com/office/drawing/2014/main" id="{63AB47D0-8059-4B4C-8D4E-856EF8E61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64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1" name="Text Box 15">
              <a:extLst>
                <a:ext uri="{FF2B5EF4-FFF2-40B4-BE49-F238E27FC236}">
                  <a16:creationId xmlns:a16="http://schemas.microsoft.com/office/drawing/2014/main" id="{51AAB7CE-8208-2246-AFD3-CF8AFF636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71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2" name="Text Box 16">
              <a:extLst>
                <a:ext uri="{FF2B5EF4-FFF2-40B4-BE49-F238E27FC236}">
                  <a16:creationId xmlns:a16="http://schemas.microsoft.com/office/drawing/2014/main" id="{13330233-010F-024A-AF57-E80ABDA57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79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3" name="Text Box 17">
              <a:extLst>
                <a:ext uri="{FF2B5EF4-FFF2-40B4-BE49-F238E27FC236}">
                  <a16:creationId xmlns:a16="http://schemas.microsoft.com/office/drawing/2014/main" id="{E37BD1F5-1CF9-A64A-9AA2-09CDDE227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86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4" name="Text Box 18">
              <a:extLst>
                <a:ext uri="{FF2B5EF4-FFF2-40B4-BE49-F238E27FC236}">
                  <a16:creationId xmlns:a16="http://schemas.microsoft.com/office/drawing/2014/main" id="{C1BECFCF-6AEB-6844-AD9A-CA13FF001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275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5" name="Text Box 19">
              <a:extLst>
                <a:ext uri="{FF2B5EF4-FFF2-40B4-BE49-F238E27FC236}">
                  <a16:creationId xmlns:a16="http://schemas.microsoft.com/office/drawing/2014/main" id="{50B6D313-760E-0144-B25C-B105FE2EC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942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6" name="Text Box 20">
              <a:extLst>
                <a:ext uri="{FF2B5EF4-FFF2-40B4-BE49-F238E27FC236}">
                  <a16:creationId xmlns:a16="http://schemas.microsoft.com/office/drawing/2014/main" id="{8294A457-ABDF-754B-A989-3515D2079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022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7" name="Text Box 21">
              <a:extLst>
                <a:ext uri="{FF2B5EF4-FFF2-40B4-BE49-F238E27FC236}">
                  <a16:creationId xmlns:a16="http://schemas.microsoft.com/office/drawing/2014/main" id="{C39724B1-F19B-5949-9B56-23C766965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1139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8" name="Text Box 22">
              <a:extLst>
                <a:ext uri="{FF2B5EF4-FFF2-40B4-BE49-F238E27FC236}">
                  <a16:creationId xmlns:a16="http://schemas.microsoft.com/office/drawing/2014/main" id="{43C3DF9F-D233-6B4D-A63C-B62F591C5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211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9" name="Text Box 23">
              <a:extLst>
                <a:ext uri="{FF2B5EF4-FFF2-40B4-BE49-F238E27FC236}">
                  <a16:creationId xmlns:a16="http://schemas.microsoft.com/office/drawing/2014/main" id="{7F1685CE-6B29-0142-A451-88AC4C14D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330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0" name="Text Box 24">
              <a:extLst>
                <a:ext uri="{FF2B5EF4-FFF2-40B4-BE49-F238E27FC236}">
                  <a16:creationId xmlns:a16="http://schemas.microsoft.com/office/drawing/2014/main" id="{92DED94F-E400-2649-B2D3-D680686CD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40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1" name="Text Box 25">
              <a:extLst>
                <a:ext uri="{FF2B5EF4-FFF2-40B4-BE49-F238E27FC236}">
                  <a16:creationId xmlns:a16="http://schemas.microsoft.com/office/drawing/2014/main" id="{CA9C4A13-2208-F74B-B645-42CB02E19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489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2" name="Text Box 26">
              <a:extLst>
                <a:ext uri="{FF2B5EF4-FFF2-40B4-BE49-F238E27FC236}">
                  <a16:creationId xmlns:a16="http://schemas.microsoft.com/office/drawing/2014/main" id="{A77BD950-E81C-0C40-AD9F-04F693952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560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3" name="Text Box 27">
              <a:extLst>
                <a:ext uri="{FF2B5EF4-FFF2-40B4-BE49-F238E27FC236}">
                  <a16:creationId xmlns:a16="http://schemas.microsoft.com/office/drawing/2014/main" id="{2FABB13C-7573-774B-ADF4-6E3F32FAC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64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4" name="Text Box 28">
              <a:extLst>
                <a:ext uri="{FF2B5EF4-FFF2-40B4-BE49-F238E27FC236}">
                  <a16:creationId xmlns:a16="http://schemas.microsoft.com/office/drawing/2014/main" id="{06B602BB-92F9-4048-8C89-D78E23DF3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71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5" name="Text Box 29">
              <a:extLst>
                <a:ext uri="{FF2B5EF4-FFF2-40B4-BE49-F238E27FC236}">
                  <a16:creationId xmlns:a16="http://schemas.microsoft.com/office/drawing/2014/main" id="{61F14A1F-CE2F-7A47-92AC-3B250B027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79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6" name="Text Box 30">
              <a:extLst>
                <a:ext uri="{FF2B5EF4-FFF2-40B4-BE49-F238E27FC236}">
                  <a16:creationId xmlns:a16="http://schemas.microsoft.com/office/drawing/2014/main" id="{4B6138F7-9C83-C640-B999-B638CB322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275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7" name="Text Box 31">
              <a:extLst>
                <a:ext uri="{FF2B5EF4-FFF2-40B4-BE49-F238E27FC236}">
                  <a16:creationId xmlns:a16="http://schemas.microsoft.com/office/drawing/2014/main" id="{96DF0BB0-E61E-964E-A50D-8E6E275D4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1871"/>
              <a:ext cx="148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288" name="Group 32">
              <a:extLst>
                <a:ext uri="{FF2B5EF4-FFF2-40B4-BE49-F238E27FC236}">
                  <a16:creationId xmlns:a16="http://schemas.microsoft.com/office/drawing/2014/main" id="{070D25D7-95EC-F14E-9C6A-3A6E64E67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1" y="1139"/>
              <a:ext cx="218" cy="877"/>
              <a:chOff x="1891" y="1139"/>
              <a:chExt cx="218" cy="877"/>
            </a:xfrm>
          </p:grpSpPr>
          <p:sp>
            <p:nvSpPr>
              <p:cNvPr id="7293" name="Text Box 33">
                <a:extLst>
                  <a:ext uri="{FF2B5EF4-FFF2-40B4-BE49-F238E27FC236}">
                    <a16:creationId xmlns:a16="http://schemas.microsoft.com/office/drawing/2014/main" id="{132C8FE3-5EEA-1F4B-933B-D804AD4313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139"/>
                <a:ext cx="14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4" name="Text Box 34">
                <a:extLst>
                  <a:ext uri="{FF2B5EF4-FFF2-40B4-BE49-F238E27FC236}">
                    <a16:creationId xmlns:a16="http://schemas.microsoft.com/office/drawing/2014/main" id="{4AB6606B-6509-9D45-836F-52FFDF5FFC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211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5" name="Text Box 35">
                <a:extLst>
                  <a:ext uri="{FF2B5EF4-FFF2-40B4-BE49-F238E27FC236}">
                    <a16:creationId xmlns:a16="http://schemas.microsoft.com/office/drawing/2014/main" id="{56F6E1B1-4802-C843-B8C4-12CCCF9EA6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330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6" name="Text Box 36">
                <a:extLst>
                  <a:ext uri="{FF2B5EF4-FFF2-40B4-BE49-F238E27FC236}">
                    <a16:creationId xmlns:a16="http://schemas.microsoft.com/office/drawing/2014/main" id="{AA445EF7-A755-C141-8E18-ED3D389AA8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40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7" name="Text Box 37">
                <a:extLst>
                  <a:ext uri="{FF2B5EF4-FFF2-40B4-BE49-F238E27FC236}">
                    <a16:creationId xmlns:a16="http://schemas.microsoft.com/office/drawing/2014/main" id="{6DF2768F-CA21-1C49-94D7-248606F80B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489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8" name="Text Box 38">
                <a:extLst>
                  <a:ext uri="{FF2B5EF4-FFF2-40B4-BE49-F238E27FC236}">
                    <a16:creationId xmlns:a16="http://schemas.microsoft.com/office/drawing/2014/main" id="{B3D54448-4B99-2548-AF38-AD080C4C6F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560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9" name="Text Box 39">
                <a:extLst>
                  <a:ext uri="{FF2B5EF4-FFF2-40B4-BE49-F238E27FC236}">
                    <a16:creationId xmlns:a16="http://schemas.microsoft.com/office/drawing/2014/main" id="{D8188291-8670-F847-B63B-28EC3A4FF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64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0" name="Text Box 40">
                <a:extLst>
                  <a:ext uri="{FF2B5EF4-FFF2-40B4-BE49-F238E27FC236}">
                    <a16:creationId xmlns:a16="http://schemas.microsoft.com/office/drawing/2014/main" id="{6918CDA8-F69D-8A41-8EEF-CFD83C4B7D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71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1" name="Text Box 41">
                <a:extLst>
                  <a:ext uri="{FF2B5EF4-FFF2-40B4-BE49-F238E27FC236}">
                    <a16:creationId xmlns:a16="http://schemas.microsoft.com/office/drawing/2014/main" id="{8D71FAAA-C509-D749-830D-6C288B37E4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79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2" name="Text Box 42">
                <a:extLst>
                  <a:ext uri="{FF2B5EF4-FFF2-40B4-BE49-F238E27FC236}">
                    <a16:creationId xmlns:a16="http://schemas.microsoft.com/office/drawing/2014/main" id="{A4710BA2-95E0-B94B-AADD-5EEFDB68D0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275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3" name="Text Box 43">
                <a:extLst>
                  <a:ext uri="{FF2B5EF4-FFF2-40B4-BE49-F238E27FC236}">
                    <a16:creationId xmlns:a16="http://schemas.microsoft.com/office/drawing/2014/main" id="{AAC991F8-0E78-4F4F-996D-901D6D76AA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871"/>
                <a:ext cx="148" cy="14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7289" name="Text Box 44">
              <a:extLst>
                <a:ext uri="{FF2B5EF4-FFF2-40B4-BE49-F238E27FC236}">
                  <a16:creationId xmlns:a16="http://schemas.microsoft.com/office/drawing/2014/main" id="{299486CA-2F13-394B-AA9E-3B889CE69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" y="1066"/>
              <a:ext cx="147" cy="1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90" name="Text Box 45">
              <a:extLst>
                <a:ext uri="{FF2B5EF4-FFF2-40B4-BE49-F238E27FC236}">
                  <a16:creationId xmlns:a16="http://schemas.microsoft.com/office/drawing/2014/main" id="{F32C39C6-9C5C-F94A-8827-4A0E42B8B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1076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91" name="Text Box 46">
              <a:extLst>
                <a:ext uri="{FF2B5EF4-FFF2-40B4-BE49-F238E27FC236}">
                  <a16:creationId xmlns:a16="http://schemas.microsoft.com/office/drawing/2014/main" id="{27DAF8AA-4F57-2E4E-B24D-2BDB533E6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1951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92" name="Text Box 47">
              <a:extLst>
                <a:ext uri="{FF2B5EF4-FFF2-40B4-BE49-F238E27FC236}">
                  <a16:creationId xmlns:a16="http://schemas.microsoft.com/office/drawing/2014/main" id="{D93E3D6C-4CA2-DE48-8F6E-AA8AB7FBA6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1951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5521" name="Group 49">
            <a:extLst>
              <a:ext uri="{FF2B5EF4-FFF2-40B4-BE49-F238E27FC236}">
                <a16:creationId xmlns:a16="http://schemas.microsoft.com/office/drawing/2014/main" id="{50A19BC5-551A-DB4A-B156-5CF7F608CC0D}"/>
              </a:ext>
            </a:extLst>
          </p:cNvPr>
          <p:cNvGrpSpPr>
            <a:grpSpLocks/>
          </p:cNvGrpSpPr>
          <p:nvPr/>
        </p:nvGrpSpPr>
        <p:grpSpPr bwMode="auto">
          <a:xfrm>
            <a:off x="3916363" y="1398589"/>
            <a:ext cx="654050" cy="2295525"/>
            <a:chOff x="1507" y="881"/>
            <a:chExt cx="412" cy="1446"/>
          </a:xfrm>
        </p:grpSpPr>
        <p:sp>
          <p:nvSpPr>
            <p:cNvPr id="7260" name="AutoShape 50">
              <a:extLst>
                <a:ext uri="{FF2B5EF4-FFF2-40B4-BE49-F238E27FC236}">
                  <a16:creationId xmlns:a16="http://schemas.microsoft.com/office/drawing/2014/main" id="{F7D18E62-D1CD-C44F-971B-72E9C65A56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507" y="881"/>
              <a:ext cx="179" cy="1446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18648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261" name="Line 51">
              <a:extLst>
                <a:ext uri="{FF2B5EF4-FFF2-40B4-BE49-F238E27FC236}">
                  <a16:creationId xmlns:a16="http://schemas.microsoft.com/office/drawing/2014/main" id="{CB826BFA-A8F1-2E45-8A21-DB49CF5738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0" y="1546"/>
              <a:ext cx="269" cy="0"/>
            </a:xfrm>
            <a:prstGeom prst="line">
              <a:avLst/>
            </a:prstGeom>
            <a:noFill/>
            <a:ln w="63269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05524" name="Group 52">
            <a:extLst>
              <a:ext uri="{FF2B5EF4-FFF2-40B4-BE49-F238E27FC236}">
                <a16:creationId xmlns:a16="http://schemas.microsoft.com/office/drawing/2014/main" id="{0AA0D480-E5B4-5742-941E-D540DC3BDCB2}"/>
              </a:ext>
            </a:extLst>
          </p:cNvPr>
          <p:cNvGrpSpPr>
            <a:grpSpLocks/>
          </p:cNvGrpSpPr>
          <p:nvPr/>
        </p:nvGrpSpPr>
        <p:grpSpPr bwMode="auto">
          <a:xfrm>
            <a:off x="6040439" y="1704976"/>
            <a:ext cx="2744787" cy="1527175"/>
            <a:chOff x="2845" y="1074"/>
            <a:chExt cx="1729" cy="962"/>
          </a:xfrm>
        </p:grpSpPr>
        <p:sp>
          <p:nvSpPr>
            <p:cNvPr id="7232" name="Line 53">
              <a:extLst>
                <a:ext uri="{FF2B5EF4-FFF2-40B4-BE49-F238E27FC236}">
                  <a16:creationId xmlns:a16="http://schemas.microsoft.com/office/drawing/2014/main" id="{13CC65E6-CFE6-B24B-BBBB-2B34AA065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5" y="1234"/>
              <a:ext cx="1729" cy="0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3" name="Line 54">
              <a:extLst>
                <a:ext uri="{FF2B5EF4-FFF2-40B4-BE49-F238E27FC236}">
                  <a16:creationId xmlns:a16="http://schemas.microsoft.com/office/drawing/2014/main" id="{5F5FD3C7-9A97-AB46-A05E-86832ADC6B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4" name="Line 55">
              <a:extLst>
                <a:ext uri="{FF2B5EF4-FFF2-40B4-BE49-F238E27FC236}">
                  <a16:creationId xmlns:a16="http://schemas.microsoft.com/office/drawing/2014/main" id="{FC278AFD-0BCB-FE44-8107-E5427AC73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5" name="Line 56">
              <a:extLst>
                <a:ext uri="{FF2B5EF4-FFF2-40B4-BE49-F238E27FC236}">
                  <a16:creationId xmlns:a16="http://schemas.microsoft.com/office/drawing/2014/main" id="{23D46E38-D012-5A42-BFFF-B3153A1BD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6" name="Line 57">
              <a:extLst>
                <a:ext uri="{FF2B5EF4-FFF2-40B4-BE49-F238E27FC236}">
                  <a16:creationId xmlns:a16="http://schemas.microsoft.com/office/drawing/2014/main" id="{9EDAC36D-CD3D-884D-9A2D-4261584D3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6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7" name="Line 58">
              <a:extLst>
                <a:ext uri="{FF2B5EF4-FFF2-40B4-BE49-F238E27FC236}">
                  <a16:creationId xmlns:a16="http://schemas.microsoft.com/office/drawing/2014/main" id="{40CFDD5B-E553-8F4D-8361-5658339F4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8" name="Line 59">
              <a:extLst>
                <a:ext uri="{FF2B5EF4-FFF2-40B4-BE49-F238E27FC236}">
                  <a16:creationId xmlns:a16="http://schemas.microsoft.com/office/drawing/2014/main" id="{B8DD4FEE-3808-8F46-979B-6CCA0D510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8" y="1553"/>
              <a:ext cx="0" cy="282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9" name="Line 60">
              <a:extLst>
                <a:ext uri="{FF2B5EF4-FFF2-40B4-BE49-F238E27FC236}">
                  <a16:creationId xmlns:a16="http://schemas.microsoft.com/office/drawing/2014/main" id="{CFBC7F27-9F0C-4448-A8AD-306A99CCC5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9" y="1553"/>
              <a:ext cx="0" cy="282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0" name="Line 61">
              <a:extLst>
                <a:ext uri="{FF2B5EF4-FFF2-40B4-BE49-F238E27FC236}">
                  <a16:creationId xmlns:a16="http://schemas.microsoft.com/office/drawing/2014/main" id="{AEEC6333-584D-4149-AF2B-5050075BFE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1" name="Line 62">
              <a:extLst>
                <a:ext uri="{FF2B5EF4-FFF2-40B4-BE49-F238E27FC236}">
                  <a16:creationId xmlns:a16="http://schemas.microsoft.com/office/drawing/2014/main" id="{47FF23FA-854D-BF46-AD81-B331C6C21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2" name="Line 63">
              <a:extLst>
                <a:ext uri="{FF2B5EF4-FFF2-40B4-BE49-F238E27FC236}">
                  <a16:creationId xmlns:a16="http://schemas.microsoft.com/office/drawing/2014/main" id="{1FCB8F83-CD0F-0F47-96BB-E99D7151C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3" name="Line 64">
              <a:extLst>
                <a:ext uri="{FF2B5EF4-FFF2-40B4-BE49-F238E27FC236}">
                  <a16:creationId xmlns:a16="http://schemas.microsoft.com/office/drawing/2014/main" id="{D7578E32-C3E4-9C4E-83DD-838C32F57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4" name="Line 65">
              <a:extLst>
                <a:ext uri="{FF2B5EF4-FFF2-40B4-BE49-F238E27FC236}">
                  <a16:creationId xmlns:a16="http://schemas.microsoft.com/office/drawing/2014/main" id="{9F9E6E97-0D02-154D-92E0-12483F7BC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5" name="Line 66">
              <a:extLst>
                <a:ext uri="{FF2B5EF4-FFF2-40B4-BE49-F238E27FC236}">
                  <a16:creationId xmlns:a16="http://schemas.microsoft.com/office/drawing/2014/main" id="{9C8268F6-C81A-2946-970E-9BCFC5F5B4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4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6" name="Line 67">
              <a:extLst>
                <a:ext uri="{FF2B5EF4-FFF2-40B4-BE49-F238E27FC236}">
                  <a16:creationId xmlns:a16="http://schemas.microsoft.com/office/drawing/2014/main" id="{EFA3D23D-A4E9-644A-8A47-5C863103B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7" name="Line 68">
              <a:extLst>
                <a:ext uri="{FF2B5EF4-FFF2-40B4-BE49-F238E27FC236}">
                  <a16:creationId xmlns:a16="http://schemas.microsoft.com/office/drawing/2014/main" id="{3FBA9F2E-2B0C-8548-96DC-CCC541354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8" name="Line 69">
              <a:extLst>
                <a:ext uri="{FF2B5EF4-FFF2-40B4-BE49-F238E27FC236}">
                  <a16:creationId xmlns:a16="http://schemas.microsoft.com/office/drawing/2014/main" id="{52A150DD-DF2F-BE46-AE6A-ECF3CF21E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9" name="Line 70">
              <a:extLst>
                <a:ext uri="{FF2B5EF4-FFF2-40B4-BE49-F238E27FC236}">
                  <a16:creationId xmlns:a16="http://schemas.microsoft.com/office/drawing/2014/main" id="{31139DD4-2B1D-834E-9BBC-F39E510FCC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5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0" name="Line 71">
              <a:extLst>
                <a:ext uri="{FF2B5EF4-FFF2-40B4-BE49-F238E27FC236}">
                  <a16:creationId xmlns:a16="http://schemas.microsoft.com/office/drawing/2014/main" id="{86DF2B94-AC61-814C-8CD9-B2CA0BA823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6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1" name="Line 72">
              <a:extLst>
                <a:ext uri="{FF2B5EF4-FFF2-40B4-BE49-F238E27FC236}">
                  <a16:creationId xmlns:a16="http://schemas.microsoft.com/office/drawing/2014/main" id="{67C57E2A-2924-A440-B954-00B529E28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4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2" name="Line 73">
              <a:extLst>
                <a:ext uri="{FF2B5EF4-FFF2-40B4-BE49-F238E27FC236}">
                  <a16:creationId xmlns:a16="http://schemas.microsoft.com/office/drawing/2014/main" id="{3CAF40DA-B856-5A4E-86D4-F09FA3056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3" name="Line 74">
              <a:extLst>
                <a:ext uri="{FF2B5EF4-FFF2-40B4-BE49-F238E27FC236}">
                  <a16:creationId xmlns:a16="http://schemas.microsoft.com/office/drawing/2014/main" id="{E562E77C-9B0D-0940-9985-9688B6BE0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8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4" name="Line 75">
              <a:extLst>
                <a:ext uri="{FF2B5EF4-FFF2-40B4-BE49-F238E27FC236}">
                  <a16:creationId xmlns:a16="http://schemas.microsoft.com/office/drawing/2014/main" id="{4EBC837F-0A59-EE43-8A9E-FA38411AD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8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5" name="Text Box 76">
              <a:extLst>
                <a:ext uri="{FF2B5EF4-FFF2-40B4-BE49-F238E27FC236}">
                  <a16:creationId xmlns:a16="http://schemas.microsoft.com/office/drawing/2014/main" id="{8F99E830-A129-094F-A1C2-C9C44C8C1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" y="1872"/>
              <a:ext cx="173" cy="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on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56" name="Text Box 77">
              <a:extLst>
                <a:ext uri="{FF2B5EF4-FFF2-40B4-BE49-F238E27FC236}">
                  <a16:creationId xmlns:a16="http://schemas.microsoft.com/office/drawing/2014/main" id="{C4C143FC-0F78-DB45-A24D-43AFDD4D1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2" y="1869"/>
              <a:ext cx="181" cy="1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off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57" name="Line 78">
              <a:extLst>
                <a:ext uri="{FF2B5EF4-FFF2-40B4-BE49-F238E27FC236}">
                  <a16:creationId xmlns:a16="http://schemas.microsoft.com/office/drawing/2014/main" id="{E133FD2A-3CC9-FA44-A044-1D90059C2A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8" name="Line 79">
              <a:extLst>
                <a:ext uri="{FF2B5EF4-FFF2-40B4-BE49-F238E27FC236}">
                  <a16:creationId xmlns:a16="http://schemas.microsoft.com/office/drawing/2014/main" id="{F19E0B43-A5CC-C344-A304-E8D88ED11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5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9" name="Line 80">
              <a:extLst>
                <a:ext uri="{FF2B5EF4-FFF2-40B4-BE49-F238E27FC236}">
                  <a16:creationId xmlns:a16="http://schemas.microsoft.com/office/drawing/2014/main" id="{CDA23965-A764-0847-9363-101DAB0D8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1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05553" name="Group 81">
            <a:extLst>
              <a:ext uri="{FF2B5EF4-FFF2-40B4-BE49-F238E27FC236}">
                <a16:creationId xmlns:a16="http://schemas.microsoft.com/office/drawing/2014/main" id="{E7C55275-7FF0-9C48-9850-A3517C288E7D}"/>
              </a:ext>
            </a:extLst>
          </p:cNvPr>
          <p:cNvGrpSpPr>
            <a:grpSpLocks/>
          </p:cNvGrpSpPr>
          <p:nvPr/>
        </p:nvGrpSpPr>
        <p:grpSpPr bwMode="auto">
          <a:xfrm>
            <a:off x="3852863" y="4446588"/>
            <a:ext cx="1020762" cy="1909762"/>
            <a:chOff x="1467" y="2801"/>
            <a:chExt cx="643" cy="1203"/>
          </a:xfrm>
        </p:grpSpPr>
        <p:sp>
          <p:nvSpPr>
            <p:cNvPr id="7189" name="Oval 82">
              <a:extLst>
                <a:ext uri="{FF2B5EF4-FFF2-40B4-BE49-F238E27FC236}">
                  <a16:creationId xmlns:a16="http://schemas.microsoft.com/office/drawing/2014/main" id="{CE2E512C-9953-164B-868C-77485C76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2801"/>
              <a:ext cx="643" cy="1203"/>
            </a:xfrm>
            <a:prstGeom prst="ellips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190" name="Text Box 83">
              <a:extLst>
                <a:ext uri="{FF2B5EF4-FFF2-40B4-BE49-F238E27FC236}">
                  <a16:creationId xmlns:a16="http://schemas.microsoft.com/office/drawing/2014/main" id="{8771E0C7-BA8D-9549-BCB5-B1DFEA4AF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825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1" name="Text Box 84">
              <a:extLst>
                <a:ext uri="{FF2B5EF4-FFF2-40B4-BE49-F238E27FC236}">
                  <a16:creationId xmlns:a16="http://schemas.microsoft.com/office/drawing/2014/main" id="{30463639-661C-3047-96D6-C62C36F84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88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2" name="Text Box 85">
              <a:extLst>
                <a:ext uri="{FF2B5EF4-FFF2-40B4-BE49-F238E27FC236}">
                  <a16:creationId xmlns:a16="http://schemas.microsoft.com/office/drawing/2014/main" id="{3308F46E-1AA6-844C-997C-7A3000728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969"/>
              <a:ext cx="217" cy="1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3" name="Text Box 86">
              <a:extLst>
                <a:ext uri="{FF2B5EF4-FFF2-40B4-BE49-F238E27FC236}">
                  <a16:creationId xmlns:a16="http://schemas.microsoft.com/office/drawing/2014/main" id="{0B79678B-4F95-B244-A793-0DF76712AF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040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4" name="Text Box 87">
              <a:extLst>
                <a:ext uri="{FF2B5EF4-FFF2-40B4-BE49-F238E27FC236}">
                  <a16:creationId xmlns:a16="http://schemas.microsoft.com/office/drawing/2014/main" id="{F03FBBF7-65CF-054D-AAB5-503201EB5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15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5" name="Text Box 88">
              <a:extLst>
                <a:ext uri="{FF2B5EF4-FFF2-40B4-BE49-F238E27FC236}">
                  <a16:creationId xmlns:a16="http://schemas.microsoft.com/office/drawing/2014/main" id="{41CE1F93-5806-2B4D-B63E-A0E6C58E7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23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6" name="Text Box 89">
              <a:extLst>
                <a:ext uri="{FF2B5EF4-FFF2-40B4-BE49-F238E27FC236}">
                  <a16:creationId xmlns:a16="http://schemas.microsoft.com/office/drawing/2014/main" id="{1815FEEA-9D2F-764B-85E1-784B42735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31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7" name="Text Box 90">
              <a:extLst>
                <a:ext uri="{FF2B5EF4-FFF2-40B4-BE49-F238E27FC236}">
                  <a16:creationId xmlns:a16="http://schemas.microsoft.com/office/drawing/2014/main" id="{32323A0D-E9E7-7A4B-ACFF-A0BAD6E66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38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8" name="Text Box 91">
              <a:extLst>
                <a:ext uri="{FF2B5EF4-FFF2-40B4-BE49-F238E27FC236}">
                  <a16:creationId xmlns:a16="http://schemas.microsoft.com/office/drawing/2014/main" id="{85631513-3B3E-1F4A-9AEC-6EAE71DE5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475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9" name="Text Box 92">
              <a:extLst>
                <a:ext uri="{FF2B5EF4-FFF2-40B4-BE49-F238E27FC236}">
                  <a16:creationId xmlns:a16="http://schemas.microsoft.com/office/drawing/2014/main" id="{15E3BE56-DAAC-D54A-907B-B7E4A31AF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546"/>
              <a:ext cx="217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0" name="Text Box 93">
              <a:extLst>
                <a:ext uri="{FF2B5EF4-FFF2-40B4-BE49-F238E27FC236}">
                  <a16:creationId xmlns:a16="http://schemas.microsoft.com/office/drawing/2014/main" id="{D4C36F2B-0E52-9542-94BC-EC487BE3C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62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1" name="Text Box 94">
              <a:extLst>
                <a:ext uri="{FF2B5EF4-FFF2-40B4-BE49-F238E27FC236}">
                  <a16:creationId xmlns:a16="http://schemas.microsoft.com/office/drawing/2014/main" id="{AB8062D4-EAF1-114F-96A8-F47A1301B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69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2" name="Text Box 95">
              <a:extLst>
                <a:ext uri="{FF2B5EF4-FFF2-40B4-BE49-F238E27FC236}">
                  <a16:creationId xmlns:a16="http://schemas.microsoft.com/office/drawing/2014/main" id="{0B8D6EA8-0FD3-6D47-8916-44F512F59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104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3" name="Text Box 96">
              <a:extLst>
                <a:ext uri="{FF2B5EF4-FFF2-40B4-BE49-F238E27FC236}">
                  <a16:creationId xmlns:a16="http://schemas.microsoft.com/office/drawing/2014/main" id="{6EDDC582-8298-8C4E-A8C0-7523ABE0DF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771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4" name="Text Box 97">
              <a:extLst>
                <a:ext uri="{FF2B5EF4-FFF2-40B4-BE49-F238E27FC236}">
                  <a16:creationId xmlns:a16="http://schemas.microsoft.com/office/drawing/2014/main" id="{760B1E90-D97A-1249-BCEA-4EAFF5BBE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851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5" name="Text Box 98">
              <a:extLst>
                <a:ext uri="{FF2B5EF4-FFF2-40B4-BE49-F238E27FC236}">
                  <a16:creationId xmlns:a16="http://schemas.microsoft.com/office/drawing/2014/main" id="{A6534B05-AD57-134C-9E2B-78A737324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2969"/>
              <a:ext cx="148" cy="1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6" name="Text Box 99">
              <a:extLst>
                <a:ext uri="{FF2B5EF4-FFF2-40B4-BE49-F238E27FC236}">
                  <a16:creationId xmlns:a16="http://schemas.microsoft.com/office/drawing/2014/main" id="{C1D72D7B-18DF-834F-88EF-5D6E9B7A5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040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7" name="Text Box 100">
              <a:extLst>
                <a:ext uri="{FF2B5EF4-FFF2-40B4-BE49-F238E27FC236}">
                  <a16:creationId xmlns:a16="http://schemas.microsoft.com/office/drawing/2014/main" id="{0161ECBD-6858-1647-B39B-7CC0945B4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15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8" name="Text Box 101">
              <a:extLst>
                <a:ext uri="{FF2B5EF4-FFF2-40B4-BE49-F238E27FC236}">
                  <a16:creationId xmlns:a16="http://schemas.microsoft.com/office/drawing/2014/main" id="{90AA680E-C8B8-0B45-A257-825E275EF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23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9" name="Text Box 102">
              <a:extLst>
                <a:ext uri="{FF2B5EF4-FFF2-40B4-BE49-F238E27FC236}">
                  <a16:creationId xmlns:a16="http://schemas.microsoft.com/office/drawing/2014/main" id="{58E4EEAF-37FA-B342-ADFE-4BECA4B1A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31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0" name="Text Box 103">
              <a:extLst>
                <a:ext uri="{FF2B5EF4-FFF2-40B4-BE49-F238E27FC236}">
                  <a16:creationId xmlns:a16="http://schemas.microsoft.com/office/drawing/2014/main" id="{E367CAF0-6737-384B-B6A7-7865345DD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389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1" name="Text Box 104">
              <a:extLst>
                <a:ext uri="{FF2B5EF4-FFF2-40B4-BE49-F238E27FC236}">
                  <a16:creationId xmlns:a16="http://schemas.microsoft.com/office/drawing/2014/main" id="{06E64E3A-B259-6640-A25E-A6FFB3C25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475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2" name="Text Box 105">
              <a:extLst>
                <a:ext uri="{FF2B5EF4-FFF2-40B4-BE49-F238E27FC236}">
                  <a16:creationId xmlns:a16="http://schemas.microsoft.com/office/drawing/2014/main" id="{DAA04210-D0AB-BC4E-969B-30C935517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546"/>
              <a:ext cx="218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3" name="Text Box 106">
              <a:extLst>
                <a:ext uri="{FF2B5EF4-FFF2-40B4-BE49-F238E27FC236}">
                  <a16:creationId xmlns:a16="http://schemas.microsoft.com/office/drawing/2014/main" id="{2549C97F-4E8E-134C-B167-E7A65A203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62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4" name="Text Box 107">
              <a:extLst>
                <a:ext uri="{FF2B5EF4-FFF2-40B4-BE49-F238E27FC236}">
                  <a16:creationId xmlns:a16="http://schemas.microsoft.com/office/drawing/2014/main" id="{5BD4A0F3-282B-D846-AB0F-A979D22A6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104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5" name="Text Box 108">
              <a:extLst>
                <a:ext uri="{FF2B5EF4-FFF2-40B4-BE49-F238E27FC236}">
                  <a16:creationId xmlns:a16="http://schemas.microsoft.com/office/drawing/2014/main" id="{00C99E80-A31A-E344-B753-5D757B4E7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3701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216" name="Group 109">
              <a:extLst>
                <a:ext uri="{FF2B5EF4-FFF2-40B4-BE49-F238E27FC236}">
                  <a16:creationId xmlns:a16="http://schemas.microsoft.com/office/drawing/2014/main" id="{E0836073-99E8-AC47-BF7A-41AC27DD92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1" y="2969"/>
              <a:ext cx="218" cy="876"/>
              <a:chOff x="1891" y="2969"/>
              <a:chExt cx="218" cy="876"/>
            </a:xfrm>
          </p:grpSpPr>
          <p:sp>
            <p:nvSpPr>
              <p:cNvPr id="7221" name="Text Box 110">
                <a:extLst>
                  <a:ext uri="{FF2B5EF4-FFF2-40B4-BE49-F238E27FC236}">
                    <a16:creationId xmlns:a16="http://schemas.microsoft.com/office/drawing/2014/main" id="{85447837-3003-CB46-95EF-200A737282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2969"/>
                <a:ext cx="148" cy="1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2" name="Text Box 111">
                <a:extLst>
                  <a:ext uri="{FF2B5EF4-FFF2-40B4-BE49-F238E27FC236}">
                    <a16:creationId xmlns:a16="http://schemas.microsoft.com/office/drawing/2014/main" id="{51034229-A85D-F84D-98E5-4C00BED83B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040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3" name="Text Box 112">
                <a:extLst>
                  <a:ext uri="{FF2B5EF4-FFF2-40B4-BE49-F238E27FC236}">
                    <a16:creationId xmlns:a16="http://schemas.microsoft.com/office/drawing/2014/main" id="{8A2ADE1F-1860-8B49-92BB-F682135249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15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4" name="Text Box 113">
                <a:extLst>
                  <a:ext uri="{FF2B5EF4-FFF2-40B4-BE49-F238E27FC236}">
                    <a16:creationId xmlns:a16="http://schemas.microsoft.com/office/drawing/2014/main" id="{1762C1B9-A30A-DC4B-97BC-DE2F9C53F9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23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5" name="Text Box 114">
                <a:extLst>
                  <a:ext uri="{FF2B5EF4-FFF2-40B4-BE49-F238E27FC236}">
                    <a16:creationId xmlns:a16="http://schemas.microsoft.com/office/drawing/2014/main" id="{2E782447-6B38-F449-928B-E256B4F7E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31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6" name="Text Box 115">
                <a:extLst>
                  <a:ext uri="{FF2B5EF4-FFF2-40B4-BE49-F238E27FC236}">
                    <a16:creationId xmlns:a16="http://schemas.microsoft.com/office/drawing/2014/main" id="{0E23B1FC-3012-8C42-A237-F936A6F133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389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7" name="Text Box 116">
                <a:extLst>
                  <a:ext uri="{FF2B5EF4-FFF2-40B4-BE49-F238E27FC236}">
                    <a16:creationId xmlns:a16="http://schemas.microsoft.com/office/drawing/2014/main" id="{5134D686-DD48-3D44-AB5C-D252615C8D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475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8" name="Text Box 117">
                <a:extLst>
                  <a:ext uri="{FF2B5EF4-FFF2-40B4-BE49-F238E27FC236}">
                    <a16:creationId xmlns:a16="http://schemas.microsoft.com/office/drawing/2014/main" id="{F620255F-8BD0-CA43-BF9B-559BFE3A9E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546"/>
                <a:ext cx="218" cy="14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9" name="Text Box 118">
                <a:extLst>
                  <a:ext uri="{FF2B5EF4-FFF2-40B4-BE49-F238E27FC236}">
                    <a16:creationId xmlns:a16="http://schemas.microsoft.com/office/drawing/2014/main" id="{44B458CE-5241-044E-AABF-26169543BA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62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30" name="Text Box 119">
                <a:extLst>
                  <a:ext uri="{FF2B5EF4-FFF2-40B4-BE49-F238E27FC236}">
                    <a16:creationId xmlns:a16="http://schemas.microsoft.com/office/drawing/2014/main" id="{F463D4E9-578C-5540-8D04-916C4718D8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104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31" name="Text Box 120">
                <a:extLst>
                  <a:ext uri="{FF2B5EF4-FFF2-40B4-BE49-F238E27FC236}">
                    <a16:creationId xmlns:a16="http://schemas.microsoft.com/office/drawing/2014/main" id="{8C715768-736D-1448-B145-B56E3D1D71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701"/>
                <a:ext cx="14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7217" name="Text Box 121">
              <a:extLst>
                <a:ext uri="{FF2B5EF4-FFF2-40B4-BE49-F238E27FC236}">
                  <a16:creationId xmlns:a16="http://schemas.microsoft.com/office/drawing/2014/main" id="{159619CE-8379-F246-9989-A91B27155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" y="2895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8" name="Text Box 122">
              <a:extLst>
                <a:ext uri="{FF2B5EF4-FFF2-40B4-BE49-F238E27FC236}">
                  <a16:creationId xmlns:a16="http://schemas.microsoft.com/office/drawing/2014/main" id="{0BCF351D-8510-9A48-A946-8BEC85D93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2905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9" name="Text Box 123">
              <a:extLst>
                <a:ext uri="{FF2B5EF4-FFF2-40B4-BE49-F238E27FC236}">
                  <a16:creationId xmlns:a16="http://schemas.microsoft.com/office/drawing/2014/main" id="{CA69103A-3F4F-7549-9353-AE9FEBA82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3779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20" name="Text Box 124">
              <a:extLst>
                <a:ext uri="{FF2B5EF4-FFF2-40B4-BE49-F238E27FC236}">
                  <a16:creationId xmlns:a16="http://schemas.microsoft.com/office/drawing/2014/main" id="{F8EB47DA-5A4D-D04E-A66B-5F19E8078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3779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5597" name="Group 125">
            <a:extLst>
              <a:ext uri="{FF2B5EF4-FFF2-40B4-BE49-F238E27FC236}">
                <a16:creationId xmlns:a16="http://schemas.microsoft.com/office/drawing/2014/main" id="{721DE824-151B-0741-B43F-B4F0343381EA}"/>
              </a:ext>
            </a:extLst>
          </p:cNvPr>
          <p:cNvGrpSpPr>
            <a:grpSpLocks/>
          </p:cNvGrpSpPr>
          <p:nvPr/>
        </p:nvGrpSpPr>
        <p:grpSpPr bwMode="auto">
          <a:xfrm>
            <a:off x="4089400" y="4300538"/>
            <a:ext cx="654050" cy="2297112"/>
            <a:chOff x="1616" y="2709"/>
            <a:chExt cx="412" cy="1447"/>
          </a:xfrm>
        </p:grpSpPr>
        <p:sp>
          <p:nvSpPr>
            <p:cNvPr id="7187" name="AutoShape 126">
              <a:extLst>
                <a:ext uri="{FF2B5EF4-FFF2-40B4-BE49-F238E27FC236}">
                  <a16:creationId xmlns:a16="http://schemas.microsoft.com/office/drawing/2014/main" id="{443AE8AB-0805-6943-AC7D-4FFA0149BD7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49" y="2709"/>
              <a:ext cx="179" cy="1447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18648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188" name="Line 127">
              <a:extLst>
                <a:ext uri="{FF2B5EF4-FFF2-40B4-BE49-F238E27FC236}">
                  <a16:creationId xmlns:a16="http://schemas.microsoft.com/office/drawing/2014/main" id="{00C94750-B06D-7D4D-B905-87C2FECD3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16" y="3375"/>
              <a:ext cx="269" cy="0"/>
            </a:xfrm>
            <a:prstGeom prst="line">
              <a:avLst/>
            </a:prstGeom>
            <a:noFill/>
            <a:ln w="63269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05600" name="Group 128">
            <a:extLst>
              <a:ext uri="{FF2B5EF4-FFF2-40B4-BE49-F238E27FC236}">
                <a16:creationId xmlns:a16="http://schemas.microsoft.com/office/drawing/2014/main" id="{0E05696E-6669-4D49-861E-83C4FC92ABB6}"/>
              </a:ext>
            </a:extLst>
          </p:cNvPr>
          <p:cNvGrpSpPr>
            <a:grpSpLocks/>
          </p:cNvGrpSpPr>
          <p:nvPr/>
        </p:nvGrpSpPr>
        <p:grpSpPr bwMode="auto">
          <a:xfrm>
            <a:off x="6040439" y="4606926"/>
            <a:ext cx="2744787" cy="1528763"/>
            <a:chOff x="2845" y="2902"/>
            <a:chExt cx="1729" cy="963"/>
          </a:xfrm>
        </p:grpSpPr>
        <p:sp>
          <p:nvSpPr>
            <p:cNvPr id="7176" name="Line 129">
              <a:extLst>
                <a:ext uri="{FF2B5EF4-FFF2-40B4-BE49-F238E27FC236}">
                  <a16:creationId xmlns:a16="http://schemas.microsoft.com/office/drawing/2014/main" id="{86BF8898-E7ED-E74A-B30C-9E7133581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5" y="3063"/>
              <a:ext cx="1729" cy="0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77" name="Line 130">
              <a:extLst>
                <a:ext uri="{FF2B5EF4-FFF2-40B4-BE49-F238E27FC236}">
                  <a16:creationId xmlns:a16="http://schemas.microsoft.com/office/drawing/2014/main" id="{E1CE752C-9FAB-4E4F-BE57-8A7E36E4E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78" name="Line 131">
              <a:extLst>
                <a:ext uri="{FF2B5EF4-FFF2-40B4-BE49-F238E27FC236}">
                  <a16:creationId xmlns:a16="http://schemas.microsoft.com/office/drawing/2014/main" id="{FC312DB3-30DF-094B-A255-B4627ED9C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9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79" name="Line 132">
              <a:extLst>
                <a:ext uri="{FF2B5EF4-FFF2-40B4-BE49-F238E27FC236}">
                  <a16:creationId xmlns:a16="http://schemas.microsoft.com/office/drawing/2014/main" id="{FA8B7CB1-D385-A146-9910-D77E345766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8" y="3383"/>
              <a:ext cx="0" cy="281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0" name="Line 133">
              <a:extLst>
                <a:ext uri="{FF2B5EF4-FFF2-40B4-BE49-F238E27FC236}">
                  <a16:creationId xmlns:a16="http://schemas.microsoft.com/office/drawing/2014/main" id="{B2D35225-95FA-C942-A851-41207B1FDD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9" y="3383"/>
              <a:ext cx="0" cy="281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1" name="Line 134">
              <a:extLst>
                <a:ext uri="{FF2B5EF4-FFF2-40B4-BE49-F238E27FC236}">
                  <a16:creationId xmlns:a16="http://schemas.microsoft.com/office/drawing/2014/main" id="{B071A7C0-7392-E34B-86E5-B28237E89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" y="2903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2" name="Text Box 135">
              <a:extLst>
                <a:ext uri="{FF2B5EF4-FFF2-40B4-BE49-F238E27FC236}">
                  <a16:creationId xmlns:a16="http://schemas.microsoft.com/office/drawing/2014/main" id="{48810303-DAF7-0945-B85C-CD0A8C6C9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" y="3701"/>
              <a:ext cx="173" cy="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on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83" name="Text Box 136">
              <a:extLst>
                <a:ext uri="{FF2B5EF4-FFF2-40B4-BE49-F238E27FC236}">
                  <a16:creationId xmlns:a16="http://schemas.microsoft.com/office/drawing/2014/main" id="{01861199-E52B-2047-B3DE-F10E90A4E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2" y="3698"/>
              <a:ext cx="181" cy="1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off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84" name="Line 137">
              <a:extLst>
                <a:ext uri="{FF2B5EF4-FFF2-40B4-BE49-F238E27FC236}">
                  <a16:creationId xmlns:a16="http://schemas.microsoft.com/office/drawing/2014/main" id="{46DD989C-4140-D14F-A863-429AC4259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5" name="Line 138">
              <a:extLst>
                <a:ext uri="{FF2B5EF4-FFF2-40B4-BE49-F238E27FC236}">
                  <a16:creationId xmlns:a16="http://schemas.microsoft.com/office/drawing/2014/main" id="{F78EF2F6-F2D1-1F45-97AD-B96F8801E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5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6" name="Line 139">
              <a:extLst>
                <a:ext uri="{FF2B5EF4-FFF2-40B4-BE49-F238E27FC236}">
                  <a16:creationId xmlns:a16="http://schemas.microsoft.com/office/drawing/2014/main" id="{14AC3C88-B026-7F4F-B071-DF0761408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1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57D7E3DE-116D-8541-B412-1619BCCF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836613"/>
            <a:ext cx="820896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C4890E0B-DC21-E14B-9D50-72CAE6577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04814"/>
            <a:ext cx="8442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IT" sz="2400"/>
              <a:t>Pandemonium Model of Selfridge (1959) for letter recognition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6">
            <a:extLst>
              <a:ext uri="{FF2B5EF4-FFF2-40B4-BE49-F238E27FC236}">
                <a16:creationId xmlns:a16="http://schemas.microsoft.com/office/drawing/2014/main" id="{C4A53D90-4608-CA46-B99D-E0F42ED5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08051"/>
            <a:ext cx="57150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7">
            <a:extLst>
              <a:ext uri="{FF2B5EF4-FFF2-40B4-BE49-F238E27FC236}">
                <a16:creationId xmlns:a16="http://schemas.microsoft.com/office/drawing/2014/main" id="{99F7091B-8D93-6641-B512-AF1967FE2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581526"/>
            <a:ext cx="77771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>
                <a:solidFill>
                  <a:schemeClr val="tx2"/>
                </a:solidFill>
              </a:rPr>
              <a:t>A model for recognizing letters by analyzing their features. The stimulus, R, activates three feature-units. These feature-units cause strong activation of the R letter-unit and weaker activation of units for letters such as the P and the T, which lack some of R’s features. The R is identified by the high level of activation of the R letter-unit.</a:t>
            </a:r>
            <a:endParaRPr lang="it-IT" altLang="en-IT">
              <a:solidFill>
                <a:schemeClr val="tx2"/>
              </a:solidFill>
            </a:endParaRPr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id="{E6D4B559-000E-334F-A430-6CF1CA5E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04814"/>
            <a:ext cx="8442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IT" sz="2400"/>
              <a:t>Pandemonium Model of Selfridge (1959) for letter recognition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>
            <a:extLst>
              <a:ext uri="{FF2B5EF4-FFF2-40B4-BE49-F238E27FC236}">
                <a16:creationId xmlns:a16="http://schemas.microsoft.com/office/drawing/2014/main" id="{7633F463-70A2-814F-86EF-099339D4D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04814"/>
            <a:ext cx="8442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IT" sz="2400"/>
              <a:t>Pandemonium Model of Selfridge (1959) for letter recognition</a:t>
            </a:r>
          </a:p>
        </p:txBody>
      </p:sp>
      <p:sp>
        <p:nvSpPr>
          <p:cNvPr id="10242" name="Rectangle 5">
            <a:extLst>
              <a:ext uri="{FF2B5EF4-FFF2-40B4-BE49-F238E27FC236}">
                <a16:creationId xmlns:a16="http://schemas.microsoft.com/office/drawing/2014/main" id="{E3DD6B4A-04C3-BF4D-A697-48E68E197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4953000"/>
            <a:ext cx="838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400" b="1">
                <a:solidFill>
                  <a:schemeClr val="tx2"/>
                </a:solidFill>
              </a:rPr>
              <a:t>The Pandemonium model would have difficulty identifying all of these as A’s.</a:t>
            </a:r>
          </a:p>
        </p:txBody>
      </p:sp>
      <p:pic>
        <p:nvPicPr>
          <p:cNvPr id="10243" name="Picture 6">
            <a:extLst>
              <a:ext uri="{FF2B5EF4-FFF2-40B4-BE49-F238E27FC236}">
                <a16:creationId xmlns:a16="http://schemas.microsoft.com/office/drawing/2014/main" id="{230DF8A4-39CC-384F-A1F1-883A6C86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8458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id="{A15F2511-3B0E-E447-A16C-2384A799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2219325"/>
            <a:ext cx="74898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/>
              <a:t>Perception is an active process. </a:t>
            </a:r>
          </a:p>
          <a:p>
            <a:pPr algn="ctr"/>
            <a:r>
              <a:rPr lang="it-IT" altLang="en-IT" sz="3600"/>
              <a:t>thus</a:t>
            </a:r>
          </a:p>
          <a:p>
            <a:pPr algn="ctr"/>
            <a:r>
              <a:rPr lang="it-IT" altLang="en-IT" sz="3600"/>
              <a:t>there is not a necessary, obligatory identity between the world and our perception of the world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>
            <a:extLst>
              <a:ext uri="{FF2B5EF4-FFF2-40B4-BE49-F238E27FC236}">
                <a16:creationId xmlns:a16="http://schemas.microsoft.com/office/drawing/2014/main" id="{904D4010-6CA6-4E4A-87A3-B279B4FC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565401"/>
            <a:ext cx="6192837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>
            <a:extLst>
              <a:ext uri="{FF2B5EF4-FFF2-40B4-BE49-F238E27FC236}">
                <a16:creationId xmlns:a16="http://schemas.microsoft.com/office/drawing/2014/main" id="{346E032E-4741-E644-B767-730BE99F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773239"/>
            <a:ext cx="72739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204C2C60-4D4A-B144-8D63-C10AF31F4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3375"/>
            <a:ext cx="91440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4400">
                <a:solidFill>
                  <a:schemeClr val="tx2"/>
                </a:solidFill>
              </a:rPr>
              <a:t>Gestalt Psychology </a:t>
            </a:r>
            <a:r>
              <a:rPr lang="en-US" altLang="en-IT" sz="3200">
                <a:solidFill>
                  <a:schemeClr val="tx2"/>
                </a:solidFill>
              </a:rPr>
              <a:t>(Wertheimer, Koffka)</a:t>
            </a:r>
            <a:endParaRPr lang="en-US" altLang="en-IT" sz="4400">
              <a:solidFill>
                <a:schemeClr val="tx2"/>
              </a:solidFill>
            </a:endParaRP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396D0AC3-498A-C246-BE97-F4712A2E0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84313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Stimuli contain more structure than what is in the simple parts</a:t>
            </a:r>
          </a:p>
          <a:p>
            <a:pPr eaLnBrk="1" hangingPunct="1"/>
            <a:r>
              <a:rPr lang="en-US" altLang="en-IT"/>
              <a:t>“The whole is more than the sum of the parts”</a:t>
            </a:r>
          </a:p>
          <a:p>
            <a:pPr eaLnBrk="1" hangingPunct="1"/>
            <a:r>
              <a:rPr lang="en-US" altLang="en-IT"/>
              <a:t>central aspect of perception is the formation of “Gestalts” (</a:t>
            </a:r>
            <a:r>
              <a:rPr lang="en-US" altLang="en-IT" i="1"/>
              <a:t>configuration</a:t>
            </a:r>
            <a:r>
              <a:rPr lang="en-US" altLang="en-IT"/>
              <a:t>)</a:t>
            </a:r>
          </a:p>
          <a:p>
            <a:pPr lvl="1" eaLnBrk="1" hangingPunct="1"/>
            <a:r>
              <a:rPr lang="en-US" altLang="en-IT"/>
              <a:t>i.e., configurations emerge from arrangements of items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805801D2-49EC-374F-AAC4-8405C5819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38" y="327026"/>
            <a:ext cx="95059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42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0525" indent="66675" defTabSz="4429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82638" indent="131763" defTabSz="4429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29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29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80"/>
              </a:buClr>
              <a:buSzPct val="90000"/>
              <a:buFont typeface="Monotype Sorts" pitchFamily="2" charset="2"/>
              <a:buNone/>
            </a:pPr>
            <a:r>
              <a:rPr lang="en-US" altLang="en-IT" sz="3000">
                <a:solidFill>
                  <a:srgbClr val="000000"/>
                </a:solidFill>
                <a:latin typeface="Utopia Black" charset="0"/>
              </a:rPr>
              <a:t>Gestalt Psychology - Perceptual Organization</a:t>
            </a:r>
            <a:endParaRPr lang="en-US" altLang="en-IT"/>
          </a:p>
        </p:txBody>
      </p:sp>
      <p:sp>
        <p:nvSpPr>
          <p:cNvPr id="18434" name="Text Box 6">
            <a:extLst>
              <a:ext uri="{FF2B5EF4-FFF2-40B4-BE49-F238E27FC236}">
                <a16:creationId xmlns:a16="http://schemas.microsoft.com/office/drawing/2014/main" id="{0177587A-C525-344E-A3FF-19E7E504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1203325"/>
            <a:ext cx="82931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0525" indent="66675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82638" indent="131763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80"/>
              </a:buClr>
              <a:buSzPct val="90000"/>
              <a:buFont typeface="Monotype Sorts" pitchFamily="2" charset="2"/>
              <a:buNone/>
            </a:pPr>
            <a:r>
              <a:rPr lang="en-US" altLang="en-IT" sz="2900">
                <a:solidFill>
                  <a:srgbClr val="000000"/>
                </a:solidFill>
                <a:latin typeface="Utopia Black" charset="0"/>
              </a:rPr>
              <a:t>"The whole is different than the sum of the parts"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  <p:grpSp>
        <p:nvGrpSpPr>
          <p:cNvPr id="18435" name="Group 21">
            <a:extLst>
              <a:ext uri="{FF2B5EF4-FFF2-40B4-BE49-F238E27FC236}">
                <a16:creationId xmlns:a16="http://schemas.microsoft.com/office/drawing/2014/main" id="{1FE7F600-E16D-2448-922C-909B265852D3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1989138"/>
            <a:ext cx="2890837" cy="3689350"/>
            <a:chOff x="3632" y="1584"/>
            <a:chExt cx="1821" cy="2324"/>
          </a:xfrm>
        </p:grpSpPr>
        <p:sp>
          <p:nvSpPr>
            <p:cNvPr id="18450" name="Oval 22">
              <a:extLst>
                <a:ext uri="{FF2B5EF4-FFF2-40B4-BE49-F238E27FC236}">
                  <a16:creationId xmlns:a16="http://schemas.microsoft.com/office/drawing/2014/main" id="{DB351B9F-2ED4-9644-8A30-AD0E8D0BC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1742"/>
              <a:ext cx="400" cy="371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1" name="Oval 23">
              <a:extLst>
                <a:ext uri="{FF2B5EF4-FFF2-40B4-BE49-F238E27FC236}">
                  <a16:creationId xmlns:a16="http://schemas.microsoft.com/office/drawing/2014/main" id="{BA0D32BF-E0D2-A747-A063-14AB43224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" y="1699"/>
              <a:ext cx="400" cy="370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2" name="Oval 24">
              <a:extLst>
                <a:ext uri="{FF2B5EF4-FFF2-40B4-BE49-F238E27FC236}">
                  <a16:creationId xmlns:a16="http://schemas.microsoft.com/office/drawing/2014/main" id="{A5162733-C607-4F40-A9A9-052094696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3536"/>
              <a:ext cx="400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3" name="Oval 25">
              <a:extLst>
                <a:ext uri="{FF2B5EF4-FFF2-40B4-BE49-F238E27FC236}">
                  <a16:creationId xmlns:a16="http://schemas.microsoft.com/office/drawing/2014/main" id="{8C48D443-9ABE-4243-A6E5-FAC257837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3536"/>
              <a:ext cx="401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4" name="AutoShape 26">
              <a:extLst>
                <a:ext uri="{FF2B5EF4-FFF2-40B4-BE49-F238E27FC236}">
                  <a16:creationId xmlns:a16="http://schemas.microsoft.com/office/drawing/2014/main" id="{CFBAC0FE-43BE-BB4C-B4EE-EE2B08066B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975" y="1922"/>
              <a:ext cx="875" cy="1765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5" name="Line 27">
              <a:extLst>
                <a:ext uri="{FF2B5EF4-FFF2-40B4-BE49-F238E27FC236}">
                  <a16:creationId xmlns:a16="http://schemas.microsoft.com/office/drawing/2014/main" id="{37DF4184-6C50-4D42-B88F-706984EA4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7" y="2873"/>
              <a:ext cx="561" cy="71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6" name="Line 28">
              <a:extLst>
                <a:ext uri="{FF2B5EF4-FFF2-40B4-BE49-F238E27FC236}">
                  <a16:creationId xmlns:a16="http://schemas.microsoft.com/office/drawing/2014/main" id="{98BF887B-E864-6C4B-AB70-1691DF76DC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32" y="3340"/>
              <a:ext cx="660" cy="9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7" name="Line 29">
              <a:extLst>
                <a:ext uri="{FF2B5EF4-FFF2-40B4-BE49-F238E27FC236}">
                  <a16:creationId xmlns:a16="http://schemas.microsoft.com/office/drawing/2014/main" id="{B0733942-636A-FB45-86A0-1324D2BB71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3" y="2525"/>
              <a:ext cx="556" cy="69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8" name="Line 30">
              <a:extLst>
                <a:ext uri="{FF2B5EF4-FFF2-40B4-BE49-F238E27FC236}">
                  <a16:creationId xmlns:a16="http://schemas.microsoft.com/office/drawing/2014/main" id="{61535B67-95FF-BF4C-996A-B19181C031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2364"/>
              <a:ext cx="537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9" name="AutoShape 31">
              <a:extLst>
                <a:ext uri="{FF2B5EF4-FFF2-40B4-BE49-F238E27FC236}">
                  <a16:creationId xmlns:a16="http://schemas.microsoft.com/office/drawing/2014/main" id="{5CF2A9E1-33FA-9144-B89F-9D083D2398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094" y="1584"/>
              <a:ext cx="359" cy="322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60" name="Line 32">
              <a:extLst>
                <a:ext uri="{FF2B5EF4-FFF2-40B4-BE49-F238E27FC236}">
                  <a16:creationId xmlns:a16="http://schemas.microsoft.com/office/drawing/2014/main" id="{8B688CC0-B3BD-8841-BD7B-30D96F4D2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2" y="2235"/>
              <a:ext cx="549" cy="76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61" name="Line 33">
              <a:extLst>
                <a:ext uri="{FF2B5EF4-FFF2-40B4-BE49-F238E27FC236}">
                  <a16:creationId xmlns:a16="http://schemas.microsoft.com/office/drawing/2014/main" id="{8385CD5E-7C94-0B40-8A56-8A2B6E97E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" y="2538"/>
              <a:ext cx="537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62" name="Line 34">
              <a:extLst>
                <a:ext uri="{FF2B5EF4-FFF2-40B4-BE49-F238E27FC236}">
                  <a16:creationId xmlns:a16="http://schemas.microsoft.com/office/drawing/2014/main" id="{92C344FC-4282-1840-ABFA-5FC8CB5B0A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3" y="3388"/>
              <a:ext cx="438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63" name="Line 35">
              <a:extLst>
                <a:ext uri="{FF2B5EF4-FFF2-40B4-BE49-F238E27FC236}">
                  <a16:creationId xmlns:a16="http://schemas.microsoft.com/office/drawing/2014/main" id="{2B24ED43-B137-C444-8122-CEF137E2A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0" y="2842"/>
              <a:ext cx="531" cy="71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11652" name="Group 36">
            <a:extLst>
              <a:ext uri="{FF2B5EF4-FFF2-40B4-BE49-F238E27FC236}">
                <a16:creationId xmlns:a16="http://schemas.microsoft.com/office/drawing/2014/main" id="{90818A8C-43BB-B648-9CC7-50753A3ADDA2}"/>
              </a:ext>
            </a:extLst>
          </p:cNvPr>
          <p:cNvGrpSpPr>
            <a:grpSpLocks/>
          </p:cNvGrpSpPr>
          <p:nvPr/>
        </p:nvGrpSpPr>
        <p:grpSpPr bwMode="auto">
          <a:xfrm>
            <a:off x="6240463" y="2205039"/>
            <a:ext cx="3289300" cy="3438525"/>
            <a:chOff x="480" y="1742"/>
            <a:chExt cx="2072" cy="2166"/>
          </a:xfrm>
        </p:grpSpPr>
        <p:sp>
          <p:nvSpPr>
            <p:cNvPr id="18437" name="Line 37">
              <a:extLst>
                <a:ext uri="{FF2B5EF4-FFF2-40B4-BE49-F238E27FC236}">
                  <a16:creationId xmlns:a16="http://schemas.microsoft.com/office/drawing/2014/main" id="{6ACD1709-15DC-1B4B-B0FF-0D345D5D18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3" y="2433"/>
              <a:ext cx="549" cy="76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38" name="Line 38">
              <a:extLst>
                <a:ext uri="{FF2B5EF4-FFF2-40B4-BE49-F238E27FC236}">
                  <a16:creationId xmlns:a16="http://schemas.microsoft.com/office/drawing/2014/main" id="{6F641543-5473-B641-8AED-3B726EF7D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5" y="2550"/>
              <a:ext cx="537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39" name="Line 39">
              <a:extLst>
                <a:ext uri="{FF2B5EF4-FFF2-40B4-BE49-F238E27FC236}">
                  <a16:creationId xmlns:a16="http://schemas.microsoft.com/office/drawing/2014/main" id="{46FC48C5-4D09-B14F-BEDB-A9CA4C0927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5" y="3228"/>
              <a:ext cx="438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0" name="Line 40">
              <a:extLst>
                <a:ext uri="{FF2B5EF4-FFF2-40B4-BE49-F238E27FC236}">
                  <a16:creationId xmlns:a16="http://schemas.microsoft.com/office/drawing/2014/main" id="{698F8137-3028-B143-93F1-FECBC2C21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0" y="2930"/>
              <a:ext cx="531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1" name="Oval 41">
              <a:extLst>
                <a:ext uri="{FF2B5EF4-FFF2-40B4-BE49-F238E27FC236}">
                  <a16:creationId xmlns:a16="http://schemas.microsoft.com/office/drawing/2014/main" id="{F0CCFDDA-E0C7-194C-9E36-C16CA7721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" y="1742"/>
              <a:ext cx="400" cy="371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2" name="Oval 42">
              <a:extLst>
                <a:ext uri="{FF2B5EF4-FFF2-40B4-BE49-F238E27FC236}">
                  <a16:creationId xmlns:a16="http://schemas.microsoft.com/office/drawing/2014/main" id="{4080F940-3D85-D841-8280-6551180EB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742"/>
              <a:ext cx="400" cy="371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3" name="Oval 43">
              <a:extLst>
                <a:ext uri="{FF2B5EF4-FFF2-40B4-BE49-F238E27FC236}">
                  <a16:creationId xmlns:a16="http://schemas.microsoft.com/office/drawing/2014/main" id="{6E82486E-EC8F-5A4C-A7F9-E879FC58A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" y="3536"/>
              <a:ext cx="400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4" name="Oval 44">
              <a:extLst>
                <a:ext uri="{FF2B5EF4-FFF2-40B4-BE49-F238E27FC236}">
                  <a16:creationId xmlns:a16="http://schemas.microsoft.com/office/drawing/2014/main" id="{35BC0C53-A6F9-1946-9FE3-E7D477F22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3536"/>
              <a:ext cx="400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5" name="AutoShape 45">
              <a:extLst>
                <a:ext uri="{FF2B5EF4-FFF2-40B4-BE49-F238E27FC236}">
                  <a16:creationId xmlns:a16="http://schemas.microsoft.com/office/drawing/2014/main" id="{22A365FF-4692-B74F-BB82-A30DA2E83E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38" y="1922"/>
              <a:ext cx="875" cy="1765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6" name="Line 46">
              <a:extLst>
                <a:ext uri="{FF2B5EF4-FFF2-40B4-BE49-F238E27FC236}">
                  <a16:creationId xmlns:a16="http://schemas.microsoft.com/office/drawing/2014/main" id="{BDB76002-D336-0F4A-816A-4BA5981A8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" y="2731"/>
              <a:ext cx="560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7" name="Line 47">
              <a:extLst>
                <a:ext uri="{FF2B5EF4-FFF2-40B4-BE49-F238E27FC236}">
                  <a16:creationId xmlns:a16="http://schemas.microsoft.com/office/drawing/2014/main" id="{523EFEC3-2AD3-EC46-AF84-5470C7D41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0" y="3012"/>
              <a:ext cx="659" cy="9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8" name="Line 48">
              <a:extLst>
                <a:ext uri="{FF2B5EF4-FFF2-40B4-BE49-F238E27FC236}">
                  <a16:creationId xmlns:a16="http://schemas.microsoft.com/office/drawing/2014/main" id="{C204E385-1A40-874C-AF3D-0B9B8D0BA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4" y="2351"/>
              <a:ext cx="555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9" name="Line 49">
              <a:extLst>
                <a:ext uri="{FF2B5EF4-FFF2-40B4-BE49-F238E27FC236}">
                  <a16:creationId xmlns:a16="http://schemas.microsoft.com/office/drawing/2014/main" id="{406B2311-7B5F-8E47-A855-B52DF4760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" y="2246"/>
              <a:ext cx="538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>
            <a:extLst>
              <a:ext uri="{FF2B5EF4-FFF2-40B4-BE49-F238E27FC236}">
                <a16:creationId xmlns:a16="http://schemas.microsoft.com/office/drawing/2014/main" id="{91358F68-AE21-2F4F-B263-82453DAA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620713"/>
            <a:ext cx="435768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>
            <a:extLst>
              <a:ext uri="{FF2B5EF4-FFF2-40B4-BE49-F238E27FC236}">
                <a16:creationId xmlns:a16="http://schemas.microsoft.com/office/drawing/2014/main" id="{74773F44-D2A0-324C-87A4-0B515037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125539"/>
            <a:ext cx="612140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>
            <a:extLst>
              <a:ext uri="{FF2B5EF4-FFF2-40B4-BE49-F238E27FC236}">
                <a16:creationId xmlns:a16="http://schemas.microsoft.com/office/drawing/2014/main" id="{8CED520F-6186-1243-99CC-3508E5A0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125539"/>
            <a:ext cx="3906837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>
            <a:extLst>
              <a:ext uri="{FF2B5EF4-FFF2-40B4-BE49-F238E27FC236}">
                <a16:creationId xmlns:a16="http://schemas.microsoft.com/office/drawing/2014/main" id="{65748989-E3CE-7F41-9B4D-676DDFCA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92150"/>
            <a:ext cx="3860800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457E6F90-BE7D-A84A-911A-AF5F125C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836613"/>
            <a:ext cx="4262437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1769FAEE-8684-CB43-BE96-D7BB6C711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pic>
        <p:nvPicPr>
          <p:cNvPr id="36866" name="Picture 4">
            <a:extLst>
              <a:ext uri="{FF2B5EF4-FFF2-40B4-BE49-F238E27FC236}">
                <a16:creationId xmlns:a16="http://schemas.microsoft.com/office/drawing/2014/main" id="{060FB310-1310-944D-894C-B07A34F7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68413"/>
            <a:ext cx="7756525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5">
            <a:extLst>
              <a:ext uri="{FF2B5EF4-FFF2-40B4-BE49-F238E27FC236}">
                <a16:creationId xmlns:a16="http://schemas.microsoft.com/office/drawing/2014/main" id="{E3FC2378-3D80-3F4D-9D36-750D6E517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34050"/>
            <a:ext cx="305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"Day and Night"</a:t>
            </a:r>
            <a:endParaRPr lang="it-IT" altLang="en-IT"/>
          </a:p>
          <a:p>
            <a:pPr algn="ctr" eaLnBrk="1" hangingPunct="1"/>
            <a:r>
              <a:rPr lang="it-IT" altLang="en-IT"/>
              <a:t>M. C. Escher woodcut, 1938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7728BC33-0936-8F47-96F6-654565AF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765176"/>
            <a:ext cx="777716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IT" sz="3600" dirty="0"/>
              <a:t>The </a:t>
            </a:r>
            <a:r>
              <a:rPr lang="it-IT" altLang="en-IT" sz="3600" dirty="0" err="1"/>
              <a:t>sensory</a:t>
            </a:r>
            <a:r>
              <a:rPr lang="it-IT" altLang="en-IT" sz="3600" dirty="0"/>
              <a:t> </a:t>
            </a:r>
            <a:r>
              <a:rPr lang="it-IT" altLang="en-IT" sz="3600" dirty="0" err="1"/>
              <a:t>systems</a:t>
            </a:r>
            <a:endParaRPr lang="it-IT" altLang="en-IT" sz="3600" dirty="0"/>
          </a:p>
          <a:p>
            <a:endParaRPr lang="it-IT" altLang="en-IT" sz="3600" dirty="0"/>
          </a:p>
          <a:p>
            <a:pPr algn="ctr"/>
            <a:r>
              <a:rPr lang="it-IT" altLang="en-IT" sz="2400" dirty="0" err="1"/>
              <a:t>They</a:t>
            </a:r>
            <a:r>
              <a:rPr lang="it-IT" altLang="en-IT" sz="2400" dirty="0"/>
              <a:t> share the </a:t>
            </a:r>
            <a:r>
              <a:rPr lang="it-IT" altLang="en-IT" sz="2400" dirty="0" err="1"/>
              <a:t>same</a:t>
            </a:r>
            <a:r>
              <a:rPr lang="it-IT" altLang="en-IT" sz="2400" dirty="0"/>
              <a:t> general </a:t>
            </a:r>
            <a:r>
              <a:rPr lang="it-IT" altLang="en-IT" sz="2400" dirty="0" err="1"/>
              <a:t>principles</a:t>
            </a:r>
            <a:r>
              <a:rPr lang="it-IT" altLang="en-IT" sz="2400" dirty="0"/>
              <a:t>:</a:t>
            </a:r>
          </a:p>
          <a:p>
            <a:endParaRPr lang="it-IT" altLang="en-IT" sz="2400" dirty="0"/>
          </a:p>
          <a:p>
            <a:r>
              <a:rPr lang="it-IT" altLang="en-IT" sz="2400" dirty="0" err="1"/>
              <a:t>Receptors</a:t>
            </a:r>
            <a:r>
              <a:rPr lang="it-IT" altLang="en-IT" sz="2400" dirty="0"/>
              <a:t>: </a:t>
            </a:r>
            <a:r>
              <a:rPr lang="it-IT" altLang="en-IT" sz="2400" dirty="0" err="1"/>
              <a:t>specialized</a:t>
            </a:r>
            <a:r>
              <a:rPr lang="it-IT" altLang="en-IT" sz="2400" dirty="0"/>
              <a:t> and </a:t>
            </a:r>
            <a:r>
              <a:rPr lang="it-IT" altLang="en-IT" sz="2400" dirty="0" err="1"/>
              <a:t>selective</a:t>
            </a:r>
            <a:r>
              <a:rPr lang="it-IT" altLang="en-IT" sz="2400" dirty="0"/>
              <a:t> </a:t>
            </a:r>
            <a:r>
              <a:rPr lang="it-IT" altLang="en-IT" sz="2400" dirty="0" err="1"/>
              <a:t>cells</a:t>
            </a:r>
            <a:r>
              <a:rPr lang="it-IT" altLang="en-IT" sz="2400" dirty="0"/>
              <a:t> </a:t>
            </a:r>
            <a:r>
              <a:rPr lang="it-IT" altLang="en-IT" sz="2400" dirty="0" err="1"/>
              <a:t>that</a:t>
            </a:r>
            <a:r>
              <a:rPr lang="it-IT" altLang="en-IT" sz="2400" dirty="0"/>
              <a:t> </a:t>
            </a:r>
            <a:r>
              <a:rPr lang="it-IT" altLang="en-IT" sz="2400" dirty="0" err="1"/>
              <a:t>transduce</a:t>
            </a:r>
            <a:r>
              <a:rPr lang="it-IT" altLang="en-IT" sz="2400" dirty="0"/>
              <a:t> </a:t>
            </a:r>
            <a:r>
              <a:rPr lang="it-IT" altLang="en-IT" sz="2400" dirty="0" err="1"/>
              <a:t>energies</a:t>
            </a:r>
            <a:endParaRPr lang="it-IT" altLang="en-IT" sz="2400" dirty="0"/>
          </a:p>
          <a:p>
            <a:endParaRPr lang="it-IT" altLang="en-IT" sz="2400" dirty="0"/>
          </a:p>
          <a:p>
            <a:r>
              <a:rPr lang="it-IT" altLang="en-IT" sz="2400" dirty="0" err="1"/>
              <a:t>Receptive</a:t>
            </a:r>
            <a:r>
              <a:rPr lang="it-IT" altLang="en-IT" sz="2400" dirty="0"/>
              <a:t> </a:t>
            </a:r>
            <a:r>
              <a:rPr lang="it-IT" altLang="en-IT" sz="2400" dirty="0" err="1"/>
              <a:t>fields</a:t>
            </a:r>
            <a:r>
              <a:rPr lang="it-IT" altLang="en-IT" sz="2400" dirty="0"/>
              <a:t>: the part of the world the </a:t>
            </a:r>
            <a:r>
              <a:rPr lang="it-IT" altLang="en-IT" sz="2400" dirty="0" err="1"/>
              <a:t>neurons</a:t>
            </a:r>
            <a:r>
              <a:rPr lang="it-IT" altLang="en-IT" sz="2400" dirty="0"/>
              <a:t> </a:t>
            </a:r>
            <a:r>
              <a:rPr lang="it-IT" altLang="en-IT" sz="2400" dirty="0" err="1"/>
              <a:t>respond</a:t>
            </a:r>
            <a:r>
              <a:rPr lang="it-IT" altLang="en-IT" sz="2400" dirty="0"/>
              <a:t> to</a:t>
            </a:r>
          </a:p>
          <a:p>
            <a:endParaRPr lang="it-IT" altLang="en-IT" sz="2400" dirty="0"/>
          </a:p>
          <a:p>
            <a:r>
              <a:rPr lang="it-IT" altLang="en-IT" sz="2400" dirty="0"/>
              <a:t>A </a:t>
            </a:r>
            <a:r>
              <a:rPr lang="it-IT" altLang="en-IT" sz="2400" dirty="0" err="1"/>
              <a:t>number</a:t>
            </a:r>
            <a:r>
              <a:rPr lang="it-IT" altLang="en-IT" sz="2400" dirty="0"/>
              <a:t> of </a:t>
            </a:r>
            <a:r>
              <a:rPr lang="it-IT" altLang="en-IT" sz="2400" dirty="0" err="1"/>
              <a:t>structures</a:t>
            </a:r>
            <a:r>
              <a:rPr lang="it-IT" altLang="en-IT" sz="2400" dirty="0"/>
              <a:t> (nuclei, </a:t>
            </a:r>
            <a:r>
              <a:rPr lang="it-IT" altLang="en-IT" sz="2400" dirty="0" err="1"/>
              <a:t>cortical</a:t>
            </a:r>
            <a:r>
              <a:rPr lang="it-IT" altLang="en-IT" sz="2400" dirty="0"/>
              <a:t> </a:t>
            </a:r>
            <a:r>
              <a:rPr lang="it-IT" altLang="en-IT" sz="2400" dirty="0" err="1"/>
              <a:t>areas</a:t>
            </a:r>
            <a:r>
              <a:rPr lang="it-IT" altLang="en-IT" sz="2400" dirty="0"/>
              <a:t>) </a:t>
            </a:r>
            <a:r>
              <a:rPr lang="it-IT" altLang="en-IT" sz="2400" dirty="0" err="1"/>
              <a:t>within</a:t>
            </a:r>
            <a:r>
              <a:rPr lang="it-IT" altLang="en-IT" sz="2400" dirty="0"/>
              <a:t> the brain </a:t>
            </a:r>
            <a:r>
              <a:rPr lang="it-IT" altLang="en-IT" sz="2400" dirty="0" err="1"/>
              <a:t>that</a:t>
            </a:r>
            <a:r>
              <a:rPr lang="it-IT" altLang="en-IT" sz="2400" dirty="0"/>
              <a:t> </a:t>
            </a:r>
            <a:r>
              <a:rPr lang="it-IT" altLang="en-IT" sz="2400" dirty="0" err="1"/>
              <a:t>process</a:t>
            </a:r>
            <a:r>
              <a:rPr lang="it-IT" altLang="en-IT" sz="2400" dirty="0"/>
              <a:t> information from the </a:t>
            </a:r>
            <a:r>
              <a:rPr lang="it-IT" altLang="en-IT" sz="2400" dirty="0" err="1"/>
              <a:t>receptors</a:t>
            </a:r>
            <a:endParaRPr lang="it-IT" altLang="en-IT" sz="2400" dirty="0"/>
          </a:p>
          <a:p>
            <a:endParaRPr lang="it-IT" altLang="en-IT" sz="2400" dirty="0"/>
          </a:p>
          <a:p>
            <a:endParaRPr lang="it-IT" altLang="en-IT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E6DB6140-F8A7-F24B-AE63-675696407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sp>
        <p:nvSpPr>
          <p:cNvPr id="38914" name="Rectangle 4">
            <a:extLst>
              <a:ext uri="{FF2B5EF4-FFF2-40B4-BE49-F238E27FC236}">
                <a16:creationId xmlns:a16="http://schemas.microsoft.com/office/drawing/2014/main" id="{74D92CE7-5EAD-D945-AD68-56C7FA113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5" y="6092826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“Drawing hands"</a:t>
            </a:r>
            <a:endParaRPr lang="it-IT" altLang="en-IT"/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E197F1A5-4476-4340-ADE8-194CAEF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0350"/>
            <a:ext cx="486410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Rectangle 6">
            <a:extLst>
              <a:ext uri="{FF2B5EF4-FFF2-40B4-BE49-F238E27FC236}">
                <a16:creationId xmlns:a16="http://schemas.microsoft.com/office/drawing/2014/main" id="{97A01ECC-4301-8645-906F-64DAB427E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1636713"/>
            <a:ext cx="321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Ascending and descending </a:t>
            </a:r>
          </a:p>
          <a:p>
            <a:pPr algn="ctr" eaLnBrk="1" hangingPunct="1"/>
            <a:r>
              <a:rPr lang="it-IT" altLang="en-IT" b="1"/>
              <a:t>Lithograph</a:t>
            </a:r>
            <a:r>
              <a:rPr lang="it-IT" altLang="en-IT"/>
              <a:t>, </a:t>
            </a:r>
            <a:r>
              <a:rPr lang="it-IT" altLang="en-IT" b="1"/>
              <a:t>1960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6F66FB9-BCB2-9548-B8C4-33A350778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sp>
        <p:nvSpPr>
          <p:cNvPr id="39938" name="Rectangle 5">
            <a:extLst>
              <a:ext uri="{FF2B5EF4-FFF2-40B4-BE49-F238E27FC236}">
                <a16:creationId xmlns:a16="http://schemas.microsoft.com/office/drawing/2014/main" id="{70CD6E2F-2B13-104D-A8F9-5F1A5EA5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1636713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Belvedere </a:t>
            </a:r>
          </a:p>
          <a:p>
            <a:pPr algn="ctr" eaLnBrk="1" hangingPunct="1"/>
            <a:r>
              <a:rPr lang="it-IT" altLang="en-IT" b="1"/>
              <a:t>Lithograph</a:t>
            </a:r>
            <a:r>
              <a:rPr lang="it-IT" altLang="en-IT"/>
              <a:t>, </a:t>
            </a:r>
            <a:r>
              <a:rPr lang="it-IT" altLang="en-IT" b="1"/>
              <a:t>1958</a:t>
            </a:r>
          </a:p>
        </p:txBody>
      </p:sp>
      <p:pic>
        <p:nvPicPr>
          <p:cNvPr id="39939" name="Picture 6">
            <a:extLst>
              <a:ext uri="{FF2B5EF4-FFF2-40B4-BE49-F238E27FC236}">
                <a16:creationId xmlns:a16="http://schemas.microsoft.com/office/drawing/2014/main" id="{5E1D5011-B197-D748-944C-9DCFE5C7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60350"/>
            <a:ext cx="448310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10D6487C-09FF-4949-B10A-8BA0663F6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269469B1-1D86-774F-A062-BABF21C6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13360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Relativity </a:t>
            </a:r>
          </a:p>
          <a:p>
            <a:pPr algn="ctr" eaLnBrk="1" hangingPunct="1"/>
            <a:r>
              <a:rPr lang="it-IT" altLang="en-IT" b="1"/>
              <a:t>Lithograph</a:t>
            </a:r>
            <a:r>
              <a:rPr lang="it-IT" altLang="en-IT"/>
              <a:t>, </a:t>
            </a:r>
            <a:r>
              <a:rPr lang="it-IT" altLang="en-IT" b="1"/>
              <a:t>1953</a:t>
            </a:r>
          </a:p>
        </p:txBody>
      </p:sp>
      <p:pic>
        <p:nvPicPr>
          <p:cNvPr id="40963" name="Picture 5">
            <a:extLst>
              <a:ext uri="{FF2B5EF4-FFF2-40B4-BE49-F238E27FC236}">
                <a16:creationId xmlns:a16="http://schemas.microsoft.com/office/drawing/2014/main" id="{9CF82FC4-05C7-EA48-BC68-962B1FA3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620713"/>
            <a:ext cx="5472113" cy="50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B378126B-5A77-7543-93D1-9C9BEA42E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870" y="184578"/>
            <a:ext cx="2392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Octavio Campo </a:t>
            </a:r>
          </a:p>
          <a:p>
            <a:pPr algn="ctr" eaLnBrk="1" hangingPunct="1"/>
            <a:r>
              <a:rPr lang="it-IT" altLang="en-IT" sz="2400"/>
              <a:t>(1943) </a:t>
            </a:r>
          </a:p>
        </p:txBody>
      </p:sp>
      <p:pic>
        <p:nvPicPr>
          <p:cNvPr id="45058" name="Picture 4">
            <a:extLst>
              <a:ext uri="{FF2B5EF4-FFF2-40B4-BE49-F238E27FC236}">
                <a16:creationId xmlns:a16="http://schemas.microsoft.com/office/drawing/2014/main" id="{566224A4-3B9C-BF4D-85D0-DF80E3A6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25538"/>
            <a:ext cx="7129462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Rectangle 5">
            <a:extLst>
              <a:ext uri="{FF2B5EF4-FFF2-40B4-BE49-F238E27FC236}">
                <a16:creationId xmlns:a16="http://schemas.microsoft.com/office/drawing/2014/main" id="{870D2334-D960-F549-9331-5F24DD25D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6165851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Forever always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9DE2FF49-BBE1-2447-B638-89CF98EE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04813"/>
            <a:ext cx="434340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Text Box 3">
            <a:extLst>
              <a:ext uri="{FF2B5EF4-FFF2-40B4-BE49-F238E27FC236}">
                <a16:creationId xmlns:a16="http://schemas.microsoft.com/office/drawing/2014/main" id="{F64A3190-BD4F-CF42-A07D-9766C26C3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822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Spring, oil on canvas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>
            <a:extLst>
              <a:ext uri="{FF2B5EF4-FFF2-40B4-BE49-F238E27FC236}">
                <a16:creationId xmlns:a16="http://schemas.microsoft.com/office/drawing/2014/main" id="{61B5ABCF-F203-7E4C-8850-A5951CDA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76251"/>
            <a:ext cx="47625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0" name="Text Box 4">
            <a:extLst>
              <a:ext uri="{FF2B5EF4-FFF2-40B4-BE49-F238E27FC236}">
                <a16:creationId xmlns:a16="http://schemas.microsoft.com/office/drawing/2014/main" id="{D04E02C7-7387-C04F-B54D-E2968E06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9479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Summer, oil on canvas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>
            <a:extLst>
              <a:ext uri="{FF2B5EF4-FFF2-40B4-BE49-F238E27FC236}">
                <a16:creationId xmlns:a16="http://schemas.microsoft.com/office/drawing/2014/main" id="{D6A3B500-E056-824C-A16B-6CE643FBD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892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Autumn, oil on canvas</a:t>
            </a:r>
          </a:p>
        </p:txBody>
      </p:sp>
      <p:pic>
        <p:nvPicPr>
          <p:cNvPr id="49154" name="Picture 4">
            <a:extLst>
              <a:ext uri="{FF2B5EF4-FFF2-40B4-BE49-F238E27FC236}">
                <a16:creationId xmlns:a16="http://schemas.microsoft.com/office/drawing/2014/main" id="{5D25FBD5-4BF3-FE4E-BA31-998ABF1E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0"/>
            <a:ext cx="47625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>
            <a:extLst>
              <a:ext uri="{FF2B5EF4-FFF2-40B4-BE49-F238E27FC236}">
                <a16:creationId xmlns:a16="http://schemas.microsoft.com/office/drawing/2014/main" id="{C2B94170-14C5-184B-BD8E-24FEFDFC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822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Winter, oil on canvas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AD7F950B-E9B0-384B-BC8E-719ED4031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1"/>
            <a:ext cx="47625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2">
            <a:extLst>
              <a:ext uri="{FF2B5EF4-FFF2-40B4-BE49-F238E27FC236}">
                <a16:creationId xmlns:a16="http://schemas.microsoft.com/office/drawing/2014/main" id="{1E77ECB0-2B53-A843-9D29-45AFF813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49276"/>
            <a:ext cx="7705725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800"/>
              <a:t>DEPTH PERCEPTION </a:t>
            </a:r>
          </a:p>
          <a:p>
            <a:pPr algn="ctr" eaLnBrk="1" hangingPunct="1"/>
            <a:endParaRPr lang="it-IT" altLang="en-IT" sz="2800"/>
          </a:p>
          <a:p>
            <a:pPr algn="ctr" eaLnBrk="1" hangingPunct="1"/>
            <a:r>
              <a:rPr lang="it-IT" altLang="en-IT" sz="2800"/>
              <a:t>The problem:</a:t>
            </a:r>
          </a:p>
          <a:p>
            <a:pPr algn="ctr" eaLnBrk="1" hangingPunct="1"/>
            <a:endParaRPr lang="it-IT" altLang="en-IT" sz="2800"/>
          </a:p>
          <a:p>
            <a:pPr algn="ctr" eaLnBrk="1" hangingPunct="1"/>
            <a:r>
              <a:rPr lang="it-IT" altLang="en-IT" sz="2800"/>
              <a:t>The retinal image (the projection of the visual scene over the retina) is 2-dimensional.</a:t>
            </a:r>
          </a:p>
          <a:p>
            <a:pPr algn="ctr" eaLnBrk="1" hangingPunct="1"/>
            <a:endParaRPr lang="it-IT" altLang="en-IT" sz="2800"/>
          </a:p>
          <a:p>
            <a:pPr algn="ctr" eaLnBrk="1" hangingPunct="1"/>
            <a:r>
              <a:rPr lang="it-IT" altLang="en-IT" sz="2800"/>
              <a:t>How can we retrieve information about depth/distance?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2">
            <a:extLst>
              <a:ext uri="{FF2B5EF4-FFF2-40B4-BE49-F238E27FC236}">
                <a16:creationId xmlns:a16="http://schemas.microsoft.com/office/drawing/2014/main" id="{1D08449A-B8E8-484C-9C8B-6638B0DFF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49276"/>
            <a:ext cx="7705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800"/>
              <a:t>DEPTH PERCEPTION </a:t>
            </a:r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id="{EFE8DC58-16F1-964D-A9C8-13618AB3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25538"/>
            <a:ext cx="7704138" cy="50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20F1AD59-C88F-6E4F-AE53-EB64BC4BA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765175"/>
            <a:ext cx="7777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IT" sz="3600"/>
              <a:t>The sensory systems</a:t>
            </a:r>
          </a:p>
        </p:txBody>
      </p:sp>
      <p:pic>
        <p:nvPicPr>
          <p:cNvPr id="78851" name="Picture 3">
            <a:extLst>
              <a:ext uri="{FF2B5EF4-FFF2-40B4-BE49-F238E27FC236}">
                <a16:creationId xmlns:a16="http://schemas.microsoft.com/office/drawing/2014/main" id="{6A1638A5-9B45-A440-BC59-F38BF4F43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12876"/>
            <a:ext cx="7489825" cy="514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>
            <a:extLst>
              <a:ext uri="{FF2B5EF4-FFF2-40B4-BE49-F238E27FC236}">
                <a16:creationId xmlns:a16="http://schemas.microsoft.com/office/drawing/2014/main" id="{4E3D582F-450F-E545-9015-C0A09661F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49276"/>
            <a:ext cx="7705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800"/>
              <a:t>DEPTH PERCEPTION </a:t>
            </a:r>
          </a:p>
        </p:txBody>
      </p:sp>
      <p:pic>
        <p:nvPicPr>
          <p:cNvPr id="4098" name="Picture 3">
            <a:extLst>
              <a:ext uri="{FF2B5EF4-FFF2-40B4-BE49-F238E27FC236}">
                <a16:creationId xmlns:a16="http://schemas.microsoft.com/office/drawing/2014/main" id="{F849D774-576C-F546-87C6-2129643F4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25538"/>
            <a:ext cx="7704138" cy="50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8" name="Picture 4">
            <a:extLst>
              <a:ext uri="{FF2B5EF4-FFF2-40B4-BE49-F238E27FC236}">
                <a16:creationId xmlns:a16="http://schemas.microsoft.com/office/drawing/2014/main" id="{7CB573FA-E8AE-0248-A073-36F84D8F8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076701"/>
            <a:ext cx="3825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4671 -0.173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3">
            <a:extLst>
              <a:ext uri="{FF2B5EF4-FFF2-40B4-BE49-F238E27FC236}">
                <a16:creationId xmlns:a16="http://schemas.microsoft.com/office/drawing/2014/main" id="{64C5207F-F2F6-2C4F-A2FD-6DAE80DAD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5122" name="Rectangle 4">
            <a:extLst>
              <a:ext uri="{FF2B5EF4-FFF2-40B4-BE49-F238E27FC236}">
                <a16:creationId xmlns:a16="http://schemas.microsoft.com/office/drawing/2014/main" id="{43D5B9AC-EDFE-0E40-94EC-AB0EF36F3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125538"/>
            <a:ext cx="6400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Binocular (oculomotor)</a:t>
            </a:r>
          </a:p>
          <a:p>
            <a:pPr lvl="1" eaLnBrk="1" hangingPunct="1"/>
            <a:r>
              <a:rPr lang="en-US" altLang="en-IT"/>
              <a:t>Eye Convergence</a:t>
            </a:r>
          </a:p>
          <a:p>
            <a:pPr lvl="1" eaLnBrk="1" hangingPunct="1"/>
            <a:r>
              <a:rPr lang="en-US" altLang="en-IT"/>
              <a:t>Stereoscopic depth (binocular disparity)</a:t>
            </a:r>
          </a:p>
          <a:p>
            <a:pPr eaLnBrk="1" hangingPunct="1"/>
            <a:r>
              <a:rPr lang="en-US" altLang="en-IT" sz="2800"/>
              <a:t>Monocular</a:t>
            </a:r>
          </a:p>
          <a:p>
            <a:pPr lvl="1" eaLnBrk="1" hangingPunct="1"/>
            <a:r>
              <a:rPr lang="en-US" altLang="en-IT"/>
              <a:t>Perspective Cues</a:t>
            </a:r>
          </a:p>
          <a:p>
            <a:pPr lvl="1" eaLnBrk="1" hangingPunct="1"/>
            <a:r>
              <a:rPr lang="en-US" altLang="en-IT"/>
              <a:t>Relative Size</a:t>
            </a:r>
          </a:p>
          <a:p>
            <a:pPr lvl="1" eaLnBrk="1" hangingPunct="1"/>
            <a:r>
              <a:rPr lang="en-US" altLang="en-IT"/>
              <a:t>Occlusion</a:t>
            </a:r>
          </a:p>
          <a:p>
            <a:pPr lvl="1" eaLnBrk="1" hangingPunct="1"/>
            <a:r>
              <a:rPr lang="en-US" altLang="en-IT"/>
              <a:t>Cast Shadows</a:t>
            </a:r>
          </a:p>
          <a:p>
            <a:pPr lvl="1" eaLnBrk="1" hangingPunct="1"/>
            <a:r>
              <a:rPr lang="en-US" altLang="en-IT"/>
              <a:t>Shape from Motion</a:t>
            </a:r>
          </a:p>
          <a:p>
            <a:pPr eaLnBrk="1" hangingPunct="1">
              <a:buFontTx/>
              <a:buNone/>
            </a:pPr>
            <a:endParaRPr lang="en-US" altLang="en-IT" sz="28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CD0A853E-01CF-AD4D-923B-C9B6364D7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6146" name="Rectangle 4">
            <a:extLst>
              <a:ext uri="{FF2B5EF4-FFF2-40B4-BE49-F238E27FC236}">
                <a16:creationId xmlns:a16="http://schemas.microsoft.com/office/drawing/2014/main" id="{66387EFD-9B63-2841-BE79-230FEAE91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00213"/>
            <a:ext cx="77724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Convergence </a:t>
            </a:r>
          </a:p>
          <a:p>
            <a:pPr lvl="1" eaLnBrk="1" hangingPunct="1"/>
            <a:r>
              <a:rPr lang="en-US" altLang="en-IT"/>
              <a:t>You converge your eyes when looking at close objects and diverge to look at distant objects</a:t>
            </a:r>
          </a:p>
          <a:p>
            <a:pPr lvl="1" eaLnBrk="1" hangingPunct="1">
              <a:buFontTx/>
              <a:buNone/>
            </a:pPr>
            <a:endParaRPr lang="en-US" altLang="en-IT"/>
          </a:p>
          <a:p>
            <a:pPr lvl="1" eaLnBrk="1" hangingPunct="1"/>
            <a:r>
              <a:rPr lang="en-US" altLang="en-IT"/>
              <a:t>The amount of convergence can be used as cues for absolute depth (for objects not too far away from you)</a:t>
            </a:r>
          </a:p>
          <a:p>
            <a:pPr lvl="1" eaLnBrk="1" hangingPunct="1"/>
            <a:endParaRPr lang="en-US" altLang="en-IT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1556367A-D5B4-A94C-8E4D-B8E2D4F60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pic>
        <p:nvPicPr>
          <p:cNvPr id="7170" name="Picture 4">
            <a:extLst>
              <a:ext uri="{FF2B5EF4-FFF2-40B4-BE49-F238E27FC236}">
                <a16:creationId xmlns:a16="http://schemas.microsoft.com/office/drawing/2014/main" id="{51B965F0-12B4-7848-8F03-7A4B7712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836614"/>
            <a:ext cx="4851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>
            <a:extLst>
              <a:ext uri="{FF2B5EF4-FFF2-40B4-BE49-F238E27FC236}">
                <a16:creationId xmlns:a16="http://schemas.microsoft.com/office/drawing/2014/main" id="{D4A6F96C-B95D-A748-842A-BAFFF4995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00213"/>
            <a:ext cx="77724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Convergence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71E205B9-2AC3-0546-86ED-DCFEAE3A3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64DEE5DF-C531-BE4D-A009-B6F90CD90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00213"/>
            <a:ext cx="7772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Binocular disparity </a:t>
            </a:r>
          </a:p>
        </p:txBody>
      </p:sp>
      <p:sp>
        <p:nvSpPr>
          <p:cNvPr id="8195" name="Rectangle 6">
            <a:extLst>
              <a:ext uri="{FF2B5EF4-FFF2-40B4-BE49-F238E27FC236}">
                <a16:creationId xmlns:a16="http://schemas.microsoft.com/office/drawing/2014/main" id="{29409916-D7B0-B941-A0CF-BBB77A195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84439"/>
            <a:ext cx="777240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Each eye gets a slightly different view of the world because the two eyes are in slightly different positions. </a:t>
            </a:r>
          </a:p>
          <a:p>
            <a:pPr eaLnBrk="1" hangingPunct="1"/>
            <a:r>
              <a:rPr lang="en-US" altLang="en-IT" sz="2800"/>
              <a:t>Retinal (binocular) disparity is the difference between the lateral position of object in the left and right eyes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2">
            <a:extLst>
              <a:ext uri="{FF2B5EF4-FFF2-40B4-BE49-F238E27FC236}">
                <a16:creationId xmlns:a16="http://schemas.microsoft.com/office/drawing/2014/main" id="{3D87AB99-8ADC-E046-B8D2-04B2CFB85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8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4000">
                <a:solidFill>
                  <a:schemeClr val="tx2"/>
                </a:solidFill>
              </a:rPr>
              <a:t>The Horopter</a:t>
            </a:r>
          </a:p>
        </p:txBody>
      </p:sp>
      <p:pic>
        <p:nvPicPr>
          <p:cNvPr id="9218" name="Picture 13">
            <a:extLst>
              <a:ext uri="{FF2B5EF4-FFF2-40B4-BE49-F238E27FC236}">
                <a16:creationId xmlns:a16="http://schemas.microsoft.com/office/drawing/2014/main" id="{6843EF40-B69D-C045-8E52-B0119566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1"/>
            <a:ext cx="6477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4">
            <a:extLst>
              <a:ext uri="{FF2B5EF4-FFF2-40B4-BE49-F238E27FC236}">
                <a16:creationId xmlns:a16="http://schemas.microsoft.com/office/drawing/2014/main" id="{A59A66D7-1EAF-334D-B209-977F2F143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953000"/>
            <a:ext cx="82296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Horopter: images are fused (single image)</a:t>
            </a:r>
          </a:p>
          <a:p>
            <a:pPr eaLnBrk="1" hangingPunct="1"/>
            <a:r>
              <a:rPr lang="en-US" altLang="en-IT" sz="2800"/>
              <a:t>Region of fused images: Panum’s Fusion Area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5">
            <a:extLst>
              <a:ext uri="{FF2B5EF4-FFF2-40B4-BE49-F238E27FC236}">
                <a16:creationId xmlns:a16="http://schemas.microsoft.com/office/drawing/2014/main" id="{0B5AFD35-3EA2-6C45-A093-ECDD5538F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90600"/>
            <a:ext cx="8229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IT" sz="2400"/>
              <a:t>Images not fused: images fall on non-corresponding points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IT" sz="2400"/>
              <a:t>Not fused: Diplopia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IT" sz="2400"/>
              <a:t>Binocular disparity</a:t>
            </a:r>
          </a:p>
        </p:txBody>
      </p:sp>
      <p:pic>
        <p:nvPicPr>
          <p:cNvPr id="10242" name="Picture 6">
            <a:extLst>
              <a:ext uri="{FF2B5EF4-FFF2-40B4-BE49-F238E27FC236}">
                <a16:creationId xmlns:a16="http://schemas.microsoft.com/office/drawing/2014/main" id="{A02BE92F-5463-164B-B1EB-C9DAF82B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416176"/>
            <a:ext cx="51816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>
            <a:extLst>
              <a:ext uri="{FF2B5EF4-FFF2-40B4-BE49-F238E27FC236}">
                <a16:creationId xmlns:a16="http://schemas.microsoft.com/office/drawing/2014/main" id="{13432CF3-1E82-264F-95A7-F2F74744B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8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4000">
                <a:solidFill>
                  <a:schemeClr val="tx2"/>
                </a:solidFill>
              </a:rPr>
              <a:t>Out of the horopter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AAA2FC7F-F385-5D42-BDAA-C26D4D2EB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9016689C-CFEE-8546-9537-A9C775FCA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IT"/>
              <a:t>- Perspective cues: </a:t>
            </a:r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A8329F09-79D8-874E-B9D8-C59F3E50C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98913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b="1"/>
              <a:t>Linear perspective</a:t>
            </a:r>
            <a:r>
              <a:rPr lang="en-US" altLang="en-IT"/>
              <a:t>: Lines that are parallel in the real world appear to converge in a drawing. </a:t>
            </a:r>
          </a:p>
          <a:p>
            <a:pPr lvl="1" eaLnBrk="1" hangingPunct="1"/>
            <a:r>
              <a:rPr lang="en-US" altLang="en-IT"/>
              <a:t>The greater the distance, the greater the convergence. </a:t>
            </a:r>
          </a:p>
          <a:p>
            <a:pPr lvl="1" eaLnBrk="1" hangingPunct="1"/>
            <a:r>
              <a:rPr lang="en-US" altLang="en-IT"/>
              <a:t>At infinity, lines meet at the </a:t>
            </a:r>
            <a:r>
              <a:rPr lang="en-US" altLang="en-IT" b="1"/>
              <a:t>vanishing point.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8C35D32D-1B17-7B4C-8DE6-886E79F26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5D865A55-9D1E-4D4E-AA40-F8A9B7B65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Linear Perspective </a:t>
            </a:r>
          </a:p>
        </p:txBody>
      </p:sp>
      <p:pic>
        <p:nvPicPr>
          <p:cNvPr id="12291" name="Picture 5">
            <a:extLst>
              <a:ext uri="{FF2B5EF4-FFF2-40B4-BE49-F238E27FC236}">
                <a16:creationId xmlns:a16="http://schemas.microsoft.com/office/drawing/2014/main" id="{CDDB1105-75D2-2E48-AE37-546E9C70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700214"/>
            <a:ext cx="727233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61A91294-7F2F-C74A-930F-3C5E50D96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0636A3C4-BC3A-EB4F-A4EE-32D6A4286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Linear Perspective </a:t>
            </a:r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FA9BF569-72FD-8545-B582-06A6BA4C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773239"/>
            <a:ext cx="84978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>
            <a:extLst>
              <a:ext uri="{FF2B5EF4-FFF2-40B4-BE49-F238E27FC236}">
                <a16:creationId xmlns:a16="http://schemas.microsoft.com/office/drawing/2014/main" id="{BE07B663-BCBC-3742-816A-B4296CE8E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33376"/>
            <a:ext cx="34528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visual system</a:t>
            </a:r>
          </a:p>
        </p:txBody>
      </p:sp>
      <p:pic>
        <p:nvPicPr>
          <p:cNvPr id="69638" name="Picture 6">
            <a:extLst>
              <a:ext uri="{FF2B5EF4-FFF2-40B4-BE49-F238E27FC236}">
                <a16:creationId xmlns:a16="http://schemas.microsoft.com/office/drawing/2014/main" id="{618AF5D9-E324-194C-B11C-254D3BFD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125539"/>
            <a:ext cx="8027987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DB4C47B4-7CAD-3740-81A7-8CD15904D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BEBB648D-934D-EA42-818D-41CEC316D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Linear Perspective 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E9CC93D9-38EE-9948-8CC4-468E6E8B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557339"/>
            <a:ext cx="69119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05298A7-B3D7-5F47-9ECC-97615E698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980F9AC3-79B1-6942-BF14-5F115FA38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Perspective cues: 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CBAB030-7922-9A4A-85BD-CE6F1BF4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6383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>
                <a:solidFill>
                  <a:schemeClr val="tx2"/>
                </a:solidFill>
              </a:rPr>
              <a:t>- Height in the Field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D7D358F0-6273-574C-92FA-2C3004DF5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852739"/>
            <a:ext cx="822960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“Elevation” or “relative height”</a:t>
            </a:r>
          </a:p>
          <a:p>
            <a:pPr eaLnBrk="1" hangingPunct="1"/>
            <a:r>
              <a:rPr lang="en-US" altLang="en-IT" sz="2800"/>
              <a:t>Objects below horizon: higher objects appear farther</a:t>
            </a:r>
          </a:p>
          <a:p>
            <a:pPr eaLnBrk="1" hangingPunct="1"/>
            <a:r>
              <a:rPr lang="en-US" altLang="en-IT" sz="2800"/>
              <a:t>Objects above horizon: lower objects appear farther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82B44AF-DEA1-A342-B251-B22EB989C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03675626-CC85-7B40-886B-FE6E8EE0D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Perspective cues: 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7B39AAF4-07C9-644D-8103-739951FD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3414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>
                <a:solidFill>
                  <a:schemeClr val="tx2"/>
                </a:solidFill>
              </a:rPr>
              <a:t>- Height in the Field</a:t>
            </a:r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4E9893CE-8526-E14A-9DDB-4E5D9BE3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20938"/>
            <a:ext cx="91440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12BAE141-2A7D-6D46-A2C9-41C5D4E07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73D14FFC-8135-844E-B80A-81BCC2BEE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000">
                <a:solidFill>
                  <a:schemeClr val="tx2"/>
                </a:solidFill>
              </a:rPr>
              <a:t>- </a:t>
            </a:r>
            <a:r>
              <a:rPr lang="en-US" altLang="en-IT" sz="2800">
                <a:solidFill>
                  <a:schemeClr val="tx2"/>
                </a:solidFill>
              </a:rPr>
              <a:t>Texture gradients: </a:t>
            </a:r>
            <a:r>
              <a:rPr lang="it-IT" altLang="en-IT" sz="2800">
                <a:solidFill>
                  <a:schemeClr val="tx2"/>
                </a:solidFill>
              </a:rPr>
              <a:t>Surface texture gets smaller and denser with distance</a:t>
            </a:r>
            <a:r>
              <a:rPr lang="it-IT" altLang="en-IT" sz="2000">
                <a:solidFill>
                  <a:schemeClr val="tx2"/>
                </a:solidFill>
              </a:rPr>
              <a:t> </a:t>
            </a:r>
            <a:endParaRPr lang="en-US" altLang="en-IT" sz="2000">
              <a:solidFill>
                <a:schemeClr val="tx2"/>
              </a:solidFill>
            </a:endParaRP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A787633F-DCD9-C34D-BCB9-90C837BE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989139"/>
            <a:ext cx="305911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7A51632-0186-4E43-8266-56B3B75FB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8434" name="Rectangle 4">
            <a:extLst>
              <a:ext uri="{FF2B5EF4-FFF2-40B4-BE49-F238E27FC236}">
                <a16:creationId xmlns:a16="http://schemas.microsoft.com/office/drawing/2014/main" id="{54797F54-0F05-1E44-A899-E2ADE8961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000">
                <a:solidFill>
                  <a:schemeClr val="tx2"/>
                </a:solidFill>
              </a:rPr>
              <a:t>- </a:t>
            </a:r>
            <a:r>
              <a:rPr lang="en-US" altLang="en-IT" sz="2800">
                <a:solidFill>
                  <a:schemeClr val="tx2"/>
                </a:solidFill>
              </a:rPr>
              <a:t>Texture gradients: </a:t>
            </a:r>
            <a:r>
              <a:rPr lang="it-IT" altLang="en-IT" sz="2800">
                <a:solidFill>
                  <a:schemeClr val="tx2"/>
                </a:solidFill>
              </a:rPr>
              <a:t>Surface texture gets smaller and denser with distance</a:t>
            </a:r>
            <a:r>
              <a:rPr lang="it-IT" altLang="en-IT" sz="2000">
                <a:solidFill>
                  <a:schemeClr val="tx2"/>
                </a:solidFill>
              </a:rPr>
              <a:t> </a:t>
            </a:r>
            <a:endParaRPr lang="en-US" altLang="en-IT" sz="2000">
              <a:solidFill>
                <a:schemeClr val="tx2"/>
              </a:solidFill>
            </a:endParaRPr>
          </a:p>
        </p:txBody>
      </p:sp>
      <p:pic>
        <p:nvPicPr>
          <p:cNvPr id="18435" name="Picture 6">
            <a:extLst>
              <a:ext uri="{FF2B5EF4-FFF2-40B4-BE49-F238E27FC236}">
                <a16:creationId xmlns:a16="http://schemas.microsoft.com/office/drawing/2014/main" id="{09802221-DAA6-E840-940B-D3B147E6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89139"/>
            <a:ext cx="7267575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91E5EC2C-8215-6241-8623-C451BD8B4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6798B86C-D633-6D4D-8972-65558E25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000">
                <a:solidFill>
                  <a:schemeClr val="tx2"/>
                </a:solidFill>
              </a:rPr>
              <a:t>- </a:t>
            </a:r>
            <a:r>
              <a:rPr lang="en-US" altLang="en-IT" sz="2800">
                <a:solidFill>
                  <a:schemeClr val="tx2"/>
                </a:solidFill>
              </a:rPr>
              <a:t>Texture gradients: </a:t>
            </a:r>
            <a:r>
              <a:rPr lang="it-IT" altLang="en-IT" sz="2800">
                <a:solidFill>
                  <a:schemeClr val="tx2"/>
                </a:solidFill>
              </a:rPr>
              <a:t>Surface texture gets smaller and denser with distance</a:t>
            </a:r>
            <a:r>
              <a:rPr lang="it-IT" altLang="en-IT" sz="2000">
                <a:solidFill>
                  <a:schemeClr val="tx2"/>
                </a:solidFill>
              </a:rPr>
              <a:t> </a:t>
            </a:r>
            <a:endParaRPr lang="en-US" altLang="en-IT" sz="2000">
              <a:solidFill>
                <a:schemeClr val="tx2"/>
              </a:solidFill>
            </a:endParaRP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2DD723A9-08AF-1348-AB9C-958E4AF6A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844675"/>
            <a:ext cx="6481762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CFEAA75-D2FD-4046-8E01-E83D0AD0F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0482" name="Rectangle 5">
            <a:extLst>
              <a:ext uri="{FF2B5EF4-FFF2-40B4-BE49-F238E27FC236}">
                <a16:creationId xmlns:a16="http://schemas.microsoft.com/office/drawing/2014/main" id="{3865DC1F-FAEB-CE4F-98B0-CC8054E8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90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IT" sz="2800"/>
              <a:t>- Aerial perspective: distant objects appear less clear</a:t>
            </a:r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F23E4090-0489-6443-9517-7D20BF42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557338"/>
            <a:ext cx="6697662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8">
            <a:extLst>
              <a:ext uri="{FF2B5EF4-FFF2-40B4-BE49-F238E27FC236}">
                <a16:creationId xmlns:a16="http://schemas.microsoft.com/office/drawing/2014/main" id="{925569AA-E3C5-084C-B9AB-75FA56794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6375401"/>
            <a:ext cx="654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b="1"/>
              <a:t>Worthington Whittredge - </a:t>
            </a:r>
            <a:r>
              <a:rPr lang="it-IT" altLang="en-IT" i="1"/>
              <a:t>Fight Below the Battlements, </a:t>
            </a:r>
            <a:r>
              <a:rPr lang="it-IT" altLang="en-IT"/>
              <a:t>1849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B9BB11A-0899-1846-B80E-4D183FBFE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E2E0B6A-9006-AE46-9826-CFE050F5D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90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IT" sz="2800"/>
              <a:t>- Aerial perspective: distant objects appear less clear</a:t>
            </a:r>
          </a:p>
        </p:txBody>
      </p:sp>
      <p:pic>
        <p:nvPicPr>
          <p:cNvPr id="21507" name="Picture 6">
            <a:extLst>
              <a:ext uri="{FF2B5EF4-FFF2-40B4-BE49-F238E27FC236}">
                <a16:creationId xmlns:a16="http://schemas.microsoft.com/office/drawing/2014/main" id="{D27FF66A-CC1B-1549-A073-9F8E8D06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628776"/>
            <a:ext cx="618490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7">
            <a:extLst>
              <a:ext uri="{FF2B5EF4-FFF2-40B4-BE49-F238E27FC236}">
                <a16:creationId xmlns:a16="http://schemas.microsoft.com/office/drawing/2014/main" id="{E7D9938C-99FF-1A4A-BFA0-551E3B3EA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6021388"/>
            <a:ext cx="527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b="1"/>
              <a:t>Georges Seurat</a:t>
            </a:r>
            <a:r>
              <a:rPr lang="it-IT" altLang="en-IT"/>
              <a:t>, </a:t>
            </a:r>
            <a:r>
              <a:rPr lang="it-IT" altLang="en-IT" i="1">
                <a:hlinkClick r:id="rId3"/>
              </a:rPr>
              <a:t>Bathing at Asnières</a:t>
            </a:r>
            <a:r>
              <a:rPr lang="it-IT" altLang="en-IT"/>
              <a:t>, 1883-1884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7231845-9C0B-8D4D-ABB5-1052EFA6C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97638" name="Rectangle 6">
            <a:extLst>
              <a:ext uri="{FF2B5EF4-FFF2-40B4-BE49-F238E27FC236}">
                <a16:creationId xmlns:a16="http://schemas.microsoft.com/office/drawing/2014/main" id="{B1B870CE-1504-AE4D-9E56-83C7EECD4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196976"/>
            <a:ext cx="82296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400"/>
              <a:t>Relative size: If 2 objects are same size, closer one casts larger retinal image</a:t>
            </a:r>
          </a:p>
        </p:txBody>
      </p:sp>
      <p:pic>
        <p:nvPicPr>
          <p:cNvPr id="22531" name="Picture 8">
            <a:extLst>
              <a:ext uri="{FF2B5EF4-FFF2-40B4-BE49-F238E27FC236}">
                <a16:creationId xmlns:a16="http://schemas.microsoft.com/office/drawing/2014/main" id="{D57961FF-98A2-E74A-8212-FFB3FD9B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1989139"/>
            <a:ext cx="5688013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9">
            <a:extLst>
              <a:ext uri="{FF2B5EF4-FFF2-40B4-BE49-F238E27FC236}">
                <a16:creationId xmlns:a16="http://schemas.microsoft.com/office/drawing/2014/main" id="{5D7D1E12-3A58-4D49-8676-3421D3D9A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6308726"/>
            <a:ext cx="4252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b="1"/>
              <a:t>Eduard Manet, </a:t>
            </a:r>
            <a:r>
              <a:rPr lang="it-IT" altLang="en-IT"/>
              <a:t>Le Dejeuner sur l'herbe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4F21C023-30AD-5342-AD46-1C725132C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4578" name="Rectangle 6">
            <a:extLst>
              <a:ext uri="{FF2B5EF4-FFF2-40B4-BE49-F238E27FC236}">
                <a16:creationId xmlns:a16="http://schemas.microsoft.com/office/drawing/2014/main" id="{9EF07BAE-1A9B-1B4F-B53B-F1F6EA8DD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Partial occlusion or interposition</a:t>
            </a:r>
          </a:p>
        </p:txBody>
      </p:sp>
      <p:pic>
        <p:nvPicPr>
          <p:cNvPr id="24579" name="Picture 7">
            <a:extLst>
              <a:ext uri="{FF2B5EF4-FFF2-40B4-BE49-F238E27FC236}">
                <a16:creationId xmlns:a16="http://schemas.microsoft.com/office/drawing/2014/main" id="{F1135236-1A08-DB41-862B-E600FE91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174875"/>
            <a:ext cx="51562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5F5B9EC1-EC44-BB49-8765-22C448B5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33376"/>
            <a:ext cx="39635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auditory system</a:t>
            </a:r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50252FB6-10A0-A549-8B50-A000A295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8496300" cy="50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E045463-80BB-1A46-83FB-8196A36A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2D4EC5F-99BA-B341-A159-C3BA72BD7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Partial occlusion or interposition</a:t>
            </a:r>
          </a:p>
        </p:txBody>
      </p:sp>
      <p:pic>
        <p:nvPicPr>
          <p:cNvPr id="25603" name="Picture 5">
            <a:extLst>
              <a:ext uri="{FF2B5EF4-FFF2-40B4-BE49-F238E27FC236}">
                <a16:creationId xmlns:a16="http://schemas.microsoft.com/office/drawing/2014/main" id="{38B31AD5-02B6-554F-9AF6-C2D700C9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773238"/>
            <a:ext cx="6840537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3E1D4798-EFB8-5844-BF12-85B3B82D2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6157913"/>
            <a:ext cx="390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i="1"/>
              <a:t>Musicians and dancers,</a:t>
            </a:r>
            <a:r>
              <a:rPr lang="it-IT" altLang="en-IT"/>
              <a:t> c. 1350 B.C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7D1937F-E85D-814A-B6FC-AAA147A2B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80E80A68-A488-4542-9565-8CF57EA64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Partial occlusion or interposition</a:t>
            </a:r>
          </a:p>
        </p:txBody>
      </p:sp>
      <p:pic>
        <p:nvPicPr>
          <p:cNvPr id="26627" name="Picture 6">
            <a:extLst>
              <a:ext uri="{FF2B5EF4-FFF2-40B4-BE49-F238E27FC236}">
                <a16:creationId xmlns:a16="http://schemas.microsoft.com/office/drawing/2014/main" id="{1E6E8179-34BF-2143-889A-2FE64213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700213"/>
            <a:ext cx="5545138" cy="45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7">
            <a:extLst>
              <a:ext uri="{FF2B5EF4-FFF2-40B4-BE49-F238E27FC236}">
                <a16:creationId xmlns:a16="http://schemas.microsoft.com/office/drawing/2014/main" id="{E443B469-E33D-D244-906F-0722F130E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6381751"/>
            <a:ext cx="513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/>
              <a:t>Lascaux (France), 18,000 Years before Present 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626588CB-E6C1-9346-8D3C-C27D271D0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8674" name="Rectangle 6">
            <a:extLst>
              <a:ext uri="{FF2B5EF4-FFF2-40B4-BE49-F238E27FC236}">
                <a16:creationId xmlns:a16="http://schemas.microsoft.com/office/drawing/2014/main" id="{5FD96F8B-4DBC-184D-A0D5-954312A1E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175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>
                <a:solidFill>
                  <a:schemeClr val="tx2"/>
                </a:solidFill>
              </a:rPr>
              <a:t>- Shading and Lighting: default assumption: light from above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3643D9B7-8D76-5746-9226-47D897547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626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IT" sz="2800"/>
          </a:p>
        </p:txBody>
      </p:sp>
      <p:pic>
        <p:nvPicPr>
          <p:cNvPr id="28676" name="Picture 8">
            <a:extLst>
              <a:ext uri="{FF2B5EF4-FFF2-40B4-BE49-F238E27FC236}">
                <a16:creationId xmlns:a16="http://schemas.microsoft.com/office/drawing/2014/main" id="{108ADBC6-38CD-FC44-B7DE-944B590D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12988"/>
            <a:ext cx="31559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>
            <a:extLst>
              <a:ext uri="{FF2B5EF4-FFF2-40B4-BE49-F238E27FC236}">
                <a16:creationId xmlns:a16="http://schemas.microsoft.com/office/drawing/2014/main" id="{55768109-28F3-8441-880B-4DC858E7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12988"/>
            <a:ext cx="3175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7462029F-E5AC-744E-9187-63AB4C722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7A8EEF08-F172-624C-A22E-91227D9FC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125538"/>
            <a:ext cx="6400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Binocular (oculomotor)</a:t>
            </a:r>
          </a:p>
          <a:p>
            <a:pPr lvl="1" eaLnBrk="1" hangingPunct="1"/>
            <a:r>
              <a:rPr lang="en-US" altLang="en-IT"/>
              <a:t>Eye Convergence</a:t>
            </a:r>
          </a:p>
          <a:p>
            <a:pPr lvl="1" eaLnBrk="1" hangingPunct="1"/>
            <a:r>
              <a:rPr lang="en-US" altLang="en-IT"/>
              <a:t>Stereoscopic depth (binocular disparity)</a:t>
            </a:r>
          </a:p>
          <a:p>
            <a:pPr eaLnBrk="1" hangingPunct="1"/>
            <a:r>
              <a:rPr lang="en-US" altLang="en-IT" sz="2800"/>
              <a:t>Monocular</a:t>
            </a:r>
          </a:p>
          <a:p>
            <a:pPr lvl="1" eaLnBrk="1" hangingPunct="1"/>
            <a:r>
              <a:rPr lang="en-US" altLang="en-IT"/>
              <a:t>Perspective Cues</a:t>
            </a:r>
          </a:p>
          <a:p>
            <a:pPr lvl="1" eaLnBrk="1" hangingPunct="1"/>
            <a:r>
              <a:rPr lang="en-US" altLang="en-IT"/>
              <a:t>Relative Size</a:t>
            </a:r>
          </a:p>
          <a:p>
            <a:pPr lvl="1" eaLnBrk="1" hangingPunct="1"/>
            <a:r>
              <a:rPr lang="en-US" altLang="en-IT"/>
              <a:t>Occlusion</a:t>
            </a:r>
          </a:p>
          <a:p>
            <a:pPr lvl="1" eaLnBrk="1" hangingPunct="1"/>
            <a:r>
              <a:rPr lang="en-US" altLang="en-IT"/>
              <a:t>Cast Shadows</a:t>
            </a:r>
          </a:p>
          <a:p>
            <a:pPr lvl="1" eaLnBrk="1" hangingPunct="1"/>
            <a:r>
              <a:rPr lang="en-US" altLang="en-IT"/>
              <a:t>Shape from Motion</a:t>
            </a:r>
          </a:p>
          <a:p>
            <a:pPr eaLnBrk="1" hangingPunct="1">
              <a:buFontTx/>
              <a:buNone/>
            </a:pPr>
            <a:endParaRPr lang="en-US" altLang="en-IT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12656</TotalTime>
  <Words>1765</Words>
  <Application>Microsoft Macintosh PowerPoint</Application>
  <PresentationFormat>Widescreen</PresentationFormat>
  <Paragraphs>472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Arial</vt:lpstr>
      <vt:lpstr>Calibri</vt:lpstr>
      <vt:lpstr>Calibri Light</vt:lpstr>
      <vt:lpstr>Monotype Sorts</vt:lpstr>
      <vt:lpstr>Times New Roman</vt:lpstr>
      <vt:lpstr>Utopia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ferlazzo</dc:creator>
  <cp:lastModifiedBy>Fabio Ferlazzo</cp:lastModifiedBy>
  <cp:revision>32</cp:revision>
  <dcterms:created xsi:type="dcterms:W3CDTF">2020-08-22T07:24:06Z</dcterms:created>
  <dcterms:modified xsi:type="dcterms:W3CDTF">2023-12-10T15:18:31Z</dcterms:modified>
</cp:coreProperties>
</file>