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8" r:id="rId2"/>
    <p:sldId id="269" r:id="rId3"/>
    <p:sldId id="270" r:id="rId4"/>
    <p:sldId id="271" r:id="rId5"/>
    <p:sldId id="272" r:id="rId6"/>
    <p:sldId id="273" r:id="rId7"/>
    <p:sldId id="278" r:id="rId8"/>
    <p:sldId id="279" r:id="rId9"/>
    <p:sldId id="280" r:id="rId10"/>
    <p:sldId id="281" r:id="rId11"/>
    <p:sldId id="286" r:id="rId12"/>
    <p:sldId id="287" r:id="rId13"/>
    <p:sldId id="288" r:id="rId14"/>
    <p:sldId id="289" r:id="rId15"/>
    <p:sldId id="257" r:id="rId16"/>
    <p:sldId id="282" r:id="rId17"/>
    <p:sldId id="283" r:id="rId18"/>
    <p:sldId id="258" r:id="rId19"/>
    <p:sldId id="284" r:id="rId20"/>
    <p:sldId id="285" r:id="rId21"/>
    <p:sldId id="259" r:id="rId22"/>
    <p:sldId id="260" r:id="rId23"/>
    <p:sldId id="290" r:id="rId24"/>
    <p:sldId id="291" r:id="rId25"/>
    <p:sldId id="274" r:id="rId26"/>
    <p:sldId id="275" r:id="rId27"/>
    <p:sldId id="276" r:id="rId28"/>
    <p:sldId id="277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63" r:id="rId37"/>
    <p:sldId id="265" r:id="rId38"/>
    <p:sldId id="264" r:id="rId39"/>
    <p:sldId id="299" r:id="rId40"/>
    <p:sldId id="300" r:id="rId41"/>
    <p:sldId id="26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2787"/>
    <p:restoredTop sz="91000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E4C00CA-F28C-4513-96D8-C637BD825A20}" type="datetimeFigureOut">
              <a:rPr lang="it-IT"/>
              <a:pPr>
                <a:defRPr/>
              </a:pPr>
              <a:t>27/04/2014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AB96555-14E2-4ECD-945B-4C7E05BBDA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562155-F1B5-4C38-B1DD-8A4FC8098050}" type="slidenum">
              <a:rPr lang="it-IT" smtClean="0">
                <a:latin typeface="Times New Roman" pitchFamily="18" charset="0"/>
              </a:rPr>
              <a:pPr/>
              <a:t>2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3275"/>
            <a:ext cx="4259263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Il morbillo è una delle malattie infettive più contagiose, e in assenza di vaccinazione quasi tutti i bambini acquisiscono il morbillo entro i 15 anni d’età.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E97268-A4B1-46EE-AE89-A3CA530A40DE}" type="slidenum">
              <a:rPr lang="it-IT" smtClean="0">
                <a:latin typeface="Times New Roman" pitchFamily="18" charset="0"/>
              </a:rPr>
              <a:pPr/>
              <a:t>11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B9A7A1-97FF-4AF8-A6A1-3084B6A7A960}" type="slidenum">
              <a:rPr lang="it-IT" smtClean="0">
                <a:latin typeface="Times New Roman" pitchFamily="18" charset="0"/>
              </a:rPr>
              <a:pPr/>
              <a:t>12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13BD28-62E9-42AA-A8C1-04472C4E1C54}" type="slidenum">
              <a:rPr lang="it-IT" smtClean="0">
                <a:latin typeface="Times New Roman" pitchFamily="18" charset="0"/>
              </a:rPr>
              <a:pPr/>
              <a:t>13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7D5953-0793-40CF-A8F6-377B420BB3FF}" type="slidenum">
              <a:rPr lang="it-IT" smtClean="0">
                <a:latin typeface="Times New Roman" pitchFamily="18" charset="0"/>
              </a:rPr>
              <a:pPr/>
              <a:t>14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B4EE2E-33F3-45E6-8E9C-2AC2F6ECB4F3}" type="slidenum">
              <a:rPr lang="it-IT" smtClean="0">
                <a:latin typeface="Times New Roman" pitchFamily="18" charset="0"/>
              </a:rPr>
              <a:pPr/>
              <a:t>26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8C641-DF9D-4520-9318-F56404489E01}" type="slidenum">
              <a:rPr lang="it-IT" smtClean="0">
                <a:latin typeface="Times New Roman" pitchFamily="18" charset="0"/>
              </a:rPr>
              <a:pPr/>
              <a:t>27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4B521C-7448-4AD9-909C-1C6B061B7540}" type="slidenum">
              <a:rPr lang="it-IT" smtClean="0">
                <a:latin typeface="Times New Roman" pitchFamily="18" charset="0"/>
              </a:rPr>
              <a:pPr/>
              <a:t>28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In 1/3 dei casi la parotite appare come infezione inapparente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F3578F-E278-49DE-85B7-013FDDA4385F}" type="slidenum">
              <a:rPr lang="it-IT" smtClean="0">
                <a:latin typeface="Arial" pitchFamily="34" charset="0"/>
              </a:rPr>
              <a:pPr/>
              <a:t>29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EEF9F9-930A-408D-8F11-A9628780FC36}" type="slidenum">
              <a:rPr lang="it-IT" smtClean="0">
                <a:latin typeface="Arial" pitchFamily="34" charset="0"/>
              </a:rPr>
              <a:pPr/>
              <a:t>30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28222E-D97D-472B-BA5F-93F965F93F24}" type="slidenum">
              <a:rPr lang="it-IT" smtClean="0">
                <a:latin typeface="Arial" pitchFamily="34" charset="0"/>
              </a:rPr>
              <a:pPr/>
              <a:t>31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51536E-4CA1-4D0D-911F-E440CE6C7FCD}" type="slidenum">
              <a:rPr lang="it-IT" smtClean="0">
                <a:latin typeface="Times New Roman" pitchFamily="18" charset="0"/>
              </a:rPr>
              <a:pPr/>
              <a:t>3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24EDF-6981-4BE4-817A-B3D8E52030AD}" type="slidenum">
              <a:rPr lang="it-IT" smtClean="0">
                <a:latin typeface="Arial" pitchFamily="34" charset="0"/>
              </a:rPr>
              <a:pPr/>
              <a:t>32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086B58-BBE1-48AF-83E5-9076B83E959E}" type="slidenum">
              <a:rPr lang="it-IT" smtClean="0">
                <a:latin typeface="Arial" pitchFamily="34" charset="0"/>
              </a:rPr>
              <a:pPr/>
              <a:t>33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466728-E60D-4691-AE3B-146E5911C8E9}" type="slidenum">
              <a:rPr lang="it-IT" smtClean="0">
                <a:latin typeface="Arial" pitchFamily="34" charset="0"/>
              </a:rPr>
              <a:pPr/>
              <a:t>34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1F5698-180A-4F8F-8E55-8062DE51EF59}" type="slidenum">
              <a:rPr lang="it-IT" smtClean="0">
                <a:latin typeface="Times New Roman" pitchFamily="18" charset="0"/>
              </a:rPr>
              <a:pPr/>
              <a:t>4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6BC089-84B6-49BB-B4E6-36798856E053}" type="slidenum">
              <a:rPr lang="it-IT" smtClean="0">
                <a:latin typeface="Times New Roman" pitchFamily="18" charset="0"/>
              </a:rPr>
              <a:pPr/>
              <a:t>5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E87447-E03B-4740-9EC2-B33D676E915A}" type="slidenum">
              <a:rPr lang="it-IT" smtClean="0">
                <a:latin typeface="Times New Roman" pitchFamily="18" charset="0"/>
              </a:rPr>
              <a:pPr/>
              <a:t>6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230A06-7E9A-43E4-BFDA-1FB498E925C6}" type="slidenum">
              <a:rPr lang="it-IT" smtClean="0">
                <a:latin typeface="Times New Roman" pitchFamily="18" charset="0"/>
              </a:rPr>
              <a:pPr/>
              <a:t>7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3275"/>
            <a:ext cx="4259263" cy="3194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L’infezione da rosolia durante la gravidanza è un’importante causa di malformazioni congenite. Nella foto si vede un bambino affetto da rosolia congenita.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B80F6-A4AE-49C6-AF9B-386A3DC711E7}" type="slidenum">
              <a:rPr lang="it-IT" smtClean="0">
                <a:latin typeface="Times New Roman" pitchFamily="18" charset="0"/>
              </a:rPr>
              <a:pPr/>
              <a:t>8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BDC1C1-A8E5-44AE-9172-08AA5EB5553B}" type="slidenum">
              <a:rPr lang="it-IT" smtClean="0">
                <a:latin typeface="Times New Roman" pitchFamily="18" charset="0"/>
              </a:rPr>
              <a:pPr/>
              <a:t>9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84B39D-710F-4841-907A-D6FB8B8E8723}" type="slidenum">
              <a:rPr lang="it-IT" smtClean="0">
                <a:latin typeface="Times New Roman" pitchFamily="18" charset="0"/>
              </a:rPr>
              <a:pPr/>
              <a:t>10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3D7E-9E6C-4B2F-A2EA-3F4692CB53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8D093-D73D-4CA3-AAEC-903BAAF6E9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B45E-6BB3-46B7-A6E6-8FFF37169A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05CF-27C0-41BC-A161-B1C94F10BA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A3EC-DBAB-473E-BA39-95E6D40812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C44B-B1B7-4955-83B6-284815A0ED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C9C-EEB7-4D8D-818F-EADED157AB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69929-7ECB-4590-B4FF-717A979285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FA205-D3AB-4EE6-8DFA-A08330C901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F679A-A73D-41D2-99CA-F2D465F89A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FA47-B218-4EBE-AE4C-86EA379EBF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5A6B9AAD-C357-4602-87D3-F9A062D358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Infezioni virali dell’infanzia e dell’adolescenza </a:t>
            </a:r>
          </a:p>
        </p:txBody>
      </p:sp>
      <p:sp>
        <p:nvSpPr>
          <p:cNvPr id="5123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mtClean="0"/>
              <a:t>Morbillo, rosolia, varicella, esantema, enterovirus, mononucleosi infettiva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1600200"/>
            <a:ext cx="89154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defTabSz="419100">
              <a:lnSpc>
                <a:spcPct val="11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r>
              <a:rPr lang="it-IT" sz="2700"/>
              <a:t>Incubazione: 14-23 giorni</a:t>
            </a:r>
          </a:p>
          <a:p>
            <a:pPr defTabSz="419100">
              <a:lnSpc>
                <a:spcPct val="11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endParaRPr lang="it-IT" sz="2700"/>
          </a:p>
          <a:p>
            <a:pPr defTabSz="419100">
              <a:lnSpc>
                <a:spcPct val="11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r>
              <a:rPr lang="it-IT" sz="2700"/>
              <a:t>Linfoadenopatia durante la seconda settimana</a:t>
            </a:r>
          </a:p>
          <a:p>
            <a:pPr defTabSz="419100">
              <a:lnSpc>
                <a:spcPct val="11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endParaRPr lang="it-IT" sz="2700"/>
          </a:p>
          <a:p>
            <a:pPr defTabSz="419100">
              <a:lnSpc>
                <a:spcPct val="11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r>
              <a:rPr lang="it-IT" sz="2700"/>
              <a:t>Esantema maculopapulare dopo 14-17 giorni 				dall'esposizione</a:t>
            </a:r>
          </a:p>
          <a:p>
            <a:pPr defTabSz="419100">
              <a:lnSpc>
                <a:spcPct val="11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endParaRPr lang="it-IT" sz="2700"/>
          </a:p>
          <a:p>
            <a:pPr defTabSz="419100">
              <a:lnSpc>
                <a:spcPct val="11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r>
              <a:rPr lang="it-IT" sz="2700"/>
              <a:t>Esantema inizia a testa e collo, e dura 3-5 giorni</a:t>
            </a:r>
            <a:endParaRPr lang="it-IT" sz="3600">
              <a:latin typeface="Times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it-IT" sz="3400" b="1"/>
              <a:t>Caratteristiche cliniche della rosolia </a:t>
            </a:r>
            <a:endParaRPr lang="it-IT" sz="4000" noProof="1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it-IT" smtClean="0"/>
              <a:t> </a:t>
            </a:r>
            <a:r>
              <a:rPr lang="it-IT" sz="3600" smtClean="0"/>
              <a:t>Struttura e replicazione del virus B19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4606925" y="1143000"/>
          <a:ext cx="4460875" cy="5562600"/>
        </p:xfrm>
        <a:graphic>
          <a:graphicData uri="http://schemas.openxmlformats.org/presentationml/2006/ole">
            <p:oleObj spid="_x0000_s1026" name="Image" r:id="rId4" imgW="3187864" imgH="3975304" progId="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38163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2000">
                <a:latin typeface="Arial" pitchFamily="34" charset="0"/>
              </a:rPr>
              <a:t>Capside icosaedrico nudo resistente all’inattivazione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>
                <a:latin typeface="Arial" pitchFamily="34" charset="0"/>
              </a:rPr>
              <a:t>Genoma a DNA a singolo filamento a polarità + o -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>
                <a:latin typeface="Arial" pitchFamily="34" charset="0"/>
              </a:rPr>
              <a:t>Per replicarsi necessitano di cellule in attiva crescita o di un virus helper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>
                <a:latin typeface="Arial" pitchFamily="34" charset="0"/>
              </a:rPr>
              <a:t>Codifica 3 proteine strutturali ed una non strutturale, più altre minori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>
                <a:latin typeface="Arial" pitchFamily="34" charset="0"/>
              </a:rPr>
              <a:t>Le proteine virali sintetizzate nel citoplasma tornano nel nucleo dove avviene l’assemblaggio del virione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/>
              <a:t>Meccanismi patogenetici dei parvovirus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mtClean="0"/>
              <a:t>Il virus (B19) diffonde attraverso le secrezioni orali e respiratorie </a:t>
            </a:r>
          </a:p>
          <a:p>
            <a:pPr>
              <a:lnSpc>
                <a:spcPct val="90000"/>
              </a:lnSpc>
            </a:pPr>
            <a:r>
              <a:rPr lang="it-IT" smtClean="0"/>
              <a:t>Infetta cellule precursori della linea eritroide mitoticamente attive nel midollo ed instaura infezione litica </a:t>
            </a:r>
          </a:p>
          <a:p>
            <a:pPr>
              <a:lnSpc>
                <a:spcPct val="90000"/>
              </a:lnSpc>
            </a:pPr>
            <a:r>
              <a:rPr lang="it-IT" smtClean="0"/>
              <a:t>Il virus stabilisce una consistente viremia e può attraversare la placenta</a:t>
            </a:r>
          </a:p>
          <a:p>
            <a:pPr>
              <a:lnSpc>
                <a:spcPct val="90000"/>
              </a:lnSpc>
            </a:pPr>
            <a:r>
              <a:rPr lang="it-IT" smtClean="0"/>
              <a:t>La risposta anticorpale è importante per la risoluzione e la profilassi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Disseminazione parvovirus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066800" y="2057400"/>
          <a:ext cx="4953000" cy="4094163"/>
        </p:xfrm>
        <a:graphic>
          <a:graphicData uri="http://schemas.openxmlformats.org/presentationml/2006/ole">
            <p:oleObj spid="_x0000_s2050" name="Image" r:id="rId4" imgW="3118010" imgH="2577778" progId="">
              <p:embed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477000" y="1874838"/>
            <a:ext cx="2438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Arial" pitchFamily="34" charset="0"/>
              </a:rPr>
              <a:t>Eritema infettivo o quinta malattia: lieve malattia di tipo influenzale seguita da una caratteristica eruzione sulle guance con diffusione alle braccia e alle gambe. Scomparsa in 1 o 2 settimane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Epidemiologia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smtClean="0"/>
              <a:t>Possono contrarre questo virus sopratutto i bambini in età scolare</a:t>
            </a:r>
          </a:p>
          <a:p>
            <a:r>
              <a:rPr lang="it-IT" sz="2800" smtClean="0"/>
              <a:t>I genitori di bambini con infezione da B19</a:t>
            </a:r>
          </a:p>
          <a:p>
            <a:r>
              <a:rPr lang="it-IT" sz="2800" smtClean="0"/>
              <a:t>Le gestanti: infezione del feto e malattia</a:t>
            </a:r>
          </a:p>
          <a:p>
            <a:r>
              <a:rPr lang="it-IT" sz="2800" smtClean="0"/>
              <a:t>Le persone con anemia cronica</a:t>
            </a:r>
          </a:p>
          <a:p>
            <a:r>
              <a:rPr lang="it-IT" sz="2800" smtClean="0"/>
              <a:t>Il virus è ubiquitario</a:t>
            </a:r>
          </a:p>
          <a:p>
            <a:r>
              <a:rPr lang="it-IT" sz="2800" smtClean="0"/>
              <a:t>La malattia è più frequente nel tardo inverno ed in primavera</a:t>
            </a:r>
          </a:p>
          <a:p>
            <a:r>
              <a:rPr lang="it-IT" sz="2800" smtClean="0"/>
              <a:t>Non esistono modalità di controllo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66135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olo 2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it-IT" smtClean="0"/>
              <a:t>Diagnosi solo sierologica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VARICELLA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smtClean="0"/>
              <a:t>Malattia infettiva esantematica espressione dell’infezione primaria da virus varicella-zoster.</a:t>
            </a:r>
          </a:p>
          <a:p>
            <a:pPr marL="0" indent="0">
              <a:buFontTx/>
              <a:buNone/>
            </a:pPr>
            <a:r>
              <a:rPr lang="it-IT" smtClean="0"/>
              <a:t>Una volta decorsa l’infezione primaria il virus permane in forma latente nei gangli sensitivi dell’individuo ospite. </a:t>
            </a:r>
          </a:p>
          <a:p>
            <a:pPr marL="0" indent="0">
              <a:buFontTx/>
              <a:buNone/>
            </a:pPr>
            <a:r>
              <a:rPr lang="it-IT" smtClean="0"/>
              <a:t>L’eventuale riattivazione si manifesta sotto forma di herpes zoster.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8438"/>
            <a:ext cx="7772400" cy="1143000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Virus VARICELLA-ZOSTER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6551613" cy="4637088"/>
          </a:xfrm>
        </p:spPr>
        <p:txBody>
          <a:bodyPr/>
          <a:lstStyle/>
          <a:p>
            <a:pPr marL="266700" indent="-266700"/>
            <a:r>
              <a:rPr lang="it-IT" sz="2800" smtClean="0"/>
              <a:t>FAMIGLIA: herpes virus</a:t>
            </a:r>
          </a:p>
          <a:p>
            <a:pPr marL="266700" indent="-266700"/>
            <a:endParaRPr lang="it-IT" sz="2800" smtClean="0"/>
          </a:p>
          <a:p>
            <a:pPr marL="266700" indent="-266700"/>
            <a:r>
              <a:rPr lang="it-IT" sz="2800" smtClean="0"/>
              <a:t>STRUTTURA: icosaedrica, 162 capsomeri, membrana di rivestimento esterna lipidica, diametro 200 nm, DNA a doppia elica</a:t>
            </a:r>
          </a:p>
          <a:p>
            <a:pPr marL="266700" indent="-266700"/>
            <a:endParaRPr lang="it-IT" sz="2800" smtClean="0"/>
          </a:p>
          <a:p>
            <a:pPr marL="266700" indent="-266700"/>
            <a:r>
              <a:rPr lang="it-IT" sz="2800" smtClean="0"/>
              <a:t>Sopravvive poco nell’ambiente esterno e perde la capacità infettante a T sup a 50°C</a:t>
            </a:r>
          </a:p>
          <a:p>
            <a:pPr marL="266700" indent="-266700"/>
            <a:endParaRPr lang="it-IT" smtClean="0"/>
          </a:p>
          <a:p>
            <a:pPr marL="266700" indent="-266700">
              <a:spcBef>
                <a:spcPct val="0"/>
              </a:spcBef>
              <a:buFontTx/>
              <a:buNone/>
            </a:pPr>
            <a:endParaRPr lang="it-IT" sz="2800" smtClean="0">
              <a:solidFill>
                <a:schemeClr val="bg1"/>
              </a:solidFill>
            </a:endParaRPr>
          </a:p>
          <a:p>
            <a:pPr marL="266700" indent="-266700">
              <a:buFontTx/>
              <a:buNone/>
            </a:pPr>
            <a:endParaRPr lang="it-IT" sz="2800" smtClean="0">
              <a:solidFill>
                <a:schemeClr val="bg1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726363" y="6515100"/>
            <a:ext cx="134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>
                <a:solidFill>
                  <a:srgbClr val="66FF33"/>
                </a:solidFill>
              </a:rPr>
              <a:t>VARICELLA</a:t>
            </a:r>
          </a:p>
        </p:txBody>
      </p:sp>
      <p:pic>
        <p:nvPicPr>
          <p:cNvPr id="20485" name="Picture 8" descr="fig001jb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133475"/>
            <a:ext cx="21605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80772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olo 2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060450"/>
          </a:xfrm>
        </p:spPr>
        <p:txBody>
          <a:bodyPr/>
          <a:lstStyle/>
          <a:p>
            <a:r>
              <a:rPr lang="it-IT" smtClean="0"/>
              <a:t>Microscopia elettronica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r>
              <a:rPr lang="it-IT" b="1" smtClean="0">
                <a:solidFill>
                  <a:schemeClr val="tx1"/>
                </a:solidFill>
              </a:rPr>
              <a:t>SINTOMI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r>
              <a:rPr lang="it-IT" smtClean="0"/>
              <a:t>PERIODO d’INCUBAZIONE: 14-20 giorni</a:t>
            </a:r>
          </a:p>
          <a:p>
            <a:r>
              <a:rPr lang="it-IT" u="sng" smtClean="0"/>
              <a:t>FEBBRE</a:t>
            </a:r>
            <a:r>
              <a:rPr lang="it-IT" smtClean="0"/>
              <a:t> non elevata (max 38°C)</a:t>
            </a:r>
          </a:p>
          <a:p>
            <a:r>
              <a:rPr lang="it-IT" u="sng" smtClean="0"/>
              <a:t>RASH</a:t>
            </a:r>
            <a:r>
              <a:rPr lang="it-IT" smtClean="0"/>
              <a:t> maculo-papuloso: papule che evolvono in vescicole, poi in pustole e infine a croste destinate a cadere</a:t>
            </a:r>
          </a:p>
          <a:p>
            <a:r>
              <a:rPr lang="it-IT" u="sng" smtClean="0"/>
              <a:t>PRURITO</a:t>
            </a:r>
          </a:p>
          <a:p>
            <a:r>
              <a:rPr lang="it-IT" u="sng" smtClean="0"/>
              <a:t>LINFOADENOMEGALIA</a:t>
            </a:r>
            <a:r>
              <a:rPr lang="it-IT" smtClean="0"/>
              <a:t> </a:t>
            </a:r>
            <a:r>
              <a:rPr lang="it-IT" u="sng" smtClean="0"/>
              <a:t>GENERALIZZATA</a:t>
            </a:r>
            <a:r>
              <a:rPr lang="it-IT" smtClean="0"/>
              <a:t> (spt in sede retronucale</a:t>
            </a:r>
            <a:r>
              <a:rPr lang="it-IT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81075"/>
            <a:ext cx="3727450" cy="535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-1476375" y="549275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it-IT" sz="4400">
                <a:solidFill>
                  <a:srgbClr val="FF0000"/>
                </a:solidFill>
              </a:rPr>
              <a:t>MORBILLO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chemeClr val="tx1"/>
                </a:solidFill>
              </a:rPr>
              <a:t>MODALITA’ di TRASMISSIONE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Via aerea: goccioline di Flugge </a:t>
            </a:r>
          </a:p>
          <a:p>
            <a:r>
              <a:rPr lang="it-IT" smtClean="0"/>
              <a:t>Contatto diretto: il virus è presente nelle vescicole </a:t>
            </a:r>
          </a:p>
          <a:p>
            <a:r>
              <a:rPr lang="it-IT" smtClean="0"/>
              <a:t>Possibile trasmissione verticale (rischio 5-10% nel primo trimestre)</a:t>
            </a:r>
          </a:p>
          <a:p>
            <a:r>
              <a:rPr lang="it-IT" smtClean="0"/>
              <a:t>Contagiosità: da 1 o 2 giorni prima della comparsa dell’eruzione fino alla comparsa delle croste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7726363" y="6515100"/>
            <a:ext cx="134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>
                <a:solidFill>
                  <a:srgbClr val="66FF33"/>
                </a:solidFill>
              </a:rPr>
              <a:t>VARICELLA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789363"/>
            <a:ext cx="55911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Diagnosi </a:t>
            </a:r>
          </a:p>
        </p:txBody>
      </p:sp>
      <p:sp>
        <p:nvSpPr>
          <p:cNvPr id="24580" name="CasellaDiTesto 3"/>
          <p:cNvSpPr txBox="1">
            <a:spLocks noChangeArrowheads="1"/>
          </p:cNvSpPr>
          <p:nvPr/>
        </p:nvSpPr>
        <p:spPr bwMode="auto">
          <a:xfrm>
            <a:off x="1258888" y="1700213"/>
            <a:ext cx="71294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/>
              <a:t>È essenzialmente clinica  con caratteristico esantema vescicolare. </a:t>
            </a:r>
          </a:p>
          <a:p>
            <a:r>
              <a:rPr lang="it-IT" sz="2800"/>
              <a:t>il liquido delle vescicole può essere messo in coltura su fibroblasti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141663"/>
            <a:ext cx="64801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Diagnosi </a:t>
            </a:r>
          </a:p>
        </p:txBody>
      </p:sp>
      <p:sp>
        <p:nvSpPr>
          <p:cNvPr id="25604" name="CasellaDiTesto 3"/>
          <p:cNvSpPr txBox="1">
            <a:spLocks noChangeArrowheads="1"/>
          </p:cNvSpPr>
          <p:nvPr/>
        </p:nvSpPr>
        <p:spPr bwMode="auto">
          <a:xfrm>
            <a:off x="1116013" y="1916113"/>
            <a:ext cx="64801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Fissazione del complemento</a:t>
            </a:r>
          </a:p>
          <a:p>
            <a:r>
              <a:rPr lang="it-IT"/>
              <a:t>Titolo anticorpale </a:t>
            </a:r>
          </a:p>
          <a:p>
            <a:r>
              <a:rPr lang="it-IT"/>
              <a:t>Test di immunofluorescenza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Esantema subitum</a:t>
            </a:r>
          </a:p>
        </p:txBody>
      </p:sp>
      <p:sp>
        <p:nvSpPr>
          <p:cNvPr id="26627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Conosciuto anche come VI  malattia ha un decorso veloce con un esantema  che compare subito dopo la febbre, di color rosa</a:t>
            </a:r>
          </a:p>
          <a:p>
            <a:r>
              <a:rPr lang="it-IT" smtClean="0"/>
              <a:t>Oltre all’esantema tosse, adenopatia cervicale, diarrea</a:t>
            </a:r>
          </a:p>
          <a:p>
            <a:r>
              <a:rPr lang="it-IT" smtClean="0"/>
              <a:t>Agente eziologico  herpes  virus 6 (HHV-6)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Enterovirus  coxsackievirus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Malattia mano-piedi-bocca</a:t>
            </a:r>
          </a:p>
          <a:p>
            <a:r>
              <a:rPr lang="it-IT" smtClean="0"/>
              <a:t>Esantema maculopapulare checolpisce i bambini fino a 4 anni</a:t>
            </a:r>
          </a:p>
          <a:p>
            <a:r>
              <a:rPr lang="it-IT" smtClean="0"/>
              <a:t>Periodo di incubazione 3-5 giorni con guarigione in una settimana</a:t>
            </a:r>
          </a:p>
          <a:p>
            <a:r>
              <a:rPr lang="it-IT" smtClean="0"/>
              <a:t>Esantema inizia al volto per estendersi</a:t>
            </a:r>
          </a:p>
          <a:p>
            <a:r>
              <a:rPr lang="it-IT" smtClean="0"/>
              <a:t>Associate febbre , malessere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2060575"/>
          </a:xfrm>
          <a:noFill/>
        </p:spPr>
        <p:txBody>
          <a:bodyPr lIns="90488" tIns="44450" rIns="90488" bIns="44450"/>
          <a:lstStyle/>
          <a:p>
            <a:pPr algn="l"/>
            <a:r>
              <a:rPr lang="it-IT" smtClean="0">
                <a:solidFill>
                  <a:schemeClr val="tx1"/>
                </a:solidFill>
                <a:latin typeface="Arial" pitchFamily="34" charset="0"/>
              </a:rPr>
              <a:t>PAROTITE</a:t>
            </a:r>
          </a:p>
        </p:txBody>
      </p:sp>
      <p:pic>
        <p:nvPicPr>
          <p:cNvPr id="29699" name="Picture 6" descr="Mum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292600"/>
            <a:ext cx="34178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Image2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341438"/>
            <a:ext cx="5219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0" y="1341438"/>
            <a:ext cx="859155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marL="715963" lvl="1" algn="just" defTabSz="438150">
              <a:buClr>
                <a:srgbClr val="FF3300"/>
              </a:buClr>
              <a:buSzPct val="130000"/>
              <a:buFont typeface="Webdings" pitchFamily="18" charset="2"/>
              <a:buNone/>
              <a:tabLst>
                <a:tab pos="536575" algn="l"/>
              </a:tabLst>
            </a:pPr>
            <a:endParaRPr lang="it-IT" sz="2700">
              <a:solidFill>
                <a:schemeClr val="bg1"/>
              </a:solidFill>
            </a:endParaRPr>
          </a:p>
          <a:p>
            <a:pPr marL="536575" indent="-536575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r>
              <a:rPr lang="it-IT" sz="2800"/>
              <a:t>L’agente causale è un paramyxovirus (virus ad 	RNA)</a:t>
            </a:r>
          </a:p>
          <a:p>
            <a:pPr marL="536575" indent="-536575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endParaRPr lang="it-IT" sz="2800"/>
          </a:p>
          <a:p>
            <a:pPr marL="536575" indent="-536575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r>
              <a:rPr lang="it-IT" sz="2800"/>
              <a:t>Il virus è rapidamente inattivato dal calore e dalla 	luce e dai comuni disinfettanti</a:t>
            </a:r>
          </a:p>
          <a:p>
            <a:pPr marL="536575" indent="-536575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endParaRPr lang="it-IT" sz="2800"/>
          </a:p>
          <a:p>
            <a:pPr marL="536575" indent="-536575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r>
              <a:rPr lang="it-IT" sz="2800"/>
              <a:t>Cresce su embrione di pollo e sulle colture di cellule (rene umano o rene di scimmia)</a:t>
            </a:r>
            <a:endParaRPr lang="it-IT" sz="2700"/>
          </a:p>
          <a:p>
            <a:pPr marL="536575" indent="-536575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endParaRPr lang="it-IT" sz="2700"/>
          </a:p>
          <a:p>
            <a:pPr marL="715963" lvl="1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endParaRPr lang="it-IT" sz="2700"/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914400" y="188913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>
            <a:spAutoFit/>
          </a:bodyPr>
          <a:lstStyle/>
          <a:p>
            <a:pPr algn="ctr">
              <a:defRPr/>
            </a:pPr>
            <a:r>
              <a:rPr lang="it-IT" sz="3400" b="1" dirty="0">
                <a:latin typeface="Times New Roman" charset="0"/>
              </a:rPr>
              <a:t>Eziologia della parotite</a:t>
            </a:r>
            <a:endParaRPr lang="it-IT" sz="4000" i="1" noProof="1">
              <a:effectLst>
                <a:outerShdw blurRad="38100" dist="38100" dir="2700000" algn="tl">
                  <a:srgbClr val="000000"/>
                </a:outerShdw>
              </a:effectLst>
              <a:latin typeface="CG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79388" y="981075"/>
            <a:ext cx="8964612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defTabSz="43815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700"/>
              <a:t>Trasmissione per via aerea (il virus è presente 	nella saliva)</a:t>
            </a:r>
          </a:p>
          <a:p>
            <a:pPr defTabSz="43815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700"/>
              <a:t>Replicazione nella mucosa delle prime vie aeree </a:t>
            </a:r>
          </a:p>
          <a:p>
            <a:pPr defTabSz="43815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700"/>
              <a:t>Viremia 2-3 giorni dopo l’esposizione con 	diffusione alle 	ghiandole parotidi e ad altri 	organi</a:t>
            </a:r>
          </a:p>
          <a:p>
            <a:pPr defTabSz="43815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700"/>
              <a:t> L’infezione induce produzione di anticorpi 	neutralizzanti e 	l’immunità cellulo-mediata è  	fondamentale per la 	guarigione</a:t>
            </a:r>
          </a:p>
          <a:p>
            <a:pPr defTabSz="43815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700"/>
              <a:t>L’infezione determina immunità che persiste tutta 	la vita</a:t>
            </a: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914400" y="115888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>
            <a:spAutoFit/>
          </a:bodyPr>
          <a:lstStyle/>
          <a:p>
            <a:pPr algn="ctr">
              <a:defRPr/>
            </a:pPr>
            <a:r>
              <a:rPr lang="it-IT" sz="3400" b="1" dirty="0">
                <a:latin typeface="Times New Roman" charset="0"/>
              </a:rPr>
              <a:t>Patogenesi della parotite</a:t>
            </a:r>
            <a:endParaRPr lang="it-IT" sz="4000" i="1" noProof="1">
              <a:effectLst>
                <a:outerShdw blurRad="38100" dist="38100" dir="2700000" algn="tl">
                  <a:srgbClr val="000000"/>
                </a:outerShdw>
              </a:effectLst>
              <a:latin typeface="CG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1052513"/>
            <a:ext cx="86645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/>
              <a:t>L’uomo è l’unico ospite e il malato è l’unica fonte di infezione</a:t>
            </a:r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None/>
              <a:tabLst>
                <a:tab pos="723900" algn="l"/>
              </a:tabLst>
            </a:pPr>
            <a:endParaRPr lang="it-IT"/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/>
              <a:t>Alta trasmissibilità (casi secondari in ambito familiare o comunità chiuse: 90-99% dei recettivi)</a:t>
            </a:r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endParaRPr lang="it-IT"/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/>
              <a:t>Contagiosità da 6 giorni prima a 9 giorni dopo l’esordio dell’interessamento delle parotidi</a:t>
            </a:r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endParaRPr lang="it-IT"/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/>
              <a:t>Massima incidenza durante l’inverno e la primavera</a:t>
            </a:r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None/>
              <a:tabLst>
                <a:tab pos="723900" algn="l"/>
              </a:tabLst>
            </a:pPr>
            <a:endParaRPr lang="it-IT"/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/>
              <a:t>La maggior parte dei casi, spesso asintomatici, si verificano nei bambini di 5-10 anni di età, ma sono anche colpiti numerosi adolescenti e i giovani, con  epidemie in collegi e caserme.</a:t>
            </a:r>
            <a:endParaRPr lang="it-IT" sz="3200"/>
          </a:p>
        </p:txBody>
      </p:sp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914400" y="188913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>
            <a:spAutoFit/>
          </a:bodyPr>
          <a:lstStyle/>
          <a:p>
            <a:pPr algn="ctr">
              <a:defRPr/>
            </a:pPr>
            <a:r>
              <a:rPr lang="it-IT" sz="3400" b="1" dirty="0">
                <a:latin typeface="Times New Roman" charset="0"/>
              </a:rPr>
              <a:t>Epidemiologia della parotite</a:t>
            </a:r>
            <a:endParaRPr lang="it-IT" sz="4000" i="1" noProof="1">
              <a:effectLst>
                <a:outerShdw blurRad="38100" dist="38100" dir="2700000" algn="tl">
                  <a:srgbClr val="000000"/>
                </a:outerShdw>
              </a:effectLst>
              <a:latin typeface="CG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>
                <a:solidFill>
                  <a:srgbClr val="FF0000"/>
                </a:solidFill>
              </a:rPr>
              <a:t>EBV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68288" y="1104900"/>
            <a:ext cx="4492625" cy="54673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it-IT" b="1"/>
              <a:t>AGENTE EZIOLOGICO MONONUCLEOSI INFETTIVA, CAUSA ANCHE LINFOMI A CELLULE B</a:t>
            </a:r>
          </a:p>
          <a:p>
            <a:pPr marL="342900" indent="-342900">
              <a:lnSpc>
                <a:spcPct val="90000"/>
              </a:lnSpc>
            </a:pPr>
            <a:r>
              <a:rPr lang="it-IT"/>
              <a:t>AGENTE:  </a:t>
            </a:r>
            <a:r>
              <a:rPr lang="it-IT">
                <a:latin typeface="Symbol" pitchFamily="18" charset="2"/>
              </a:rPr>
              <a:t>g</a:t>
            </a:r>
            <a:r>
              <a:rPr lang="it-IT"/>
              <a:t>-HERPESVIRUS (HHV4), INFEZIONE LITICA IN CELLULE EPITELIALI OROFARINGE, LATENZA IN LINFOCITI B</a:t>
            </a:r>
          </a:p>
          <a:p>
            <a:pPr marL="342900" indent="-342900">
              <a:lnSpc>
                <a:spcPct val="90000"/>
              </a:lnSpc>
            </a:pPr>
            <a:r>
              <a:rPr lang="it-IT"/>
              <a:t>GENOMA: dsDNA LINEARE (172kbp) (PERICAPSIDE)</a:t>
            </a:r>
          </a:p>
          <a:p>
            <a:pPr marL="342900" indent="-342900">
              <a:lnSpc>
                <a:spcPct val="90000"/>
              </a:lnSpc>
            </a:pPr>
            <a:r>
              <a:rPr lang="it-IT"/>
              <a:t>TRASMISSIONE: </a:t>
            </a:r>
            <a:r>
              <a:rPr lang="it-IT" b="1"/>
              <a:t>INALATORIA, CONTATTO DIRETTO MUCOSE</a:t>
            </a:r>
            <a:endParaRPr lang="it-IT" sz="2800"/>
          </a:p>
        </p:txBody>
      </p:sp>
      <p:pic>
        <p:nvPicPr>
          <p:cNvPr id="34820" name="Picture 4" descr="EBV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038" y="1292225"/>
            <a:ext cx="3481387" cy="5167313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987675" y="1212850"/>
            <a:ext cx="5976938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marL="715963" lvl="1" algn="just" defTabSz="438150">
              <a:buClr>
                <a:srgbClr val="FF3300"/>
              </a:buClr>
              <a:buSzPct val="130000"/>
              <a:buFont typeface="Webdings" pitchFamily="18" charset="2"/>
              <a:buNone/>
              <a:tabLst>
                <a:tab pos="536575" algn="l"/>
              </a:tabLst>
            </a:pPr>
            <a:endParaRPr lang="it-IT" sz="2700">
              <a:solidFill>
                <a:schemeClr val="bg1"/>
              </a:solidFill>
            </a:endParaRPr>
          </a:p>
          <a:p>
            <a:pPr marL="536575" indent="-536575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r>
              <a:rPr lang="it-IT" sz="2800"/>
              <a:t>L’agente causale è un paramyxovirus (virus ad RNA)</a:t>
            </a:r>
          </a:p>
          <a:p>
            <a:pPr marL="536575" indent="-536575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endParaRPr lang="it-IT" sz="2800"/>
          </a:p>
          <a:p>
            <a:pPr marL="536575" indent="-536575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r>
              <a:rPr lang="it-IT" sz="2800"/>
              <a:t>Il virus è rapidamente inattivato dal calore e dalla 	luce e dai comuni disinfettanti</a:t>
            </a:r>
          </a:p>
          <a:p>
            <a:pPr marL="536575" indent="-536575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endParaRPr lang="it-IT" sz="2800"/>
          </a:p>
          <a:p>
            <a:pPr marL="536575" indent="-536575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r>
              <a:rPr lang="it-IT" sz="2800"/>
              <a:t>Cresce su colture di cellule (rene umano o rene di scimmia)</a:t>
            </a:r>
            <a:endParaRPr lang="it-IT" sz="2700"/>
          </a:p>
          <a:p>
            <a:pPr marL="536575" indent="-536575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endParaRPr lang="it-IT" sz="2700"/>
          </a:p>
          <a:p>
            <a:pPr marL="715963" lvl="1" algn="just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536575" algn="l"/>
              </a:tabLst>
            </a:pPr>
            <a:endParaRPr lang="it-IT" sz="2700">
              <a:solidFill>
                <a:schemeClr val="bg1"/>
              </a:solidFill>
            </a:endParaRP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914400" y="515938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>
            <a:spAutoFit/>
          </a:bodyPr>
          <a:lstStyle/>
          <a:p>
            <a:pPr algn="ctr">
              <a:defRPr/>
            </a:pPr>
            <a:r>
              <a:rPr lang="it-IT" sz="3400" b="1" dirty="0">
                <a:latin typeface="Times New Roman" charset="0"/>
              </a:rPr>
              <a:t>Eziologia del morbillo</a:t>
            </a:r>
            <a:endParaRPr lang="it-IT" sz="4000" i="1" noProof="1">
              <a:effectLst>
                <a:outerShdw blurRad="38100" dist="38100" dir="2700000" algn="tl">
                  <a:srgbClr val="000000"/>
                </a:outerShdw>
              </a:effectLst>
              <a:latin typeface="CG Times" pitchFamily="18" charset="0"/>
            </a:endParaRPr>
          </a:p>
        </p:txBody>
      </p:sp>
      <p:pic>
        <p:nvPicPr>
          <p:cNvPr id="7172" name="Picture 5" descr="paramy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9750"/>
            <a:ext cx="313213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tx1"/>
                </a:solidFill>
              </a:rPr>
              <a:t>Virus di Epstein-Barr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EBV si lega alla proteina CD21 che  è il recettore per la componente CR2 del sistema del complemento presente sulle cellule epiteliali e sulle cellule B. </a:t>
            </a:r>
          </a:p>
          <a:p>
            <a:pPr eaLnBrk="1" hangingPunct="1"/>
            <a:r>
              <a:rPr lang="it-IT" sz="2800" smtClean="0"/>
              <a:t>E’ espresso sulle cellule B dell’uomo e dei primati e sulle cellule epiteliali dell’orofaringe e del nasofaringe</a:t>
            </a:r>
          </a:p>
          <a:p>
            <a:pPr eaLnBrk="1" hangingPunct="1"/>
            <a:r>
              <a:rPr lang="it-IT" sz="2800" smtClean="0"/>
              <a:t>Utilizza le molecole del complesso MHCII come corecettore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chemeClr val="tx1"/>
                </a:solidFill>
              </a:rPr>
              <a:t>Infezione da EBV potenziali decorsi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773238"/>
            <a:ext cx="8229600" cy="45259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it-IT" sz="2800" smtClean="0"/>
              <a:t>Il virus può replicare nelle cellule B o nelle cellule epiteliali permissive (infezione replicativa con espressione immediata di geni precoci)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t-IT" sz="2800" smtClean="0"/>
              <a:t>Il virus può determinare una infezione latente delle cellule B  con immortalizzazione,  continua proliferazione ed espressione di un numero limitato di geni virali e proteine di membrana LMP(infezione latente)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</a:rPr>
              <a:t>Progressione dell’infezione</a:t>
            </a:r>
            <a:r>
              <a:rPr lang="it-IT" smtClean="0"/>
              <a:t> 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60525"/>
            <a:ext cx="8305800" cy="338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3429000" cy="6508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Proteina ZEBRA = attiva geni  precoci del virus ed il ciclo litico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4953000" y="5486400"/>
            <a:ext cx="3276600" cy="6508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EBNA = antigene nucleari di Epstein-Barr proteina latente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3124200" y="6324600"/>
            <a:ext cx="2819400" cy="37623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EBER = 2 piccoli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tx1"/>
                </a:solidFill>
              </a:rPr>
              <a:t>Meccanismi patogenetici di EBV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smtClean="0"/>
              <a:t>Il virus nella saliva inizia l’infezione dell’epitelio orale e diffonde alle cellule B nel tessuto linfatico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Infezione produttiva delle cellule epiteliali e delle cellule B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Il virus promuove la crescita delle cellule B (immortalizzazione)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Le cellule T limitano la crescita delle cellule B e promuovono la latenza nelle cellule B.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Il ruolo degli anticorpi è limitato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La risposta T-cellulare (linfocitosi) contribuisce ai sintomi della mononucleosi infettiva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chemeClr val="tx1"/>
                </a:solidFill>
              </a:rPr>
              <a:t>Patogenesi  dell’infezione da EBV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1828800" y="1520825"/>
          <a:ext cx="5181600" cy="4879975"/>
        </p:xfrm>
        <a:graphic>
          <a:graphicData uri="http://schemas.openxmlformats.org/presentationml/2006/ole">
            <p:oleObj spid="_x0000_s3074" name="Image" r:id="rId4" imgW="3276768" imgH="30857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tx1"/>
                </a:solidFill>
              </a:rPr>
              <a:t>Manifestazioni cliniche </a:t>
            </a:r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/>
            <a:r>
              <a:rPr lang="it-IT" sz="2800" smtClean="0"/>
              <a:t>Mononucleosi infettiva</a:t>
            </a:r>
          </a:p>
          <a:p>
            <a:pPr eaLnBrk="1" hangingPunct="1">
              <a:buFontTx/>
              <a:buNone/>
            </a:pPr>
            <a:r>
              <a:rPr lang="it-IT" sz="2800" smtClean="0"/>
              <a:t>	Malessere generale, astenia rialzo febbrile, faringite con linfoadenopatia cervicale ed epatosplenomegalia</a:t>
            </a:r>
          </a:p>
          <a:p>
            <a:pPr eaLnBrk="1" hangingPunct="1"/>
            <a:r>
              <a:rPr lang="it-IT" sz="2800" smtClean="0"/>
              <a:t>Sindrome linfoproliferativa legata al cromosoma X</a:t>
            </a:r>
          </a:p>
          <a:p>
            <a:pPr lvl="1" eaLnBrk="1" hangingPunct="1">
              <a:buFontTx/>
              <a:buNone/>
            </a:pPr>
            <a:r>
              <a:rPr lang="it-IT" smtClean="0"/>
              <a:t>Rara sindrome ereditaria con decorso acuto grave generalmente fatale in seguito a necrosi epatica.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it-IT" smtClean="0"/>
              <a:t>Linfoma endemico di Burkitt</a:t>
            </a:r>
          </a:p>
          <a:p>
            <a:pPr lvl="1" eaLnBrk="1" hangingPunct="1">
              <a:buFontTx/>
              <a:buNone/>
            </a:pPr>
            <a:r>
              <a:rPr lang="it-IT" smtClean="0"/>
              <a:t>È un tumore tipico nei bambini africani, linfoma monoclonale a sede extralinfonodale.</a:t>
            </a:r>
          </a:p>
          <a:p>
            <a:pPr lvl="1" eaLnBrk="1" hangingPunct="1">
              <a:buFontTx/>
              <a:buNone/>
            </a:pPr>
            <a:endParaRPr lang="it-IT" smtClean="0"/>
          </a:p>
          <a:p>
            <a:pPr lvl="1" eaLnBrk="1" hangingPunct="1">
              <a:buFontTx/>
              <a:buNone/>
            </a:pPr>
            <a:endParaRPr lang="it-IT" smtClean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r>
              <a:rPr lang="it-IT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buFontTx/>
              <a:buNone/>
            </a:pPr>
            <a:endParaRPr lang="it-IT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92150"/>
            <a:ext cx="62436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asellaDiTesto 3"/>
          <p:cNvSpPr txBox="1">
            <a:spLocks noChangeArrowheads="1"/>
          </p:cNvSpPr>
          <p:nvPr/>
        </p:nvSpPr>
        <p:spPr bwMode="auto">
          <a:xfrm>
            <a:off x="1258888" y="4221163"/>
            <a:ext cx="6626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Virioni maturi che possono essere riconosciuti attraverso il riconoscimenti degli antigeni capsidici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765175"/>
            <a:ext cx="83327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CasellaDiTesto 2"/>
          <p:cNvSpPr txBox="1">
            <a:spLocks noChangeArrowheads="1"/>
          </p:cNvSpPr>
          <p:nvPr/>
        </p:nvSpPr>
        <p:spPr bwMode="auto">
          <a:xfrm>
            <a:off x="971550" y="5084763"/>
            <a:ext cx="72009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Alcuni stipiti virali non producono virioni maturi, ma presentano antigeni nucleari specifici.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08050"/>
            <a:ext cx="61531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CasellaDiTesto 2"/>
          <p:cNvSpPr txBox="1">
            <a:spLocks noChangeArrowheads="1"/>
          </p:cNvSpPr>
          <p:nvPr/>
        </p:nvSpPr>
        <p:spPr bwMode="auto">
          <a:xfrm>
            <a:off x="1331913" y="4652963"/>
            <a:ext cx="6119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Riconoscimento attraverso gli antigeni precoci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it-IT" smtClean="0"/>
              <a:t>Anticorpi eterofili</a:t>
            </a:r>
          </a:p>
        </p:txBody>
      </p:sp>
      <p:sp>
        <p:nvSpPr>
          <p:cNvPr id="45059" name="Segnaposto contenuto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114800"/>
          </a:xfrm>
        </p:spPr>
        <p:txBody>
          <a:bodyPr/>
          <a:lstStyle/>
          <a:p>
            <a:r>
              <a:rPr lang="it-IT" sz="2800" smtClean="0"/>
              <a:t>Anticorpi di agglutinare il sangue di varie specie animali (si evidenziano con Monotest)</a:t>
            </a:r>
          </a:p>
          <a:p>
            <a:r>
              <a:rPr lang="it-IT" sz="2800" smtClean="0"/>
              <a:t>IgM  che non reagiscono specificamente con l’antigene ed il titolo non è correlato alla malattia</a:t>
            </a:r>
          </a:p>
          <a:p>
            <a:r>
              <a:rPr lang="it-IT" sz="2800" smtClean="0"/>
              <a:t>Reagiscono con globuli rossi di cavallo o montone </a:t>
            </a:r>
          </a:p>
          <a:p>
            <a:r>
              <a:rPr lang="it-IT" sz="2800" smtClean="0"/>
              <a:t>Nell’infanzia non si la produzione di questi anticorpi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908050"/>
            <a:ext cx="8770937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just" defTabSz="43815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600"/>
              <a:t>Trasmissione per via aerea</a:t>
            </a:r>
          </a:p>
          <a:p>
            <a:pPr algn="just" defTabSz="43815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600"/>
              <a:t>Replicazione nel nasofaringe e linfonodi regionali</a:t>
            </a:r>
          </a:p>
          <a:p>
            <a:pPr algn="just" defTabSz="43815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600"/>
              <a:t>Viremia primaria 2-3 giorni dopo l’esposizione</a:t>
            </a:r>
          </a:p>
          <a:p>
            <a:pPr algn="just" defTabSz="43815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600"/>
              <a:t>Moltiplicazione nelle cellule reticolendoteliali</a:t>
            </a:r>
          </a:p>
          <a:p>
            <a:pPr algn="just" defTabSz="43815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600"/>
              <a:t>Viremia secondaria 5-7 giorni dopo l’esposizione   	con 	diffusione nei tessuti, che termina con 	l’apparizione 	dell’esantema</a:t>
            </a:r>
          </a:p>
          <a:p>
            <a:pPr algn="just" defTabSz="43815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600"/>
              <a:t>L’immunità cellulo-mediata è  fondamentale per la 	guarigione</a:t>
            </a:r>
          </a:p>
          <a:p>
            <a:pPr algn="just" defTabSz="43815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600"/>
              <a:t>L’infezione determina 	immunità che persiste tutta la vita</a:t>
            </a: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914400" y="115888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>
            <a:spAutoFit/>
          </a:bodyPr>
          <a:lstStyle/>
          <a:p>
            <a:pPr algn="ctr">
              <a:defRPr/>
            </a:pPr>
            <a:r>
              <a:rPr lang="it-IT" sz="3400" b="1" dirty="0">
                <a:latin typeface="Times New Roman" charset="0"/>
              </a:rPr>
              <a:t>Patogenesi del morbillo</a:t>
            </a:r>
            <a:endParaRPr lang="it-IT" sz="4000" i="1" noProof="1">
              <a:effectLst>
                <a:outerShdw blurRad="38100" dist="38100" dir="2700000" algn="tl">
                  <a:srgbClr val="000000"/>
                </a:outerShdw>
              </a:effectLst>
              <a:latin typeface="CG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Anticorpi specifici</a:t>
            </a:r>
          </a:p>
        </p:txBody>
      </p:sp>
      <p:sp>
        <p:nvSpPr>
          <p:cNvPr id="4608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Sono quelli anti VCA, EBNA,  ed EA sono espressi sulle linee fibroblastoidi umane sono in grado di determinare: </a:t>
            </a:r>
          </a:p>
          <a:p>
            <a:r>
              <a:rPr lang="it-IT" smtClean="0"/>
              <a:t>La suscettibilità, o l’immunità, il ruolo eziologico di EB, per confermare la presenza di anticorpi eterofili. </a:t>
            </a:r>
          </a:p>
          <a:p>
            <a:endParaRPr lang="it-IT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65175"/>
            <a:ext cx="7237413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0650" y="1268413"/>
            <a:ext cx="89154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marL="533400" lvl="2" indent="38100" algn="just" defTabSz="438150">
              <a:lnSpc>
                <a:spcPct val="13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700"/>
              <a:t>Periodo di incubazione: in genere 10-12 giorni</a:t>
            </a:r>
          </a:p>
          <a:p>
            <a:pPr marL="533400" lvl="2" indent="38100" algn="just" defTabSz="438150">
              <a:lnSpc>
                <a:spcPct val="13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700"/>
              <a:t>Sintomi prodromici: </a:t>
            </a:r>
          </a:p>
          <a:p>
            <a:pPr marL="1143000" lvl="4" algn="just" defTabSz="438150">
              <a:buClr>
                <a:schemeClr val="bg1"/>
              </a:buClr>
              <a:buSzPct val="130000"/>
              <a:buFontTx/>
              <a:buChar char="•"/>
              <a:tabLst>
                <a:tab pos="723900" algn="l"/>
              </a:tabLst>
            </a:pPr>
            <a:r>
              <a:rPr lang="it-IT" sz="2700"/>
              <a:t>  </a:t>
            </a:r>
            <a:r>
              <a:rPr lang="it-IT" sz="2300"/>
              <a:t>Febbre elevata (38,5°C o oltre)</a:t>
            </a:r>
          </a:p>
          <a:p>
            <a:pPr marL="1143000" lvl="4" algn="just" defTabSz="438150">
              <a:buClr>
                <a:schemeClr val="bg1"/>
              </a:buClr>
              <a:buSzPct val="130000"/>
              <a:buFontTx/>
              <a:buChar char="•"/>
              <a:tabLst>
                <a:tab pos="723900" algn="l"/>
              </a:tabLst>
            </a:pPr>
            <a:r>
              <a:rPr lang="it-IT" sz="2300"/>
              <a:t>  Tosse, rinite, congiuntivite</a:t>
            </a:r>
          </a:p>
          <a:p>
            <a:pPr marL="1143000" lvl="4" algn="just" defTabSz="438150">
              <a:lnSpc>
                <a:spcPct val="130000"/>
              </a:lnSpc>
              <a:buClr>
                <a:schemeClr val="bg1"/>
              </a:buClr>
              <a:buSzPct val="130000"/>
              <a:buFontTx/>
              <a:buChar char="•"/>
              <a:tabLst>
                <a:tab pos="723900" algn="l"/>
              </a:tabLst>
            </a:pPr>
            <a:r>
              <a:rPr lang="it-IT" sz="2300"/>
              <a:t>  Macchie di Koplik</a:t>
            </a:r>
          </a:p>
          <a:p>
            <a:pPr marL="533400" lvl="2" indent="38100" algn="just" defTabSz="438150">
              <a:lnSpc>
                <a:spcPct val="13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 sz="2700"/>
              <a:t>Esantema (rash):</a:t>
            </a:r>
          </a:p>
          <a:p>
            <a:pPr marL="1143000" lvl="4" algn="just" defTabSz="438150">
              <a:buClr>
                <a:schemeClr val="bg1"/>
              </a:buClr>
              <a:buSzPct val="130000"/>
              <a:buFontTx/>
              <a:buChar char="•"/>
              <a:tabLst>
                <a:tab pos="723900" algn="l"/>
              </a:tabLst>
            </a:pPr>
            <a:r>
              <a:rPr lang="it-IT" sz="2700"/>
              <a:t>  </a:t>
            </a:r>
            <a:r>
              <a:rPr lang="it-IT"/>
              <a:t>esordio 2-3 giorni in media dopo il periodo prodromico</a:t>
            </a:r>
          </a:p>
          <a:p>
            <a:pPr marL="1143000" lvl="4" algn="just" defTabSz="438150">
              <a:buClr>
                <a:schemeClr val="bg1"/>
              </a:buClr>
              <a:buSzPct val="130000"/>
              <a:buFontTx/>
              <a:buChar char="•"/>
              <a:tabLst>
                <a:tab pos="723900" algn="l"/>
              </a:tabLst>
            </a:pPr>
            <a:r>
              <a:rPr lang="it-IT"/>
              <a:t>   elementi maculosi sul palato molle</a:t>
            </a:r>
          </a:p>
          <a:p>
            <a:pPr marL="1143000" lvl="4" algn="just" defTabSz="438150">
              <a:buClr>
                <a:schemeClr val="bg1"/>
              </a:buClr>
              <a:buSzPct val="130000"/>
              <a:buFontTx/>
              <a:buChar char="•"/>
              <a:tabLst>
                <a:tab pos="723900" algn="l"/>
              </a:tabLst>
            </a:pPr>
            <a:r>
              <a:rPr lang="it-IT"/>
              <a:t>   inizio al volto ed alla testa</a:t>
            </a:r>
          </a:p>
          <a:p>
            <a:pPr marL="1143000" lvl="4" algn="just" defTabSz="438150">
              <a:buClr>
                <a:schemeClr val="bg1"/>
              </a:buClr>
              <a:buSzPct val="130000"/>
              <a:buFontTx/>
              <a:buChar char="•"/>
              <a:tabLst>
                <a:tab pos="723900" algn="l"/>
              </a:tabLst>
            </a:pPr>
            <a:r>
              <a:rPr lang="it-IT"/>
              <a:t>   diffusione al tronco, braccia e gambe</a:t>
            </a:r>
          </a:p>
          <a:p>
            <a:pPr marL="1143000" lvl="4" algn="just" defTabSz="438150">
              <a:buClr>
                <a:schemeClr val="bg1"/>
              </a:buClr>
              <a:buSzPct val="130000"/>
              <a:buFontTx/>
              <a:buChar char="•"/>
              <a:tabLst>
                <a:tab pos="723900" algn="l"/>
              </a:tabLst>
            </a:pPr>
            <a:r>
              <a:rPr lang="it-IT">
                <a:solidFill>
                  <a:schemeClr val="bg1"/>
                </a:solidFill>
              </a:rPr>
              <a:t>   durata 5 – 6 giorni</a:t>
            </a:r>
          </a:p>
          <a:p>
            <a:pPr marL="1143000" lvl="4" algn="just" defTabSz="438150">
              <a:buClr>
                <a:schemeClr val="bg1"/>
              </a:buClr>
              <a:buSzPct val="130000"/>
              <a:buFontTx/>
              <a:buChar char="•"/>
              <a:tabLst>
                <a:tab pos="723900" algn="l"/>
              </a:tabLst>
            </a:pPr>
            <a:r>
              <a:rPr lang="it-IT">
                <a:solidFill>
                  <a:schemeClr val="bg1"/>
                </a:solidFill>
              </a:rPr>
              <a:t>   scomparsa secondo l’ordine di apparizione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8640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it-IT" sz="3400" b="1"/>
              <a:t>Caratteristiche cliniche del morbillo</a:t>
            </a:r>
            <a:endParaRPr lang="it-IT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228600" y="1268413"/>
            <a:ext cx="86645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/>
              <a:t>L’uomo è l’unico ospite e il malato è l’unica fonte di infezione</a:t>
            </a:r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None/>
              <a:tabLst>
                <a:tab pos="723900" algn="l"/>
              </a:tabLst>
            </a:pPr>
            <a:endParaRPr lang="it-IT"/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/>
              <a:t>Alta trasmissibilità (casi secondari in ambito familiare o comunità chiuse: 90-99% dei recettivi)</a:t>
            </a:r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endParaRPr lang="it-IT"/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/>
              <a:t>Contagiosità da 4 giorni prima a 4 giorni dopo l’esordio dell’esantema </a:t>
            </a:r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endParaRPr lang="it-IT"/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/>
              <a:t>Massima incidenza tra fine inverno e inizio primavera</a:t>
            </a:r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None/>
              <a:tabLst>
                <a:tab pos="723900" algn="l"/>
              </a:tabLst>
            </a:pPr>
            <a:endParaRPr lang="it-IT"/>
          </a:p>
          <a:p>
            <a:pPr marL="449263" indent="-449263" defTabSz="43815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723900" algn="l"/>
              </a:tabLst>
            </a:pPr>
            <a:r>
              <a:rPr lang="it-IT"/>
              <a:t>In assenza di vaccinazione, il 95-99% dei soggetti di una comunità contrae l’infezione entro i 20 anni, soprattutto entro i 10 anni</a:t>
            </a:r>
            <a:endParaRPr lang="it-IT" sz="3200"/>
          </a:p>
        </p:txBody>
      </p:sp>
      <p:sp>
        <p:nvSpPr>
          <p:cNvPr id="181251" name="Text Box 1027"/>
          <p:cNvSpPr txBox="1">
            <a:spLocks noChangeArrowheads="1"/>
          </p:cNvSpPr>
          <p:nvPr/>
        </p:nvSpPr>
        <p:spPr bwMode="auto">
          <a:xfrm>
            <a:off x="914400" y="188913"/>
            <a:ext cx="731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6" rIns="91431" bIns="45716">
            <a:spAutoFit/>
          </a:bodyPr>
          <a:lstStyle/>
          <a:p>
            <a:pPr algn="ctr">
              <a:defRPr/>
            </a:pPr>
            <a:r>
              <a:rPr lang="it-IT" sz="3000" b="1" dirty="0">
                <a:latin typeface="Times New Roman" charset="0"/>
              </a:rPr>
              <a:t>Epidemiologia del morbillo</a:t>
            </a:r>
            <a:endParaRPr lang="it-IT" sz="3600" i="1" noProof="1">
              <a:effectLst>
                <a:outerShdw blurRad="38100" dist="38100" dir="2700000" algn="tl">
                  <a:srgbClr val="000000"/>
                </a:outerShdw>
              </a:effectLst>
              <a:latin typeface="CG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772400" cy="1143000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  <a:latin typeface="Arial" pitchFamily="34" charset="0"/>
              </a:rPr>
              <a:t>Rosolia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205038"/>
            <a:ext cx="4419600" cy="294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7950" y="2279650"/>
            <a:ext cx="8915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marL="571500" lvl="2" defTabSz="41910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1009650" algn="l"/>
              </a:tabLst>
            </a:pPr>
            <a:r>
              <a:rPr lang="it-IT" sz="2700"/>
              <a:t>L’agente causale è un Togavirus (virus ad RNA)</a:t>
            </a:r>
          </a:p>
          <a:p>
            <a:pPr marL="285750" lvl="1" algn="just" defTabSz="41910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1009650" algn="l"/>
              </a:tabLst>
            </a:pPr>
            <a:endParaRPr lang="it-IT" sz="2700"/>
          </a:p>
          <a:p>
            <a:pPr marL="571500" lvl="2" algn="just" defTabSz="41910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1009650" algn="l"/>
              </a:tabLst>
            </a:pPr>
            <a:r>
              <a:rPr lang="it-IT" sz="2700"/>
              <a:t>Il virus è rapidamente inattivato dal calore e dalla 	luce e dai comuni disinfettanti</a:t>
            </a:r>
          </a:p>
          <a:p>
            <a:pPr marL="571500" lvl="2" defTabSz="41910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1009650" algn="l"/>
              </a:tabLst>
            </a:pPr>
            <a:endParaRPr lang="it-IT" sz="2700"/>
          </a:p>
          <a:p>
            <a:pPr marL="571500" lvl="2" defTabSz="41910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1009650" algn="l"/>
              </a:tabLst>
            </a:pPr>
            <a:r>
              <a:rPr lang="it-IT" sz="2700"/>
              <a:t>L’uomo è l’unico ospite</a:t>
            </a:r>
          </a:p>
          <a:p>
            <a:pPr marL="285750" lvl="1" algn="just" defTabSz="41910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1009650" algn="l"/>
              </a:tabLst>
            </a:pPr>
            <a:endParaRPr lang="it-IT" sz="2700"/>
          </a:p>
          <a:p>
            <a:pPr marL="571500" lvl="2" defTabSz="419100"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1009650" algn="l"/>
              </a:tabLst>
            </a:pPr>
            <a:endParaRPr lang="it-IT" sz="270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47625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it-IT" sz="3400" b="1"/>
              <a:t>Eziologia della rosolia</a:t>
            </a:r>
            <a:endParaRPr lang="it-IT" sz="4000" noProof="1">
              <a:latin typeface="Times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1125538"/>
            <a:ext cx="89154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defTabSz="41910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r>
              <a:rPr lang="it-IT" sz="2600"/>
              <a:t>Trasmissione per via respiratoria</a:t>
            </a:r>
          </a:p>
          <a:p>
            <a:pPr defTabSz="41910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r>
              <a:rPr lang="it-IT" sz="2600"/>
              <a:t>Replicazione nel naso-faringe e nei linfonodi regionali </a:t>
            </a:r>
          </a:p>
          <a:p>
            <a:pPr defTabSz="41910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r>
              <a:rPr lang="it-IT" sz="2600"/>
              <a:t>Viremia nei 5-7 giorni seguenti l'esposizione</a:t>
            </a:r>
          </a:p>
          <a:p>
            <a:pPr defTabSz="41910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r>
              <a:rPr lang="it-IT" sz="2600"/>
              <a:t>Contagiosità: da 7 giorni prima a 5-7 giorni dopo 	l’esordio dell’esantema</a:t>
            </a:r>
          </a:p>
          <a:p>
            <a:pPr defTabSz="41910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r>
              <a:rPr lang="it-IT" sz="2600"/>
              <a:t>Il 25-50% delle infezioni è  asintomatico</a:t>
            </a:r>
          </a:p>
          <a:p>
            <a:pPr defTabSz="41910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r>
              <a:rPr lang="it-IT" sz="2600"/>
              <a:t>All’infezione fa seguito la comparsa di anticorpi con 	immunità che dura tutta la vita. Le reinfezioni non 	comportano rischi per le donne in gravidanza</a:t>
            </a:r>
          </a:p>
          <a:p>
            <a:pPr defTabSz="41910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r>
              <a:rPr lang="it-IT" sz="2600"/>
              <a:t>E’ una malattia endemica con epidemie ogni 5-10 anni, 	con picchi in primavera</a:t>
            </a:r>
          </a:p>
          <a:p>
            <a:pPr defTabSz="419100">
              <a:lnSpc>
                <a:spcPct val="120000"/>
              </a:lnSpc>
              <a:buClr>
                <a:srgbClr val="FF3300"/>
              </a:buClr>
              <a:buSzPct val="130000"/>
              <a:buFont typeface="Webdings" pitchFamily="18" charset="2"/>
              <a:buChar char="4"/>
              <a:tabLst>
                <a:tab pos="438150" algn="l"/>
              </a:tabLst>
            </a:pPr>
            <a:r>
              <a:rPr lang="it-IT" sz="2600"/>
              <a:t>Sono colpiti soprattutto i bambini di 5-10 anni di età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228600"/>
            <a:ext cx="8964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/>
            <a:r>
              <a:rPr lang="it-IT" sz="3400" b="1"/>
              <a:t>Patogenesi della rosolia</a:t>
            </a:r>
            <a:endParaRPr lang="it-IT" sz="4000" noProof="1">
              <a:latin typeface="Times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1359</Words>
  <Application>Microsoft Office PowerPoint</Application>
  <PresentationFormat>Presentazione su schermo (4:3)</PresentationFormat>
  <Paragraphs>223</Paragraphs>
  <Slides>41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3" baseType="lpstr">
      <vt:lpstr>Struttura predefinita</vt:lpstr>
      <vt:lpstr>Image</vt:lpstr>
      <vt:lpstr>Infezioni virali dell’infanzia e dell’adolescenza </vt:lpstr>
      <vt:lpstr>Diapositiva 2</vt:lpstr>
      <vt:lpstr>Diapositiva 3</vt:lpstr>
      <vt:lpstr>Diapositiva 4</vt:lpstr>
      <vt:lpstr>Diapositiva 5</vt:lpstr>
      <vt:lpstr>Diapositiva 6</vt:lpstr>
      <vt:lpstr>Rosolia</vt:lpstr>
      <vt:lpstr>Diapositiva 8</vt:lpstr>
      <vt:lpstr>Diapositiva 9</vt:lpstr>
      <vt:lpstr>Diapositiva 10</vt:lpstr>
      <vt:lpstr> Struttura e replicazione del virus B19</vt:lpstr>
      <vt:lpstr>Meccanismi patogenetici dei parvovirus</vt:lpstr>
      <vt:lpstr>Disseminazione parvovirus</vt:lpstr>
      <vt:lpstr>Epidemiologia </vt:lpstr>
      <vt:lpstr>Diagnosi solo sierologica </vt:lpstr>
      <vt:lpstr>VARICELLA</vt:lpstr>
      <vt:lpstr>Virus VARICELLA-ZOSTER</vt:lpstr>
      <vt:lpstr>Microscopia elettronica </vt:lpstr>
      <vt:lpstr>SINTOMI</vt:lpstr>
      <vt:lpstr>MODALITA’ di TRASMISSIONE</vt:lpstr>
      <vt:lpstr>Diagnosi </vt:lpstr>
      <vt:lpstr>Diagnosi </vt:lpstr>
      <vt:lpstr>Esantema subitum</vt:lpstr>
      <vt:lpstr>Enterovirus  coxsackievirus</vt:lpstr>
      <vt:lpstr>PAROTITE</vt:lpstr>
      <vt:lpstr>Diapositiva 26</vt:lpstr>
      <vt:lpstr>Diapositiva 27</vt:lpstr>
      <vt:lpstr>Diapositiva 28</vt:lpstr>
      <vt:lpstr>Diapositiva 29</vt:lpstr>
      <vt:lpstr>Virus di Epstein-Barr</vt:lpstr>
      <vt:lpstr>Infezione da EBV potenziali decorsi</vt:lpstr>
      <vt:lpstr>Progressione dell’infezione </vt:lpstr>
      <vt:lpstr>Meccanismi patogenetici di EBV</vt:lpstr>
      <vt:lpstr>Patogenesi  dell’infezione da EBV</vt:lpstr>
      <vt:lpstr>Manifestazioni cliniche </vt:lpstr>
      <vt:lpstr>Diapositiva 36</vt:lpstr>
      <vt:lpstr>Diapositiva 37</vt:lpstr>
      <vt:lpstr>Diapositiva 38</vt:lpstr>
      <vt:lpstr>Anticorpi eterofili</vt:lpstr>
      <vt:lpstr>Anticorpi specifici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Giorgio Fischetti</dc:creator>
  <cp:lastModifiedBy>Utente</cp:lastModifiedBy>
  <cp:revision>32</cp:revision>
  <dcterms:created xsi:type="dcterms:W3CDTF">1601-01-01T00:00:00Z</dcterms:created>
  <dcterms:modified xsi:type="dcterms:W3CDTF">2014-04-27T14:01:07Z</dcterms:modified>
</cp:coreProperties>
</file>