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7" r:id="rId16"/>
    <p:sldId id="278" r:id="rId17"/>
    <p:sldId id="269" r:id="rId18"/>
    <p:sldId id="27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0" r:id="rId27"/>
    <p:sldId id="281" r:id="rId28"/>
    <p:sldId id="283" r:id="rId29"/>
    <p:sldId id="286" r:id="rId30"/>
    <p:sldId id="285" r:id="rId31"/>
    <p:sldId id="284" r:id="rId32"/>
    <p:sldId id="282" r:id="rId3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AB5E1-8DBB-4040-8E92-6AF5BE90EC4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7775A-FC4F-4538-91D3-E98430DFCB6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3FD25-AE2B-4A28-B880-4D45D50D036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441AA8-409B-4AB1-BC1F-6EAB800639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DD524-77DD-4311-A91A-5AAA1D02403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FE984-19EC-48DC-8BE0-ED33E3D63F4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5CEA2-9652-4B8B-AC3C-56821386342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FF819-6499-48AF-AB13-DD1627F6DD6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D3B65-01E3-48E8-8F49-BF4EC9ADE8A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00BF5-C300-49CA-A8DB-2CF63F737A9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0417B-8050-48AE-A528-359A9022C25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C6BAA-4650-42D4-A879-75878EFC2B7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C6FC77-C60B-4B80-8158-2A849D8F49E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Meccanismo d’azione dei principali farmaci chemioterapici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>
            <p:ph idx="1"/>
          </p:nvPr>
        </p:nvGraphicFramePr>
        <p:xfrm>
          <a:off x="1763713" y="908050"/>
          <a:ext cx="5329237" cy="5232400"/>
        </p:xfrm>
        <a:graphic>
          <a:graphicData uri="http://schemas.openxmlformats.org/presentationml/2006/ole">
            <p:oleObj spid="_x0000_s13314" name="Image" r:id="rId3" imgW="3174603" imgH="3118010" progId="Photoshop.Image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>
                <a:solidFill>
                  <a:schemeClr val="accent2"/>
                </a:solidFill>
              </a:rPr>
              <a:t>Meccanismo d’azione della penicillina</a:t>
            </a:r>
          </a:p>
        </p:txBody>
      </p:sp>
      <p:pic>
        <p:nvPicPr>
          <p:cNvPr id="14339" name="Picture 3" descr="penresanim"/>
          <p:cNvPicPr>
            <a:picLocks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890713"/>
            <a:ext cx="5113338" cy="41227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accent2"/>
                </a:solidFill>
              </a:rPr>
              <a:t>Cicloserina e fosfomicina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ph idx="1"/>
          </p:nvPr>
        </p:nvGraphicFramePr>
        <p:xfrm>
          <a:off x="1042988" y="1484313"/>
          <a:ext cx="7200900" cy="4452937"/>
        </p:xfrm>
        <a:graphic>
          <a:graphicData uri="http://schemas.openxmlformats.org/presentationml/2006/ole">
            <p:oleObj spid="_x0000_s15363" name="Image" r:id="rId3" imgW="3758192" imgH="2413816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Vancomicina e bacitracina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ph idx="1"/>
          </p:nvPr>
        </p:nvGraphicFramePr>
        <p:xfrm>
          <a:off x="179388" y="1773238"/>
          <a:ext cx="8856662" cy="3584575"/>
        </p:xfrm>
        <a:graphic>
          <a:graphicData uri="http://schemas.openxmlformats.org/presentationml/2006/ole">
            <p:oleObj spid="_x0000_s16387" name="Image" r:id="rId3" imgW="4321707" imgH="1816612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>
                <a:solidFill>
                  <a:schemeClr val="accent2"/>
                </a:solidFill>
              </a:rPr>
              <a:t>Meccanismo d’azione della vancomicina</a:t>
            </a:r>
          </a:p>
        </p:txBody>
      </p:sp>
      <p:pic>
        <p:nvPicPr>
          <p:cNvPr id="17411" name="Picture 3" descr="vanresanim"/>
          <p:cNvPicPr>
            <a:picLocks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741488"/>
            <a:ext cx="5400675" cy="43386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dc305.4shared.com/doc/P0qPHMOw/preview_html_m3f1441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20" y="642918"/>
            <a:ext cx="892817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Antibiotici che agiscono sulle membrane batteriche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>
                <a:solidFill>
                  <a:schemeClr val="accent2"/>
                </a:solidFill>
              </a:rPr>
              <a:t>Polimixine </a:t>
            </a: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7950" y="2133600"/>
          <a:ext cx="8964613" cy="2582863"/>
        </p:xfrm>
        <a:graphic>
          <a:graphicData uri="http://schemas.openxmlformats.org/presentationml/2006/ole">
            <p:oleObj spid="_x0000_s18435" name="Image" r:id="rId3" imgW="3154686" imgH="909714" progId="Photoshop.Image.7">
              <p:embed/>
            </p:oleObj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9750" y="5445125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400">
                <a:latin typeface="Times New Roman" pitchFamily="18" charset="0"/>
              </a:rPr>
              <a:t>Provocano l’alterazione di strutture cellulari, sono attive anche su batteri non metabolizzanti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000"/>
              <a:t>Antibiotici che inibiscono la sintesi di DNA, RNA e proteine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accent2"/>
                </a:solidFill>
              </a:rPr>
              <a:t>Chinoloni e novobiocina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ph idx="1"/>
          </p:nvPr>
        </p:nvGraphicFramePr>
        <p:xfrm>
          <a:off x="395288" y="2060575"/>
          <a:ext cx="8497887" cy="2768600"/>
        </p:xfrm>
        <a:graphic>
          <a:graphicData uri="http://schemas.openxmlformats.org/presentationml/2006/ole">
            <p:oleObj spid="_x0000_s19459" name="Image" r:id="rId3" imgW="2852571" imgH="964449" progId="Photoshop.Image.7">
              <p:embed/>
            </p:oleObj>
          </a:graphicData>
        </a:graphic>
      </p:graphicFrame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68538" y="5300663"/>
            <a:ext cx="5040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400">
                <a:latin typeface="Times New Roman" pitchFamily="18" charset="0"/>
              </a:rPr>
              <a:t>Presentano come struttura di base la 4-oxo-1,4 diidrochinolina.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546225"/>
            <a:ext cx="7126288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/>
              <a:t>Cenni storici</a:t>
            </a:r>
          </a:p>
          <a:p>
            <a:pPr>
              <a:lnSpc>
                <a:spcPct val="80000"/>
              </a:lnSpc>
            </a:pPr>
            <a:r>
              <a:rPr lang="it-IT" sz="2800"/>
              <a:t>Chemioterapici e antibiotici</a:t>
            </a:r>
          </a:p>
          <a:p>
            <a:pPr>
              <a:lnSpc>
                <a:spcPct val="80000"/>
              </a:lnSpc>
            </a:pPr>
            <a:r>
              <a:rPr lang="it-IT" sz="2800"/>
              <a:t>Antibiotici che inibiscono la sintesi di peptidoglicano</a:t>
            </a:r>
          </a:p>
          <a:p>
            <a:pPr>
              <a:lnSpc>
                <a:spcPct val="80000"/>
              </a:lnSpc>
            </a:pPr>
            <a:r>
              <a:rPr lang="it-IT" sz="2800"/>
              <a:t>Antibiotici che agiscono sulle membrane batteriche</a:t>
            </a:r>
          </a:p>
          <a:p>
            <a:pPr>
              <a:lnSpc>
                <a:spcPct val="80000"/>
              </a:lnSpc>
            </a:pPr>
            <a:r>
              <a:rPr lang="it-IT" sz="2800"/>
              <a:t>Antibiotici che inibiscono la sintesi di DNA, RNA e proteine</a:t>
            </a:r>
          </a:p>
          <a:p>
            <a:pPr>
              <a:lnSpc>
                <a:spcPct val="80000"/>
              </a:lnSpc>
            </a:pPr>
            <a:r>
              <a:rPr lang="it-IT" sz="2800"/>
              <a:t>La resistenza ai farmaci antibatterici </a:t>
            </a:r>
          </a:p>
          <a:p>
            <a:pPr>
              <a:lnSpc>
                <a:spcPct val="80000"/>
              </a:lnSpc>
            </a:pPr>
            <a:r>
              <a:rPr lang="it-IT" sz="2800"/>
              <a:t>Nuovi farmaci antibiotici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accent2"/>
                </a:solidFill>
              </a:rPr>
              <a:t>Inibitori della trascrizione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ph idx="1"/>
          </p:nvPr>
        </p:nvGraphicFramePr>
        <p:xfrm>
          <a:off x="539750" y="2060575"/>
          <a:ext cx="8229600" cy="2759075"/>
        </p:xfrm>
        <a:graphic>
          <a:graphicData uri="http://schemas.openxmlformats.org/presentationml/2006/ole">
            <p:oleObj spid="_x0000_s20483" name="Image" r:id="rId3" imgW="2880366" imgH="964449" progId="Photoshop.Image.7">
              <p:embed/>
            </p:oleObj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36738" y="5373688"/>
            <a:ext cx="525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latin typeface="Times New Roman" pitchFamily="18" charset="0"/>
              </a:rPr>
              <a:t>Attive sia su batteri Gram+ che Gram-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it-IT" sz="4000">
                <a:solidFill>
                  <a:schemeClr val="accent2"/>
                </a:solidFill>
              </a:rPr>
              <a:t>Inibitori della sintesi proteica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ph idx="1"/>
          </p:nvPr>
        </p:nvGraphicFramePr>
        <p:xfrm>
          <a:off x="1403350" y="1700213"/>
          <a:ext cx="5905500" cy="4237037"/>
        </p:xfrm>
        <a:graphic>
          <a:graphicData uri="http://schemas.openxmlformats.org/presentationml/2006/ole">
            <p:oleObj spid="_x0000_s21507" name="Image" r:id="rId3" imgW="2729143" imgH="2034286" progId="Photoshop.Image.7">
              <p:embed/>
            </p:oleObj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19250" y="6021388"/>
            <a:ext cx="5545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Times New Roman" pitchFamily="18" charset="0"/>
              </a:rPr>
              <a:t>Abbastanza selettivi per poter essere impiegati nella terapia antibatterica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accent2"/>
                </a:solidFill>
              </a:rPr>
              <a:t>Inibitori della porzione 50 S</a:t>
            </a:r>
          </a:p>
        </p:txBody>
      </p:sp>
      <p:pic>
        <p:nvPicPr>
          <p:cNvPr id="22531" name="Picture 3" descr="macresp_anim"/>
          <p:cNvPicPr>
            <a:picLocks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4813" y="1671638"/>
            <a:ext cx="5472112" cy="4381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accent2"/>
                </a:solidFill>
              </a:rPr>
              <a:t>Macrolidi</a:t>
            </a:r>
            <a:r>
              <a:rPr lang="it-IT"/>
              <a:t> </a:t>
            </a:r>
          </a:p>
        </p:txBody>
      </p:sp>
      <p:pic>
        <p:nvPicPr>
          <p:cNvPr id="23555" name="Picture 3" descr="macresr01_illu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8363" y="1838325"/>
            <a:ext cx="4867275" cy="40497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accent2"/>
                </a:solidFill>
              </a:rPr>
              <a:t>Inibitori della subunità 30S</a:t>
            </a:r>
          </a:p>
        </p:txBody>
      </p:sp>
      <p:pic>
        <p:nvPicPr>
          <p:cNvPr id="24579" name="Picture 3" descr="aminoglicosidi ill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8363" y="1838325"/>
            <a:ext cx="4867275" cy="40497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>
                <a:solidFill>
                  <a:schemeClr val="accent2"/>
                </a:solidFill>
              </a:rPr>
              <a:t>Meccanismo d’azione della tetraciclina</a:t>
            </a:r>
          </a:p>
        </p:txBody>
      </p:sp>
      <p:pic>
        <p:nvPicPr>
          <p:cNvPr id="25603" name="Picture 3" descr="tetres"/>
          <p:cNvPicPr>
            <a:picLocks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844675"/>
            <a:ext cx="5257800" cy="4208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resistenza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57325"/>
            <a:ext cx="5400675" cy="5400675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203575" y="21336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CCFF33"/>
                </a:solidFill>
              </a:rPr>
              <a:t>Sulfamidici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627313" y="25574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CCFF33"/>
                </a:solidFill>
              </a:rPr>
              <a:t>20-35%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it-IT"/>
              <a:t>Resistenze ai farmaci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276600" y="3494088"/>
            <a:ext cx="1366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CCFF33"/>
                </a:solidFill>
              </a:rPr>
              <a:t>Macrolidi 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635375" y="4076700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CCFF33"/>
                </a:solidFill>
              </a:rPr>
              <a:t>15-25 %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364163" y="292417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Penicillina 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508625" y="3500438"/>
            <a:ext cx="1150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15-25 %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932363" y="16287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Cefalosporine 3^ gen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859338" y="2060575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5-15 %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it-IT"/>
              <a:t>Modalità di resistenza</a:t>
            </a:r>
          </a:p>
        </p:txBody>
      </p:sp>
      <p:pic>
        <p:nvPicPr>
          <p:cNvPr id="36868" name="Picture 4" descr="enz_il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12875"/>
            <a:ext cx="3167062" cy="2551113"/>
          </a:xfrm>
          <a:prstGeom prst="rect">
            <a:avLst/>
          </a:prstGeom>
          <a:noFill/>
        </p:spPr>
      </p:pic>
      <p:pic>
        <p:nvPicPr>
          <p:cNvPr id="36871" name="Picture 7" descr="altrib_il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149725"/>
            <a:ext cx="3198812" cy="2578100"/>
          </a:xfrm>
          <a:prstGeom prst="rect">
            <a:avLst/>
          </a:prstGeom>
          <a:noFill/>
        </p:spPr>
      </p:pic>
      <p:pic>
        <p:nvPicPr>
          <p:cNvPr id="36872" name="Picture 8" descr="altcar_ill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7738" y="4149725"/>
            <a:ext cx="3198812" cy="2576513"/>
          </a:xfrm>
          <a:prstGeom prst="rect">
            <a:avLst/>
          </a:prstGeom>
          <a:noFill/>
        </p:spPr>
      </p:pic>
      <p:pic>
        <p:nvPicPr>
          <p:cNvPr id="36873" name="Picture 9" descr="altpor_ill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9325" y="1412875"/>
            <a:ext cx="3125788" cy="251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/>
              <a:t>Produzione di enzimi che inattivano gli antibiotici </a:t>
            </a:r>
          </a:p>
        </p:txBody>
      </p:sp>
      <p:pic>
        <p:nvPicPr>
          <p:cNvPr id="40965" name="Picture 5" descr="enz_ani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746250"/>
            <a:ext cx="5041900" cy="406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Alterazione delle porine </a:t>
            </a:r>
          </a:p>
        </p:txBody>
      </p:sp>
      <p:pic>
        <p:nvPicPr>
          <p:cNvPr id="47109" name="Picture 5" descr="altpor_ani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28788"/>
            <a:ext cx="5183187" cy="417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Cenni storici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/>
              <a:t>La moderna chemioterapia ha inizio Paolo Erlich (1854-1915) con la scoperta dell’arsfenamina nell’infezione sifilitica</a:t>
            </a:r>
          </a:p>
          <a:p>
            <a:pPr>
              <a:lnSpc>
                <a:spcPct val="80000"/>
              </a:lnSpc>
            </a:pPr>
            <a:r>
              <a:rPr lang="it-IT" sz="2800"/>
              <a:t>Nel 1935 Domagk notò l’azione antibatterica di un colorante rosso il “Prontosil”</a:t>
            </a:r>
          </a:p>
          <a:p>
            <a:pPr>
              <a:lnSpc>
                <a:spcPct val="80000"/>
              </a:lnSpc>
            </a:pPr>
            <a:r>
              <a:rPr lang="it-IT" sz="2800"/>
              <a:t>Già Pasteur aveva notato un’azione antagonista fra diversi microrganismi presenti nella stessa coltura</a:t>
            </a:r>
          </a:p>
          <a:p>
            <a:pPr>
              <a:lnSpc>
                <a:spcPct val="80000"/>
              </a:lnSpc>
            </a:pPr>
            <a:r>
              <a:rPr lang="it-IT" sz="2800"/>
              <a:t>Nel 1929 Fleming osservò casualmente l’azione esercitata da una muffa contaminante una coltura di batteri.</a:t>
            </a:r>
          </a:p>
          <a:p>
            <a:pPr>
              <a:lnSpc>
                <a:spcPct val="80000"/>
              </a:lnSpc>
            </a:pPr>
            <a:endParaRPr lang="it-IT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Alterazione del sito d’azione</a:t>
            </a:r>
          </a:p>
        </p:txBody>
      </p:sp>
      <p:pic>
        <p:nvPicPr>
          <p:cNvPr id="45061" name="Picture 5" descr="altrib_ani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773238"/>
            <a:ext cx="5184775" cy="417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/>
              <a:t>Alterazione delle proteine di trasporto</a:t>
            </a:r>
          </a:p>
        </p:txBody>
      </p:sp>
      <p:pic>
        <p:nvPicPr>
          <p:cNvPr id="43012" name="Picture 4" descr="altcar_ani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671638"/>
            <a:ext cx="4752975" cy="3830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Produzione di pompe di efflusso</a:t>
            </a:r>
          </a:p>
        </p:txBody>
      </p:sp>
      <p:pic>
        <p:nvPicPr>
          <p:cNvPr id="38917" name="Picture 5" descr="pump_ani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804988"/>
            <a:ext cx="4679950" cy="377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546225"/>
            <a:ext cx="7921625" cy="4114800"/>
          </a:xfrm>
        </p:spPr>
        <p:txBody>
          <a:bodyPr/>
          <a:lstStyle/>
          <a:p>
            <a:r>
              <a:rPr lang="it-IT"/>
              <a:t>I farmaci antibatterici sono attivi solo su batteri attivamente metabolizzanti</a:t>
            </a:r>
          </a:p>
          <a:p>
            <a:r>
              <a:rPr lang="it-IT"/>
              <a:t>Possono essere  antibiotici </a:t>
            </a:r>
            <a:r>
              <a:rPr lang="it-IT" b="1"/>
              <a:t>batteriostatici e battericidi</a:t>
            </a:r>
          </a:p>
          <a:p>
            <a:r>
              <a:rPr lang="it-IT"/>
              <a:t>I chemioterapici sono prodotti per sintesi </a:t>
            </a:r>
          </a:p>
          <a:p>
            <a:r>
              <a:rPr lang="it-IT"/>
              <a:t>Gli antibiotici sono sostanze naturali prodotte da microrganismi</a:t>
            </a:r>
          </a:p>
          <a:p>
            <a:pPr>
              <a:buFontTx/>
              <a:buNone/>
            </a:pPr>
            <a:endParaRPr lang="it-IT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47813" y="333375"/>
            <a:ext cx="612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>
                <a:solidFill>
                  <a:schemeClr val="tx2"/>
                </a:solidFill>
                <a:latin typeface="Times New Roman" pitchFamily="18" charset="0"/>
              </a:rPr>
              <a:t>Chemioterapici e antibiotici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it-IT" sz="4000"/>
              <a:t>Bersagli dei principali agenti antibatterici</a:t>
            </a:r>
          </a:p>
        </p:txBody>
      </p:sp>
      <p:pic>
        <p:nvPicPr>
          <p:cNvPr id="7171" name="Picture 3" descr="FG20_1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552575"/>
            <a:ext cx="6553200" cy="4916488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it-IT" sz="4000">
                <a:solidFill>
                  <a:schemeClr val="accent2"/>
                </a:solidFill>
              </a:rPr>
              <a:t>Chemioterapici analoghi strutturali</a:t>
            </a:r>
          </a:p>
        </p:txBody>
      </p:sp>
      <p:pic>
        <p:nvPicPr>
          <p:cNvPr id="10243" name="Picture 3" descr="chemioterapici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1484313"/>
            <a:ext cx="3303588" cy="5184775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Antibiotici che inibiscono la sintesi di peptidoglicano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it-IT">
                <a:solidFill>
                  <a:schemeClr val="accent2"/>
                </a:solidFill>
              </a:rPr>
              <a:t>Penicilline e  Cefalosporine</a:t>
            </a:r>
            <a:r>
              <a:rPr lang="it-IT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0" y="4724400"/>
            <a:ext cx="3492500" cy="5762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000">
                <a:latin typeface="Times New Roman" pitchFamily="18" charset="0"/>
              </a:rPr>
              <a:t>Acido 7-aminocefalosporanico</a:t>
            </a:r>
          </a:p>
        </p:txBody>
      </p:sp>
      <p:pic>
        <p:nvPicPr>
          <p:cNvPr id="11268" name="Picture 4" descr="blactam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968500"/>
            <a:ext cx="4889500" cy="4052888"/>
          </a:xfrm>
          <a:noFill/>
          <a:ln w="28575">
            <a:solidFill>
              <a:srgbClr val="000000"/>
            </a:solidFill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95963" y="3103563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Times New Roman" pitchFamily="18" charset="0"/>
              </a:rPr>
              <a:t>Acido 6-aminopenillanico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it-IT">
                <a:solidFill>
                  <a:schemeClr val="accent2"/>
                </a:solidFill>
              </a:rPr>
              <a:t>Struttura del peptidoglicano</a:t>
            </a:r>
            <a:r>
              <a:rPr lang="it-IT"/>
              <a:t> </a:t>
            </a:r>
          </a:p>
        </p:txBody>
      </p:sp>
      <p:pic>
        <p:nvPicPr>
          <p:cNvPr id="12291" name="Picture 3" descr="u1fig8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773238"/>
            <a:ext cx="4897437" cy="4879975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302</Words>
  <Application>Microsoft PowerPoint</Application>
  <PresentationFormat>Presentazione su schermo (4:3)</PresentationFormat>
  <Paragraphs>58</Paragraphs>
  <Slides>32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6" baseType="lpstr">
      <vt:lpstr>Arial</vt:lpstr>
      <vt:lpstr>Times New Roman</vt:lpstr>
      <vt:lpstr>Struttura predefinita</vt:lpstr>
      <vt:lpstr>Adobe Photoshop Immagine</vt:lpstr>
      <vt:lpstr>Meccanismo d’azione dei principali farmaci chemioterapici</vt:lpstr>
      <vt:lpstr>Diapositiva 2</vt:lpstr>
      <vt:lpstr>Cenni storici</vt:lpstr>
      <vt:lpstr>Diapositiva 4</vt:lpstr>
      <vt:lpstr>Bersagli dei principali agenti antibatterici</vt:lpstr>
      <vt:lpstr>Chemioterapici analoghi strutturali</vt:lpstr>
      <vt:lpstr>Antibiotici che inibiscono la sintesi di peptidoglicano</vt:lpstr>
      <vt:lpstr>Penicilline e  Cefalosporine </vt:lpstr>
      <vt:lpstr>Struttura del peptidoglicano </vt:lpstr>
      <vt:lpstr>Diapositiva 10</vt:lpstr>
      <vt:lpstr>Meccanismo d’azione della penicillina</vt:lpstr>
      <vt:lpstr>Cicloserina e fosfomicina</vt:lpstr>
      <vt:lpstr>Vancomicina e bacitracina</vt:lpstr>
      <vt:lpstr>Meccanismo d’azione della vancomicina</vt:lpstr>
      <vt:lpstr>Diapositiva 15</vt:lpstr>
      <vt:lpstr>Antibiotici che agiscono sulle membrane batteriche</vt:lpstr>
      <vt:lpstr>Polimixine </vt:lpstr>
      <vt:lpstr>Antibiotici che inibiscono la sintesi di DNA, RNA e proteine</vt:lpstr>
      <vt:lpstr>Chinoloni e novobiocina</vt:lpstr>
      <vt:lpstr>Inibitori della trascrizione</vt:lpstr>
      <vt:lpstr>Inibitori della sintesi proteica</vt:lpstr>
      <vt:lpstr>Inibitori della porzione 50 S</vt:lpstr>
      <vt:lpstr>Macrolidi </vt:lpstr>
      <vt:lpstr>Inibitori della subunità 30S</vt:lpstr>
      <vt:lpstr>Meccanismo d’azione della tetraciclina</vt:lpstr>
      <vt:lpstr>Resistenze ai farmaci</vt:lpstr>
      <vt:lpstr>Modalità di resistenza</vt:lpstr>
      <vt:lpstr>Produzione di enzimi che inattivano gli antibiotici </vt:lpstr>
      <vt:lpstr>Alterazione delle porine </vt:lpstr>
      <vt:lpstr>Alterazione del sito d’azione</vt:lpstr>
      <vt:lpstr>Alterazione delle proteine di trasporto</vt:lpstr>
      <vt:lpstr>Produzione di pompe di efflusso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Meccanismo d’azione dei principali farmaci chemioterapici</dc:title>
  <dc:creator>Letizia Angiolella</dc:creator>
  <cp:lastModifiedBy>Utente</cp:lastModifiedBy>
  <cp:revision>11</cp:revision>
  <dcterms:created xsi:type="dcterms:W3CDTF">2005-09-30T13:08:18Z</dcterms:created>
  <dcterms:modified xsi:type="dcterms:W3CDTF">2014-04-03T17:49:24Z</dcterms:modified>
</cp:coreProperties>
</file>