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8" r:id="rId3"/>
  </p:sldMasterIdLst>
  <p:sldIdLst>
    <p:sldId id="283" r:id="rId4"/>
    <p:sldId id="316" r:id="rId5"/>
    <p:sldId id="271" r:id="rId6"/>
    <p:sldId id="272" r:id="rId7"/>
    <p:sldId id="285" r:id="rId8"/>
    <p:sldId id="311" r:id="rId9"/>
    <p:sldId id="312" r:id="rId10"/>
    <p:sldId id="309" r:id="rId11"/>
    <p:sldId id="310" r:id="rId12"/>
    <p:sldId id="286" r:id="rId13"/>
    <p:sldId id="270" r:id="rId14"/>
    <p:sldId id="273" r:id="rId15"/>
    <p:sldId id="274" r:id="rId16"/>
    <p:sldId id="319" r:id="rId17"/>
    <p:sldId id="276" r:id="rId18"/>
    <p:sldId id="277" r:id="rId19"/>
    <p:sldId id="279" r:id="rId20"/>
    <p:sldId id="280" r:id="rId21"/>
    <p:sldId id="281" r:id="rId22"/>
    <p:sldId id="308" r:id="rId23"/>
    <p:sldId id="262" r:id="rId24"/>
    <p:sldId id="263" r:id="rId25"/>
    <p:sldId id="264" r:id="rId26"/>
    <p:sldId id="265" r:id="rId27"/>
    <p:sldId id="288" r:id="rId28"/>
    <p:sldId id="266" r:id="rId29"/>
    <p:sldId id="267" r:id="rId30"/>
    <p:sldId id="289" r:id="rId31"/>
    <p:sldId id="268" r:id="rId32"/>
    <p:sldId id="256" r:id="rId33"/>
    <p:sldId id="258" r:id="rId34"/>
    <p:sldId id="318" r:id="rId35"/>
    <p:sldId id="314" r:id="rId36"/>
    <p:sldId id="317" r:id="rId37"/>
    <p:sldId id="290" r:id="rId38"/>
    <p:sldId id="260" r:id="rId39"/>
    <p:sldId id="315" r:id="rId40"/>
    <p:sldId id="291" r:id="rId41"/>
    <p:sldId id="292" r:id="rId42"/>
    <p:sldId id="293" r:id="rId43"/>
    <p:sldId id="294" r:id="rId44"/>
    <p:sldId id="307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x="10801350" cy="7200900"/>
  <p:notesSz cx="9144000" cy="6858000"/>
  <p:defaultTextStyle>
    <a:defPPr>
      <a:defRPr lang="it-IT"/>
    </a:defPPr>
    <a:lvl1pPr marL="0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247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495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2742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6988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235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5484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99730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3977" algn="l" defTabSz="10284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704" y="68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0101" y="2236949"/>
            <a:ext cx="9181148" cy="154352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20205" y="4080510"/>
            <a:ext cx="756094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5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9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83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70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830979" y="288373"/>
            <a:ext cx="2430304" cy="61441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40067" y="288373"/>
            <a:ext cx="7110889" cy="614410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219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045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168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0801350" cy="458390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"/>
            <a:ext cx="10801350" cy="4583906"/>
          </a:xfrm>
          <a:custGeom>
            <a:avLst/>
            <a:gdLst/>
            <a:ahLst/>
            <a:cxnLst/>
            <a:rect l="l" t="t" r="r" b="b"/>
            <a:pathLst>
              <a:path w="10287000" h="4365625">
                <a:moveTo>
                  <a:pt x="0" y="4365625"/>
                </a:moveTo>
                <a:lnTo>
                  <a:pt x="10287000" y="4365625"/>
                </a:lnTo>
                <a:lnTo>
                  <a:pt x="10287000" y="0"/>
                </a:lnTo>
              </a:path>
              <a:path w="10287000" h="4365625">
                <a:moveTo>
                  <a:pt x="0" y="0"/>
                </a:moveTo>
                <a:lnTo>
                  <a:pt x="0" y="436562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59928"/>
            <a:endParaRPr sz="19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921" y="312438"/>
            <a:ext cx="1059951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0205" y="4032504"/>
            <a:ext cx="75609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6696839"/>
            <a:ext cx="3456432" cy="3077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67" y="6696839"/>
            <a:ext cx="2484311" cy="3077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3" y="6696839"/>
            <a:ext cx="2484311" cy="3077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84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7313" y="105349"/>
            <a:ext cx="2566722" cy="630942"/>
          </a:xfrm>
        </p:spPr>
        <p:txBody>
          <a:bodyPr lIns="0" tIns="0" rIns="0" bIns="0"/>
          <a:lstStyle>
            <a:lvl1pPr>
              <a:defRPr sz="41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2739" y="3574580"/>
            <a:ext cx="9655874" cy="323165"/>
          </a:xfrm>
        </p:spPr>
        <p:txBody>
          <a:bodyPr lIns="0" tIns="0" rIns="0" bIns="0"/>
          <a:lstStyle>
            <a:lvl1pPr>
              <a:defRPr sz="2100" b="0" i="0">
                <a:solidFill>
                  <a:srgbClr val="8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6696839"/>
            <a:ext cx="3456432" cy="3077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67" y="6696839"/>
            <a:ext cx="2484311" cy="3077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3" y="6696839"/>
            <a:ext cx="2484311" cy="3077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34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7313" y="105349"/>
            <a:ext cx="2566722" cy="630942"/>
          </a:xfrm>
        </p:spPr>
        <p:txBody>
          <a:bodyPr lIns="0" tIns="0" rIns="0" bIns="0"/>
          <a:lstStyle>
            <a:lvl1pPr>
              <a:defRPr sz="41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0070" y="1656207"/>
            <a:ext cx="469858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62698" y="1656207"/>
            <a:ext cx="469858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672459" y="6696839"/>
            <a:ext cx="3456432" cy="3077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540067" y="6696839"/>
            <a:ext cx="2484311" cy="3077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7776973" y="6696839"/>
            <a:ext cx="2484311" cy="3077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6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7313" y="105349"/>
            <a:ext cx="2566722" cy="630942"/>
          </a:xfrm>
        </p:spPr>
        <p:txBody>
          <a:bodyPr lIns="0" tIns="0" rIns="0" bIns="0"/>
          <a:lstStyle>
            <a:lvl1pPr>
              <a:defRPr sz="41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672459" y="6696839"/>
            <a:ext cx="3456432" cy="3077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540067" y="6696839"/>
            <a:ext cx="2484311" cy="3077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776973" y="6696839"/>
            <a:ext cx="2484311" cy="3077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2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672459" y="6696839"/>
            <a:ext cx="3456432" cy="3077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40067" y="6696839"/>
            <a:ext cx="2484311" cy="3077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7776973" y="6696839"/>
            <a:ext cx="2484311" cy="3077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5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0101" y="2236947"/>
            <a:ext cx="9181148" cy="154352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20203" y="4080510"/>
            <a:ext cx="756094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4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087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32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3232" y="4627245"/>
            <a:ext cx="9181148" cy="143017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53232" y="3052049"/>
            <a:ext cx="9181148" cy="157519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46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40068" y="1680211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90686" y="1680211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1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0068" y="1611869"/>
            <a:ext cx="4772472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068" y="2283619"/>
            <a:ext cx="4772472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486936" y="1611869"/>
            <a:ext cx="4774347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486936" y="2283619"/>
            <a:ext cx="4774347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7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92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47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0068" y="286702"/>
            <a:ext cx="3553570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23028" y="286703"/>
            <a:ext cx="6038255" cy="614576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40068" y="1506856"/>
            <a:ext cx="3553570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97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17140" y="5040630"/>
            <a:ext cx="6480810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117140" y="643414"/>
            <a:ext cx="6480810" cy="432054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117140" y="5635705"/>
            <a:ext cx="6480810" cy="845105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52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49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830979" y="288371"/>
            <a:ext cx="2430304" cy="61441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40067" y="288371"/>
            <a:ext cx="7110889" cy="614410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167A-E4E6-40E4-A838-A39C9AEF7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9B85-72B8-4094-9D82-C33FBF620F6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5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3232" y="4627248"/>
            <a:ext cx="9181148" cy="143017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53232" y="3052049"/>
            <a:ext cx="9181148" cy="157519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2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4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27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6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54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99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3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49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40068" y="1680213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90686" y="1680213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44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0068" y="1611869"/>
            <a:ext cx="4772472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47" indent="0">
              <a:buNone/>
              <a:defRPr sz="2300" b="1"/>
            </a:lvl2pPr>
            <a:lvl3pPr marL="1028495" indent="0">
              <a:buNone/>
              <a:defRPr sz="2000" b="1"/>
            </a:lvl3pPr>
            <a:lvl4pPr marL="1542742" indent="0">
              <a:buNone/>
              <a:defRPr sz="1800" b="1"/>
            </a:lvl4pPr>
            <a:lvl5pPr marL="2056988" indent="0">
              <a:buNone/>
              <a:defRPr sz="1800" b="1"/>
            </a:lvl5pPr>
            <a:lvl6pPr marL="2571235" indent="0">
              <a:buNone/>
              <a:defRPr sz="1800" b="1"/>
            </a:lvl6pPr>
            <a:lvl7pPr marL="3085484" indent="0">
              <a:buNone/>
              <a:defRPr sz="1800" b="1"/>
            </a:lvl7pPr>
            <a:lvl8pPr marL="3599730" indent="0">
              <a:buNone/>
              <a:defRPr sz="1800" b="1"/>
            </a:lvl8pPr>
            <a:lvl9pPr marL="4113977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068" y="2283619"/>
            <a:ext cx="4772472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486939" y="1611869"/>
            <a:ext cx="4774347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47" indent="0">
              <a:buNone/>
              <a:defRPr sz="2300" b="1"/>
            </a:lvl2pPr>
            <a:lvl3pPr marL="1028495" indent="0">
              <a:buNone/>
              <a:defRPr sz="2000" b="1"/>
            </a:lvl3pPr>
            <a:lvl4pPr marL="1542742" indent="0">
              <a:buNone/>
              <a:defRPr sz="1800" b="1"/>
            </a:lvl4pPr>
            <a:lvl5pPr marL="2056988" indent="0">
              <a:buNone/>
              <a:defRPr sz="1800" b="1"/>
            </a:lvl5pPr>
            <a:lvl6pPr marL="2571235" indent="0">
              <a:buNone/>
              <a:defRPr sz="1800" b="1"/>
            </a:lvl6pPr>
            <a:lvl7pPr marL="3085484" indent="0">
              <a:buNone/>
              <a:defRPr sz="1800" b="1"/>
            </a:lvl7pPr>
            <a:lvl8pPr marL="3599730" indent="0">
              <a:buNone/>
              <a:defRPr sz="1800" b="1"/>
            </a:lvl8pPr>
            <a:lvl9pPr marL="4113977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486939" y="2283619"/>
            <a:ext cx="4774347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33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56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4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0069" y="286702"/>
            <a:ext cx="3553570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23030" y="286705"/>
            <a:ext cx="6038255" cy="614576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40069" y="1506858"/>
            <a:ext cx="3553570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14247" indent="0">
              <a:buNone/>
              <a:defRPr sz="1400"/>
            </a:lvl2pPr>
            <a:lvl3pPr marL="1028495" indent="0">
              <a:buNone/>
              <a:defRPr sz="1100"/>
            </a:lvl3pPr>
            <a:lvl4pPr marL="1542742" indent="0">
              <a:buNone/>
              <a:defRPr sz="1000"/>
            </a:lvl4pPr>
            <a:lvl5pPr marL="2056988" indent="0">
              <a:buNone/>
              <a:defRPr sz="1000"/>
            </a:lvl5pPr>
            <a:lvl6pPr marL="2571235" indent="0">
              <a:buNone/>
              <a:defRPr sz="1000"/>
            </a:lvl6pPr>
            <a:lvl7pPr marL="3085484" indent="0">
              <a:buNone/>
              <a:defRPr sz="1000"/>
            </a:lvl7pPr>
            <a:lvl8pPr marL="3599730" indent="0">
              <a:buNone/>
              <a:defRPr sz="1000"/>
            </a:lvl8pPr>
            <a:lvl9pPr marL="4113977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55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17140" y="5040631"/>
            <a:ext cx="6480810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117140" y="643414"/>
            <a:ext cx="6480810" cy="4320540"/>
          </a:xfrm>
        </p:spPr>
        <p:txBody>
          <a:bodyPr/>
          <a:lstStyle>
            <a:lvl1pPr marL="0" indent="0">
              <a:buNone/>
              <a:defRPr sz="3600"/>
            </a:lvl1pPr>
            <a:lvl2pPr marL="514247" indent="0">
              <a:buNone/>
              <a:defRPr sz="3200"/>
            </a:lvl2pPr>
            <a:lvl3pPr marL="1028495" indent="0">
              <a:buNone/>
              <a:defRPr sz="2700"/>
            </a:lvl3pPr>
            <a:lvl4pPr marL="1542742" indent="0">
              <a:buNone/>
              <a:defRPr sz="2300"/>
            </a:lvl4pPr>
            <a:lvl5pPr marL="2056988" indent="0">
              <a:buNone/>
              <a:defRPr sz="2300"/>
            </a:lvl5pPr>
            <a:lvl6pPr marL="2571235" indent="0">
              <a:buNone/>
              <a:defRPr sz="2300"/>
            </a:lvl6pPr>
            <a:lvl7pPr marL="3085484" indent="0">
              <a:buNone/>
              <a:defRPr sz="2300"/>
            </a:lvl7pPr>
            <a:lvl8pPr marL="3599730" indent="0">
              <a:buNone/>
              <a:defRPr sz="2300"/>
            </a:lvl8pPr>
            <a:lvl9pPr marL="4113977" indent="0">
              <a:buNone/>
              <a:defRPr sz="23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117140" y="5635706"/>
            <a:ext cx="6480810" cy="845105"/>
          </a:xfrm>
        </p:spPr>
        <p:txBody>
          <a:bodyPr/>
          <a:lstStyle>
            <a:lvl1pPr marL="0" indent="0">
              <a:buNone/>
              <a:defRPr sz="1600"/>
            </a:lvl1pPr>
            <a:lvl2pPr marL="514247" indent="0">
              <a:buNone/>
              <a:defRPr sz="1400"/>
            </a:lvl2pPr>
            <a:lvl3pPr marL="1028495" indent="0">
              <a:buNone/>
              <a:defRPr sz="1100"/>
            </a:lvl3pPr>
            <a:lvl4pPr marL="1542742" indent="0">
              <a:buNone/>
              <a:defRPr sz="1000"/>
            </a:lvl4pPr>
            <a:lvl5pPr marL="2056988" indent="0">
              <a:buNone/>
              <a:defRPr sz="1000"/>
            </a:lvl5pPr>
            <a:lvl6pPr marL="2571235" indent="0">
              <a:buNone/>
              <a:defRPr sz="1000"/>
            </a:lvl6pPr>
            <a:lvl7pPr marL="3085484" indent="0">
              <a:buNone/>
              <a:defRPr sz="1000"/>
            </a:lvl7pPr>
            <a:lvl8pPr marL="3599730" indent="0">
              <a:buNone/>
              <a:defRPr sz="1000"/>
            </a:lvl8pPr>
            <a:lvl9pPr marL="4113977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14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40070" y="288370"/>
            <a:ext cx="9721215" cy="1200150"/>
          </a:xfrm>
          <a:prstGeom prst="rect">
            <a:avLst/>
          </a:prstGeom>
        </p:spPr>
        <p:txBody>
          <a:bodyPr vert="horz" lIns="102850" tIns="51424" rIns="102850" bIns="51424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0070" y="1680213"/>
            <a:ext cx="9721215" cy="4752261"/>
          </a:xfrm>
          <a:prstGeom prst="rect">
            <a:avLst/>
          </a:prstGeom>
        </p:spPr>
        <p:txBody>
          <a:bodyPr vert="horz" lIns="102850" tIns="51424" rIns="102850" bIns="51424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40070" y="6674170"/>
            <a:ext cx="2520315" cy="383381"/>
          </a:xfrm>
          <a:prstGeom prst="rect">
            <a:avLst/>
          </a:prstGeom>
        </p:spPr>
        <p:txBody>
          <a:bodyPr vert="horz" lIns="102850" tIns="51424" rIns="102850" bIns="5142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B2E42-1F24-490C-98E3-BEA9F6CB5DA1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690461" y="6674170"/>
            <a:ext cx="3420428" cy="383381"/>
          </a:xfrm>
          <a:prstGeom prst="rect">
            <a:avLst/>
          </a:prstGeom>
        </p:spPr>
        <p:txBody>
          <a:bodyPr vert="horz" lIns="102850" tIns="51424" rIns="102850" bIns="5142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740970" y="6674170"/>
            <a:ext cx="2520315" cy="383381"/>
          </a:xfrm>
          <a:prstGeom prst="rect">
            <a:avLst/>
          </a:prstGeom>
        </p:spPr>
        <p:txBody>
          <a:bodyPr vert="horz" lIns="102850" tIns="51424" rIns="102850" bIns="5142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79829-E2BF-4888-B22A-294BBAFA74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7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02849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685" indent="-385685" algn="l" defTabSz="1028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652" indent="-321405" algn="l" defTabSz="10284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619" indent="-257123" algn="l" defTabSz="1028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865" indent="-257123" algn="l" defTabSz="10284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112" indent="-257123" algn="l" defTabSz="102849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360" indent="-257123" algn="l" defTabSz="1028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2607" indent="-257123" algn="l" defTabSz="1028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6853" indent="-257123" algn="l" defTabSz="1028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100" indent="-257123" algn="l" defTabSz="1028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7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495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2742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235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5484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30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977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"/>
            <a:ext cx="10801350" cy="103012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2"/>
            <a:ext cx="10801350" cy="1030129"/>
          </a:xfrm>
          <a:custGeom>
            <a:avLst/>
            <a:gdLst/>
            <a:ahLst/>
            <a:cxnLst/>
            <a:rect l="l" t="t" r="r" b="b"/>
            <a:pathLst>
              <a:path w="10287000" h="981075">
                <a:moveTo>
                  <a:pt x="0" y="981075"/>
                </a:moveTo>
                <a:lnTo>
                  <a:pt x="10287000" y="981075"/>
                </a:lnTo>
                <a:lnTo>
                  <a:pt x="10287000" y="0"/>
                </a:lnTo>
              </a:path>
              <a:path w="10287000" h="981075">
                <a:moveTo>
                  <a:pt x="0" y="0"/>
                </a:moveTo>
                <a:lnTo>
                  <a:pt x="0" y="9810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59928"/>
            <a:endParaRPr sz="19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7313" y="105349"/>
            <a:ext cx="2566722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2739" y="3574582"/>
            <a:ext cx="96558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8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6696837"/>
            <a:ext cx="3456432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928"/>
            <a:endParaRPr lang="it-IT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67" y="6696837"/>
            <a:ext cx="248431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928"/>
            <a:fld id="{1D8BD707-D9CF-40AE-B4C6-C98DA3205C09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59928"/>
              <a:t>4/12/2023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3" y="6696837"/>
            <a:ext cx="2484311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928"/>
            <a:fld id="{B6F15528-21DE-4FAA-801E-634DDDAF4B2B}" type="slidenum">
              <a:rPr lang="it-IT" sz="1900" smtClean="0">
                <a:solidFill>
                  <a:prstClr val="black">
                    <a:tint val="75000"/>
                  </a:prstClr>
                </a:solidFill>
              </a:rPr>
              <a:pPr defTabSz="959928"/>
              <a:t>‹N›</a:t>
            </a:fld>
            <a:endParaRPr lang="it-IT" sz="1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2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79964">
        <a:defRPr>
          <a:latin typeface="+mn-lt"/>
          <a:ea typeface="+mn-ea"/>
          <a:cs typeface="+mn-cs"/>
        </a:defRPr>
      </a:lvl2pPr>
      <a:lvl3pPr marL="959928">
        <a:defRPr>
          <a:latin typeface="+mn-lt"/>
          <a:ea typeface="+mn-ea"/>
          <a:cs typeface="+mn-cs"/>
        </a:defRPr>
      </a:lvl3pPr>
      <a:lvl4pPr marL="1439892">
        <a:defRPr>
          <a:latin typeface="+mn-lt"/>
          <a:ea typeface="+mn-ea"/>
          <a:cs typeface="+mn-cs"/>
        </a:defRPr>
      </a:lvl4pPr>
      <a:lvl5pPr marL="1919856">
        <a:defRPr>
          <a:latin typeface="+mn-lt"/>
          <a:ea typeface="+mn-ea"/>
          <a:cs typeface="+mn-cs"/>
        </a:defRPr>
      </a:lvl5pPr>
      <a:lvl6pPr marL="2399820">
        <a:defRPr>
          <a:latin typeface="+mn-lt"/>
          <a:ea typeface="+mn-ea"/>
          <a:cs typeface="+mn-cs"/>
        </a:defRPr>
      </a:lvl6pPr>
      <a:lvl7pPr marL="2879784">
        <a:defRPr>
          <a:latin typeface="+mn-lt"/>
          <a:ea typeface="+mn-ea"/>
          <a:cs typeface="+mn-cs"/>
        </a:defRPr>
      </a:lvl7pPr>
      <a:lvl8pPr marL="3359748">
        <a:defRPr>
          <a:latin typeface="+mn-lt"/>
          <a:ea typeface="+mn-ea"/>
          <a:cs typeface="+mn-cs"/>
        </a:defRPr>
      </a:lvl8pPr>
      <a:lvl9pPr marL="3839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79964">
        <a:defRPr>
          <a:latin typeface="+mn-lt"/>
          <a:ea typeface="+mn-ea"/>
          <a:cs typeface="+mn-cs"/>
        </a:defRPr>
      </a:lvl2pPr>
      <a:lvl3pPr marL="959928">
        <a:defRPr>
          <a:latin typeface="+mn-lt"/>
          <a:ea typeface="+mn-ea"/>
          <a:cs typeface="+mn-cs"/>
        </a:defRPr>
      </a:lvl3pPr>
      <a:lvl4pPr marL="1439892">
        <a:defRPr>
          <a:latin typeface="+mn-lt"/>
          <a:ea typeface="+mn-ea"/>
          <a:cs typeface="+mn-cs"/>
        </a:defRPr>
      </a:lvl4pPr>
      <a:lvl5pPr marL="1919856">
        <a:defRPr>
          <a:latin typeface="+mn-lt"/>
          <a:ea typeface="+mn-ea"/>
          <a:cs typeface="+mn-cs"/>
        </a:defRPr>
      </a:lvl5pPr>
      <a:lvl6pPr marL="2399820">
        <a:defRPr>
          <a:latin typeface="+mn-lt"/>
          <a:ea typeface="+mn-ea"/>
          <a:cs typeface="+mn-cs"/>
        </a:defRPr>
      </a:lvl6pPr>
      <a:lvl7pPr marL="2879784">
        <a:defRPr>
          <a:latin typeface="+mn-lt"/>
          <a:ea typeface="+mn-ea"/>
          <a:cs typeface="+mn-cs"/>
        </a:defRPr>
      </a:lvl7pPr>
      <a:lvl8pPr marL="3359748">
        <a:defRPr>
          <a:latin typeface="+mn-lt"/>
          <a:ea typeface="+mn-ea"/>
          <a:cs typeface="+mn-cs"/>
        </a:defRPr>
      </a:lvl8pPr>
      <a:lvl9pPr marL="383971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40068" y="288370"/>
            <a:ext cx="9721215" cy="1200150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0068" y="1680211"/>
            <a:ext cx="9721215" cy="4752261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40068" y="6674168"/>
            <a:ext cx="2520315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700"/>
            <a:fld id="{6DC2167A-E4E6-40E4-A838-A39C9AEF7DA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1028700"/>
              <a:t>12/04/2023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690461" y="6674168"/>
            <a:ext cx="3420428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7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740968" y="6674168"/>
            <a:ext cx="2520315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700"/>
            <a:fld id="{F2739B85-72B8-4094-9D82-C33FBF620F6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10287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jp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9" Type="http://schemas.openxmlformats.org/officeDocument/2006/relationships/image" Target="../media/image127.png"/><Relationship Id="rId21" Type="http://schemas.openxmlformats.org/officeDocument/2006/relationships/image" Target="../media/image109.png"/><Relationship Id="rId34" Type="http://schemas.openxmlformats.org/officeDocument/2006/relationships/image" Target="../media/image122.png"/><Relationship Id="rId42" Type="http://schemas.openxmlformats.org/officeDocument/2006/relationships/image" Target="../media/image130.png"/><Relationship Id="rId47" Type="http://schemas.openxmlformats.org/officeDocument/2006/relationships/image" Target="../media/image135.png"/><Relationship Id="rId50" Type="http://schemas.openxmlformats.org/officeDocument/2006/relationships/image" Target="../media/image138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9" Type="http://schemas.openxmlformats.org/officeDocument/2006/relationships/image" Target="../media/image117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40" Type="http://schemas.openxmlformats.org/officeDocument/2006/relationships/image" Target="../media/image128.png"/><Relationship Id="rId45" Type="http://schemas.openxmlformats.org/officeDocument/2006/relationships/image" Target="../media/image133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137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4" Type="http://schemas.openxmlformats.org/officeDocument/2006/relationships/image" Target="../media/image132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48" Type="http://schemas.openxmlformats.org/officeDocument/2006/relationships/image" Target="../media/image136.png"/><Relationship Id="rId8" Type="http://schemas.openxmlformats.org/officeDocument/2006/relationships/image" Target="../media/image96.png"/><Relationship Id="rId51" Type="http://schemas.openxmlformats.org/officeDocument/2006/relationships/image" Target="../media/image139.png"/><Relationship Id="rId3" Type="http://schemas.openxmlformats.org/officeDocument/2006/relationships/image" Target="../media/image91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20" Type="http://schemas.openxmlformats.org/officeDocument/2006/relationships/image" Target="../media/image108.png"/><Relationship Id="rId41" Type="http://schemas.openxmlformats.org/officeDocument/2006/relationships/image" Target="../media/image1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3" Type="http://schemas.openxmlformats.org/officeDocument/2006/relationships/image" Target="../media/image141.png"/><Relationship Id="rId21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29" Type="http://schemas.openxmlformats.org/officeDocument/2006/relationships/image" Target="../media/image1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24" Type="http://schemas.openxmlformats.org/officeDocument/2006/relationships/image" Target="../media/image162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28" Type="http://schemas.openxmlformats.org/officeDocument/2006/relationships/image" Target="../media/image166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image" Target="../media/image169.png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19" Type="http://schemas.openxmlformats.org/officeDocument/2006/relationships/image" Target="../media/image186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jpg"/><Relationship Id="rId9" Type="http://schemas.openxmlformats.org/officeDocument/2006/relationships/image" Target="../media/image19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lute.gov.it/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92163" y="2520330"/>
            <a:ext cx="9181148" cy="1543526"/>
          </a:xfrm>
        </p:spPr>
        <p:txBody>
          <a:bodyPr>
            <a:normAutofit fontScale="90000"/>
          </a:bodyPr>
          <a:lstStyle/>
          <a:p>
            <a:r>
              <a:rPr lang="it-IT" dirty="0"/>
              <a:t>Probiotici e prebiotici: impiego e differenziazione.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Prof. Giuseppe Esposito</a:t>
            </a:r>
          </a:p>
          <a:p>
            <a:r>
              <a:rPr lang="it-IT" dirty="0"/>
              <a:t>Dipartimento di Fisiologia e farmacologia </a:t>
            </a:r>
          </a:p>
          <a:p>
            <a:r>
              <a:rPr lang="it-IT" dirty="0"/>
              <a:t>«V. </a:t>
            </a:r>
            <a:r>
              <a:rPr lang="it-IT" dirty="0" err="1"/>
              <a:t>Erspamer</a:t>
            </a:r>
            <a:r>
              <a:rPr lang="it-IT" dirty="0"/>
              <a:t>» </a:t>
            </a:r>
          </a:p>
          <a:p>
            <a:r>
              <a:rPr lang="it-IT" dirty="0"/>
              <a:t>Sapienza Università di Roma</a:t>
            </a:r>
          </a:p>
        </p:txBody>
      </p:sp>
    </p:spTree>
    <p:extLst>
      <p:ext uri="{BB962C8B-B14F-4D97-AF65-F5344CB8AC3E}">
        <p14:creationId xmlns:p14="http://schemas.microsoft.com/office/powerpoint/2010/main" val="2899174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683"/>
            <a:ext cx="10801350" cy="67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446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3" y="1486852"/>
            <a:ext cx="10796015" cy="4167188"/>
            <a:chOff x="5191" y="1416050"/>
            <a:chExt cx="10281920" cy="3968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1" y="1416050"/>
              <a:ext cx="10281793" cy="39687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2052" y="3093720"/>
              <a:ext cx="1223772" cy="6583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05175" y="3175000"/>
              <a:ext cx="1017905" cy="450850"/>
            </a:xfrm>
            <a:custGeom>
              <a:avLst/>
              <a:gdLst/>
              <a:ahLst/>
              <a:cxnLst/>
              <a:rect l="l" t="t" r="r" b="b"/>
              <a:pathLst>
                <a:path w="1017904" h="450850">
                  <a:moveTo>
                    <a:pt x="0" y="225425"/>
                  </a:moveTo>
                  <a:lnTo>
                    <a:pt x="15533" y="169932"/>
                  </a:lnTo>
                  <a:lnTo>
                    <a:pt x="59595" y="119468"/>
                  </a:lnTo>
                  <a:lnTo>
                    <a:pt x="91134" y="96651"/>
                  </a:lnTo>
                  <a:lnTo>
                    <a:pt x="128376" y="75726"/>
                  </a:lnTo>
                  <a:lnTo>
                    <a:pt x="170845" y="56905"/>
                  </a:lnTo>
                  <a:lnTo>
                    <a:pt x="218064" y="40399"/>
                  </a:lnTo>
                  <a:lnTo>
                    <a:pt x="269559" y="26419"/>
                  </a:lnTo>
                  <a:lnTo>
                    <a:pt x="324852" y="15178"/>
                  </a:lnTo>
                  <a:lnTo>
                    <a:pt x="383468" y="6887"/>
                  </a:lnTo>
                  <a:lnTo>
                    <a:pt x="444930" y="1757"/>
                  </a:lnTo>
                  <a:lnTo>
                    <a:pt x="508762" y="0"/>
                  </a:lnTo>
                  <a:lnTo>
                    <a:pt x="572568" y="1757"/>
                  </a:lnTo>
                  <a:lnTo>
                    <a:pt x="634013" y="6887"/>
                  </a:lnTo>
                  <a:lnTo>
                    <a:pt x="692619" y="15178"/>
                  </a:lnTo>
                  <a:lnTo>
                    <a:pt x="747908" y="26419"/>
                  </a:lnTo>
                  <a:lnTo>
                    <a:pt x="799403" y="40399"/>
                  </a:lnTo>
                  <a:lnTo>
                    <a:pt x="846628" y="56905"/>
                  </a:lnTo>
                  <a:lnTo>
                    <a:pt x="889104" y="75726"/>
                  </a:lnTo>
                  <a:lnTo>
                    <a:pt x="926355" y="96651"/>
                  </a:lnTo>
                  <a:lnTo>
                    <a:pt x="957903" y="119468"/>
                  </a:lnTo>
                  <a:lnTo>
                    <a:pt x="1001982" y="169932"/>
                  </a:lnTo>
                  <a:lnTo>
                    <a:pt x="1017524" y="225425"/>
                  </a:lnTo>
                  <a:lnTo>
                    <a:pt x="1013559" y="253694"/>
                  </a:lnTo>
                  <a:lnTo>
                    <a:pt x="1001982" y="280917"/>
                  </a:lnTo>
                  <a:lnTo>
                    <a:pt x="957903" y="331381"/>
                  </a:lnTo>
                  <a:lnTo>
                    <a:pt x="926355" y="354198"/>
                  </a:lnTo>
                  <a:lnTo>
                    <a:pt x="889104" y="375123"/>
                  </a:lnTo>
                  <a:lnTo>
                    <a:pt x="846628" y="393944"/>
                  </a:lnTo>
                  <a:lnTo>
                    <a:pt x="799403" y="410450"/>
                  </a:lnTo>
                  <a:lnTo>
                    <a:pt x="747908" y="424430"/>
                  </a:lnTo>
                  <a:lnTo>
                    <a:pt x="692619" y="435671"/>
                  </a:lnTo>
                  <a:lnTo>
                    <a:pt x="634013" y="443962"/>
                  </a:lnTo>
                  <a:lnTo>
                    <a:pt x="572568" y="449092"/>
                  </a:lnTo>
                  <a:lnTo>
                    <a:pt x="508762" y="450850"/>
                  </a:lnTo>
                  <a:lnTo>
                    <a:pt x="444930" y="449092"/>
                  </a:lnTo>
                  <a:lnTo>
                    <a:pt x="383468" y="443962"/>
                  </a:lnTo>
                  <a:lnTo>
                    <a:pt x="324852" y="435671"/>
                  </a:lnTo>
                  <a:lnTo>
                    <a:pt x="269559" y="424430"/>
                  </a:lnTo>
                  <a:lnTo>
                    <a:pt x="218064" y="410450"/>
                  </a:lnTo>
                  <a:lnTo>
                    <a:pt x="170845" y="393944"/>
                  </a:lnTo>
                  <a:lnTo>
                    <a:pt x="128376" y="375123"/>
                  </a:lnTo>
                  <a:lnTo>
                    <a:pt x="91134" y="354198"/>
                  </a:lnTo>
                  <a:lnTo>
                    <a:pt x="59595" y="331381"/>
                  </a:lnTo>
                  <a:lnTo>
                    <a:pt x="15533" y="280917"/>
                  </a:lnTo>
                  <a:lnTo>
                    <a:pt x="0" y="225425"/>
                  </a:lnTo>
                  <a:close/>
                </a:path>
              </a:pathLst>
            </a:custGeom>
            <a:ln w="762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pPr defTabSz="959846"/>
              <a:endParaRPr sz="190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4996" y="0"/>
            <a:ext cx="10811350" cy="1040130"/>
            <a:chOff x="-4762" y="0"/>
            <a:chExt cx="10296525" cy="990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287000" cy="9810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10287000" cy="981075"/>
            </a:xfrm>
            <a:custGeom>
              <a:avLst/>
              <a:gdLst/>
              <a:ahLst/>
              <a:cxnLst/>
              <a:rect l="l" t="t" r="r" b="b"/>
              <a:pathLst>
                <a:path w="10287000" h="981075">
                  <a:moveTo>
                    <a:pt x="0" y="981075"/>
                  </a:moveTo>
                  <a:lnTo>
                    <a:pt x="10287000" y="981075"/>
                  </a:lnTo>
                  <a:lnTo>
                    <a:pt x="10287000" y="0"/>
                  </a:lnTo>
                </a:path>
                <a:path w="10287000" h="981075">
                  <a:moveTo>
                    <a:pt x="0" y="0"/>
                  </a:moveTo>
                  <a:lnTo>
                    <a:pt x="0" y="9810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959846"/>
              <a:endParaRPr sz="190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95773" y="100628"/>
            <a:ext cx="8010335" cy="782902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13330">
              <a:spcBef>
                <a:spcPts val="105"/>
              </a:spcBef>
            </a:pPr>
            <a:r>
              <a:rPr sz="5000" dirty="0"/>
              <a:t>Le</a:t>
            </a:r>
            <a:r>
              <a:rPr sz="5000" spc="-21" dirty="0"/>
              <a:t> </a:t>
            </a:r>
            <a:r>
              <a:rPr sz="5000" spc="-5" dirty="0"/>
              <a:t>dimensioni</a:t>
            </a:r>
            <a:r>
              <a:rPr sz="5000" spc="11" dirty="0"/>
              <a:t> </a:t>
            </a:r>
            <a:r>
              <a:rPr sz="5000" dirty="0"/>
              <a:t>del</a:t>
            </a:r>
            <a:r>
              <a:rPr sz="5000" spc="-5" dirty="0"/>
              <a:t> problema…</a:t>
            </a:r>
            <a:endParaRPr sz="500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535FA86-84FC-431B-B4EF-BB8E58CB1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206" y="1130757"/>
            <a:ext cx="5544691" cy="28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5823" y="100628"/>
            <a:ext cx="7207568" cy="782902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13330">
              <a:spcBef>
                <a:spcPts val="105"/>
              </a:spcBef>
            </a:pPr>
            <a:r>
              <a:rPr sz="5000" spc="-42" dirty="0"/>
              <a:t>Tutto</a:t>
            </a:r>
            <a:r>
              <a:rPr sz="5000" spc="-37" dirty="0"/>
              <a:t> </a:t>
            </a:r>
            <a:r>
              <a:rPr sz="5000" dirty="0"/>
              <a:t>inizia</a:t>
            </a:r>
            <a:r>
              <a:rPr sz="5000" spc="-26" dirty="0"/>
              <a:t> </a:t>
            </a:r>
            <a:r>
              <a:rPr sz="5000" dirty="0"/>
              <a:t>dalla</a:t>
            </a:r>
            <a:r>
              <a:rPr sz="5000" spc="-26" dirty="0"/>
              <a:t> </a:t>
            </a:r>
            <a:r>
              <a:rPr sz="5000" spc="-5" dirty="0"/>
              <a:t>nascita…</a:t>
            </a:r>
            <a:endParaRPr sz="5000"/>
          </a:p>
        </p:txBody>
      </p:sp>
      <p:grpSp>
        <p:nvGrpSpPr>
          <p:cNvPr id="3" name="object 3"/>
          <p:cNvGrpSpPr/>
          <p:nvPr/>
        </p:nvGrpSpPr>
        <p:grpSpPr>
          <a:xfrm>
            <a:off x="1344172" y="1261894"/>
            <a:ext cx="5642705" cy="4071842"/>
            <a:chOff x="1280160" y="1201800"/>
            <a:chExt cx="5374005" cy="3877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8016" y="1298447"/>
              <a:ext cx="2715767" cy="24155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0226" y="1201800"/>
              <a:ext cx="2712974" cy="24113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160" y="3706368"/>
              <a:ext cx="2994660" cy="461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7380" y="4049268"/>
              <a:ext cx="1757171" cy="4206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4164" y="4354068"/>
              <a:ext cx="1403603" cy="4206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0908" y="4658867"/>
              <a:ext cx="1278636" cy="4206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23032" y="4658867"/>
              <a:ext cx="699516" cy="4206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514589" y="3964763"/>
            <a:ext cx="2775014" cy="1290060"/>
          </a:xfrm>
          <a:prstGeom prst="rect">
            <a:avLst/>
          </a:prstGeom>
        </p:spPr>
        <p:txBody>
          <a:bodyPr vert="horz" wrap="square" lIns="0" tIns="12664" rIns="0" bIns="0" rtlCol="0">
            <a:spAutoFit/>
          </a:bodyPr>
          <a:lstStyle/>
          <a:p>
            <a:pPr algn="ctr" defTabSz="959846">
              <a:spcBef>
                <a:spcPts val="100"/>
              </a:spcBef>
            </a:pPr>
            <a:r>
              <a:rPr sz="2300" b="1" i="1" spc="-47" dirty="0">
                <a:solidFill>
                  <a:srgbClr val="000090"/>
                </a:solidFill>
                <a:latin typeface="Times New Roman"/>
                <a:cs typeface="Times New Roman"/>
              </a:rPr>
              <a:t>PARTO</a:t>
            </a:r>
            <a:r>
              <a:rPr sz="2300" b="1" i="1" spc="-59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300"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SPONTANEO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44563" marR="637900" algn="ctr" defTabSz="959846">
              <a:spcBef>
                <a:spcPts val="5"/>
              </a:spcBef>
            </a:pP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Lacto</a:t>
            </a:r>
            <a:r>
              <a:rPr b="1" i="1" spc="5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acil</a:t>
            </a:r>
            <a:r>
              <a:rPr b="1" i="1" spc="-16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b="1" i="1" spc="-11" dirty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s  Prevotella </a:t>
            </a:r>
            <a:r>
              <a:rPr b="1" i="1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Sneathia</a:t>
            </a:r>
            <a:r>
              <a:rPr b="1" i="1" spc="-7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spp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346396" y="3883688"/>
            <a:ext cx="3314414" cy="1443514"/>
            <a:chOff x="6044184" y="3698747"/>
            <a:chExt cx="3156585" cy="137477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45352" y="3698747"/>
              <a:ext cx="2756916" cy="4617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46876" y="4043171"/>
              <a:ext cx="2026920" cy="4206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9372" y="4043171"/>
              <a:ext cx="1066800" cy="4206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37960" y="4347971"/>
              <a:ext cx="2167128" cy="4206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44184" y="4652771"/>
              <a:ext cx="2363723" cy="4206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21396" y="4652771"/>
              <a:ext cx="1078992" cy="4206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501748" y="3958096"/>
            <a:ext cx="2979705" cy="1290060"/>
          </a:xfrm>
          <a:prstGeom prst="rect">
            <a:avLst/>
          </a:prstGeom>
        </p:spPr>
        <p:txBody>
          <a:bodyPr vert="horz" wrap="square" lIns="0" tIns="12664" rIns="0" bIns="0" rtlCol="0">
            <a:spAutoFit/>
          </a:bodyPr>
          <a:lstStyle/>
          <a:p>
            <a:pPr algn="ctr" defTabSz="959846">
              <a:spcBef>
                <a:spcPts val="100"/>
              </a:spcBef>
            </a:pPr>
            <a:r>
              <a:rPr sz="2300" b="1" i="1" spc="-26" dirty="0">
                <a:solidFill>
                  <a:srgbClr val="000090"/>
                </a:solidFill>
                <a:latin typeface="Times New Roman"/>
                <a:cs typeface="Times New Roman"/>
              </a:rPr>
              <a:t>TAGLIO</a:t>
            </a:r>
            <a:r>
              <a:rPr sz="2300" b="1" i="1" spc="-37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3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CESAREO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664" marR="5334" indent="-2000" algn="ctr" defTabSz="959846">
              <a:spcBef>
                <a:spcPts val="5"/>
              </a:spcBef>
            </a:pP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Staphylococcus aureus </a:t>
            </a:r>
            <a:r>
              <a:rPr b="1" i="1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Corynebacterium </a:t>
            </a:r>
            <a:r>
              <a:rPr b="1" i="1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Pro</a:t>
            </a:r>
            <a:r>
              <a:rPr b="1" i="1" spc="11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ionebact</a:t>
            </a:r>
            <a:r>
              <a:rPr b="1" i="1" spc="-1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b="1" i="1" spc="-16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ium</a:t>
            </a:r>
            <a:r>
              <a:rPr b="1" i="1" spc="-5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spec</a:t>
            </a:r>
            <a:r>
              <a:rPr b="1" i="1" spc="-1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b="1" i="1" dirty="0">
                <a:solidFill>
                  <a:prstClr val="black"/>
                </a:solidFill>
                <a:latin typeface="Times New Roman"/>
                <a:cs typeface="Times New Roman"/>
              </a:rPr>
              <a:t>es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533118" y="2501114"/>
            <a:ext cx="5973414" cy="1395508"/>
            <a:chOff x="2412492" y="2382011"/>
            <a:chExt cx="5688965" cy="1329055"/>
          </a:xfrm>
        </p:grpSpPr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12492" y="2382011"/>
              <a:ext cx="1120140" cy="13289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5771" y="2431795"/>
              <a:ext cx="975359" cy="118490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485771" y="2431795"/>
              <a:ext cx="975360" cy="1184910"/>
            </a:xfrm>
            <a:custGeom>
              <a:avLst/>
              <a:gdLst/>
              <a:ahLst/>
              <a:cxnLst/>
              <a:rect l="l" t="t" r="r" b="b"/>
              <a:pathLst>
                <a:path w="975360" h="1184910">
                  <a:moveTo>
                    <a:pt x="975359" y="215773"/>
                  </a:moveTo>
                  <a:lnTo>
                    <a:pt x="517906" y="947801"/>
                  </a:lnTo>
                  <a:lnTo>
                    <a:pt x="690499" y="1055624"/>
                  </a:lnTo>
                  <a:lnTo>
                    <a:pt x="129667" y="1184909"/>
                  </a:lnTo>
                  <a:lnTo>
                    <a:pt x="0" y="624077"/>
                  </a:lnTo>
                  <a:lnTo>
                    <a:pt x="172593" y="732027"/>
                  </a:lnTo>
                  <a:lnTo>
                    <a:pt x="630047" y="0"/>
                  </a:lnTo>
                  <a:lnTo>
                    <a:pt x="975359" y="215773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59846"/>
              <a:endParaRPr sz="1900">
                <a:solidFill>
                  <a:prstClr val="black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06932" y="2424370"/>
              <a:ext cx="1093914" cy="12507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50024" y="2445257"/>
              <a:ext cx="996950" cy="115468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050024" y="2445257"/>
              <a:ext cx="996950" cy="1155065"/>
            </a:xfrm>
            <a:custGeom>
              <a:avLst/>
              <a:gdLst/>
              <a:ahLst/>
              <a:cxnLst/>
              <a:rect l="l" t="t" r="r" b="b"/>
              <a:pathLst>
                <a:path w="996950" h="1155064">
                  <a:moveTo>
                    <a:pt x="332612" y="0"/>
                  </a:moveTo>
                  <a:lnTo>
                    <a:pt x="830579" y="704976"/>
                  </a:lnTo>
                  <a:lnTo>
                    <a:pt x="996950" y="587501"/>
                  </a:lnTo>
                  <a:lnTo>
                    <a:pt x="899032" y="1154683"/>
                  </a:lnTo>
                  <a:lnTo>
                    <a:pt x="331724" y="1057402"/>
                  </a:lnTo>
                  <a:lnTo>
                    <a:pt x="498094" y="939926"/>
                  </a:lnTo>
                  <a:lnTo>
                    <a:pt x="0" y="234950"/>
                  </a:lnTo>
                  <a:lnTo>
                    <a:pt x="332612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pPr defTabSz="959846"/>
              <a:endParaRPr sz="190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58496" y="5583347"/>
            <a:ext cx="9743886" cy="1482185"/>
            <a:chOff x="722376" y="5317470"/>
            <a:chExt cx="9279890" cy="1411605"/>
          </a:xfrm>
        </p:grpSpPr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81728" y="6339839"/>
              <a:ext cx="1392936" cy="3886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60720" y="6339839"/>
              <a:ext cx="390144" cy="3886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36920" y="6339839"/>
              <a:ext cx="1862327" cy="38862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85304" y="6339839"/>
              <a:ext cx="758951" cy="38862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886699" y="6339839"/>
              <a:ext cx="720851" cy="3886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42376" y="6339839"/>
              <a:ext cx="797051" cy="38862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881871" y="6339839"/>
              <a:ext cx="606551" cy="38862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30868" y="6339839"/>
              <a:ext cx="771144" cy="38862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38556" y="5317470"/>
              <a:ext cx="7614419" cy="2980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2376" y="5490971"/>
              <a:ext cx="7691628" cy="4998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05571" y="5490971"/>
              <a:ext cx="510540" cy="4998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07680" y="5490971"/>
              <a:ext cx="1877568" cy="4998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70376" y="5856731"/>
              <a:ext cx="3093720" cy="499872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944866" y="5461881"/>
            <a:ext cx="9394508" cy="1562602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13330" marR="152642" indent="436597" defTabSz="959846">
              <a:spcBef>
                <a:spcPts val="105"/>
              </a:spcBef>
            </a:pP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Il 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MICROBIOTA </a:t>
            </a:r>
            <a:r>
              <a:rPr sz="2500" b="1" spc="-42" dirty="0">
                <a:solidFill>
                  <a:srgbClr val="800000"/>
                </a:solidFill>
                <a:latin typeface="Times New Roman"/>
                <a:cs typeface="Times New Roman"/>
              </a:rPr>
              <a:t>PERINATALE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avvia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una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vera e 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propria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REGOLAZIONE</a:t>
            </a:r>
            <a:r>
              <a:rPr sz="25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EPIGENETICA</a:t>
            </a:r>
            <a:r>
              <a:rPr sz="2500" b="1" spc="-1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con</a:t>
            </a:r>
            <a:r>
              <a:rPr sz="25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effetti</a:t>
            </a:r>
            <a:r>
              <a:rPr sz="2500"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diretti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sull’attività</a:t>
            </a:r>
            <a:r>
              <a:rPr sz="2500" b="1" spc="-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del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39312" algn="ctr" defTabSz="959846"/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sistema</a:t>
            </a:r>
            <a:r>
              <a:rPr sz="2500" b="1" spc="-7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immunitario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22007" defTabSz="959846">
              <a:spcBef>
                <a:spcPts val="803"/>
              </a:spcBef>
            </a:pP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Dominguez-Bello</a:t>
            </a:r>
            <a:r>
              <a:rPr sz="1900"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MG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et al.,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Proc Natl</a:t>
            </a:r>
            <a:r>
              <a:rPr sz="1900" b="1" i="1" spc="-68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Acad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 Sci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2010</a:t>
            </a: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3934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3386" y="105347"/>
            <a:ext cx="8287703" cy="659118"/>
          </a:xfrm>
          <a:prstGeom prst="rect">
            <a:avLst/>
          </a:prstGeom>
        </p:spPr>
        <p:txBody>
          <a:bodyPr vert="horz" wrap="square" lIns="0" tIns="12664" rIns="0" bIns="0" rtlCol="0">
            <a:spAutoFit/>
          </a:bodyPr>
          <a:lstStyle/>
          <a:p>
            <a:pPr marL="13330">
              <a:spcBef>
                <a:spcPts val="100"/>
              </a:spcBef>
            </a:pPr>
            <a:r>
              <a:rPr sz="4200" spc="-5" dirty="0"/>
              <a:t>E</a:t>
            </a:r>
            <a:r>
              <a:rPr sz="4200" spc="-21" dirty="0"/>
              <a:t> </a:t>
            </a:r>
            <a:r>
              <a:rPr sz="4200" spc="-5" dirty="0"/>
              <a:t>prosegue </a:t>
            </a:r>
            <a:r>
              <a:rPr sz="4200" spc="-11" dirty="0"/>
              <a:t>nelle</a:t>
            </a:r>
            <a:r>
              <a:rPr sz="4200" spc="-5" dirty="0"/>
              <a:t> epoche successive…</a:t>
            </a:r>
            <a:endParaRPr sz="4200"/>
          </a:p>
        </p:txBody>
      </p:sp>
      <p:grpSp>
        <p:nvGrpSpPr>
          <p:cNvPr id="3" name="object 3"/>
          <p:cNvGrpSpPr/>
          <p:nvPr/>
        </p:nvGrpSpPr>
        <p:grpSpPr>
          <a:xfrm>
            <a:off x="2995473" y="2117314"/>
            <a:ext cx="5125974" cy="3011710"/>
            <a:chOff x="2852831" y="2016486"/>
            <a:chExt cx="4881880" cy="28682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2831" y="2016486"/>
              <a:ext cx="4817218" cy="2307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7431" y="2189987"/>
              <a:ext cx="3270504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8895" y="2555747"/>
              <a:ext cx="4232148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3172" y="2921507"/>
              <a:ext cx="2860548" cy="4998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7079" y="3287267"/>
              <a:ext cx="4335780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9543" y="3653027"/>
              <a:ext cx="4524756" cy="4998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2715" y="4018788"/>
              <a:ext cx="3717036" cy="499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655" y="4384547"/>
              <a:ext cx="2321052" cy="49987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981972" y="1995853"/>
            <a:ext cx="5063301" cy="3211903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1246469" marR="5334" indent="-1233802" defTabSz="959846">
              <a:spcBef>
                <a:spcPts val="105"/>
              </a:spcBef>
            </a:pP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Neonati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allattati</a:t>
            </a:r>
            <a:r>
              <a:rPr sz="2500" b="1" spc="-53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al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seno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mostrano</a:t>
            </a:r>
            <a:r>
              <a:rPr sz="2500"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un </a:t>
            </a:r>
            <a:r>
              <a:rPr sz="2500" b="1" spc="-61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differente</a:t>
            </a:r>
            <a:r>
              <a:rPr sz="2500" b="1" spc="-4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Microbiota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87239" marR="221298" indent="4001" algn="ctr" defTabSz="959846"/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(Lactobacillus, Strptococcus, 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Corynebacterium, 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Propionibacerium)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rispetto ai 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neonati</a:t>
            </a:r>
            <a:r>
              <a:rPr sz="2500" b="1" spc="-68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allattati</a:t>
            </a:r>
            <a:r>
              <a:rPr sz="2500" b="1" spc="-7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artificialmente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959846">
              <a:spcBef>
                <a:spcPts val="5"/>
              </a:spcBef>
            </a:pP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(L.</a:t>
            </a:r>
            <a:r>
              <a:rPr sz="2500"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Delbrueki,</a:t>
            </a:r>
            <a:r>
              <a:rPr sz="2500" b="1" spc="-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L.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reuteri,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28422" defTabSz="959846"/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L.</a:t>
            </a:r>
            <a:r>
              <a:rPr sz="2500" b="1" spc="-15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Acidophlus)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144395" y="5893539"/>
            <a:ext cx="4855274" cy="408051"/>
            <a:chOff x="2994660" y="5612891"/>
            <a:chExt cx="4624070" cy="38862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94660" y="5612891"/>
              <a:ext cx="2351532" cy="3886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32248" y="5612891"/>
              <a:ext cx="720851" cy="3886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95544" y="5612891"/>
              <a:ext cx="1609344" cy="3886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47331" y="5612891"/>
              <a:ext cx="771144" cy="38861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282413" y="5952532"/>
            <a:ext cx="4553236" cy="305848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13330" defTabSz="959846">
              <a:spcBef>
                <a:spcPts val="105"/>
              </a:spcBef>
            </a:pP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Sampson</a:t>
            </a:r>
            <a:r>
              <a:rPr sz="1900"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HA</a:t>
            </a:r>
            <a:r>
              <a:rPr sz="1900" b="1" i="1" spc="-105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et al.,</a:t>
            </a:r>
            <a:r>
              <a:rPr sz="19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J</a:t>
            </a:r>
            <a:r>
              <a:rPr sz="1900" b="1" i="1" spc="1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Clin</a:t>
            </a:r>
            <a:r>
              <a:rPr sz="1900" b="1" i="1" spc="-1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Gastroenterol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2004</a:t>
            </a: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76306" y="2463923"/>
            <a:ext cx="10565987" cy="1896904"/>
            <a:chOff x="167906" y="2346591"/>
            <a:chExt cx="10062845" cy="1806575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5175" y="2444495"/>
              <a:ext cx="2613660" cy="16459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7906" y="2346591"/>
              <a:ext cx="2610561" cy="16441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60207" y="2557271"/>
              <a:ext cx="2470404" cy="15956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62545" y="2460624"/>
              <a:ext cx="2467698" cy="1592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89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804FA7-3E75-4268-AAE5-4620D887A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738" y="288082"/>
            <a:ext cx="9655874" cy="323165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Dalla vita intrauterina all’adolescenza, il microbiota cambia in proporzioni evidenti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A14E88-A519-49A7-B979-37D2F158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71" y="1080170"/>
            <a:ext cx="8900106" cy="612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6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9837" y="82930"/>
            <a:ext cx="7000208" cy="691916"/>
          </a:xfrm>
          <a:prstGeom prst="rect">
            <a:avLst/>
          </a:prstGeom>
        </p:spPr>
        <p:txBody>
          <a:bodyPr vert="horz" wrap="square" lIns="0" tIns="14664" rIns="0" bIns="0" rtlCol="0">
            <a:spAutoFit/>
          </a:bodyPr>
          <a:lstStyle/>
          <a:p>
            <a:pPr marL="13330">
              <a:spcBef>
                <a:spcPts val="116"/>
              </a:spcBef>
            </a:pPr>
            <a:r>
              <a:rPr sz="4200" spc="-5" dirty="0"/>
              <a:t>Gli</a:t>
            </a:r>
            <a:r>
              <a:rPr sz="4200" spc="-21" dirty="0"/>
              <a:t> </a:t>
            </a:r>
            <a:r>
              <a:rPr sz="4200" spc="-16" dirty="0"/>
              <a:t>effetti</a:t>
            </a:r>
            <a:r>
              <a:rPr sz="4200" spc="-5" dirty="0"/>
              <a:t> </a:t>
            </a:r>
            <a:r>
              <a:rPr sz="4200" spc="68" dirty="0"/>
              <a:t>sull</a:t>
            </a:r>
            <a:r>
              <a:rPr sz="4400" spc="68" dirty="0">
                <a:latin typeface="Arial"/>
                <a:cs typeface="Arial"/>
              </a:rPr>
              <a:t>’</a:t>
            </a:r>
            <a:r>
              <a:rPr sz="4200" spc="68" dirty="0"/>
              <a:t>immunità</a:t>
            </a:r>
            <a:r>
              <a:rPr sz="4200" spc="-5" dirty="0"/>
              <a:t> innata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5632" y="4579772"/>
            <a:ext cx="8291035" cy="2061591"/>
            <a:chOff x="214884" y="4361688"/>
            <a:chExt cx="7896225" cy="1963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0995" y="4361688"/>
              <a:ext cx="3310128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2692" y="4361688"/>
              <a:ext cx="510539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799" y="4361688"/>
              <a:ext cx="3099816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15" y="4727448"/>
              <a:ext cx="1815084" cy="4998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8819" y="4727448"/>
              <a:ext cx="1034795" cy="4998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1384" y="4727448"/>
              <a:ext cx="2264664" cy="4998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47616" y="4727448"/>
              <a:ext cx="2426208" cy="4998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5392" y="4727448"/>
              <a:ext cx="557783" cy="4998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4743" y="4727448"/>
              <a:ext cx="1103376" cy="4998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4884" y="5093208"/>
              <a:ext cx="1883664" cy="4998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0220" y="5093208"/>
              <a:ext cx="4834128" cy="4998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85916" y="5093208"/>
              <a:ext cx="1240536" cy="4998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1172" y="5093208"/>
              <a:ext cx="1019555" cy="4998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5800" y="5458968"/>
              <a:ext cx="2049780" cy="4998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01823" y="5458968"/>
              <a:ext cx="1522476" cy="4998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7495" y="5458968"/>
              <a:ext cx="931163" cy="4998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10228" y="5458968"/>
              <a:ext cx="1872996" cy="4998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55563" y="5458968"/>
              <a:ext cx="737615" cy="4998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84748" y="5458968"/>
              <a:ext cx="1578863" cy="4998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55179" y="5458968"/>
              <a:ext cx="484631" cy="4998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9204" y="5824727"/>
              <a:ext cx="1545336" cy="4998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97736" y="5824727"/>
              <a:ext cx="1447800" cy="4998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37104" y="5824727"/>
              <a:ext cx="781812" cy="4998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86684" y="5824727"/>
              <a:ext cx="637032" cy="4998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15284" y="5824727"/>
              <a:ext cx="2290572" cy="4998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370575" y="5824727"/>
              <a:ext cx="1798320" cy="4998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35140" y="5824727"/>
              <a:ext cx="1001268" cy="499872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2333285" y="1033728"/>
            <a:ext cx="8468391" cy="3213735"/>
            <a:chOff x="2222175" y="984503"/>
            <a:chExt cx="8065134" cy="3060700"/>
          </a:xfrm>
        </p:grpSpPr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04007" y="1176762"/>
              <a:ext cx="2658143" cy="2307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25211" y="984503"/>
              <a:ext cx="510539" cy="4998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27319" y="984503"/>
              <a:ext cx="1845564" cy="4998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64452" y="984503"/>
              <a:ext cx="487679" cy="4998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25995" y="984503"/>
              <a:ext cx="3052572" cy="4998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94275" y="1350263"/>
              <a:ext cx="3390900" cy="4998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22175" y="1908282"/>
              <a:ext cx="1592211" cy="23071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96639" y="1716023"/>
              <a:ext cx="510539" cy="4998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98747" y="1716023"/>
              <a:ext cx="1923288" cy="4998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13603" y="1716023"/>
              <a:ext cx="510539" cy="4998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315711" y="1716023"/>
              <a:ext cx="4971288" cy="4998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228087" y="2081783"/>
              <a:ext cx="7921752" cy="4998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282951" y="2447543"/>
              <a:ext cx="493775" cy="4998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68295" y="2447543"/>
              <a:ext cx="510540" cy="4998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470403" y="2447543"/>
              <a:ext cx="7623048" cy="4998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540507" y="2813303"/>
              <a:ext cx="729995" cy="4998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862071" y="2813303"/>
              <a:ext cx="510539" cy="49987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964179" y="2813303"/>
              <a:ext cx="1321308" cy="49987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77055" y="2813303"/>
              <a:ext cx="510539" cy="49987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979163" y="2813303"/>
              <a:ext cx="4636008" cy="4998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206739" y="2813303"/>
              <a:ext cx="510540" cy="49987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308847" y="2813303"/>
              <a:ext cx="1450848" cy="49987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45407" y="3179063"/>
              <a:ext cx="5009388" cy="4998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813303" y="3544824"/>
              <a:ext cx="6675120" cy="499871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411359" y="1113872"/>
            <a:ext cx="10153936" cy="5507272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2417614" marR="497252" algn="ctr" defTabSz="959846">
              <a:spcBef>
                <a:spcPts val="105"/>
              </a:spcBef>
            </a:pP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INF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U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N</a:t>
            </a:r>
            <a:r>
              <a:rPr sz="2500"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Z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500" b="1" spc="-10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SU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spc="-226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’</a:t>
            </a:r>
            <a:r>
              <a:rPr sz="2500" b="1" spc="-200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IV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</a:t>
            </a:r>
            <a:r>
              <a:rPr sz="2500" b="1" spc="-194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spc="-200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’</a:t>
            </a:r>
            <a:r>
              <a:rPr sz="2500" b="1" spc="-1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U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 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DENDRITICHE</a:t>
            </a:r>
            <a:r>
              <a:rPr sz="25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(DC)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21691" marR="5334" algn="ctr" defTabSz="959846"/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Attraverso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l’adesione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all’epitelio</a:t>
            </a:r>
            <a:r>
              <a:rPr sz="2500" b="1" spc="-5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intestinale</a:t>
            </a:r>
            <a:r>
              <a:rPr sz="2500"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stimolo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diretto </a:t>
            </a:r>
            <a:r>
              <a:rPr sz="2500" b="1" spc="-61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nelle Placche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Peyer: le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DC 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mature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stimolate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inducono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l’attivazione</a:t>
            </a:r>
            <a:r>
              <a:rPr sz="2500"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delle</a:t>
            </a:r>
            <a:r>
              <a:rPr sz="2500"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cellule</a:t>
            </a:r>
            <a:r>
              <a:rPr sz="2500"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NK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attraverso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la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produzione</a:t>
            </a:r>
            <a:r>
              <a:rPr sz="25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11693" algn="ctr" defTabSz="959846"/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IL-12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IL-15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e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quindi</a:t>
            </a:r>
            <a:r>
              <a:rPr sz="25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la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produzione</a:t>
            </a:r>
            <a:r>
              <a:rPr sz="25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IFN-gamma.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42227" marR="822536" indent="-1334" algn="ctr" defTabSz="959846">
              <a:spcBef>
                <a:spcPts val="5"/>
              </a:spcBef>
            </a:pPr>
            <a:r>
              <a:rPr sz="25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Zeuthen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LHet al., Immunology 2008 </a:t>
            </a:r>
            <a:r>
              <a:rPr sz="2500" b="1" i="1" spc="5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Mohamadzadeh</a:t>
            </a:r>
            <a:r>
              <a:rPr sz="2500"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M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et</a:t>
            </a:r>
            <a:r>
              <a:rPr sz="25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al.,</a:t>
            </a:r>
            <a:r>
              <a:rPr sz="25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Proc Natl</a:t>
            </a:r>
            <a:r>
              <a:rPr sz="2500" b="1" i="1" spc="-1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Acad </a:t>
            </a:r>
            <a:r>
              <a:rPr sz="25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Sci</a:t>
            </a:r>
            <a:r>
              <a:rPr sz="25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2005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42"/>
              </a:spcBef>
            </a:pPr>
            <a:endParaRPr sz="3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2254973" algn="ctr" defTabSz="959846"/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ADESIONE</a:t>
            </a:r>
            <a:r>
              <a:rPr sz="2500" b="1" spc="-13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AI</a:t>
            </a:r>
            <a:r>
              <a:rPr sz="2500" b="1" spc="-4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TOLL-LIKE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RECEPTORS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664" marR="2268303" indent="1334" algn="ctr" defTabSz="959846"/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Attraverso CpG DNA (TLR9),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petptidoglicano,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acido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lipoteicoico</a:t>
            </a:r>
            <a:r>
              <a:rPr sz="2500" b="1" spc="-53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LPS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(TLR2,</a:t>
            </a:r>
            <a:r>
              <a:rPr sz="2500" b="1" spc="-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TLR1</a:t>
            </a:r>
            <a:r>
              <a:rPr sz="25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-5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TLR4)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con</a:t>
            </a:r>
            <a:r>
              <a:rPr sz="25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effetto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sulla </a:t>
            </a:r>
            <a:r>
              <a:rPr sz="2500" b="1" spc="-61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maturazione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cellulare</a:t>
            </a:r>
            <a:r>
              <a:rPr sz="2500"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la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produzione</a:t>
            </a:r>
            <a:r>
              <a:rPr sz="2500" b="1" spc="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citochine.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2254973" algn="ctr" defTabSz="959846">
              <a:spcBef>
                <a:spcPts val="5"/>
              </a:spcBef>
            </a:pP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Salpietro</a:t>
            </a:r>
            <a:r>
              <a:rPr sz="2500" b="1" i="1" spc="-42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C</a:t>
            </a:r>
            <a:r>
              <a:rPr sz="2500" b="1" i="1" spc="-1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et</a:t>
            </a:r>
            <a:r>
              <a:rPr sz="25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al.,</a:t>
            </a:r>
            <a:r>
              <a:rPr sz="2500"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Int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J</a:t>
            </a:r>
            <a:r>
              <a:rPr sz="2500" b="1" i="1" spc="-1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Immunopathol</a:t>
            </a:r>
            <a:r>
              <a:rPr sz="2500" b="1" i="1" spc="-2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dirty="0">
                <a:solidFill>
                  <a:srgbClr val="000090"/>
                </a:solidFill>
                <a:latin typeface="Times New Roman"/>
                <a:cs typeface="Times New Roman"/>
              </a:rPr>
              <a:t>Pharmacol</a:t>
            </a:r>
            <a:r>
              <a:rPr sz="25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500" b="1" i="1" spc="-37" dirty="0">
                <a:solidFill>
                  <a:srgbClr val="000090"/>
                </a:solidFill>
                <a:latin typeface="Times New Roman"/>
                <a:cs typeface="Times New Roman"/>
              </a:rPr>
              <a:t>2011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56392" y="1612137"/>
            <a:ext cx="2186940" cy="1996916"/>
            <a:chOff x="148945" y="1535366"/>
            <a:chExt cx="2082800" cy="1901825"/>
          </a:xfrm>
        </p:grpSpPr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46888" y="1632204"/>
              <a:ext cx="1984248" cy="180441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8945" y="1535366"/>
              <a:ext cx="1981784" cy="1801431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8627880" y="4750810"/>
            <a:ext cx="2082260" cy="2356295"/>
            <a:chOff x="8217027" y="4524578"/>
            <a:chExt cx="1983105" cy="2244090"/>
          </a:xfrm>
        </p:grpSpPr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314944" y="4622290"/>
              <a:ext cx="1885188" cy="214579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217027" y="4524578"/>
              <a:ext cx="1882571" cy="2142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26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07665" y="1398578"/>
            <a:ext cx="7694295" cy="1290161"/>
            <a:chOff x="2959678" y="1331975"/>
            <a:chExt cx="7327900" cy="1228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9678" y="1524234"/>
              <a:ext cx="3754239" cy="2307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7000" y="1331975"/>
              <a:ext cx="487679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8544" y="1331975"/>
              <a:ext cx="2706624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0108" y="1697735"/>
              <a:ext cx="3770376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2052" y="1697735"/>
              <a:ext cx="510540" cy="4998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4160" y="1697735"/>
              <a:ext cx="1036320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42048" y="1697735"/>
              <a:ext cx="510540" cy="4998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44155" y="1697735"/>
              <a:ext cx="1034796" cy="499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0520" y="1697735"/>
              <a:ext cx="510540" cy="4998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2628" y="1697735"/>
              <a:ext cx="815340" cy="4998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7004" y="2159508"/>
              <a:ext cx="4539996" cy="40081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47010" y="82930"/>
            <a:ext cx="7504271" cy="691916"/>
          </a:xfrm>
          <a:prstGeom prst="rect">
            <a:avLst/>
          </a:prstGeom>
        </p:spPr>
        <p:txBody>
          <a:bodyPr vert="horz" wrap="square" lIns="0" tIns="14664" rIns="0" bIns="0" rtlCol="0">
            <a:spAutoFit/>
          </a:bodyPr>
          <a:lstStyle/>
          <a:p>
            <a:pPr marL="13330">
              <a:spcBef>
                <a:spcPts val="116"/>
              </a:spcBef>
            </a:pPr>
            <a:r>
              <a:rPr sz="4200" spc="-5" dirty="0"/>
              <a:t>Gli</a:t>
            </a:r>
            <a:r>
              <a:rPr sz="4200" spc="-16" dirty="0"/>
              <a:t> effetti</a:t>
            </a:r>
            <a:r>
              <a:rPr sz="4200" spc="5" dirty="0"/>
              <a:t> </a:t>
            </a:r>
            <a:r>
              <a:rPr sz="4200" spc="68" dirty="0"/>
              <a:t>sull</a:t>
            </a:r>
            <a:r>
              <a:rPr sz="4400" spc="68" dirty="0">
                <a:latin typeface="Arial"/>
                <a:cs typeface="Arial"/>
              </a:rPr>
              <a:t>’</a:t>
            </a:r>
            <a:r>
              <a:rPr sz="4200" spc="68" dirty="0"/>
              <a:t>immunità</a:t>
            </a:r>
            <a:r>
              <a:rPr sz="4200" spc="5" dirty="0"/>
              <a:t> </a:t>
            </a:r>
            <a:r>
              <a:rPr sz="4200" spc="-5" dirty="0"/>
              <a:t>cellulare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60551" y="4447202"/>
            <a:ext cx="10009918" cy="2669000"/>
            <a:chOff x="629094" y="4235430"/>
            <a:chExt cx="9533255" cy="254190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57770" y="4235430"/>
              <a:ext cx="7101717" cy="2307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464" y="4408932"/>
              <a:ext cx="6986016" cy="4998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82111" y="4774692"/>
              <a:ext cx="6524244" cy="4998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23387" y="5140452"/>
              <a:ext cx="7438644" cy="4998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12564" y="5506212"/>
              <a:ext cx="3860291" cy="4998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40779" y="5894832"/>
              <a:ext cx="3875531" cy="3825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6948" y="4451602"/>
              <a:ext cx="2412492" cy="23256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9094" y="4354893"/>
              <a:ext cx="2410523" cy="232175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65340" y="1222846"/>
            <a:ext cx="2400300" cy="1699546"/>
            <a:chOff x="157467" y="1164615"/>
            <a:chExt cx="2286000" cy="1618615"/>
          </a:xfrm>
        </p:grpSpPr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4507" y="1261872"/>
              <a:ext cx="2188464" cy="15209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7467" y="1164615"/>
              <a:ext cx="2185441" cy="1517243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555810" y="2949172"/>
            <a:ext cx="10065258" cy="1195483"/>
            <a:chOff x="529343" y="2808732"/>
            <a:chExt cx="9585960" cy="1138555"/>
          </a:xfrm>
        </p:grpSpPr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9343" y="3000990"/>
              <a:ext cx="3040511" cy="23071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32988" y="2808732"/>
              <a:ext cx="510539" cy="4998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35095" y="2808732"/>
              <a:ext cx="1847088" cy="4998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73751" y="2808732"/>
              <a:ext cx="487679" cy="4998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33772" y="2808732"/>
              <a:ext cx="5077968" cy="4998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75432" y="3174492"/>
              <a:ext cx="2272284" cy="4998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39283" y="3174492"/>
              <a:ext cx="510539" cy="4998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41392" y="3174492"/>
              <a:ext cx="1487423" cy="4998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20383" y="3174492"/>
              <a:ext cx="510539" cy="4998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22492" y="3174492"/>
              <a:ext cx="1069847" cy="4998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03036" y="3564636"/>
              <a:ext cx="4111752" cy="38252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32334" y="1477385"/>
            <a:ext cx="10174605" cy="5104597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2574255" defTabSz="959846">
              <a:spcBef>
                <a:spcPts val="105"/>
              </a:spcBef>
            </a:pP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R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EM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N</a:t>
            </a:r>
            <a:r>
              <a:rPr sz="2500" b="1" spc="-68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O</a:t>
            </a:r>
            <a:r>
              <a:rPr sz="2500" b="1" spc="-10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200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IVI</a:t>
            </a:r>
            <a:r>
              <a:rPr sz="2500" b="1" spc="-194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spc="-200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’</a:t>
            </a:r>
            <a:r>
              <a:rPr sz="2500" b="1" spc="-1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LIN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OCITI</a:t>
            </a:r>
            <a:r>
              <a:rPr sz="2500"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h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2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973525" defTabSz="959846"/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(Riduzione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produzione</a:t>
            </a:r>
            <a:r>
              <a:rPr sz="25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IL-4,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IL-5,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IL-13)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639097" algn="ctr" defTabSz="959846">
              <a:spcBef>
                <a:spcPts val="630"/>
              </a:spcBef>
            </a:pP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Jang</a:t>
            </a:r>
            <a:r>
              <a:rPr sz="19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So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et</a:t>
            </a:r>
            <a:r>
              <a:rPr sz="19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al.,</a:t>
            </a:r>
            <a:r>
              <a:rPr sz="1900" b="1" i="1" spc="-79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Allergy</a:t>
            </a:r>
            <a:r>
              <a:rPr sz="1900" b="1" i="1" spc="-79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Asthma</a:t>
            </a:r>
            <a:r>
              <a:rPr sz="1900" b="1" i="1" spc="5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Immunol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2012</a:t>
            </a: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16"/>
              </a:spcBef>
            </a:pP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330" defTabSz="959846"/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INCREMENTO</a:t>
            </a:r>
            <a:r>
              <a:rPr sz="25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63" dirty="0">
                <a:solidFill>
                  <a:srgbClr val="800000"/>
                </a:solidFill>
                <a:latin typeface="Times New Roman"/>
                <a:cs typeface="Times New Roman"/>
              </a:rPr>
              <a:t>DELL’ATTIVITA’</a:t>
            </a:r>
            <a:r>
              <a:rPr sz="2500" b="1" spc="-1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DEI</a:t>
            </a:r>
            <a:r>
              <a:rPr sz="25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LINFOCITI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63" dirty="0">
                <a:solidFill>
                  <a:srgbClr val="800000"/>
                </a:solidFill>
                <a:latin typeface="Times New Roman"/>
                <a:cs typeface="Times New Roman"/>
              </a:rPr>
              <a:t>Treg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(Incremento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96205" defTabSz="959846"/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produzione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IL-10,</a:t>
            </a:r>
            <a:r>
              <a:rPr sz="2500" b="1" spc="-4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TGF-beta)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657761" algn="ctr" defTabSz="959846">
              <a:spcBef>
                <a:spcPts val="26"/>
              </a:spcBef>
            </a:pP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Feleszko</a:t>
            </a:r>
            <a:r>
              <a:rPr sz="1900" b="1" i="1" spc="-79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W</a:t>
            </a:r>
            <a:r>
              <a:rPr sz="1900" b="1" i="1" spc="-37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et</a:t>
            </a:r>
            <a:r>
              <a:rPr sz="1900" b="1" i="1" spc="-2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al.,</a:t>
            </a:r>
            <a:r>
              <a:rPr sz="19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Clin</a:t>
            </a:r>
            <a:r>
              <a:rPr sz="1900" b="1" i="1" spc="-2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Exp</a:t>
            </a:r>
            <a:r>
              <a:rPr sz="1900" b="1" i="1" spc="-84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Allergy</a:t>
            </a:r>
            <a:r>
              <a:rPr sz="1900" b="1" i="1" spc="-32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2007</a:t>
            </a: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58274" defTabSz="959846">
              <a:spcBef>
                <a:spcPts val="1859"/>
              </a:spcBef>
            </a:pP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IN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D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U</a:t>
            </a:r>
            <a:r>
              <a:rPr sz="2500" b="1" spc="-42" dirty="0">
                <a:solidFill>
                  <a:srgbClr val="800000"/>
                </a:solidFill>
                <a:latin typeface="Times New Roman"/>
                <a:cs typeface="Times New Roman"/>
              </a:rPr>
              <a:t>Z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IONE</a:t>
            </a:r>
            <a:r>
              <a:rPr sz="2500" b="1" spc="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RI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S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POS</a:t>
            </a:r>
            <a:r>
              <a:rPr sz="2500" b="1" spc="-205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500" b="1" spc="-1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LI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N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FO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C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ITI</a:t>
            </a:r>
            <a:r>
              <a:rPr sz="25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B: nella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lam</a:t>
            </a:r>
            <a:r>
              <a:rPr sz="25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i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na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26928" marR="335946" indent="-667" algn="ctr" defTabSz="959846"/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propria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le cellule B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sono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indotte a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differenziarsi in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plasmacellule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ed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a </a:t>
            </a:r>
            <a:r>
              <a:rPr sz="25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produrre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IgA secretorie che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vengono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rilasciate</a:t>
            </a:r>
            <a:r>
              <a:rPr sz="2500"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nel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lume</a:t>
            </a:r>
            <a:r>
              <a:rPr sz="25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intestinale</a:t>
            </a:r>
            <a:r>
              <a:rPr sz="2500"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con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 importanti </a:t>
            </a:r>
            <a:r>
              <a:rPr sz="2500" b="1" spc="-61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effetti</a:t>
            </a:r>
            <a:r>
              <a:rPr sz="2500" b="1" spc="-53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immunomodulatori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170347" defTabSz="959846">
              <a:spcBef>
                <a:spcPts val="26"/>
              </a:spcBef>
            </a:pP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Iliev</a:t>
            </a:r>
            <a:r>
              <a:rPr sz="1900" b="1" i="1" spc="-32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ID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et</a:t>
            </a:r>
            <a:r>
              <a:rPr sz="1900"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al.,</a:t>
            </a:r>
            <a:r>
              <a:rPr sz="1900" b="1" i="1" spc="-1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Scand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J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 Immunol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2008</a:t>
            </a: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94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927" y="105347"/>
            <a:ext cx="9213819" cy="659118"/>
          </a:xfrm>
          <a:prstGeom prst="rect">
            <a:avLst/>
          </a:prstGeom>
        </p:spPr>
        <p:txBody>
          <a:bodyPr vert="horz" wrap="square" lIns="0" tIns="12664" rIns="0" bIns="0" rtlCol="0">
            <a:spAutoFit/>
          </a:bodyPr>
          <a:lstStyle/>
          <a:p>
            <a:pPr marL="13330">
              <a:spcBef>
                <a:spcPts val="100"/>
              </a:spcBef>
            </a:pPr>
            <a:r>
              <a:rPr sz="4200" spc="-5" dirty="0"/>
              <a:t>Azione</a:t>
            </a:r>
            <a:r>
              <a:rPr sz="4200" spc="-32" dirty="0"/>
              <a:t> </a:t>
            </a:r>
            <a:r>
              <a:rPr sz="4200" dirty="0"/>
              <a:t>probiotici</a:t>
            </a:r>
            <a:r>
              <a:rPr sz="4200" spc="-37" dirty="0"/>
              <a:t> </a:t>
            </a:r>
            <a:r>
              <a:rPr sz="4200" dirty="0"/>
              <a:t>sulla</a:t>
            </a:r>
            <a:r>
              <a:rPr sz="4200" spc="-16" dirty="0"/>
              <a:t> </a:t>
            </a:r>
            <a:r>
              <a:rPr sz="4200" spc="-5" dirty="0"/>
              <a:t>mucosa</a:t>
            </a:r>
            <a:r>
              <a:rPr sz="4200" dirty="0"/>
              <a:t> intestinale</a:t>
            </a:r>
            <a:endParaRPr sz="4200"/>
          </a:p>
        </p:txBody>
      </p:sp>
      <p:grpSp>
        <p:nvGrpSpPr>
          <p:cNvPr id="3" name="object 3"/>
          <p:cNvGrpSpPr/>
          <p:nvPr/>
        </p:nvGrpSpPr>
        <p:grpSpPr>
          <a:xfrm>
            <a:off x="489663" y="1276363"/>
            <a:ext cx="9955244" cy="1359503"/>
            <a:chOff x="466344" y="1215580"/>
            <a:chExt cx="9481185" cy="1294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8897" y="1215580"/>
              <a:ext cx="3815696" cy="2212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824" y="1377695"/>
              <a:ext cx="6371844" cy="4617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344" y="1712975"/>
              <a:ext cx="9480804" cy="461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544" y="2048255"/>
              <a:ext cx="8636508" cy="46177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30454" y="3036583"/>
            <a:ext cx="10147268" cy="1711547"/>
            <a:chOff x="409955" y="2891980"/>
            <a:chExt cx="9664065" cy="163004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2523" y="2891980"/>
              <a:ext cx="2878911" cy="2212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0908" y="3054095"/>
              <a:ext cx="6553200" cy="461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58567" y="3389375"/>
              <a:ext cx="5897880" cy="4617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9955" y="3724655"/>
              <a:ext cx="9663684" cy="4617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13432" y="4059935"/>
              <a:ext cx="5786628" cy="461771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01095" y="5148847"/>
            <a:ext cx="9139808" cy="1359503"/>
            <a:chOff x="953424" y="4903660"/>
            <a:chExt cx="8704580" cy="1294765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2365" y="4903660"/>
              <a:ext cx="3568761" cy="22126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3424" y="5239003"/>
              <a:ext cx="230248" cy="2693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0599" y="5065775"/>
              <a:ext cx="2433828" cy="4617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46476" y="5065775"/>
              <a:ext cx="470915" cy="4617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39439" y="5065775"/>
              <a:ext cx="6518148" cy="4617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65119" y="5430011"/>
              <a:ext cx="585216" cy="4328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84576" y="5401055"/>
              <a:ext cx="4479035" cy="4617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19680" y="5909563"/>
              <a:ext cx="249436" cy="2693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76044" y="5736335"/>
              <a:ext cx="3874007" cy="4617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72100" y="5736335"/>
              <a:ext cx="470915" cy="4617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65064" y="5736335"/>
              <a:ext cx="3305555" cy="461771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00822" y="1167348"/>
            <a:ext cx="9699212" cy="5378359"/>
          </a:xfrm>
          <a:prstGeom prst="rect">
            <a:avLst/>
          </a:prstGeom>
        </p:spPr>
        <p:txBody>
          <a:bodyPr vert="horz" wrap="square" lIns="0" tIns="12664" rIns="0" bIns="0" rtlCol="0">
            <a:spAutoFit/>
          </a:bodyPr>
          <a:lstStyle/>
          <a:p>
            <a:pPr marL="5334" algn="ctr" defTabSz="959846">
              <a:spcBef>
                <a:spcPts val="100"/>
              </a:spcBef>
            </a:pPr>
            <a:r>
              <a:rPr sz="2300" b="1" spc="-11" dirty="0">
                <a:solidFill>
                  <a:srgbClr val="000090"/>
                </a:solidFill>
                <a:latin typeface="Times New Roman"/>
                <a:cs typeface="Times New Roman"/>
              </a:rPr>
              <a:t>AZIONE</a:t>
            </a:r>
            <a:r>
              <a:rPr sz="2300" b="1" spc="-2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000090"/>
                </a:solidFill>
                <a:latin typeface="Times New Roman"/>
                <a:cs typeface="Times New Roman"/>
              </a:rPr>
              <a:t>MICROBIOLOGICA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21010" indent="-317283" defTabSz="959846">
              <a:buFontTx/>
              <a:buAutoNum type="arabicParenR"/>
              <a:tabLst>
                <a:tab pos="2021677" algn="l"/>
              </a:tabLst>
            </a:pP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Modulazione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della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composizione</a:t>
            </a:r>
            <a:r>
              <a:rPr sz="2300" b="1" spc="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Microbiota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72608" indent="-301286" defTabSz="959846">
              <a:buFontTx/>
              <a:buAutoNum type="arabicParenR"/>
              <a:tabLst>
                <a:tab pos="373275" algn="l"/>
              </a:tabLst>
            </a:pP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Adesione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competitiva</a:t>
            </a:r>
            <a:r>
              <a:rPr sz="2300" b="1" spc="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ai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recettori</a:t>
            </a:r>
            <a:r>
              <a:rPr sz="2300" b="1" spc="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con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prevenzione</a:t>
            </a:r>
            <a:r>
              <a:rPr sz="2300" b="1" spc="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invasione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patogeni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69195" indent="-317283" defTabSz="959846">
              <a:buFontTx/>
              <a:buAutoNum type="arabicParenR"/>
              <a:tabLst>
                <a:tab pos="869861" algn="l"/>
              </a:tabLst>
            </a:pP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Produzione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Batteriocina</a:t>
            </a:r>
            <a:r>
              <a:rPr sz="2300" b="1" spc="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con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prevenzione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crescita</a:t>
            </a:r>
            <a:r>
              <a:rPr sz="2300" b="1" spc="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patogeni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59"/>
              </a:spcBef>
              <a:buClr>
                <a:srgbClr val="800000"/>
              </a:buClr>
              <a:buFont typeface="Times New Roman"/>
              <a:buAutoNum type="arabicParenR"/>
            </a:pP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64" algn="ctr" defTabSz="959846"/>
            <a:r>
              <a:rPr sz="2300" b="1" spc="-11" dirty="0">
                <a:solidFill>
                  <a:srgbClr val="000090"/>
                </a:solidFill>
                <a:latin typeface="Times New Roman"/>
                <a:cs typeface="Times New Roman"/>
              </a:rPr>
              <a:t>AZIONE</a:t>
            </a:r>
            <a:r>
              <a:rPr sz="2300" b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000090"/>
                </a:solidFill>
                <a:latin typeface="Times New Roman"/>
                <a:cs typeface="Times New Roman"/>
              </a:rPr>
              <a:t>EPITELIALE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26359" lvl="1" indent="-317283" defTabSz="959846">
              <a:buFontTx/>
              <a:buAutoNum type="arabicParenR"/>
              <a:tabLst>
                <a:tab pos="1927024" algn="l"/>
              </a:tabLst>
            </a:pP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Modulazione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delle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cellule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della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barriera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epiteliale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70304" lvl="1" indent="-317283" defTabSz="959846">
              <a:buFontTx/>
              <a:buAutoNum type="arabicParenR"/>
              <a:tabLst>
                <a:tab pos="2270970" algn="l"/>
              </a:tabLst>
            </a:pP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Espressione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di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proteine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delle</a:t>
            </a:r>
            <a:r>
              <a:rPr sz="2300"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Tight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Junction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30614" lvl="1" indent="-331280" defTabSz="959846">
              <a:buFontTx/>
              <a:buAutoNum type="arabicParenR"/>
              <a:tabLst>
                <a:tab pos="331280" algn="l"/>
              </a:tabLst>
            </a:pP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Produzione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3" dirty="0">
                <a:solidFill>
                  <a:srgbClr val="800000"/>
                </a:solidFill>
                <a:latin typeface="Times New Roman"/>
                <a:cs typeface="Times New Roman"/>
              </a:rPr>
              <a:t>SCFA</a:t>
            </a:r>
            <a:r>
              <a:rPr sz="2300" b="1" spc="-9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(Acidi</a:t>
            </a:r>
            <a:r>
              <a:rPr sz="23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Grassi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catena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breve)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con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miglioramento</a:t>
            </a:r>
            <a:r>
              <a:rPr sz="2300" b="1" spc="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della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959846"/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barriere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epiteliale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e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azione antiinfiammatoria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59"/>
              </a:spcBef>
            </a:pP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64" algn="ctr" defTabSz="959846"/>
            <a:r>
              <a:rPr sz="2300" b="1" spc="-11" dirty="0">
                <a:solidFill>
                  <a:srgbClr val="000090"/>
                </a:solidFill>
                <a:latin typeface="Times New Roman"/>
                <a:cs typeface="Times New Roman"/>
              </a:rPr>
              <a:t>AZIONE</a:t>
            </a:r>
            <a:r>
              <a:rPr sz="2300" b="1" spc="-2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000090"/>
                </a:solidFill>
                <a:latin typeface="Times New Roman"/>
                <a:cs typeface="Times New Roman"/>
              </a:rPr>
              <a:t>IMMUNOLOGICA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3233" lvl="2" indent="-245961" defTabSz="959846">
              <a:buSzPct val="95454"/>
              <a:buFontTx/>
              <a:buAutoNum type="arabicParenR"/>
              <a:tabLst>
                <a:tab pos="623899" algn="l"/>
              </a:tabLst>
            </a:pP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Modulazione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dell’Immunità</a:t>
            </a:r>
            <a:r>
              <a:rPr sz="2300" b="1" spc="5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innata(Maturazione</a:t>
            </a:r>
            <a:r>
              <a:rPr sz="2300" b="1" spc="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Cellule</a:t>
            </a:r>
            <a:r>
              <a:rPr sz="2300" b="1" spc="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Dendritiche)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07792" marR="1296460" lvl="2" indent="1268465" defTabSz="959846">
              <a:buSzPct val="95454"/>
              <a:buFontTx/>
              <a:buAutoNum type="arabicParenR"/>
              <a:tabLst>
                <a:tab pos="2822216" algn="l"/>
              </a:tabLst>
            </a:pP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Modulazione del bilancio Th1/Th2 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3)Incremento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 </a:t>
            </a:r>
            <a:r>
              <a:rPr sz="23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numero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e 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dell’attività</a:t>
            </a:r>
            <a:r>
              <a:rPr sz="2300" b="1" spc="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delle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cellule</a:t>
            </a:r>
            <a:r>
              <a:rPr sz="2300" b="1" spc="-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9" dirty="0">
                <a:solidFill>
                  <a:srgbClr val="800000"/>
                </a:solidFill>
                <a:latin typeface="Times New Roman"/>
                <a:cs typeface="Times New Roman"/>
              </a:rPr>
              <a:t>Treg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605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996" y="0"/>
            <a:ext cx="10811350" cy="1040130"/>
            <a:chOff x="-4762" y="0"/>
            <a:chExt cx="10296525" cy="990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287000" cy="981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287000" cy="981075"/>
            </a:xfrm>
            <a:custGeom>
              <a:avLst/>
              <a:gdLst/>
              <a:ahLst/>
              <a:cxnLst/>
              <a:rect l="l" t="t" r="r" b="b"/>
              <a:pathLst>
                <a:path w="10287000" h="981075">
                  <a:moveTo>
                    <a:pt x="0" y="981075"/>
                  </a:moveTo>
                  <a:lnTo>
                    <a:pt x="10287000" y="981075"/>
                  </a:lnTo>
                  <a:lnTo>
                    <a:pt x="10287000" y="0"/>
                  </a:lnTo>
                </a:path>
                <a:path w="10287000" h="981075">
                  <a:moveTo>
                    <a:pt x="0" y="0"/>
                  </a:moveTo>
                  <a:lnTo>
                    <a:pt x="0" y="9810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959846"/>
              <a:endParaRPr sz="1900"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75910" y="105347"/>
            <a:ext cx="5845397" cy="659118"/>
          </a:xfrm>
          <a:prstGeom prst="rect">
            <a:avLst/>
          </a:prstGeom>
        </p:spPr>
        <p:txBody>
          <a:bodyPr vert="horz" wrap="square" lIns="0" tIns="12664" rIns="0" bIns="0" rtlCol="0">
            <a:spAutoFit/>
          </a:bodyPr>
          <a:lstStyle/>
          <a:p>
            <a:pPr marL="13330">
              <a:spcBef>
                <a:spcPts val="100"/>
              </a:spcBef>
            </a:pPr>
            <a:r>
              <a:rPr sz="4200" spc="-5" dirty="0"/>
              <a:t>Uso</a:t>
            </a:r>
            <a:r>
              <a:rPr sz="4200" spc="-26" dirty="0"/>
              <a:t> </a:t>
            </a:r>
            <a:r>
              <a:rPr sz="4200" spc="-5" dirty="0"/>
              <a:t>e</a:t>
            </a:r>
            <a:r>
              <a:rPr sz="4200" spc="-163" dirty="0"/>
              <a:t> </a:t>
            </a:r>
            <a:r>
              <a:rPr sz="4200" spc="-5" dirty="0"/>
              <a:t>Abuso</a:t>
            </a:r>
            <a:r>
              <a:rPr sz="4200" spc="-11" dirty="0"/>
              <a:t> </a:t>
            </a:r>
            <a:r>
              <a:rPr sz="4200" spc="-5" dirty="0"/>
              <a:t>dei</a:t>
            </a:r>
            <a:r>
              <a:rPr sz="4200" spc="-21" dirty="0"/>
              <a:t> </a:t>
            </a:r>
            <a:r>
              <a:rPr sz="4200" dirty="0"/>
              <a:t>Probiotici</a:t>
            </a:r>
            <a:endParaRPr sz="4200"/>
          </a:p>
        </p:txBody>
      </p:sp>
      <p:grpSp>
        <p:nvGrpSpPr>
          <p:cNvPr id="6" name="object 6"/>
          <p:cNvGrpSpPr/>
          <p:nvPr/>
        </p:nvGrpSpPr>
        <p:grpSpPr>
          <a:xfrm>
            <a:off x="220360" y="1252826"/>
            <a:ext cx="10459973" cy="5529358"/>
            <a:chOff x="209867" y="1193164"/>
            <a:chExt cx="9961880" cy="52660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6100" y="5356860"/>
              <a:ext cx="7030211" cy="1101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9325" y="5259387"/>
              <a:ext cx="7026275" cy="10985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847" y="1424940"/>
              <a:ext cx="5262372" cy="1915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0185" y="1326857"/>
              <a:ext cx="5259654" cy="19134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847" y="2199132"/>
              <a:ext cx="6294120" cy="3506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867" y="2102002"/>
              <a:ext cx="6292164" cy="35032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58939" y="1290828"/>
              <a:ext cx="3412236" cy="27736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61912" y="1193164"/>
              <a:ext cx="3408387" cy="2771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616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756" y="1378842"/>
            <a:ext cx="9711881" cy="5069365"/>
          </a:xfrm>
          <a:prstGeom prst="rect">
            <a:avLst/>
          </a:prstGeom>
        </p:spPr>
        <p:txBody>
          <a:bodyPr vert="horz" wrap="square" lIns="0" tIns="13998" rIns="0" bIns="0" rtlCol="0">
            <a:spAutoFit/>
          </a:bodyPr>
          <a:lstStyle/>
          <a:p>
            <a:pPr marL="13330" marR="237295" algn="ctr" defTabSz="959846">
              <a:spcBef>
                <a:spcPts val="110"/>
              </a:spcBef>
            </a:pP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Si</a:t>
            </a:r>
            <a:r>
              <a:rPr b="1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definisce</a:t>
            </a:r>
            <a:r>
              <a:rPr b="1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PREBIOTICO</a:t>
            </a:r>
            <a:r>
              <a:rPr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ogni</a:t>
            </a:r>
            <a:r>
              <a:rPr b="1" spc="-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sostanza</a:t>
            </a:r>
            <a:r>
              <a:rPr b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che,</a:t>
            </a:r>
            <a:r>
              <a:rPr b="1" spc="-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/>
                <a:cs typeface="Times New Roman"/>
              </a:rPr>
              <a:t>presente</a:t>
            </a:r>
            <a:r>
              <a:rPr b="1" spc="-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nel</a:t>
            </a:r>
            <a:r>
              <a:rPr b="1" spc="-1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cibo,</a:t>
            </a:r>
            <a:r>
              <a:rPr b="1" spc="-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5" dirty="0">
                <a:solidFill>
                  <a:srgbClr val="800000"/>
                </a:solidFill>
                <a:latin typeface="Times New Roman"/>
                <a:cs typeface="Times New Roman"/>
              </a:rPr>
              <a:t>non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viene</a:t>
            </a:r>
            <a:r>
              <a:rPr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assorbita </a:t>
            </a:r>
            <a:r>
              <a:rPr b="1" spc="-508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dall'organismo</a:t>
            </a:r>
            <a:r>
              <a:rPr b="1" spc="-53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ma è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800000"/>
                </a:solidFill>
                <a:latin typeface="Times New Roman"/>
                <a:cs typeface="Times New Roman"/>
              </a:rPr>
              <a:t>utilizzata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dalla</a:t>
            </a:r>
            <a:r>
              <a:rPr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flora</a:t>
            </a:r>
            <a:r>
              <a:rPr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intestinale</a:t>
            </a:r>
            <a:r>
              <a:rPr b="1" spc="-5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224631" algn="ctr" defTabSz="959846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b="1" spc="-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/>
                <a:cs typeface="Times New Roman"/>
              </a:rPr>
              <a:t>prebiotici</a:t>
            </a:r>
            <a:r>
              <a:rPr b="1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/>
                <a:cs typeface="Times New Roman"/>
              </a:rPr>
              <a:t>furono</a:t>
            </a:r>
            <a:r>
              <a:rPr b="1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identificati</a:t>
            </a:r>
            <a:r>
              <a:rPr b="1" spc="-6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nel 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1993</a:t>
            </a:r>
            <a:r>
              <a:rPr b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da</a:t>
            </a:r>
            <a:r>
              <a:rPr b="1" spc="-5" dirty="0">
                <a:solidFill>
                  <a:prstClr val="black"/>
                </a:solidFill>
                <a:latin typeface="Times New Roman"/>
                <a:cs typeface="Times New Roman"/>
              </a:rPr>
              <a:t> Marcel</a:t>
            </a:r>
            <a:r>
              <a:rPr b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Roberfoid.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220631" algn="ctr" defTabSz="959846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Sono</a:t>
            </a:r>
            <a:r>
              <a:rPr b="1" spc="-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/>
                <a:cs typeface="Times New Roman"/>
              </a:rPr>
              <a:t>nella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grande</a:t>
            </a:r>
            <a:r>
              <a:rPr b="1" spc="-1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maggioranza</a:t>
            </a:r>
            <a:r>
              <a:rPr b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carboidrati,</a:t>
            </a:r>
            <a:r>
              <a:rPr b="1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in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/>
                <a:cs typeface="Times New Roman"/>
              </a:rPr>
              <a:t>particolare</a:t>
            </a:r>
            <a:r>
              <a:rPr b="1" spc="-3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oligosaccardi.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700581" algn="ctr" defTabSz="959846"/>
            <a:r>
              <a:rPr b="1" i="1" dirty="0">
                <a:solidFill>
                  <a:srgbClr val="000090"/>
                </a:solidFill>
                <a:latin typeface="Times New Roman"/>
                <a:cs typeface="Times New Roman"/>
              </a:rPr>
              <a:t>Gibson</a:t>
            </a:r>
            <a:r>
              <a:rPr b="1" i="1" spc="-47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b="1" i="1" spc="5" dirty="0">
                <a:solidFill>
                  <a:srgbClr val="000090"/>
                </a:solidFill>
                <a:latin typeface="Times New Roman"/>
                <a:cs typeface="Times New Roman"/>
              </a:rPr>
              <a:t>GR</a:t>
            </a:r>
            <a:r>
              <a:rPr b="1" i="1" dirty="0">
                <a:solidFill>
                  <a:srgbClr val="000090"/>
                </a:solidFill>
                <a:latin typeface="Times New Roman"/>
                <a:cs typeface="Times New Roman"/>
              </a:rPr>
              <a:t> and</a:t>
            </a:r>
            <a:r>
              <a:rPr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0090"/>
                </a:solidFill>
                <a:latin typeface="Times New Roman"/>
                <a:cs typeface="Times New Roman"/>
              </a:rPr>
              <a:t>Robertfroid</a:t>
            </a:r>
            <a:r>
              <a:rPr b="1" i="1" spc="-47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0090"/>
                </a:solidFill>
                <a:latin typeface="Times New Roman"/>
                <a:cs typeface="Times New Roman"/>
              </a:rPr>
              <a:t>MB,</a:t>
            </a:r>
            <a:r>
              <a:rPr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0090"/>
                </a:solidFill>
                <a:latin typeface="Times New Roman"/>
                <a:cs typeface="Times New Roman"/>
              </a:rPr>
              <a:t>J</a:t>
            </a:r>
            <a:r>
              <a:rPr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0090"/>
                </a:solidFill>
                <a:latin typeface="Times New Roman"/>
                <a:cs typeface="Times New Roman"/>
              </a:rPr>
              <a:t>Nutr</a:t>
            </a:r>
            <a:r>
              <a:rPr b="1" i="1" spc="-1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b="1" i="1" spc="5" dirty="0">
                <a:solidFill>
                  <a:srgbClr val="000090"/>
                </a:solidFill>
                <a:latin typeface="Times New Roman"/>
                <a:cs typeface="Times New Roman"/>
              </a:rPr>
              <a:t>1995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/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11123" marR="988508" indent="-3332" algn="ctr" defTabSz="959846">
              <a:spcBef>
                <a:spcPts val="1626"/>
              </a:spcBef>
            </a:pP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Nel</a:t>
            </a:r>
            <a:r>
              <a:rPr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latte</a:t>
            </a:r>
            <a:r>
              <a:rPr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umano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si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800000"/>
                </a:solidFill>
                <a:latin typeface="Times New Roman"/>
                <a:cs typeface="Times New Roman"/>
              </a:rPr>
              <a:t>ritrovano</a:t>
            </a:r>
            <a:r>
              <a:rPr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ad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alte</a:t>
            </a:r>
            <a:r>
              <a:rPr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concentrazioni</a:t>
            </a:r>
            <a:r>
              <a:rPr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(Human</a:t>
            </a:r>
            <a:r>
              <a:rPr b="1" spc="-3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Milk </a:t>
            </a:r>
            <a:r>
              <a:rPr b="1" spc="-508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800000"/>
                </a:solidFill>
                <a:latin typeface="Times New Roman"/>
                <a:cs typeface="Times New Roman"/>
              </a:rPr>
              <a:t>Olighosaccarides,</a:t>
            </a:r>
            <a:r>
              <a:rPr b="1" spc="-4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HMOS,</a:t>
            </a:r>
            <a:r>
              <a:rPr b="1" spc="-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spc="5" dirty="0">
                <a:solidFill>
                  <a:srgbClr val="800000"/>
                </a:solidFill>
                <a:latin typeface="Times New Roman"/>
                <a:cs typeface="Times New Roman"/>
              </a:rPr>
              <a:t>12-15</a:t>
            </a:r>
            <a:r>
              <a:rPr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g/l),</a:t>
            </a:r>
            <a:r>
              <a:rPr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800000"/>
                </a:solidFill>
                <a:latin typeface="Times New Roman"/>
                <a:cs typeface="Times New Roman"/>
              </a:rPr>
              <a:t>mentre</a:t>
            </a:r>
            <a:r>
              <a:rPr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il</a:t>
            </a:r>
            <a:r>
              <a:rPr b="1" spc="-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latte</a:t>
            </a:r>
            <a:r>
              <a:rPr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in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formula</a:t>
            </a:r>
            <a:r>
              <a:rPr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ne </a:t>
            </a:r>
            <a:r>
              <a:rPr b="1" spc="-508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contiene</a:t>
            </a:r>
            <a:r>
              <a:rPr b="1" spc="-53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solo</a:t>
            </a:r>
            <a:r>
              <a:rPr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delle</a:t>
            </a:r>
            <a:r>
              <a:rPr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tracce.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42"/>
              </a:spcBef>
            </a:pP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2617" algn="ctr" defTabSz="959846">
              <a:lnSpc>
                <a:spcPts val="2504"/>
              </a:lnSpc>
            </a:pP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In</a:t>
            </a:r>
            <a:r>
              <a:rPr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alcuni</a:t>
            </a:r>
            <a:r>
              <a:rPr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latti</a:t>
            </a:r>
            <a:r>
              <a:rPr b="1" spc="-4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in</a:t>
            </a:r>
            <a:r>
              <a:rPr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formula</a:t>
            </a:r>
            <a:r>
              <a:rPr b="1" spc="-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vengono</a:t>
            </a:r>
            <a:r>
              <a:rPr b="1" spc="-47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quindi</a:t>
            </a:r>
            <a:r>
              <a:rPr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800000"/>
                </a:solidFill>
                <a:latin typeface="Times New Roman"/>
                <a:cs typeface="Times New Roman"/>
              </a:rPr>
              <a:t>addizionati: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74223" marR="2453608" indent="-1334" algn="ctr" defTabSz="959846">
              <a:lnSpc>
                <a:spcPts val="3528"/>
              </a:lnSpc>
              <a:spcBef>
                <a:spcPts val="89"/>
              </a:spcBef>
            </a:pP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FOS:</a:t>
            </a:r>
            <a:r>
              <a:rPr sz="29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Fruttooligosaccaridi </a:t>
            </a:r>
            <a:r>
              <a:rPr sz="29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GOS: Galattooligosaccaridi </a:t>
            </a:r>
            <a:r>
              <a:rPr sz="2900" b="1" spc="-71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AOS:</a:t>
            </a:r>
            <a:r>
              <a:rPr sz="29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Olig</a:t>
            </a:r>
            <a:r>
              <a:rPr sz="29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o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s</a:t>
            </a:r>
            <a:r>
              <a:rPr sz="2900" b="1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</a:t>
            </a:r>
            <a:r>
              <a:rPr sz="29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c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ari</a:t>
            </a:r>
            <a:r>
              <a:rPr sz="2900" b="1" dirty="0">
                <a:solidFill>
                  <a:srgbClr val="800000"/>
                </a:solidFill>
                <a:latin typeface="Times New Roman"/>
                <a:cs typeface="Times New Roman"/>
              </a:rPr>
              <a:t>d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</a:t>
            </a:r>
            <a:r>
              <a:rPr sz="2900" b="1" spc="-18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9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Acidici</a:t>
            </a:r>
            <a:endParaRPr sz="2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4996" y="0"/>
            <a:ext cx="10811350" cy="1040130"/>
            <a:chOff x="-4762" y="0"/>
            <a:chExt cx="10296525" cy="990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287000" cy="9810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0287000" cy="981075"/>
            </a:xfrm>
            <a:custGeom>
              <a:avLst/>
              <a:gdLst/>
              <a:ahLst/>
              <a:cxnLst/>
              <a:rect l="l" t="t" r="r" b="b"/>
              <a:pathLst>
                <a:path w="10287000" h="981075">
                  <a:moveTo>
                    <a:pt x="0" y="981075"/>
                  </a:moveTo>
                  <a:lnTo>
                    <a:pt x="10287000" y="981075"/>
                  </a:lnTo>
                  <a:lnTo>
                    <a:pt x="10287000" y="0"/>
                  </a:lnTo>
                </a:path>
                <a:path w="10287000" h="981075">
                  <a:moveTo>
                    <a:pt x="0" y="0"/>
                  </a:moveTo>
                  <a:lnTo>
                    <a:pt x="0" y="9810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959846"/>
              <a:endParaRPr sz="1900">
                <a:solidFill>
                  <a:prstClr val="black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1380" y="82930"/>
            <a:ext cx="9659206" cy="691916"/>
          </a:xfrm>
          <a:prstGeom prst="rect">
            <a:avLst/>
          </a:prstGeom>
        </p:spPr>
        <p:txBody>
          <a:bodyPr vert="horz" wrap="square" lIns="0" tIns="14664" rIns="0" bIns="0" rtlCol="0">
            <a:spAutoFit/>
          </a:bodyPr>
          <a:lstStyle/>
          <a:p>
            <a:pPr marL="13330">
              <a:spcBef>
                <a:spcPts val="116"/>
              </a:spcBef>
            </a:pPr>
            <a:r>
              <a:rPr sz="4200" spc="-5" dirty="0"/>
              <a:t>Ed invece che </a:t>
            </a:r>
            <a:r>
              <a:rPr sz="4200" dirty="0"/>
              <a:t>cosa</a:t>
            </a:r>
            <a:r>
              <a:rPr sz="4200" spc="-5" dirty="0"/>
              <a:t> sono</a:t>
            </a:r>
            <a:r>
              <a:rPr sz="4200" spc="5" dirty="0"/>
              <a:t> </a:t>
            </a:r>
            <a:r>
              <a:rPr sz="4200" spc="-5" dirty="0"/>
              <a:t>i</a:t>
            </a:r>
            <a:r>
              <a:rPr sz="4200" spc="21" dirty="0"/>
              <a:t> </a:t>
            </a:r>
            <a:r>
              <a:rPr sz="4400" spc="-21" dirty="0">
                <a:latin typeface="Arial"/>
                <a:cs typeface="Arial"/>
              </a:rPr>
              <a:t>“</a:t>
            </a:r>
            <a:r>
              <a:rPr sz="4200" spc="-21" dirty="0"/>
              <a:t>PREBIOTICI</a:t>
            </a:r>
            <a:r>
              <a:rPr sz="4400" spc="-21" dirty="0">
                <a:latin typeface="Arial"/>
                <a:cs typeface="Arial"/>
              </a:rPr>
              <a:t>”</a:t>
            </a:r>
            <a:r>
              <a:rPr sz="4200" spc="-21" dirty="0"/>
              <a:t>?</a:t>
            </a:r>
            <a:endParaRPr sz="4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74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280346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4798" y="0"/>
            <a:ext cx="12785659" cy="5028287"/>
          </a:xfrm>
          <a:prstGeom prst="rect">
            <a:avLst/>
          </a:prstGeom>
          <a:noFill/>
        </p:spPr>
        <p:txBody>
          <a:bodyPr wrap="none" lIns="102860" tIns="51429" rIns="102860" bIns="51429" rtlCol="0">
            <a:spAutoFit/>
          </a:bodyPr>
          <a:lstStyle/>
          <a:p>
            <a:pPr defTabSz="1028598"/>
            <a:r>
              <a:rPr lang="it-IT" sz="3200" dirty="0">
                <a:solidFill>
                  <a:prstClr val="white"/>
                </a:solidFill>
              </a:rPr>
              <a:t>										</a:t>
            </a:r>
            <a:r>
              <a:rPr lang="it-IT" sz="3200" dirty="0" err="1">
                <a:solidFill>
                  <a:prstClr val="white"/>
                </a:solidFill>
              </a:rPr>
              <a:t>Lez</a:t>
            </a:r>
            <a:r>
              <a:rPr lang="it-IT" sz="3200" dirty="0">
                <a:solidFill>
                  <a:prstClr val="white"/>
                </a:solidFill>
              </a:rPr>
              <a:t>. </a:t>
            </a:r>
            <a:r>
              <a:rPr lang="it-IT" sz="3200">
                <a:solidFill>
                  <a:prstClr val="white"/>
                </a:solidFill>
              </a:rPr>
              <a:t>10.09.22</a:t>
            </a:r>
            <a:endParaRPr lang="it-IT" sz="3200" dirty="0">
              <a:solidFill>
                <a:prstClr val="white"/>
              </a:solidFill>
            </a:endParaRPr>
          </a:p>
          <a:p>
            <a:pPr defTabSz="1028598"/>
            <a:r>
              <a:rPr lang="it-IT" sz="3200" dirty="0">
                <a:solidFill>
                  <a:prstClr val="white"/>
                </a:solidFill>
              </a:rPr>
              <a:t>Approfondimento  su:</a:t>
            </a:r>
          </a:p>
          <a:p>
            <a:pPr defTabSz="1028598"/>
            <a:endParaRPr lang="it-IT" sz="3200" dirty="0">
              <a:solidFill>
                <a:prstClr val="white"/>
              </a:solidFill>
            </a:endParaRPr>
          </a:p>
          <a:p>
            <a:pPr marL="321437" indent="-321437" defTabSz="1028598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prstClr val="white"/>
                </a:solidFill>
              </a:rPr>
              <a:t>Intestino e </a:t>
            </a:r>
            <a:r>
              <a:rPr lang="it-IT" sz="3200" dirty="0" err="1">
                <a:solidFill>
                  <a:prstClr val="white"/>
                </a:solidFill>
              </a:rPr>
              <a:t>microbiota</a:t>
            </a:r>
            <a:endParaRPr lang="it-IT" sz="3200" dirty="0">
              <a:solidFill>
                <a:prstClr val="white"/>
              </a:solidFill>
            </a:endParaRPr>
          </a:p>
          <a:p>
            <a:pPr marL="321437" indent="-321437" defTabSz="1028598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prstClr val="white"/>
                </a:solidFill>
              </a:rPr>
              <a:t>Probiotici e prebiotici:  definizione</a:t>
            </a:r>
          </a:p>
          <a:p>
            <a:pPr marL="321437" indent="-321437" defTabSz="1028598">
              <a:buFont typeface="Wingdings" panose="05000000000000000000" pitchFamily="2" charset="2"/>
              <a:buChar char="ü"/>
            </a:pPr>
            <a:r>
              <a:rPr lang="it-IT" sz="3200" dirty="0" err="1">
                <a:solidFill>
                  <a:prstClr val="white"/>
                </a:solidFill>
              </a:rPr>
              <a:t>Leaky</a:t>
            </a:r>
            <a:r>
              <a:rPr lang="it-IT" sz="3200" dirty="0">
                <a:solidFill>
                  <a:prstClr val="white"/>
                </a:solidFill>
              </a:rPr>
              <a:t> </a:t>
            </a:r>
            <a:r>
              <a:rPr lang="it-IT" sz="3200" dirty="0" err="1">
                <a:solidFill>
                  <a:prstClr val="white"/>
                </a:solidFill>
              </a:rPr>
              <a:t>gut</a:t>
            </a:r>
            <a:endParaRPr lang="it-IT" sz="3200" dirty="0">
              <a:solidFill>
                <a:prstClr val="white"/>
              </a:solidFill>
            </a:endParaRPr>
          </a:p>
          <a:p>
            <a:pPr marL="321437" indent="-321437" defTabSz="1028598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prstClr val="white"/>
                </a:solidFill>
              </a:rPr>
              <a:t>Alterazioni del </a:t>
            </a:r>
            <a:r>
              <a:rPr lang="it-IT" sz="3200" dirty="0" err="1">
                <a:solidFill>
                  <a:prstClr val="white"/>
                </a:solidFill>
              </a:rPr>
              <a:t>microbiota</a:t>
            </a:r>
            <a:r>
              <a:rPr lang="it-IT" sz="3200" dirty="0">
                <a:solidFill>
                  <a:prstClr val="white"/>
                </a:solidFill>
              </a:rPr>
              <a:t> ed intervento dei probiotici</a:t>
            </a:r>
          </a:p>
          <a:p>
            <a:pPr marL="321437" indent="-321437" defTabSz="1028598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prstClr val="white"/>
                </a:solidFill>
              </a:rPr>
              <a:t>Principali applicazioni cliniche</a:t>
            </a:r>
          </a:p>
          <a:p>
            <a:pPr marL="321437" indent="-321437" defTabSz="1028598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prstClr val="white"/>
                </a:solidFill>
              </a:rPr>
              <a:t>Vantaggi e limiti delle evidenze attuali </a:t>
            </a:r>
          </a:p>
          <a:p>
            <a:pPr marL="321437" indent="-321437" defTabSz="1028598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prstClr val="white"/>
                </a:solidFill>
              </a:rPr>
              <a:t>Prospettive future</a:t>
            </a:r>
          </a:p>
        </p:txBody>
      </p:sp>
    </p:spTree>
    <p:extLst>
      <p:ext uri="{BB962C8B-B14F-4D97-AF65-F5344CB8AC3E}">
        <p14:creationId xmlns:p14="http://schemas.microsoft.com/office/powerpoint/2010/main" val="343116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" y="1080170"/>
            <a:ext cx="10869208" cy="61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574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592" y="1750290"/>
            <a:ext cx="8716838" cy="1677140"/>
          </a:xfrm>
          <a:prstGeom prst="rect">
            <a:avLst/>
          </a:prstGeom>
        </p:spPr>
        <p:txBody>
          <a:bodyPr vert="horz" wrap="square" lIns="0" tIns="15000" rIns="0" bIns="0" rtlCol="0">
            <a:spAutoFit/>
          </a:bodyPr>
          <a:lstStyle/>
          <a:p>
            <a:pPr marL="14284" marR="5714">
              <a:spcBef>
                <a:spcPts val="118"/>
              </a:spcBef>
            </a:pPr>
            <a:r>
              <a:rPr sz="3600" dirty="0"/>
              <a:t>Il</a:t>
            </a:r>
            <a:r>
              <a:rPr sz="3600" spc="-17" dirty="0"/>
              <a:t> </a:t>
            </a:r>
            <a:r>
              <a:rPr sz="3600" dirty="0"/>
              <a:t>Ministero</a:t>
            </a:r>
            <a:r>
              <a:rPr sz="3600" spc="-17" dirty="0"/>
              <a:t> </a:t>
            </a:r>
            <a:r>
              <a:rPr sz="3600" dirty="0"/>
              <a:t>della </a:t>
            </a:r>
            <a:r>
              <a:rPr sz="3600" spc="-6" dirty="0"/>
              <a:t>Salute</a:t>
            </a:r>
            <a:r>
              <a:rPr sz="3600" dirty="0"/>
              <a:t> nel</a:t>
            </a:r>
            <a:r>
              <a:rPr sz="3600" spc="-17" dirty="0"/>
              <a:t> </a:t>
            </a:r>
            <a:r>
              <a:rPr sz="3600" dirty="0"/>
              <a:t>2005</a:t>
            </a:r>
            <a:r>
              <a:rPr sz="3600" spc="-34" dirty="0"/>
              <a:t> </a:t>
            </a:r>
            <a:r>
              <a:rPr sz="3600" dirty="0"/>
              <a:t>ha</a:t>
            </a:r>
            <a:r>
              <a:rPr sz="3600" spc="11" dirty="0"/>
              <a:t> </a:t>
            </a:r>
            <a:r>
              <a:rPr sz="3600" dirty="0"/>
              <a:t>recepito </a:t>
            </a:r>
            <a:r>
              <a:rPr sz="3600" spc="-883" dirty="0"/>
              <a:t> </a:t>
            </a:r>
            <a:r>
              <a:rPr sz="3600" dirty="0"/>
              <a:t>queste linee guida e sono disponibili sul sito </a:t>
            </a:r>
            <a:r>
              <a:rPr sz="3600" spc="6" dirty="0"/>
              <a:t> </a:t>
            </a:r>
            <a:r>
              <a:rPr sz="3600" spc="-23" dirty="0">
                <a:hlinkClick r:id="rId2"/>
              </a:rPr>
              <a:t>http://www.salute.gov.it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875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795" y="1430047"/>
            <a:ext cx="9763219" cy="2968359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L="528532" indent="-514247">
              <a:spcBef>
                <a:spcPts val="107"/>
              </a:spcBef>
              <a:buClr>
                <a:srgbClr val="C00000"/>
              </a:buClr>
              <a:buFont typeface="Wingdings"/>
              <a:buChar char=""/>
              <a:tabLst>
                <a:tab pos="527817" algn="l"/>
                <a:tab pos="528532" algn="l"/>
              </a:tabLst>
            </a:pPr>
            <a:r>
              <a:rPr sz="3200" spc="-6" dirty="0">
                <a:latin typeface="Times New Roman"/>
                <a:cs typeface="Times New Roman"/>
              </a:rPr>
              <a:t>Essere attivi</a:t>
            </a:r>
            <a:r>
              <a:rPr sz="3200" spc="-28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e vitali</a:t>
            </a:r>
            <a:endParaRPr sz="3200" dirty="0">
              <a:latin typeface="Times New Roman"/>
              <a:cs typeface="Times New Roman"/>
            </a:endParaRPr>
          </a:p>
          <a:p>
            <a:pPr marL="528532" indent="-514247">
              <a:buClr>
                <a:srgbClr val="C00000"/>
              </a:buClr>
              <a:buFont typeface="Wingdings"/>
              <a:buChar char=""/>
              <a:tabLst>
                <a:tab pos="527817" algn="l"/>
                <a:tab pos="528532" algn="l"/>
              </a:tabLst>
            </a:pPr>
            <a:r>
              <a:rPr sz="3200" spc="-6" dirty="0">
                <a:latin typeface="Times New Roman"/>
                <a:cs typeface="Times New Roman"/>
              </a:rPr>
              <a:t>Essere</a:t>
            </a:r>
            <a:r>
              <a:rPr sz="3200" spc="-28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sicuri</a:t>
            </a:r>
            <a:endParaRPr sz="3200" dirty="0">
              <a:latin typeface="Times New Roman"/>
              <a:cs typeface="Times New Roman"/>
            </a:endParaRPr>
          </a:p>
          <a:p>
            <a:pPr marL="528532" indent="-514247">
              <a:buClr>
                <a:srgbClr val="C00000"/>
              </a:buClr>
              <a:buFont typeface="Wingdings"/>
              <a:buChar char=""/>
              <a:tabLst>
                <a:tab pos="527817" algn="l"/>
                <a:tab pos="528532" algn="l"/>
              </a:tabLst>
            </a:pPr>
            <a:r>
              <a:rPr sz="3200" spc="-6" dirty="0">
                <a:latin typeface="Times New Roman"/>
                <a:cs typeface="Times New Roman"/>
              </a:rPr>
              <a:t>Sopravvivere</a:t>
            </a:r>
            <a:r>
              <a:rPr sz="3200" spc="6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nel</a:t>
            </a:r>
            <a:r>
              <a:rPr sz="3200" spc="17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tratto</a:t>
            </a:r>
            <a:r>
              <a:rPr sz="3200" spc="11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gastrointestinale</a:t>
            </a:r>
            <a:endParaRPr sz="3200" dirty="0">
              <a:latin typeface="Times New Roman"/>
              <a:cs typeface="Times New Roman"/>
            </a:endParaRPr>
          </a:p>
          <a:p>
            <a:pPr marL="528532" indent="-514247">
              <a:buClr>
                <a:srgbClr val="C00000"/>
              </a:buClr>
              <a:buFont typeface="Wingdings"/>
              <a:buChar char=""/>
              <a:tabLst>
                <a:tab pos="527817" algn="l"/>
                <a:tab pos="528532" algn="l"/>
              </a:tabLst>
            </a:pPr>
            <a:r>
              <a:rPr sz="3200" spc="-6" dirty="0">
                <a:latin typeface="Times New Roman"/>
                <a:cs typeface="Times New Roman"/>
              </a:rPr>
              <a:t>Colonizzare</a:t>
            </a:r>
            <a:r>
              <a:rPr sz="3200" spc="-28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l’intestino</a:t>
            </a:r>
            <a:endParaRPr sz="3200" dirty="0">
              <a:latin typeface="Times New Roman"/>
              <a:cs typeface="Times New Roman"/>
            </a:endParaRPr>
          </a:p>
          <a:p>
            <a:pPr marL="527817" marR="5714" indent="-514247">
              <a:spcBef>
                <a:spcPts val="6"/>
              </a:spcBef>
              <a:buClr>
                <a:srgbClr val="C00000"/>
              </a:buClr>
              <a:buFont typeface="Wingdings"/>
              <a:buChar char=""/>
              <a:tabLst>
                <a:tab pos="527817" algn="l"/>
                <a:tab pos="528532" algn="l"/>
              </a:tabLst>
            </a:pPr>
            <a:r>
              <a:rPr sz="3200" spc="-6" dirty="0">
                <a:latin typeface="Times New Roman"/>
                <a:cs typeface="Times New Roman"/>
              </a:rPr>
              <a:t>Possedere caratteristiche di </a:t>
            </a:r>
            <a:r>
              <a:rPr sz="3200" dirty="0">
                <a:latin typeface="Times New Roman"/>
                <a:cs typeface="Times New Roman"/>
              </a:rPr>
              <a:t>probioticità </a:t>
            </a:r>
            <a:r>
              <a:rPr sz="3200" spc="-6" dirty="0">
                <a:latin typeface="Times New Roman"/>
                <a:cs typeface="Times New Roman"/>
              </a:rPr>
              <a:t>(conferire un 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beneficio </a:t>
            </a:r>
            <a:r>
              <a:rPr sz="3200" dirty="0">
                <a:latin typeface="Times New Roman"/>
                <a:cs typeface="Times New Roman"/>
              </a:rPr>
              <a:t>fisiologico</a:t>
            </a:r>
            <a:r>
              <a:rPr sz="3200" spc="-11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dimostrato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secondo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criteri</a:t>
            </a:r>
            <a:r>
              <a:rPr sz="3200" spc="6" dirty="0">
                <a:latin typeface="Times New Roman"/>
                <a:cs typeface="Times New Roman"/>
              </a:rPr>
              <a:t> </a:t>
            </a:r>
            <a:r>
              <a:rPr sz="3200" spc="-6" dirty="0">
                <a:latin typeface="Times New Roman"/>
                <a:cs typeface="Times New Roman"/>
              </a:rPr>
              <a:t>fissati)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06" y="208029"/>
            <a:ext cx="10624928" cy="131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4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51205" y="6480810"/>
            <a:ext cx="3578697" cy="29337"/>
          </a:xfrm>
          <a:custGeom>
            <a:avLst/>
            <a:gdLst/>
            <a:ahLst/>
            <a:cxnLst/>
            <a:rect l="l" t="t" r="r" b="b"/>
            <a:pathLst>
              <a:path w="3029584" h="27939">
                <a:moveTo>
                  <a:pt x="0" y="27431"/>
                </a:moveTo>
                <a:lnTo>
                  <a:pt x="3029016" y="27431"/>
                </a:lnTo>
                <a:lnTo>
                  <a:pt x="3029016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973374" y="121284"/>
            <a:ext cx="4064758" cy="1710214"/>
            <a:chOff x="5056822" y="115506"/>
            <a:chExt cx="3441065" cy="1628775"/>
          </a:xfrm>
        </p:grpSpPr>
        <p:sp>
          <p:nvSpPr>
            <p:cNvPr id="4" name="object 4"/>
            <p:cNvSpPr/>
            <p:nvPr/>
          </p:nvSpPr>
          <p:spPr>
            <a:xfrm>
              <a:off x="5067934" y="126619"/>
              <a:ext cx="3418840" cy="1606550"/>
            </a:xfrm>
            <a:custGeom>
              <a:avLst/>
              <a:gdLst/>
              <a:ahLst/>
              <a:cxnLst/>
              <a:rect l="l" t="t" r="r" b="b"/>
              <a:pathLst>
                <a:path w="3418840" h="1606550">
                  <a:moveTo>
                    <a:pt x="1709292" y="0"/>
                  </a:moveTo>
                  <a:lnTo>
                    <a:pt x="1645213" y="554"/>
                  </a:lnTo>
                  <a:lnTo>
                    <a:pt x="1581729" y="2203"/>
                  </a:lnTo>
                  <a:lnTo>
                    <a:pt x="1518881" y="4928"/>
                  </a:lnTo>
                  <a:lnTo>
                    <a:pt x="1456711" y="8710"/>
                  </a:lnTo>
                  <a:lnTo>
                    <a:pt x="1395261" y="13528"/>
                  </a:lnTo>
                  <a:lnTo>
                    <a:pt x="1334570" y="19364"/>
                  </a:lnTo>
                  <a:lnTo>
                    <a:pt x="1274681" y="26198"/>
                  </a:lnTo>
                  <a:lnTo>
                    <a:pt x="1215635" y="34011"/>
                  </a:lnTo>
                  <a:lnTo>
                    <a:pt x="1157474" y="42783"/>
                  </a:lnTo>
                  <a:lnTo>
                    <a:pt x="1100238" y="52494"/>
                  </a:lnTo>
                  <a:lnTo>
                    <a:pt x="1043969" y="63126"/>
                  </a:lnTo>
                  <a:lnTo>
                    <a:pt x="988709" y="74659"/>
                  </a:lnTo>
                  <a:lnTo>
                    <a:pt x="934498" y="87074"/>
                  </a:lnTo>
                  <a:lnTo>
                    <a:pt x="881378" y="100351"/>
                  </a:lnTo>
                  <a:lnTo>
                    <a:pt x="829390" y="114470"/>
                  </a:lnTo>
                  <a:lnTo>
                    <a:pt x="778576" y="129412"/>
                  </a:lnTo>
                  <a:lnTo>
                    <a:pt x="728977" y="145159"/>
                  </a:lnTo>
                  <a:lnTo>
                    <a:pt x="680633" y="161689"/>
                  </a:lnTo>
                  <a:lnTo>
                    <a:pt x="633588" y="178985"/>
                  </a:lnTo>
                  <a:lnTo>
                    <a:pt x="587881" y="197026"/>
                  </a:lnTo>
                  <a:lnTo>
                    <a:pt x="543554" y="215793"/>
                  </a:lnTo>
                  <a:lnTo>
                    <a:pt x="500649" y="235267"/>
                  </a:lnTo>
                  <a:lnTo>
                    <a:pt x="459207" y="255428"/>
                  </a:lnTo>
                  <a:lnTo>
                    <a:pt x="419269" y="276257"/>
                  </a:lnTo>
                  <a:lnTo>
                    <a:pt x="380876" y="297734"/>
                  </a:lnTo>
                  <a:lnTo>
                    <a:pt x="344070" y="319840"/>
                  </a:lnTo>
                  <a:lnTo>
                    <a:pt x="308892" y="342556"/>
                  </a:lnTo>
                  <a:lnTo>
                    <a:pt x="275384" y="365861"/>
                  </a:lnTo>
                  <a:lnTo>
                    <a:pt x="243586" y="389738"/>
                  </a:lnTo>
                  <a:lnTo>
                    <a:pt x="213540" y="414165"/>
                  </a:lnTo>
                  <a:lnTo>
                    <a:pt x="158870" y="464596"/>
                  </a:lnTo>
                  <a:lnTo>
                    <a:pt x="111703" y="516999"/>
                  </a:lnTo>
                  <a:lnTo>
                    <a:pt x="72371" y="571218"/>
                  </a:lnTo>
                  <a:lnTo>
                    <a:pt x="41204" y="627098"/>
                  </a:lnTo>
                  <a:lnTo>
                    <a:pt x="18533" y="684483"/>
                  </a:lnTo>
                  <a:lnTo>
                    <a:pt x="4688" y="743218"/>
                  </a:lnTo>
                  <a:lnTo>
                    <a:pt x="0" y="803147"/>
                  </a:lnTo>
                  <a:lnTo>
                    <a:pt x="1179" y="833252"/>
                  </a:lnTo>
                  <a:lnTo>
                    <a:pt x="10487" y="892604"/>
                  </a:lnTo>
                  <a:lnTo>
                    <a:pt x="28786" y="950683"/>
                  </a:lnTo>
                  <a:lnTo>
                    <a:pt x="55747" y="1007335"/>
                  </a:lnTo>
                  <a:lnTo>
                    <a:pt x="91037" y="1062404"/>
                  </a:lnTo>
                  <a:lnTo>
                    <a:pt x="134328" y="1115734"/>
                  </a:lnTo>
                  <a:lnTo>
                    <a:pt x="185287" y="1167170"/>
                  </a:lnTo>
                  <a:lnTo>
                    <a:pt x="243586" y="1216557"/>
                  </a:lnTo>
                  <a:lnTo>
                    <a:pt x="275384" y="1240434"/>
                  </a:lnTo>
                  <a:lnTo>
                    <a:pt x="308892" y="1263739"/>
                  </a:lnTo>
                  <a:lnTo>
                    <a:pt x="344070" y="1286455"/>
                  </a:lnTo>
                  <a:lnTo>
                    <a:pt x="380876" y="1308561"/>
                  </a:lnTo>
                  <a:lnTo>
                    <a:pt x="419269" y="1330038"/>
                  </a:lnTo>
                  <a:lnTo>
                    <a:pt x="459207" y="1350867"/>
                  </a:lnTo>
                  <a:lnTo>
                    <a:pt x="500649" y="1371028"/>
                  </a:lnTo>
                  <a:lnTo>
                    <a:pt x="543554" y="1390502"/>
                  </a:lnTo>
                  <a:lnTo>
                    <a:pt x="587881" y="1409269"/>
                  </a:lnTo>
                  <a:lnTo>
                    <a:pt x="633588" y="1427310"/>
                  </a:lnTo>
                  <a:lnTo>
                    <a:pt x="680633" y="1444606"/>
                  </a:lnTo>
                  <a:lnTo>
                    <a:pt x="728977" y="1461136"/>
                  </a:lnTo>
                  <a:lnTo>
                    <a:pt x="778576" y="1476883"/>
                  </a:lnTo>
                  <a:lnTo>
                    <a:pt x="829390" y="1491825"/>
                  </a:lnTo>
                  <a:lnTo>
                    <a:pt x="881378" y="1505944"/>
                  </a:lnTo>
                  <a:lnTo>
                    <a:pt x="934498" y="1519221"/>
                  </a:lnTo>
                  <a:lnTo>
                    <a:pt x="988709" y="1531636"/>
                  </a:lnTo>
                  <a:lnTo>
                    <a:pt x="1043969" y="1543169"/>
                  </a:lnTo>
                  <a:lnTo>
                    <a:pt x="1100238" y="1553801"/>
                  </a:lnTo>
                  <a:lnTo>
                    <a:pt x="1157474" y="1563512"/>
                  </a:lnTo>
                  <a:lnTo>
                    <a:pt x="1215635" y="1572284"/>
                  </a:lnTo>
                  <a:lnTo>
                    <a:pt x="1274681" y="1580097"/>
                  </a:lnTo>
                  <a:lnTo>
                    <a:pt x="1334570" y="1586931"/>
                  </a:lnTo>
                  <a:lnTo>
                    <a:pt x="1395261" y="1592767"/>
                  </a:lnTo>
                  <a:lnTo>
                    <a:pt x="1456711" y="1597585"/>
                  </a:lnTo>
                  <a:lnTo>
                    <a:pt x="1518881" y="1601367"/>
                  </a:lnTo>
                  <a:lnTo>
                    <a:pt x="1581729" y="1604092"/>
                  </a:lnTo>
                  <a:lnTo>
                    <a:pt x="1645213" y="1605741"/>
                  </a:lnTo>
                  <a:lnTo>
                    <a:pt x="1709292" y="1606295"/>
                  </a:lnTo>
                  <a:lnTo>
                    <a:pt x="1773372" y="1605741"/>
                  </a:lnTo>
                  <a:lnTo>
                    <a:pt x="1836855" y="1604092"/>
                  </a:lnTo>
                  <a:lnTo>
                    <a:pt x="1899702" y="1601367"/>
                  </a:lnTo>
                  <a:lnTo>
                    <a:pt x="1961871" y="1597585"/>
                  </a:lnTo>
                  <a:lnTo>
                    <a:pt x="2023320" y="1592767"/>
                  </a:lnTo>
                  <a:lnTo>
                    <a:pt x="2084009" y="1586931"/>
                  </a:lnTo>
                  <a:lnTo>
                    <a:pt x="2143895" y="1580097"/>
                  </a:lnTo>
                  <a:lnTo>
                    <a:pt x="2202939" y="1572284"/>
                  </a:lnTo>
                  <a:lnTo>
                    <a:pt x="2261097" y="1563512"/>
                  </a:lnTo>
                  <a:lnTo>
                    <a:pt x="2318330" y="1553801"/>
                  </a:lnTo>
                  <a:lnTo>
                    <a:pt x="2374596" y="1543169"/>
                  </a:lnTo>
                  <a:lnTo>
                    <a:pt x="2429853" y="1531636"/>
                  </a:lnTo>
                  <a:lnTo>
                    <a:pt x="2484061" y="1519221"/>
                  </a:lnTo>
                  <a:lnTo>
                    <a:pt x="2537177" y="1505944"/>
                  </a:lnTo>
                  <a:lnTo>
                    <a:pt x="2589161" y="1491825"/>
                  </a:lnTo>
                  <a:lnTo>
                    <a:pt x="2639971" y="1476883"/>
                  </a:lnTo>
                  <a:lnTo>
                    <a:pt x="2689566" y="1461136"/>
                  </a:lnTo>
                  <a:lnTo>
                    <a:pt x="2737905" y="1444606"/>
                  </a:lnTo>
                  <a:lnTo>
                    <a:pt x="2784947" y="1427310"/>
                  </a:lnTo>
                  <a:lnTo>
                    <a:pt x="2830649" y="1409269"/>
                  </a:lnTo>
                  <a:lnTo>
                    <a:pt x="2874971" y="1390502"/>
                  </a:lnTo>
                  <a:lnTo>
                    <a:pt x="2917872" y="1371028"/>
                  </a:lnTo>
                  <a:lnTo>
                    <a:pt x="2959310" y="1350867"/>
                  </a:lnTo>
                  <a:lnTo>
                    <a:pt x="2999244" y="1330038"/>
                  </a:lnTo>
                  <a:lnTo>
                    <a:pt x="3037632" y="1308561"/>
                  </a:lnTo>
                  <a:lnTo>
                    <a:pt x="3074434" y="1286455"/>
                  </a:lnTo>
                  <a:lnTo>
                    <a:pt x="3109608" y="1263739"/>
                  </a:lnTo>
                  <a:lnTo>
                    <a:pt x="3143113" y="1240434"/>
                  </a:lnTo>
                  <a:lnTo>
                    <a:pt x="3174906" y="1216557"/>
                  </a:lnTo>
                  <a:lnTo>
                    <a:pt x="3204948" y="1192130"/>
                  </a:lnTo>
                  <a:lnTo>
                    <a:pt x="3259612" y="1141699"/>
                  </a:lnTo>
                  <a:lnTo>
                    <a:pt x="3306771" y="1089296"/>
                  </a:lnTo>
                  <a:lnTo>
                    <a:pt x="3346098" y="1035077"/>
                  </a:lnTo>
                  <a:lnTo>
                    <a:pt x="3377260" y="979197"/>
                  </a:lnTo>
                  <a:lnTo>
                    <a:pt x="3399928" y="921812"/>
                  </a:lnTo>
                  <a:lnTo>
                    <a:pt x="3413771" y="863077"/>
                  </a:lnTo>
                  <a:lnTo>
                    <a:pt x="3418459" y="803147"/>
                  </a:lnTo>
                  <a:lnTo>
                    <a:pt x="3417280" y="773043"/>
                  </a:lnTo>
                  <a:lnTo>
                    <a:pt x="3407973" y="713691"/>
                  </a:lnTo>
                  <a:lnTo>
                    <a:pt x="3389676" y="655612"/>
                  </a:lnTo>
                  <a:lnTo>
                    <a:pt x="3362720" y="598960"/>
                  </a:lnTo>
                  <a:lnTo>
                    <a:pt x="3327434" y="543891"/>
                  </a:lnTo>
                  <a:lnTo>
                    <a:pt x="3284150" y="490561"/>
                  </a:lnTo>
                  <a:lnTo>
                    <a:pt x="3233197" y="439125"/>
                  </a:lnTo>
                  <a:lnTo>
                    <a:pt x="3174906" y="389738"/>
                  </a:lnTo>
                  <a:lnTo>
                    <a:pt x="3143113" y="365861"/>
                  </a:lnTo>
                  <a:lnTo>
                    <a:pt x="3109608" y="342556"/>
                  </a:lnTo>
                  <a:lnTo>
                    <a:pt x="3074434" y="319840"/>
                  </a:lnTo>
                  <a:lnTo>
                    <a:pt x="3037632" y="297734"/>
                  </a:lnTo>
                  <a:lnTo>
                    <a:pt x="2999244" y="276257"/>
                  </a:lnTo>
                  <a:lnTo>
                    <a:pt x="2959310" y="255428"/>
                  </a:lnTo>
                  <a:lnTo>
                    <a:pt x="2917872" y="235267"/>
                  </a:lnTo>
                  <a:lnTo>
                    <a:pt x="2874971" y="215793"/>
                  </a:lnTo>
                  <a:lnTo>
                    <a:pt x="2830649" y="197026"/>
                  </a:lnTo>
                  <a:lnTo>
                    <a:pt x="2784947" y="178985"/>
                  </a:lnTo>
                  <a:lnTo>
                    <a:pt x="2737905" y="161689"/>
                  </a:lnTo>
                  <a:lnTo>
                    <a:pt x="2689566" y="145159"/>
                  </a:lnTo>
                  <a:lnTo>
                    <a:pt x="2639971" y="129412"/>
                  </a:lnTo>
                  <a:lnTo>
                    <a:pt x="2589161" y="114470"/>
                  </a:lnTo>
                  <a:lnTo>
                    <a:pt x="2537177" y="100351"/>
                  </a:lnTo>
                  <a:lnTo>
                    <a:pt x="2484061" y="87074"/>
                  </a:lnTo>
                  <a:lnTo>
                    <a:pt x="2429853" y="74659"/>
                  </a:lnTo>
                  <a:lnTo>
                    <a:pt x="2374596" y="63126"/>
                  </a:lnTo>
                  <a:lnTo>
                    <a:pt x="2318330" y="52494"/>
                  </a:lnTo>
                  <a:lnTo>
                    <a:pt x="2261097" y="42783"/>
                  </a:lnTo>
                  <a:lnTo>
                    <a:pt x="2202939" y="34011"/>
                  </a:lnTo>
                  <a:lnTo>
                    <a:pt x="2143895" y="26198"/>
                  </a:lnTo>
                  <a:lnTo>
                    <a:pt x="2084009" y="19364"/>
                  </a:lnTo>
                  <a:lnTo>
                    <a:pt x="2023320" y="13528"/>
                  </a:lnTo>
                  <a:lnTo>
                    <a:pt x="1961871" y="8710"/>
                  </a:lnTo>
                  <a:lnTo>
                    <a:pt x="1899702" y="4928"/>
                  </a:lnTo>
                  <a:lnTo>
                    <a:pt x="1836855" y="2203"/>
                  </a:lnTo>
                  <a:lnTo>
                    <a:pt x="1773372" y="554"/>
                  </a:lnTo>
                  <a:lnTo>
                    <a:pt x="170929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67934" y="126619"/>
              <a:ext cx="3418840" cy="1606550"/>
            </a:xfrm>
            <a:custGeom>
              <a:avLst/>
              <a:gdLst/>
              <a:ahLst/>
              <a:cxnLst/>
              <a:rect l="l" t="t" r="r" b="b"/>
              <a:pathLst>
                <a:path w="3418840" h="1606550">
                  <a:moveTo>
                    <a:pt x="0" y="803147"/>
                  </a:moveTo>
                  <a:lnTo>
                    <a:pt x="4688" y="743218"/>
                  </a:lnTo>
                  <a:lnTo>
                    <a:pt x="18533" y="684483"/>
                  </a:lnTo>
                  <a:lnTo>
                    <a:pt x="41204" y="627098"/>
                  </a:lnTo>
                  <a:lnTo>
                    <a:pt x="72371" y="571218"/>
                  </a:lnTo>
                  <a:lnTo>
                    <a:pt x="111703" y="516999"/>
                  </a:lnTo>
                  <a:lnTo>
                    <a:pt x="158870" y="464596"/>
                  </a:lnTo>
                  <a:lnTo>
                    <a:pt x="213540" y="414165"/>
                  </a:lnTo>
                  <a:lnTo>
                    <a:pt x="243586" y="389738"/>
                  </a:lnTo>
                  <a:lnTo>
                    <a:pt x="275384" y="365861"/>
                  </a:lnTo>
                  <a:lnTo>
                    <a:pt x="308892" y="342556"/>
                  </a:lnTo>
                  <a:lnTo>
                    <a:pt x="344070" y="319840"/>
                  </a:lnTo>
                  <a:lnTo>
                    <a:pt x="380876" y="297734"/>
                  </a:lnTo>
                  <a:lnTo>
                    <a:pt x="419269" y="276257"/>
                  </a:lnTo>
                  <a:lnTo>
                    <a:pt x="459207" y="255428"/>
                  </a:lnTo>
                  <a:lnTo>
                    <a:pt x="500649" y="235267"/>
                  </a:lnTo>
                  <a:lnTo>
                    <a:pt x="543554" y="215793"/>
                  </a:lnTo>
                  <a:lnTo>
                    <a:pt x="587881" y="197026"/>
                  </a:lnTo>
                  <a:lnTo>
                    <a:pt x="633588" y="178985"/>
                  </a:lnTo>
                  <a:lnTo>
                    <a:pt x="680633" y="161689"/>
                  </a:lnTo>
                  <a:lnTo>
                    <a:pt x="728977" y="145159"/>
                  </a:lnTo>
                  <a:lnTo>
                    <a:pt x="778576" y="129412"/>
                  </a:lnTo>
                  <a:lnTo>
                    <a:pt x="829390" y="114470"/>
                  </a:lnTo>
                  <a:lnTo>
                    <a:pt x="881378" y="100351"/>
                  </a:lnTo>
                  <a:lnTo>
                    <a:pt x="934498" y="87074"/>
                  </a:lnTo>
                  <a:lnTo>
                    <a:pt x="988709" y="74659"/>
                  </a:lnTo>
                  <a:lnTo>
                    <a:pt x="1043969" y="63126"/>
                  </a:lnTo>
                  <a:lnTo>
                    <a:pt x="1100238" y="52494"/>
                  </a:lnTo>
                  <a:lnTo>
                    <a:pt x="1157474" y="42783"/>
                  </a:lnTo>
                  <a:lnTo>
                    <a:pt x="1215635" y="34011"/>
                  </a:lnTo>
                  <a:lnTo>
                    <a:pt x="1274681" y="26198"/>
                  </a:lnTo>
                  <a:lnTo>
                    <a:pt x="1334570" y="19364"/>
                  </a:lnTo>
                  <a:lnTo>
                    <a:pt x="1395261" y="13528"/>
                  </a:lnTo>
                  <a:lnTo>
                    <a:pt x="1456711" y="8710"/>
                  </a:lnTo>
                  <a:lnTo>
                    <a:pt x="1518881" y="4928"/>
                  </a:lnTo>
                  <a:lnTo>
                    <a:pt x="1581729" y="2203"/>
                  </a:lnTo>
                  <a:lnTo>
                    <a:pt x="1645213" y="554"/>
                  </a:lnTo>
                  <a:lnTo>
                    <a:pt x="1709292" y="0"/>
                  </a:lnTo>
                  <a:lnTo>
                    <a:pt x="1773372" y="554"/>
                  </a:lnTo>
                  <a:lnTo>
                    <a:pt x="1836855" y="2203"/>
                  </a:lnTo>
                  <a:lnTo>
                    <a:pt x="1899702" y="4928"/>
                  </a:lnTo>
                  <a:lnTo>
                    <a:pt x="1961871" y="8710"/>
                  </a:lnTo>
                  <a:lnTo>
                    <a:pt x="2023320" y="13528"/>
                  </a:lnTo>
                  <a:lnTo>
                    <a:pt x="2084009" y="19364"/>
                  </a:lnTo>
                  <a:lnTo>
                    <a:pt x="2143895" y="26198"/>
                  </a:lnTo>
                  <a:lnTo>
                    <a:pt x="2202939" y="34011"/>
                  </a:lnTo>
                  <a:lnTo>
                    <a:pt x="2261097" y="42783"/>
                  </a:lnTo>
                  <a:lnTo>
                    <a:pt x="2318330" y="52494"/>
                  </a:lnTo>
                  <a:lnTo>
                    <a:pt x="2374596" y="63126"/>
                  </a:lnTo>
                  <a:lnTo>
                    <a:pt x="2429853" y="74659"/>
                  </a:lnTo>
                  <a:lnTo>
                    <a:pt x="2484061" y="87074"/>
                  </a:lnTo>
                  <a:lnTo>
                    <a:pt x="2537177" y="100351"/>
                  </a:lnTo>
                  <a:lnTo>
                    <a:pt x="2589161" y="114470"/>
                  </a:lnTo>
                  <a:lnTo>
                    <a:pt x="2639971" y="129412"/>
                  </a:lnTo>
                  <a:lnTo>
                    <a:pt x="2689566" y="145159"/>
                  </a:lnTo>
                  <a:lnTo>
                    <a:pt x="2737905" y="161689"/>
                  </a:lnTo>
                  <a:lnTo>
                    <a:pt x="2784947" y="178985"/>
                  </a:lnTo>
                  <a:lnTo>
                    <a:pt x="2830649" y="197026"/>
                  </a:lnTo>
                  <a:lnTo>
                    <a:pt x="2874971" y="215793"/>
                  </a:lnTo>
                  <a:lnTo>
                    <a:pt x="2917872" y="235267"/>
                  </a:lnTo>
                  <a:lnTo>
                    <a:pt x="2959310" y="255428"/>
                  </a:lnTo>
                  <a:lnTo>
                    <a:pt x="2999244" y="276257"/>
                  </a:lnTo>
                  <a:lnTo>
                    <a:pt x="3037632" y="297734"/>
                  </a:lnTo>
                  <a:lnTo>
                    <a:pt x="3074434" y="319840"/>
                  </a:lnTo>
                  <a:lnTo>
                    <a:pt x="3109608" y="342556"/>
                  </a:lnTo>
                  <a:lnTo>
                    <a:pt x="3143113" y="365861"/>
                  </a:lnTo>
                  <a:lnTo>
                    <a:pt x="3174906" y="389738"/>
                  </a:lnTo>
                  <a:lnTo>
                    <a:pt x="3204948" y="414165"/>
                  </a:lnTo>
                  <a:lnTo>
                    <a:pt x="3259612" y="464596"/>
                  </a:lnTo>
                  <a:lnTo>
                    <a:pt x="3306771" y="516999"/>
                  </a:lnTo>
                  <a:lnTo>
                    <a:pt x="3346098" y="571218"/>
                  </a:lnTo>
                  <a:lnTo>
                    <a:pt x="3377260" y="627098"/>
                  </a:lnTo>
                  <a:lnTo>
                    <a:pt x="3399928" y="684483"/>
                  </a:lnTo>
                  <a:lnTo>
                    <a:pt x="3413771" y="743218"/>
                  </a:lnTo>
                  <a:lnTo>
                    <a:pt x="3418459" y="803147"/>
                  </a:lnTo>
                  <a:lnTo>
                    <a:pt x="3417280" y="833252"/>
                  </a:lnTo>
                  <a:lnTo>
                    <a:pt x="3407973" y="892604"/>
                  </a:lnTo>
                  <a:lnTo>
                    <a:pt x="3389676" y="950683"/>
                  </a:lnTo>
                  <a:lnTo>
                    <a:pt x="3362720" y="1007335"/>
                  </a:lnTo>
                  <a:lnTo>
                    <a:pt x="3327434" y="1062404"/>
                  </a:lnTo>
                  <a:lnTo>
                    <a:pt x="3284150" y="1115734"/>
                  </a:lnTo>
                  <a:lnTo>
                    <a:pt x="3233197" y="1167170"/>
                  </a:lnTo>
                  <a:lnTo>
                    <a:pt x="3174906" y="1216557"/>
                  </a:lnTo>
                  <a:lnTo>
                    <a:pt x="3143113" y="1240434"/>
                  </a:lnTo>
                  <a:lnTo>
                    <a:pt x="3109608" y="1263739"/>
                  </a:lnTo>
                  <a:lnTo>
                    <a:pt x="3074434" y="1286455"/>
                  </a:lnTo>
                  <a:lnTo>
                    <a:pt x="3037632" y="1308561"/>
                  </a:lnTo>
                  <a:lnTo>
                    <a:pt x="2999244" y="1330038"/>
                  </a:lnTo>
                  <a:lnTo>
                    <a:pt x="2959310" y="1350867"/>
                  </a:lnTo>
                  <a:lnTo>
                    <a:pt x="2917872" y="1371028"/>
                  </a:lnTo>
                  <a:lnTo>
                    <a:pt x="2874971" y="1390502"/>
                  </a:lnTo>
                  <a:lnTo>
                    <a:pt x="2830649" y="1409269"/>
                  </a:lnTo>
                  <a:lnTo>
                    <a:pt x="2784947" y="1427310"/>
                  </a:lnTo>
                  <a:lnTo>
                    <a:pt x="2737905" y="1444606"/>
                  </a:lnTo>
                  <a:lnTo>
                    <a:pt x="2689566" y="1461136"/>
                  </a:lnTo>
                  <a:lnTo>
                    <a:pt x="2639971" y="1476883"/>
                  </a:lnTo>
                  <a:lnTo>
                    <a:pt x="2589161" y="1491825"/>
                  </a:lnTo>
                  <a:lnTo>
                    <a:pt x="2537177" y="1505944"/>
                  </a:lnTo>
                  <a:lnTo>
                    <a:pt x="2484061" y="1519221"/>
                  </a:lnTo>
                  <a:lnTo>
                    <a:pt x="2429853" y="1531636"/>
                  </a:lnTo>
                  <a:lnTo>
                    <a:pt x="2374596" y="1543169"/>
                  </a:lnTo>
                  <a:lnTo>
                    <a:pt x="2318330" y="1553801"/>
                  </a:lnTo>
                  <a:lnTo>
                    <a:pt x="2261097" y="1563512"/>
                  </a:lnTo>
                  <a:lnTo>
                    <a:pt x="2202939" y="1572284"/>
                  </a:lnTo>
                  <a:lnTo>
                    <a:pt x="2143895" y="1580097"/>
                  </a:lnTo>
                  <a:lnTo>
                    <a:pt x="2084009" y="1586931"/>
                  </a:lnTo>
                  <a:lnTo>
                    <a:pt x="2023320" y="1592767"/>
                  </a:lnTo>
                  <a:lnTo>
                    <a:pt x="1961871" y="1597585"/>
                  </a:lnTo>
                  <a:lnTo>
                    <a:pt x="1899702" y="1601367"/>
                  </a:lnTo>
                  <a:lnTo>
                    <a:pt x="1836855" y="1604092"/>
                  </a:lnTo>
                  <a:lnTo>
                    <a:pt x="1773372" y="1605741"/>
                  </a:lnTo>
                  <a:lnTo>
                    <a:pt x="1709292" y="1606295"/>
                  </a:lnTo>
                  <a:lnTo>
                    <a:pt x="1645213" y="1605741"/>
                  </a:lnTo>
                  <a:lnTo>
                    <a:pt x="1581729" y="1604092"/>
                  </a:lnTo>
                  <a:lnTo>
                    <a:pt x="1518881" y="1601367"/>
                  </a:lnTo>
                  <a:lnTo>
                    <a:pt x="1456711" y="1597585"/>
                  </a:lnTo>
                  <a:lnTo>
                    <a:pt x="1395261" y="1592767"/>
                  </a:lnTo>
                  <a:lnTo>
                    <a:pt x="1334570" y="1586931"/>
                  </a:lnTo>
                  <a:lnTo>
                    <a:pt x="1274681" y="1580097"/>
                  </a:lnTo>
                  <a:lnTo>
                    <a:pt x="1215635" y="1572284"/>
                  </a:lnTo>
                  <a:lnTo>
                    <a:pt x="1157474" y="1563512"/>
                  </a:lnTo>
                  <a:lnTo>
                    <a:pt x="1100238" y="1553801"/>
                  </a:lnTo>
                  <a:lnTo>
                    <a:pt x="1043969" y="1543169"/>
                  </a:lnTo>
                  <a:lnTo>
                    <a:pt x="988709" y="1531636"/>
                  </a:lnTo>
                  <a:lnTo>
                    <a:pt x="934498" y="1519221"/>
                  </a:lnTo>
                  <a:lnTo>
                    <a:pt x="881378" y="1505944"/>
                  </a:lnTo>
                  <a:lnTo>
                    <a:pt x="829390" y="1491825"/>
                  </a:lnTo>
                  <a:lnTo>
                    <a:pt x="778576" y="1476883"/>
                  </a:lnTo>
                  <a:lnTo>
                    <a:pt x="728977" y="1461136"/>
                  </a:lnTo>
                  <a:lnTo>
                    <a:pt x="680633" y="1444606"/>
                  </a:lnTo>
                  <a:lnTo>
                    <a:pt x="633588" y="1427310"/>
                  </a:lnTo>
                  <a:lnTo>
                    <a:pt x="587881" y="1409269"/>
                  </a:lnTo>
                  <a:lnTo>
                    <a:pt x="543554" y="1390502"/>
                  </a:lnTo>
                  <a:lnTo>
                    <a:pt x="500649" y="1371028"/>
                  </a:lnTo>
                  <a:lnTo>
                    <a:pt x="459207" y="1350867"/>
                  </a:lnTo>
                  <a:lnTo>
                    <a:pt x="419269" y="1330038"/>
                  </a:lnTo>
                  <a:lnTo>
                    <a:pt x="380876" y="1308561"/>
                  </a:lnTo>
                  <a:lnTo>
                    <a:pt x="344070" y="1286455"/>
                  </a:lnTo>
                  <a:lnTo>
                    <a:pt x="308892" y="1263739"/>
                  </a:lnTo>
                  <a:lnTo>
                    <a:pt x="275384" y="1240434"/>
                  </a:lnTo>
                  <a:lnTo>
                    <a:pt x="243586" y="1216557"/>
                  </a:lnTo>
                  <a:lnTo>
                    <a:pt x="213540" y="1192130"/>
                  </a:lnTo>
                  <a:lnTo>
                    <a:pt x="158870" y="1141699"/>
                  </a:lnTo>
                  <a:lnTo>
                    <a:pt x="111703" y="1089296"/>
                  </a:lnTo>
                  <a:lnTo>
                    <a:pt x="72371" y="1035077"/>
                  </a:lnTo>
                  <a:lnTo>
                    <a:pt x="41204" y="979197"/>
                  </a:lnTo>
                  <a:lnTo>
                    <a:pt x="18533" y="921812"/>
                  </a:lnTo>
                  <a:lnTo>
                    <a:pt x="4688" y="863077"/>
                  </a:lnTo>
                  <a:lnTo>
                    <a:pt x="0" y="803147"/>
                  </a:lnTo>
                  <a:close/>
                </a:path>
              </a:pathLst>
            </a:custGeom>
            <a:ln w="222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19352" y="306707"/>
            <a:ext cx="1552694" cy="1430196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 marR="5714" indent="1429" algn="ctr">
              <a:spcBef>
                <a:spcPts val="113"/>
              </a:spcBef>
            </a:pPr>
            <a:r>
              <a:rPr sz="2300" dirty="0">
                <a:latin typeface="Times New Roman"/>
                <a:cs typeface="Times New Roman"/>
              </a:rPr>
              <a:t>Safety </a:t>
            </a:r>
            <a:r>
              <a:rPr sz="2300" spc="6" dirty="0">
                <a:latin typeface="Times New Roman"/>
                <a:cs typeface="Times New Roman"/>
              </a:rPr>
              <a:t> </a:t>
            </a:r>
            <a:r>
              <a:rPr sz="2300" spc="-6" dirty="0">
                <a:latin typeface="Times New Roman"/>
                <a:cs typeface="Times New Roman"/>
              </a:rPr>
              <a:t>assessment </a:t>
            </a:r>
            <a:r>
              <a:rPr sz="2300" dirty="0">
                <a:latin typeface="Times New Roman"/>
                <a:cs typeface="Times New Roman"/>
              </a:rPr>
              <a:t> In</a:t>
            </a:r>
            <a:r>
              <a:rPr sz="2300" spc="-51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vitro</a:t>
            </a:r>
            <a:r>
              <a:rPr sz="2300" spc="-62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or</a:t>
            </a:r>
            <a:r>
              <a:rPr sz="2300" spc="-34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in </a:t>
            </a:r>
            <a:r>
              <a:rPr sz="2300" spc="-545" dirty="0">
                <a:latin typeface="Times New Roman"/>
                <a:cs typeface="Times New Roman"/>
              </a:rPr>
              <a:t> </a:t>
            </a:r>
            <a:r>
              <a:rPr sz="2300" spc="-6" dirty="0">
                <a:latin typeface="Times New Roman"/>
                <a:cs typeface="Times New Roman"/>
              </a:rPr>
              <a:t>animals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724368" y="2319556"/>
            <a:ext cx="3748218" cy="1464183"/>
            <a:chOff x="5692584" y="2209101"/>
            <a:chExt cx="3173095" cy="1394460"/>
          </a:xfrm>
        </p:grpSpPr>
        <p:sp>
          <p:nvSpPr>
            <p:cNvPr id="8" name="object 8"/>
            <p:cNvSpPr/>
            <p:nvPr/>
          </p:nvSpPr>
          <p:spPr>
            <a:xfrm>
              <a:off x="5703696" y="2220214"/>
              <a:ext cx="3150870" cy="1372235"/>
            </a:xfrm>
            <a:custGeom>
              <a:avLst/>
              <a:gdLst/>
              <a:ahLst/>
              <a:cxnLst/>
              <a:rect l="l" t="t" r="r" b="b"/>
              <a:pathLst>
                <a:path w="3150870" h="1372235">
                  <a:moveTo>
                    <a:pt x="1575180" y="0"/>
                  </a:moveTo>
                  <a:lnTo>
                    <a:pt x="1510252" y="572"/>
                  </a:lnTo>
                  <a:lnTo>
                    <a:pt x="1445991" y="2273"/>
                  </a:lnTo>
                  <a:lnTo>
                    <a:pt x="1382449" y="5082"/>
                  </a:lnTo>
                  <a:lnTo>
                    <a:pt x="1319678" y="8977"/>
                  </a:lnTo>
                  <a:lnTo>
                    <a:pt x="1257726" y="13935"/>
                  </a:lnTo>
                  <a:lnTo>
                    <a:pt x="1196646" y="19934"/>
                  </a:lnTo>
                  <a:lnTo>
                    <a:pt x="1136487" y="26952"/>
                  </a:lnTo>
                  <a:lnTo>
                    <a:pt x="1077301" y="34967"/>
                  </a:lnTo>
                  <a:lnTo>
                    <a:pt x="1019138" y="43958"/>
                  </a:lnTo>
                  <a:lnTo>
                    <a:pt x="962048" y="53901"/>
                  </a:lnTo>
                  <a:lnTo>
                    <a:pt x="906083" y="64775"/>
                  </a:lnTo>
                  <a:lnTo>
                    <a:pt x="851293" y="76559"/>
                  </a:lnTo>
                  <a:lnTo>
                    <a:pt x="797729" y="89229"/>
                  </a:lnTo>
                  <a:lnTo>
                    <a:pt x="745442" y="102764"/>
                  </a:lnTo>
                  <a:lnTo>
                    <a:pt x="694481" y="117141"/>
                  </a:lnTo>
                  <a:lnTo>
                    <a:pt x="644898" y="132340"/>
                  </a:lnTo>
                  <a:lnTo>
                    <a:pt x="596744" y="148336"/>
                  </a:lnTo>
                  <a:lnTo>
                    <a:pt x="550069" y="165110"/>
                  </a:lnTo>
                  <a:lnTo>
                    <a:pt x="504924" y="182637"/>
                  </a:lnTo>
                  <a:lnTo>
                    <a:pt x="461359" y="200898"/>
                  </a:lnTo>
                  <a:lnTo>
                    <a:pt x="419425" y="219868"/>
                  </a:lnTo>
                  <a:lnTo>
                    <a:pt x="379173" y="239527"/>
                  </a:lnTo>
                  <a:lnTo>
                    <a:pt x="340654" y="259852"/>
                  </a:lnTo>
                  <a:lnTo>
                    <a:pt x="303918" y="280821"/>
                  </a:lnTo>
                  <a:lnTo>
                    <a:pt x="269015" y="302412"/>
                  </a:lnTo>
                  <a:lnTo>
                    <a:pt x="235997" y="324603"/>
                  </a:lnTo>
                  <a:lnTo>
                    <a:pt x="204915" y="347372"/>
                  </a:lnTo>
                  <a:lnTo>
                    <a:pt x="148758" y="394556"/>
                  </a:lnTo>
                  <a:lnTo>
                    <a:pt x="100950" y="443787"/>
                  </a:lnTo>
                  <a:lnTo>
                    <a:pt x="61896" y="494889"/>
                  </a:lnTo>
                  <a:lnTo>
                    <a:pt x="32002" y="547684"/>
                  </a:lnTo>
                  <a:lnTo>
                    <a:pt x="11672" y="601997"/>
                  </a:lnTo>
                  <a:lnTo>
                    <a:pt x="1313" y="657652"/>
                  </a:lnTo>
                  <a:lnTo>
                    <a:pt x="0" y="685926"/>
                  </a:lnTo>
                  <a:lnTo>
                    <a:pt x="1313" y="714192"/>
                  </a:lnTo>
                  <a:lnTo>
                    <a:pt x="11672" y="769829"/>
                  </a:lnTo>
                  <a:lnTo>
                    <a:pt x="32002" y="824127"/>
                  </a:lnTo>
                  <a:lnTo>
                    <a:pt x="61896" y="876909"/>
                  </a:lnTo>
                  <a:lnTo>
                    <a:pt x="100950" y="927998"/>
                  </a:lnTo>
                  <a:lnTo>
                    <a:pt x="148758" y="977218"/>
                  </a:lnTo>
                  <a:lnTo>
                    <a:pt x="204915" y="1024393"/>
                  </a:lnTo>
                  <a:lnTo>
                    <a:pt x="235997" y="1047158"/>
                  </a:lnTo>
                  <a:lnTo>
                    <a:pt x="269015" y="1069345"/>
                  </a:lnTo>
                  <a:lnTo>
                    <a:pt x="303918" y="1090933"/>
                  </a:lnTo>
                  <a:lnTo>
                    <a:pt x="340654" y="1111898"/>
                  </a:lnTo>
                  <a:lnTo>
                    <a:pt x="379173" y="1132220"/>
                  </a:lnTo>
                  <a:lnTo>
                    <a:pt x="419425" y="1151876"/>
                  </a:lnTo>
                  <a:lnTo>
                    <a:pt x="461359" y="1170844"/>
                  </a:lnTo>
                  <a:lnTo>
                    <a:pt x="504924" y="1189102"/>
                  </a:lnTo>
                  <a:lnTo>
                    <a:pt x="550069" y="1206628"/>
                  </a:lnTo>
                  <a:lnTo>
                    <a:pt x="596744" y="1223399"/>
                  </a:lnTo>
                  <a:lnTo>
                    <a:pt x="644898" y="1239395"/>
                  </a:lnTo>
                  <a:lnTo>
                    <a:pt x="694481" y="1254591"/>
                  </a:lnTo>
                  <a:lnTo>
                    <a:pt x="745442" y="1268968"/>
                  </a:lnTo>
                  <a:lnTo>
                    <a:pt x="797729" y="1282501"/>
                  </a:lnTo>
                  <a:lnTo>
                    <a:pt x="851293" y="1295171"/>
                  </a:lnTo>
                  <a:lnTo>
                    <a:pt x="906083" y="1306953"/>
                  </a:lnTo>
                  <a:lnTo>
                    <a:pt x="962048" y="1317827"/>
                  </a:lnTo>
                  <a:lnTo>
                    <a:pt x="1019138" y="1327770"/>
                  </a:lnTo>
                  <a:lnTo>
                    <a:pt x="1077301" y="1336760"/>
                  </a:lnTo>
                  <a:lnTo>
                    <a:pt x="1136487" y="1344775"/>
                  </a:lnTo>
                  <a:lnTo>
                    <a:pt x="1196646" y="1351793"/>
                  </a:lnTo>
                  <a:lnTo>
                    <a:pt x="1257726" y="1357792"/>
                  </a:lnTo>
                  <a:lnTo>
                    <a:pt x="1319678" y="1362749"/>
                  </a:lnTo>
                  <a:lnTo>
                    <a:pt x="1382449" y="1366644"/>
                  </a:lnTo>
                  <a:lnTo>
                    <a:pt x="1445991" y="1369453"/>
                  </a:lnTo>
                  <a:lnTo>
                    <a:pt x="1510252" y="1371154"/>
                  </a:lnTo>
                  <a:lnTo>
                    <a:pt x="1575180" y="1371727"/>
                  </a:lnTo>
                  <a:lnTo>
                    <a:pt x="1640119" y="1371154"/>
                  </a:lnTo>
                  <a:lnTo>
                    <a:pt x="1704388" y="1369453"/>
                  </a:lnTo>
                  <a:lnTo>
                    <a:pt x="1767938" y="1366644"/>
                  </a:lnTo>
                  <a:lnTo>
                    <a:pt x="1830718" y="1362749"/>
                  </a:lnTo>
                  <a:lnTo>
                    <a:pt x="1892677" y="1357792"/>
                  </a:lnTo>
                  <a:lnTo>
                    <a:pt x="1953764" y="1351793"/>
                  </a:lnTo>
                  <a:lnTo>
                    <a:pt x="2013930" y="1344775"/>
                  </a:lnTo>
                  <a:lnTo>
                    <a:pt x="2073122" y="1336760"/>
                  </a:lnTo>
                  <a:lnTo>
                    <a:pt x="2131291" y="1327770"/>
                  </a:lnTo>
                  <a:lnTo>
                    <a:pt x="2188386" y="1317827"/>
                  </a:lnTo>
                  <a:lnTo>
                    <a:pt x="2244356" y="1306953"/>
                  </a:lnTo>
                  <a:lnTo>
                    <a:pt x="2299151" y="1295171"/>
                  </a:lnTo>
                  <a:lnTo>
                    <a:pt x="2352720" y="1282501"/>
                  </a:lnTo>
                  <a:lnTo>
                    <a:pt x="2405011" y="1268968"/>
                  </a:lnTo>
                  <a:lnTo>
                    <a:pt x="2455976" y="1254591"/>
                  </a:lnTo>
                  <a:lnTo>
                    <a:pt x="2505562" y="1239395"/>
                  </a:lnTo>
                  <a:lnTo>
                    <a:pt x="2553720" y="1223399"/>
                  </a:lnTo>
                  <a:lnTo>
                    <a:pt x="2600398" y="1206628"/>
                  </a:lnTo>
                  <a:lnTo>
                    <a:pt x="2645546" y="1189102"/>
                  </a:lnTo>
                  <a:lnTo>
                    <a:pt x="2689113" y="1170844"/>
                  </a:lnTo>
                  <a:lnTo>
                    <a:pt x="2731049" y="1151876"/>
                  </a:lnTo>
                  <a:lnTo>
                    <a:pt x="2771303" y="1132220"/>
                  </a:lnTo>
                  <a:lnTo>
                    <a:pt x="2809824" y="1111898"/>
                  </a:lnTo>
                  <a:lnTo>
                    <a:pt x="2846562" y="1090933"/>
                  </a:lnTo>
                  <a:lnTo>
                    <a:pt x="2881466" y="1069345"/>
                  </a:lnTo>
                  <a:lnTo>
                    <a:pt x="2914485" y="1047158"/>
                  </a:lnTo>
                  <a:lnTo>
                    <a:pt x="2945569" y="1024393"/>
                  </a:lnTo>
                  <a:lnTo>
                    <a:pt x="3001728" y="977218"/>
                  </a:lnTo>
                  <a:lnTo>
                    <a:pt x="3049537" y="927998"/>
                  </a:lnTo>
                  <a:lnTo>
                    <a:pt x="3088592" y="876909"/>
                  </a:lnTo>
                  <a:lnTo>
                    <a:pt x="3118486" y="824127"/>
                  </a:lnTo>
                  <a:lnTo>
                    <a:pt x="3138816" y="769829"/>
                  </a:lnTo>
                  <a:lnTo>
                    <a:pt x="3149175" y="714192"/>
                  </a:lnTo>
                  <a:lnTo>
                    <a:pt x="3150488" y="685926"/>
                  </a:lnTo>
                  <a:lnTo>
                    <a:pt x="3149175" y="657652"/>
                  </a:lnTo>
                  <a:lnTo>
                    <a:pt x="3138816" y="601997"/>
                  </a:lnTo>
                  <a:lnTo>
                    <a:pt x="3118486" y="547684"/>
                  </a:lnTo>
                  <a:lnTo>
                    <a:pt x="3088592" y="494889"/>
                  </a:lnTo>
                  <a:lnTo>
                    <a:pt x="3049537" y="443787"/>
                  </a:lnTo>
                  <a:lnTo>
                    <a:pt x="3001728" y="394556"/>
                  </a:lnTo>
                  <a:lnTo>
                    <a:pt x="2945569" y="347372"/>
                  </a:lnTo>
                  <a:lnTo>
                    <a:pt x="2914485" y="324603"/>
                  </a:lnTo>
                  <a:lnTo>
                    <a:pt x="2881466" y="302412"/>
                  </a:lnTo>
                  <a:lnTo>
                    <a:pt x="2846562" y="280821"/>
                  </a:lnTo>
                  <a:lnTo>
                    <a:pt x="2809824" y="259852"/>
                  </a:lnTo>
                  <a:lnTo>
                    <a:pt x="2771303" y="239527"/>
                  </a:lnTo>
                  <a:lnTo>
                    <a:pt x="2731049" y="219868"/>
                  </a:lnTo>
                  <a:lnTo>
                    <a:pt x="2689113" y="200898"/>
                  </a:lnTo>
                  <a:lnTo>
                    <a:pt x="2645546" y="182637"/>
                  </a:lnTo>
                  <a:lnTo>
                    <a:pt x="2600398" y="165110"/>
                  </a:lnTo>
                  <a:lnTo>
                    <a:pt x="2553720" y="148336"/>
                  </a:lnTo>
                  <a:lnTo>
                    <a:pt x="2505562" y="132340"/>
                  </a:lnTo>
                  <a:lnTo>
                    <a:pt x="2455976" y="117141"/>
                  </a:lnTo>
                  <a:lnTo>
                    <a:pt x="2405011" y="102764"/>
                  </a:lnTo>
                  <a:lnTo>
                    <a:pt x="2352720" y="89229"/>
                  </a:lnTo>
                  <a:lnTo>
                    <a:pt x="2299151" y="76559"/>
                  </a:lnTo>
                  <a:lnTo>
                    <a:pt x="2244356" y="64775"/>
                  </a:lnTo>
                  <a:lnTo>
                    <a:pt x="2188386" y="53901"/>
                  </a:lnTo>
                  <a:lnTo>
                    <a:pt x="2131291" y="43958"/>
                  </a:lnTo>
                  <a:lnTo>
                    <a:pt x="2073122" y="34967"/>
                  </a:lnTo>
                  <a:lnTo>
                    <a:pt x="2013930" y="26952"/>
                  </a:lnTo>
                  <a:lnTo>
                    <a:pt x="1953764" y="19934"/>
                  </a:lnTo>
                  <a:lnTo>
                    <a:pt x="1892677" y="13935"/>
                  </a:lnTo>
                  <a:lnTo>
                    <a:pt x="1830718" y="8977"/>
                  </a:lnTo>
                  <a:lnTo>
                    <a:pt x="1767938" y="5082"/>
                  </a:lnTo>
                  <a:lnTo>
                    <a:pt x="1704388" y="2273"/>
                  </a:lnTo>
                  <a:lnTo>
                    <a:pt x="1640119" y="572"/>
                  </a:lnTo>
                  <a:lnTo>
                    <a:pt x="157518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03696" y="2220214"/>
              <a:ext cx="3150870" cy="1372235"/>
            </a:xfrm>
            <a:custGeom>
              <a:avLst/>
              <a:gdLst/>
              <a:ahLst/>
              <a:cxnLst/>
              <a:rect l="l" t="t" r="r" b="b"/>
              <a:pathLst>
                <a:path w="3150870" h="1372235">
                  <a:moveTo>
                    <a:pt x="0" y="685926"/>
                  </a:moveTo>
                  <a:lnTo>
                    <a:pt x="5221" y="629668"/>
                  </a:lnTo>
                  <a:lnTo>
                    <a:pt x="20616" y="574662"/>
                  </a:lnTo>
                  <a:lnTo>
                    <a:pt x="45778" y="521086"/>
                  </a:lnTo>
                  <a:lnTo>
                    <a:pt x="80303" y="469115"/>
                  </a:lnTo>
                  <a:lnTo>
                    <a:pt x="123785" y="418927"/>
                  </a:lnTo>
                  <a:lnTo>
                    <a:pt x="175818" y="370697"/>
                  </a:lnTo>
                  <a:lnTo>
                    <a:pt x="235997" y="324603"/>
                  </a:lnTo>
                  <a:lnTo>
                    <a:pt x="269015" y="302412"/>
                  </a:lnTo>
                  <a:lnTo>
                    <a:pt x="303918" y="280821"/>
                  </a:lnTo>
                  <a:lnTo>
                    <a:pt x="340654" y="259852"/>
                  </a:lnTo>
                  <a:lnTo>
                    <a:pt x="379173" y="239527"/>
                  </a:lnTo>
                  <a:lnTo>
                    <a:pt x="419425" y="219868"/>
                  </a:lnTo>
                  <a:lnTo>
                    <a:pt x="461359" y="200898"/>
                  </a:lnTo>
                  <a:lnTo>
                    <a:pt x="504924" y="182637"/>
                  </a:lnTo>
                  <a:lnTo>
                    <a:pt x="550069" y="165110"/>
                  </a:lnTo>
                  <a:lnTo>
                    <a:pt x="596744" y="148336"/>
                  </a:lnTo>
                  <a:lnTo>
                    <a:pt x="644898" y="132340"/>
                  </a:lnTo>
                  <a:lnTo>
                    <a:pt x="694481" y="117141"/>
                  </a:lnTo>
                  <a:lnTo>
                    <a:pt x="745442" y="102764"/>
                  </a:lnTo>
                  <a:lnTo>
                    <a:pt x="797729" y="89229"/>
                  </a:lnTo>
                  <a:lnTo>
                    <a:pt x="851293" y="76559"/>
                  </a:lnTo>
                  <a:lnTo>
                    <a:pt x="906083" y="64775"/>
                  </a:lnTo>
                  <a:lnTo>
                    <a:pt x="962048" y="53901"/>
                  </a:lnTo>
                  <a:lnTo>
                    <a:pt x="1019138" y="43958"/>
                  </a:lnTo>
                  <a:lnTo>
                    <a:pt x="1077301" y="34967"/>
                  </a:lnTo>
                  <a:lnTo>
                    <a:pt x="1136487" y="26952"/>
                  </a:lnTo>
                  <a:lnTo>
                    <a:pt x="1196646" y="19934"/>
                  </a:lnTo>
                  <a:lnTo>
                    <a:pt x="1257726" y="13935"/>
                  </a:lnTo>
                  <a:lnTo>
                    <a:pt x="1319678" y="8977"/>
                  </a:lnTo>
                  <a:lnTo>
                    <a:pt x="1382449" y="5082"/>
                  </a:lnTo>
                  <a:lnTo>
                    <a:pt x="1445991" y="2273"/>
                  </a:lnTo>
                  <a:lnTo>
                    <a:pt x="1510252" y="572"/>
                  </a:lnTo>
                  <a:lnTo>
                    <a:pt x="1575180" y="0"/>
                  </a:lnTo>
                  <a:lnTo>
                    <a:pt x="1640119" y="572"/>
                  </a:lnTo>
                  <a:lnTo>
                    <a:pt x="1704388" y="2273"/>
                  </a:lnTo>
                  <a:lnTo>
                    <a:pt x="1767938" y="5082"/>
                  </a:lnTo>
                  <a:lnTo>
                    <a:pt x="1830718" y="8977"/>
                  </a:lnTo>
                  <a:lnTo>
                    <a:pt x="1892677" y="13935"/>
                  </a:lnTo>
                  <a:lnTo>
                    <a:pt x="1953764" y="19934"/>
                  </a:lnTo>
                  <a:lnTo>
                    <a:pt x="2013930" y="26952"/>
                  </a:lnTo>
                  <a:lnTo>
                    <a:pt x="2073122" y="34967"/>
                  </a:lnTo>
                  <a:lnTo>
                    <a:pt x="2131291" y="43958"/>
                  </a:lnTo>
                  <a:lnTo>
                    <a:pt x="2188386" y="53901"/>
                  </a:lnTo>
                  <a:lnTo>
                    <a:pt x="2244356" y="64775"/>
                  </a:lnTo>
                  <a:lnTo>
                    <a:pt x="2299151" y="76559"/>
                  </a:lnTo>
                  <a:lnTo>
                    <a:pt x="2352720" y="89229"/>
                  </a:lnTo>
                  <a:lnTo>
                    <a:pt x="2405011" y="102764"/>
                  </a:lnTo>
                  <a:lnTo>
                    <a:pt x="2455976" y="117141"/>
                  </a:lnTo>
                  <a:lnTo>
                    <a:pt x="2505562" y="132340"/>
                  </a:lnTo>
                  <a:lnTo>
                    <a:pt x="2553720" y="148336"/>
                  </a:lnTo>
                  <a:lnTo>
                    <a:pt x="2600398" y="165110"/>
                  </a:lnTo>
                  <a:lnTo>
                    <a:pt x="2645546" y="182637"/>
                  </a:lnTo>
                  <a:lnTo>
                    <a:pt x="2689113" y="200898"/>
                  </a:lnTo>
                  <a:lnTo>
                    <a:pt x="2731049" y="219868"/>
                  </a:lnTo>
                  <a:lnTo>
                    <a:pt x="2771303" y="239527"/>
                  </a:lnTo>
                  <a:lnTo>
                    <a:pt x="2809824" y="259852"/>
                  </a:lnTo>
                  <a:lnTo>
                    <a:pt x="2846562" y="280821"/>
                  </a:lnTo>
                  <a:lnTo>
                    <a:pt x="2881466" y="302412"/>
                  </a:lnTo>
                  <a:lnTo>
                    <a:pt x="2914485" y="324603"/>
                  </a:lnTo>
                  <a:lnTo>
                    <a:pt x="2945569" y="347372"/>
                  </a:lnTo>
                  <a:lnTo>
                    <a:pt x="3001728" y="394556"/>
                  </a:lnTo>
                  <a:lnTo>
                    <a:pt x="3049537" y="443787"/>
                  </a:lnTo>
                  <a:lnTo>
                    <a:pt x="3088592" y="494889"/>
                  </a:lnTo>
                  <a:lnTo>
                    <a:pt x="3118486" y="547684"/>
                  </a:lnTo>
                  <a:lnTo>
                    <a:pt x="3138816" y="601997"/>
                  </a:lnTo>
                  <a:lnTo>
                    <a:pt x="3149175" y="657652"/>
                  </a:lnTo>
                  <a:lnTo>
                    <a:pt x="3150488" y="685926"/>
                  </a:lnTo>
                  <a:lnTo>
                    <a:pt x="3149175" y="714192"/>
                  </a:lnTo>
                  <a:lnTo>
                    <a:pt x="3138816" y="769829"/>
                  </a:lnTo>
                  <a:lnTo>
                    <a:pt x="3118486" y="824127"/>
                  </a:lnTo>
                  <a:lnTo>
                    <a:pt x="3088592" y="876909"/>
                  </a:lnTo>
                  <a:lnTo>
                    <a:pt x="3049537" y="927998"/>
                  </a:lnTo>
                  <a:lnTo>
                    <a:pt x="3001728" y="977218"/>
                  </a:lnTo>
                  <a:lnTo>
                    <a:pt x="2945569" y="1024393"/>
                  </a:lnTo>
                  <a:lnTo>
                    <a:pt x="2914485" y="1047158"/>
                  </a:lnTo>
                  <a:lnTo>
                    <a:pt x="2881466" y="1069345"/>
                  </a:lnTo>
                  <a:lnTo>
                    <a:pt x="2846562" y="1090933"/>
                  </a:lnTo>
                  <a:lnTo>
                    <a:pt x="2809824" y="1111898"/>
                  </a:lnTo>
                  <a:lnTo>
                    <a:pt x="2771303" y="1132220"/>
                  </a:lnTo>
                  <a:lnTo>
                    <a:pt x="2731049" y="1151876"/>
                  </a:lnTo>
                  <a:lnTo>
                    <a:pt x="2689113" y="1170844"/>
                  </a:lnTo>
                  <a:lnTo>
                    <a:pt x="2645546" y="1189102"/>
                  </a:lnTo>
                  <a:lnTo>
                    <a:pt x="2600398" y="1206628"/>
                  </a:lnTo>
                  <a:lnTo>
                    <a:pt x="2553720" y="1223399"/>
                  </a:lnTo>
                  <a:lnTo>
                    <a:pt x="2505562" y="1239395"/>
                  </a:lnTo>
                  <a:lnTo>
                    <a:pt x="2455976" y="1254591"/>
                  </a:lnTo>
                  <a:lnTo>
                    <a:pt x="2405011" y="1268968"/>
                  </a:lnTo>
                  <a:lnTo>
                    <a:pt x="2352720" y="1282501"/>
                  </a:lnTo>
                  <a:lnTo>
                    <a:pt x="2299151" y="1295171"/>
                  </a:lnTo>
                  <a:lnTo>
                    <a:pt x="2244356" y="1306953"/>
                  </a:lnTo>
                  <a:lnTo>
                    <a:pt x="2188386" y="1317827"/>
                  </a:lnTo>
                  <a:lnTo>
                    <a:pt x="2131291" y="1327770"/>
                  </a:lnTo>
                  <a:lnTo>
                    <a:pt x="2073122" y="1336760"/>
                  </a:lnTo>
                  <a:lnTo>
                    <a:pt x="2013930" y="1344775"/>
                  </a:lnTo>
                  <a:lnTo>
                    <a:pt x="1953764" y="1351793"/>
                  </a:lnTo>
                  <a:lnTo>
                    <a:pt x="1892677" y="1357792"/>
                  </a:lnTo>
                  <a:lnTo>
                    <a:pt x="1830718" y="1362749"/>
                  </a:lnTo>
                  <a:lnTo>
                    <a:pt x="1767938" y="1366644"/>
                  </a:lnTo>
                  <a:lnTo>
                    <a:pt x="1704388" y="1369453"/>
                  </a:lnTo>
                  <a:lnTo>
                    <a:pt x="1640119" y="1371154"/>
                  </a:lnTo>
                  <a:lnTo>
                    <a:pt x="1575180" y="1371727"/>
                  </a:lnTo>
                  <a:lnTo>
                    <a:pt x="1510252" y="1371154"/>
                  </a:lnTo>
                  <a:lnTo>
                    <a:pt x="1445991" y="1369453"/>
                  </a:lnTo>
                  <a:lnTo>
                    <a:pt x="1382449" y="1366644"/>
                  </a:lnTo>
                  <a:lnTo>
                    <a:pt x="1319678" y="1362749"/>
                  </a:lnTo>
                  <a:lnTo>
                    <a:pt x="1257726" y="1357792"/>
                  </a:lnTo>
                  <a:lnTo>
                    <a:pt x="1196646" y="1351793"/>
                  </a:lnTo>
                  <a:lnTo>
                    <a:pt x="1136487" y="1344775"/>
                  </a:lnTo>
                  <a:lnTo>
                    <a:pt x="1077301" y="1336760"/>
                  </a:lnTo>
                  <a:lnTo>
                    <a:pt x="1019138" y="1327770"/>
                  </a:lnTo>
                  <a:lnTo>
                    <a:pt x="962048" y="1317827"/>
                  </a:lnTo>
                  <a:lnTo>
                    <a:pt x="906083" y="1306953"/>
                  </a:lnTo>
                  <a:lnTo>
                    <a:pt x="851293" y="1295171"/>
                  </a:lnTo>
                  <a:lnTo>
                    <a:pt x="797729" y="1282501"/>
                  </a:lnTo>
                  <a:lnTo>
                    <a:pt x="745442" y="1268968"/>
                  </a:lnTo>
                  <a:lnTo>
                    <a:pt x="694481" y="1254591"/>
                  </a:lnTo>
                  <a:lnTo>
                    <a:pt x="644898" y="1239395"/>
                  </a:lnTo>
                  <a:lnTo>
                    <a:pt x="596744" y="1223399"/>
                  </a:lnTo>
                  <a:lnTo>
                    <a:pt x="550069" y="1206628"/>
                  </a:lnTo>
                  <a:lnTo>
                    <a:pt x="504924" y="1189102"/>
                  </a:lnTo>
                  <a:lnTo>
                    <a:pt x="461359" y="1170844"/>
                  </a:lnTo>
                  <a:lnTo>
                    <a:pt x="419425" y="1151876"/>
                  </a:lnTo>
                  <a:lnTo>
                    <a:pt x="379173" y="1132220"/>
                  </a:lnTo>
                  <a:lnTo>
                    <a:pt x="340654" y="1111898"/>
                  </a:lnTo>
                  <a:lnTo>
                    <a:pt x="303918" y="1090933"/>
                  </a:lnTo>
                  <a:lnTo>
                    <a:pt x="269015" y="1069345"/>
                  </a:lnTo>
                  <a:lnTo>
                    <a:pt x="235997" y="1047158"/>
                  </a:lnTo>
                  <a:lnTo>
                    <a:pt x="204915" y="1024393"/>
                  </a:lnTo>
                  <a:lnTo>
                    <a:pt x="148758" y="977218"/>
                  </a:lnTo>
                  <a:lnTo>
                    <a:pt x="100950" y="927998"/>
                  </a:lnTo>
                  <a:lnTo>
                    <a:pt x="61896" y="876909"/>
                  </a:lnTo>
                  <a:lnTo>
                    <a:pt x="32002" y="824127"/>
                  </a:lnTo>
                  <a:lnTo>
                    <a:pt x="11672" y="769829"/>
                  </a:lnTo>
                  <a:lnTo>
                    <a:pt x="1313" y="714192"/>
                  </a:lnTo>
                  <a:lnTo>
                    <a:pt x="0" y="685926"/>
                  </a:lnTo>
                  <a:close/>
                </a:path>
              </a:pathLst>
            </a:custGeom>
            <a:ln w="222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865632" y="2452840"/>
            <a:ext cx="1899237" cy="1121699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L="14284" marR="274266">
              <a:spcBef>
                <a:spcPts val="107"/>
              </a:spcBef>
            </a:pPr>
            <a:r>
              <a:rPr sz="1800" spc="-6" dirty="0">
                <a:latin typeface="Times New Roman"/>
                <a:cs typeface="Times New Roman"/>
              </a:rPr>
              <a:t>Functional 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6" dirty="0">
                <a:latin typeface="Times New Roman"/>
                <a:cs typeface="Times New Roman"/>
              </a:rPr>
              <a:t>chara</a:t>
            </a:r>
            <a:r>
              <a:rPr sz="1800" spc="-11" dirty="0">
                <a:latin typeface="Times New Roman"/>
                <a:cs typeface="Times New Roman"/>
              </a:rPr>
              <a:t>c</a:t>
            </a:r>
            <a:r>
              <a:rPr sz="1800" spc="-6" dirty="0">
                <a:latin typeface="Times New Roman"/>
                <a:cs typeface="Times New Roman"/>
              </a:rPr>
              <a:t>terisa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6" dirty="0">
                <a:latin typeface="Times New Roman"/>
                <a:cs typeface="Times New Roman"/>
              </a:rPr>
              <a:t>io</a:t>
            </a:r>
            <a:r>
              <a:rPr sz="1800" spc="6" dirty="0">
                <a:latin typeface="Times New Roman"/>
                <a:cs typeface="Times New Roman"/>
              </a:rPr>
              <a:t>n</a:t>
            </a:r>
            <a:r>
              <a:rPr sz="1800" spc="-6" dirty="0"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marL="207842" indent="-194272">
              <a:buFont typeface="Wingdings"/>
              <a:buChar char=""/>
              <a:tabLst>
                <a:tab pos="208556" algn="l"/>
              </a:tabLst>
            </a:pPr>
            <a:r>
              <a:rPr sz="1800" spc="-6" dirty="0">
                <a:latin typeface="Times New Roman"/>
                <a:cs typeface="Times New Roman"/>
              </a:rPr>
              <a:t>In</a:t>
            </a:r>
            <a:r>
              <a:rPr sz="1800" spc="-17" dirty="0">
                <a:latin typeface="Times New Roman"/>
                <a:cs typeface="Times New Roman"/>
              </a:rPr>
              <a:t> </a:t>
            </a:r>
            <a:r>
              <a:rPr sz="1800" spc="-6" dirty="0">
                <a:latin typeface="Times New Roman"/>
                <a:cs typeface="Times New Roman"/>
              </a:rPr>
              <a:t>vitro</a:t>
            </a:r>
            <a:r>
              <a:rPr sz="1800" spc="-11" dirty="0">
                <a:latin typeface="Times New Roman"/>
                <a:cs typeface="Times New Roman"/>
              </a:rPr>
              <a:t> </a:t>
            </a:r>
            <a:r>
              <a:rPr sz="1800" spc="-6" dirty="0">
                <a:latin typeface="Times New Roman"/>
                <a:cs typeface="Times New Roman"/>
              </a:rPr>
              <a:t>tests</a:t>
            </a:r>
            <a:endParaRPr sz="1800">
              <a:latin typeface="Times New Roman"/>
              <a:cs typeface="Times New Roman"/>
            </a:endParaRPr>
          </a:p>
          <a:p>
            <a:pPr marL="207842" indent="-194272">
              <a:spcBef>
                <a:spcPts val="6"/>
              </a:spcBef>
              <a:buFont typeface="Wingdings"/>
              <a:buChar char=""/>
              <a:tabLst>
                <a:tab pos="208556" algn="l"/>
              </a:tabLst>
            </a:pPr>
            <a:r>
              <a:rPr sz="1800" spc="-6" dirty="0">
                <a:latin typeface="Times New Roman"/>
                <a:cs typeface="Times New Roman"/>
              </a:rPr>
              <a:t>In</a:t>
            </a:r>
            <a:r>
              <a:rPr sz="1800" spc="-23" dirty="0">
                <a:latin typeface="Times New Roman"/>
                <a:cs typeface="Times New Roman"/>
              </a:rPr>
              <a:t> </a:t>
            </a:r>
            <a:r>
              <a:rPr sz="1800" spc="-11" dirty="0">
                <a:latin typeface="Times New Roman"/>
                <a:cs typeface="Times New Roman"/>
              </a:rPr>
              <a:t>animal</a:t>
            </a:r>
            <a:r>
              <a:rPr sz="1800" spc="28" dirty="0">
                <a:latin typeface="Times New Roman"/>
                <a:cs typeface="Times New Roman"/>
              </a:rPr>
              <a:t> </a:t>
            </a:r>
            <a:r>
              <a:rPr sz="1800" spc="-11" dirty="0">
                <a:latin typeface="Times New Roman"/>
                <a:cs typeface="Times New Roman"/>
              </a:rPr>
              <a:t>models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78397" y="4135919"/>
            <a:ext cx="4236528" cy="3077051"/>
            <a:chOff x="5569013" y="3938968"/>
            <a:chExt cx="3586479" cy="2930525"/>
          </a:xfrm>
        </p:grpSpPr>
        <p:sp>
          <p:nvSpPr>
            <p:cNvPr id="12" name="object 12"/>
            <p:cNvSpPr/>
            <p:nvPr/>
          </p:nvSpPr>
          <p:spPr>
            <a:xfrm>
              <a:off x="5580126" y="3950080"/>
              <a:ext cx="3564254" cy="2908300"/>
            </a:xfrm>
            <a:custGeom>
              <a:avLst/>
              <a:gdLst/>
              <a:ahLst/>
              <a:cxnLst/>
              <a:rect l="l" t="t" r="r" b="b"/>
              <a:pathLst>
                <a:path w="3564254" h="2908300">
                  <a:moveTo>
                    <a:pt x="1781937" y="0"/>
                  </a:moveTo>
                  <a:lnTo>
                    <a:pt x="1728446" y="642"/>
                  </a:lnTo>
                  <a:lnTo>
                    <a:pt x="1675346" y="2558"/>
                  </a:lnTo>
                  <a:lnTo>
                    <a:pt x="1622660" y="5729"/>
                  </a:lnTo>
                  <a:lnTo>
                    <a:pt x="1570410" y="10138"/>
                  </a:lnTo>
                  <a:lnTo>
                    <a:pt x="1518618" y="15765"/>
                  </a:lnTo>
                  <a:lnTo>
                    <a:pt x="1467305" y="22594"/>
                  </a:lnTo>
                  <a:lnTo>
                    <a:pt x="1416495" y="30606"/>
                  </a:lnTo>
                  <a:lnTo>
                    <a:pt x="1366208" y="39784"/>
                  </a:lnTo>
                  <a:lnTo>
                    <a:pt x="1316467" y="50108"/>
                  </a:lnTo>
                  <a:lnTo>
                    <a:pt x="1267295" y="61563"/>
                  </a:lnTo>
                  <a:lnTo>
                    <a:pt x="1218712" y="74128"/>
                  </a:lnTo>
                  <a:lnTo>
                    <a:pt x="1170741" y="87787"/>
                  </a:lnTo>
                  <a:lnTo>
                    <a:pt x="1123405" y="102520"/>
                  </a:lnTo>
                  <a:lnTo>
                    <a:pt x="1076725" y="118312"/>
                  </a:lnTo>
                  <a:lnTo>
                    <a:pt x="1030723" y="135142"/>
                  </a:lnTo>
                  <a:lnTo>
                    <a:pt x="985421" y="152994"/>
                  </a:lnTo>
                  <a:lnTo>
                    <a:pt x="940842" y="171849"/>
                  </a:lnTo>
                  <a:lnTo>
                    <a:pt x="897007" y="191690"/>
                  </a:lnTo>
                  <a:lnTo>
                    <a:pt x="853939" y="212498"/>
                  </a:lnTo>
                  <a:lnTo>
                    <a:pt x="811659" y="234255"/>
                  </a:lnTo>
                  <a:lnTo>
                    <a:pt x="770190" y="256944"/>
                  </a:lnTo>
                  <a:lnTo>
                    <a:pt x="729554" y="280546"/>
                  </a:lnTo>
                  <a:lnTo>
                    <a:pt x="689772" y="305043"/>
                  </a:lnTo>
                  <a:lnTo>
                    <a:pt x="650867" y="330417"/>
                  </a:lnTo>
                  <a:lnTo>
                    <a:pt x="612860" y="356651"/>
                  </a:lnTo>
                  <a:lnTo>
                    <a:pt x="575775" y="383727"/>
                  </a:lnTo>
                  <a:lnTo>
                    <a:pt x="539633" y="411626"/>
                  </a:lnTo>
                  <a:lnTo>
                    <a:pt x="504455" y="440330"/>
                  </a:lnTo>
                  <a:lnTo>
                    <a:pt x="470265" y="469821"/>
                  </a:lnTo>
                  <a:lnTo>
                    <a:pt x="437083" y="500082"/>
                  </a:lnTo>
                  <a:lnTo>
                    <a:pt x="404933" y="531094"/>
                  </a:lnTo>
                  <a:lnTo>
                    <a:pt x="373836" y="562840"/>
                  </a:lnTo>
                  <a:lnTo>
                    <a:pt x="343814" y="595301"/>
                  </a:lnTo>
                  <a:lnTo>
                    <a:pt x="314889" y="628460"/>
                  </a:lnTo>
                  <a:lnTo>
                    <a:pt x="287084" y="662298"/>
                  </a:lnTo>
                  <a:lnTo>
                    <a:pt x="260420" y="696797"/>
                  </a:lnTo>
                  <a:lnTo>
                    <a:pt x="234920" y="731940"/>
                  </a:lnTo>
                  <a:lnTo>
                    <a:pt x="210605" y="767708"/>
                  </a:lnTo>
                  <a:lnTo>
                    <a:pt x="187497" y="804084"/>
                  </a:lnTo>
                  <a:lnTo>
                    <a:pt x="165619" y="841049"/>
                  </a:lnTo>
                  <a:lnTo>
                    <a:pt x="144993" y="878586"/>
                  </a:lnTo>
                  <a:lnTo>
                    <a:pt x="125641" y="916676"/>
                  </a:lnTo>
                  <a:lnTo>
                    <a:pt x="107584" y="955301"/>
                  </a:lnTo>
                  <a:lnTo>
                    <a:pt x="90845" y="994444"/>
                  </a:lnTo>
                  <a:lnTo>
                    <a:pt x="75446" y="1034086"/>
                  </a:lnTo>
                  <a:lnTo>
                    <a:pt x="61409" y="1074210"/>
                  </a:lnTo>
                  <a:lnTo>
                    <a:pt x="48756" y="1114798"/>
                  </a:lnTo>
                  <a:lnTo>
                    <a:pt x="37509" y="1155831"/>
                  </a:lnTo>
                  <a:lnTo>
                    <a:pt x="27690" y="1197291"/>
                  </a:lnTo>
                  <a:lnTo>
                    <a:pt x="19321" y="1239161"/>
                  </a:lnTo>
                  <a:lnTo>
                    <a:pt x="12424" y="1281422"/>
                  </a:lnTo>
                  <a:lnTo>
                    <a:pt x="7021" y="1324057"/>
                  </a:lnTo>
                  <a:lnTo>
                    <a:pt x="3135" y="1367047"/>
                  </a:lnTo>
                  <a:lnTo>
                    <a:pt x="787" y="1410375"/>
                  </a:lnTo>
                  <a:lnTo>
                    <a:pt x="0" y="1454023"/>
                  </a:lnTo>
                  <a:lnTo>
                    <a:pt x="787" y="1497665"/>
                  </a:lnTo>
                  <a:lnTo>
                    <a:pt x="3135" y="1540988"/>
                  </a:lnTo>
                  <a:lnTo>
                    <a:pt x="7021" y="1583974"/>
                  </a:lnTo>
                  <a:lnTo>
                    <a:pt x="12424" y="1626604"/>
                  </a:lnTo>
                  <a:lnTo>
                    <a:pt x="19321" y="1668861"/>
                  </a:lnTo>
                  <a:lnTo>
                    <a:pt x="27690" y="1710727"/>
                  </a:lnTo>
                  <a:lnTo>
                    <a:pt x="37509" y="1752183"/>
                  </a:lnTo>
                  <a:lnTo>
                    <a:pt x="48756" y="1793212"/>
                  </a:lnTo>
                  <a:lnTo>
                    <a:pt x="61409" y="1833795"/>
                  </a:lnTo>
                  <a:lnTo>
                    <a:pt x="75446" y="1873915"/>
                  </a:lnTo>
                  <a:lnTo>
                    <a:pt x="90845" y="1913554"/>
                  </a:lnTo>
                  <a:lnTo>
                    <a:pt x="107584" y="1952693"/>
                  </a:lnTo>
                  <a:lnTo>
                    <a:pt x="125641" y="1991315"/>
                  </a:lnTo>
                  <a:lnTo>
                    <a:pt x="144993" y="2029401"/>
                  </a:lnTo>
                  <a:lnTo>
                    <a:pt x="165619" y="2066934"/>
                  </a:lnTo>
                  <a:lnTo>
                    <a:pt x="187497" y="2103896"/>
                  </a:lnTo>
                  <a:lnTo>
                    <a:pt x="210605" y="2140268"/>
                  </a:lnTo>
                  <a:lnTo>
                    <a:pt x="234920" y="2176034"/>
                  </a:lnTo>
                  <a:lnTo>
                    <a:pt x="260420" y="2211173"/>
                  </a:lnTo>
                  <a:lnTo>
                    <a:pt x="287084" y="2245670"/>
                  </a:lnTo>
                  <a:lnTo>
                    <a:pt x="314889" y="2279505"/>
                  </a:lnTo>
                  <a:lnTo>
                    <a:pt x="343814" y="2312661"/>
                  </a:lnTo>
                  <a:lnTo>
                    <a:pt x="373836" y="2345119"/>
                  </a:lnTo>
                  <a:lnTo>
                    <a:pt x="404933" y="2376862"/>
                  </a:lnTo>
                  <a:lnTo>
                    <a:pt x="437083" y="2407872"/>
                  </a:lnTo>
                  <a:lnTo>
                    <a:pt x="470265" y="2438130"/>
                  </a:lnTo>
                  <a:lnTo>
                    <a:pt x="504455" y="2467620"/>
                  </a:lnTo>
                  <a:lnTo>
                    <a:pt x="539633" y="2496321"/>
                  </a:lnTo>
                  <a:lnTo>
                    <a:pt x="575775" y="2524218"/>
                  </a:lnTo>
                  <a:lnTo>
                    <a:pt x="612860" y="2551291"/>
                  </a:lnTo>
                  <a:lnTo>
                    <a:pt x="650867" y="2577523"/>
                  </a:lnTo>
                  <a:lnTo>
                    <a:pt x="689772" y="2602896"/>
                  </a:lnTo>
                  <a:lnTo>
                    <a:pt x="729554" y="2627392"/>
                  </a:lnTo>
                  <a:lnTo>
                    <a:pt x="770190" y="2650992"/>
                  </a:lnTo>
                  <a:lnTo>
                    <a:pt x="811659" y="2673679"/>
                  </a:lnTo>
                  <a:lnTo>
                    <a:pt x="853939" y="2695434"/>
                  </a:lnTo>
                  <a:lnTo>
                    <a:pt x="897007" y="2716241"/>
                  </a:lnTo>
                  <a:lnTo>
                    <a:pt x="940842" y="2736080"/>
                  </a:lnTo>
                  <a:lnTo>
                    <a:pt x="985421" y="2754934"/>
                  </a:lnTo>
                  <a:lnTo>
                    <a:pt x="1030723" y="2772784"/>
                  </a:lnTo>
                  <a:lnTo>
                    <a:pt x="1076725" y="2789614"/>
                  </a:lnTo>
                  <a:lnTo>
                    <a:pt x="1123405" y="2805404"/>
                  </a:lnTo>
                  <a:lnTo>
                    <a:pt x="1170741" y="2820137"/>
                  </a:lnTo>
                  <a:lnTo>
                    <a:pt x="1218712" y="2833795"/>
                  </a:lnTo>
                  <a:lnTo>
                    <a:pt x="1267295" y="2846359"/>
                  </a:lnTo>
                  <a:lnTo>
                    <a:pt x="1316467" y="2857813"/>
                  </a:lnTo>
                  <a:lnTo>
                    <a:pt x="1366208" y="2868137"/>
                  </a:lnTo>
                  <a:lnTo>
                    <a:pt x="1416495" y="2877314"/>
                  </a:lnTo>
                  <a:lnTo>
                    <a:pt x="1467305" y="2885325"/>
                  </a:lnTo>
                  <a:lnTo>
                    <a:pt x="1518618" y="2892154"/>
                  </a:lnTo>
                  <a:lnTo>
                    <a:pt x="1570410" y="2897781"/>
                  </a:lnTo>
                  <a:lnTo>
                    <a:pt x="1622660" y="2902189"/>
                  </a:lnTo>
                  <a:lnTo>
                    <a:pt x="1675346" y="2905360"/>
                  </a:lnTo>
                  <a:lnTo>
                    <a:pt x="1728446" y="2907276"/>
                  </a:lnTo>
                  <a:lnTo>
                    <a:pt x="1781937" y="2907918"/>
                  </a:lnTo>
                  <a:lnTo>
                    <a:pt x="1835427" y="2907276"/>
                  </a:lnTo>
                  <a:lnTo>
                    <a:pt x="1888527" y="2905360"/>
                  </a:lnTo>
                  <a:lnTo>
                    <a:pt x="1941213" y="2902189"/>
                  </a:lnTo>
                  <a:lnTo>
                    <a:pt x="1993463" y="2897781"/>
                  </a:lnTo>
                  <a:lnTo>
                    <a:pt x="2045255" y="2892154"/>
                  </a:lnTo>
                  <a:lnTo>
                    <a:pt x="2096568" y="2885325"/>
                  </a:lnTo>
                  <a:lnTo>
                    <a:pt x="2147378" y="2877314"/>
                  </a:lnTo>
                  <a:lnTo>
                    <a:pt x="2197665" y="2868137"/>
                  </a:lnTo>
                  <a:lnTo>
                    <a:pt x="2247406" y="2857813"/>
                  </a:lnTo>
                  <a:lnTo>
                    <a:pt x="2296578" y="2846359"/>
                  </a:lnTo>
                  <a:lnTo>
                    <a:pt x="2345161" y="2833795"/>
                  </a:lnTo>
                  <a:lnTo>
                    <a:pt x="2393132" y="2820137"/>
                  </a:lnTo>
                  <a:lnTo>
                    <a:pt x="2440468" y="2805404"/>
                  </a:lnTo>
                  <a:lnTo>
                    <a:pt x="2487148" y="2789614"/>
                  </a:lnTo>
                  <a:lnTo>
                    <a:pt x="2533150" y="2772784"/>
                  </a:lnTo>
                  <a:lnTo>
                    <a:pt x="2578452" y="2754934"/>
                  </a:lnTo>
                  <a:lnTo>
                    <a:pt x="2623031" y="2736080"/>
                  </a:lnTo>
                  <a:lnTo>
                    <a:pt x="2666866" y="2716241"/>
                  </a:lnTo>
                  <a:lnTo>
                    <a:pt x="2709934" y="2695434"/>
                  </a:lnTo>
                  <a:lnTo>
                    <a:pt x="2752214" y="2673679"/>
                  </a:lnTo>
                  <a:lnTo>
                    <a:pt x="2793683" y="2650992"/>
                  </a:lnTo>
                  <a:lnTo>
                    <a:pt x="2834319" y="2627392"/>
                  </a:lnTo>
                  <a:lnTo>
                    <a:pt x="2874101" y="2602896"/>
                  </a:lnTo>
                  <a:lnTo>
                    <a:pt x="2913006" y="2577523"/>
                  </a:lnTo>
                  <a:lnTo>
                    <a:pt x="2951013" y="2551291"/>
                  </a:lnTo>
                  <a:lnTo>
                    <a:pt x="2988098" y="2524218"/>
                  </a:lnTo>
                  <a:lnTo>
                    <a:pt x="3024240" y="2496321"/>
                  </a:lnTo>
                  <a:lnTo>
                    <a:pt x="3059418" y="2467620"/>
                  </a:lnTo>
                  <a:lnTo>
                    <a:pt x="3093608" y="2438130"/>
                  </a:lnTo>
                  <a:lnTo>
                    <a:pt x="3126790" y="2407872"/>
                  </a:lnTo>
                  <a:lnTo>
                    <a:pt x="3158940" y="2376862"/>
                  </a:lnTo>
                  <a:lnTo>
                    <a:pt x="3190037" y="2345119"/>
                  </a:lnTo>
                  <a:lnTo>
                    <a:pt x="3220059" y="2312661"/>
                  </a:lnTo>
                  <a:lnTo>
                    <a:pt x="3248984" y="2279505"/>
                  </a:lnTo>
                  <a:lnTo>
                    <a:pt x="3276789" y="2245670"/>
                  </a:lnTo>
                  <a:lnTo>
                    <a:pt x="3303453" y="2211173"/>
                  </a:lnTo>
                  <a:lnTo>
                    <a:pt x="3328953" y="2176034"/>
                  </a:lnTo>
                  <a:lnTo>
                    <a:pt x="3353268" y="2140268"/>
                  </a:lnTo>
                  <a:lnTo>
                    <a:pt x="3376376" y="2103896"/>
                  </a:lnTo>
                  <a:lnTo>
                    <a:pt x="3398254" y="2066934"/>
                  </a:lnTo>
                  <a:lnTo>
                    <a:pt x="3418880" y="2029401"/>
                  </a:lnTo>
                  <a:lnTo>
                    <a:pt x="3438232" y="1991315"/>
                  </a:lnTo>
                  <a:lnTo>
                    <a:pt x="3456289" y="1952693"/>
                  </a:lnTo>
                  <a:lnTo>
                    <a:pt x="3473028" y="1913554"/>
                  </a:lnTo>
                  <a:lnTo>
                    <a:pt x="3488427" y="1873915"/>
                  </a:lnTo>
                  <a:lnTo>
                    <a:pt x="3502464" y="1833795"/>
                  </a:lnTo>
                  <a:lnTo>
                    <a:pt x="3515117" y="1793212"/>
                  </a:lnTo>
                  <a:lnTo>
                    <a:pt x="3526364" y="1752183"/>
                  </a:lnTo>
                  <a:lnTo>
                    <a:pt x="3536183" y="1710727"/>
                  </a:lnTo>
                  <a:lnTo>
                    <a:pt x="3544552" y="1668861"/>
                  </a:lnTo>
                  <a:lnTo>
                    <a:pt x="3551449" y="1626604"/>
                  </a:lnTo>
                  <a:lnTo>
                    <a:pt x="3556852" y="1583974"/>
                  </a:lnTo>
                  <a:lnTo>
                    <a:pt x="3560738" y="1540988"/>
                  </a:lnTo>
                  <a:lnTo>
                    <a:pt x="3563086" y="1497665"/>
                  </a:lnTo>
                  <a:lnTo>
                    <a:pt x="3563874" y="1454023"/>
                  </a:lnTo>
                  <a:lnTo>
                    <a:pt x="3563086" y="1410375"/>
                  </a:lnTo>
                  <a:lnTo>
                    <a:pt x="3560738" y="1367047"/>
                  </a:lnTo>
                  <a:lnTo>
                    <a:pt x="3556852" y="1324057"/>
                  </a:lnTo>
                  <a:lnTo>
                    <a:pt x="3551449" y="1281422"/>
                  </a:lnTo>
                  <a:lnTo>
                    <a:pt x="3544552" y="1239161"/>
                  </a:lnTo>
                  <a:lnTo>
                    <a:pt x="3536183" y="1197291"/>
                  </a:lnTo>
                  <a:lnTo>
                    <a:pt x="3526364" y="1155831"/>
                  </a:lnTo>
                  <a:lnTo>
                    <a:pt x="3515117" y="1114798"/>
                  </a:lnTo>
                  <a:lnTo>
                    <a:pt x="3502464" y="1074210"/>
                  </a:lnTo>
                  <a:lnTo>
                    <a:pt x="3488427" y="1034086"/>
                  </a:lnTo>
                  <a:lnTo>
                    <a:pt x="3473028" y="994444"/>
                  </a:lnTo>
                  <a:lnTo>
                    <a:pt x="3456289" y="955301"/>
                  </a:lnTo>
                  <a:lnTo>
                    <a:pt x="3438232" y="916676"/>
                  </a:lnTo>
                  <a:lnTo>
                    <a:pt x="3418880" y="878586"/>
                  </a:lnTo>
                  <a:lnTo>
                    <a:pt x="3398254" y="841049"/>
                  </a:lnTo>
                  <a:lnTo>
                    <a:pt x="3376376" y="804084"/>
                  </a:lnTo>
                  <a:lnTo>
                    <a:pt x="3353268" y="767708"/>
                  </a:lnTo>
                  <a:lnTo>
                    <a:pt x="3328953" y="731940"/>
                  </a:lnTo>
                  <a:lnTo>
                    <a:pt x="3303453" y="696797"/>
                  </a:lnTo>
                  <a:lnTo>
                    <a:pt x="3276789" y="662298"/>
                  </a:lnTo>
                  <a:lnTo>
                    <a:pt x="3248984" y="628460"/>
                  </a:lnTo>
                  <a:lnTo>
                    <a:pt x="3220059" y="595301"/>
                  </a:lnTo>
                  <a:lnTo>
                    <a:pt x="3190037" y="562840"/>
                  </a:lnTo>
                  <a:lnTo>
                    <a:pt x="3158940" y="531094"/>
                  </a:lnTo>
                  <a:lnTo>
                    <a:pt x="3126790" y="500082"/>
                  </a:lnTo>
                  <a:lnTo>
                    <a:pt x="3093608" y="469821"/>
                  </a:lnTo>
                  <a:lnTo>
                    <a:pt x="3059418" y="440330"/>
                  </a:lnTo>
                  <a:lnTo>
                    <a:pt x="3024240" y="411626"/>
                  </a:lnTo>
                  <a:lnTo>
                    <a:pt x="2988098" y="383727"/>
                  </a:lnTo>
                  <a:lnTo>
                    <a:pt x="2951013" y="356651"/>
                  </a:lnTo>
                  <a:lnTo>
                    <a:pt x="2913006" y="330417"/>
                  </a:lnTo>
                  <a:lnTo>
                    <a:pt x="2874101" y="305043"/>
                  </a:lnTo>
                  <a:lnTo>
                    <a:pt x="2834319" y="280546"/>
                  </a:lnTo>
                  <a:lnTo>
                    <a:pt x="2793683" y="256944"/>
                  </a:lnTo>
                  <a:lnTo>
                    <a:pt x="2752214" y="234255"/>
                  </a:lnTo>
                  <a:lnTo>
                    <a:pt x="2709934" y="212498"/>
                  </a:lnTo>
                  <a:lnTo>
                    <a:pt x="2666866" y="191690"/>
                  </a:lnTo>
                  <a:lnTo>
                    <a:pt x="2623031" y="171849"/>
                  </a:lnTo>
                  <a:lnTo>
                    <a:pt x="2578452" y="152994"/>
                  </a:lnTo>
                  <a:lnTo>
                    <a:pt x="2533150" y="135142"/>
                  </a:lnTo>
                  <a:lnTo>
                    <a:pt x="2487148" y="118312"/>
                  </a:lnTo>
                  <a:lnTo>
                    <a:pt x="2440468" y="102520"/>
                  </a:lnTo>
                  <a:lnTo>
                    <a:pt x="2393132" y="87787"/>
                  </a:lnTo>
                  <a:lnTo>
                    <a:pt x="2345161" y="74128"/>
                  </a:lnTo>
                  <a:lnTo>
                    <a:pt x="2296578" y="61563"/>
                  </a:lnTo>
                  <a:lnTo>
                    <a:pt x="2247406" y="50108"/>
                  </a:lnTo>
                  <a:lnTo>
                    <a:pt x="2197665" y="39784"/>
                  </a:lnTo>
                  <a:lnTo>
                    <a:pt x="2147378" y="30606"/>
                  </a:lnTo>
                  <a:lnTo>
                    <a:pt x="2096568" y="22594"/>
                  </a:lnTo>
                  <a:lnTo>
                    <a:pt x="2045255" y="15765"/>
                  </a:lnTo>
                  <a:lnTo>
                    <a:pt x="1993463" y="10138"/>
                  </a:lnTo>
                  <a:lnTo>
                    <a:pt x="1941213" y="5729"/>
                  </a:lnTo>
                  <a:lnTo>
                    <a:pt x="1888527" y="2558"/>
                  </a:lnTo>
                  <a:lnTo>
                    <a:pt x="1835427" y="642"/>
                  </a:lnTo>
                  <a:lnTo>
                    <a:pt x="1781937" y="0"/>
                  </a:lnTo>
                  <a:close/>
                </a:path>
              </a:pathLst>
            </a:custGeom>
            <a:solidFill>
              <a:srgbClr val="F19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80126" y="3950080"/>
              <a:ext cx="3564254" cy="2908300"/>
            </a:xfrm>
            <a:custGeom>
              <a:avLst/>
              <a:gdLst/>
              <a:ahLst/>
              <a:cxnLst/>
              <a:rect l="l" t="t" r="r" b="b"/>
              <a:pathLst>
                <a:path w="3564254" h="2908300">
                  <a:moveTo>
                    <a:pt x="0" y="1454023"/>
                  </a:moveTo>
                  <a:lnTo>
                    <a:pt x="787" y="1410375"/>
                  </a:lnTo>
                  <a:lnTo>
                    <a:pt x="3135" y="1367047"/>
                  </a:lnTo>
                  <a:lnTo>
                    <a:pt x="7021" y="1324057"/>
                  </a:lnTo>
                  <a:lnTo>
                    <a:pt x="12424" y="1281422"/>
                  </a:lnTo>
                  <a:lnTo>
                    <a:pt x="19321" y="1239161"/>
                  </a:lnTo>
                  <a:lnTo>
                    <a:pt x="27690" y="1197291"/>
                  </a:lnTo>
                  <a:lnTo>
                    <a:pt x="37509" y="1155831"/>
                  </a:lnTo>
                  <a:lnTo>
                    <a:pt x="48756" y="1114798"/>
                  </a:lnTo>
                  <a:lnTo>
                    <a:pt x="61409" y="1074210"/>
                  </a:lnTo>
                  <a:lnTo>
                    <a:pt x="75446" y="1034086"/>
                  </a:lnTo>
                  <a:lnTo>
                    <a:pt x="90845" y="994444"/>
                  </a:lnTo>
                  <a:lnTo>
                    <a:pt x="107584" y="955301"/>
                  </a:lnTo>
                  <a:lnTo>
                    <a:pt x="125641" y="916676"/>
                  </a:lnTo>
                  <a:lnTo>
                    <a:pt x="144993" y="878586"/>
                  </a:lnTo>
                  <a:lnTo>
                    <a:pt x="165619" y="841049"/>
                  </a:lnTo>
                  <a:lnTo>
                    <a:pt x="187497" y="804084"/>
                  </a:lnTo>
                  <a:lnTo>
                    <a:pt x="210605" y="767708"/>
                  </a:lnTo>
                  <a:lnTo>
                    <a:pt x="234920" y="731940"/>
                  </a:lnTo>
                  <a:lnTo>
                    <a:pt x="260420" y="696797"/>
                  </a:lnTo>
                  <a:lnTo>
                    <a:pt x="287084" y="662298"/>
                  </a:lnTo>
                  <a:lnTo>
                    <a:pt x="314889" y="628460"/>
                  </a:lnTo>
                  <a:lnTo>
                    <a:pt x="343814" y="595301"/>
                  </a:lnTo>
                  <a:lnTo>
                    <a:pt x="373836" y="562840"/>
                  </a:lnTo>
                  <a:lnTo>
                    <a:pt x="404933" y="531094"/>
                  </a:lnTo>
                  <a:lnTo>
                    <a:pt x="437083" y="500082"/>
                  </a:lnTo>
                  <a:lnTo>
                    <a:pt x="470265" y="469821"/>
                  </a:lnTo>
                  <a:lnTo>
                    <a:pt x="504455" y="440330"/>
                  </a:lnTo>
                  <a:lnTo>
                    <a:pt x="539633" y="411626"/>
                  </a:lnTo>
                  <a:lnTo>
                    <a:pt x="575775" y="383727"/>
                  </a:lnTo>
                  <a:lnTo>
                    <a:pt x="612860" y="356651"/>
                  </a:lnTo>
                  <a:lnTo>
                    <a:pt x="650867" y="330417"/>
                  </a:lnTo>
                  <a:lnTo>
                    <a:pt x="689772" y="305043"/>
                  </a:lnTo>
                  <a:lnTo>
                    <a:pt x="729554" y="280546"/>
                  </a:lnTo>
                  <a:lnTo>
                    <a:pt x="770190" y="256944"/>
                  </a:lnTo>
                  <a:lnTo>
                    <a:pt x="811659" y="234255"/>
                  </a:lnTo>
                  <a:lnTo>
                    <a:pt x="853939" y="212498"/>
                  </a:lnTo>
                  <a:lnTo>
                    <a:pt x="897007" y="191690"/>
                  </a:lnTo>
                  <a:lnTo>
                    <a:pt x="940842" y="171849"/>
                  </a:lnTo>
                  <a:lnTo>
                    <a:pt x="985421" y="152994"/>
                  </a:lnTo>
                  <a:lnTo>
                    <a:pt x="1030723" y="135142"/>
                  </a:lnTo>
                  <a:lnTo>
                    <a:pt x="1076725" y="118312"/>
                  </a:lnTo>
                  <a:lnTo>
                    <a:pt x="1123405" y="102520"/>
                  </a:lnTo>
                  <a:lnTo>
                    <a:pt x="1170741" y="87787"/>
                  </a:lnTo>
                  <a:lnTo>
                    <a:pt x="1218712" y="74128"/>
                  </a:lnTo>
                  <a:lnTo>
                    <a:pt x="1267295" y="61563"/>
                  </a:lnTo>
                  <a:lnTo>
                    <a:pt x="1316467" y="50108"/>
                  </a:lnTo>
                  <a:lnTo>
                    <a:pt x="1366208" y="39784"/>
                  </a:lnTo>
                  <a:lnTo>
                    <a:pt x="1416495" y="30606"/>
                  </a:lnTo>
                  <a:lnTo>
                    <a:pt x="1467305" y="22594"/>
                  </a:lnTo>
                  <a:lnTo>
                    <a:pt x="1518618" y="15765"/>
                  </a:lnTo>
                  <a:lnTo>
                    <a:pt x="1570410" y="10138"/>
                  </a:lnTo>
                  <a:lnTo>
                    <a:pt x="1622660" y="5729"/>
                  </a:lnTo>
                  <a:lnTo>
                    <a:pt x="1675346" y="2558"/>
                  </a:lnTo>
                  <a:lnTo>
                    <a:pt x="1728446" y="642"/>
                  </a:lnTo>
                  <a:lnTo>
                    <a:pt x="1781937" y="0"/>
                  </a:lnTo>
                  <a:lnTo>
                    <a:pt x="1835427" y="642"/>
                  </a:lnTo>
                  <a:lnTo>
                    <a:pt x="1888527" y="2558"/>
                  </a:lnTo>
                  <a:lnTo>
                    <a:pt x="1941213" y="5729"/>
                  </a:lnTo>
                  <a:lnTo>
                    <a:pt x="1993463" y="10138"/>
                  </a:lnTo>
                  <a:lnTo>
                    <a:pt x="2045255" y="15765"/>
                  </a:lnTo>
                  <a:lnTo>
                    <a:pt x="2096568" y="22594"/>
                  </a:lnTo>
                  <a:lnTo>
                    <a:pt x="2147378" y="30606"/>
                  </a:lnTo>
                  <a:lnTo>
                    <a:pt x="2197665" y="39784"/>
                  </a:lnTo>
                  <a:lnTo>
                    <a:pt x="2247406" y="50108"/>
                  </a:lnTo>
                  <a:lnTo>
                    <a:pt x="2296578" y="61563"/>
                  </a:lnTo>
                  <a:lnTo>
                    <a:pt x="2345161" y="74128"/>
                  </a:lnTo>
                  <a:lnTo>
                    <a:pt x="2393132" y="87787"/>
                  </a:lnTo>
                  <a:lnTo>
                    <a:pt x="2440468" y="102520"/>
                  </a:lnTo>
                  <a:lnTo>
                    <a:pt x="2487148" y="118312"/>
                  </a:lnTo>
                  <a:lnTo>
                    <a:pt x="2533150" y="135142"/>
                  </a:lnTo>
                  <a:lnTo>
                    <a:pt x="2578452" y="152994"/>
                  </a:lnTo>
                  <a:lnTo>
                    <a:pt x="2623031" y="171849"/>
                  </a:lnTo>
                  <a:lnTo>
                    <a:pt x="2666866" y="191690"/>
                  </a:lnTo>
                  <a:lnTo>
                    <a:pt x="2709934" y="212498"/>
                  </a:lnTo>
                  <a:lnTo>
                    <a:pt x="2752214" y="234255"/>
                  </a:lnTo>
                  <a:lnTo>
                    <a:pt x="2793683" y="256944"/>
                  </a:lnTo>
                  <a:lnTo>
                    <a:pt x="2834319" y="280546"/>
                  </a:lnTo>
                  <a:lnTo>
                    <a:pt x="2874101" y="305043"/>
                  </a:lnTo>
                  <a:lnTo>
                    <a:pt x="2913006" y="330417"/>
                  </a:lnTo>
                  <a:lnTo>
                    <a:pt x="2951013" y="356651"/>
                  </a:lnTo>
                  <a:lnTo>
                    <a:pt x="2988098" y="383727"/>
                  </a:lnTo>
                  <a:lnTo>
                    <a:pt x="3024240" y="411626"/>
                  </a:lnTo>
                  <a:lnTo>
                    <a:pt x="3059418" y="440330"/>
                  </a:lnTo>
                  <a:lnTo>
                    <a:pt x="3093608" y="469821"/>
                  </a:lnTo>
                  <a:lnTo>
                    <a:pt x="3126790" y="500082"/>
                  </a:lnTo>
                  <a:lnTo>
                    <a:pt x="3158940" y="531094"/>
                  </a:lnTo>
                  <a:lnTo>
                    <a:pt x="3190037" y="562840"/>
                  </a:lnTo>
                  <a:lnTo>
                    <a:pt x="3220059" y="595301"/>
                  </a:lnTo>
                  <a:lnTo>
                    <a:pt x="3248984" y="628460"/>
                  </a:lnTo>
                  <a:lnTo>
                    <a:pt x="3276789" y="662298"/>
                  </a:lnTo>
                  <a:lnTo>
                    <a:pt x="3303453" y="696797"/>
                  </a:lnTo>
                  <a:lnTo>
                    <a:pt x="3328953" y="731940"/>
                  </a:lnTo>
                  <a:lnTo>
                    <a:pt x="3353268" y="767708"/>
                  </a:lnTo>
                  <a:lnTo>
                    <a:pt x="3376376" y="804084"/>
                  </a:lnTo>
                  <a:lnTo>
                    <a:pt x="3398254" y="841049"/>
                  </a:lnTo>
                  <a:lnTo>
                    <a:pt x="3418880" y="878586"/>
                  </a:lnTo>
                  <a:lnTo>
                    <a:pt x="3438232" y="916676"/>
                  </a:lnTo>
                  <a:lnTo>
                    <a:pt x="3456289" y="955301"/>
                  </a:lnTo>
                  <a:lnTo>
                    <a:pt x="3473028" y="994444"/>
                  </a:lnTo>
                  <a:lnTo>
                    <a:pt x="3488427" y="1034086"/>
                  </a:lnTo>
                  <a:lnTo>
                    <a:pt x="3502464" y="1074210"/>
                  </a:lnTo>
                  <a:lnTo>
                    <a:pt x="3515117" y="1114798"/>
                  </a:lnTo>
                  <a:lnTo>
                    <a:pt x="3526364" y="1155831"/>
                  </a:lnTo>
                  <a:lnTo>
                    <a:pt x="3536183" y="1197291"/>
                  </a:lnTo>
                  <a:lnTo>
                    <a:pt x="3544552" y="1239161"/>
                  </a:lnTo>
                  <a:lnTo>
                    <a:pt x="3551449" y="1281422"/>
                  </a:lnTo>
                  <a:lnTo>
                    <a:pt x="3556852" y="1324057"/>
                  </a:lnTo>
                  <a:lnTo>
                    <a:pt x="3560738" y="1367047"/>
                  </a:lnTo>
                  <a:lnTo>
                    <a:pt x="3563086" y="1410375"/>
                  </a:lnTo>
                  <a:lnTo>
                    <a:pt x="3563874" y="1454023"/>
                  </a:lnTo>
                  <a:lnTo>
                    <a:pt x="3563086" y="1497665"/>
                  </a:lnTo>
                  <a:lnTo>
                    <a:pt x="3560738" y="1540988"/>
                  </a:lnTo>
                  <a:lnTo>
                    <a:pt x="3556852" y="1583974"/>
                  </a:lnTo>
                  <a:lnTo>
                    <a:pt x="3551449" y="1626604"/>
                  </a:lnTo>
                  <a:lnTo>
                    <a:pt x="3544552" y="1668861"/>
                  </a:lnTo>
                  <a:lnTo>
                    <a:pt x="3536183" y="1710727"/>
                  </a:lnTo>
                  <a:lnTo>
                    <a:pt x="3526364" y="1752183"/>
                  </a:lnTo>
                  <a:lnTo>
                    <a:pt x="3515117" y="1793212"/>
                  </a:lnTo>
                  <a:lnTo>
                    <a:pt x="3502464" y="1833795"/>
                  </a:lnTo>
                  <a:lnTo>
                    <a:pt x="3488427" y="1873915"/>
                  </a:lnTo>
                  <a:lnTo>
                    <a:pt x="3473028" y="1913554"/>
                  </a:lnTo>
                  <a:lnTo>
                    <a:pt x="3456289" y="1952693"/>
                  </a:lnTo>
                  <a:lnTo>
                    <a:pt x="3438232" y="1991315"/>
                  </a:lnTo>
                  <a:lnTo>
                    <a:pt x="3418880" y="2029401"/>
                  </a:lnTo>
                  <a:lnTo>
                    <a:pt x="3398254" y="2066934"/>
                  </a:lnTo>
                  <a:lnTo>
                    <a:pt x="3376376" y="2103896"/>
                  </a:lnTo>
                  <a:lnTo>
                    <a:pt x="3353268" y="2140268"/>
                  </a:lnTo>
                  <a:lnTo>
                    <a:pt x="3328953" y="2176034"/>
                  </a:lnTo>
                  <a:lnTo>
                    <a:pt x="3303453" y="2211173"/>
                  </a:lnTo>
                  <a:lnTo>
                    <a:pt x="3276789" y="2245670"/>
                  </a:lnTo>
                  <a:lnTo>
                    <a:pt x="3248984" y="2279505"/>
                  </a:lnTo>
                  <a:lnTo>
                    <a:pt x="3220059" y="2312661"/>
                  </a:lnTo>
                  <a:lnTo>
                    <a:pt x="3190037" y="2345119"/>
                  </a:lnTo>
                  <a:lnTo>
                    <a:pt x="3158940" y="2376862"/>
                  </a:lnTo>
                  <a:lnTo>
                    <a:pt x="3126790" y="2407872"/>
                  </a:lnTo>
                  <a:lnTo>
                    <a:pt x="3093608" y="2438130"/>
                  </a:lnTo>
                  <a:lnTo>
                    <a:pt x="3059418" y="2467620"/>
                  </a:lnTo>
                  <a:lnTo>
                    <a:pt x="3024240" y="2496321"/>
                  </a:lnTo>
                  <a:lnTo>
                    <a:pt x="2988098" y="2524218"/>
                  </a:lnTo>
                  <a:lnTo>
                    <a:pt x="2951013" y="2551291"/>
                  </a:lnTo>
                  <a:lnTo>
                    <a:pt x="2913006" y="2577523"/>
                  </a:lnTo>
                  <a:lnTo>
                    <a:pt x="2874101" y="2602896"/>
                  </a:lnTo>
                  <a:lnTo>
                    <a:pt x="2834319" y="2627392"/>
                  </a:lnTo>
                  <a:lnTo>
                    <a:pt x="2793683" y="2650992"/>
                  </a:lnTo>
                  <a:lnTo>
                    <a:pt x="2752214" y="2673679"/>
                  </a:lnTo>
                  <a:lnTo>
                    <a:pt x="2709934" y="2695434"/>
                  </a:lnTo>
                  <a:lnTo>
                    <a:pt x="2666866" y="2716241"/>
                  </a:lnTo>
                  <a:lnTo>
                    <a:pt x="2623031" y="2736080"/>
                  </a:lnTo>
                  <a:lnTo>
                    <a:pt x="2578452" y="2754934"/>
                  </a:lnTo>
                  <a:lnTo>
                    <a:pt x="2533150" y="2772784"/>
                  </a:lnTo>
                  <a:lnTo>
                    <a:pt x="2487148" y="2789614"/>
                  </a:lnTo>
                  <a:lnTo>
                    <a:pt x="2440468" y="2805404"/>
                  </a:lnTo>
                  <a:lnTo>
                    <a:pt x="2393132" y="2820137"/>
                  </a:lnTo>
                  <a:lnTo>
                    <a:pt x="2345161" y="2833795"/>
                  </a:lnTo>
                  <a:lnTo>
                    <a:pt x="2296578" y="2846359"/>
                  </a:lnTo>
                  <a:lnTo>
                    <a:pt x="2247406" y="2857813"/>
                  </a:lnTo>
                  <a:lnTo>
                    <a:pt x="2197665" y="2868137"/>
                  </a:lnTo>
                  <a:lnTo>
                    <a:pt x="2147378" y="2877314"/>
                  </a:lnTo>
                  <a:lnTo>
                    <a:pt x="2096568" y="2885325"/>
                  </a:lnTo>
                  <a:lnTo>
                    <a:pt x="2045255" y="2892154"/>
                  </a:lnTo>
                  <a:lnTo>
                    <a:pt x="1993463" y="2897781"/>
                  </a:lnTo>
                  <a:lnTo>
                    <a:pt x="1941213" y="2902189"/>
                  </a:lnTo>
                  <a:lnTo>
                    <a:pt x="1888527" y="2905360"/>
                  </a:lnTo>
                  <a:lnTo>
                    <a:pt x="1835427" y="2907276"/>
                  </a:lnTo>
                  <a:lnTo>
                    <a:pt x="1781937" y="2907918"/>
                  </a:lnTo>
                  <a:lnTo>
                    <a:pt x="1728446" y="2907276"/>
                  </a:lnTo>
                  <a:lnTo>
                    <a:pt x="1675346" y="2905360"/>
                  </a:lnTo>
                  <a:lnTo>
                    <a:pt x="1622660" y="2902189"/>
                  </a:lnTo>
                  <a:lnTo>
                    <a:pt x="1570410" y="2897781"/>
                  </a:lnTo>
                  <a:lnTo>
                    <a:pt x="1518618" y="2892154"/>
                  </a:lnTo>
                  <a:lnTo>
                    <a:pt x="1467305" y="2885325"/>
                  </a:lnTo>
                  <a:lnTo>
                    <a:pt x="1416495" y="2877314"/>
                  </a:lnTo>
                  <a:lnTo>
                    <a:pt x="1366208" y="2868137"/>
                  </a:lnTo>
                  <a:lnTo>
                    <a:pt x="1316467" y="2857813"/>
                  </a:lnTo>
                  <a:lnTo>
                    <a:pt x="1267295" y="2846359"/>
                  </a:lnTo>
                  <a:lnTo>
                    <a:pt x="1218712" y="2833795"/>
                  </a:lnTo>
                  <a:lnTo>
                    <a:pt x="1170741" y="2820137"/>
                  </a:lnTo>
                  <a:lnTo>
                    <a:pt x="1123405" y="2805404"/>
                  </a:lnTo>
                  <a:lnTo>
                    <a:pt x="1076725" y="2789614"/>
                  </a:lnTo>
                  <a:lnTo>
                    <a:pt x="1030723" y="2772784"/>
                  </a:lnTo>
                  <a:lnTo>
                    <a:pt x="985421" y="2754934"/>
                  </a:lnTo>
                  <a:lnTo>
                    <a:pt x="940842" y="2736080"/>
                  </a:lnTo>
                  <a:lnTo>
                    <a:pt x="897007" y="2716241"/>
                  </a:lnTo>
                  <a:lnTo>
                    <a:pt x="853939" y="2695434"/>
                  </a:lnTo>
                  <a:lnTo>
                    <a:pt x="811659" y="2673679"/>
                  </a:lnTo>
                  <a:lnTo>
                    <a:pt x="770190" y="2650992"/>
                  </a:lnTo>
                  <a:lnTo>
                    <a:pt x="729554" y="2627392"/>
                  </a:lnTo>
                  <a:lnTo>
                    <a:pt x="689772" y="2602896"/>
                  </a:lnTo>
                  <a:lnTo>
                    <a:pt x="650867" y="2577523"/>
                  </a:lnTo>
                  <a:lnTo>
                    <a:pt x="612860" y="2551291"/>
                  </a:lnTo>
                  <a:lnTo>
                    <a:pt x="575775" y="2524218"/>
                  </a:lnTo>
                  <a:lnTo>
                    <a:pt x="539633" y="2496321"/>
                  </a:lnTo>
                  <a:lnTo>
                    <a:pt x="504455" y="2467620"/>
                  </a:lnTo>
                  <a:lnTo>
                    <a:pt x="470265" y="2438130"/>
                  </a:lnTo>
                  <a:lnTo>
                    <a:pt x="437083" y="2407872"/>
                  </a:lnTo>
                  <a:lnTo>
                    <a:pt x="404933" y="2376862"/>
                  </a:lnTo>
                  <a:lnTo>
                    <a:pt x="373836" y="2345119"/>
                  </a:lnTo>
                  <a:lnTo>
                    <a:pt x="343814" y="2312661"/>
                  </a:lnTo>
                  <a:lnTo>
                    <a:pt x="314889" y="2279505"/>
                  </a:lnTo>
                  <a:lnTo>
                    <a:pt x="287084" y="2245670"/>
                  </a:lnTo>
                  <a:lnTo>
                    <a:pt x="260420" y="2211173"/>
                  </a:lnTo>
                  <a:lnTo>
                    <a:pt x="234920" y="2176034"/>
                  </a:lnTo>
                  <a:lnTo>
                    <a:pt x="210605" y="2140268"/>
                  </a:lnTo>
                  <a:lnTo>
                    <a:pt x="187497" y="2103896"/>
                  </a:lnTo>
                  <a:lnTo>
                    <a:pt x="165619" y="2066934"/>
                  </a:lnTo>
                  <a:lnTo>
                    <a:pt x="144993" y="2029401"/>
                  </a:lnTo>
                  <a:lnTo>
                    <a:pt x="125641" y="1991315"/>
                  </a:lnTo>
                  <a:lnTo>
                    <a:pt x="107584" y="1952693"/>
                  </a:lnTo>
                  <a:lnTo>
                    <a:pt x="90845" y="1913554"/>
                  </a:lnTo>
                  <a:lnTo>
                    <a:pt x="75446" y="1873915"/>
                  </a:lnTo>
                  <a:lnTo>
                    <a:pt x="61409" y="1833795"/>
                  </a:lnTo>
                  <a:lnTo>
                    <a:pt x="48756" y="1793212"/>
                  </a:lnTo>
                  <a:lnTo>
                    <a:pt x="37509" y="1752183"/>
                  </a:lnTo>
                  <a:lnTo>
                    <a:pt x="27690" y="1710727"/>
                  </a:lnTo>
                  <a:lnTo>
                    <a:pt x="19321" y="1668861"/>
                  </a:lnTo>
                  <a:lnTo>
                    <a:pt x="12424" y="1626604"/>
                  </a:lnTo>
                  <a:lnTo>
                    <a:pt x="7021" y="1583974"/>
                  </a:lnTo>
                  <a:lnTo>
                    <a:pt x="3135" y="1540988"/>
                  </a:lnTo>
                  <a:lnTo>
                    <a:pt x="787" y="1497665"/>
                  </a:lnTo>
                  <a:lnTo>
                    <a:pt x="0" y="1454023"/>
                  </a:lnTo>
                  <a:close/>
                </a:path>
              </a:pathLst>
            </a:custGeom>
            <a:ln w="222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86650" y="4478161"/>
            <a:ext cx="2789599" cy="2230415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207842" marR="194272" indent="-194272">
              <a:spcBef>
                <a:spcPts val="113"/>
              </a:spcBef>
              <a:buFont typeface="Arial MT"/>
              <a:buChar char="•"/>
              <a:tabLst>
                <a:tab pos="208556" algn="l"/>
              </a:tabLst>
            </a:pPr>
            <a:r>
              <a:rPr sz="1600" dirty="0">
                <a:latin typeface="Times New Roman"/>
                <a:cs typeface="Times New Roman"/>
              </a:rPr>
              <a:t>Resistance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gastric</a:t>
            </a:r>
            <a:r>
              <a:rPr sz="1600" spc="-5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acidity </a:t>
            </a:r>
            <a:r>
              <a:rPr sz="1600" spc="-37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23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bile</a:t>
            </a:r>
            <a:r>
              <a:rPr sz="1600" spc="-3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acids</a:t>
            </a:r>
            <a:endParaRPr sz="1600">
              <a:latin typeface="Times New Roman"/>
              <a:cs typeface="Times New Roman"/>
            </a:endParaRPr>
          </a:p>
          <a:p>
            <a:pPr marL="207842" marR="5714" indent="-194272">
              <a:spcBef>
                <a:spcPts val="6"/>
              </a:spcBef>
              <a:buFont typeface="Arial MT"/>
              <a:buChar char="•"/>
              <a:tabLst>
                <a:tab pos="208556" algn="l"/>
              </a:tabLst>
            </a:pPr>
            <a:r>
              <a:rPr sz="1600" dirty="0">
                <a:latin typeface="Times New Roman"/>
                <a:cs typeface="Times New Roman"/>
              </a:rPr>
              <a:t>Adherence to </a:t>
            </a:r>
            <a:r>
              <a:rPr sz="1600" spc="-6" dirty="0">
                <a:latin typeface="Times New Roman"/>
                <a:cs typeface="Times New Roman"/>
              </a:rPr>
              <a:t>mucus </a:t>
            </a:r>
            <a:r>
              <a:rPr sz="1600" dirty="0">
                <a:latin typeface="Times New Roman"/>
                <a:cs typeface="Times New Roman"/>
              </a:rPr>
              <a:t>and/or </a:t>
            </a:r>
            <a:r>
              <a:rPr sz="1600" spc="6" dirty="0">
                <a:latin typeface="Times New Roman"/>
                <a:cs typeface="Times New Roman"/>
              </a:rPr>
              <a:t> </a:t>
            </a:r>
            <a:r>
              <a:rPr sz="1600" spc="-6" dirty="0">
                <a:latin typeface="Times New Roman"/>
                <a:cs typeface="Times New Roman"/>
              </a:rPr>
              <a:t>human</a:t>
            </a:r>
            <a:r>
              <a:rPr sz="1600" spc="-1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epithelial</a:t>
            </a:r>
            <a:r>
              <a:rPr sz="1600" spc="-62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cells</a:t>
            </a:r>
            <a:r>
              <a:rPr sz="1600" spc="-28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and</a:t>
            </a:r>
            <a:r>
              <a:rPr sz="1600" spc="-28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cell </a:t>
            </a:r>
            <a:r>
              <a:rPr sz="1600" spc="-37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lines</a:t>
            </a:r>
            <a:endParaRPr sz="1600">
              <a:latin typeface="Times New Roman"/>
              <a:cs typeface="Times New Roman"/>
            </a:endParaRPr>
          </a:p>
          <a:p>
            <a:pPr marL="207842" marR="49282" indent="-194272">
              <a:buFont typeface="Arial MT"/>
              <a:buChar char="•"/>
              <a:tabLst>
                <a:tab pos="208556" algn="l"/>
              </a:tabLst>
            </a:pPr>
            <a:r>
              <a:rPr sz="1600" spc="-6" dirty="0">
                <a:latin typeface="Times New Roman"/>
                <a:cs typeface="Times New Roman"/>
              </a:rPr>
              <a:t>Antimicrobial</a:t>
            </a:r>
            <a:r>
              <a:rPr sz="1600" spc="-56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activity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against </a:t>
            </a:r>
            <a:r>
              <a:rPr sz="1600" spc="-37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pathogens</a:t>
            </a:r>
            <a:endParaRPr sz="1600">
              <a:latin typeface="Times New Roman"/>
              <a:cs typeface="Times New Roman"/>
            </a:endParaRPr>
          </a:p>
          <a:p>
            <a:pPr marL="207842" indent="-194272">
              <a:buFont typeface="Arial MT"/>
              <a:buChar char="•"/>
              <a:tabLst>
                <a:tab pos="208556" algn="l"/>
              </a:tabLst>
            </a:pPr>
            <a:r>
              <a:rPr sz="1600" dirty="0">
                <a:latin typeface="Times New Roman"/>
                <a:cs typeface="Times New Roman"/>
              </a:rPr>
              <a:t>Ability</a:t>
            </a:r>
            <a:r>
              <a:rPr sz="1600" spc="-68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reduce</a:t>
            </a:r>
            <a:r>
              <a:rPr sz="1600" spc="-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pathogen</a:t>
            </a:r>
            <a:endParaRPr sz="1600">
              <a:latin typeface="Times New Roman"/>
              <a:cs typeface="Times New Roman"/>
            </a:endParaRPr>
          </a:p>
          <a:p>
            <a:pPr marL="207842"/>
            <a:r>
              <a:rPr sz="1600" dirty="0">
                <a:latin typeface="Times New Roman"/>
                <a:cs typeface="Times New Roman"/>
              </a:rPr>
              <a:t>adhesion</a:t>
            </a:r>
            <a:r>
              <a:rPr sz="1600" spc="-56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to</a:t>
            </a:r>
            <a:r>
              <a:rPr sz="1600" spc="-3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surfaces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86650" y="6494999"/>
            <a:ext cx="2680085" cy="506866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207842" indent="-194272">
              <a:spcBef>
                <a:spcPts val="113"/>
              </a:spcBef>
              <a:buFont typeface="Arial MT"/>
              <a:buChar char="•"/>
              <a:tabLst>
                <a:tab pos="208556" algn="l"/>
              </a:tabLst>
            </a:pPr>
            <a:r>
              <a:rPr sz="1600" dirty="0">
                <a:latin typeface="Times New Roman"/>
                <a:cs typeface="Times New Roman"/>
              </a:rPr>
              <a:t>Bile</a:t>
            </a:r>
            <a:r>
              <a:rPr sz="1600" spc="-3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salt</a:t>
            </a:r>
            <a:r>
              <a:rPr sz="1600" spc="-34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hydrolase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activity</a:t>
            </a:r>
            <a:endParaRPr sz="1600">
              <a:latin typeface="Times New Roman"/>
              <a:cs typeface="Times New Roman"/>
            </a:endParaRPr>
          </a:p>
          <a:p>
            <a:pPr marL="207842" indent="-194272">
              <a:buFont typeface="Arial MT"/>
              <a:buChar char="•"/>
              <a:tabLst>
                <a:tab pos="208556" algn="l"/>
              </a:tabLst>
            </a:pPr>
            <a:r>
              <a:rPr sz="1600" dirty="0">
                <a:latin typeface="Times New Roman"/>
                <a:cs typeface="Times New Roman"/>
              </a:rPr>
              <a:t>Persistence</a:t>
            </a:r>
            <a:r>
              <a:rPr sz="1600" spc="-56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</a:t>
            </a:r>
            <a:r>
              <a:rPr sz="1600" spc="-23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gut</a:t>
            </a:r>
            <a:r>
              <a:rPr sz="1600" spc="-34" dirty="0">
                <a:latin typeface="Times New Roman"/>
                <a:cs typeface="Times New Roman"/>
              </a:rPr>
              <a:t> </a:t>
            </a:r>
            <a:r>
              <a:rPr sz="1600" spc="-6" dirty="0">
                <a:latin typeface="Times New Roman"/>
                <a:cs typeface="Times New Roman"/>
              </a:rPr>
              <a:t>microbiota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8142" y="4129265"/>
            <a:ext cx="6103513" cy="2831687"/>
          </a:xfrm>
          <a:custGeom>
            <a:avLst/>
            <a:gdLst/>
            <a:ahLst/>
            <a:cxnLst/>
            <a:rect l="l" t="t" r="r" b="b"/>
            <a:pathLst>
              <a:path w="5166995" h="2696845">
                <a:moveTo>
                  <a:pt x="5166614" y="0"/>
                </a:moveTo>
                <a:lnTo>
                  <a:pt x="0" y="0"/>
                </a:lnTo>
                <a:lnTo>
                  <a:pt x="0" y="2696591"/>
                </a:lnTo>
                <a:lnTo>
                  <a:pt x="5166614" y="2696591"/>
                </a:lnTo>
                <a:lnTo>
                  <a:pt x="5166614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8142" y="4129265"/>
            <a:ext cx="6103513" cy="3139321"/>
          </a:xfrm>
          <a:prstGeom prst="rect">
            <a:avLst/>
          </a:prstGeom>
          <a:ln w="22225">
            <a:solidFill>
              <a:srgbClr val="FFFF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2850">
              <a:lnSpc>
                <a:spcPts val="2423"/>
              </a:lnSpc>
            </a:pP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Double</a:t>
            </a:r>
            <a:r>
              <a:rPr sz="23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blind,</a:t>
            </a:r>
            <a:r>
              <a:rPr sz="2300" spc="-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randomized,</a:t>
            </a:r>
            <a:r>
              <a:rPr sz="2300" spc="-1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placebo-controlled</a:t>
            </a:r>
            <a:endParaRPr sz="2300">
              <a:latin typeface="Times New Roman"/>
              <a:cs typeface="Times New Roman"/>
            </a:endParaRPr>
          </a:p>
          <a:p>
            <a:pPr marL="102850" marR="102850"/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(DBPC) phase 2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human trial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or other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appropriate </a:t>
            </a:r>
            <a:r>
              <a:rPr sz="2300" spc="-5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design with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sample size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primary outcome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 appropriate to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determine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if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strain/product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efficacious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. Preferably second independent </a:t>
            </a: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DBPC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study</a:t>
            </a:r>
            <a:r>
              <a:rPr sz="2300" spc="-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300" spc="-1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confirm</a:t>
            </a:r>
            <a:r>
              <a:rPr sz="23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results</a:t>
            </a:r>
            <a:r>
              <a:rPr sz="23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(Report</a:t>
            </a:r>
            <a:r>
              <a:rPr sz="2300" spc="-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300" spc="-1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300" spc="-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Joint </a:t>
            </a:r>
            <a:r>
              <a:rPr sz="2300" spc="-5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23" dirty="0">
                <a:solidFill>
                  <a:srgbClr val="FFFFFF"/>
                </a:solidFill>
                <a:latin typeface="Times New Roman"/>
                <a:cs typeface="Times New Roman"/>
              </a:rPr>
              <a:t>FAO/WHO </a:t>
            </a:r>
            <a:r>
              <a:rPr sz="2300" spc="-28" dirty="0">
                <a:solidFill>
                  <a:srgbClr val="FFFFFF"/>
                </a:solidFill>
                <a:latin typeface="Times New Roman"/>
                <a:cs typeface="Times New Roman"/>
              </a:rPr>
              <a:t>Working </a:t>
            </a: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Group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on Drafting </a:t>
            </a: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Guidelines for the Evaluation of Probiotics in </a:t>
            </a: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Food,</a:t>
            </a:r>
            <a:r>
              <a:rPr sz="2300" spc="-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Canada,</a:t>
            </a:r>
            <a:r>
              <a:rPr sz="2300" spc="-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2002).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63070" y="1779491"/>
            <a:ext cx="8182773" cy="3961162"/>
            <a:chOff x="561327" y="1694751"/>
            <a:chExt cx="6927215" cy="3772535"/>
          </a:xfrm>
        </p:grpSpPr>
        <p:sp>
          <p:nvSpPr>
            <p:cNvPr id="19" name="object 19"/>
            <p:cNvSpPr/>
            <p:nvPr/>
          </p:nvSpPr>
          <p:spPr>
            <a:xfrm>
              <a:off x="7022718" y="3391789"/>
              <a:ext cx="454659" cy="788035"/>
            </a:xfrm>
            <a:custGeom>
              <a:avLst/>
              <a:gdLst/>
              <a:ahLst/>
              <a:cxnLst/>
              <a:rect l="l" t="t" r="r" b="b"/>
              <a:pathLst>
                <a:path w="454659" h="788035">
                  <a:moveTo>
                    <a:pt x="274320" y="0"/>
                  </a:moveTo>
                  <a:lnTo>
                    <a:pt x="90042" y="579119"/>
                  </a:lnTo>
                  <a:lnTo>
                    <a:pt x="0" y="550544"/>
                  </a:lnTo>
                  <a:lnTo>
                    <a:pt x="122808" y="787781"/>
                  </a:lnTo>
                  <a:lnTo>
                    <a:pt x="360045" y="665099"/>
                  </a:lnTo>
                  <a:lnTo>
                    <a:pt x="270001" y="636397"/>
                  </a:lnTo>
                  <a:lnTo>
                    <a:pt x="454278" y="57276"/>
                  </a:lnTo>
                  <a:lnTo>
                    <a:pt x="274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22718" y="3391789"/>
              <a:ext cx="454659" cy="788035"/>
            </a:xfrm>
            <a:custGeom>
              <a:avLst/>
              <a:gdLst/>
              <a:ahLst/>
              <a:cxnLst/>
              <a:rect l="l" t="t" r="r" b="b"/>
              <a:pathLst>
                <a:path w="454659" h="788035">
                  <a:moveTo>
                    <a:pt x="0" y="550544"/>
                  </a:moveTo>
                  <a:lnTo>
                    <a:pt x="90042" y="579119"/>
                  </a:lnTo>
                  <a:lnTo>
                    <a:pt x="274320" y="0"/>
                  </a:lnTo>
                  <a:lnTo>
                    <a:pt x="454278" y="57276"/>
                  </a:lnTo>
                  <a:lnTo>
                    <a:pt x="270001" y="636397"/>
                  </a:lnTo>
                  <a:lnTo>
                    <a:pt x="360045" y="665099"/>
                  </a:lnTo>
                  <a:lnTo>
                    <a:pt x="122808" y="787781"/>
                  </a:lnTo>
                  <a:lnTo>
                    <a:pt x="0" y="550544"/>
                  </a:lnTo>
                  <a:close/>
                </a:path>
              </a:pathLst>
            </a:custGeom>
            <a:ln w="222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25009" y="5078476"/>
              <a:ext cx="819785" cy="377825"/>
            </a:xfrm>
            <a:custGeom>
              <a:avLst/>
              <a:gdLst/>
              <a:ahLst/>
              <a:cxnLst/>
              <a:rect l="l" t="t" r="r" b="b"/>
              <a:pathLst>
                <a:path w="819785" h="377825">
                  <a:moveTo>
                    <a:pt x="200660" y="0"/>
                  </a:moveTo>
                  <a:lnTo>
                    <a:pt x="0" y="176657"/>
                  </a:lnTo>
                  <a:lnTo>
                    <a:pt x="176656" y="377317"/>
                  </a:lnTo>
                  <a:lnTo>
                    <a:pt x="182625" y="282956"/>
                  </a:lnTo>
                  <a:lnTo>
                    <a:pt x="807338" y="322580"/>
                  </a:lnTo>
                  <a:lnTo>
                    <a:pt x="819403" y="133857"/>
                  </a:lnTo>
                  <a:lnTo>
                    <a:pt x="194690" y="94234"/>
                  </a:lnTo>
                  <a:lnTo>
                    <a:pt x="20066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25009" y="5078476"/>
              <a:ext cx="819785" cy="377825"/>
            </a:xfrm>
            <a:custGeom>
              <a:avLst/>
              <a:gdLst/>
              <a:ahLst/>
              <a:cxnLst/>
              <a:rect l="l" t="t" r="r" b="b"/>
              <a:pathLst>
                <a:path w="819785" h="377825">
                  <a:moveTo>
                    <a:pt x="200660" y="0"/>
                  </a:moveTo>
                  <a:lnTo>
                    <a:pt x="194690" y="94234"/>
                  </a:lnTo>
                  <a:lnTo>
                    <a:pt x="819403" y="133857"/>
                  </a:lnTo>
                  <a:lnTo>
                    <a:pt x="807338" y="322580"/>
                  </a:lnTo>
                  <a:lnTo>
                    <a:pt x="182625" y="282956"/>
                  </a:lnTo>
                  <a:lnTo>
                    <a:pt x="176656" y="377317"/>
                  </a:lnTo>
                  <a:lnTo>
                    <a:pt x="0" y="176657"/>
                  </a:lnTo>
                  <a:lnTo>
                    <a:pt x="200660" y="0"/>
                  </a:lnTo>
                  <a:close/>
                </a:path>
              </a:pathLst>
            </a:custGeom>
            <a:ln w="222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2439" y="1705864"/>
              <a:ext cx="2736850" cy="1490980"/>
            </a:xfrm>
            <a:custGeom>
              <a:avLst/>
              <a:gdLst/>
              <a:ahLst/>
              <a:cxnLst/>
              <a:rect l="l" t="t" r="r" b="b"/>
              <a:pathLst>
                <a:path w="2736850" h="1490980">
                  <a:moveTo>
                    <a:pt x="1368120" y="0"/>
                  </a:moveTo>
                  <a:lnTo>
                    <a:pt x="1307179" y="726"/>
                  </a:lnTo>
                  <a:lnTo>
                    <a:pt x="1246920" y="2885"/>
                  </a:lnTo>
                  <a:lnTo>
                    <a:pt x="1187400" y="6446"/>
                  </a:lnTo>
                  <a:lnTo>
                    <a:pt x="1128674" y="11378"/>
                  </a:lnTo>
                  <a:lnTo>
                    <a:pt x="1070796" y="17653"/>
                  </a:lnTo>
                  <a:lnTo>
                    <a:pt x="1013824" y="25238"/>
                  </a:lnTo>
                  <a:lnTo>
                    <a:pt x="957813" y="34105"/>
                  </a:lnTo>
                  <a:lnTo>
                    <a:pt x="902818" y="44222"/>
                  </a:lnTo>
                  <a:lnTo>
                    <a:pt x="848895" y="55559"/>
                  </a:lnTo>
                  <a:lnTo>
                    <a:pt x="796099" y="68086"/>
                  </a:lnTo>
                  <a:lnTo>
                    <a:pt x="744486" y="81773"/>
                  </a:lnTo>
                  <a:lnTo>
                    <a:pt x="694112" y="96589"/>
                  </a:lnTo>
                  <a:lnTo>
                    <a:pt x="645032" y="112504"/>
                  </a:lnTo>
                  <a:lnTo>
                    <a:pt x="597303" y="129488"/>
                  </a:lnTo>
                  <a:lnTo>
                    <a:pt x="550978" y="147511"/>
                  </a:lnTo>
                  <a:lnTo>
                    <a:pt x="506115" y="166541"/>
                  </a:lnTo>
                  <a:lnTo>
                    <a:pt x="462769" y="186549"/>
                  </a:lnTo>
                  <a:lnTo>
                    <a:pt x="420995" y="207505"/>
                  </a:lnTo>
                  <a:lnTo>
                    <a:pt x="380849" y="229378"/>
                  </a:lnTo>
                  <a:lnTo>
                    <a:pt x="342386" y="252137"/>
                  </a:lnTo>
                  <a:lnTo>
                    <a:pt x="305663" y="275753"/>
                  </a:lnTo>
                  <a:lnTo>
                    <a:pt x="270734" y="300196"/>
                  </a:lnTo>
                  <a:lnTo>
                    <a:pt x="237656" y="325434"/>
                  </a:lnTo>
                  <a:lnTo>
                    <a:pt x="206484" y="351438"/>
                  </a:lnTo>
                  <a:lnTo>
                    <a:pt x="177274" y="378177"/>
                  </a:lnTo>
                  <a:lnTo>
                    <a:pt x="150081" y="405621"/>
                  </a:lnTo>
                  <a:lnTo>
                    <a:pt x="101969" y="462502"/>
                  </a:lnTo>
                  <a:lnTo>
                    <a:pt x="62593" y="521840"/>
                  </a:lnTo>
                  <a:lnTo>
                    <a:pt x="32398" y="583391"/>
                  </a:lnTo>
                  <a:lnTo>
                    <a:pt x="11830" y="646914"/>
                  </a:lnTo>
                  <a:lnTo>
                    <a:pt x="1333" y="712165"/>
                  </a:lnTo>
                  <a:lnTo>
                    <a:pt x="0" y="745363"/>
                  </a:lnTo>
                  <a:lnTo>
                    <a:pt x="1333" y="778560"/>
                  </a:lnTo>
                  <a:lnTo>
                    <a:pt x="11830" y="843809"/>
                  </a:lnTo>
                  <a:lnTo>
                    <a:pt x="32398" y="907327"/>
                  </a:lnTo>
                  <a:lnTo>
                    <a:pt x="62593" y="968873"/>
                  </a:lnTo>
                  <a:lnTo>
                    <a:pt x="101969" y="1028204"/>
                  </a:lnTo>
                  <a:lnTo>
                    <a:pt x="150081" y="1085077"/>
                  </a:lnTo>
                  <a:lnTo>
                    <a:pt x="177274" y="1112517"/>
                  </a:lnTo>
                  <a:lnTo>
                    <a:pt x="206484" y="1139251"/>
                  </a:lnTo>
                  <a:lnTo>
                    <a:pt x="237656" y="1165250"/>
                  </a:lnTo>
                  <a:lnTo>
                    <a:pt x="270734" y="1190484"/>
                  </a:lnTo>
                  <a:lnTo>
                    <a:pt x="305663" y="1214921"/>
                  </a:lnTo>
                  <a:lnTo>
                    <a:pt x="342386" y="1238532"/>
                  </a:lnTo>
                  <a:lnTo>
                    <a:pt x="380849" y="1261287"/>
                  </a:lnTo>
                  <a:lnTo>
                    <a:pt x="420995" y="1283154"/>
                  </a:lnTo>
                  <a:lnTo>
                    <a:pt x="462769" y="1304105"/>
                  </a:lnTo>
                  <a:lnTo>
                    <a:pt x="506115" y="1324108"/>
                  </a:lnTo>
                  <a:lnTo>
                    <a:pt x="550978" y="1343133"/>
                  </a:lnTo>
                  <a:lnTo>
                    <a:pt x="597303" y="1361151"/>
                  </a:lnTo>
                  <a:lnTo>
                    <a:pt x="645032" y="1378130"/>
                  </a:lnTo>
                  <a:lnTo>
                    <a:pt x="694112" y="1394040"/>
                  </a:lnTo>
                  <a:lnTo>
                    <a:pt x="744486" y="1408852"/>
                  </a:lnTo>
                  <a:lnTo>
                    <a:pt x="796099" y="1422535"/>
                  </a:lnTo>
                  <a:lnTo>
                    <a:pt x="848895" y="1435058"/>
                  </a:lnTo>
                  <a:lnTo>
                    <a:pt x="902818" y="1446392"/>
                  </a:lnTo>
                  <a:lnTo>
                    <a:pt x="957813" y="1456505"/>
                  </a:lnTo>
                  <a:lnTo>
                    <a:pt x="1013824" y="1465369"/>
                  </a:lnTo>
                  <a:lnTo>
                    <a:pt x="1070796" y="1472952"/>
                  </a:lnTo>
                  <a:lnTo>
                    <a:pt x="1128674" y="1479224"/>
                  </a:lnTo>
                  <a:lnTo>
                    <a:pt x="1187400" y="1484155"/>
                  </a:lnTo>
                  <a:lnTo>
                    <a:pt x="1246920" y="1487714"/>
                  </a:lnTo>
                  <a:lnTo>
                    <a:pt x="1307179" y="1489872"/>
                  </a:lnTo>
                  <a:lnTo>
                    <a:pt x="1368120" y="1490599"/>
                  </a:lnTo>
                  <a:lnTo>
                    <a:pt x="1429066" y="1489872"/>
                  </a:lnTo>
                  <a:lnTo>
                    <a:pt x="1489329" y="1487714"/>
                  </a:lnTo>
                  <a:lnTo>
                    <a:pt x="1548853" y="1484155"/>
                  </a:lnTo>
                  <a:lnTo>
                    <a:pt x="1607584" y="1479224"/>
                  </a:lnTo>
                  <a:lnTo>
                    <a:pt x="1665465" y="1472952"/>
                  </a:lnTo>
                  <a:lnTo>
                    <a:pt x="1722440" y="1465369"/>
                  </a:lnTo>
                  <a:lnTo>
                    <a:pt x="1778455" y="1456505"/>
                  </a:lnTo>
                  <a:lnTo>
                    <a:pt x="1833453" y="1446392"/>
                  </a:lnTo>
                  <a:lnTo>
                    <a:pt x="1887379" y="1435058"/>
                  </a:lnTo>
                  <a:lnTo>
                    <a:pt x="1940177" y="1422535"/>
                  </a:lnTo>
                  <a:lnTo>
                    <a:pt x="1991792" y="1408852"/>
                  </a:lnTo>
                  <a:lnTo>
                    <a:pt x="2042168" y="1394040"/>
                  </a:lnTo>
                  <a:lnTo>
                    <a:pt x="2091250" y="1378130"/>
                  </a:lnTo>
                  <a:lnTo>
                    <a:pt x="2138981" y="1361151"/>
                  </a:lnTo>
                  <a:lnTo>
                    <a:pt x="2185307" y="1343133"/>
                  </a:lnTo>
                  <a:lnTo>
                    <a:pt x="2230171" y="1324108"/>
                  </a:lnTo>
                  <a:lnTo>
                    <a:pt x="2273519" y="1304105"/>
                  </a:lnTo>
                  <a:lnTo>
                    <a:pt x="2315294" y="1283154"/>
                  </a:lnTo>
                  <a:lnTo>
                    <a:pt x="2355440" y="1261287"/>
                  </a:lnTo>
                  <a:lnTo>
                    <a:pt x="2393904" y="1238532"/>
                  </a:lnTo>
                  <a:lnTo>
                    <a:pt x="2430627" y="1214921"/>
                  </a:lnTo>
                  <a:lnTo>
                    <a:pt x="2465556" y="1190484"/>
                  </a:lnTo>
                  <a:lnTo>
                    <a:pt x="2498635" y="1165250"/>
                  </a:lnTo>
                  <a:lnTo>
                    <a:pt x="2529807" y="1139251"/>
                  </a:lnTo>
                  <a:lnTo>
                    <a:pt x="2559017" y="1112517"/>
                  </a:lnTo>
                  <a:lnTo>
                    <a:pt x="2586211" y="1085077"/>
                  </a:lnTo>
                  <a:lnTo>
                    <a:pt x="2634323" y="1028204"/>
                  </a:lnTo>
                  <a:lnTo>
                    <a:pt x="2673698" y="968873"/>
                  </a:lnTo>
                  <a:lnTo>
                    <a:pt x="2703892" y="907327"/>
                  </a:lnTo>
                  <a:lnTo>
                    <a:pt x="2724461" y="843809"/>
                  </a:lnTo>
                  <a:lnTo>
                    <a:pt x="2734958" y="778560"/>
                  </a:lnTo>
                  <a:lnTo>
                    <a:pt x="2736291" y="745363"/>
                  </a:lnTo>
                  <a:lnTo>
                    <a:pt x="2734958" y="712165"/>
                  </a:lnTo>
                  <a:lnTo>
                    <a:pt x="2724461" y="646914"/>
                  </a:lnTo>
                  <a:lnTo>
                    <a:pt x="2703892" y="583391"/>
                  </a:lnTo>
                  <a:lnTo>
                    <a:pt x="2673698" y="521840"/>
                  </a:lnTo>
                  <a:lnTo>
                    <a:pt x="2634323" y="462502"/>
                  </a:lnTo>
                  <a:lnTo>
                    <a:pt x="2586211" y="405621"/>
                  </a:lnTo>
                  <a:lnTo>
                    <a:pt x="2559017" y="378177"/>
                  </a:lnTo>
                  <a:lnTo>
                    <a:pt x="2529807" y="351438"/>
                  </a:lnTo>
                  <a:lnTo>
                    <a:pt x="2498635" y="325434"/>
                  </a:lnTo>
                  <a:lnTo>
                    <a:pt x="2465556" y="300196"/>
                  </a:lnTo>
                  <a:lnTo>
                    <a:pt x="2430627" y="275753"/>
                  </a:lnTo>
                  <a:lnTo>
                    <a:pt x="2393904" y="252137"/>
                  </a:lnTo>
                  <a:lnTo>
                    <a:pt x="2355440" y="229378"/>
                  </a:lnTo>
                  <a:lnTo>
                    <a:pt x="2315294" y="207505"/>
                  </a:lnTo>
                  <a:lnTo>
                    <a:pt x="2273519" y="186549"/>
                  </a:lnTo>
                  <a:lnTo>
                    <a:pt x="2230171" y="166541"/>
                  </a:lnTo>
                  <a:lnTo>
                    <a:pt x="2185307" y="147511"/>
                  </a:lnTo>
                  <a:lnTo>
                    <a:pt x="2138981" y="129488"/>
                  </a:lnTo>
                  <a:lnTo>
                    <a:pt x="2091250" y="112504"/>
                  </a:lnTo>
                  <a:lnTo>
                    <a:pt x="2042168" y="96589"/>
                  </a:lnTo>
                  <a:lnTo>
                    <a:pt x="1991792" y="81773"/>
                  </a:lnTo>
                  <a:lnTo>
                    <a:pt x="1940177" y="68086"/>
                  </a:lnTo>
                  <a:lnTo>
                    <a:pt x="1887379" y="55559"/>
                  </a:lnTo>
                  <a:lnTo>
                    <a:pt x="1833453" y="44222"/>
                  </a:lnTo>
                  <a:lnTo>
                    <a:pt x="1778455" y="34105"/>
                  </a:lnTo>
                  <a:lnTo>
                    <a:pt x="1722440" y="25238"/>
                  </a:lnTo>
                  <a:lnTo>
                    <a:pt x="1665465" y="17653"/>
                  </a:lnTo>
                  <a:lnTo>
                    <a:pt x="1607584" y="11378"/>
                  </a:lnTo>
                  <a:lnTo>
                    <a:pt x="1548853" y="6446"/>
                  </a:lnTo>
                  <a:lnTo>
                    <a:pt x="1489329" y="2885"/>
                  </a:lnTo>
                  <a:lnTo>
                    <a:pt x="1429066" y="726"/>
                  </a:lnTo>
                  <a:lnTo>
                    <a:pt x="13681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2439" y="1705864"/>
              <a:ext cx="2736850" cy="1490980"/>
            </a:xfrm>
            <a:custGeom>
              <a:avLst/>
              <a:gdLst/>
              <a:ahLst/>
              <a:cxnLst/>
              <a:rect l="l" t="t" r="r" b="b"/>
              <a:pathLst>
                <a:path w="2736850" h="1490980">
                  <a:moveTo>
                    <a:pt x="0" y="745363"/>
                  </a:moveTo>
                  <a:lnTo>
                    <a:pt x="5295" y="679338"/>
                  </a:lnTo>
                  <a:lnTo>
                    <a:pt x="20883" y="614921"/>
                  </a:lnTo>
                  <a:lnTo>
                    <a:pt x="46320" y="552354"/>
                  </a:lnTo>
                  <a:lnTo>
                    <a:pt x="81161" y="491879"/>
                  </a:lnTo>
                  <a:lnTo>
                    <a:pt x="124960" y="433739"/>
                  </a:lnTo>
                  <a:lnTo>
                    <a:pt x="177274" y="378177"/>
                  </a:lnTo>
                  <a:lnTo>
                    <a:pt x="206484" y="351438"/>
                  </a:lnTo>
                  <a:lnTo>
                    <a:pt x="237656" y="325434"/>
                  </a:lnTo>
                  <a:lnTo>
                    <a:pt x="270734" y="300196"/>
                  </a:lnTo>
                  <a:lnTo>
                    <a:pt x="305663" y="275753"/>
                  </a:lnTo>
                  <a:lnTo>
                    <a:pt x="342386" y="252137"/>
                  </a:lnTo>
                  <a:lnTo>
                    <a:pt x="380849" y="229378"/>
                  </a:lnTo>
                  <a:lnTo>
                    <a:pt x="420995" y="207505"/>
                  </a:lnTo>
                  <a:lnTo>
                    <a:pt x="462769" y="186549"/>
                  </a:lnTo>
                  <a:lnTo>
                    <a:pt x="506115" y="166541"/>
                  </a:lnTo>
                  <a:lnTo>
                    <a:pt x="550978" y="147511"/>
                  </a:lnTo>
                  <a:lnTo>
                    <a:pt x="597303" y="129488"/>
                  </a:lnTo>
                  <a:lnTo>
                    <a:pt x="645032" y="112504"/>
                  </a:lnTo>
                  <a:lnTo>
                    <a:pt x="694112" y="96589"/>
                  </a:lnTo>
                  <a:lnTo>
                    <a:pt x="744486" y="81773"/>
                  </a:lnTo>
                  <a:lnTo>
                    <a:pt x="796099" y="68086"/>
                  </a:lnTo>
                  <a:lnTo>
                    <a:pt x="848895" y="55559"/>
                  </a:lnTo>
                  <a:lnTo>
                    <a:pt x="902818" y="44222"/>
                  </a:lnTo>
                  <a:lnTo>
                    <a:pt x="957813" y="34105"/>
                  </a:lnTo>
                  <a:lnTo>
                    <a:pt x="1013824" y="25238"/>
                  </a:lnTo>
                  <a:lnTo>
                    <a:pt x="1070796" y="17653"/>
                  </a:lnTo>
                  <a:lnTo>
                    <a:pt x="1128674" y="11378"/>
                  </a:lnTo>
                  <a:lnTo>
                    <a:pt x="1187400" y="6446"/>
                  </a:lnTo>
                  <a:lnTo>
                    <a:pt x="1246920" y="2885"/>
                  </a:lnTo>
                  <a:lnTo>
                    <a:pt x="1307179" y="726"/>
                  </a:lnTo>
                  <a:lnTo>
                    <a:pt x="1368120" y="0"/>
                  </a:lnTo>
                  <a:lnTo>
                    <a:pt x="1429066" y="726"/>
                  </a:lnTo>
                  <a:lnTo>
                    <a:pt x="1489329" y="2885"/>
                  </a:lnTo>
                  <a:lnTo>
                    <a:pt x="1548853" y="6446"/>
                  </a:lnTo>
                  <a:lnTo>
                    <a:pt x="1607584" y="11378"/>
                  </a:lnTo>
                  <a:lnTo>
                    <a:pt x="1665465" y="17653"/>
                  </a:lnTo>
                  <a:lnTo>
                    <a:pt x="1722440" y="25238"/>
                  </a:lnTo>
                  <a:lnTo>
                    <a:pt x="1778455" y="34105"/>
                  </a:lnTo>
                  <a:lnTo>
                    <a:pt x="1833453" y="44222"/>
                  </a:lnTo>
                  <a:lnTo>
                    <a:pt x="1887379" y="55559"/>
                  </a:lnTo>
                  <a:lnTo>
                    <a:pt x="1940177" y="68086"/>
                  </a:lnTo>
                  <a:lnTo>
                    <a:pt x="1991792" y="81773"/>
                  </a:lnTo>
                  <a:lnTo>
                    <a:pt x="2042168" y="96589"/>
                  </a:lnTo>
                  <a:lnTo>
                    <a:pt x="2091250" y="112504"/>
                  </a:lnTo>
                  <a:lnTo>
                    <a:pt x="2138981" y="129488"/>
                  </a:lnTo>
                  <a:lnTo>
                    <a:pt x="2185307" y="147511"/>
                  </a:lnTo>
                  <a:lnTo>
                    <a:pt x="2230171" y="166541"/>
                  </a:lnTo>
                  <a:lnTo>
                    <a:pt x="2273519" y="186549"/>
                  </a:lnTo>
                  <a:lnTo>
                    <a:pt x="2315294" y="207505"/>
                  </a:lnTo>
                  <a:lnTo>
                    <a:pt x="2355440" y="229378"/>
                  </a:lnTo>
                  <a:lnTo>
                    <a:pt x="2393904" y="252137"/>
                  </a:lnTo>
                  <a:lnTo>
                    <a:pt x="2430627" y="275753"/>
                  </a:lnTo>
                  <a:lnTo>
                    <a:pt x="2465556" y="300196"/>
                  </a:lnTo>
                  <a:lnTo>
                    <a:pt x="2498635" y="325434"/>
                  </a:lnTo>
                  <a:lnTo>
                    <a:pt x="2529807" y="351438"/>
                  </a:lnTo>
                  <a:lnTo>
                    <a:pt x="2559017" y="378177"/>
                  </a:lnTo>
                  <a:lnTo>
                    <a:pt x="2586211" y="405621"/>
                  </a:lnTo>
                  <a:lnTo>
                    <a:pt x="2634323" y="462502"/>
                  </a:lnTo>
                  <a:lnTo>
                    <a:pt x="2673698" y="521840"/>
                  </a:lnTo>
                  <a:lnTo>
                    <a:pt x="2703892" y="583391"/>
                  </a:lnTo>
                  <a:lnTo>
                    <a:pt x="2724461" y="646914"/>
                  </a:lnTo>
                  <a:lnTo>
                    <a:pt x="2734958" y="712165"/>
                  </a:lnTo>
                  <a:lnTo>
                    <a:pt x="2736291" y="745363"/>
                  </a:lnTo>
                  <a:lnTo>
                    <a:pt x="2734958" y="778560"/>
                  </a:lnTo>
                  <a:lnTo>
                    <a:pt x="2724461" y="843809"/>
                  </a:lnTo>
                  <a:lnTo>
                    <a:pt x="2703892" y="907327"/>
                  </a:lnTo>
                  <a:lnTo>
                    <a:pt x="2673698" y="968873"/>
                  </a:lnTo>
                  <a:lnTo>
                    <a:pt x="2634323" y="1028204"/>
                  </a:lnTo>
                  <a:lnTo>
                    <a:pt x="2586211" y="1085077"/>
                  </a:lnTo>
                  <a:lnTo>
                    <a:pt x="2559017" y="1112517"/>
                  </a:lnTo>
                  <a:lnTo>
                    <a:pt x="2529807" y="1139251"/>
                  </a:lnTo>
                  <a:lnTo>
                    <a:pt x="2498635" y="1165250"/>
                  </a:lnTo>
                  <a:lnTo>
                    <a:pt x="2465556" y="1190484"/>
                  </a:lnTo>
                  <a:lnTo>
                    <a:pt x="2430627" y="1214921"/>
                  </a:lnTo>
                  <a:lnTo>
                    <a:pt x="2393904" y="1238532"/>
                  </a:lnTo>
                  <a:lnTo>
                    <a:pt x="2355440" y="1261287"/>
                  </a:lnTo>
                  <a:lnTo>
                    <a:pt x="2315294" y="1283154"/>
                  </a:lnTo>
                  <a:lnTo>
                    <a:pt x="2273519" y="1304105"/>
                  </a:lnTo>
                  <a:lnTo>
                    <a:pt x="2230171" y="1324108"/>
                  </a:lnTo>
                  <a:lnTo>
                    <a:pt x="2185307" y="1343133"/>
                  </a:lnTo>
                  <a:lnTo>
                    <a:pt x="2138981" y="1361151"/>
                  </a:lnTo>
                  <a:lnTo>
                    <a:pt x="2091250" y="1378130"/>
                  </a:lnTo>
                  <a:lnTo>
                    <a:pt x="2042168" y="1394040"/>
                  </a:lnTo>
                  <a:lnTo>
                    <a:pt x="1991792" y="1408852"/>
                  </a:lnTo>
                  <a:lnTo>
                    <a:pt x="1940177" y="1422535"/>
                  </a:lnTo>
                  <a:lnTo>
                    <a:pt x="1887379" y="1435058"/>
                  </a:lnTo>
                  <a:lnTo>
                    <a:pt x="1833453" y="1446392"/>
                  </a:lnTo>
                  <a:lnTo>
                    <a:pt x="1778455" y="1456505"/>
                  </a:lnTo>
                  <a:lnTo>
                    <a:pt x="1722440" y="1465369"/>
                  </a:lnTo>
                  <a:lnTo>
                    <a:pt x="1665465" y="1472952"/>
                  </a:lnTo>
                  <a:lnTo>
                    <a:pt x="1607584" y="1479224"/>
                  </a:lnTo>
                  <a:lnTo>
                    <a:pt x="1548853" y="1484155"/>
                  </a:lnTo>
                  <a:lnTo>
                    <a:pt x="1489329" y="1487714"/>
                  </a:lnTo>
                  <a:lnTo>
                    <a:pt x="1429066" y="1489872"/>
                  </a:lnTo>
                  <a:lnTo>
                    <a:pt x="1368120" y="1490599"/>
                  </a:lnTo>
                  <a:lnTo>
                    <a:pt x="1307179" y="1489872"/>
                  </a:lnTo>
                  <a:lnTo>
                    <a:pt x="1246920" y="1487714"/>
                  </a:lnTo>
                  <a:lnTo>
                    <a:pt x="1187400" y="1484155"/>
                  </a:lnTo>
                  <a:lnTo>
                    <a:pt x="1128674" y="1479224"/>
                  </a:lnTo>
                  <a:lnTo>
                    <a:pt x="1070796" y="1472952"/>
                  </a:lnTo>
                  <a:lnTo>
                    <a:pt x="1013824" y="1465369"/>
                  </a:lnTo>
                  <a:lnTo>
                    <a:pt x="957813" y="1456505"/>
                  </a:lnTo>
                  <a:lnTo>
                    <a:pt x="902818" y="1446392"/>
                  </a:lnTo>
                  <a:lnTo>
                    <a:pt x="848895" y="1435058"/>
                  </a:lnTo>
                  <a:lnTo>
                    <a:pt x="796099" y="1422535"/>
                  </a:lnTo>
                  <a:lnTo>
                    <a:pt x="744486" y="1408852"/>
                  </a:lnTo>
                  <a:lnTo>
                    <a:pt x="694112" y="1394040"/>
                  </a:lnTo>
                  <a:lnTo>
                    <a:pt x="645032" y="1378130"/>
                  </a:lnTo>
                  <a:lnTo>
                    <a:pt x="597303" y="1361151"/>
                  </a:lnTo>
                  <a:lnTo>
                    <a:pt x="550978" y="1343133"/>
                  </a:lnTo>
                  <a:lnTo>
                    <a:pt x="506115" y="1324108"/>
                  </a:lnTo>
                  <a:lnTo>
                    <a:pt x="462769" y="1304105"/>
                  </a:lnTo>
                  <a:lnTo>
                    <a:pt x="420995" y="1283154"/>
                  </a:lnTo>
                  <a:lnTo>
                    <a:pt x="380849" y="1261287"/>
                  </a:lnTo>
                  <a:lnTo>
                    <a:pt x="342386" y="1238532"/>
                  </a:lnTo>
                  <a:lnTo>
                    <a:pt x="305663" y="1214921"/>
                  </a:lnTo>
                  <a:lnTo>
                    <a:pt x="270734" y="1190484"/>
                  </a:lnTo>
                  <a:lnTo>
                    <a:pt x="237656" y="1165250"/>
                  </a:lnTo>
                  <a:lnTo>
                    <a:pt x="206484" y="1139251"/>
                  </a:lnTo>
                  <a:lnTo>
                    <a:pt x="177274" y="1112517"/>
                  </a:lnTo>
                  <a:lnTo>
                    <a:pt x="150081" y="1085077"/>
                  </a:lnTo>
                  <a:lnTo>
                    <a:pt x="101969" y="1028204"/>
                  </a:lnTo>
                  <a:lnTo>
                    <a:pt x="62593" y="968873"/>
                  </a:lnTo>
                  <a:lnTo>
                    <a:pt x="32398" y="907327"/>
                  </a:lnTo>
                  <a:lnTo>
                    <a:pt x="11830" y="843809"/>
                  </a:lnTo>
                  <a:lnTo>
                    <a:pt x="1333" y="778560"/>
                  </a:lnTo>
                  <a:lnTo>
                    <a:pt x="0" y="745363"/>
                  </a:lnTo>
                  <a:close/>
                </a:path>
              </a:pathLst>
            </a:custGeom>
            <a:ln w="22225">
              <a:solidFill>
                <a:srgbClr val="7D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40559" y="3233801"/>
              <a:ext cx="282575" cy="716280"/>
            </a:xfrm>
            <a:custGeom>
              <a:avLst/>
              <a:gdLst/>
              <a:ahLst/>
              <a:cxnLst/>
              <a:rect l="l" t="t" r="r" b="b"/>
              <a:pathLst>
                <a:path w="282575" h="716279">
                  <a:moveTo>
                    <a:pt x="141096" y="0"/>
                  </a:moveTo>
                  <a:lnTo>
                    <a:pt x="0" y="141097"/>
                  </a:lnTo>
                  <a:lnTo>
                    <a:pt x="70612" y="141097"/>
                  </a:lnTo>
                  <a:lnTo>
                    <a:pt x="70612" y="716280"/>
                  </a:lnTo>
                  <a:lnTo>
                    <a:pt x="211708" y="716280"/>
                  </a:lnTo>
                  <a:lnTo>
                    <a:pt x="211708" y="141097"/>
                  </a:lnTo>
                  <a:lnTo>
                    <a:pt x="282194" y="141097"/>
                  </a:lnTo>
                  <a:lnTo>
                    <a:pt x="1410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40559" y="3233801"/>
              <a:ext cx="282575" cy="716280"/>
            </a:xfrm>
            <a:custGeom>
              <a:avLst/>
              <a:gdLst/>
              <a:ahLst/>
              <a:cxnLst/>
              <a:rect l="l" t="t" r="r" b="b"/>
              <a:pathLst>
                <a:path w="282575" h="716279">
                  <a:moveTo>
                    <a:pt x="0" y="141097"/>
                  </a:moveTo>
                  <a:lnTo>
                    <a:pt x="141096" y="0"/>
                  </a:lnTo>
                  <a:lnTo>
                    <a:pt x="282194" y="141097"/>
                  </a:lnTo>
                  <a:lnTo>
                    <a:pt x="211708" y="141097"/>
                  </a:lnTo>
                  <a:lnTo>
                    <a:pt x="211708" y="716280"/>
                  </a:lnTo>
                  <a:lnTo>
                    <a:pt x="70612" y="716280"/>
                  </a:lnTo>
                  <a:lnTo>
                    <a:pt x="70612" y="141097"/>
                  </a:lnTo>
                  <a:lnTo>
                    <a:pt x="0" y="141097"/>
                  </a:lnTo>
                  <a:close/>
                </a:path>
              </a:pathLst>
            </a:custGeom>
            <a:ln w="222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046414" y="2077807"/>
            <a:ext cx="1131891" cy="723033"/>
          </a:xfrm>
          <a:prstGeom prst="rect">
            <a:avLst/>
          </a:prstGeom>
        </p:spPr>
        <p:txBody>
          <a:bodyPr vert="horz" wrap="square" lIns="0" tIns="15000" rIns="0" bIns="0" rtlCol="0">
            <a:spAutoFit/>
          </a:bodyPr>
          <a:lstStyle/>
          <a:p>
            <a:pPr marL="14284">
              <a:spcBef>
                <a:spcPts val="118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300" spc="6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biot</a:t>
            </a:r>
            <a:r>
              <a:rPr sz="2300" spc="-28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endParaRPr sz="2300">
              <a:latin typeface="Times New Roman"/>
              <a:cs typeface="Times New Roman"/>
            </a:endParaRPr>
          </a:p>
          <a:p>
            <a:pPr marL="14284"/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Foods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77987" y="845775"/>
            <a:ext cx="3259157" cy="855440"/>
            <a:chOff x="743267" y="805497"/>
            <a:chExt cx="2759075" cy="814705"/>
          </a:xfrm>
        </p:grpSpPr>
        <p:sp>
          <p:nvSpPr>
            <p:cNvPr id="29" name="object 29"/>
            <p:cNvSpPr/>
            <p:nvPr/>
          </p:nvSpPr>
          <p:spPr>
            <a:xfrm>
              <a:off x="754380" y="816609"/>
              <a:ext cx="2736850" cy="792480"/>
            </a:xfrm>
            <a:custGeom>
              <a:avLst/>
              <a:gdLst/>
              <a:ahLst/>
              <a:cxnLst/>
              <a:rect l="l" t="t" r="r" b="b"/>
              <a:pathLst>
                <a:path w="2736850" h="792480">
                  <a:moveTo>
                    <a:pt x="1368170" y="0"/>
                  </a:moveTo>
                  <a:lnTo>
                    <a:pt x="1297762" y="515"/>
                  </a:lnTo>
                  <a:lnTo>
                    <a:pt x="1228278" y="2044"/>
                  </a:lnTo>
                  <a:lnTo>
                    <a:pt x="1159805" y="4562"/>
                  </a:lnTo>
                  <a:lnTo>
                    <a:pt x="1092428" y="8045"/>
                  </a:lnTo>
                  <a:lnTo>
                    <a:pt x="1026233" y="12466"/>
                  </a:lnTo>
                  <a:lnTo>
                    <a:pt x="961307" y="17803"/>
                  </a:lnTo>
                  <a:lnTo>
                    <a:pt x="897735" y="24028"/>
                  </a:lnTo>
                  <a:lnTo>
                    <a:pt x="835604" y="31118"/>
                  </a:lnTo>
                  <a:lnTo>
                    <a:pt x="774999" y="39049"/>
                  </a:lnTo>
                  <a:lnTo>
                    <a:pt x="716006" y="47793"/>
                  </a:lnTo>
                  <a:lnTo>
                    <a:pt x="658711" y="57328"/>
                  </a:lnTo>
                  <a:lnTo>
                    <a:pt x="603200" y="67628"/>
                  </a:lnTo>
                  <a:lnTo>
                    <a:pt x="549559" y="78669"/>
                  </a:lnTo>
                  <a:lnTo>
                    <a:pt x="497874" y="90424"/>
                  </a:lnTo>
                  <a:lnTo>
                    <a:pt x="448231" y="102871"/>
                  </a:lnTo>
                  <a:lnTo>
                    <a:pt x="400716" y="115982"/>
                  </a:lnTo>
                  <a:lnTo>
                    <a:pt x="355415" y="129735"/>
                  </a:lnTo>
                  <a:lnTo>
                    <a:pt x="312414" y="144103"/>
                  </a:lnTo>
                  <a:lnTo>
                    <a:pt x="271798" y="159062"/>
                  </a:lnTo>
                  <a:lnTo>
                    <a:pt x="233654" y="174587"/>
                  </a:lnTo>
                  <a:lnTo>
                    <a:pt x="198067" y="190654"/>
                  </a:lnTo>
                  <a:lnTo>
                    <a:pt x="134911" y="224311"/>
                  </a:lnTo>
                  <a:lnTo>
                    <a:pt x="83016" y="259833"/>
                  </a:lnTo>
                  <a:lnTo>
                    <a:pt x="43071" y="297023"/>
                  </a:lnTo>
                  <a:lnTo>
                    <a:pt x="15763" y="335681"/>
                  </a:lnTo>
                  <a:lnTo>
                    <a:pt x="1780" y="375608"/>
                  </a:lnTo>
                  <a:lnTo>
                    <a:pt x="0" y="395986"/>
                  </a:lnTo>
                  <a:lnTo>
                    <a:pt x="1780" y="416363"/>
                  </a:lnTo>
                  <a:lnTo>
                    <a:pt x="15763" y="456293"/>
                  </a:lnTo>
                  <a:lnTo>
                    <a:pt x="43071" y="494956"/>
                  </a:lnTo>
                  <a:lnTo>
                    <a:pt x="83016" y="532153"/>
                  </a:lnTo>
                  <a:lnTo>
                    <a:pt x="134911" y="567685"/>
                  </a:lnTo>
                  <a:lnTo>
                    <a:pt x="198067" y="601352"/>
                  </a:lnTo>
                  <a:lnTo>
                    <a:pt x="233654" y="617424"/>
                  </a:lnTo>
                  <a:lnTo>
                    <a:pt x="271798" y="632955"/>
                  </a:lnTo>
                  <a:lnTo>
                    <a:pt x="312414" y="647920"/>
                  </a:lnTo>
                  <a:lnTo>
                    <a:pt x="355415" y="662294"/>
                  </a:lnTo>
                  <a:lnTo>
                    <a:pt x="400716" y="676052"/>
                  </a:lnTo>
                  <a:lnTo>
                    <a:pt x="448231" y="689170"/>
                  </a:lnTo>
                  <a:lnTo>
                    <a:pt x="497874" y="701622"/>
                  </a:lnTo>
                  <a:lnTo>
                    <a:pt x="549559" y="713383"/>
                  </a:lnTo>
                  <a:lnTo>
                    <a:pt x="603200" y="724429"/>
                  </a:lnTo>
                  <a:lnTo>
                    <a:pt x="658711" y="734735"/>
                  </a:lnTo>
                  <a:lnTo>
                    <a:pt x="716006" y="744275"/>
                  </a:lnTo>
                  <a:lnTo>
                    <a:pt x="774999" y="753025"/>
                  </a:lnTo>
                  <a:lnTo>
                    <a:pt x="835604" y="760960"/>
                  </a:lnTo>
                  <a:lnTo>
                    <a:pt x="897735" y="768054"/>
                  </a:lnTo>
                  <a:lnTo>
                    <a:pt x="961307" y="774284"/>
                  </a:lnTo>
                  <a:lnTo>
                    <a:pt x="1026233" y="779623"/>
                  </a:lnTo>
                  <a:lnTo>
                    <a:pt x="1092428" y="784048"/>
                  </a:lnTo>
                  <a:lnTo>
                    <a:pt x="1159805" y="787533"/>
                  </a:lnTo>
                  <a:lnTo>
                    <a:pt x="1228278" y="790053"/>
                  </a:lnTo>
                  <a:lnTo>
                    <a:pt x="1297762" y="791583"/>
                  </a:lnTo>
                  <a:lnTo>
                    <a:pt x="1368170" y="792099"/>
                  </a:lnTo>
                  <a:lnTo>
                    <a:pt x="1438579" y="791583"/>
                  </a:lnTo>
                  <a:lnTo>
                    <a:pt x="1508063" y="790053"/>
                  </a:lnTo>
                  <a:lnTo>
                    <a:pt x="1576536" y="787533"/>
                  </a:lnTo>
                  <a:lnTo>
                    <a:pt x="1643913" y="784048"/>
                  </a:lnTo>
                  <a:lnTo>
                    <a:pt x="1710108" y="779623"/>
                  </a:lnTo>
                  <a:lnTo>
                    <a:pt x="1775034" y="774284"/>
                  </a:lnTo>
                  <a:lnTo>
                    <a:pt x="1838606" y="768054"/>
                  </a:lnTo>
                  <a:lnTo>
                    <a:pt x="1900737" y="760960"/>
                  </a:lnTo>
                  <a:lnTo>
                    <a:pt x="1961342" y="753025"/>
                  </a:lnTo>
                  <a:lnTo>
                    <a:pt x="2020335" y="744275"/>
                  </a:lnTo>
                  <a:lnTo>
                    <a:pt x="2077630" y="734735"/>
                  </a:lnTo>
                  <a:lnTo>
                    <a:pt x="2133141" y="724429"/>
                  </a:lnTo>
                  <a:lnTo>
                    <a:pt x="2186782" y="713383"/>
                  </a:lnTo>
                  <a:lnTo>
                    <a:pt x="2238467" y="701622"/>
                  </a:lnTo>
                  <a:lnTo>
                    <a:pt x="2288110" y="689170"/>
                  </a:lnTo>
                  <a:lnTo>
                    <a:pt x="2335625" y="676052"/>
                  </a:lnTo>
                  <a:lnTo>
                    <a:pt x="2380926" y="662294"/>
                  </a:lnTo>
                  <a:lnTo>
                    <a:pt x="2423927" y="647920"/>
                  </a:lnTo>
                  <a:lnTo>
                    <a:pt x="2464543" y="632955"/>
                  </a:lnTo>
                  <a:lnTo>
                    <a:pt x="2502687" y="617424"/>
                  </a:lnTo>
                  <a:lnTo>
                    <a:pt x="2538274" y="601352"/>
                  </a:lnTo>
                  <a:lnTo>
                    <a:pt x="2601430" y="567685"/>
                  </a:lnTo>
                  <a:lnTo>
                    <a:pt x="2653325" y="532153"/>
                  </a:lnTo>
                  <a:lnTo>
                    <a:pt x="2693270" y="494956"/>
                  </a:lnTo>
                  <a:lnTo>
                    <a:pt x="2720578" y="456293"/>
                  </a:lnTo>
                  <a:lnTo>
                    <a:pt x="2734561" y="416363"/>
                  </a:lnTo>
                  <a:lnTo>
                    <a:pt x="2736342" y="395986"/>
                  </a:lnTo>
                  <a:lnTo>
                    <a:pt x="2734561" y="375608"/>
                  </a:lnTo>
                  <a:lnTo>
                    <a:pt x="2720578" y="335681"/>
                  </a:lnTo>
                  <a:lnTo>
                    <a:pt x="2693270" y="297023"/>
                  </a:lnTo>
                  <a:lnTo>
                    <a:pt x="2653325" y="259833"/>
                  </a:lnTo>
                  <a:lnTo>
                    <a:pt x="2601430" y="224311"/>
                  </a:lnTo>
                  <a:lnTo>
                    <a:pt x="2538274" y="190654"/>
                  </a:lnTo>
                  <a:lnTo>
                    <a:pt x="2502687" y="174587"/>
                  </a:lnTo>
                  <a:lnTo>
                    <a:pt x="2464543" y="159062"/>
                  </a:lnTo>
                  <a:lnTo>
                    <a:pt x="2423927" y="144103"/>
                  </a:lnTo>
                  <a:lnTo>
                    <a:pt x="2380926" y="129735"/>
                  </a:lnTo>
                  <a:lnTo>
                    <a:pt x="2335625" y="115982"/>
                  </a:lnTo>
                  <a:lnTo>
                    <a:pt x="2288110" y="102871"/>
                  </a:lnTo>
                  <a:lnTo>
                    <a:pt x="2238467" y="90424"/>
                  </a:lnTo>
                  <a:lnTo>
                    <a:pt x="2186782" y="78669"/>
                  </a:lnTo>
                  <a:lnTo>
                    <a:pt x="2133141" y="67628"/>
                  </a:lnTo>
                  <a:lnTo>
                    <a:pt x="2077630" y="57328"/>
                  </a:lnTo>
                  <a:lnTo>
                    <a:pt x="2020335" y="47793"/>
                  </a:lnTo>
                  <a:lnTo>
                    <a:pt x="1961342" y="39049"/>
                  </a:lnTo>
                  <a:lnTo>
                    <a:pt x="1900737" y="31118"/>
                  </a:lnTo>
                  <a:lnTo>
                    <a:pt x="1838606" y="24028"/>
                  </a:lnTo>
                  <a:lnTo>
                    <a:pt x="1775034" y="17803"/>
                  </a:lnTo>
                  <a:lnTo>
                    <a:pt x="1710108" y="12466"/>
                  </a:lnTo>
                  <a:lnTo>
                    <a:pt x="1643913" y="8045"/>
                  </a:lnTo>
                  <a:lnTo>
                    <a:pt x="1576536" y="4562"/>
                  </a:lnTo>
                  <a:lnTo>
                    <a:pt x="1508063" y="2044"/>
                  </a:lnTo>
                  <a:lnTo>
                    <a:pt x="1438579" y="515"/>
                  </a:lnTo>
                  <a:lnTo>
                    <a:pt x="136817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4380" y="816609"/>
              <a:ext cx="2736850" cy="792480"/>
            </a:xfrm>
            <a:custGeom>
              <a:avLst/>
              <a:gdLst/>
              <a:ahLst/>
              <a:cxnLst/>
              <a:rect l="l" t="t" r="r" b="b"/>
              <a:pathLst>
                <a:path w="2736850" h="792480">
                  <a:moveTo>
                    <a:pt x="0" y="395986"/>
                  </a:moveTo>
                  <a:lnTo>
                    <a:pt x="7063" y="355499"/>
                  </a:lnTo>
                  <a:lnTo>
                    <a:pt x="27795" y="316181"/>
                  </a:lnTo>
                  <a:lnTo>
                    <a:pt x="61507" y="278233"/>
                  </a:lnTo>
                  <a:lnTo>
                    <a:pt x="107513" y="241851"/>
                  </a:lnTo>
                  <a:lnTo>
                    <a:pt x="165124" y="207236"/>
                  </a:lnTo>
                  <a:lnTo>
                    <a:pt x="233654" y="174587"/>
                  </a:lnTo>
                  <a:lnTo>
                    <a:pt x="271798" y="159062"/>
                  </a:lnTo>
                  <a:lnTo>
                    <a:pt x="312414" y="144103"/>
                  </a:lnTo>
                  <a:lnTo>
                    <a:pt x="355415" y="129735"/>
                  </a:lnTo>
                  <a:lnTo>
                    <a:pt x="400716" y="115982"/>
                  </a:lnTo>
                  <a:lnTo>
                    <a:pt x="448231" y="102871"/>
                  </a:lnTo>
                  <a:lnTo>
                    <a:pt x="497874" y="90424"/>
                  </a:lnTo>
                  <a:lnTo>
                    <a:pt x="549559" y="78669"/>
                  </a:lnTo>
                  <a:lnTo>
                    <a:pt x="603200" y="67628"/>
                  </a:lnTo>
                  <a:lnTo>
                    <a:pt x="658711" y="57328"/>
                  </a:lnTo>
                  <a:lnTo>
                    <a:pt x="716006" y="47793"/>
                  </a:lnTo>
                  <a:lnTo>
                    <a:pt x="774999" y="39049"/>
                  </a:lnTo>
                  <a:lnTo>
                    <a:pt x="835604" y="31118"/>
                  </a:lnTo>
                  <a:lnTo>
                    <a:pt x="897735" y="24028"/>
                  </a:lnTo>
                  <a:lnTo>
                    <a:pt x="961307" y="17803"/>
                  </a:lnTo>
                  <a:lnTo>
                    <a:pt x="1026233" y="12466"/>
                  </a:lnTo>
                  <a:lnTo>
                    <a:pt x="1092428" y="8045"/>
                  </a:lnTo>
                  <a:lnTo>
                    <a:pt x="1159805" y="4562"/>
                  </a:lnTo>
                  <a:lnTo>
                    <a:pt x="1228278" y="2044"/>
                  </a:lnTo>
                  <a:lnTo>
                    <a:pt x="1297762" y="515"/>
                  </a:lnTo>
                  <a:lnTo>
                    <a:pt x="1368170" y="0"/>
                  </a:lnTo>
                  <a:lnTo>
                    <a:pt x="1438579" y="515"/>
                  </a:lnTo>
                  <a:lnTo>
                    <a:pt x="1508063" y="2044"/>
                  </a:lnTo>
                  <a:lnTo>
                    <a:pt x="1576536" y="4562"/>
                  </a:lnTo>
                  <a:lnTo>
                    <a:pt x="1643913" y="8045"/>
                  </a:lnTo>
                  <a:lnTo>
                    <a:pt x="1710108" y="12466"/>
                  </a:lnTo>
                  <a:lnTo>
                    <a:pt x="1775034" y="17803"/>
                  </a:lnTo>
                  <a:lnTo>
                    <a:pt x="1838606" y="24028"/>
                  </a:lnTo>
                  <a:lnTo>
                    <a:pt x="1900737" y="31118"/>
                  </a:lnTo>
                  <a:lnTo>
                    <a:pt x="1961342" y="39049"/>
                  </a:lnTo>
                  <a:lnTo>
                    <a:pt x="2020335" y="47793"/>
                  </a:lnTo>
                  <a:lnTo>
                    <a:pt x="2077630" y="57328"/>
                  </a:lnTo>
                  <a:lnTo>
                    <a:pt x="2133141" y="67628"/>
                  </a:lnTo>
                  <a:lnTo>
                    <a:pt x="2186782" y="78669"/>
                  </a:lnTo>
                  <a:lnTo>
                    <a:pt x="2238467" y="90424"/>
                  </a:lnTo>
                  <a:lnTo>
                    <a:pt x="2288110" y="102871"/>
                  </a:lnTo>
                  <a:lnTo>
                    <a:pt x="2335625" y="115982"/>
                  </a:lnTo>
                  <a:lnTo>
                    <a:pt x="2380926" y="129735"/>
                  </a:lnTo>
                  <a:lnTo>
                    <a:pt x="2423927" y="144103"/>
                  </a:lnTo>
                  <a:lnTo>
                    <a:pt x="2464543" y="159062"/>
                  </a:lnTo>
                  <a:lnTo>
                    <a:pt x="2502687" y="174587"/>
                  </a:lnTo>
                  <a:lnTo>
                    <a:pt x="2538274" y="190654"/>
                  </a:lnTo>
                  <a:lnTo>
                    <a:pt x="2601430" y="224311"/>
                  </a:lnTo>
                  <a:lnTo>
                    <a:pt x="2653325" y="259833"/>
                  </a:lnTo>
                  <a:lnTo>
                    <a:pt x="2693270" y="297023"/>
                  </a:lnTo>
                  <a:lnTo>
                    <a:pt x="2720578" y="335681"/>
                  </a:lnTo>
                  <a:lnTo>
                    <a:pt x="2734561" y="375608"/>
                  </a:lnTo>
                  <a:lnTo>
                    <a:pt x="2736342" y="395986"/>
                  </a:lnTo>
                  <a:lnTo>
                    <a:pt x="2734561" y="416363"/>
                  </a:lnTo>
                  <a:lnTo>
                    <a:pt x="2720578" y="456293"/>
                  </a:lnTo>
                  <a:lnTo>
                    <a:pt x="2693270" y="494956"/>
                  </a:lnTo>
                  <a:lnTo>
                    <a:pt x="2653325" y="532153"/>
                  </a:lnTo>
                  <a:lnTo>
                    <a:pt x="2601430" y="567685"/>
                  </a:lnTo>
                  <a:lnTo>
                    <a:pt x="2538274" y="601352"/>
                  </a:lnTo>
                  <a:lnTo>
                    <a:pt x="2502687" y="617424"/>
                  </a:lnTo>
                  <a:lnTo>
                    <a:pt x="2464543" y="632955"/>
                  </a:lnTo>
                  <a:lnTo>
                    <a:pt x="2423927" y="647920"/>
                  </a:lnTo>
                  <a:lnTo>
                    <a:pt x="2380926" y="662294"/>
                  </a:lnTo>
                  <a:lnTo>
                    <a:pt x="2335625" y="676052"/>
                  </a:lnTo>
                  <a:lnTo>
                    <a:pt x="2288110" y="689170"/>
                  </a:lnTo>
                  <a:lnTo>
                    <a:pt x="2238467" y="701622"/>
                  </a:lnTo>
                  <a:lnTo>
                    <a:pt x="2186782" y="713383"/>
                  </a:lnTo>
                  <a:lnTo>
                    <a:pt x="2133141" y="724429"/>
                  </a:lnTo>
                  <a:lnTo>
                    <a:pt x="2077630" y="734735"/>
                  </a:lnTo>
                  <a:lnTo>
                    <a:pt x="2020335" y="744275"/>
                  </a:lnTo>
                  <a:lnTo>
                    <a:pt x="1961342" y="753025"/>
                  </a:lnTo>
                  <a:lnTo>
                    <a:pt x="1900737" y="760960"/>
                  </a:lnTo>
                  <a:lnTo>
                    <a:pt x="1838606" y="768054"/>
                  </a:lnTo>
                  <a:lnTo>
                    <a:pt x="1775034" y="774284"/>
                  </a:lnTo>
                  <a:lnTo>
                    <a:pt x="1710108" y="779623"/>
                  </a:lnTo>
                  <a:lnTo>
                    <a:pt x="1643913" y="784048"/>
                  </a:lnTo>
                  <a:lnTo>
                    <a:pt x="1576536" y="787533"/>
                  </a:lnTo>
                  <a:lnTo>
                    <a:pt x="1508063" y="790053"/>
                  </a:lnTo>
                  <a:lnTo>
                    <a:pt x="1438579" y="791583"/>
                  </a:lnTo>
                  <a:lnTo>
                    <a:pt x="1368170" y="792099"/>
                  </a:lnTo>
                  <a:lnTo>
                    <a:pt x="1297762" y="791583"/>
                  </a:lnTo>
                  <a:lnTo>
                    <a:pt x="1228278" y="790053"/>
                  </a:lnTo>
                  <a:lnTo>
                    <a:pt x="1159805" y="787533"/>
                  </a:lnTo>
                  <a:lnTo>
                    <a:pt x="1092428" y="784048"/>
                  </a:lnTo>
                  <a:lnTo>
                    <a:pt x="1026233" y="779623"/>
                  </a:lnTo>
                  <a:lnTo>
                    <a:pt x="961307" y="774284"/>
                  </a:lnTo>
                  <a:lnTo>
                    <a:pt x="897735" y="768054"/>
                  </a:lnTo>
                  <a:lnTo>
                    <a:pt x="835604" y="760960"/>
                  </a:lnTo>
                  <a:lnTo>
                    <a:pt x="774999" y="753025"/>
                  </a:lnTo>
                  <a:lnTo>
                    <a:pt x="716006" y="744275"/>
                  </a:lnTo>
                  <a:lnTo>
                    <a:pt x="658711" y="734735"/>
                  </a:lnTo>
                  <a:lnTo>
                    <a:pt x="603200" y="724429"/>
                  </a:lnTo>
                  <a:lnTo>
                    <a:pt x="549559" y="713383"/>
                  </a:lnTo>
                  <a:lnTo>
                    <a:pt x="497874" y="701622"/>
                  </a:lnTo>
                  <a:lnTo>
                    <a:pt x="448231" y="689170"/>
                  </a:lnTo>
                  <a:lnTo>
                    <a:pt x="400716" y="676052"/>
                  </a:lnTo>
                  <a:lnTo>
                    <a:pt x="355415" y="662294"/>
                  </a:lnTo>
                  <a:lnTo>
                    <a:pt x="312414" y="647920"/>
                  </a:lnTo>
                  <a:lnTo>
                    <a:pt x="271798" y="632955"/>
                  </a:lnTo>
                  <a:lnTo>
                    <a:pt x="233654" y="617424"/>
                  </a:lnTo>
                  <a:lnTo>
                    <a:pt x="198067" y="601352"/>
                  </a:lnTo>
                  <a:lnTo>
                    <a:pt x="134911" y="567685"/>
                  </a:lnTo>
                  <a:lnTo>
                    <a:pt x="83016" y="532153"/>
                  </a:lnTo>
                  <a:lnTo>
                    <a:pt x="43071" y="494956"/>
                  </a:lnTo>
                  <a:lnTo>
                    <a:pt x="15763" y="456293"/>
                  </a:lnTo>
                  <a:lnTo>
                    <a:pt x="1780" y="416363"/>
                  </a:lnTo>
                  <a:lnTo>
                    <a:pt x="0" y="395986"/>
                  </a:lnTo>
                  <a:close/>
                </a:path>
              </a:pathLst>
            </a:custGeom>
            <a:ln w="222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831904" y="1675211"/>
            <a:ext cx="5900237" cy="1350169"/>
            <a:chOff x="2397379" y="1595437"/>
            <a:chExt cx="4994910" cy="1285875"/>
          </a:xfrm>
        </p:grpSpPr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7379" y="2131974"/>
              <a:ext cx="633895" cy="7491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962648" y="1606550"/>
              <a:ext cx="418465" cy="599440"/>
            </a:xfrm>
            <a:custGeom>
              <a:avLst/>
              <a:gdLst/>
              <a:ahLst/>
              <a:cxnLst/>
              <a:rect l="l" t="t" r="r" b="b"/>
              <a:pathLst>
                <a:path w="418465" h="599439">
                  <a:moveTo>
                    <a:pt x="128397" y="0"/>
                  </a:moveTo>
                  <a:lnTo>
                    <a:pt x="0" y="66039"/>
                  </a:lnTo>
                  <a:lnTo>
                    <a:pt x="225551" y="504063"/>
                  </a:lnTo>
                  <a:lnTo>
                    <a:pt x="161417" y="537083"/>
                  </a:lnTo>
                  <a:lnTo>
                    <a:pt x="355853" y="599313"/>
                  </a:lnTo>
                  <a:lnTo>
                    <a:pt x="418083" y="404875"/>
                  </a:lnTo>
                  <a:lnTo>
                    <a:pt x="353949" y="438023"/>
                  </a:lnTo>
                  <a:lnTo>
                    <a:pt x="12839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962648" y="1606550"/>
              <a:ext cx="418465" cy="599440"/>
            </a:xfrm>
            <a:custGeom>
              <a:avLst/>
              <a:gdLst/>
              <a:ahLst/>
              <a:cxnLst/>
              <a:rect l="l" t="t" r="r" b="b"/>
              <a:pathLst>
                <a:path w="418465" h="599439">
                  <a:moveTo>
                    <a:pt x="128397" y="0"/>
                  </a:moveTo>
                  <a:lnTo>
                    <a:pt x="353949" y="438023"/>
                  </a:lnTo>
                  <a:lnTo>
                    <a:pt x="418083" y="404875"/>
                  </a:lnTo>
                  <a:lnTo>
                    <a:pt x="355853" y="599313"/>
                  </a:lnTo>
                  <a:lnTo>
                    <a:pt x="161417" y="537083"/>
                  </a:lnTo>
                  <a:lnTo>
                    <a:pt x="225551" y="504063"/>
                  </a:lnTo>
                  <a:lnTo>
                    <a:pt x="0" y="66039"/>
                  </a:lnTo>
                  <a:lnTo>
                    <a:pt x="128397" y="0"/>
                  </a:lnTo>
                  <a:close/>
                </a:path>
              </a:pathLst>
            </a:custGeom>
            <a:ln w="222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607750" y="886991"/>
            <a:ext cx="1964494" cy="753810"/>
          </a:xfrm>
          <a:prstGeom prst="rect">
            <a:avLst/>
          </a:prstGeom>
        </p:spPr>
        <p:txBody>
          <a:bodyPr vert="horz" wrap="square" lIns="0" tIns="15000" rIns="0" bIns="0" rtlCol="0">
            <a:spAutoFit/>
          </a:bodyPr>
          <a:lstStyle/>
          <a:p>
            <a:pPr marL="14284" marR="5714" algn="ctr">
              <a:spcBef>
                <a:spcPts val="118"/>
              </a:spcBef>
            </a:pPr>
            <a:r>
              <a:rPr sz="1600" dirty="0">
                <a:latin typeface="Times New Roman"/>
                <a:cs typeface="Times New Roman"/>
              </a:rPr>
              <a:t>Strain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6" dirty="0">
                <a:latin typeface="Times New Roman"/>
                <a:cs typeface="Times New Roman"/>
              </a:rPr>
              <a:t>identification</a:t>
            </a:r>
            <a:r>
              <a:rPr sz="1600" spc="-51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by </a:t>
            </a:r>
            <a:r>
              <a:rPr sz="1600" spc="-377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genotypic </a:t>
            </a:r>
            <a:r>
              <a:rPr sz="1600" spc="-6" dirty="0">
                <a:latin typeface="Times New Roman"/>
                <a:cs typeface="Times New Roman"/>
              </a:rPr>
              <a:t>methods: </a:t>
            </a:r>
            <a:r>
              <a:rPr sz="1600" dirty="0">
                <a:latin typeface="Times New Roman"/>
                <a:cs typeface="Times New Roman"/>
              </a:rPr>
              <a:t> Genus,</a:t>
            </a:r>
            <a:r>
              <a:rPr sz="1600" spc="-3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species,</a:t>
            </a:r>
            <a:r>
              <a:rPr sz="1600" spc="-39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strain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163590" y="269836"/>
            <a:ext cx="2913364" cy="599408"/>
            <a:chOff x="985050" y="256984"/>
            <a:chExt cx="2466340" cy="570865"/>
          </a:xfrm>
        </p:grpSpPr>
        <p:sp>
          <p:nvSpPr>
            <p:cNvPr id="37" name="object 37"/>
            <p:cNvSpPr/>
            <p:nvPr/>
          </p:nvSpPr>
          <p:spPr>
            <a:xfrm>
              <a:off x="996162" y="268097"/>
              <a:ext cx="2444115" cy="548640"/>
            </a:xfrm>
            <a:custGeom>
              <a:avLst/>
              <a:gdLst/>
              <a:ahLst/>
              <a:cxnLst/>
              <a:rect l="l" t="t" r="r" b="b"/>
              <a:pathLst>
                <a:path w="2444115" h="548640">
                  <a:moveTo>
                    <a:pt x="2443505" y="0"/>
                  </a:moveTo>
                  <a:lnTo>
                    <a:pt x="0" y="0"/>
                  </a:lnTo>
                  <a:lnTo>
                    <a:pt x="0" y="356362"/>
                  </a:lnTo>
                  <a:lnTo>
                    <a:pt x="1153185" y="356362"/>
                  </a:lnTo>
                  <a:lnTo>
                    <a:pt x="1153185" y="411352"/>
                  </a:lnTo>
                  <a:lnTo>
                    <a:pt x="1084605" y="411352"/>
                  </a:lnTo>
                  <a:lnTo>
                    <a:pt x="1221765" y="548513"/>
                  </a:lnTo>
                  <a:lnTo>
                    <a:pt x="1358925" y="411352"/>
                  </a:lnTo>
                  <a:lnTo>
                    <a:pt x="1290345" y="411352"/>
                  </a:lnTo>
                  <a:lnTo>
                    <a:pt x="1290345" y="356362"/>
                  </a:lnTo>
                  <a:lnTo>
                    <a:pt x="2443505" y="356362"/>
                  </a:lnTo>
                  <a:lnTo>
                    <a:pt x="244350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96162" y="268097"/>
              <a:ext cx="2444115" cy="548640"/>
            </a:xfrm>
            <a:custGeom>
              <a:avLst/>
              <a:gdLst/>
              <a:ahLst/>
              <a:cxnLst/>
              <a:rect l="l" t="t" r="r" b="b"/>
              <a:pathLst>
                <a:path w="2444115" h="548640">
                  <a:moveTo>
                    <a:pt x="0" y="0"/>
                  </a:moveTo>
                  <a:lnTo>
                    <a:pt x="2443505" y="0"/>
                  </a:lnTo>
                  <a:lnTo>
                    <a:pt x="2443505" y="356362"/>
                  </a:lnTo>
                  <a:lnTo>
                    <a:pt x="1290345" y="356362"/>
                  </a:lnTo>
                  <a:lnTo>
                    <a:pt x="1290345" y="411352"/>
                  </a:lnTo>
                  <a:lnTo>
                    <a:pt x="1358925" y="411352"/>
                  </a:lnTo>
                  <a:lnTo>
                    <a:pt x="1221765" y="548513"/>
                  </a:lnTo>
                  <a:lnTo>
                    <a:pt x="1084605" y="411352"/>
                  </a:lnTo>
                  <a:lnTo>
                    <a:pt x="1153185" y="411352"/>
                  </a:lnTo>
                  <a:lnTo>
                    <a:pt x="1153185" y="356362"/>
                  </a:lnTo>
                  <a:lnTo>
                    <a:pt x="0" y="356362"/>
                  </a:lnTo>
                  <a:lnTo>
                    <a:pt x="0" y="0"/>
                  </a:lnTo>
                  <a:close/>
                </a:path>
              </a:pathLst>
            </a:custGeom>
            <a:ln w="222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645855" y="212334"/>
            <a:ext cx="1248906" cy="368367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>
              <a:spcBef>
                <a:spcPts val="113"/>
              </a:spcBef>
            </a:pPr>
            <a:r>
              <a:rPr sz="2300" dirty="0"/>
              <a:t>Pr</a:t>
            </a:r>
            <a:r>
              <a:rPr sz="2300" spc="6" dirty="0"/>
              <a:t>o</a:t>
            </a:r>
            <a:r>
              <a:rPr sz="2300" dirty="0"/>
              <a:t>bio</a:t>
            </a:r>
            <a:r>
              <a:rPr sz="2300" spc="-11" dirty="0"/>
              <a:t>t</a:t>
            </a:r>
            <a:r>
              <a:rPr sz="2300" dirty="0"/>
              <a:t>i</a:t>
            </a:r>
            <a:r>
              <a:rPr sz="2300" spc="-11" dirty="0"/>
              <a:t>c</a:t>
            </a:r>
            <a:r>
              <a:rPr sz="2300" dirty="0"/>
              <a:t>s</a:t>
            </a:r>
            <a:endParaRPr sz="2300"/>
          </a:p>
        </p:txBody>
      </p:sp>
      <p:grpSp>
        <p:nvGrpSpPr>
          <p:cNvPr id="40" name="object 40"/>
          <p:cNvGrpSpPr/>
          <p:nvPr/>
        </p:nvGrpSpPr>
        <p:grpSpPr>
          <a:xfrm>
            <a:off x="4473633" y="1010995"/>
            <a:ext cx="1213652" cy="324707"/>
            <a:chOff x="3787203" y="962850"/>
            <a:chExt cx="1027430" cy="309245"/>
          </a:xfrm>
        </p:grpSpPr>
        <p:sp>
          <p:nvSpPr>
            <p:cNvPr id="41" name="object 41"/>
            <p:cNvSpPr/>
            <p:nvPr/>
          </p:nvSpPr>
          <p:spPr>
            <a:xfrm>
              <a:off x="3798315" y="973963"/>
              <a:ext cx="1005205" cy="287020"/>
            </a:xfrm>
            <a:custGeom>
              <a:avLst/>
              <a:gdLst/>
              <a:ahLst/>
              <a:cxnLst/>
              <a:rect l="l" t="t" r="r" b="b"/>
              <a:pathLst>
                <a:path w="1005204" h="287019">
                  <a:moveTo>
                    <a:pt x="861568" y="0"/>
                  </a:moveTo>
                  <a:lnTo>
                    <a:pt x="868426" y="64770"/>
                  </a:lnTo>
                  <a:lnTo>
                    <a:pt x="0" y="157099"/>
                  </a:lnTo>
                  <a:lnTo>
                    <a:pt x="13716" y="286638"/>
                  </a:lnTo>
                  <a:lnTo>
                    <a:pt x="882269" y="194183"/>
                  </a:lnTo>
                  <a:lnTo>
                    <a:pt x="889126" y="258952"/>
                  </a:lnTo>
                  <a:lnTo>
                    <a:pt x="1004824" y="115697"/>
                  </a:lnTo>
                  <a:lnTo>
                    <a:pt x="8615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798315" y="973963"/>
              <a:ext cx="1005205" cy="287020"/>
            </a:xfrm>
            <a:custGeom>
              <a:avLst/>
              <a:gdLst/>
              <a:ahLst/>
              <a:cxnLst/>
              <a:rect l="l" t="t" r="r" b="b"/>
              <a:pathLst>
                <a:path w="1005204" h="287019">
                  <a:moveTo>
                    <a:pt x="0" y="157099"/>
                  </a:moveTo>
                  <a:lnTo>
                    <a:pt x="868426" y="64770"/>
                  </a:lnTo>
                  <a:lnTo>
                    <a:pt x="861568" y="0"/>
                  </a:lnTo>
                  <a:lnTo>
                    <a:pt x="1004824" y="115697"/>
                  </a:lnTo>
                  <a:lnTo>
                    <a:pt x="889126" y="258952"/>
                  </a:lnTo>
                  <a:lnTo>
                    <a:pt x="882269" y="194183"/>
                  </a:lnTo>
                  <a:lnTo>
                    <a:pt x="13716" y="286638"/>
                  </a:lnTo>
                  <a:lnTo>
                    <a:pt x="0" y="157099"/>
                  </a:lnTo>
                  <a:close/>
                </a:path>
              </a:pathLst>
            </a:custGeom>
            <a:ln w="222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623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0450" y="1360170"/>
            <a:ext cx="2850356" cy="2133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0866" y="2320290"/>
            <a:ext cx="2850356" cy="25336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13101" y="2984454"/>
            <a:ext cx="2812852" cy="1676417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>
              <a:spcBef>
                <a:spcPts val="113"/>
              </a:spcBef>
            </a:pPr>
            <a:r>
              <a:rPr sz="2700" b="1" spc="-6" dirty="0">
                <a:solidFill>
                  <a:srgbClr val="715F55"/>
                </a:solidFill>
                <a:latin typeface="Times New Roman"/>
                <a:cs typeface="Times New Roman"/>
              </a:rPr>
              <a:t>Cane</a:t>
            </a:r>
            <a:r>
              <a:rPr sz="2700" b="1" spc="-17" dirty="0">
                <a:solidFill>
                  <a:srgbClr val="715F55"/>
                </a:solidFill>
                <a:latin typeface="Times New Roman"/>
                <a:cs typeface="Times New Roman"/>
              </a:rPr>
              <a:t> </a:t>
            </a:r>
            <a:r>
              <a:rPr sz="2700" b="1" spc="-6" dirty="0">
                <a:solidFill>
                  <a:srgbClr val="715F55"/>
                </a:solidFill>
                <a:latin typeface="Times New Roman"/>
                <a:cs typeface="Times New Roman"/>
              </a:rPr>
              <a:t>da</a:t>
            </a:r>
            <a:r>
              <a:rPr sz="2700" b="1" spc="-28" dirty="0">
                <a:solidFill>
                  <a:srgbClr val="715F55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715F55"/>
                </a:solidFill>
                <a:latin typeface="Times New Roman"/>
                <a:cs typeface="Times New Roman"/>
              </a:rPr>
              <a:t>slitta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Char char="-"/>
              <a:tabLst>
                <a:tab pos="214984" algn="l"/>
              </a:tabLst>
            </a:pPr>
            <a:r>
              <a:rPr sz="2700" b="1" spc="-11" dirty="0">
                <a:solidFill>
                  <a:srgbClr val="715F55"/>
                </a:solidFill>
                <a:latin typeface="Times New Roman"/>
                <a:cs typeface="Times New Roman"/>
              </a:rPr>
              <a:t>resiste</a:t>
            </a:r>
            <a:r>
              <a:rPr sz="2700" b="1" spc="-34" dirty="0">
                <a:solidFill>
                  <a:srgbClr val="715F55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715F55"/>
                </a:solidFill>
                <a:latin typeface="Times New Roman"/>
                <a:cs typeface="Times New Roman"/>
              </a:rPr>
              <a:t>al</a:t>
            </a:r>
            <a:r>
              <a:rPr sz="2700" b="1" spc="-34" dirty="0">
                <a:solidFill>
                  <a:srgbClr val="715F55"/>
                </a:solidFill>
                <a:latin typeface="Times New Roman"/>
                <a:cs typeface="Times New Roman"/>
              </a:rPr>
              <a:t> </a:t>
            </a:r>
            <a:r>
              <a:rPr sz="2700" b="1" spc="-11" dirty="0">
                <a:solidFill>
                  <a:srgbClr val="715F55"/>
                </a:solidFill>
                <a:latin typeface="Times New Roman"/>
                <a:cs typeface="Times New Roman"/>
              </a:rPr>
              <a:t>freddo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Char char="-"/>
              <a:tabLst>
                <a:tab pos="214984" algn="l"/>
              </a:tabLst>
            </a:pPr>
            <a:r>
              <a:rPr sz="2700" b="1" spc="-11" dirty="0">
                <a:solidFill>
                  <a:srgbClr val="715F55"/>
                </a:solidFill>
                <a:latin typeface="Times New Roman"/>
                <a:cs typeface="Times New Roman"/>
              </a:rPr>
              <a:t>resiste</a:t>
            </a:r>
            <a:r>
              <a:rPr sz="2700" b="1" spc="-45" dirty="0">
                <a:solidFill>
                  <a:srgbClr val="715F55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715F55"/>
                </a:solidFill>
                <a:latin typeface="Times New Roman"/>
                <a:cs typeface="Times New Roman"/>
              </a:rPr>
              <a:t>alla</a:t>
            </a:r>
            <a:r>
              <a:rPr sz="2700" b="1" spc="-56" dirty="0">
                <a:solidFill>
                  <a:srgbClr val="715F55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715F55"/>
                </a:solidFill>
                <a:latin typeface="Times New Roman"/>
                <a:cs typeface="Times New Roman"/>
              </a:rPr>
              <a:t>fatica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Char char="-"/>
              <a:tabLst>
                <a:tab pos="214984" algn="l"/>
              </a:tabLst>
            </a:pPr>
            <a:r>
              <a:rPr sz="2700" b="1" spc="-6" dirty="0">
                <a:solidFill>
                  <a:srgbClr val="715F55"/>
                </a:solidFill>
                <a:latin typeface="Times New Roman"/>
                <a:cs typeface="Times New Roman"/>
              </a:rPr>
              <a:t>buone</a:t>
            </a:r>
            <a:r>
              <a:rPr sz="2700" b="1" spc="-17" dirty="0">
                <a:solidFill>
                  <a:srgbClr val="715F55"/>
                </a:solidFill>
                <a:latin typeface="Times New Roman"/>
                <a:cs typeface="Times New Roman"/>
              </a:rPr>
              <a:t> </a:t>
            </a:r>
            <a:r>
              <a:rPr sz="2700" b="1" spc="-11" dirty="0">
                <a:solidFill>
                  <a:srgbClr val="715F55"/>
                </a:solidFill>
                <a:latin typeface="Times New Roman"/>
                <a:cs typeface="Times New Roman"/>
              </a:rPr>
              <a:t>zampe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24291" y="4104913"/>
            <a:ext cx="2591574" cy="2507414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>
              <a:spcBef>
                <a:spcPts val="113"/>
              </a:spcBef>
            </a:pPr>
            <a:r>
              <a:rPr sz="2700" b="1" spc="-6" dirty="0">
                <a:solidFill>
                  <a:srgbClr val="996633"/>
                </a:solidFill>
                <a:latin typeface="Times New Roman"/>
                <a:cs typeface="Times New Roman"/>
              </a:rPr>
              <a:t>Cane</a:t>
            </a:r>
            <a:r>
              <a:rPr sz="2700" b="1" spc="-3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2700" b="1" spc="-6" dirty="0">
                <a:solidFill>
                  <a:srgbClr val="996633"/>
                </a:solidFill>
                <a:latin typeface="Times New Roman"/>
                <a:cs typeface="Times New Roman"/>
              </a:rPr>
              <a:t>da</a:t>
            </a:r>
            <a:r>
              <a:rPr sz="2700" b="1" spc="-39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996633"/>
                </a:solidFill>
                <a:latin typeface="Times New Roman"/>
                <a:cs typeface="Times New Roman"/>
              </a:rPr>
              <a:t>guardia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Char char="-"/>
              <a:tabLst>
                <a:tab pos="214984" algn="l"/>
              </a:tabLst>
            </a:pPr>
            <a:r>
              <a:rPr sz="2700" b="1" spc="-6" dirty="0">
                <a:solidFill>
                  <a:srgbClr val="996633"/>
                </a:solidFill>
                <a:latin typeface="Times New Roman"/>
                <a:cs typeface="Times New Roman"/>
              </a:rPr>
              <a:t>protettivo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Char char="-"/>
              <a:tabLst>
                <a:tab pos="214984" algn="l"/>
              </a:tabLst>
            </a:pPr>
            <a:r>
              <a:rPr sz="2700" b="1" spc="-11" dirty="0">
                <a:solidFill>
                  <a:srgbClr val="996633"/>
                </a:solidFill>
                <a:latin typeface="Times New Roman"/>
                <a:cs typeface="Times New Roman"/>
              </a:rPr>
              <a:t>muscolare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Font typeface="Times New Roman"/>
              <a:buChar char="-"/>
              <a:tabLst>
                <a:tab pos="214984" algn="l"/>
              </a:tabLst>
            </a:pPr>
            <a:r>
              <a:rPr sz="2700" b="1" spc="-6" dirty="0">
                <a:solidFill>
                  <a:srgbClr val="996633"/>
                </a:solidFill>
                <a:latin typeface="Times New Roman"/>
                <a:cs typeface="Times New Roman"/>
              </a:rPr>
              <a:t>denti</a:t>
            </a:r>
            <a:r>
              <a:rPr sz="2700" b="1" spc="-96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996633"/>
                </a:solidFill>
                <a:latin typeface="Times New Roman"/>
                <a:cs typeface="Times New Roman"/>
              </a:rPr>
              <a:t>forti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spcBef>
                <a:spcPts val="6"/>
              </a:spcBef>
              <a:buFont typeface="Times New Roman"/>
              <a:buChar char="-"/>
              <a:tabLst>
                <a:tab pos="214984" algn="l"/>
              </a:tabLst>
            </a:pPr>
            <a:r>
              <a:rPr sz="2700" b="1" dirty="0">
                <a:solidFill>
                  <a:srgbClr val="996633"/>
                </a:solidFill>
                <a:latin typeface="Times New Roman"/>
                <a:cs typeface="Times New Roman"/>
              </a:rPr>
              <a:t>aspetto</a:t>
            </a:r>
            <a:r>
              <a:rPr sz="27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2700" b="1" spc="-11" dirty="0">
                <a:solidFill>
                  <a:srgbClr val="996633"/>
                </a:solidFill>
                <a:latin typeface="Times New Roman"/>
                <a:cs typeface="Times New Roman"/>
              </a:rPr>
              <a:t>feroce</a:t>
            </a:r>
            <a:endParaRPr sz="2700">
              <a:latin typeface="Times New Roman"/>
              <a:cs typeface="Times New Roman"/>
            </a:endParaRPr>
          </a:p>
          <a:p>
            <a:pPr marL="14284"/>
            <a:r>
              <a:rPr sz="2700" b="1" dirty="0">
                <a:solidFill>
                  <a:srgbClr val="996633"/>
                </a:solidFill>
                <a:latin typeface="Times New Roman"/>
                <a:cs typeface="Times New Roman"/>
              </a:rPr>
              <a:t>-</a:t>
            </a:r>
            <a:r>
              <a:rPr sz="2700" b="1" spc="-5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996633"/>
                </a:solidFill>
                <a:latin typeface="Times New Roman"/>
                <a:cs typeface="Times New Roman"/>
              </a:rPr>
              <a:t>coraggioso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65444" y="5225454"/>
            <a:ext cx="2605826" cy="1260919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>
              <a:spcBef>
                <a:spcPts val="113"/>
              </a:spcBef>
            </a:pPr>
            <a:r>
              <a:rPr sz="2700" b="1" spc="-6" dirty="0">
                <a:solidFill>
                  <a:srgbClr val="008000"/>
                </a:solidFill>
                <a:latin typeface="Times New Roman"/>
                <a:cs typeface="Times New Roman"/>
              </a:rPr>
              <a:t>Cane</a:t>
            </a:r>
            <a:r>
              <a:rPr sz="2700" b="1" spc="-17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700" b="1" spc="-6" dirty="0">
                <a:solidFill>
                  <a:srgbClr val="008000"/>
                </a:solidFill>
                <a:latin typeface="Times New Roman"/>
                <a:cs typeface="Times New Roman"/>
              </a:rPr>
              <a:t>da</a:t>
            </a:r>
            <a:r>
              <a:rPr sz="2700" b="1" spc="-28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008000"/>
                </a:solidFill>
                <a:latin typeface="Times New Roman"/>
                <a:cs typeface="Times New Roman"/>
              </a:rPr>
              <a:t>caccia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Char char="-"/>
              <a:tabLst>
                <a:tab pos="214984" algn="l"/>
              </a:tabLst>
            </a:pPr>
            <a:r>
              <a:rPr sz="2700" b="1" spc="-6" dirty="0">
                <a:solidFill>
                  <a:srgbClr val="008000"/>
                </a:solidFill>
                <a:latin typeface="Times New Roman"/>
                <a:cs typeface="Times New Roman"/>
              </a:rPr>
              <a:t>buon</a:t>
            </a:r>
            <a:r>
              <a:rPr sz="2700" b="1" spc="-39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008000"/>
                </a:solidFill>
                <a:latin typeface="Times New Roman"/>
                <a:cs typeface="Times New Roman"/>
              </a:rPr>
              <a:t>odorato</a:t>
            </a:r>
            <a:endParaRPr sz="2700">
              <a:latin typeface="Times New Roman"/>
              <a:cs typeface="Times New Roman"/>
            </a:endParaRPr>
          </a:p>
          <a:p>
            <a:pPr marL="214270" indent="-200699">
              <a:buChar char="-"/>
              <a:tabLst>
                <a:tab pos="214984" algn="l"/>
              </a:tabLst>
            </a:pPr>
            <a:r>
              <a:rPr sz="2700" b="1" spc="-6" dirty="0">
                <a:solidFill>
                  <a:srgbClr val="008000"/>
                </a:solidFill>
                <a:latin typeface="Times New Roman"/>
                <a:cs typeface="Times New Roman"/>
              </a:rPr>
              <a:t>buon</a:t>
            </a:r>
            <a:r>
              <a:rPr sz="2700" b="1" spc="-79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700" b="1" spc="-6" dirty="0">
                <a:solidFill>
                  <a:srgbClr val="008000"/>
                </a:solidFill>
                <a:latin typeface="Times New Roman"/>
                <a:cs typeface="Times New Roman"/>
              </a:rPr>
              <a:t>nuotatore</a:t>
            </a:r>
            <a:endParaRPr sz="27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290" y="160020"/>
            <a:ext cx="2591574" cy="24003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6910" y="5128428"/>
            <a:ext cx="3870484" cy="872104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</a:ln>
        </p:spPr>
        <p:txBody>
          <a:bodyPr vert="horz" wrap="square" lIns="0" tIns="40710" rIns="0" bIns="0" rtlCol="0">
            <a:spAutoFit/>
          </a:bodyPr>
          <a:lstStyle/>
          <a:p>
            <a:pPr algn="ctr">
              <a:spcBef>
                <a:spcPts val="321"/>
              </a:spcBef>
            </a:pP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Stessa</a:t>
            </a:r>
            <a:r>
              <a:rPr sz="2700" spc="-3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specie</a:t>
            </a:r>
            <a:r>
              <a:rPr sz="2700" spc="-5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spc="-17" dirty="0">
                <a:solidFill>
                  <a:srgbClr val="FF0000"/>
                </a:solidFill>
                <a:latin typeface="Times New Roman"/>
                <a:cs typeface="Times New Roman"/>
              </a:rPr>
              <a:t>ma</a:t>
            </a:r>
            <a:endParaRPr sz="27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700" spc="-6" dirty="0">
                <a:solidFill>
                  <a:srgbClr val="FF0000"/>
                </a:solidFill>
                <a:latin typeface="Times New Roman"/>
                <a:cs typeface="Times New Roman"/>
              </a:rPr>
              <a:t>caratteristiche</a:t>
            </a:r>
            <a:r>
              <a:rPr sz="2700" spc="-3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spc="-6" dirty="0">
                <a:solidFill>
                  <a:srgbClr val="FF0000"/>
                </a:solidFill>
                <a:latin typeface="Times New Roman"/>
                <a:cs typeface="Times New Roman"/>
              </a:rPr>
              <a:t>diverse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38270" y="462598"/>
            <a:ext cx="5770065" cy="519351"/>
          </a:xfrm>
          <a:prstGeom prst="rect">
            <a:avLst/>
          </a:prstGeom>
          <a:noFill/>
        </p:spPr>
        <p:txBody>
          <a:bodyPr wrap="none" lIns="102850" tIns="51424" rIns="102850" bIns="51424" rtlCol="0">
            <a:spAutoFit/>
          </a:bodyPr>
          <a:lstStyle/>
          <a:p>
            <a:r>
              <a:rPr lang="it-IT" sz="2700" b="1" dirty="0"/>
              <a:t>Cosa intendiamo per </a:t>
            </a:r>
            <a:r>
              <a:rPr lang="it-IT" sz="2700" b="1" dirty="0" err="1"/>
              <a:t>strain</a:t>
            </a:r>
            <a:r>
              <a:rPr lang="it-IT" sz="2700" b="1" dirty="0"/>
              <a:t> batterico??</a:t>
            </a:r>
          </a:p>
        </p:txBody>
      </p:sp>
    </p:spTree>
    <p:extLst>
      <p:ext uri="{BB962C8B-B14F-4D97-AF65-F5344CB8AC3E}">
        <p14:creationId xmlns:p14="http://schemas.microsoft.com/office/powerpoint/2010/main" val="147188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" y="273681"/>
            <a:ext cx="10674468" cy="670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84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347" y="1556462"/>
            <a:ext cx="8620827" cy="1123142"/>
          </a:xfrm>
          <a:prstGeom prst="rect">
            <a:avLst/>
          </a:prstGeom>
        </p:spPr>
        <p:txBody>
          <a:bodyPr vert="horz" wrap="square" lIns="0" tIns="15000" rIns="0" bIns="0" rtlCol="0">
            <a:spAutoFit/>
          </a:bodyPr>
          <a:lstStyle/>
          <a:p>
            <a:pPr marL="3226901" marR="5714" indent="-3213330">
              <a:spcBef>
                <a:spcPts val="118"/>
              </a:spcBef>
            </a:pPr>
            <a:r>
              <a:rPr sz="3600" b="1" dirty="0">
                <a:latin typeface="Times New Roman"/>
                <a:cs typeface="Times New Roman"/>
              </a:rPr>
              <a:t>Da</a:t>
            </a:r>
            <a:r>
              <a:rPr sz="3600" b="1" spc="-11" dirty="0">
                <a:latin typeface="Times New Roman"/>
                <a:cs typeface="Times New Roman"/>
              </a:rPr>
              <a:t> </a:t>
            </a:r>
            <a:r>
              <a:rPr sz="3600" b="1" spc="-6" dirty="0">
                <a:latin typeface="Times New Roman"/>
                <a:cs typeface="Times New Roman"/>
              </a:rPr>
              <a:t>una</a:t>
            </a:r>
            <a:r>
              <a:rPr sz="3600" b="1" spc="-11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singola</a:t>
            </a:r>
            <a:r>
              <a:rPr sz="3600" b="1" spc="-34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cellula</a:t>
            </a:r>
            <a:r>
              <a:rPr sz="3600" b="1" spc="-11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ad</a:t>
            </a:r>
            <a:r>
              <a:rPr sz="3600" b="1" spc="-34" dirty="0">
                <a:latin typeface="Times New Roman"/>
                <a:cs typeface="Times New Roman"/>
              </a:rPr>
              <a:t> </a:t>
            </a:r>
            <a:r>
              <a:rPr sz="3600" b="1" spc="-6" dirty="0">
                <a:latin typeface="Times New Roman"/>
                <a:cs typeface="Times New Roman"/>
              </a:rPr>
              <a:t>una </a:t>
            </a:r>
            <a:r>
              <a:rPr sz="3600" b="1" dirty="0">
                <a:latin typeface="Times New Roman"/>
                <a:cs typeface="Times New Roman"/>
              </a:rPr>
              <a:t>popolazione </a:t>
            </a:r>
            <a:r>
              <a:rPr sz="3600" b="1" spc="-883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batterica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859" y="448137"/>
            <a:ext cx="8791099" cy="706201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L="14284">
              <a:spcBef>
                <a:spcPts val="107"/>
              </a:spcBef>
            </a:pPr>
            <a:r>
              <a:rPr sz="4500" b="1" spc="-6" dirty="0">
                <a:latin typeface="Times New Roman"/>
                <a:cs typeface="Times New Roman"/>
              </a:rPr>
              <a:t>Cosa</a:t>
            </a:r>
            <a:r>
              <a:rPr sz="4500" b="1" dirty="0">
                <a:latin typeface="Times New Roman"/>
                <a:cs typeface="Times New Roman"/>
              </a:rPr>
              <a:t> </a:t>
            </a:r>
            <a:r>
              <a:rPr sz="4500" b="1" spc="-6" dirty="0">
                <a:latin typeface="Times New Roman"/>
                <a:cs typeface="Times New Roman"/>
              </a:rPr>
              <a:t>intendo</a:t>
            </a:r>
            <a:r>
              <a:rPr sz="4500" b="1" spc="17" dirty="0">
                <a:latin typeface="Times New Roman"/>
                <a:cs typeface="Times New Roman"/>
              </a:rPr>
              <a:t> </a:t>
            </a:r>
            <a:r>
              <a:rPr sz="4500" b="1" spc="-6" dirty="0">
                <a:latin typeface="Times New Roman"/>
                <a:cs typeface="Times New Roman"/>
              </a:rPr>
              <a:t>per</a:t>
            </a:r>
            <a:r>
              <a:rPr sz="4500" b="1" spc="-96" dirty="0">
                <a:latin typeface="Times New Roman"/>
                <a:cs typeface="Times New Roman"/>
              </a:rPr>
              <a:t> </a:t>
            </a:r>
            <a:r>
              <a:rPr sz="4500" b="1" spc="-6" dirty="0">
                <a:latin typeface="Times New Roman"/>
                <a:cs typeface="Times New Roman"/>
              </a:rPr>
              <a:t>ceppo</a:t>
            </a:r>
            <a:r>
              <a:rPr sz="4500" b="1" spc="6" dirty="0">
                <a:latin typeface="Times New Roman"/>
                <a:cs typeface="Times New Roman"/>
              </a:rPr>
              <a:t> </a:t>
            </a:r>
            <a:r>
              <a:rPr sz="4500" b="1" dirty="0">
                <a:latin typeface="Times New Roman"/>
                <a:cs typeface="Times New Roman"/>
              </a:rPr>
              <a:t>batterico?</a:t>
            </a:r>
            <a:endParaRPr sz="45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2107" y="3316617"/>
            <a:ext cx="3611701" cy="2330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3386" y="3076587"/>
            <a:ext cx="2250281" cy="257032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597650" y="4301739"/>
            <a:ext cx="720090" cy="120015"/>
          </a:xfrm>
          <a:custGeom>
            <a:avLst/>
            <a:gdLst/>
            <a:ahLst/>
            <a:cxnLst/>
            <a:rect l="l" t="t" r="r" b="b"/>
            <a:pathLst>
              <a:path w="609600" h="114300">
                <a:moveTo>
                  <a:pt x="495300" y="0"/>
                </a:moveTo>
                <a:lnTo>
                  <a:pt x="495300" y="114299"/>
                </a:lnTo>
                <a:lnTo>
                  <a:pt x="571500" y="76199"/>
                </a:lnTo>
                <a:lnTo>
                  <a:pt x="514350" y="76199"/>
                </a:lnTo>
                <a:lnTo>
                  <a:pt x="514350" y="38099"/>
                </a:lnTo>
                <a:lnTo>
                  <a:pt x="571500" y="38099"/>
                </a:lnTo>
                <a:lnTo>
                  <a:pt x="495300" y="0"/>
                </a:lnTo>
                <a:close/>
              </a:path>
              <a:path w="609600" h="114300">
                <a:moveTo>
                  <a:pt x="495300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495300" y="76199"/>
                </a:lnTo>
                <a:lnTo>
                  <a:pt x="495300" y="38099"/>
                </a:lnTo>
                <a:close/>
              </a:path>
              <a:path w="609600" h="114300">
                <a:moveTo>
                  <a:pt x="571500" y="38099"/>
                </a:moveTo>
                <a:lnTo>
                  <a:pt x="514350" y="38099"/>
                </a:lnTo>
                <a:lnTo>
                  <a:pt x="514350" y="76199"/>
                </a:lnTo>
                <a:lnTo>
                  <a:pt x="571500" y="76199"/>
                </a:lnTo>
                <a:lnTo>
                  <a:pt x="609600" y="57149"/>
                </a:lnTo>
                <a:lnTo>
                  <a:pt x="571500" y="3809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001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30394" y="6345994"/>
            <a:ext cx="2317038" cy="506146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L="14284">
              <a:spcBef>
                <a:spcPts val="107"/>
              </a:spcBef>
            </a:pPr>
            <a:r>
              <a:rPr sz="3200" i="1" spc="-6" dirty="0">
                <a:latin typeface="Times New Roman"/>
                <a:cs typeface="Times New Roman"/>
              </a:rPr>
              <a:t>Lactobacillus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7976" y="6345994"/>
            <a:ext cx="892612" cy="506146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L="14284">
              <a:spcBef>
                <a:spcPts val="107"/>
              </a:spcBef>
            </a:pPr>
            <a:r>
              <a:rPr sz="3200" i="1" spc="-6" dirty="0">
                <a:latin typeface="Times New Roman"/>
                <a:cs typeface="Times New Roman"/>
              </a:rPr>
              <a:t>casei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47615" y="3575182"/>
            <a:ext cx="8761095" cy="2422970"/>
            <a:chOff x="971524" y="1630616"/>
            <a:chExt cx="7416800" cy="23075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464" y="1705356"/>
              <a:ext cx="7342632" cy="22326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6287" y="1635379"/>
              <a:ext cx="7329805" cy="2221230"/>
            </a:xfrm>
            <a:custGeom>
              <a:avLst/>
              <a:gdLst/>
              <a:ahLst/>
              <a:cxnLst/>
              <a:rect l="l" t="t" r="r" b="b"/>
              <a:pathLst>
                <a:path w="7329805" h="2221229">
                  <a:moveTo>
                    <a:pt x="3664673" y="0"/>
                  </a:moveTo>
                  <a:lnTo>
                    <a:pt x="3594226" y="201"/>
                  </a:lnTo>
                  <a:lnTo>
                    <a:pt x="3524102" y="801"/>
                  </a:lnTo>
                  <a:lnTo>
                    <a:pt x="3454312" y="1798"/>
                  </a:lnTo>
                  <a:lnTo>
                    <a:pt x="3384869" y="3187"/>
                  </a:lnTo>
                  <a:lnTo>
                    <a:pt x="3315785" y="4965"/>
                  </a:lnTo>
                  <a:lnTo>
                    <a:pt x="3247070" y="7129"/>
                  </a:lnTo>
                  <a:lnTo>
                    <a:pt x="3178738" y="9674"/>
                  </a:lnTo>
                  <a:lnTo>
                    <a:pt x="3110800" y="12597"/>
                  </a:lnTo>
                  <a:lnTo>
                    <a:pt x="3043267" y="15895"/>
                  </a:lnTo>
                  <a:lnTo>
                    <a:pt x="2976153" y="19563"/>
                  </a:lnTo>
                  <a:lnTo>
                    <a:pt x="2909468" y="23599"/>
                  </a:lnTo>
                  <a:lnTo>
                    <a:pt x="2843224" y="27999"/>
                  </a:lnTo>
                  <a:lnTo>
                    <a:pt x="2777433" y="32759"/>
                  </a:lnTo>
                  <a:lnTo>
                    <a:pt x="2712108" y="37875"/>
                  </a:lnTo>
                  <a:lnTo>
                    <a:pt x="2647260" y="43345"/>
                  </a:lnTo>
                  <a:lnTo>
                    <a:pt x="2582901" y="49163"/>
                  </a:lnTo>
                  <a:lnTo>
                    <a:pt x="2519042" y="55328"/>
                  </a:lnTo>
                  <a:lnTo>
                    <a:pt x="2455696" y="61834"/>
                  </a:lnTo>
                  <a:lnTo>
                    <a:pt x="2392875" y="68680"/>
                  </a:lnTo>
                  <a:lnTo>
                    <a:pt x="2330590" y="75860"/>
                  </a:lnTo>
                  <a:lnTo>
                    <a:pt x="2268853" y="83372"/>
                  </a:lnTo>
                  <a:lnTo>
                    <a:pt x="2207676" y="91211"/>
                  </a:lnTo>
                  <a:lnTo>
                    <a:pt x="2147071" y="99375"/>
                  </a:lnTo>
                  <a:lnTo>
                    <a:pt x="2087050" y="107859"/>
                  </a:lnTo>
                  <a:lnTo>
                    <a:pt x="2027624" y="116660"/>
                  </a:lnTo>
                  <a:lnTo>
                    <a:pt x="1968806" y="125775"/>
                  </a:lnTo>
                  <a:lnTo>
                    <a:pt x="1910607" y="135199"/>
                  </a:lnTo>
                  <a:lnTo>
                    <a:pt x="1853039" y="144930"/>
                  </a:lnTo>
                  <a:lnTo>
                    <a:pt x="1796115" y="154964"/>
                  </a:lnTo>
                  <a:lnTo>
                    <a:pt x="1739845" y="165296"/>
                  </a:lnTo>
                  <a:lnTo>
                    <a:pt x="1684243" y="175924"/>
                  </a:lnTo>
                  <a:lnTo>
                    <a:pt x="1629319" y="186844"/>
                  </a:lnTo>
                  <a:lnTo>
                    <a:pt x="1575085" y="198052"/>
                  </a:lnTo>
                  <a:lnTo>
                    <a:pt x="1521554" y="209545"/>
                  </a:lnTo>
                  <a:lnTo>
                    <a:pt x="1468737" y="221319"/>
                  </a:lnTo>
                  <a:lnTo>
                    <a:pt x="1416646" y="233370"/>
                  </a:lnTo>
                  <a:lnTo>
                    <a:pt x="1365293" y="245696"/>
                  </a:lnTo>
                  <a:lnTo>
                    <a:pt x="1314690" y="258291"/>
                  </a:lnTo>
                  <a:lnTo>
                    <a:pt x="1264848" y="271154"/>
                  </a:lnTo>
                  <a:lnTo>
                    <a:pt x="1215781" y="284279"/>
                  </a:lnTo>
                  <a:lnTo>
                    <a:pt x="1167498" y="297664"/>
                  </a:lnTo>
                  <a:lnTo>
                    <a:pt x="1120013" y="311305"/>
                  </a:lnTo>
                  <a:lnTo>
                    <a:pt x="1073337" y="325199"/>
                  </a:lnTo>
                  <a:lnTo>
                    <a:pt x="1027482" y="339341"/>
                  </a:lnTo>
                  <a:lnTo>
                    <a:pt x="982459" y="353728"/>
                  </a:lnTo>
                  <a:lnTo>
                    <a:pt x="938282" y="368357"/>
                  </a:lnTo>
                  <a:lnTo>
                    <a:pt x="894961" y="383224"/>
                  </a:lnTo>
                  <a:lnTo>
                    <a:pt x="852508" y="398325"/>
                  </a:lnTo>
                  <a:lnTo>
                    <a:pt x="810936" y="413657"/>
                  </a:lnTo>
                  <a:lnTo>
                    <a:pt x="770256" y="429217"/>
                  </a:lnTo>
                  <a:lnTo>
                    <a:pt x="730480" y="445000"/>
                  </a:lnTo>
                  <a:lnTo>
                    <a:pt x="691620" y="461003"/>
                  </a:lnTo>
                  <a:lnTo>
                    <a:pt x="653687" y="477222"/>
                  </a:lnTo>
                  <a:lnTo>
                    <a:pt x="616694" y="493654"/>
                  </a:lnTo>
                  <a:lnTo>
                    <a:pt x="580653" y="510295"/>
                  </a:lnTo>
                  <a:lnTo>
                    <a:pt x="545574" y="527142"/>
                  </a:lnTo>
                  <a:lnTo>
                    <a:pt x="511471" y="544192"/>
                  </a:lnTo>
                  <a:lnTo>
                    <a:pt x="446238" y="578882"/>
                  </a:lnTo>
                  <a:lnTo>
                    <a:pt x="385048" y="614337"/>
                  </a:lnTo>
                  <a:lnTo>
                    <a:pt x="327996" y="650528"/>
                  </a:lnTo>
                  <a:lnTo>
                    <a:pt x="275177" y="687427"/>
                  </a:lnTo>
                  <a:lnTo>
                    <a:pt x="226686" y="725005"/>
                  </a:lnTo>
                  <a:lnTo>
                    <a:pt x="182616" y="763234"/>
                  </a:lnTo>
                  <a:lnTo>
                    <a:pt x="143065" y="802083"/>
                  </a:lnTo>
                  <a:lnTo>
                    <a:pt x="108126" y="841525"/>
                  </a:lnTo>
                  <a:lnTo>
                    <a:pt x="77894" y="881531"/>
                  </a:lnTo>
                  <a:lnTo>
                    <a:pt x="52464" y="922073"/>
                  </a:lnTo>
                  <a:lnTo>
                    <a:pt x="31931" y="963120"/>
                  </a:lnTo>
                  <a:lnTo>
                    <a:pt x="16390" y="1004646"/>
                  </a:lnTo>
                  <a:lnTo>
                    <a:pt x="5936" y="1046620"/>
                  </a:lnTo>
                  <a:lnTo>
                    <a:pt x="663" y="1089015"/>
                  </a:lnTo>
                  <a:lnTo>
                    <a:pt x="0" y="1110361"/>
                  </a:lnTo>
                  <a:lnTo>
                    <a:pt x="663" y="1131706"/>
                  </a:lnTo>
                  <a:lnTo>
                    <a:pt x="5936" y="1174101"/>
                  </a:lnTo>
                  <a:lnTo>
                    <a:pt x="16390" y="1216076"/>
                  </a:lnTo>
                  <a:lnTo>
                    <a:pt x="31931" y="1257603"/>
                  </a:lnTo>
                  <a:lnTo>
                    <a:pt x="52464" y="1298652"/>
                  </a:lnTo>
                  <a:lnTo>
                    <a:pt x="77894" y="1339195"/>
                  </a:lnTo>
                  <a:lnTo>
                    <a:pt x="108126" y="1379204"/>
                  </a:lnTo>
                  <a:lnTo>
                    <a:pt x="143065" y="1418648"/>
                  </a:lnTo>
                  <a:lnTo>
                    <a:pt x="182616" y="1457500"/>
                  </a:lnTo>
                  <a:lnTo>
                    <a:pt x="226686" y="1495731"/>
                  </a:lnTo>
                  <a:lnTo>
                    <a:pt x="275177" y="1533313"/>
                  </a:lnTo>
                  <a:lnTo>
                    <a:pt x="327996" y="1570215"/>
                  </a:lnTo>
                  <a:lnTo>
                    <a:pt x="385048" y="1606410"/>
                  </a:lnTo>
                  <a:lnTo>
                    <a:pt x="446238" y="1641869"/>
                  </a:lnTo>
                  <a:lnTo>
                    <a:pt x="511471" y="1676563"/>
                  </a:lnTo>
                  <a:lnTo>
                    <a:pt x="545574" y="1693614"/>
                  </a:lnTo>
                  <a:lnTo>
                    <a:pt x="580653" y="1710463"/>
                  </a:lnTo>
                  <a:lnTo>
                    <a:pt x="616694" y="1727107"/>
                  </a:lnTo>
                  <a:lnTo>
                    <a:pt x="653687" y="1743541"/>
                  </a:lnTo>
                  <a:lnTo>
                    <a:pt x="691620" y="1759762"/>
                  </a:lnTo>
                  <a:lnTo>
                    <a:pt x="730480" y="1775767"/>
                  </a:lnTo>
                  <a:lnTo>
                    <a:pt x="770256" y="1791552"/>
                  </a:lnTo>
                  <a:lnTo>
                    <a:pt x="810936" y="1807114"/>
                  </a:lnTo>
                  <a:lnTo>
                    <a:pt x="852508" y="1822448"/>
                  </a:lnTo>
                  <a:lnTo>
                    <a:pt x="894961" y="1837552"/>
                  </a:lnTo>
                  <a:lnTo>
                    <a:pt x="938282" y="1852421"/>
                  </a:lnTo>
                  <a:lnTo>
                    <a:pt x="982459" y="1867052"/>
                  </a:lnTo>
                  <a:lnTo>
                    <a:pt x="1027482" y="1881441"/>
                  </a:lnTo>
                  <a:lnTo>
                    <a:pt x="1073337" y="1895586"/>
                  </a:lnTo>
                  <a:lnTo>
                    <a:pt x="1120013" y="1909481"/>
                  </a:lnTo>
                  <a:lnTo>
                    <a:pt x="1167498" y="1923124"/>
                  </a:lnTo>
                  <a:lnTo>
                    <a:pt x="1215781" y="1936512"/>
                  </a:lnTo>
                  <a:lnTo>
                    <a:pt x="1264848" y="1949639"/>
                  </a:lnTo>
                  <a:lnTo>
                    <a:pt x="1314690" y="1962504"/>
                  </a:lnTo>
                  <a:lnTo>
                    <a:pt x="1365293" y="1975102"/>
                  </a:lnTo>
                  <a:lnTo>
                    <a:pt x="1416646" y="1987429"/>
                  </a:lnTo>
                  <a:lnTo>
                    <a:pt x="1468737" y="1999483"/>
                  </a:lnTo>
                  <a:lnTo>
                    <a:pt x="1521554" y="2011259"/>
                  </a:lnTo>
                  <a:lnTo>
                    <a:pt x="1575085" y="2022754"/>
                  </a:lnTo>
                  <a:lnTo>
                    <a:pt x="1629319" y="2033964"/>
                  </a:lnTo>
                  <a:lnTo>
                    <a:pt x="1684243" y="2044886"/>
                  </a:lnTo>
                  <a:lnTo>
                    <a:pt x="1739845" y="2055516"/>
                  </a:lnTo>
                  <a:lnTo>
                    <a:pt x="1796115" y="2065851"/>
                  </a:lnTo>
                  <a:lnTo>
                    <a:pt x="1853039" y="2075886"/>
                  </a:lnTo>
                  <a:lnTo>
                    <a:pt x="1910607" y="2085619"/>
                  </a:lnTo>
                  <a:lnTo>
                    <a:pt x="1968806" y="2095045"/>
                  </a:lnTo>
                  <a:lnTo>
                    <a:pt x="2027624" y="2104162"/>
                  </a:lnTo>
                  <a:lnTo>
                    <a:pt x="2087050" y="2112965"/>
                  </a:lnTo>
                  <a:lnTo>
                    <a:pt x="2147071" y="2121451"/>
                  </a:lnTo>
                  <a:lnTo>
                    <a:pt x="2207676" y="2129616"/>
                  </a:lnTo>
                  <a:lnTo>
                    <a:pt x="2268853" y="2137457"/>
                  </a:lnTo>
                  <a:lnTo>
                    <a:pt x="2330590" y="2144971"/>
                  </a:lnTo>
                  <a:lnTo>
                    <a:pt x="2392875" y="2152152"/>
                  </a:lnTo>
                  <a:lnTo>
                    <a:pt x="2455696" y="2158999"/>
                  </a:lnTo>
                  <a:lnTo>
                    <a:pt x="2519042" y="2165507"/>
                  </a:lnTo>
                  <a:lnTo>
                    <a:pt x="2582901" y="2171673"/>
                  </a:lnTo>
                  <a:lnTo>
                    <a:pt x="2647260" y="2177493"/>
                  </a:lnTo>
                  <a:lnTo>
                    <a:pt x="2712108" y="2182964"/>
                  </a:lnTo>
                  <a:lnTo>
                    <a:pt x="2777433" y="2188081"/>
                  </a:lnTo>
                  <a:lnTo>
                    <a:pt x="2843224" y="2192842"/>
                  </a:lnTo>
                  <a:lnTo>
                    <a:pt x="2909468" y="2197243"/>
                  </a:lnTo>
                  <a:lnTo>
                    <a:pt x="2976153" y="2201280"/>
                  </a:lnTo>
                  <a:lnTo>
                    <a:pt x="3043267" y="2204949"/>
                  </a:lnTo>
                  <a:lnTo>
                    <a:pt x="3110800" y="2208248"/>
                  </a:lnTo>
                  <a:lnTo>
                    <a:pt x="3178738" y="2211172"/>
                  </a:lnTo>
                  <a:lnTo>
                    <a:pt x="3247070" y="2213717"/>
                  </a:lnTo>
                  <a:lnTo>
                    <a:pt x="3315785" y="2215881"/>
                  </a:lnTo>
                  <a:lnTo>
                    <a:pt x="3384869" y="2217660"/>
                  </a:lnTo>
                  <a:lnTo>
                    <a:pt x="3454312" y="2219050"/>
                  </a:lnTo>
                  <a:lnTo>
                    <a:pt x="3524102" y="2220047"/>
                  </a:lnTo>
                  <a:lnTo>
                    <a:pt x="3594226" y="2220647"/>
                  </a:lnTo>
                  <a:lnTo>
                    <a:pt x="3664673" y="2220849"/>
                  </a:lnTo>
                  <a:lnTo>
                    <a:pt x="3735116" y="2220647"/>
                  </a:lnTo>
                  <a:lnTo>
                    <a:pt x="3805236" y="2220047"/>
                  </a:lnTo>
                  <a:lnTo>
                    <a:pt x="3875022" y="2219050"/>
                  </a:lnTo>
                  <a:lnTo>
                    <a:pt x="3944461" y="2217660"/>
                  </a:lnTo>
                  <a:lnTo>
                    <a:pt x="4013542" y="2215881"/>
                  </a:lnTo>
                  <a:lnTo>
                    <a:pt x="4082252" y="2213717"/>
                  </a:lnTo>
                  <a:lnTo>
                    <a:pt x="4150581" y="2211172"/>
                  </a:lnTo>
                  <a:lnTo>
                    <a:pt x="4218516" y="2208248"/>
                  </a:lnTo>
                  <a:lnTo>
                    <a:pt x="4286045" y="2204949"/>
                  </a:lnTo>
                  <a:lnTo>
                    <a:pt x="4353156" y="2201280"/>
                  </a:lnTo>
                  <a:lnTo>
                    <a:pt x="4419838" y="2197243"/>
                  </a:lnTo>
                  <a:lnTo>
                    <a:pt x="4486079" y="2192842"/>
                  </a:lnTo>
                  <a:lnTo>
                    <a:pt x="4551866" y="2188081"/>
                  </a:lnTo>
                  <a:lnTo>
                    <a:pt x="4617189" y="2182964"/>
                  </a:lnTo>
                  <a:lnTo>
                    <a:pt x="4682034" y="2177493"/>
                  </a:lnTo>
                  <a:lnTo>
                    <a:pt x="4746391" y="2171673"/>
                  </a:lnTo>
                  <a:lnTo>
                    <a:pt x="4810247" y="2165507"/>
                  </a:lnTo>
                  <a:lnTo>
                    <a:pt x="4873591" y="2158999"/>
                  </a:lnTo>
                  <a:lnTo>
                    <a:pt x="4936410" y="2152152"/>
                  </a:lnTo>
                  <a:lnTo>
                    <a:pt x="4998693" y="2144971"/>
                  </a:lnTo>
                  <a:lnTo>
                    <a:pt x="5060428" y="2137457"/>
                  </a:lnTo>
                  <a:lnTo>
                    <a:pt x="5121603" y="2129616"/>
                  </a:lnTo>
                  <a:lnTo>
                    <a:pt x="5182206" y="2121451"/>
                  </a:lnTo>
                  <a:lnTo>
                    <a:pt x="5242225" y="2112965"/>
                  </a:lnTo>
                  <a:lnTo>
                    <a:pt x="5301649" y="2104162"/>
                  </a:lnTo>
                  <a:lnTo>
                    <a:pt x="5360465" y="2095045"/>
                  </a:lnTo>
                  <a:lnTo>
                    <a:pt x="5418663" y="2085619"/>
                  </a:lnTo>
                  <a:lnTo>
                    <a:pt x="5476229" y="2075886"/>
                  </a:lnTo>
                  <a:lnTo>
                    <a:pt x="5533152" y="2065851"/>
                  </a:lnTo>
                  <a:lnTo>
                    <a:pt x="5589420" y="2055516"/>
                  </a:lnTo>
                  <a:lnTo>
                    <a:pt x="5645022" y="2044886"/>
                  </a:lnTo>
                  <a:lnTo>
                    <a:pt x="5699945" y="2033964"/>
                  </a:lnTo>
                  <a:lnTo>
                    <a:pt x="5754177" y="2022754"/>
                  </a:lnTo>
                  <a:lnTo>
                    <a:pt x="5807707" y="2011259"/>
                  </a:lnTo>
                  <a:lnTo>
                    <a:pt x="5860523" y="1999483"/>
                  </a:lnTo>
                  <a:lnTo>
                    <a:pt x="5912613" y="1987429"/>
                  </a:lnTo>
                  <a:lnTo>
                    <a:pt x="5963965" y="1975102"/>
                  </a:lnTo>
                  <a:lnTo>
                    <a:pt x="6014568" y="1962504"/>
                  </a:lnTo>
                  <a:lnTo>
                    <a:pt x="6064408" y="1949639"/>
                  </a:lnTo>
                  <a:lnTo>
                    <a:pt x="6113476" y="1936512"/>
                  </a:lnTo>
                  <a:lnTo>
                    <a:pt x="6161758" y="1923124"/>
                  </a:lnTo>
                  <a:lnTo>
                    <a:pt x="6209242" y="1909481"/>
                  </a:lnTo>
                  <a:lnTo>
                    <a:pt x="6255918" y="1895586"/>
                  </a:lnTo>
                  <a:lnTo>
                    <a:pt x="6301773" y="1881441"/>
                  </a:lnTo>
                  <a:lnTo>
                    <a:pt x="6346794" y="1867052"/>
                  </a:lnTo>
                  <a:lnTo>
                    <a:pt x="6390972" y="1852421"/>
                  </a:lnTo>
                  <a:lnTo>
                    <a:pt x="6434292" y="1837552"/>
                  </a:lnTo>
                  <a:lnTo>
                    <a:pt x="6476745" y="1822448"/>
                  </a:lnTo>
                  <a:lnTo>
                    <a:pt x="6518317" y="1807114"/>
                  </a:lnTo>
                  <a:lnTo>
                    <a:pt x="6558997" y="1791552"/>
                  </a:lnTo>
                  <a:lnTo>
                    <a:pt x="6598773" y="1775767"/>
                  </a:lnTo>
                  <a:lnTo>
                    <a:pt x="6637633" y="1759762"/>
                  </a:lnTo>
                  <a:lnTo>
                    <a:pt x="6675566" y="1743541"/>
                  </a:lnTo>
                  <a:lnTo>
                    <a:pt x="6712558" y="1727107"/>
                  </a:lnTo>
                  <a:lnTo>
                    <a:pt x="6748600" y="1710463"/>
                  </a:lnTo>
                  <a:lnTo>
                    <a:pt x="6783678" y="1693614"/>
                  </a:lnTo>
                  <a:lnTo>
                    <a:pt x="6817781" y="1676563"/>
                  </a:lnTo>
                  <a:lnTo>
                    <a:pt x="6883014" y="1641869"/>
                  </a:lnTo>
                  <a:lnTo>
                    <a:pt x="6944205" y="1606410"/>
                  </a:lnTo>
                  <a:lnTo>
                    <a:pt x="7001257" y="1570215"/>
                  </a:lnTo>
                  <a:lnTo>
                    <a:pt x="7054077" y="1533313"/>
                  </a:lnTo>
                  <a:lnTo>
                    <a:pt x="7102569" y="1495731"/>
                  </a:lnTo>
                  <a:lnTo>
                    <a:pt x="7146639" y="1457500"/>
                  </a:lnTo>
                  <a:lnTo>
                    <a:pt x="7186191" y="1418648"/>
                  </a:lnTo>
                  <a:lnTo>
                    <a:pt x="7221130" y="1379204"/>
                  </a:lnTo>
                  <a:lnTo>
                    <a:pt x="7251363" y="1339195"/>
                  </a:lnTo>
                  <a:lnTo>
                    <a:pt x="7276793" y="1298652"/>
                  </a:lnTo>
                  <a:lnTo>
                    <a:pt x="7297326" y="1257603"/>
                  </a:lnTo>
                  <a:lnTo>
                    <a:pt x="7312868" y="1216076"/>
                  </a:lnTo>
                  <a:lnTo>
                    <a:pt x="7323322" y="1174101"/>
                  </a:lnTo>
                  <a:lnTo>
                    <a:pt x="7328595" y="1131706"/>
                  </a:lnTo>
                  <a:lnTo>
                    <a:pt x="7329258" y="1110361"/>
                  </a:lnTo>
                  <a:lnTo>
                    <a:pt x="7328595" y="1089015"/>
                  </a:lnTo>
                  <a:lnTo>
                    <a:pt x="7323322" y="1046620"/>
                  </a:lnTo>
                  <a:lnTo>
                    <a:pt x="7312868" y="1004646"/>
                  </a:lnTo>
                  <a:lnTo>
                    <a:pt x="7297326" y="963120"/>
                  </a:lnTo>
                  <a:lnTo>
                    <a:pt x="7276793" y="922073"/>
                  </a:lnTo>
                  <a:lnTo>
                    <a:pt x="7251363" y="881531"/>
                  </a:lnTo>
                  <a:lnTo>
                    <a:pt x="7221130" y="841525"/>
                  </a:lnTo>
                  <a:lnTo>
                    <a:pt x="7186191" y="802083"/>
                  </a:lnTo>
                  <a:lnTo>
                    <a:pt x="7146639" y="763234"/>
                  </a:lnTo>
                  <a:lnTo>
                    <a:pt x="7102569" y="725005"/>
                  </a:lnTo>
                  <a:lnTo>
                    <a:pt x="7054077" y="687427"/>
                  </a:lnTo>
                  <a:lnTo>
                    <a:pt x="7001257" y="650528"/>
                  </a:lnTo>
                  <a:lnTo>
                    <a:pt x="6944205" y="614337"/>
                  </a:lnTo>
                  <a:lnTo>
                    <a:pt x="6883014" y="578882"/>
                  </a:lnTo>
                  <a:lnTo>
                    <a:pt x="6817781" y="544192"/>
                  </a:lnTo>
                  <a:lnTo>
                    <a:pt x="6783678" y="527142"/>
                  </a:lnTo>
                  <a:lnTo>
                    <a:pt x="6748600" y="510295"/>
                  </a:lnTo>
                  <a:lnTo>
                    <a:pt x="6712558" y="493654"/>
                  </a:lnTo>
                  <a:lnTo>
                    <a:pt x="6675566" y="477222"/>
                  </a:lnTo>
                  <a:lnTo>
                    <a:pt x="6637633" y="461003"/>
                  </a:lnTo>
                  <a:lnTo>
                    <a:pt x="6598773" y="445000"/>
                  </a:lnTo>
                  <a:lnTo>
                    <a:pt x="6558997" y="429217"/>
                  </a:lnTo>
                  <a:lnTo>
                    <a:pt x="6518317" y="413657"/>
                  </a:lnTo>
                  <a:lnTo>
                    <a:pt x="6476745" y="398325"/>
                  </a:lnTo>
                  <a:lnTo>
                    <a:pt x="6434292" y="383224"/>
                  </a:lnTo>
                  <a:lnTo>
                    <a:pt x="6390972" y="368357"/>
                  </a:lnTo>
                  <a:lnTo>
                    <a:pt x="6346794" y="353728"/>
                  </a:lnTo>
                  <a:lnTo>
                    <a:pt x="6301773" y="339341"/>
                  </a:lnTo>
                  <a:lnTo>
                    <a:pt x="6255918" y="325199"/>
                  </a:lnTo>
                  <a:lnTo>
                    <a:pt x="6209242" y="311305"/>
                  </a:lnTo>
                  <a:lnTo>
                    <a:pt x="6161758" y="297664"/>
                  </a:lnTo>
                  <a:lnTo>
                    <a:pt x="6113476" y="284279"/>
                  </a:lnTo>
                  <a:lnTo>
                    <a:pt x="6064408" y="271154"/>
                  </a:lnTo>
                  <a:lnTo>
                    <a:pt x="6014568" y="258291"/>
                  </a:lnTo>
                  <a:lnTo>
                    <a:pt x="5963965" y="245696"/>
                  </a:lnTo>
                  <a:lnTo>
                    <a:pt x="5912613" y="233370"/>
                  </a:lnTo>
                  <a:lnTo>
                    <a:pt x="5860523" y="221319"/>
                  </a:lnTo>
                  <a:lnTo>
                    <a:pt x="5807707" y="209545"/>
                  </a:lnTo>
                  <a:lnTo>
                    <a:pt x="5754177" y="198052"/>
                  </a:lnTo>
                  <a:lnTo>
                    <a:pt x="5699945" y="186844"/>
                  </a:lnTo>
                  <a:lnTo>
                    <a:pt x="5645022" y="175924"/>
                  </a:lnTo>
                  <a:lnTo>
                    <a:pt x="5589420" y="165296"/>
                  </a:lnTo>
                  <a:lnTo>
                    <a:pt x="5533152" y="154964"/>
                  </a:lnTo>
                  <a:lnTo>
                    <a:pt x="5476229" y="144930"/>
                  </a:lnTo>
                  <a:lnTo>
                    <a:pt x="5418663" y="135199"/>
                  </a:lnTo>
                  <a:lnTo>
                    <a:pt x="5360465" y="125775"/>
                  </a:lnTo>
                  <a:lnTo>
                    <a:pt x="5301649" y="116660"/>
                  </a:lnTo>
                  <a:lnTo>
                    <a:pt x="5242225" y="107859"/>
                  </a:lnTo>
                  <a:lnTo>
                    <a:pt x="5182206" y="99375"/>
                  </a:lnTo>
                  <a:lnTo>
                    <a:pt x="5121603" y="91211"/>
                  </a:lnTo>
                  <a:lnTo>
                    <a:pt x="5060428" y="83372"/>
                  </a:lnTo>
                  <a:lnTo>
                    <a:pt x="4998693" y="75860"/>
                  </a:lnTo>
                  <a:lnTo>
                    <a:pt x="4936410" y="68680"/>
                  </a:lnTo>
                  <a:lnTo>
                    <a:pt x="4873591" y="61834"/>
                  </a:lnTo>
                  <a:lnTo>
                    <a:pt x="4810247" y="55328"/>
                  </a:lnTo>
                  <a:lnTo>
                    <a:pt x="4746391" y="49163"/>
                  </a:lnTo>
                  <a:lnTo>
                    <a:pt x="4682034" y="43345"/>
                  </a:lnTo>
                  <a:lnTo>
                    <a:pt x="4617189" y="37875"/>
                  </a:lnTo>
                  <a:lnTo>
                    <a:pt x="4551866" y="32759"/>
                  </a:lnTo>
                  <a:lnTo>
                    <a:pt x="4486079" y="27999"/>
                  </a:lnTo>
                  <a:lnTo>
                    <a:pt x="4419838" y="23599"/>
                  </a:lnTo>
                  <a:lnTo>
                    <a:pt x="4353156" y="19563"/>
                  </a:lnTo>
                  <a:lnTo>
                    <a:pt x="4286045" y="15895"/>
                  </a:lnTo>
                  <a:lnTo>
                    <a:pt x="4218516" y="12597"/>
                  </a:lnTo>
                  <a:lnTo>
                    <a:pt x="4150581" y="9674"/>
                  </a:lnTo>
                  <a:lnTo>
                    <a:pt x="4082252" y="7129"/>
                  </a:lnTo>
                  <a:lnTo>
                    <a:pt x="4013542" y="4965"/>
                  </a:lnTo>
                  <a:lnTo>
                    <a:pt x="3944461" y="3187"/>
                  </a:lnTo>
                  <a:lnTo>
                    <a:pt x="3875022" y="1798"/>
                  </a:lnTo>
                  <a:lnTo>
                    <a:pt x="3805236" y="801"/>
                  </a:lnTo>
                  <a:lnTo>
                    <a:pt x="3735116" y="201"/>
                  </a:lnTo>
                  <a:lnTo>
                    <a:pt x="366467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6287" y="1635379"/>
              <a:ext cx="7329805" cy="2221230"/>
            </a:xfrm>
            <a:custGeom>
              <a:avLst/>
              <a:gdLst/>
              <a:ahLst/>
              <a:cxnLst/>
              <a:rect l="l" t="t" r="r" b="b"/>
              <a:pathLst>
                <a:path w="7329805" h="2221229">
                  <a:moveTo>
                    <a:pt x="7329258" y="1110361"/>
                  </a:moveTo>
                  <a:lnTo>
                    <a:pt x="7326612" y="1152955"/>
                  </a:lnTo>
                  <a:lnTo>
                    <a:pt x="7318737" y="1195143"/>
                  </a:lnTo>
                  <a:lnTo>
                    <a:pt x="7305727" y="1236898"/>
                  </a:lnTo>
                  <a:lnTo>
                    <a:pt x="7287678" y="1278189"/>
                  </a:lnTo>
                  <a:lnTo>
                    <a:pt x="7264684" y="1318989"/>
                  </a:lnTo>
                  <a:lnTo>
                    <a:pt x="7236841" y="1359268"/>
                  </a:lnTo>
                  <a:lnTo>
                    <a:pt x="7204243" y="1398998"/>
                  </a:lnTo>
                  <a:lnTo>
                    <a:pt x="7166985" y="1438150"/>
                  </a:lnTo>
                  <a:lnTo>
                    <a:pt x="7125162" y="1476695"/>
                  </a:lnTo>
                  <a:lnTo>
                    <a:pt x="7078870" y="1514605"/>
                  </a:lnTo>
                  <a:lnTo>
                    <a:pt x="7028202" y="1551851"/>
                  </a:lnTo>
                  <a:lnTo>
                    <a:pt x="6973254" y="1588403"/>
                  </a:lnTo>
                  <a:lnTo>
                    <a:pt x="6914121" y="1624233"/>
                  </a:lnTo>
                  <a:lnTo>
                    <a:pt x="6850897" y="1659313"/>
                  </a:lnTo>
                  <a:lnTo>
                    <a:pt x="6783678" y="1693614"/>
                  </a:lnTo>
                  <a:lnTo>
                    <a:pt x="6748600" y="1710463"/>
                  </a:lnTo>
                  <a:lnTo>
                    <a:pt x="6712558" y="1727107"/>
                  </a:lnTo>
                  <a:lnTo>
                    <a:pt x="6675566" y="1743541"/>
                  </a:lnTo>
                  <a:lnTo>
                    <a:pt x="6637633" y="1759762"/>
                  </a:lnTo>
                  <a:lnTo>
                    <a:pt x="6598773" y="1775767"/>
                  </a:lnTo>
                  <a:lnTo>
                    <a:pt x="6558997" y="1791552"/>
                  </a:lnTo>
                  <a:lnTo>
                    <a:pt x="6518317" y="1807114"/>
                  </a:lnTo>
                  <a:lnTo>
                    <a:pt x="6476745" y="1822448"/>
                  </a:lnTo>
                  <a:lnTo>
                    <a:pt x="6434292" y="1837552"/>
                  </a:lnTo>
                  <a:lnTo>
                    <a:pt x="6390972" y="1852421"/>
                  </a:lnTo>
                  <a:lnTo>
                    <a:pt x="6346794" y="1867052"/>
                  </a:lnTo>
                  <a:lnTo>
                    <a:pt x="6301773" y="1881441"/>
                  </a:lnTo>
                  <a:lnTo>
                    <a:pt x="6255918" y="1895586"/>
                  </a:lnTo>
                  <a:lnTo>
                    <a:pt x="6209242" y="1909481"/>
                  </a:lnTo>
                  <a:lnTo>
                    <a:pt x="6161758" y="1923124"/>
                  </a:lnTo>
                  <a:lnTo>
                    <a:pt x="6113476" y="1936512"/>
                  </a:lnTo>
                  <a:lnTo>
                    <a:pt x="6064408" y="1949639"/>
                  </a:lnTo>
                  <a:lnTo>
                    <a:pt x="6014568" y="1962504"/>
                  </a:lnTo>
                  <a:lnTo>
                    <a:pt x="5963965" y="1975102"/>
                  </a:lnTo>
                  <a:lnTo>
                    <a:pt x="5912613" y="1987429"/>
                  </a:lnTo>
                  <a:lnTo>
                    <a:pt x="5860523" y="1999483"/>
                  </a:lnTo>
                  <a:lnTo>
                    <a:pt x="5807707" y="2011259"/>
                  </a:lnTo>
                  <a:lnTo>
                    <a:pt x="5754177" y="2022754"/>
                  </a:lnTo>
                  <a:lnTo>
                    <a:pt x="5699945" y="2033964"/>
                  </a:lnTo>
                  <a:lnTo>
                    <a:pt x="5645022" y="2044886"/>
                  </a:lnTo>
                  <a:lnTo>
                    <a:pt x="5589420" y="2055516"/>
                  </a:lnTo>
                  <a:lnTo>
                    <a:pt x="5533152" y="2065851"/>
                  </a:lnTo>
                  <a:lnTo>
                    <a:pt x="5476229" y="2075886"/>
                  </a:lnTo>
                  <a:lnTo>
                    <a:pt x="5418663" y="2085619"/>
                  </a:lnTo>
                  <a:lnTo>
                    <a:pt x="5360465" y="2095045"/>
                  </a:lnTo>
                  <a:lnTo>
                    <a:pt x="5301649" y="2104162"/>
                  </a:lnTo>
                  <a:lnTo>
                    <a:pt x="5242225" y="2112965"/>
                  </a:lnTo>
                  <a:lnTo>
                    <a:pt x="5182206" y="2121451"/>
                  </a:lnTo>
                  <a:lnTo>
                    <a:pt x="5121603" y="2129616"/>
                  </a:lnTo>
                  <a:lnTo>
                    <a:pt x="5060428" y="2137457"/>
                  </a:lnTo>
                  <a:lnTo>
                    <a:pt x="4998693" y="2144971"/>
                  </a:lnTo>
                  <a:lnTo>
                    <a:pt x="4936410" y="2152152"/>
                  </a:lnTo>
                  <a:lnTo>
                    <a:pt x="4873591" y="2158999"/>
                  </a:lnTo>
                  <a:lnTo>
                    <a:pt x="4810247" y="2165507"/>
                  </a:lnTo>
                  <a:lnTo>
                    <a:pt x="4746391" y="2171673"/>
                  </a:lnTo>
                  <a:lnTo>
                    <a:pt x="4682034" y="2177493"/>
                  </a:lnTo>
                  <a:lnTo>
                    <a:pt x="4617189" y="2182964"/>
                  </a:lnTo>
                  <a:lnTo>
                    <a:pt x="4551866" y="2188081"/>
                  </a:lnTo>
                  <a:lnTo>
                    <a:pt x="4486079" y="2192842"/>
                  </a:lnTo>
                  <a:lnTo>
                    <a:pt x="4419838" y="2197243"/>
                  </a:lnTo>
                  <a:lnTo>
                    <a:pt x="4353156" y="2201280"/>
                  </a:lnTo>
                  <a:lnTo>
                    <a:pt x="4286045" y="2204949"/>
                  </a:lnTo>
                  <a:lnTo>
                    <a:pt x="4218516" y="2208248"/>
                  </a:lnTo>
                  <a:lnTo>
                    <a:pt x="4150581" y="2211172"/>
                  </a:lnTo>
                  <a:lnTo>
                    <a:pt x="4082252" y="2213717"/>
                  </a:lnTo>
                  <a:lnTo>
                    <a:pt x="4013542" y="2215881"/>
                  </a:lnTo>
                  <a:lnTo>
                    <a:pt x="3944461" y="2217660"/>
                  </a:lnTo>
                  <a:lnTo>
                    <a:pt x="3875022" y="2219050"/>
                  </a:lnTo>
                  <a:lnTo>
                    <a:pt x="3805236" y="2220047"/>
                  </a:lnTo>
                  <a:lnTo>
                    <a:pt x="3735116" y="2220647"/>
                  </a:lnTo>
                  <a:lnTo>
                    <a:pt x="3664673" y="2220849"/>
                  </a:lnTo>
                  <a:lnTo>
                    <a:pt x="3594226" y="2220647"/>
                  </a:lnTo>
                  <a:lnTo>
                    <a:pt x="3524102" y="2220047"/>
                  </a:lnTo>
                  <a:lnTo>
                    <a:pt x="3454312" y="2219050"/>
                  </a:lnTo>
                  <a:lnTo>
                    <a:pt x="3384869" y="2217660"/>
                  </a:lnTo>
                  <a:lnTo>
                    <a:pt x="3315785" y="2215881"/>
                  </a:lnTo>
                  <a:lnTo>
                    <a:pt x="3247070" y="2213717"/>
                  </a:lnTo>
                  <a:lnTo>
                    <a:pt x="3178738" y="2211172"/>
                  </a:lnTo>
                  <a:lnTo>
                    <a:pt x="3110800" y="2208248"/>
                  </a:lnTo>
                  <a:lnTo>
                    <a:pt x="3043267" y="2204949"/>
                  </a:lnTo>
                  <a:lnTo>
                    <a:pt x="2976153" y="2201280"/>
                  </a:lnTo>
                  <a:lnTo>
                    <a:pt x="2909468" y="2197243"/>
                  </a:lnTo>
                  <a:lnTo>
                    <a:pt x="2843224" y="2192842"/>
                  </a:lnTo>
                  <a:lnTo>
                    <a:pt x="2777433" y="2188081"/>
                  </a:lnTo>
                  <a:lnTo>
                    <a:pt x="2712108" y="2182964"/>
                  </a:lnTo>
                  <a:lnTo>
                    <a:pt x="2647260" y="2177493"/>
                  </a:lnTo>
                  <a:lnTo>
                    <a:pt x="2582901" y="2171673"/>
                  </a:lnTo>
                  <a:lnTo>
                    <a:pt x="2519042" y="2165507"/>
                  </a:lnTo>
                  <a:lnTo>
                    <a:pt x="2455696" y="2158999"/>
                  </a:lnTo>
                  <a:lnTo>
                    <a:pt x="2392875" y="2152152"/>
                  </a:lnTo>
                  <a:lnTo>
                    <a:pt x="2330590" y="2144971"/>
                  </a:lnTo>
                  <a:lnTo>
                    <a:pt x="2268853" y="2137457"/>
                  </a:lnTo>
                  <a:lnTo>
                    <a:pt x="2207676" y="2129616"/>
                  </a:lnTo>
                  <a:lnTo>
                    <a:pt x="2147071" y="2121451"/>
                  </a:lnTo>
                  <a:lnTo>
                    <a:pt x="2087050" y="2112965"/>
                  </a:lnTo>
                  <a:lnTo>
                    <a:pt x="2027624" y="2104162"/>
                  </a:lnTo>
                  <a:lnTo>
                    <a:pt x="1968806" y="2095045"/>
                  </a:lnTo>
                  <a:lnTo>
                    <a:pt x="1910607" y="2085619"/>
                  </a:lnTo>
                  <a:lnTo>
                    <a:pt x="1853039" y="2075886"/>
                  </a:lnTo>
                  <a:lnTo>
                    <a:pt x="1796115" y="2065851"/>
                  </a:lnTo>
                  <a:lnTo>
                    <a:pt x="1739845" y="2055516"/>
                  </a:lnTo>
                  <a:lnTo>
                    <a:pt x="1684243" y="2044886"/>
                  </a:lnTo>
                  <a:lnTo>
                    <a:pt x="1629319" y="2033964"/>
                  </a:lnTo>
                  <a:lnTo>
                    <a:pt x="1575085" y="2022754"/>
                  </a:lnTo>
                  <a:lnTo>
                    <a:pt x="1521554" y="2011259"/>
                  </a:lnTo>
                  <a:lnTo>
                    <a:pt x="1468737" y="1999483"/>
                  </a:lnTo>
                  <a:lnTo>
                    <a:pt x="1416646" y="1987429"/>
                  </a:lnTo>
                  <a:lnTo>
                    <a:pt x="1365293" y="1975102"/>
                  </a:lnTo>
                  <a:lnTo>
                    <a:pt x="1314690" y="1962504"/>
                  </a:lnTo>
                  <a:lnTo>
                    <a:pt x="1264848" y="1949639"/>
                  </a:lnTo>
                  <a:lnTo>
                    <a:pt x="1215781" y="1936512"/>
                  </a:lnTo>
                  <a:lnTo>
                    <a:pt x="1167498" y="1923124"/>
                  </a:lnTo>
                  <a:lnTo>
                    <a:pt x="1120013" y="1909481"/>
                  </a:lnTo>
                  <a:lnTo>
                    <a:pt x="1073337" y="1895586"/>
                  </a:lnTo>
                  <a:lnTo>
                    <a:pt x="1027482" y="1881441"/>
                  </a:lnTo>
                  <a:lnTo>
                    <a:pt x="982459" y="1867052"/>
                  </a:lnTo>
                  <a:lnTo>
                    <a:pt x="938282" y="1852421"/>
                  </a:lnTo>
                  <a:lnTo>
                    <a:pt x="894961" y="1837552"/>
                  </a:lnTo>
                  <a:lnTo>
                    <a:pt x="852508" y="1822448"/>
                  </a:lnTo>
                  <a:lnTo>
                    <a:pt x="810936" y="1807114"/>
                  </a:lnTo>
                  <a:lnTo>
                    <a:pt x="770256" y="1791552"/>
                  </a:lnTo>
                  <a:lnTo>
                    <a:pt x="730480" y="1775767"/>
                  </a:lnTo>
                  <a:lnTo>
                    <a:pt x="691620" y="1759762"/>
                  </a:lnTo>
                  <a:lnTo>
                    <a:pt x="653687" y="1743541"/>
                  </a:lnTo>
                  <a:lnTo>
                    <a:pt x="616694" y="1727107"/>
                  </a:lnTo>
                  <a:lnTo>
                    <a:pt x="580653" y="1710463"/>
                  </a:lnTo>
                  <a:lnTo>
                    <a:pt x="545574" y="1693614"/>
                  </a:lnTo>
                  <a:lnTo>
                    <a:pt x="511471" y="1676563"/>
                  </a:lnTo>
                  <a:lnTo>
                    <a:pt x="446238" y="1641869"/>
                  </a:lnTo>
                  <a:lnTo>
                    <a:pt x="385048" y="1606410"/>
                  </a:lnTo>
                  <a:lnTo>
                    <a:pt x="327996" y="1570215"/>
                  </a:lnTo>
                  <a:lnTo>
                    <a:pt x="275177" y="1533313"/>
                  </a:lnTo>
                  <a:lnTo>
                    <a:pt x="226686" y="1495731"/>
                  </a:lnTo>
                  <a:lnTo>
                    <a:pt x="182616" y="1457500"/>
                  </a:lnTo>
                  <a:lnTo>
                    <a:pt x="143065" y="1418648"/>
                  </a:lnTo>
                  <a:lnTo>
                    <a:pt x="108126" y="1379204"/>
                  </a:lnTo>
                  <a:lnTo>
                    <a:pt x="77894" y="1339195"/>
                  </a:lnTo>
                  <a:lnTo>
                    <a:pt x="52464" y="1298652"/>
                  </a:lnTo>
                  <a:lnTo>
                    <a:pt x="31931" y="1257603"/>
                  </a:lnTo>
                  <a:lnTo>
                    <a:pt x="16390" y="1216076"/>
                  </a:lnTo>
                  <a:lnTo>
                    <a:pt x="5936" y="1174101"/>
                  </a:lnTo>
                  <a:lnTo>
                    <a:pt x="663" y="1131706"/>
                  </a:lnTo>
                  <a:lnTo>
                    <a:pt x="0" y="1110361"/>
                  </a:lnTo>
                  <a:lnTo>
                    <a:pt x="663" y="1089015"/>
                  </a:lnTo>
                  <a:lnTo>
                    <a:pt x="5936" y="1046620"/>
                  </a:lnTo>
                  <a:lnTo>
                    <a:pt x="16390" y="1004646"/>
                  </a:lnTo>
                  <a:lnTo>
                    <a:pt x="31931" y="963120"/>
                  </a:lnTo>
                  <a:lnTo>
                    <a:pt x="52464" y="922073"/>
                  </a:lnTo>
                  <a:lnTo>
                    <a:pt x="77894" y="881531"/>
                  </a:lnTo>
                  <a:lnTo>
                    <a:pt x="108126" y="841525"/>
                  </a:lnTo>
                  <a:lnTo>
                    <a:pt x="143065" y="802083"/>
                  </a:lnTo>
                  <a:lnTo>
                    <a:pt x="182616" y="763234"/>
                  </a:lnTo>
                  <a:lnTo>
                    <a:pt x="226686" y="725005"/>
                  </a:lnTo>
                  <a:lnTo>
                    <a:pt x="275177" y="687427"/>
                  </a:lnTo>
                  <a:lnTo>
                    <a:pt x="327996" y="650528"/>
                  </a:lnTo>
                  <a:lnTo>
                    <a:pt x="385048" y="614337"/>
                  </a:lnTo>
                  <a:lnTo>
                    <a:pt x="446238" y="578882"/>
                  </a:lnTo>
                  <a:lnTo>
                    <a:pt x="511471" y="544192"/>
                  </a:lnTo>
                  <a:lnTo>
                    <a:pt x="545574" y="527142"/>
                  </a:lnTo>
                  <a:lnTo>
                    <a:pt x="580653" y="510295"/>
                  </a:lnTo>
                  <a:lnTo>
                    <a:pt x="616694" y="493654"/>
                  </a:lnTo>
                  <a:lnTo>
                    <a:pt x="653687" y="477222"/>
                  </a:lnTo>
                  <a:lnTo>
                    <a:pt x="691620" y="461003"/>
                  </a:lnTo>
                  <a:lnTo>
                    <a:pt x="730480" y="445000"/>
                  </a:lnTo>
                  <a:lnTo>
                    <a:pt x="770256" y="429217"/>
                  </a:lnTo>
                  <a:lnTo>
                    <a:pt x="810936" y="413657"/>
                  </a:lnTo>
                  <a:lnTo>
                    <a:pt x="852508" y="398325"/>
                  </a:lnTo>
                  <a:lnTo>
                    <a:pt x="894961" y="383224"/>
                  </a:lnTo>
                  <a:lnTo>
                    <a:pt x="938282" y="368357"/>
                  </a:lnTo>
                  <a:lnTo>
                    <a:pt x="982459" y="353728"/>
                  </a:lnTo>
                  <a:lnTo>
                    <a:pt x="1027482" y="339341"/>
                  </a:lnTo>
                  <a:lnTo>
                    <a:pt x="1073337" y="325199"/>
                  </a:lnTo>
                  <a:lnTo>
                    <a:pt x="1120013" y="311305"/>
                  </a:lnTo>
                  <a:lnTo>
                    <a:pt x="1167498" y="297664"/>
                  </a:lnTo>
                  <a:lnTo>
                    <a:pt x="1215781" y="284279"/>
                  </a:lnTo>
                  <a:lnTo>
                    <a:pt x="1264848" y="271154"/>
                  </a:lnTo>
                  <a:lnTo>
                    <a:pt x="1314690" y="258291"/>
                  </a:lnTo>
                  <a:lnTo>
                    <a:pt x="1365293" y="245696"/>
                  </a:lnTo>
                  <a:lnTo>
                    <a:pt x="1416646" y="233370"/>
                  </a:lnTo>
                  <a:lnTo>
                    <a:pt x="1468737" y="221319"/>
                  </a:lnTo>
                  <a:lnTo>
                    <a:pt x="1521554" y="209545"/>
                  </a:lnTo>
                  <a:lnTo>
                    <a:pt x="1575085" y="198052"/>
                  </a:lnTo>
                  <a:lnTo>
                    <a:pt x="1629319" y="186844"/>
                  </a:lnTo>
                  <a:lnTo>
                    <a:pt x="1684243" y="175924"/>
                  </a:lnTo>
                  <a:lnTo>
                    <a:pt x="1739845" y="165296"/>
                  </a:lnTo>
                  <a:lnTo>
                    <a:pt x="1796115" y="154964"/>
                  </a:lnTo>
                  <a:lnTo>
                    <a:pt x="1853039" y="144930"/>
                  </a:lnTo>
                  <a:lnTo>
                    <a:pt x="1910607" y="135199"/>
                  </a:lnTo>
                  <a:lnTo>
                    <a:pt x="1968806" y="125775"/>
                  </a:lnTo>
                  <a:lnTo>
                    <a:pt x="2027624" y="116660"/>
                  </a:lnTo>
                  <a:lnTo>
                    <a:pt x="2087050" y="107859"/>
                  </a:lnTo>
                  <a:lnTo>
                    <a:pt x="2147071" y="99375"/>
                  </a:lnTo>
                  <a:lnTo>
                    <a:pt x="2207676" y="91211"/>
                  </a:lnTo>
                  <a:lnTo>
                    <a:pt x="2268853" y="83372"/>
                  </a:lnTo>
                  <a:lnTo>
                    <a:pt x="2330590" y="75860"/>
                  </a:lnTo>
                  <a:lnTo>
                    <a:pt x="2392875" y="68680"/>
                  </a:lnTo>
                  <a:lnTo>
                    <a:pt x="2455696" y="61834"/>
                  </a:lnTo>
                  <a:lnTo>
                    <a:pt x="2519042" y="55328"/>
                  </a:lnTo>
                  <a:lnTo>
                    <a:pt x="2582901" y="49163"/>
                  </a:lnTo>
                  <a:lnTo>
                    <a:pt x="2647260" y="43345"/>
                  </a:lnTo>
                  <a:lnTo>
                    <a:pt x="2712108" y="37875"/>
                  </a:lnTo>
                  <a:lnTo>
                    <a:pt x="2777433" y="32759"/>
                  </a:lnTo>
                  <a:lnTo>
                    <a:pt x="2843224" y="27999"/>
                  </a:lnTo>
                  <a:lnTo>
                    <a:pt x="2909468" y="23599"/>
                  </a:lnTo>
                  <a:lnTo>
                    <a:pt x="2976153" y="19563"/>
                  </a:lnTo>
                  <a:lnTo>
                    <a:pt x="3043267" y="15895"/>
                  </a:lnTo>
                  <a:lnTo>
                    <a:pt x="3110800" y="12597"/>
                  </a:lnTo>
                  <a:lnTo>
                    <a:pt x="3178738" y="9674"/>
                  </a:lnTo>
                  <a:lnTo>
                    <a:pt x="3247070" y="7129"/>
                  </a:lnTo>
                  <a:lnTo>
                    <a:pt x="3315785" y="4965"/>
                  </a:lnTo>
                  <a:lnTo>
                    <a:pt x="3384869" y="3187"/>
                  </a:lnTo>
                  <a:lnTo>
                    <a:pt x="3454312" y="1798"/>
                  </a:lnTo>
                  <a:lnTo>
                    <a:pt x="3524102" y="801"/>
                  </a:lnTo>
                  <a:lnTo>
                    <a:pt x="3594226" y="201"/>
                  </a:lnTo>
                  <a:lnTo>
                    <a:pt x="3664673" y="0"/>
                  </a:lnTo>
                  <a:lnTo>
                    <a:pt x="3735116" y="201"/>
                  </a:lnTo>
                  <a:lnTo>
                    <a:pt x="3805236" y="801"/>
                  </a:lnTo>
                  <a:lnTo>
                    <a:pt x="3875022" y="1798"/>
                  </a:lnTo>
                  <a:lnTo>
                    <a:pt x="3944461" y="3187"/>
                  </a:lnTo>
                  <a:lnTo>
                    <a:pt x="4013542" y="4965"/>
                  </a:lnTo>
                  <a:lnTo>
                    <a:pt x="4082252" y="7129"/>
                  </a:lnTo>
                  <a:lnTo>
                    <a:pt x="4150581" y="9674"/>
                  </a:lnTo>
                  <a:lnTo>
                    <a:pt x="4218516" y="12597"/>
                  </a:lnTo>
                  <a:lnTo>
                    <a:pt x="4286045" y="15895"/>
                  </a:lnTo>
                  <a:lnTo>
                    <a:pt x="4353156" y="19563"/>
                  </a:lnTo>
                  <a:lnTo>
                    <a:pt x="4419838" y="23599"/>
                  </a:lnTo>
                  <a:lnTo>
                    <a:pt x="4486079" y="27999"/>
                  </a:lnTo>
                  <a:lnTo>
                    <a:pt x="4551866" y="32759"/>
                  </a:lnTo>
                  <a:lnTo>
                    <a:pt x="4617189" y="37875"/>
                  </a:lnTo>
                  <a:lnTo>
                    <a:pt x="4682034" y="43345"/>
                  </a:lnTo>
                  <a:lnTo>
                    <a:pt x="4746391" y="49163"/>
                  </a:lnTo>
                  <a:lnTo>
                    <a:pt x="4810247" y="55328"/>
                  </a:lnTo>
                  <a:lnTo>
                    <a:pt x="4873591" y="61834"/>
                  </a:lnTo>
                  <a:lnTo>
                    <a:pt x="4936410" y="68680"/>
                  </a:lnTo>
                  <a:lnTo>
                    <a:pt x="4998693" y="75860"/>
                  </a:lnTo>
                  <a:lnTo>
                    <a:pt x="5060428" y="83372"/>
                  </a:lnTo>
                  <a:lnTo>
                    <a:pt x="5121603" y="91211"/>
                  </a:lnTo>
                  <a:lnTo>
                    <a:pt x="5182206" y="99375"/>
                  </a:lnTo>
                  <a:lnTo>
                    <a:pt x="5242225" y="107859"/>
                  </a:lnTo>
                  <a:lnTo>
                    <a:pt x="5301649" y="116660"/>
                  </a:lnTo>
                  <a:lnTo>
                    <a:pt x="5360465" y="125775"/>
                  </a:lnTo>
                  <a:lnTo>
                    <a:pt x="5418663" y="135199"/>
                  </a:lnTo>
                  <a:lnTo>
                    <a:pt x="5476229" y="144930"/>
                  </a:lnTo>
                  <a:lnTo>
                    <a:pt x="5533152" y="154964"/>
                  </a:lnTo>
                  <a:lnTo>
                    <a:pt x="5589420" y="165296"/>
                  </a:lnTo>
                  <a:lnTo>
                    <a:pt x="5645022" y="175924"/>
                  </a:lnTo>
                  <a:lnTo>
                    <a:pt x="5699945" y="186844"/>
                  </a:lnTo>
                  <a:lnTo>
                    <a:pt x="5754177" y="198052"/>
                  </a:lnTo>
                  <a:lnTo>
                    <a:pt x="5807707" y="209545"/>
                  </a:lnTo>
                  <a:lnTo>
                    <a:pt x="5860523" y="221319"/>
                  </a:lnTo>
                  <a:lnTo>
                    <a:pt x="5912613" y="233370"/>
                  </a:lnTo>
                  <a:lnTo>
                    <a:pt x="5963965" y="245696"/>
                  </a:lnTo>
                  <a:lnTo>
                    <a:pt x="6014568" y="258291"/>
                  </a:lnTo>
                  <a:lnTo>
                    <a:pt x="6064408" y="271154"/>
                  </a:lnTo>
                  <a:lnTo>
                    <a:pt x="6113476" y="284279"/>
                  </a:lnTo>
                  <a:lnTo>
                    <a:pt x="6161758" y="297664"/>
                  </a:lnTo>
                  <a:lnTo>
                    <a:pt x="6209242" y="311305"/>
                  </a:lnTo>
                  <a:lnTo>
                    <a:pt x="6255918" y="325199"/>
                  </a:lnTo>
                  <a:lnTo>
                    <a:pt x="6301773" y="339341"/>
                  </a:lnTo>
                  <a:lnTo>
                    <a:pt x="6346794" y="353728"/>
                  </a:lnTo>
                  <a:lnTo>
                    <a:pt x="6390972" y="368357"/>
                  </a:lnTo>
                  <a:lnTo>
                    <a:pt x="6434292" y="383224"/>
                  </a:lnTo>
                  <a:lnTo>
                    <a:pt x="6476745" y="398325"/>
                  </a:lnTo>
                  <a:lnTo>
                    <a:pt x="6518317" y="413657"/>
                  </a:lnTo>
                  <a:lnTo>
                    <a:pt x="6558997" y="429217"/>
                  </a:lnTo>
                  <a:lnTo>
                    <a:pt x="6598773" y="445000"/>
                  </a:lnTo>
                  <a:lnTo>
                    <a:pt x="6637633" y="461003"/>
                  </a:lnTo>
                  <a:lnTo>
                    <a:pt x="6675566" y="477222"/>
                  </a:lnTo>
                  <a:lnTo>
                    <a:pt x="6712558" y="493654"/>
                  </a:lnTo>
                  <a:lnTo>
                    <a:pt x="6748600" y="510295"/>
                  </a:lnTo>
                  <a:lnTo>
                    <a:pt x="6783678" y="527142"/>
                  </a:lnTo>
                  <a:lnTo>
                    <a:pt x="6817781" y="544192"/>
                  </a:lnTo>
                  <a:lnTo>
                    <a:pt x="6883014" y="578882"/>
                  </a:lnTo>
                  <a:lnTo>
                    <a:pt x="6944205" y="614337"/>
                  </a:lnTo>
                  <a:lnTo>
                    <a:pt x="7001257" y="650528"/>
                  </a:lnTo>
                  <a:lnTo>
                    <a:pt x="7054077" y="687427"/>
                  </a:lnTo>
                  <a:lnTo>
                    <a:pt x="7102569" y="725005"/>
                  </a:lnTo>
                  <a:lnTo>
                    <a:pt x="7146639" y="763234"/>
                  </a:lnTo>
                  <a:lnTo>
                    <a:pt x="7186191" y="802083"/>
                  </a:lnTo>
                  <a:lnTo>
                    <a:pt x="7221130" y="841525"/>
                  </a:lnTo>
                  <a:lnTo>
                    <a:pt x="7251363" y="881531"/>
                  </a:lnTo>
                  <a:lnTo>
                    <a:pt x="7276793" y="922073"/>
                  </a:lnTo>
                  <a:lnTo>
                    <a:pt x="7297326" y="963120"/>
                  </a:lnTo>
                  <a:lnTo>
                    <a:pt x="7312868" y="1004646"/>
                  </a:lnTo>
                  <a:lnTo>
                    <a:pt x="7323322" y="1046620"/>
                  </a:lnTo>
                  <a:lnTo>
                    <a:pt x="7328595" y="1089015"/>
                  </a:lnTo>
                  <a:lnTo>
                    <a:pt x="7329258" y="11103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4220" y="2075688"/>
              <a:ext cx="4713732" cy="16184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14116" y="2005457"/>
              <a:ext cx="4701540" cy="1605915"/>
            </a:xfrm>
            <a:custGeom>
              <a:avLst/>
              <a:gdLst/>
              <a:ahLst/>
              <a:cxnLst/>
              <a:rect l="l" t="t" r="r" b="b"/>
              <a:pathLst>
                <a:path w="4701540" h="1605914">
                  <a:moveTo>
                    <a:pt x="2350643" y="0"/>
                  </a:moveTo>
                  <a:lnTo>
                    <a:pt x="2281336" y="342"/>
                  </a:lnTo>
                  <a:lnTo>
                    <a:pt x="2212527" y="1363"/>
                  </a:lnTo>
                  <a:lnTo>
                    <a:pt x="2144244" y="3053"/>
                  </a:lnTo>
                  <a:lnTo>
                    <a:pt x="2076513" y="5402"/>
                  </a:lnTo>
                  <a:lnTo>
                    <a:pt x="2009363" y="8402"/>
                  </a:lnTo>
                  <a:lnTo>
                    <a:pt x="1942821" y="12042"/>
                  </a:lnTo>
                  <a:lnTo>
                    <a:pt x="1876915" y="16314"/>
                  </a:lnTo>
                  <a:lnTo>
                    <a:pt x="1811671" y="21208"/>
                  </a:lnTo>
                  <a:lnTo>
                    <a:pt x="1747118" y="26715"/>
                  </a:lnTo>
                  <a:lnTo>
                    <a:pt x="1683284" y="32824"/>
                  </a:lnTo>
                  <a:lnTo>
                    <a:pt x="1620195" y="39527"/>
                  </a:lnTo>
                  <a:lnTo>
                    <a:pt x="1557880" y="46815"/>
                  </a:lnTo>
                  <a:lnTo>
                    <a:pt x="1496365" y="54677"/>
                  </a:lnTo>
                  <a:lnTo>
                    <a:pt x="1435679" y="63105"/>
                  </a:lnTo>
                  <a:lnTo>
                    <a:pt x="1375849" y="72088"/>
                  </a:lnTo>
                  <a:lnTo>
                    <a:pt x="1316902" y="81619"/>
                  </a:lnTo>
                  <a:lnTo>
                    <a:pt x="1258867" y="91686"/>
                  </a:lnTo>
                  <a:lnTo>
                    <a:pt x="1201771" y="102281"/>
                  </a:lnTo>
                  <a:lnTo>
                    <a:pt x="1145640" y="113395"/>
                  </a:lnTo>
                  <a:lnTo>
                    <a:pt x="1090504" y="125017"/>
                  </a:lnTo>
                  <a:lnTo>
                    <a:pt x="1036389" y="137139"/>
                  </a:lnTo>
                  <a:lnTo>
                    <a:pt x="983323" y="149751"/>
                  </a:lnTo>
                  <a:lnTo>
                    <a:pt x="931333" y="162844"/>
                  </a:lnTo>
                  <a:lnTo>
                    <a:pt x="880448" y="176408"/>
                  </a:lnTo>
                  <a:lnTo>
                    <a:pt x="830694" y="190434"/>
                  </a:lnTo>
                  <a:lnTo>
                    <a:pt x="782100" y="204912"/>
                  </a:lnTo>
                  <a:lnTo>
                    <a:pt x="734692" y="219833"/>
                  </a:lnTo>
                  <a:lnTo>
                    <a:pt x="688498" y="235188"/>
                  </a:lnTo>
                  <a:lnTo>
                    <a:pt x="643547" y="250966"/>
                  </a:lnTo>
                  <a:lnTo>
                    <a:pt x="599865" y="267160"/>
                  </a:lnTo>
                  <a:lnTo>
                    <a:pt x="557479" y="283759"/>
                  </a:lnTo>
                  <a:lnTo>
                    <a:pt x="516419" y="300753"/>
                  </a:lnTo>
                  <a:lnTo>
                    <a:pt x="476711" y="318134"/>
                  </a:lnTo>
                  <a:lnTo>
                    <a:pt x="438382" y="335892"/>
                  </a:lnTo>
                  <a:lnTo>
                    <a:pt x="401460" y="354018"/>
                  </a:lnTo>
                  <a:lnTo>
                    <a:pt x="365974" y="372502"/>
                  </a:lnTo>
                  <a:lnTo>
                    <a:pt x="331950" y="391335"/>
                  </a:lnTo>
                  <a:lnTo>
                    <a:pt x="268399" y="430009"/>
                  </a:lnTo>
                  <a:lnTo>
                    <a:pt x="211028" y="469965"/>
                  </a:lnTo>
                  <a:lnTo>
                    <a:pt x="160058" y="511128"/>
                  </a:lnTo>
                  <a:lnTo>
                    <a:pt x="115709" y="553422"/>
                  </a:lnTo>
                  <a:lnTo>
                    <a:pt x="78202" y="596772"/>
                  </a:lnTo>
                  <a:lnTo>
                    <a:pt x="47757" y="641102"/>
                  </a:lnTo>
                  <a:lnTo>
                    <a:pt x="24595" y="686338"/>
                  </a:lnTo>
                  <a:lnTo>
                    <a:pt x="8937" y="732404"/>
                  </a:lnTo>
                  <a:lnTo>
                    <a:pt x="1002" y="779224"/>
                  </a:lnTo>
                  <a:lnTo>
                    <a:pt x="0" y="802893"/>
                  </a:lnTo>
                  <a:lnTo>
                    <a:pt x="1002" y="826570"/>
                  </a:lnTo>
                  <a:lnTo>
                    <a:pt x="8937" y="873402"/>
                  </a:lnTo>
                  <a:lnTo>
                    <a:pt x="24595" y="919477"/>
                  </a:lnTo>
                  <a:lnTo>
                    <a:pt x="47757" y="964721"/>
                  </a:lnTo>
                  <a:lnTo>
                    <a:pt x="78202" y="1009059"/>
                  </a:lnTo>
                  <a:lnTo>
                    <a:pt x="115709" y="1052414"/>
                  </a:lnTo>
                  <a:lnTo>
                    <a:pt x="160058" y="1094712"/>
                  </a:lnTo>
                  <a:lnTo>
                    <a:pt x="211028" y="1135877"/>
                  </a:lnTo>
                  <a:lnTo>
                    <a:pt x="268399" y="1175834"/>
                  </a:lnTo>
                  <a:lnTo>
                    <a:pt x="331950" y="1214509"/>
                  </a:lnTo>
                  <a:lnTo>
                    <a:pt x="365974" y="1233341"/>
                  </a:lnTo>
                  <a:lnTo>
                    <a:pt x="401460" y="1251825"/>
                  </a:lnTo>
                  <a:lnTo>
                    <a:pt x="438382" y="1269950"/>
                  </a:lnTo>
                  <a:lnTo>
                    <a:pt x="476711" y="1287707"/>
                  </a:lnTo>
                  <a:lnTo>
                    <a:pt x="516419" y="1305087"/>
                  </a:lnTo>
                  <a:lnTo>
                    <a:pt x="557479" y="1322080"/>
                  </a:lnTo>
                  <a:lnTo>
                    <a:pt x="599865" y="1338678"/>
                  </a:lnTo>
                  <a:lnTo>
                    <a:pt x="643547" y="1354870"/>
                  </a:lnTo>
                  <a:lnTo>
                    <a:pt x="688498" y="1370647"/>
                  </a:lnTo>
                  <a:lnTo>
                    <a:pt x="734692" y="1386000"/>
                  </a:lnTo>
                  <a:lnTo>
                    <a:pt x="782100" y="1400919"/>
                  </a:lnTo>
                  <a:lnTo>
                    <a:pt x="830694" y="1415395"/>
                  </a:lnTo>
                  <a:lnTo>
                    <a:pt x="880448" y="1429419"/>
                  </a:lnTo>
                  <a:lnTo>
                    <a:pt x="931333" y="1442981"/>
                  </a:lnTo>
                  <a:lnTo>
                    <a:pt x="983323" y="1456071"/>
                  </a:lnTo>
                  <a:lnTo>
                    <a:pt x="1036389" y="1468681"/>
                  </a:lnTo>
                  <a:lnTo>
                    <a:pt x="1090504" y="1480801"/>
                  </a:lnTo>
                  <a:lnTo>
                    <a:pt x="1145640" y="1492421"/>
                  </a:lnTo>
                  <a:lnTo>
                    <a:pt x="1201771" y="1503532"/>
                  </a:lnTo>
                  <a:lnTo>
                    <a:pt x="1258867" y="1514125"/>
                  </a:lnTo>
                  <a:lnTo>
                    <a:pt x="1316902" y="1524191"/>
                  </a:lnTo>
                  <a:lnTo>
                    <a:pt x="1375849" y="1533719"/>
                  </a:lnTo>
                  <a:lnTo>
                    <a:pt x="1435679" y="1542700"/>
                  </a:lnTo>
                  <a:lnTo>
                    <a:pt x="1496365" y="1551126"/>
                  </a:lnTo>
                  <a:lnTo>
                    <a:pt x="1557880" y="1558986"/>
                  </a:lnTo>
                  <a:lnTo>
                    <a:pt x="1620195" y="1566272"/>
                  </a:lnTo>
                  <a:lnTo>
                    <a:pt x="1683284" y="1572973"/>
                  </a:lnTo>
                  <a:lnTo>
                    <a:pt x="1747118" y="1579081"/>
                  </a:lnTo>
                  <a:lnTo>
                    <a:pt x="1811671" y="1584586"/>
                  </a:lnTo>
                  <a:lnTo>
                    <a:pt x="1876915" y="1589478"/>
                  </a:lnTo>
                  <a:lnTo>
                    <a:pt x="1942821" y="1593749"/>
                  </a:lnTo>
                  <a:lnTo>
                    <a:pt x="2009363" y="1597388"/>
                  </a:lnTo>
                  <a:lnTo>
                    <a:pt x="2076513" y="1600387"/>
                  </a:lnTo>
                  <a:lnTo>
                    <a:pt x="2144244" y="1602735"/>
                  </a:lnTo>
                  <a:lnTo>
                    <a:pt x="2212527" y="1604425"/>
                  </a:lnTo>
                  <a:lnTo>
                    <a:pt x="2281336" y="1605445"/>
                  </a:lnTo>
                  <a:lnTo>
                    <a:pt x="2350643" y="1605787"/>
                  </a:lnTo>
                  <a:lnTo>
                    <a:pt x="2419949" y="1605445"/>
                  </a:lnTo>
                  <a:lnTo>
                    <a:pt x="2488758" y="1604425"/>
                  </a:lnTo>
                  <a:lnTo>
                    <a:pt x="2557041" y="1602735"/>
                  </a:lnTo>
                  <a:lnTo>
                    <a:pt x="2624772" y="1600387"/>
                  </a:lnTo>
                  <a:lnTo>
                    <a:pt x="2691922" y="1597388"/>
                  </a:lnTo>
                  <a:lnTo>
                    <a:pt x="2758464" y="1593749"/>
                  </a:lnTo>
                  <a:lnTo>
                    <a:pt x="2824370" y="1589478"/>
                  </a:lnTo>
                  <a:lnTo>
                    <a:pt x="2889614" y="1584586"/>
                  </a:lnTo>
                  <a:lnTo>
                    <a:pt x="2954167" y="1579081"/>
                  </a:lnTo>
                  <a:lnTo>
                    <a:pt x="3018001" y="1572973"/>
                  </a:lnTo>
                  <a:lnTo>
                    <a:pt x="3081090" y="1566272"/>
                  </a:lnTo>
                  <a:lnTo>
                    <a:pt x="3143405" y="1558986"/>
                  </a:lnTo>
                  <a:lnTo>
                    <a:pt x="3204920" y="1551126"/>
                  </a:lnTo>
                  <a:lnTo>
                    <a:pt x="3265606" y="1542700"/>
                  </a:lnTo>
                  <a:lnTo>
                    <a:pt x="3325436" y="1533719"/>
                  </a:lnTo>
                  <a:lnTo>
                    <a:pt x="3384383" y="1524191"/>
                  </a:lnTo>
                  <a:lnTo>
                    <a:pt x="3442418" y="1514125"/>
                  </a:lnTo>
                  <a:lnTo>
                    <a:pt x="3499514" y="1503532"/>
                  </a:lnTo>
                  <a:lnTo>
                    <a:pt x="3555645" y="1492421"/>
                  </a:lnTo>
                  <a:lnTo>
                    <a:pt x="3610781" y="1480801"/>
                  </a:lnTo>
                  <a:lnTo>
                    <a:pt x="3664896" y="1468681"/>
                  </a:lnTo>
                  <a:lnTo>
                    <a:pt x="3717962" y="1456071"/>
                  </a:lnTo>
                  <a:lnTo>
                    <a:pt x="3769952" y="1442981"/>
                  </a:lnTo>
                  <a:lnTo>
                    <a:pt x="3820837" y="1429419"/>
                  </a:lnTo>
                  <a:lnTo>
                    <a:pt x="3870591" y="1415395"/>
                  </a:lnTo>
                  <a:lnTo>
                    <a:pt x="3919185" y="1400919"/>
                  </a:lnTo>
                  <a:lnTo>
                    <a:pt x="3966593" y="1386000"/>
                  </a:lnTo>
                  <a:lnTo>
                    <a:pt x="4012787" y="1370647"/>
                  </a:lnTo>
                  <a:lnTo>
                    <a:pt x="4057738" y="1354870"/>
                  </a:lnTo>
                  <a:lnTo>
                    <a:pt x="4101420" y="1338678"/>
                  </a:lnTo>
                  <a:lnTo>
                    <a:pt x="4143806" y="1322080"/>
                  </a:lnTo>
                  <a:lnTo>
                    <a:pt x="4184866" y="1305087"/>
                  </a:lnTo>
                  <a:lnTo>
                    <a:pt x="4224574" y="1287707"/>
                  </a:lnTo>
                  <a:lnTo>
                    <a:pt x="4262903" y="1269950"/>
                  </a:lnTo>
                  <a:lnTo>
                    <a:pt x="4299825" y="1251825"/>
                  </a:lnTo>
                  <a:lnTo>
                    <a:pt x="4335311" y="1233341"/>
                  </a:lnTo>
                  <a:lnTo>
                    <a:pt x="4369335" y="1214509"/>
                  </a:lnTo>
                  <a:lnTo>
                    <a:pt x="4432886" y="1175834"/>
                  </a:lnTo>
                  <a:lnTo>
                    <a:pt x="4490257" y="1135877"/>
                  </a:lnTo>
                  <a:lnTo>
                    <a:pt x="4541227" y="1094712"/>
                  </a:lnTo>
                  <a:lnTo>
                    <a:pt x="4585576" y="1052414"/>
                  </a:lnTo>
                  <a:lnTo>
                    <a:pt x="4623083" y="1009059"/>
                  </a:lnTo>
                  <a:lnTo>
                    <a:pt x="4653528" y="964721"/>
                  </a:lnTo>
                  <a:lnTo>
                    <a:pt x="4676690" y="919477"/>
                  </a:lnTo>
                  <a:lnTo>
                    <a:pt x="4692348" y="873402"/>
                  </a:lnTo>
                  <a:lnTo>
                    <a:pt x="4700283" y="826570"/>
                  </a:lnTo>
                  <a:lnTo>
                    <a:pt x="4701285" y="802893"/>
                  </a:lnTo>
                  <a:lnTo>
                    <a:pt x="4700283" y="779224"/>
                  </a:lnTo>
                  <a:lnTo>
                    <a:pt x="4692348" y="732404"/>
                  </a:lnTo>
                  <a:lnTo>
                    <a:pt x="4676690" y="686338"/>
                  </a:lnTo>
                  <a:lnTo>
                    <a:pt x="4653528" y="641102"/>
                  </a:lnTo>
                  <a:lnTo>
                    <a:pt x="4623083" y="596772"/>
                  </a:lnTo>
                  <a:lnTo>
                    <a:pt x="4585576" y="553422"/>
                  </a:lnTo>
                  <a:lnTo>
                    <a:pt x="4541227" y="511128"/>
                  </a:lnTo>
                  <a:lnTo>
                    <a:pt x="4490257" y="469965"/>
                  </a:lnTo>
                  <a:lnTo>
                    <a:pt x="4432886" y="430009"/>
                  </a:lnTo>
                  <a:lnTo>
                    <a:pt x="4369335" y="391335"/>
                  </a:lnTo>
                  <a:lnTo>
                    <a:pt x="4335311" y="372502"/>
                  </a:lnTo>
                  <a:lnTo>
                    <a:pt x="4299825" y="354018"/>
                  </a:lnTo>
                  <a:lnTo>
                    <a:pt x="4262903" y="335892"/>
                  </a:lnTo>
                  <a:lnTo>
                    <a:pt x="4224574" y="318134"/>
                  </a:lnTo>
                  <a:lnTo>
                    <a:pt x="4184866" y="300753"/>
                  </a:lnTo>
                  <a:lnTo>
                    <a:pt x="4143806" y="283759"/>
                  </a:lnTo>
                  <a:lnTo>
                    <a:pt x="4101420" y="267160"/>
                  </a:lnTo>
                  <a:lnTo>
                    <a:pt x="4057738" y="250966"/>
                  </a:lnTo>
                  <a:lnTo>
                    <a:pt x="4012787" y="235188"/>
                  </a:lnTo>
                  <a:lnTo>
                    <a:pt x="3966593" y="219833"/>
                  </a:lnTo>
                  <a:lnTo>
                    <a:pt x="3919185" y="204912"/>
                  </a:lnTo>
                  <a:lnTo>
                    <a:pt x="3870591" y="190434"/>
                  </a:lnTo>
                  <a:lnTo>
                    <a:pt x="3820837" y="176408"/>
                  </a:lnTo>
                  <a:lnTo>
                    <a:pt x="3769952" y="162844"/>
                  </a:lnTo>
                  <a:lnTo>
                    <a:pt x="3717962" y="149751"/>
                  </a:lnTo>
                  <a:lnTo>
                    <a:pt x="3664896" y="137139"/>
                  </a:lnTo>
                  <a:lnTo>
                    <a:pt x="3610781" y="125017"/>
                  </a:lnTo>
                  <a:lnTo>
                    <a:pt x="3555645" y="113395"/>
                  </a:lnTo>
                  <a:lnTo>
                    <a:pt x="3499514" y="102281"/>
                  </a:lnTo>
                  <a:lnTo>
                    <a:pt x="3442418" y="91686"/>
                  </a:lnTo>
                  <a:lnTo>
                    <a:pt x="3384383" y="81619"/>
                  </a:lnTo>
                  <a:lnTo>
                    <a:pt x="3325436" y="72088"/>
                  </a:lnTo>
                  <a:lnTo>
                    <a:pt x="3265606" y="63105"/>
                  </a:lnTo>
                  <a:lnTo>
                    <a:pt x="3204920" y="54677"/>
                  </a:lnTo>
                  <a:lnTo>
                    <a:pt x="3143405" y="46815"/>
                  </a:lnTo>
                  <a:lnTo>
                    <a:pt x="3081090" y="39527"/>
                  </a:lnTo>
                  <a:lnTo>
                    <a:pt x="3018001" y="32824"/>
                  </a:lnTo>
                  <a:lnTo>
                    <a:pt x="2954167" y="26715"/>
                  </a:lnTo>
                  <a:lnTo>
                    <a:pt x="2889614" y="21208"/>
                  </a:lnTo>
                  <a:lnTo>
                    <a:pt x="2824370" y="16314"/>
                  </a:lnTo>
                  <a:lnTo>
                    <a:pt x="2758464" y="12042"/>
                  </a:lnTo>
                  <a:lnTo>
                    <a:pt x="2691922" y="8402"/>
                  </a:lnTo>
                  <a:lnTo>
                    <a:pt x="2624772" y="5402"/>
                  </a:lnTo>
                  <a:lnTo>
                    <a:pt x="2557041" y="3053"/>
                  </a:lnTo>
                  <a:lnTo>
                    <a:pt x="2488758" y="1363"/>
                  </a:lnTo>
                  <a:lnTo>
                    <a:pt x="2419949" y="342"/>
                  </a:lnTo>
                  <a:lnTo>
                    <a:pt x="2350643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14116" y="2005457"/>
              <a:ext cx="4701540" cy="1605915"/>
            </a:xfrm>
            <a:custGeom>
              <a:avLst/>
              <a:gdLst/>
              <a:ahLst/>
              <a:cxnLst/>
              <a:rect l="l" t="t" r="r" b="b"/>
              <a:pathLst>
                <a:path w="4701540" h="1605914">
                  <a:moveTo>
                    <a:pt x="4701285" y="802893"/>
                  </a:moveTo>
                  <a:lnTo>
                    <a:pt x="4697295" y="850075"/>
                  </a:lnTo>
                  <a:lnTo>
                    <a:pt x="4685471" y="896539"/>
                  </a:lnTo>
                  <a:lnTo>
                    <a:pt x="4666033" y="942208"/>
                  </a:lnTo>
                  <a:lnTo>
                    <a:pt x="4639202" y="987008"/>
                  </a:lnTo>
                  <a:lnTo>
                    <a:pt x="4605198" y="1030864"/>
                  </a:lnTo>
                  <a:lnTo>
                    <a:pt x="4564243" y="1073700"/>
                  </a:lnTo>
                  <a:lnTo>
                    <a:pt x="4516556" y="1115440"/>
                  </a:lnTo>
                  <a:lnTo>
                    <a:pt x="4462358" y="1156011"/>
                  </a:lnTo>
                  <a:lnTo>
                    <a:pt x="4401870" y="1195337"/>
                  </a:lnTo>
                  <a:lnTo>
                    <a:pt x="4335311" y="1233341"/>
                  </a:lnTo>
                  <a:lnTo>
                    <a:pt x="4299825" y="1251825"/>
                  </a:lnTo>
                  <a:lnTo>
                    <a:pt x="4262903" y="1269950"/>
                  </a:lnTo>
                  <a:lnTo>
                    <a:pt x="4224574" y="1287707"/>
                  </a:lnTo>
                  <a:lnTo>
                    <a:pt x="4184866" y="1305087"/>
                  </a:lnTo>
                  <a:lnTo>
                    <a:pt x="4143806" y="1322080"/>
                  </a:lnTo>
                  <a:lnTo>
                    <a:pt x="4101420" y="1338678"/>
                  </a:lnTo>
                  <a:lnTo>
                    <a:pt x="4057738" y="1354870"/>
                  </a:lnTo>
                  <a:lnTo>
                    <a:pt x="4012787" y="1370647"/>
                  </a:lnTo>
                  <a:lnTo>
                    <a:pt x="3966593" y="1386000"/>
                  </a:lnTo>
                  <a:lnTo>
                    <a:pt x="3919185" y="1400919"/>
                  </a:lnTo>
                  <a:lnTo>
                    <a:pt x="3870591" y="1415395"/>
                  </a:lnTo>
                  <a:lnTo>
                    <a:pt x="3820837" y="1429419"/>
                  </a:lnTo>
                  <a:lnTo>
                    <a:pt x="3769952" y="1442981"/>
                  </a:lnTo>
                  <a:lnTo>
                    <a:pt x="3717962" y="1456071"/>
                  </a:lnTo>
                  <a:lnTo>
                    <a:pt x="3664896" y="1468681"/>
                  </a:lnTo>
                  <a:lnTo>
                    <a:pt x="3610781" y="1480801"/>
                  </a:lnTo>
                  <a:lnTo>
                    <a:pt x="3555645" y="1492421"/>
                  </a:lnTo>
                  <a:lnTo>
                    <a:pt x="3499514" y="1503532"/>
                  </a:lnTo>
                  <a:lnTo>
                    <a:pt x="3442418" y="1514125"/>
                  </a:lnTo>
                  <a:lnTo>
                    <a:pt x="3384383" y="1524191"/>
                  </a:lnTo>
                  <a:lnTo>
                    <a:pt x="3325436" y="1533719"/>
                  </a:lnTo>
                  <a:lnTo>
                    <a:pt x="3265606" y="1542700"/>
                  </a:lnTo>
                  <a:lnTo>
                    <a:pt x="3204920" y="1551126"/>
                  </a:lnTo>
                  <a:lnTo>
                    <a:pt x="3143405" y="1558986"/>
                  </a:lnTo>
                  <a:lnTo>
                    <a:pt x="3081090" y="1566272"/>
                  </a:lnTo>
                  <a:lnTo>
                    <a:pt x="3018001" y="1572973"/>
                  </a:lnTo>
                  <a:lnTo>
                    <a:pt x="2954167" y="1579081"/>
                  </a:lnTo>
                  <a:lnTo>
                    <a:pt x="2889614" y="1584586"/>
                  </a:lnTo>
                  <a:lnTo>
                    <a:pt x="2824370" y="1589478"/>
                  </a:lnTo>
                  <a:lnTo>
                    <a:pt x="2758464" y="1593749"/>
                  </a:lnTo>
                  <a:lnTo>
                    <a:pt x="2691922" y="1597388"/>
                  </a:lnTo>
                  <a:lnTo>
                    <a:pt x="2624772" y="1600387"/>
                  </a:lnTo>
                  <a:lnTo>
                    <a:pt x="2557041" y="1602735"/>
                  </a:lnTo>
                  <a:lnTo>
                    <a:pt x="2488758" y="1604425"/>
                  </a:lnTo>
                  <a:lnTo>
                    <a:pt x="2419949" y="1605445"/>
                  </a:lnTo>
                  <a:lnTo>
                    <a:pt x="2350643" y="1605787"/>
                  </a:lnTo>
                  <a:lnTo>
                    <a:pt x="2281336" y="1605445"/>
                  </a:lnTo>
                  <a:lnTo>
                    <a:pt x="2212527" y="1604425"/>
                  </a:lnTo>
                  <a:lnTo>
                    <a:pt x="2144244" y="1602735"/>
                  </a:lnTo>
                  <a:lnTo>
                    <a:pt x="2076513" y="1600387"/>
                  </a:lnTo>
                  <a:lnTo>
                    <a:pt x="2009363" y="1597388"/>
                  </a:lnTo>
                  <a:lnTo>
                    <a:pt x="1942821" y="1593749"/>
                  </a:lnTo>
                  <a:lnTo>
                    <a:pt x="1876915" y="1589478"/>
                  </a:lnTo>
                  <a:lnTo>
                    <a:pt x="1811671" y="1584586"/>
                  </a:lnTo>
                  <a:lnTo>
                    <a:pt x="1747118" y="1579081"/>
                  </a:lnTo>
                  <a:lnTo>
                    <a:pt x="1683284" y="1572973"/>
                  </a:lnTo>
                  <a:lnTo>
                    <a:pt x="1620195" y="1566272"/>
                  </a:lnTo>
                  <a:lnTo>
                    <a:pt x="1557880" y="1558986"/>
                  </a:lnTo>
                  <a:lnTo>
                    <a:pt x="1496365" y="1551126"/>
                  </a:lnTo>
                  <a:lnTo>
                    <a:pt x="1435679" y="1542700"/>
                  </a:lnTo>
                  <a:lnTo>
                    <a:pt x="1375849" y="1533719"/>
                  </a:lnTo>
                  <a:lnTo>
                    <a:pt x="1316902" y="1524191"/>
                  </a:lnTo>
                  <a:lnTo>
                    <a:pt x="1258867" y="1514125"/>
                  </a:lnTo>
                  <a:lnTo>
                    <a:pt x="1201771" y="1503532"/>
                  </a:lnTo>
                  <a:lnTo>
                    <a:pt x="1145640" y="1492421"/>
                  </a:lnTo>
                  <a:lnTo>
                    <a:pt x="1090504" y="1480801"/>
                  </a:lnTo>
                  <a:lnTo>
                    <a:pt x="1036389" y="1468681"/>
                  </a:lnTo>
                  <a:lnTo>
                    <a:pt x="983323" y="1456071"/>
                  </a:lnTo>
                  <a:lnTo>
                    <a:pt x="931333" y="1442981"/>
                  </a:lnTo>
                  <a:lnTo>
                    <a:pt x="880448" y="1429419"/>
                  </a:lnTo>
                  <a:lnTo>
                    <a:pt x="830694" y="1415395"/>
                  </a:lnTo>
                  <a:lnTo>
                    <a:pt x="782100" y="1400919"/>
                  </a:lnTo>
                  <a:lnTo>
                    <a:pt x="734692" y="1386000"/>
                  </a:lnTo>
                  <a:lnTo>
                    <a:pt x="688498" y="1370647"/>
                  </a:lnTo>
                  <a:lnTo>
                    <a:pt x="643547" y="1354870"/>
                  </a:lnTo>
                  <a:lnTo>
                    <a:pt x="599865" y="1338678"/>
                  </a:lnTo>
                  <a:lnTo>
                    <a:pt x="557479" y="1322080"/>
                  </a:lnTo>
                  <a:lnTo>
                    <a:pt x="516419" y="1305087"/>
                  </a:lnTo>
                  <a:lnTo>
                    <a:pt x="476711" y="1287707"/>
                  </a:lnTo>
                  <a:lnTo>
                    <a:pt x="438382" y="1269950"/>
                  </a:lnTo>
                  <a:lnTo>
                    <a:pt x="401460" y="1251825"/>
                  </a:lnTo>
                  <a:lnTo>
                    <a:pt x="365974" y="1233341"/>
                  </a:lnTo>
                  <a:lnTo>
                    <a:pt x="331950" y="1214509"/>
                  </a:lnTo>
                  <a:lnTo>
                    <a:pt x="268399" y="1175834"/>
                  </a:lnTo>
                  <a:lnTo>
                    <a:pt x="211028" y="1135877"/>
                  </a:lnTo>
                  <a:lnTo>
                    <a:pt x="160058" y="1094712"/>
                  </a:lnTo>
                  <a:lnTo>
                    <a:pt x="115709" y="1052414"/>
                  </a:lnTo>
                  <a:lnTo>
                    <a:pt x="78202" y="1009059"/>
                  </a:lnTo>
                  <a:lnTo>
                    <a:pt x="47757" y="964721"/>
                  </a:lnTo>
                  <a:lnTo>
                    <a:pt x="24595" y="919477"/>
                  </a:lnTo>
                  <a:lnTo>
                    <a:pt x="8937" y="873402"/>
                  </a:lnTo>
                  <a:lnTo>
                    <a:pt x="1002" y="826570"/>
                  </a:lnTo>
                  <a:lnTo>
                    <a:pt x="0" y="802893"/>
                  </a:lnTo>
                  <a:lnTo>
                    <a:pt x="1002" y="779224"/>
                  </a:lnTo>
                  <a:lnTo>
                    <a:pt x="8937" y="732404"/>
                  </a:lnTo>
                  <a:lnTo>
                    <a:pt x="24595" y="686338"/>
                  </a:lnTo>
                  <a:lnTo>
                    <a:pt x="47757" y="641102"/>
                  </a:lnTo>
                  <a:lnTo>
                    <a:pt x="78202" y="596772"/>
                  </a:lnTo>
                  <a:lnTo>
                    <a:pt x="115709" y="553422"/>
                  </a:lnTo>
                  <a:lnTo>
                    <a:pt x="160058" y="511128"/>
                  </a:lnTo>
                  <a:lnTo>
                    <a:pt x="211028" y="469965"/>
                  </a:lnTo>
                  <a:lnTo>
                    <a:pt x="268399" y="430009"/>
                  </a:lnTo>
                  <a:lnTo>
                    <a:pt x="331950" y="391335"/>
                  </a:lnTo>
                  <a:lnTo>
                    <a:pt x="365974" y="372502"/>
                  </a:lnTo>
                  <a:lnTo>
                    <a:pt x="401460" y="354018"/>
                  </a:lnTo>
                  <a:lnTo>
                    <a:pt x="438382" y="335892"/>
                  </a:lnTo>
                  <a:lnTo>
                    <a:pt x="476711" y="318134"/>
                  </a:lnTo>
                  <a:lnTo>
                    <a:pt x="516419" y="300753"/>
                  </a:lnTo>
                  <a:lnTo>
                    <a:pt x="557479" y="283759"/>
                  </a:lnTo>
                  <a:lnTo>
                    <a:pt x="599865" y="267160"/>
                  </a:lnTo>
                  <a:lnTo>
                    <a:pt x="643547" y="250966"/>
                  </a:lnTo>
                  <a:lnTo>
                    <a:pt x="688498" y="235188"/>
                  </a:lnTo>
                  <a:lnTo>
                    <a:pt x="734692" y="219833"/>
                  </a:lnTo>
                  <a:lnTo>
                    <a:pt x="782100" y="204912"/>
                  </a:lnTo>
                  <a:lnTo>
                    <a:pt x="830694" y="190434"/>
                  </a:lnTo>
                  <a:lnTo>
                    <a:pt x="880448" y="176408"/>
                  </a:lnTo>
                  <a:lnTo>
                    <a:pt x="931333" y="162844"/>
                  </a:lnTo>
                  <a:lnTo>
                    <a:pt x="983323" y="149751"/>
                  </a:lnTo>
                  <a:lnTo>
                    <a:pt x="1036389" y="137139"/>
                  </a:lnTo>
                  <a:lnTo>
                    <a:pt x="1090504" y="125017"/>
                  </a:lnTo>
                  <a:lnTo>
                    <a:pt x="1145640" y="113395"/>
                  </a:lnTo>
                  <a:lnTo>
                    <a:pt x="1201771" y="102281"/>
                  </a:lnTo>
                  <a:lnTo>
                    <a:pt x="1258867" y="91686"/>
                  </a:lnTo>
                  <a:lnTo>
                    <a:pt x="1316902" y="81619"/>
                  </a:lnTo>
                  <a:lnTo>
                    <a:pt x="1375849" y="72088"/>
                  </a:lnTo>
                  <a:lnTo>
                    <a:pt x="1435679" y="63105"/>
                  </a:lnTo>
                  <a:lnTo>
                    <a:pt x="1496365" y="54677"/>
                  </a:lnTo>
                  <a:lnTo>
                    <a:pt x="1557880" y="46815"/>
                  </a:lnTo>
                  <a:lnTo>
                    <a:pt x="1620195" y="39527"/>
                  </a:lnTo>
                  <a:lnTo>
                    <a:pt x="1683284" y="32824"/>
                  </a:lnTo>
                  <a:lnTo>
                    <a:pt x="1747118" y="26715"/>
                  </a:lnTo>
                  <a:lnTo>
                    <a:pt x="1811671" y="21208"/>
                  </a:lnTo>
                  <a:lnTo>
                    <a:pt x="1876915" y="16314"/>
                  </a:lnTo>
                  <a:lnTo>
                    <a:pt x="1942821" y="12042"/>
                  </a:lnTo>
                  <a:lnTo>
                    <a:pt x="2009363" y="8402"/>
                  </a:lnTo>
                  <a:lnTo>
                    <a:pt x="2076513" y="5402"/>
                  </a:lnTo>
                  <a:lnTo>
                    <a:pt x="2144244" y="3053"/>
                  </a:lnTo>
                  <a:lnTo>
                    <a:pt x="2212527" y="1363"/>
                  </a:lnTo>
                  <a:lnTo>
                    <a:pt x="2281336" y="342"/>
                  </a:lnTo>
                  <a:lnTo>
                    <a:pt x="2350643" y="0"/>
                  </a:lnTo>
                  <a:lnTo>
                    <a:pt x="2419949" y="342"/>
                  </a:lnTo>
                  <a:lnTo>
                    <a:pt x="2488758" y="1363"/>
                  </a:lnTo>
                  <a:lnTo>
                    <a:pt x="2557041" y="3053"/>
                  </a:lnTo>
                  <a:lnTo>
                    <a:pt x="2624772" y="5402"/>
                  </a:lnTo>
                  <a:lnTo>
                    <a:pt x="2691922" y="8402"/>
                  </a:lnTo>
                  <a:lnTo>
                    <a:pt x="2758464" y="12042"/>
                  </a:lnTo>
                  <a:lnTo>
                    <a:pt x="2824370" y="16314"/>
                  </a:lnTo>
                  <a:lnTo>
                    <a:pt x="2889614" y="21208"/>
                  </a:lnTo>
                  <a:lnTo>
                    <a:pt x="2954167" y="26715"/>
                  </a:lnTo>
                  <a:lnTo>
                    <a:pt x="3018001" y="32824"/>
                  </a:lnTo>
                  <a:lnTo>
                    <a:pt x="3081090" y="39527"/>
                  </a:lnTo>
                  <a:lnTo>
                    <a:pt x="3143405" y="46815"/>
                  </a:lnTo>
                  <a:lnTo>
                    <a:pt x="3204920" y="54677"/>
                  </a:lnTo>
                  <a:lnTo>
                    <a:pt x="3265606" y="63105"/>
                  </a:lnTo>
                  <a:lnTo>
                    <a:pt x="3325436" y="72088"/>
                  </a:lnTo>
                  <a:lnTo>
                    <a:pt x="3384383" y="81619"/>
                  </a:lnTo>
                  <a:lnTo>
                    <a:pt x="3442418" y="91686"/>
                  </a:lnTo>
                  <a:lnTo>
                    <a:pt x="3499514" y="102281"/>
                  </a:lnTo>
                  <a:lnTo>
                    <a:pt x="3555645" y="113395"/>
                  </a:lnTo>
                  <a:lnTo>
                    <a:pt x="3610781" y="125017"/>
                  </a:lnTo>
                  <a:lnTo>
                    <a:pt x="3664896" y="137139"/>
                  </a:lnTo>
                  <a:lnTo>
                    <a:pt x="3717962" y="149751"/>
                  </a:lnTo>
                  <a:lnTo>
                    <a:pt x="3769952" y="162844"/>
                  </a:lnTo>
                  <a:lnTo>
                    <a:pt x="3820837" y="176408"/>
                  </a:lnTo>
                  <a:lnTo>
                    <a:pt x="3870591" y="190434"/>
                  </a:lnTo>
                  <a:lnTo>
                    <a:pt x="3919185" y="204912"/>
                  </a:lnTo>
                  <a:lnTo>
                    <a:pt x="3966593" y="219833"/>
                  </a:lnTo>
                  <a:lnTo>
                    <a:pt x="4012787" y="235188"/>
                  </a:lnTo>
                  <a:lnTo>
                    <a:pt x="4057738" y="250966"/>
                  </a:lnTo>
                  <a:lnTo>
                    <a:pt x="4101420" y="267160"/>
                  </a:lnTo>
                  <a:lnTo>
                    <a:pt x="4143806" y="283759"/>
                  </a:lnTo>
                  <a:lnTo>
                    <a:pt x="4184866" y="300753"/>
                  </a:lnTo>
                  <a:lnTo>
                    <a:pt x="4224574" y="318134"/>
                  </a:lnTo>
                  <a:lnTo>
                    <a:pt x="4262903" y="335892"/>
                  </a:lnTo>
                  <a:lnTo>
                    <a:pt x="4299825" y="354018"/>
                  </a:lnTo>
                  <a:lnTo>
                    <a:pt x="4335311" y="372502"/>
                  </a:lnTo>
                  <a:lnTo>
                    <a:pt x="4369335" y="391335"/>
                  </a:lnTo>
                  <a:lnTo>
                    <a:pt x="4432886" y="430009"/>
                  </a:lnTo>
                  <a:lnTo>
                    <a:pt x="4490257" y="469965"/>
                  </a:lnTo>
                  <a:lnTo>
                    <a:pt x="4541227" y="511128"/>
                  </a:lnTo>
                  <a:lnTo>
                    <a:pt x="4585576" y="553422"/>
                  </a:lnTo>
                  <a:lnTo>
                    <a:pt x="4623083" y="596772"/>
                  </a:lnTo>
                  <a:lnTo>
                    <a:pt x="4653528" y="641102"/>
                  </a:lnTo>
                  <a:lnTo>
                    <a:pt x="4676690" y="686338"/>
                  </a:lnTo>
                  <a:lnTo>
                    <a:pt x="4692348" y="732404"/>
                  </a:lnTo>
                  <a:lnTo>
                    <a:pt x="4700283" y="779224"/>
                  </a:lnTo>
                  <a:lnTo>
                    <a:pt x="4701285" y="80289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5316" y="2446020"/>
              <a:ext cx="2503932" cy="8778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25719" y="2375662"/>
              <a:ext cx="2491105" cy="865505"/>
            </a:xfrm>
            <a:custGeom>
              <a:avLst/>
              <a:gdLst/>
              <a:ahLst/>
              <a:cxnLst/>
              <a:rect l="l" t="t" r="r" b="b"/>
              <a:pathLst>
                <a:path w="2491104" h="865505">
                  <a:moveTo>
                    <a:pt x="1245362" y="0"/>
                  </a:moveTo>
                  <a:lnTo>
                    <a:pt x="1177028" y="640"/>
                  </a:lnTo>
                  <a:lnTo>
                    <a:pt x="1109659" y="2538"/>
                  </a:lnTo>
                  <a:lnTo>
                    <a:pt x="1043348" y="5661"/>
                  </a:lnTo>
                  <a:lnTo>
                    <a:pt x="978191" y="9977"/>
                  </a:lnTo>
                  <a:lnTo>
                    <a:pt x="914282" y="15452"/>
                  </a:lnTo>
                  <a:lnTo>
                    <a:pt x="851716" y="22054"/>
                  </a:lnTo>
                  <a:lnTo>
                    <a:pt x="790589" y="29749"/>
                  </a:lnTo>
                  <a:lnTo>
                    <a:pt x="730995" y="38504"/>
                  </a:lnTo>
                  <a:lnTo>
                    <a:pt x="673029" y="48287"/>
                  </a:lnTo>
                  <a:lnTo>
                    <a:pt x="616787" y="59064"/>
                  </a:lnTo>
                  <a:lnTo>
                    <a:pt x="562362" y="70803"/>
                  </a:lnTo>
                  <a:lnTo>
                    <a:pt x="509851" y="83470"/>
                  </a:lnTo>
                  <a:lnTo>
                    <a:pt x="459347" y="97033"/>
                  </a:lnTo>
                  <a:lnTo>
                    <a:pt x="410946" y="111459"/>
                  </a:lnTo>
                  <a:lnTo>
                    <a:pt x="364743" y="126714"/>
                  </a:lnTo>
                  <a:lnTo>
                    <a:pt x="320833" y="142766"/>
                  </a:lnTo>
                  <a:lnTo>
                    <a:pt x="279311" y="159581"/>
                  </a:lnTo>
                  <a:lnTo>
                    <a:pt x="240271" y="177128"/>
                  </a:lnTo>
                  <a:lnTo>
                    <a:pt x="203809" y="195372"/>
                  </a:lnTo>
                  <a:lnTo>
                    <a:pt x="170020" y="214281"/>
                  </a:lnTo>
                  <a:lnTo>
                    <a:pt x="110838" y="253963"/>
                  </a:lnTo>
                  <a:lnTo>
                    <a:pt x="63485" y="295907"/>
                  </a:lnTo>
                  <a:lnTo>
                    <a:pt x="28722" y="339853"/>
                  </a:lnTo>
                  <a:lnTo>
                    <a:pt x="7307" y="385534"/>
                  </a:lnTo>
                  <a:lnTo>
                    <a:pt x="0" y="432688"/>
                  </a:lnTo>
                  <a:lnTo>
                    <a:pt x="1842" y="456433"/>
                  </a:lnTo>
                  <a:lnTo>
                    <a:pt x="16298" y="502884"/>
                  </a:lnTo>
                  <a:lnTo>
                    <a:pt x="44482" y="547731"/>
                  </a:lnTo>
                  <a:lnTo>
                    <a:pt x="85635" y="590709"/>
                  </a:lnTo>
                  <a:lnTo>
                    <a:pt x="138997" y="631554"/>
                  </a:lnTo>
                  <a:lnTo>
                    <a:pt x="203809" y="670005"/>
                  </a:lnTo>
                  <a:lnTo>
                    <a:pt x="240271" y="688249"/>
                  </a:lnTo>
                  <a:lnTo>
                    <a:pt x="279311" y="705796"/>
                  </a:lnTo>
                  <a:lnTo>
                    <a:pt x="320833" y="722611"/>
                  </a:lnTo>
                  <a:lnTo>
                    <a:pt x="364743" y="738663"/>
                  </a:lnTo>
                  <a:lnTo>
                    <a:pt x="410946" y="753918"/>
                  </a:lnTo>
                  <a:lnTo>
                    <a:pt x="459347" y="768344"/>
                  </a:lnTo>
                  <a:lnTo>
                    <a:pt x="509851" y="781907"/>
                  </a:lnTo>
                  <a:lnTo>
                    <a:pt x="562362" y="794574"/>
                  </a:lnTo>
                  <a:lnTo>
                    <a:pt x="616787" y="806313"/>
                  </a:lnTo>
                  <a:lnTo>
                    <a:pt x="673029" y="817090"/>
                  </a:lnTo>
                  <a:lnTo>
                    <a:pt x="730995" y="826873"/>
                  </a:lnTo>
                  <a:lnTo>
                    <a:pt x="790589" y="835628"/>
                  </a:lnTo>
                  <a:lnTo>
                    <a:pt x="851716" y="843323"/>
                  </a:lnTo>
                  <a:lnTo>
                    <a:pt x="914282" y="849925"/>
                  </a:lnTo>
                  <a:lnTo>
                    <a:pt x="978191" y="855400"/>
                  </a:lnTo>
                  <a:lnTo>
                    <a:pt x="1043348" y="859716"/>
                  </a:lnTo>
                  <a:lnTo>
                    <a:pt x="1109659" y="862839"/>
                  </a:lnTo>
                  <a:lnTo>
                    <a:pt x="1177028" y="864737"/>
                  </a:lnTo>
                  <a:lnTo>
                    <a:pt x="1245362" y="865377"/>
                  </a:lnTo>
                  <a:lnTo>
                    <a:pt x="1313695" y="864737"/>
                  </a:lnTo>
                  <a:lnTo>
                    <a:pt x="1381066" y="862839"/>
                  </a:lnTo>
                  <a:lnTo>
                    <a:pt x="1447378" y="859716"/>
                  </a:lnTo>
                  <a:lnTo>
                    <a:pt x="1512538" y="855400"/>
                  </a:lnTo>
                  <a:lnTo>
                    <a:pt x="1576450" y="849925"/>
                  </a:lnTo>
                  <a:lnTo>
                    <a:pt x="1639020" y="843323"/>
                  </a:lnTo>
                  <a:lnTo>
                    <a:pt x="1700151" y="835628"/>
                  </a:lnTo>
                  <a:lnTo>
                    <a:pt x="1759750" y="826873"/>
                  </a:lnTo>
                  <a:lnTo>
                    <a:pt x="1817721" y="817090"/>
                  </a:lnTo>
                  <a:lnTo>
                    <a:pt x="1873969" y="806313"/>
                  </a:lnTo>
                  <a:lnTo>
                    <a:pt x="1928400" y="794574"/>
                  </a:lnTo>
                  <a:lnTo>
                    <a:pt x="1980917" y="781907"/>
                  </a:lnTo>
                  <a:lnTo>
                    <a:pt x="2031427" y="768344"/>
                  </a:lnTo>
                  <a:lnTo>
                    <a:pt x="2079834" y="753918"/>
                  </a:lnTo>
                  <a:lnTo>
                    <a:pt x="2126043" y="738663"/>
                  </a:lnTo>
                  <a:lnTo>
                    <a:pt x="2169959" y="722611"/>
                  </a:lnTo>
                  <a:lnTo>
                    <a:pt x="2211488" y="705796"/>
                  </a:lnTo>
                  <a:lnTo>
                    <a:pt x="2250534" y="688249"/>
                  </a:lnTo>
                  <a:lnTo>
                    <a:pt x="2287002" y="670005"/>
                  </a:lnTo>
                  <a:lnTo>
                    <a:pt x="2320797" y="651096"/>
                  </a:lnTo>
                  <a:lnTo>
                    <a:pt x="2379990" y="611414"/>
                  </a:lnTo>
                  <a:lnTo>
                    <a:pt x="2427352" y="569470"/>
                  </a:lnTo>
                  <a:lnTo>
                    <a:pt x="2462122" y="525524"/>
                  </a:lnTo>
                  <a:lnTo>
                    <a:pt x="2483542" y="479843"/>
                  </a:lnTo>
                  <a:lnTo>
                    <a:pt x="2490851" y="432688"/>
                  </a:lnTo>
                  <a:lnTo>
                    <a:pt x="2489007" y="408944"/>
                  </a:lnTo>
                  <a:lnTo>
                    <a:pt x="2474548" y="362493"/>
                  </a:lnTo>
                  <a:lnTo>
                    <a:pt x="2446358" y="317646"/>
                  </a:lnTo>
                  <a:lnTo>
                    <a:pt x="2405197" y="274668"/>
                  </a:lnTo>
                  <a:lnTo>
                    <a:pt x="2351825" y="233823"/>
                  </a:lnTo>
                  <a:lnTo>
                    <a:pt x="2287002" y="195372"/>
                  </a:lnTo>
                  <a:lnTo>
                    <a:pt x="2250534" y="177128"/>
                  </a:lnTo>
                  <a:lnTo>
                    <a:pt x="2211488" y="159581"/>
                  </a:lnTo>
                  <a:lnTo>
                    <a:pt x="2169959" y="142766"/>
                  </a:lnTo>
                  <a:lnTo>
                    <a:pt x="2126043" y="126714"/>
                  </a:lnTo>
                  <a:lnTo>
                    <a:pt x="2079834" y="111459"/>
                  </a:lnTo>
                  <a:lnTo>
                    <a:pt x="2031427" y="97033"/>
                  </a:lnTo>
                  <a:lnTo>
                    <a:pt x="1980917" y="83470"/>
                  </a:lnTo>
                  <a:lnTo>
                    <a:pt x="1928400" y="70803"/>
                  </a:lnTo>
                  <a:lnTo>
                    <a:pt x="1873969" y="59064"/>
                  </a:lnTo>
                  <a:lnTo>
                    <a:pt x="1817721" y="48287"/>
                  </a:lnTo>
                  <a:lnTo>
                    <a:pt x="1759750" y="38504"/>
                  </a:lnTo>
                  <a:lnTo>
                    <a:pt x="1700151" y="29749"/>
                  </a:lnTo>
                  <a:lnTo>
                    <a:pt x="1639020" y="22054"/>
                  </a:lnTo>
                  <a:lnTo>
                    <a:pt x="1576451" y="15452"/>
                  </a:lnTo>
                  <a:lnTo>
                    <a:pt x="1512538" y="9977"/>
                  </a:lnTo>
                  <a:lnTo>
                    <a:pt x="1447378" y="5661"/>
                  </a:lnTo>
                  <a:lnTo>
                    <a:pt x="1381066" y="2538"/>
                  </a:lnTo>
                  <a:lnTo>
                    <a:pt x="1313695" y="640"/>
                  </a:lnTo>
                  <a:lnTo>
                    <a:pt x="1245362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25719" y="2375662"/>
              <a:ext cx="2491105" cy="865505"/>
            </a:xfrm>
            <a:custGeom>
              <a:avLst/>
              <a:gdLst/>
              <a:ahLst/>
              <a:cxnLst/>
              <a:rect l="l" t="t" r="r" b="b"/>
              <a:pathLst>
                <a:path w="2491104" h="865505">
                  <a:moveTo>
                    <a:pt x="2490851" y="432688"/>
                  </a:moveTo>
                  <a:lnTo>
                    <a:pt x="2483542" y="479843"/>
                  </a:lnTo>
                  <a:lnTo>
                    <a:pt x="2462122" y="525524"/>
                  </a:lnTo>
                  <a:lnTo>
                    <a:pt x="2427352" y="569470"/>
                  </a:lnTo>
                  <a:lnTo>
                    <a:pt x="2379990" y="611414"/>
                  </a:lnTo>
                  <a:lnTo>
                    <a:pt x="2320797" y="651096"/>
                  </a:lnTo>
                  <a:lnTo>
                    <a:pt x="2287002" y="670005"/>
                  </a:lnTo>
                  <a:lnTo>
                    <a:pt x="2250534" y="688249"/>
                  </a:lnTo>
                  <a:lnTo>
                    <a:pt x="2211488" y="705796"/>
                  </a:lnTo>
                  <a:lnTo>
                    <a:pt x="2169959" y="722611"/>
                  </a:lnTo>
                  <a:lnTo>
                    <a:pt x="2126043" y="738663"/>
                  </a:lnTo>
                  <a:lnTo>
                    <a:pt x="2079834" y="753918"/>
                  </a:lnTo>
                  <a:lnTo>
                    <a:pt x="2031427" y="768344"/>
                  </a:lnTo>
                  <a:lnTo>
                    <a:pt x="1980917" y="781907"/>
                  </a:lnTo>
                  <a:lnTo>
                    <a:pt x="1928400" y="794574"/>
                  </a:lnTo>
                  <a:lnTo>
                    <a:pt x="1873969" y="806313"/>
                  </a:lnTo>
                  <a:lnTo>
                    <a:pt x="1817721" y="817090"/>
                  </a:lnTo>
                  <a:lnTo>
                    <a:pt x="1759750" y="826873"/>
                  </a:lnTo>
                  <a:lnTo>
                    <a:pt x="1700151" y="835628"/>
                  </a:lnTo>
                  <a:lnTo>
                    <a:pt x="1639020" y="843323"/>
                  </a:lnTo>
                  <a:lnTo>
                    <a:pt x="1576450" y="849925"/>
                  </a:lnTo>
                  <a:lnTo>
                    <a:pt x="1512538" y="855400"/>
                  </a:lnTo>
                  <a:lnTo>
                    <a:pt x="1447378" y="859716"/>
                  </a:lnTo>
                  <a:lnTo>
                    <a:pt x="1381066" y="862839"/>
                  </a:lnTo>
                  <a:lnTo>
                    <a:pt x="1313695" y="864737"/>
                  </a:lnTo>
                  <a:lnTo>
                    <a:pt x="1245362" y="865377"/>
                  </a:lnTo>
                  <a:lnTo>
                    <a:pt x="1177028" y="864737"/>
                  </a:lnTo>
                  <a:lnTo>
                    <a:pt x="1109659" y="862839"/>
                  </a:lnTo>
                  <a:lnTo>
                    <a:pt x="1043348" y="859716"/>
                  </a:lnTo>
                  <a:lnTo>
                    <a:pt x="978191" y="855400"/>
                  </a:lnTo>
                  <a:lnTo>
                    <a:pt x="914282" y="849925"/>
                  </a:lnTo>
                  <a:lnTo>
                    <a:pt x="851716" y="843323"/>
                  </a:lnTo>
                  <a:lnTo>
                    <a:pt x="790589" y="835628"/>
                  </a:lnTo>
                  <a:lnTo>
                    <a:pt x="730995" y="826873"/>
                  </a:lnTo>
                  <a:lnTo>
                    <a:pt x="673029" y="817090"/>
                  </a:lnTo>
                  <a:lnTo>
                    <a:pt x="616787" y="806313"/>
                  </a:lnTo>
                  <a:lnTo>
                    <a:pt x="562362" y="794574"/>
                  </a:lnTo>
                  <a:lnTo>
                    <a:pt x="509851" y="781907"/>
                  </a:lnTo>
                  <a:lnTo>
                    <a:pt x="459347" y="768344"/>
                  </a:lnTo>
                  <a:lnTo>
                    <a:pt x="410946" y="753918"/>
                  </a:lnTo>
                  <a:lnTo>
                    <a:pt x="364743" y="738663"/>
                  </a:lnTo>
                  <a:lnTo>
                    <a:pt x="320833" y="722611"/>
                  </a:lnTo>
                  <a:lnTo>
                    <a:pt x="279311" y="705796"/>
                  </a:lnTo>
                  <a:lnTo>
                    <a:pt x="240271" y="688249"/>
                  </a:lnTo>
                  <a:lnTo>
                    <a:pt x="203809" y="670005"/>
                  </a:lnTo>
                  <a:lnTo>
                    <a:pt x="170020" y="651096"/>
                  </a:lnTo>
                  <a:lnTo>
                    <a:pt x="110838" y="611414"/>
                  </a:lnTo>
                  <a:lnTo>
                    <a:pt x="63485" y="569470"/>
                  </a:lnTo>
                  <a:lnTo>
                    <a:pt x="28722" y="525524"/>
                  </a:lnTo>
                  <a:lnTo>
                    <a:pt x="7307" y="479843"/>
                  </a:lnTo>
                  <a:lnTo>
                    <a:pt x="0" y="432688"/>
                  </a:lnTo>
                  <a:lnTo>
                    <a:pt x="1842" y="408944"/>
                  </a:lnTo>
                  <a:lnTo>
                    <a:pt x="16298" y="362493"/>
                  </a:lnTo>
                  <a:lnTo>
                    <a:pt x="44482" y="317646"/>
                  </a:lnTo>
                  <a:lnTo>
                    <a:pt x="85635" y="274668"/>
                  </a:lnTo>
                  <a:lnTo>
                    <a:pt x="138997" y="233823"/>
                  </a:lnTo>
                  <a:lnTo>
                    <a:pt x="203809" y="195372"/>
                  </a:lnTo>
                  <a:lnTo>
                    <a:pt x="240271" y="177128"/>
                  </a:lnTo>
                  <a:lnTo>
                    <a:pt x="279311" y="159581"/>
                  </a:lnTo>
                  <a:lnTo>
                    <a:pt x="320833" y="142766"/>
                  </a:lnTo>
                  <a:lnTo>
                    <a:pt x="364743" y="126714"/>
                  </a:lnTo>
                  <a:lnTo>
                    <a:pt x="410946" y="111459"/>
                  </a:lnTo>
                  <a:lnTo>
                    <a:pt x="459347" y="97033"/>
                  </a:lnTo>
                  <a:lnTo>
                    <a:pt x="509851" y="83470"/>
                  </a:lnTo>
                  <a:lnTo>
                    <a:pt x="562362" y="70803"/>
                  </a:lnTo>
                  <a:lnTo>
                    <a:pt x="616787" y="59064"/>
                  </a:lnTo>
                  <a:lnTo>
                    <a:pt x="673029" y="48287"/>
                  </a:lnTo>
                  <a:lnTo>
                    <a:pt x="730995" y="38504"/>
                  </a:lnTo>
                  <a:lnTo>
                    <a:pt x="790589" y="29749"/>
                  </a:lnTo>
                  <a:lnTo>
                    <a:pt x="851716" y="22054"/>
                  </a:lnTo>
                  <a:lnTo>
                    <a:pt x="914282" y="15452"/>
                  </a:lnTo>
                  <a:lnTo>
                    <a:pt x="978191" y="9977"/>
                  </a:lnTo>
                  <a:lnTo>
                    <a:pt x="1043348" y="5661"/>
                  </a:lnTo>
                  <a:lnTo>
                    <a:pt x="1109659" y="2538"/>
                  </a:lnTo>
                  <a:lnTo>
                    <a:pt x="1177028" y="640"/>
                  </a:lnTo>
                  <a:lnTo>
                    <a:pt x="1245362" y="0"/>
                  </a:lnTo>
                  <a:lnTo>
                    <a:pt x="1313695" y="640"/>
                  </a:lnTo>
                  <a:lnTo>
                    <a:pt x="1381066" y="2538"/>
                  </a:lnTo>
                  <a:lnTo>
                    <a:pt x="1447378" y="5661"/>
                  </a:lnTo>
                  <a:lnTo>
                    <a:pt x="1512538" y="9977"/>
                  </a:lnTo>
                  <a:lnTo>
                    <a:pt x="1576451" y="15452"/>
                  </a:lnTo>
                  <a:lnTo>
                    <a:pt x="1639020" y="22054"/>
                  </a:lnTo>
                  <a:lnTo>
                    <a:pt x="1700151" y="29749"/>
                  </a:lnTo>
                  <a:lnTo>
                    <a:pt x="1759750" y="38504"/>
                  </a:lnTo>
                  <a:lnTo>
                    <a:pt x="1817721" y="48287"/>
                  </a:lnTo>
                  <a:lnTo>
                    <a:pt x="1873969" y="59064"/>
                  </a:lnTo>
                  <a:lnTo>
                    <a:pt x="1928400" y="70803"/>
                  </a:lnTo>
                  <a:lnTo>
                    <a:pt x="1980917" y="83470"/>
                  </a:lnTo>
                  <a:lnTo>
                    <a:pt x="2031427" y="97033"/>
                  </a:lnTo>
                  <a:lnTo>
                    <a:pt x="2079834" y="111459"/>
                  </a:lnTo>
                  <a:lnTo>
                    <a:pt x="2126043" y="126714"/>
                  </a:lnTo>
                  <a:lnTo>
                    <a:pt x="2169959" y="142766"/>
                  </a:lnTo>
                  <a:lnTo>
                    <a:pt x="2211488" y="159581"/>
                  </a:lnTo>
                  <a:lnTo>
                    <a:pt x="2250534" y="177128"/>
                  </a:lnTo>
                  <a:lnTo>
                    <a:pt x="2287002" y="195372"/>
                  </a:lnTo>
                  <a:lnTo>
                    <a:pt x="2320798" y="214281"/>
                  </a:lnTo>
                  <a:lnTo>
                    <a:pt x="2379990" y="253963"/>
                  </a:lnTo>
                  <a:lnTo>
                    <a:pt x="2427352" y="295907"/>
                  </a:lnTo>
                  <a:lnTo>
                    <a:pt x="2462122" y="339853"/>
                  </a:lnTo>
                  <a:lnTo>
                    <a:pt x="2483542" y="385534"/>
                  </a:lnTo>
                  <a:lnTo>
                    <a:pt x="2490851" y="43268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865458" y="4493232"/>
            <a:ext cx="1233154" cy="569144"/>
          </a:xfrm>
          <a:prstGeom prst="rect">
            <a:avLst/>
          </a:prstGeom>
        </p:spPr>
        <p:txBody>
          <a:bodyPr vert="horz" wrap="square" lIns="0" tIns="15000" rIns="0" bIns="0" rtlCol="0">
            <a:spAutoFit/>
          </a:bodyPr>
          <a:lstStyle/>
          <a:p>
            <a:pPr marL="14284">
              <a:spcBef>
                <a:spcPts val="118"/>
              </a:spcBef>
            </a:pPr>
            <a:r>
              <a:rPr sz="3600" b="1" dirty="0">
                <a:latin typeface="Times New Roman"/>
                <a:cs typeface="Times New Roman"/>
              </a:rPr>
              <a:t>c</a:t>
            </a:r>
            <a:r>
              <a:rPr sz="3600" b="1" spc="6" dirty="0">
                <a:latin typeface="Times New Roman"/>
                <a:cs typeface="Times New Roman"/>
              </a:rPr>
              <a:t>e</a:t>
            </a:r>
            <a:r>
              <a:rPr sz="3600" b="1" dirty="0">
                <a:latin typeface="Times New Roman"/>
                <a:cs typeface="Times New Roman"/>
              </a:rPr>
              <a:t>ppo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66857" y="4417354"/>
            <a:ext cx="1410176" cy="645365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>
              <a:spcBef>
                <a:spcPts val="113"/>
              </a:spcBef>
            </a:pPr>
            <a:r>
              <a:rPr sz="4100" b="1" spc="-6" dirty="0">
                <a:latin typeface="Times New Roman"/>
                <a:cs typeface="Times New Roman"/>
              </a:rPr>
              <a:t>specie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736316" y="4404713"/>
            <a:ext cx="1549694" cy="645365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>
              <a:spcBef>
                <a:spcPts val="113"/>
              </a:spcBef>
            </a:pPr>
            <a:r>
              <a:rPr sz="4100" b="1" spc="-6" dirty="0">
                <a:solidFill>
                  <a:srgbClr val="FFFFFF"/>
                </a:solidFill>
                <a:latin typeface="Times New Roman"/>
                <a:cs typeface="Times New Roman"/>
              </a:rPr>
              <a:t>gene</a:t>
            </a:r>
            <a:r>
              <a:rPr sz="4100" b="1" spc="-79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100" b="1" spc="-6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05016" y="6344396"/>
            <a:ext cx="1019377" cy="568421"/>
          </a:xfrm>
          <a:prstGeom prst="rect">
            <a:avLst/>
          </a:prstGeom>
        </p:spPr>
        <p:txBody>
          <a:bodyPr vert="horz" wrap="square" lIns="0" tIns="14284" rIns="0" bIns="0" rtlCol="0">
            <a:spAutoFit/>
          </a:bodyPr>
          <a:lstStyle/>
          <a:p>
            <a:pPr marL="14284">
              <a:spcBef>
                <a:spcPts val="113"/>
              </a:spcBef>
            </a:pPr>
            <a:r>
              <a:rPr sz="3600" dirty="0">
                <a:latin typeface="Times New Roman"/>
                <a:cs typeface="Times New Roman"/>
              </a:rPr>
              <a:t>XYZ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9" name="object 2"/>
          <p:cNvSpPr txBox="1">
            <a:spLocks/>
          </p:cNvSpPr>
          <p:nvPr/>
        </p:nvSpPr>
        <p:spPr>
          <a:xfrm>
            <a:off x="711090" y="1723307"/>
            <a:ext cx="9721215" cy="1552586"/>
          </a:xfrm>
          <a:prstGeom prst="rect">
            <a:avLst/>
          </a:prstGeom>
        </p:spPr>
        <p:txBody>
          <a:bodyPr vert="horz" wrap="square" lIns="0" tIns="13571" rIns="0" bIns="0" rtlCol="0" anchor="ctr">
            <a:spAutoFit/>
          </a:bodyPr>
          <a:lstStyle>
            <a:lvl1pPr algn="ctr" defTabSz="10287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284" marR="5714">
              <a:spcBef>
                <a:spcPts val="107"/>
              </a:spcBef>
            </a:pPr>
            <a:r>
              <a:rPr lang="it-IT" spc="-6"/>
              <a:t>Le</a:t>
            </a:r>
            <a:r>
              <a:rPr lang="it-IT" spc="-34"/>
              <a:t> </a:t>
            </a:r>
            <a:r>
              <a:rPr lang="it-IT"/>
              <a:t>caratteristiche </a:t>
            </a:r>
            <a:r>
              <a:rPr lang="it-IT" spc="-6"/>
              <a:t>di</a:t>
            </a:r>
            <a:r>
              <a:rPr lang="it-IT" spc="-39"/>
              <a:t> </a:t>
            </a:r>
            <a:r>
              <a:rPr lang="it-IT"/>
              <a:t>probioticità </a:t>
            </a:r>
            <a:r>
              <a:rPr lang="it-IT" spc="-1108"/>
              <a:t> </a:t>
            </a:r>
            <a:r>
              <a:rPr lang="it-IT"/>
              <a:t>sono ceppo</a:t>
            </a:r>
            <a:r>
              <a:rPr lang="it-IT" spc="-17"/>
              <a:t> </a:t>
            </a:r>
            <a:r>
              <a:rPr lang="it-IT" spc="-6"/>
              <a:t>specifiche</a:t>
            </a:r>
            <a:endParaRPr lang="it-IT" spc="-6" dirty="0"/>
          </a:p>
        </p:txBody>
      </p:sp>
    </p:spTree>
    <p:extLst>
      <p:ext uri="{BB962C8B-B14F-4D97-AF65-F5344CB8AC3E}">
        <p14:creationId xmlns:p14="http://schemas.microsoft.com/office/powerpoint/2010/main" val="221888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4" y="198072"/>
            <a:ext cx="10674468" cy="670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171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04133" y="2808362"/>
            <a:ext cx="9721215" cy="1200150"/>
          </a:xfrm>
        </p:spPr>
        <p:txBody>
          <a:bodyPr>
            <a:normAutofit fontScale="90000"/>
          </a:bodyPr>
          <a:lstStyle/>
          <a:p>
            <a:r>
              <a:rPr lang="it-IT" dirty="0"/>
              <a:t>Quale razionale di impiego per i probiotici?</a:t>
            </a:r>
          </a:p>
        </p:txBody>
      </p:sp>
    </p:spTree>
    <p:extLst>
      <p:ext uri="{BB962C8B-B14F-4D97-AF65-F5344CB8AC3E}">
        <p14:creationId xmlns:p14="http://schemas.microsoft.com/office/powerpoint/2010/main" val="60209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6629" y="1456345"/>
            <a:ext cx="4270337" cy="56259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4550" y="73996"/>
            <a:ext cx="8829771" cy="830415"/>
          </a:xfrm>
          <a:prstGeom prst="rect">
            <a:avLst/>
          </a:prstGeom>
        </p:spPr>
        <p:txBody>
          <a:bodyPr vert="horz" wrap="square" lIns="0" tIns="14664" rIns="0" bIns="0" rtlCol="0">
            <a:spAutoFit/>
          </a:bodyPr>
          <a:lstStyle/>
          <a:p>
            <a:pPr marL="13330">
              <a:spcBef>
                <a:spcPts val="116"/>
              </a:spcBef>
            </a:pPr>
            <a:r>
              <a:rPr sz="5000" spc="105" dirty="0"/>
              <a:t>L</a:t>
            </a:r>
            <a:r>
              <a:rPr sz="5300" spc="105" dirty="0">
                <a:latin typeface="Arial"/>
                <a:cs typeface="Arial"/>
              </a:rPr>
              <a:t>’</a:t>
            </a:r>
            <a:r>
              <a:rPr sz="5000" spc="105" dirty="0"/>
              <a:t>apparato</a:t>
            </a:r>
            <a:r>
              <a:rPr sz="5000" spc="-26" dirty="0"/>
              <a:t> </a:t>
            </a:r>
            <a:r>
              <a:rPr sz="5000" dirty="0"/>
              <a:t>digerente</a:t>
            </a:r>
            <a:r>
              <a:rPr sz="5000" spc="-47" dirty="0"/>
              <a:t> </a:t>
            </a:r>
            <a:r>
              <a:rPr sz="5000" dirty="0"/>
              <a:t>nella</a:t>
            </a:r>
            <a:r>
              <a:rPr sz="5000" spc="-26" dirty="0"/>
              <a:t> </a:t>
            </a:r>
            <a:r>
              <a:rPr sz="5000" dirty="0"/>
              <a:t>storia</a:t>
            </a:r>
            <a:endParaRPr sz="5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2842" y="940920"/>
            <a:ext cx="6246115" cy="5852065"/>
            <a:chOff x="316991" y="896111"/>
            <a:chExt cx="5948680" cy="55733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991" y="896111"/>
              <a:ext cx="3843528" cy="8199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3008" y="896111"/>
              <a:ext cx="836676" cy="819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2171" y="896111"/>
              <a:ext cx="2598420" cy="8199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902" y="2721746"/>
              <a:ext cx="229545" cy="1709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747" y="2436875"/>
              <a:ext cx="5614416" cy="7406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8319" y="2985516"/>
              <a:ext cx="1313688" cy="7406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8503" y="2985516"/>
              <a:ext cx="755904" cy="740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60903" y="2985516"/>
              <a:ext cx="2228088" cy="7406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85488" y="2985516"/>
              <a:ext cx="832103" cy="7406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7082" y="4367666"/>
              <a:ext cx="229545" cy="1709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90927" y="4082795"/>
              <a:ext cx="2735579" cy="7406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6927" y="4631435"/>
              <a:ext cx="5554980" cy="7406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24811" y="5180076"/>
              <a:ext cx="2837688" cy="7406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2747" y="5728715"/>
              <a:ext cx="3520440" cy="7406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29683" y="5728715"/>
              <a:ext cx="832103" cy="74066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50109" y="1080934"/>
            <a:ext cx="5566029" cy="5783598"/>
          </a:xfrm>
          <a:prstGeom prst="rect">
            <a:avLst/>
          </a:prstGeom>
        </p:spPr>
        <p:txBody>
          <a:bodyPr vert="horz" wrap="square" lIns="0" tIns="12664" rIns="0" bIns="0" rtlCol="0">
            <a:spAutoFit/>
          </a:bodyPr>
          <a:lstStyle/>
          <a:p>
            <a:pPr algn="ctr" defTabSz="959846">
              <a:spcBef>
                <a:spcPts val="100"/>
              </a:spcBef>
            </a:pPr>
            <a:r>
              <a:rPr sz="42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Ippocrate</a:t>
            </a:r>
            <a:r>
              <a:rPr sz="42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4200" b="1" dirty="0">
                <a:solidFill>
                  <a:srgbClr val="800000"/>
                </a:solidFill>
                <a:latin typeface="Times New Roman"/>
                <a:cs typeface="Times New Roman"/>
              </a:rPr>
              <a:t>(460-377</a:t>
            </a:r>
            <a:r>
              <a:rPr sz="4200" b="1" spc="-1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4200" b="1" spc="-11" dirty="0">
                <a:solidFill>
                  <a:srgbClr val="800000"/>
                </a:solidFill>
                <a:latin typeface="Times New Roman"/>
                <a:cs typeface="Times New Roman"/>
              </a:rPr>
              <a:t>a.C.)</a:t>
            </a:r>
            <a:endParaRPr sz="4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32"/>
              </a:spcBef>
            </a:pPr>
            <a:endParaRPr sz="6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35756" marR="84654" indent="-1445103" defTabSz="959846"/>
            <a:r>
              <a:rPr sz="3800" b="1" i="1" spc="-26" dirty="0">
                <a:solidFill>
                  <a:prstClr val="black"/>
                </a:solidFill>
                <a:latin typeface="Times New Roman"/>
                <a:cs typeface="Times New Roman"/>
              </a:rPr>
              <a:t>“Tutte </a:t>
            </a:r>
            <a:r>
              <a:rPr sz="3800" b="1" i="1" spc="-11" dirty="0">
                <a:solidFill>
                  <a:prstClr val="black"/>
                </a:solidFill>
                <a:latin typeface="Times New Roman"/>
                <a:cs typeface="Times New Roman"/>
              </a:rPr>
              <a:t>le 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patologie 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iniziano </a:t>
            </a:r>
            <a:r>
              <a:rPr sz="3800" b="1" i="1" spc="-92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dall’intestino”</a:t>
            </a:r>
            <a:endParaRPr sz="3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11"/>
              </a:spcBef>
            </a:pPr>
            <a:endParaRPr sz="3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00" algn="ctr" defTabSz="959846"/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“Lascia</a:t>
            </a:r>
            <a:r>
              <a:rPr sz="3800" b="1" i="1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che</a:t>
            </a:r>
            <a:endParaRPr sz="3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3296" marR="236629" algn="ctr" defTabSz="959846">
              <a:spcBef>
                <a:spcPts val="5"/>
              </a:spcBef>
            </a:pP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la</a:t>
            </a:r>
            <a:r>
              <a:rPr sz="3800" b="1" i="1" spc="-3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medicina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 sia</a:t>
            </a:r>
            <a:r>
              <a:rPr sz="3800" b="1" i="1" spc="-1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il</a:t>
            </a:r>
            <a:r>
              <a:rPr sz="3800" b="1" i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tuo</a:t>
            </a:r>
            <a:r>
              <a:rPr sz="3800" b="1" i="1" spc="-1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cibo </a:t>
            </a:r>
            <a:r>
              <a:rPr sz="3800" b="1" i="1" spc="-92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3800" b="1" i="1" spc="-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il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cibo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sia</a:t>
            </a:r>
            <a:endParaRPr sz="3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67" algn="ctr" defTabSz="959846"/>
            <a:r>
              <a:rPr sz="3800" b="1" i="1" dirty="0">
                <a:solidFill>
                  <a:prstClr val="black"/>
                </a:solidFill>
                <a:latin typeface="Times New Roman"/>
                <a:cs typeface="Times New Roman"/>
              </a:rPr>
              <a:t>la</a:t>
            </a:r>
            <a:r>
              <a:rPr sz="3800" b="1" i="1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tua</a:t>
            </a:r>
            <a:r>
              <a:rPr sz="3800" b="1" i="1" spc="-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8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medicina”</a:t>
            </a:r>
            <a:endParaRPr sz="3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0496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a disbiosi intestinale crea infiammazione e altre malattie non solo  intestin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831"/>
            <a:ext cx="10801350" cy="72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235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9" y="2"/>
            <a:ext cx="8871347" cy="70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555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00" y="122386"/>
            <a:ext cx="7776497" cy="703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800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t="21333" r="38000" b="7239"/>
          <a:stretch/>
        </p:blipFill>
        <p:spPr bwMode="auto">
          <a:xfrm>
            <a:off x="0" y="13043"/>
            <a:ext cx="10801350" cy="718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065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sioterapiadonna.it/wp-content/uploads/2018/07/cause-della-disio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" y="1693839"/>
            <a:ext cx="517554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isioterapiadonna.it/wp-content/uploads/2018/07/disbio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1296194"/>
            <a:ext cx="5499100" cy="55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218829" y="354151"/>
            <a:ext cx="5892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err="1"/>
              <a:t>Disbiosi</a:t>
            </a:r>
            <a:r>
              <a:rPr lang="it-IT" sz="4800" b="1" dirty="0"/>
              <a:t> e «</a:t>
            </a:r>
            <a:r>
              <a:rPr lang="it-IT" sz="4800" b="1" dirty="0" err="1"/>
              <a:t>leaky</a:t>
            </a:r>
            <a:r>
              <a:rPr lang="it-IT" sz="4800" b="1" dirty="0"/>
              <a:t> </a:t>
            </a:r>
            <a:r>
              <a:rPr lang="it-IT" sz="4800" b="1" dirty="0" err="1"/>
              <a:t>gut</a:t>
            </a:r>
            <a:r>
              <a:rPr lang="it-IT" sz="4800" b="1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124185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/>
          <a:stretch/>
        </p:blipFill>
        <p:spPr bwMode="auto">
          <a:xfrm>
            <a:off x="457201" y="1197621"/>
            <a:ext cx="9886950" cy="589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6099" y="551290"/>
            <a:ext cx="10585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Malattie sistemiche associate alla </a:t>
            </a:r>
            <a:r>
              <a:rPr lang="it-IT" sz="3200" b="1" dirty="0" err="1"/>
              <a:t>disbiosi</a:t>
            </a:r>
            <a:r>
              <a:rPr lang="it-IT" sz="3200" b="1" dirty="0"/>
              <a:t> ed al </a:t>
            </a:r>
            <a:r>
              <a:rPr lang="it-IT" sz="3200" b="1" dirty="0" err="1"/>
              <a:t>leaky</a:t>
            </a:r>
            <a:r>
              <a:rPr lang="it-IT" sz="3200" b="1" dirty="0"/>
              <a:t> </a:t>
            </a:r>
            <a:r>
              <a:rPr lang="it-IT" sz="3200" b="1" dirty="0" err="1"/>
              <a:t>gut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070029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965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5" y="2232298"/>
            <a:ext cx="10515614" cy="46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Nota Bene: immagini, foto stock e grafica vettoriale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 bwMode="auto">
          <a:xfrm>
            <a:off x="155576" y="1"/>
            <a:ext cx="2225523" cy="22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48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68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17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4633" y="73995"/>
            <a:ext cx="7072884" cy="830415"/>
          </a:xfrm>
          <a:prstGeom prst="rect">
            <a:avLst/>
          </a:prstGeom>
        </p:spPr>
        <p:txBody>
          <a:bodyPr vert="horz" wrap="square" lIns="0" tIns="14664" rIns="0" bIns="0" rtlCol="0">
            <a:spAutoFit/>
          </a:bodyPr>
          <a:lstStyle/>
          <a:p>
            <a:pPr marL="13330">
              <a:spcBef>
                <a:spcPts val="116"/>
              </a:spcBef>
            </a:pPr>
            <a:r>
              <a:rPr sz="5000" spc="95" dirty="0"/>
              <a:t>L</a:t>
            </a:r>
            <a:r>
              <a:rPr sz="5300" spc="95" dirty="0">
                <a:latin typeface="Arial"/>
                <a:cs typeface="Arial"/>
              </a:rPr>
              <a:t>’</a:t>
            </a:r>
            <a:r>
              <a:rPr sz="5000" spc="95" dirty="0"/>
              <a:t>organismo</a:t>
            </a:r>
            <a:r>
              <a:rPr sz="5000" spc="-42" dirty="0"/>
              <a:t> </a:t>
            </a:r>
            <a:r>
              <a:rPr sz="5000" dirty="0"/>
              <a:t>e</a:t>
            </a:r>
            <a:r>
              <a:rPr sz="5000" spc="-37" dirty="0"/>
              <a:t> </a:t>
            </a:r>
            <a:r>
              <a:rPr sz="5000" spc="105" dirty="0"/>
              <a:t>l</a:t>
            </a:r>
            <a:r>
              <a:rPr sz="5300" spc="105" dirty="0">
                <a:latin typeface="Arial"/>
                <a:cs typeface="Arial"/>
              </a:rPr>
              <a:t>’</a:t>
            </a:r>
            <a:r>
              <a:rPr sz="5000" spc="105" dirty="0"/>
              <a:t>ambiente</a:t>
            </a:r>
            <a:endParaRPr sz="5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32939" y="1283093"/>
            <a:ext cx="8759763" cy="3813810"/>
            <a:chOff x="1078991" y="1221993"/>
            <a:chExt cx="8342630" cy="3632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3144" y="1327016"/>
              <a:ext cx="4650581" cy="30667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5820" y="1319783"/>
              <a:ext cx="4370832" cy="25481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9045" y="1221993"/>
              <a:ext cx="4367885" cy="2545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8991" y="4354068"/>
              <a:ext cx="1014984" cy="4998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3268" y="4354068"/>
              <a:ext cx="5082539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7376" y="4354068"/>
              <a:ext cx="510540" cy="4998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39483" y="4354068"/>
              <a:ext cx="2881883" cy="49987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743630" y="5147843"/>
            <a:ext cx="9825895" cy="909447"/>
            <a:chOff x="708218" y="4902708"/>
            <a:chExt cx="9357995" cy="86614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8218" y="5094966"/>
              <a:ext cx="607093" cy="2403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3291" y="4902708"/>
              <a:ext cx="7511796" cy="4998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6656" y="4902708"/>
              <a:ext cx="510540" cy="4998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98763" y="4902708"/>
              <a:ext cx="1667255" cy="4998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10100" y="5268468"/>
              <a:ext cx="1623060" cy="49987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12876" y="6243979"/>
            <a:ext cx="10038589" cy="837438"/>
            <a:chOff x="583691" y="5946647"/>
            <a:chExt cx="9560560" cy="797560"/>
          </a:xfrm>
        </p:grpSpPr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6198" y="6129432"/>
              <a:ext cx="192132" cy="2020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3691" y="5946647"/>
              <a:ext cx="470915" cy="4617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6655" y="5946647"/>
              <a:ext cx="5832348" cy="4617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31051" y="5946647"/>
              <a:ext cx="470916" cy="4617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24015" y="5946647"/>
              <a:ext cx="3919728" cy="4617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04287" y="6281926"/>
              <a:ext cx="6234684" cy="46177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14906" y="4459712"/>
            <a:ext cx="9770555" cy="2628479"/>
          </a:xfrm>
          <a:prstGeom prst="rect">
            <a:avLst/>
          </a:prstGeom>
        </p:spPr>
        <p:txBody>
          <a:bodyPr vert="horz" wrap="square" lIns="0" tIns="205299" rIns="0" bIns="0" rtlCol="0">
            <a:spAutoFit/>
          </a:bodyPr>
          <a:lstStyle/>
          <a:p>
            <a:pPr algn="ctr" defTabSz="959846">
              <a:spcBef>
                <a:spcPts val="1617"/>
              </a:spcBef>
            </a:pP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65%</a:t>
            </a:r>
            <a:r>
              <a:rPr sz="2500" b="1" spc="-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prstClr val="black"/>
                </a:solidFill>
                <a:latin typeface="Times New Roman"/>
                <a:cs typeface="Times New Roman"/>
              </a:rPr>
              <a:t>del</a:t>
            </a:r>
            <a:r>
              <a:rPr sz="2500" b="1" spc="-4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spc="-37" dirty="0">
                <a:solidFill>
                  <a:prstClr val="black"/>
                </a:solidFill>
                <a:latin typeface="Times New Roman"/>
                <a:cs typeface="Times New Roman"/>
              </a:rPr>
              <a:t>Tessuto</a:t>
            </a:r>
            <a:r>
              <a:rPr sz="2500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prstClr val="black"/>
                </a:solidFill>
                <a:latin typeface="Times New Roman"/>
                <a:cs typeface="Times New Roman"/>
              </a:rPr>
              <a:t>Immunitario</a:t>
            </a:r>
            <a:r>
              <a:rPr sz="2500" b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prstClr val="black"/>
                </a:solidFill>
                <a:latin typeface="Times New Roman"/>
                <a:cs typeface="Times New Roman"/>
              </a:rPr>
              <a:t>risiede</a:t>
            </a:r>
            <a:r>
              <a:rPr sz="2500" b="1" spc="-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prstClr val="black"/>
                </a:solidFill>
                <a:latin typeface="Times New Roman"/>
                <a:cs typeface="Times New Roman"/>
              </a:rPr>
              <a:t>nell’apparato</a:t>
            </a:r>
            <a:r>
              <a:rPr sz="2500" b="1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digerente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959846">
              <a:spcBef>
                <a:spcPts val="1512"/>
              </a:spcBef>
            </a:pPr>
            <a:r>
              <a:rPr sz="2500" b="1" dirty="0">
                <a:solidFill>
                  <a:srgbClr val="800000"/>
                </a:solidFill>
                <a:latin typeface="Times New Roman"/>
                <a:cs typeface="Times New Roman"/>
              </a:rPr>
              <a:t>80%</a:t>
            </a:r>
            <a:r>
              <a:rPr sz="2500" b="1" spc="-2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dei</a:t>
            </a:r>
            <a:r>
              <a:rPr sz="2500" b="1" dirty="0">
                <a:solidFill>
                  <a:prstClr val="black"/>
                </a:solidFill>
                <a:latin typeface="Times New Roman"/>
                <a:cs typeface="Times New Roman"/>
              </a:rPr>
              <a:t> tessuti </a:t>
            </a:r>
            <a:r>
              <a:rPr sz="25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producenti</a:t>
            </a:r>
            <a:r>
              <a:rPr sz="25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prstClr val="black"/>
                </a:solidFill>
                <a:latin typeface="Times New Roman"/>
                <a:cs typeface="Times New Roman"/>
              </a:rPr>
              <a:t>Immunoglobuline</a:t>
            </a:r>
            <a:r>
              <a:rPr sz="2500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si</a:t>
            </a:r>
            <a:r>
              <a:rPr sz="25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trovano</a:t>
            </a:r>
            <a:r>
              <a:rPr sz="25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nell’apparato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57276" algn="ctr" defTabSz="959846"/>
            <a:r>
              <a:rPr sz="25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digerente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59846">
              <a:spcBef>
                <a:spcPts val="59"/>
              </a:spcBef>
            </a:pP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87684" marR="5334" indent="-1975016" defTabSz="959846"/>
            <a:r>
              <a:rPr sz="2300" b="1" spc="-221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’AP</a:t>
            </a:r>
            <a:r>
              <a:rPr sz="2300" b="1" spc="-173" dirty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AR</a:t>
            </a:r>
            <a:r>
              <a:rPr sz="2300" b="1" spc="-179" dirty="0">
                <a:solidFill>
                  <a:srgbClr val="800000"/>
                </a:solidFill>
                <a:latin typeface="Times New Roman"/>
                <a:cs typeface="Times New Roman"/>
              </a:rPr>
              <a:t>A</a:t>
            </a:r>
            <a:r>
              <a:rPr sz="2300" b="1" spc="-47" dirty="0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O</a:t>
            </a:r>
            <a:r>
              <a:rPr sz="2300" b="1" spc="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DIGERENTE</a:t>
            </a:r>
            <a:r>
              <a:rPr sz="2300" b="1" spc="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COSTITUI</a:t>
            </a:r>
            <a:r>
              <a:rPr sz="2300" b="1" dirty="0">
                <a:solidFill>
                  <a:srgbClr val="800000"/>
                </a:solidFill>
                <a:latin typeface="Times New Roman"/>
                <a:cs typeface="Times New Roman"/>
              </a:rPr>
              <a:t>S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CE</a:t>
            </a:r>
            <a:r>
              <a:rPr sz="2300" b="1" spc="1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267" dirty="0">
                <a:solidFill>
                  <a:srgbClr val="800000"/>
                </a:solidFill>
                <a:latin typeface="Times New Roman"/>
                <a:cs typeface="Times New Roman"/>
              </a:rPr>
              <a:t>L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’INTER</a:t>
            </a:r>
            <a:r>
              <a:rPr sz="2300" b="1" spc="-179" dirty="0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ACCIA</a:t>
            </a:r>
            <a:r>
              <a:rPr sz="2300" b="1" spc="-10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PRESENTE  TRA</a:t>
            </a:r>
            <a:r>
              <a:rPr sz="2300" b="1" spc="-14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ORGANISMO</a:t>
            </a:r>
            <a:r>
              <a:rPr sz="2300" b="1" spc="3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ED</a:t>
            </a:r>
            <a:r>
              <a:rPr sz="2300" b="1" spc="-1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800000"/>
                </a:solidFill>
                <a:latin typeface="Times New Roman"/>
                <a:cs typeface="Times New Roman"/>
              </a:rPr>
              <a:t>AMBIENTE ESTERNO</a:t>
            </a: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3480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405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75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0966" y="33517"/>
            <a:ext cx="8639422" cy="782902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13330">
              <a:spcBef>
                <a:spcPts val="105"/>
              </a:spcBef>
            </a:pPr>
            <a:r>
              <a:rPr dirty="0"/>
              <a:t>I</a:t>
            </a:r>
            <a:r>
              <a:rPr spc="-42" dirty="0"/>
              <a:t> </a:t>
            </a:r>
            <a:r>
              <a:rPr dirty="0"/>
              <a:t>prebiotici</a:t>
            </a:r>
            <a:r>
              <a:rPr spc="-84" dirty="0"/>
              <a:t> </a:t>
            </a:r>
            <a:r>
              <a:rPr dirty="0"/>
              <a:t>e</a:t>
            </a:r>
            <a:r>
              <a:rPr spc="-16" dirty="0"/>
              <a:t> </a:t>
            </a:r>
            <a:r>
              <a:rPr dirty="0" err="1"/>
              <a:t>i</a:t>
            </a:r>
            <a:r>
              <a:rPr spc="-16" dirty="0"/>
              <a:t> </a:t>
            </a:r>
            <a:r>
              <a:rPr dirty="0"/>
              <a:t>TLR</a:t>
            </a:r>
            <a:r>
              <a:rPr lang="it-IT" dirty="0"/>
              <a:t>s</a:t>
            </a:r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835105" y="1135141"/>
            <a:ext cx="9277160" cy="5696712"/>
            <a:chOff x="795337" y="1081087"/>
            <a:chExt cx="8835390" cy="5425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3064" y="1178052"/>
              <a:ext cx="8737092" cy="53279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337" y="1081087"/>
              <a:ext cx="8734425" cy="53244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67573" y="6789116"/>
            <a:ext cx="4549902" cy="305848"/>
          </a:xfrm>
          <a:prstGeom prst="rect">
            <a:avLst/>
          </a:prstGeom>
        </p:spPr>
        <p:txBody>
          <a:bodyPr vert="horz" wrap="square" lIns="0" tIns="13330" rIns="0" bIns="0" rtlCol="0">
            <a:spAutoFit/>
          </a:bodyPr>
          <a:lstStyle/>
          <a:p>
            <a:pPr marL="13330" defTabSz="959846">
              <a:spcBef>
                <a:spcPts val="105"/>
              </a:spcBef>
            </a:pP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De</a:t>
            </a:r>
            <a:r>
              <a:rPr sz="1900" b="1" i="1" spc="-2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Kivit et</a:t>
            </a:r>
            <a:r>
              <a:rPr sz="19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al.,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 Frontiers</a:t>
            </a:r>
            <a:r>
              <a:rPr sz="1900" b="1" i="1" spc="5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in</a:t>
            </a:r>
            <a:r>
              <a:rPr sz="1900" b="1" i="1" spc="-16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sz="1900" b="1" i="1" spc="-5" dirty="0">
                <a:solidFill>
                  <a:srgbClr val="000090"/>
                </a:solidFill>
                <a:latin typeface="Times New Roman"/>
                <a:cs typeface="Times New Roman"/>
              </a:rPr>
              <a:t>Immunology</a:t>
            </a:r>
            <a:r>
              <a:rPr sz="19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2014</a:t>
            </a: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2677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535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31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495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098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83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532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62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" y="198075"/>
            <a:ext cx="10674467" cy="670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968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965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31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631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/>
          <a:stretch/>
        </p:blipFill>
        <p:spPr bwMode="auto">
          <a:xfrm>
            <a:off x="75" y="-50"/>
            <a:ext cx="10777424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" y="1440210"/>
            <a:ext cx="52424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200" b="1" dirty="0"/>
              <a:t>Alterazioni del </a:t>
            </a:r>
            <a:r>
              <a:rPr lang="it-IT" sz="2200" b="1" dirty="0" err="1"/>
              <a:t>microbiota</a:t>
            </a:r>
            <a:r>
              <a:rPr lang="it-IT" sz="2200" b="1" dirty="0"/>
              <a:t>: approcci genomici di database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sz="22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200" b="1" dirty="0"/>
              <a:t>Individuazione degli </a:t>
            </a:r>
            <a:r>
              <a:rPr lang="it-IT" sz="2200" b="1" dirty="0" err="1"/>
              <a:t>strains</a:t>
            </a:r>
            <a:r>
              <a:rPr lang="it-IT" sz="2200" b="1" dirty="0"/>
              <a:t> patologici in condizioni di </a:t>
            </a:r>
            <a:r>
              <a:rPr lang="it-IT" sz="2200" b="1" dirty="0" err="1"/>
              <a:t>disbiosi</a:t>
            </a:r>
            <a:endParaRPr lang="it-IT" sz="22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sz="22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200" b="1" dirty="0"/>
              <a:t>Intervento con probiotici per interventi personalizzati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sz="22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200" b="1" dirty="0"/>
              <a:t>Intervento con probiotici geneticamente modificati per </a:t>
            </a:r>
            <a:r>
              <a:rPr lang="it-IT" sz="2200" b="1" dirty="0" err="1"/>
              <a:t>drug</a:t>
            </a:r>
            <a:r>
              <a:rPr lang="it-IT" sz="2200" b="1" dirty="0"/>
              <a:t> delivery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80195" y="144066"/>
            <a:ext cx="8158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In futuro quindi sarà necessario comprendere meglio:</a:t>
            </a:r>
          </a:p>
        </p:txBody>
      </p:sp>
    </p:spTree>
    <p:extLst>
      <p:ext uri="{BB962C8B-B14F-4D97-AF65-F5344CB8AC3E}">
        <p14:creationId xmlns:p14="http://schemas.microsoft.com/office/powerpoint/2010/main" val="222043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2"/>
          <a:stretch/>
        </p:blipFill>
        <p:spPr bwMode="auto">
          <a:xfrm>
            <a:off x="77" y="288084"/>
            <a:ext cx="10733347" cy="687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88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b="9891"/>
          <a:stretch/>
        </p:blipFill>
        <p:spPr bwMode="auto">
          <a:xfrm>
            <a:off x="720155" y="33278"/>
            <a:ext cx="9721080" cy="709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61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2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540"/>
            <a:ext cx="9886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819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979</Words>
  <Application>Microsoft Office PowerPoint</Application>
  <PresentationFormat>Personalizzato</PresentationFormat>
  <Paragraphs>152</Paragraphs>
  <Slides>53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53</vt:i4>
      </vt:variant>
    </vt:vector>
  </HeadingPairs>
  <TitlesOfParts>
    <vt:vector size="61" baseType="lpstr">
      <vt:lpstr>Arial</vt:lpstr>
      <vt:lpstr>Arial MT</vt:lpstr>
      <vt:lpstr>Calibri</vt:lpstr>
      <vt:lpstr>Times New Roman</vt:lpstr>
      <vt:lpstr>Wingdings</vt:lpstr>
      <vt:lpstr>Tema di Office</vt:lpstr>
      <vt:lpstr>Office Theme</vt:lpstr>
      <vt:lpstr>1_Tema di Office</vt:lpstr>
      <vt:lpstr>Probiotici e prebiotici: impiego e differenziazione.  </vt:lpstr>
      <vt:lpstr>Presentazione standard di PowerPoint</vt:lpstr>
      <vt:lpstr>L’apparato digerente nella storia</vt:lpstr>
      <vt:lpstr>L’organismo e l’ambiente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dimensioni del problema…</vt:lpstr>
      <vt:lpstr>Tutto inizia dalla nascita…</vt:lpstr>
      <vt:lpstr>E prosegue nelle epoche successive…</vt:lpstr>
      <vt:lpstr>Presentazione standard di PowerPoint</vt:lpstr>
      <vt:lpstr>Gli effetti sull’immunità innata</vt:lpstr>
      <vt:lpstr>Gli effetti sull’immunità cellulare</vt:lpstr>
      <vt:lpstr>Azione probiotici sulla mucosa intestinale</vt:lpstr>
      <vt:lpstr>Uso e Abuso dei Probiotici</vt:lpstr>
      <vt:lpstr>Ed invece che cosa sono i “PREBIOTICI”?</vt:lpstr>
      <vt:lpstr>Presentazione standard di PowerPoint</vt:lpstr>
      <vt:lpstr>Il Ministero della Salute nel 2005 ha recepito  queste linee guida e sono disponibili sul sito  http://www.salute.gov.it</vt:lpstr>
      <vt:lpstr>Presentazione standard di PowerPoint</vt:lpstr>
      <vt:lpstr>Probiotics</vt:lpstr>
      <vt:lpstr>Presentazione standard di PowerPoint</vt:lpstr>
      <vt:lpstr>Presentazione standard di PowerPoint</vt:lpstr>
      <vt:lpstr>Presentazione standard di PowerPoint</vt:lpstr>
      <vt:lpstr>genere</vt:lpstr>
      <vt:lpstr>Presentazione standard di PowerPoint</vt:lpstr>
      <vt:lpstr>Quale razionale di impiego per i probiotici?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prebiotici e i TLRs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dimensioni del problema…</dc:title>
  <dc:creator>Utente</dc:creator>
  <cp:lastModifiedBy>Giuseppe Esposito</cp:lastModifiedBy>
  <cp:revision>16</cp:revision>
  <dcterms:created xsi:type="dcterms:W3CDTF">2021-09-23T09:15:58Z</dcterms:created>
  <dcterms:modified xsi:type="dcterms:W3CDTF">2023-04-12T09:36:45Z</dcterms:modified>
</cp:coreProperties>
</file>