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tags/tag8.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tags/tag4.xml" ContentType="application/vnd.openxmlformats-officedocument.presentationml.tags+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tags/tag12.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notesSlides/notesSlide17.xml" ContentType="application/vnd.openxmlformats-officedocument.presentationml.notesSlide+xml"/>
  <Override PartName="/ppt/notesSlides/notesSlide28.xml" ContentType="application/vnd.openxmlformats-officedocument.presentationml.notesSlide+xml"/>
  <Default Extension="emf" ContentType="image/x-emf"/>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tags/tag11.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tags/tag2.xml" ContentType="application/vnd.openxmlformats-officedocument.presentationml.tags+xml"/>
  <Default Extension="wmf" ContentType="image/x-wmf"/>
  <Override PartName="/ppt/notesSlides/notesSlide18.xml" ContentType="application/vnd.openxmlformats-officedocument.presentationml.notesSlide+xml"/>
  <Default Extension="xls" ContentType="application/vnd.ms-exce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notesMasterIdLst>
    <p:notesMasterId r:id="rId41"/>
  </p:notesMasterIdLst>
  <p:sldIdLst>
    <p:sldId id="310" r:id="rId2"/>
    <p:sldId id="333" r:id="rId3"/>
    <p:sldId id="354" r:id="rId4"/>
    <p:sldId id="356" r:id="rId5"/>
    <p:sldId id="357" r:id="rId6"/>
    <p:sldId id="358" r:id="rId7"/>
    <p:sldId id="359" r:id="rId8"/>
    <p:sldId id="360" r:id="rId9"/>
    <p:sldId id="361" r:id="rId10"/>
    <p:sldId id="362" r:id="rId11"/>
    <p:sldId id="363" r:id="rId12"/>
    <p:sldId id="364" r:id="rId13"/>
    <p:sldId id="365" r:id="rId14"/>
    <p:sldId id="345" r:id="rId15"/>
    <p:sldId id="348" r:id="rId16"/>
    <p:sldId id="349" r:id="rId17"/>
    <p:sldId id="313" r:id="rId18"/>
    <p:sldId id="347" r:id="rId19"/>
    <p:sldId id="314" r:id="rId20"/>
    <p:sldId id="317" r:id="rId21"/>
    <p:sldId id="326" r:id="rId22"/>
    <p:sldId id="270" r:id="rId23"/>
    <p:sldId id="271" r:id="rId24"/>
    <p:sldId id="355" r:id="rId25"/>
    <p:sldId id="327" r:id="rId26"/>
    <p:sldId id="328" r:id="rId27"/>
    <p:sldId id="275" r:id="rId28"/>
    <p:sldId id="277" r:id="rId29"/>
    <p:sldId id="276" r:id="rId30"/>
    <p:sldId id="278" r:id="rId31"/>
    <p:sldId id="279" r:id="rId32"/>
    <p:sldId id="289" r:id="rId33"/>
    <p:sldId id="283" r:id="rId34"/>
    <p:sldId id="290" r:id="rId35"/>
    <p:sldId id="292" r:id="rId36"/>
    <p:sldId id="293" r:id="rId37"/>
    <p:sldId id="285" r:id="rId38"/>
    <p:sldId id="350" r:id="rId39"/>
    <p:sldId id="352" r:id="rId40"/>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71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B4A2A76-071D-4E6A-8DE1-B3AF8F590BFB}" type="datetimeFigureOut">
              <a:rPr lang="it-IT"/>
              <a:pPr>
                <a:defRPr/>
              </a:pPr>
              <a:t>02/04/2012</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it-IT" noProof="0" smtClean="0"/>
              <a:t>Fare clic per modificare stili del testo dello schema</a:t>
            </a:r>
          </a:p>
          <a:p>
            <a:pPr lvl="0"/>
            <a:r>
              <a:rPr lang="it-IT" noProof="0" smtClean="0"/>
              <a:t>Secondo livello</a:t>
            </a:r>
          </a:p>
          <a:p>
            <a:pPr lvl="0"/>
            <a:r>
              <a:rPr lang="it-IT" noProof="0" smtClean="0"/>
              <a:t>Terzo livello</a:t>
            </a:r>
          </a:p>
          <a:p>
            <a:pPr lvl="0"/>
            <a:r>
              <a:rPr lang="it-IT" noProof="0" smtClean="0"/>
              <a:t>Quarto livello</a:t>
            </a:r>
          </a:p>
          <a:p>
            <a:pPr lvl="0"/>
            <a:r>
              <a:rPr lang="it-IT" noProof="0" smtClean="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292377EB-2C1D-40BB-953A-588CCE36F0AB}"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742950" indent="-285750" algn="l" rtl="0" eaLnBrk="0" fontAlgn="base" hangingPunct="0">
      <a:spcBef>
        <a:spcPct val="30000"/>
      </a:spcBef>
      <a:spcAft>
        <a:spcPct val="0"/>
      </a:spcAft>
      <a:defRPr sz="1200" kern="1200">
        <a:solidFill>
          <a:schemeClr val="tx1"/>
        </a:solidFill>
        <a:latin typeface="+mn-lt"/>
        <a:ea typeface="+mn-ea"/>
        <a:cs typeface="+mn-cs"/>
      </a:defRPr>
    </a:lvl2pPr>
    <a:lvl3pPr marL="1143000" indent="-228600" algn="l" rtl="0" eaLnBrk="0" fontAlgn="base" hangingPunct="0">
      <a:spcBef>
        <a:spcPct val="30000"/>
      </a:spcBef>
      <a:spcAft>
        <a:spcPct val="0"/>
      </a:spcAft>
      <a:defRPr sz="1200" kern="1200">
        <a:solidFill>
          <a:schemeClr val="tx1"/>
        </a:solidFill>
        <a:latin typeface="+mn-lt"/>
        <a:ea typeface="+mn-ea"/>
        <a:cs typeface="+mn-cs"/>
      </a:defRPr>
    </a:lvl3pPr>
    <a:lvl4pPr marL="1600200" indent="-228600" algn="l" rtl="0" eaLnBrk="0" fontAlgn="base" hangingPunct="0">
      <a:spcBef>
        <a:spcPct val="30000"/>
      </a:spcBef>
      <a:spcAft>
        <a:spcPct val="0"/>
      </a:spcAft>
      <a:defRPr sz="1200" kern="1200">
        <a:solidFill>
          <a:schemeClr val="tx1"/>
        </a:solidFill>
        <a:latin typeface="+mn-lt"/>
        <a:ea typeface="+mn-ea"/>
        <a:cs typeface="+mn-cs"/>
      </a:defRPr>
    </a:lvl4pPr>
    <a:lvl5pPr marL="2057400" indent="-2286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TextEdit="1"/>
          </p:cNvSpPr>
          <p:nvPr>
            <p:ph type="sldImg"/>
          </p:nvPr>
        </p:nvSpPr>
        <p:spPr bwMode="auto">
          <a:noFill/>
          <a:ln>
            <a:solidFill>
              <a:srgbClr val="000000"/>
            </a:solidFill>
            <a:miter lim="800000"/>
            <a:headEnd/>
            <a:tailEnd/>
          </a:ln>
        </p:spPr>
      </p:sp>
      <p:sp>
        <p:nvSpPr>
          <p:cNvPr id="44035"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TextEdit="1"/>
          </p:cNvSpPr>
          <p:nvPr>
            <p:ph type="sldImg"/>
          </p:nvPr>
        </p:nvSpPr>
        <p:spPr bwMode="auto">
          <a:noFill/>
          <a:ln>
            <a:solidFill>
              <a:srgbClr val="000000"/>
            </a:solidFill>
            <a:miter lim="800000"/>
            <a:headEnd/>
            <a:tailEnd/>
          </a:ln>
        </p:spPr>
      </p:sp>
      <p:sp>
        <p:nvSpPr>
          <p:cNvPr id="53251"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TextEdit="1"/>
          </p:cNvSpPr>
          <p:nvPr>
            <p:ph type="sldImg"/>
          </p:nvPr>
        </p:nvSpPr>
        <p:spPr bwMode="auto">
          <a:noFill/>
          <a:ln>
            <a:solidFill>
              <a:srgbClr val="000000"/>
            </a:solidFill>
            <a:miter lim="800000"/>
            <a:headEnd/>
            <a:tailEnd/>
          </a:ln>
        </p:spPr>
      </p:sp>
      <p:sp>
        <p:nvSpPr>
          <p:cNvPr id="54275"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TextEdit="1"/>
          </p:cNvSpPr>
          <p:nvPr>
            <p:ph type="sldImg"/>
          </p:nvPr>
        </p:nvSpPr>
        <p:spPr bwMode="auto">
          <a:noFill/>
          <a:ln>
            <a:solidFill>
              <a:srgbClr val="000000"/>
            </a:solidFill>
            <a:miter lim="800000"/>
            <a:headEnd/>
            <a:tailEnd/>
          </a:ln>
        </p:spPr>
      </p:sp>
      <p:sp>
        <p:nvSpPr>
          <p:cNvPr id="55299"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TextEdit="1"/>
          </p:cNvSpPr>
          <p:nvPr>
            <p:ph type="sldImg"/>
          </p:nvPr>
        </p:nvSpPr>
        <p:spPr bwMode="auto">
          <a:noFill/>
          <a:ln>
            <a:solidFill>
              <a:srgbClr val="000000"/>
            </a:solidFill>
            <a:miter lim="800000"/>
            <a:headEnd/>
            <a:tailEnd/>
          </a:ln>
        </p:spPr>
      </p:sp>
      <p:sp>
        <p:nvSpPr>
          <p:cNvPr id="56323"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TextEdit="1"/>
          </p:cNvSpPr>
          <p:nvPr>
            <p:ph type="sldImg"/>
          </p:nvPr>
        </p:nvSpPr>
        <p:spPr bwMode="auto">
          <a:noFill/>
          <a:ln>
            <a:solidFill>
              <a:srgbClr val="000000"/>
            </a:solidFill>
            <a:miter lim="800000"/>
            <a:headEnd/>
            <a:tailEnd/>
          </a:ln>
        </p:spPr>
      </p:sp>
      <p:sp>
        <p:nvSpPr>
          <p:cNvPr id="57347"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TextEdit="1"/>
          </p:cNvSpPr>
          <p:nvPr>
            <p:ph type="sldImg"/>
          </p:nvPr>
        </p:nvSpPr>
        <p:spPr bwMode="auto">
          <a:noFill/>
          <a:ln>
            <a:solidFill>
              <a:srgbClr val="000000"/>
            </a:solidFill>
            <a:miter lim="800000"/>
            <a:headEnd/>
            <a:tailEnd/>
          </a:ln>
        </p:spPr>
      </p:sp>
      <p:sp>
        <p:nvSpPr>
          <p:cNvPr id="58371"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TextEdit="1"/>
          </p:cNvSpPr>
          <p:nvPr>
            <p:ph type="sldImg"/>
          </p:nvPr>
        </p:nvSpPr>
        <p:spPr bwMode="auto">
          <a:noFill/>
          <a:ln>
            <a:solidFill>
              <a:srgbClr val="000000"/>
            </a:solidFill>
            <a:miter lim="800000"/>
            <a:headEnd/>
            <a:tailEnd/>
          </a:ln>
        </p:spPr>
      </p:sp>
      <p:sp>
        <p:nvSpPr>
          <p:cNvPr id="59395"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TextEdit="1"/>
          </p:cNvSpPr>
          <p:nvPr>
            <p:ph type="sldImg"/>
          </p:nvPr>
        </p:nvSpPr>
        <p:spPr bwMode="auto">
          <a:noFill/>
          <a:ln>
            <a:solidFill>
              <a:srgbClr val="000000"/>
            </a:solidFill>
            <a:miter lim="800000"/>
            <a:headEnd/>
            <a:tailEnd/>
          </a:ln>
        </p:spPr>
      </p:sp>
      <p:sp>
        <p:nvSpPr>
          <p:cNvPr id="60419"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TextEdit="1"/>
          </p:cNvSpPr>
          <p:nvPr>
            <p:ph type="sldImg"/>
          </p:nvPr>
        </p:nvSpPr>
        <p:spPr bwMode="auto">
          <a:noFill/>
          <a:ln>
            <a:solidFill>
              <a:srgbClr val="000000"/>
            </a:solidFill>
            <a:miter lim="800000"/>
            <a:headEnd/>
            <a:tailEnd/>
          </a:ln>
        </p:spPr>
      </p:sp>
      <p:sp>
        <p:nvSpPr>
          <p:cNvPr id="61443"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TextEdit="1"/>
          </p:cNvSpPr>
          <p:nvPr>
            <p:ph type="sldImg"/>
          </p:nvPr>
        </p:nvSpPr>
        <p:spPr bwMode="auto">
          <a:noFill/>
          <a:ln>
            <a:solidFill>
              <a:srgbClr val="000000"/>
            </a:solidFill>
            <a:miter lim="800000"/>
            <a:headEnd/>
            <a:tailEnd/>
          </a:ln>
        </p:spPr>
      </p:sp>
      <p:sp>
        <p:nvSpPr>
          <p:cNvPr id="62467"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TextEdit="1"/>
          </p:cNvSpPr>
          <p:nvPr>
            <p:ph type="sldImg"/>
          </p:nvPr>
        </p:nvSpPr>
        <p:spPr bwMode="auto">
          <a:noFill/>
          <a:ln>
            <a:solidFill>
              <a:srgbClr val="000000"/>
            </a:solidFill>
            <a:miter lim="800000"/>
            <a:headEnd/>
            <a:tailEnd/>
          </a:ln>
        </p:spPr>
      </p:sp>
      <p:sp>
        <p:nvSpPr>
          <p:cNvPr id="45059"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TextEdit="1"/>
          </p:cNvSpPr>
          <p:nvPr>
            <p:ph type="sldImg"/>
          </p:nvPr>
        </p:nvSpPr>
        <p:spPr bwMode="auto">
          <a:noFill/>
          <a:ln>
            <a:solidFill>
              <a:srgbClr val="000000"/>
            </a:solidFill>
            <a:miter lim="800000"/>
            <a:headEnd/>
            <a:tailEnd/>
          </a:ln>
        </p:spPr>
      </p:sp>
      <p:sp>
        <p:nvSpPr>
          <p:cNvPr id="63491"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TextEdit="1"/>
          </p:cNvSpPr>
          <p:nvPr>
            <p:ph type="sldImg"/>
          </p:nvPr>
        </p:nvSpPr>
        <p:spPr bwMode="auto">
          <a:noFill/>
          <a:ln>
            <a:solidFill>
              <a:srgbClr val="000000"/>
            </a:solidFill>
            <a:miter lim="800000"/>
            <a:headEnd/>
            <a:tailEnd/>
          </a:ln>
        </p:spPr>
      </p:sp>
      <p:sp>
        <p:nvSpPr>
          <p:cNvPr id="64515"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TextEdit="1"/>
          </p:cNvSpPr>
          <p:nvPr>
            <p:ph type="sldImg"/>
          </p:nvPr>
        </p:nvSpPr>
        <p:spPr bwMode="auto">
          <a:noFill/>
          <a:ln>
            <a:solidFill>
              <a:srgbClr val="000000"/>
            </a:solidFill>
            <a:miter lim="800000"/>
            <a:headEnd/>
            <a:tailEnd/>
          </a:ln>
        </p:spPr>
      </p:sp>
      <p:sp>
        <p:nvSpPr>
          <p:cNvPr id="65539"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TextEdit="1"/>
          </p:cNvSpPr>
          <p:nvPr>
            <p:ph type="sldImg"/>
          </p:nvPr>
        </p:nvSpPr>
        <p:spPr bwMode="auto">
          <a:noFill/>
          <a:ln>
            <a:solidFill>
              <a:srgbClr val="000000"/>
            </a:solidFill>
            <a:miter lim="800000"/>
            <a:headEnd/>
            <a:tailEnd/>
          </a:ln>
        </p:spPr>
      </p:sp>
      <p:sp>
        <p:nvSpPr>
          <p:cNvPr id="66563"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026"/>
          <p:cNvSpPr>
            <a:spLocks noGrp="1" noRot="1" noChangeAspect="1" noTextEdit="1"/>
          </p:cNvSpPr>
          <p:nvPr>
            <p:ph type="sldImg"/>
          </p:nvPr>
        </p:nvSpPr>
        <p:spPr bwMode="auto">
          <a:noFill/>
          <a:ln>
            <a:solidFill>
              <a:srgbClr val="000000"/>
            </a:solidFill>
            <a:miter lim="800000"/>
            <a:headEnd/>
            <a:tailEnd/>
          </a:ln>
        </p:spPr>
      </p:sp>
      <p:sp>
        <p:nvSpPr>
          <p:cNvPr id="67587" name="Rectangle 1027"/>
          <p:cNvSpPr>
            <a:spLocks noGrp="1"/>
          </p:cNvSpPr>
          <p:nvPr>
            <p:ph type="body" idx="1"/>
          </p:nvPr>
        </p:nvSpPr>
        <p:spPr bwMode="auto">
          <a:noFill/>
        </p:spPr>
        <p:txBody>
          <a:bodyPr/>
          <a:lstStyle/>
          <a:p>
            <a:endParaRPr lang="en-GB"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TextEdit="1"/>
          </p:cNvSpPr>
          <p:nvPr>
            <p:ph type="sldImg"/>
          </p:nvPr>
        </p:nvSpPr>
        <p:spPr bwMode="auto">
          <a:noFill/>
          <a:ln>
            <a:solidFill>
              <a:srgbClr val="000000"/>
            </a:solidFill>
            <a:miter lim="800000"/>
            <a:headEnd/>
            <a:tailEnd/>
          </a:ln>
        </p:spPr>
      </p:sp>
      <p:sp>
        <p:nvSpPr>
          <p:cNvPr id="68611"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TextEdit="1"/>
          </p:cNvSpPr>
          <p:nvPr>
            <p:ph type="sldImg"/>
          </p:nvPr>
        </p:nvSpPr>
        <p:spPr bwMode="auto">
          <a:noFill/>
          <a:ln>
            <a:solidFill>
              <a:srgbClr val="000000"/>
            </a:solidFill>
            <a:miter lim="800000"/>
            <a:headEnd/>
            <a:tailEnd/>
          </a:ln>
        </p:spPr>
      </p:sp>
      <p:sp>
        <p:nvSpPr>
          <p:cNvPr id="69635"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TextEdit="1"/>
          </p:cNvSpPr>
          <p:nvPr>
            <p:ph type="sldImg"/>
          </p:nvPr>
        </p:nvSpPr>
        <p:spPr bwMode="auto">
          <a:noFill/>
          <a:ln>
            <a:solidFill>
              <a:srgbClr val="000000"/>
            </a:solidFill>
            <a:miter lim="800000"/>
            <a:headEnd/>
            <a:tailEnd/>
          </a:ln>
        </p:spPr>
      </p:sp>
      <p:sp>
        <p:nvSpPr>
          <p:cNvPr id="70659"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09CDFEC-BE6C-426E-A3E6-BF7F06052689}" type="slidenum">
              <a:rPr lang="it-IT" smtClean="0">
                <a:solidFill>
                  <a:srgbClr val="000000"/>
                </a:solidFill>
                <a:latin typeface="Arial" charset="0"/>
              </a:rPr>
              <a:pPr fontAlgn="base">
                <a:spcBef>
                  <a:spcPct val="0"/>
                </a:spcBef>
                <a:spcAft>
                  <a:spcPct val="0"/>
                </a:spcAft>
              </a:pPr>
              <a:t>28</a:t>
            </a:fld>
            <a:endParaRPr lang="it-IT" smtClean="0">
              <a:solidFill>
                <a:srgbClr val="000000"/>
              </a:solidFill>
              <a:latin typeface="Arial" charset="0"/>
            </a:endParaRPr>
          </a:p>
        </p:txBody>
      </p:sp>
      <p:sp>
        <p:nvSpPr>
          <p:cNvPr id="7168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1684" name="Rectangle 3"/>
          <p:cNvSpPr>
            <a:spLocks noGrp="1" noChangeArrowheads="1"/>
          </p:cNvSpPr>
          <p:nvPr>
            <p:ph type="body" idx="1"/>
          </p:nvPr>
        </p:nvSpPr>
        <p:spPr bwMode="auto">
          <a:noFill/>
        </p:spPr>
        <p:txBody>
          <a:bodyPr/>
          <a:lstStyle/>
          <a:p>
            <a:pPr eaLnBrk="1" hangingPunct="1">
              <a:spcBef>
                <a:spcPct val="0"/>
              </a:spcBef>
            </a:pPr>
            <a:endParaRPr lang="en-GB" sz="1800" smtClean="0">
              <a:latin typeface="Arial"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026"/>
          <p:cNvSpPr>
            <a:spLocks noGrp="1" noRot="1" noChangeAspect="1" noTextEdit="1"/>
          </p:cNvSpPr>
          <p:nvPr>
            <p:ph type="sldImg"/>
          </p:nvPr>
        </p:nvSpPr>
        <p:spPr bwMode="auto">
          <a:noFill/>
          <a:ln>
            <a:solidFill>
              <a:srgbClr val="000000"/>
            </a:solidFill>
            <a:miter lim="800000"/>
            <a:headEnd/>
            <a:tailEnd/>
          </a:ln>
        </p:spPr>
      </p:sp>
      <p:sp>
        <p:nvSpPr>
          <p:cNvPr id="72707" name="Rectangle 1027"/>
          <p:cNvSpPr>
            <a:spLocks noGrp="1"/>
          </p:cNvSpPr>
          <p:nvPr>
            <p:ph type="body" idx="1"/>
          </p:nvPr>
        </p:nvSpPr>
        <p:spPr bwMode="auto">
          <a:noFill/>
        </p:spPr>
        <p:txBody>
          <a:bodyPr/>
          <a:lstStyle/>
          <a:p>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TextEdit="1"/>
          </p:cNvSpPr>
          <p:nvPr>
            <p:ph type="sldImg"/>
          </p:nvPr>
        </p:nvSpPr>
        <p:spPr bwMode="auto">
          <a:noFill/>
          <a:ln>
            <a:solidFill>
              <a:srgbClr val="000000"/>
            </a:solidFill>
            <a:miter lim="800000"/>
            <a:headEnd/>
            <a:tailEnd/>
          </a:ln>
        </p:spPr>
      </p:sp>
      <p:sp>
        <p:nvSpPr>
          <p:cNvPr id="46083"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TextEdit="1"/>
          </p:cNvSpPr>
          <p:nvPr>
            <p:ph type="sldImg"/>
          </p:nvPr>
        </p:nvSpPr>
        <p:spPr bwMode="auto">
          <a:noFill/>
          <a:ln>
            <a:solidFill>
              <a:srgbClr val="000000"/>
            </a:solidFill>
            <a:miter lim="800000"/>
            <a:headEnd/>
            <a:tailEnd/>
          </a:ln>
        </p:spPr>
      </p:sp>
      <p:sp>
        <p:nvSpPr>
          <p:cNvPr id="73731"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11F0720-4EEB-4A98-986E-C01F428D064C}" type="slidenum">
              <a:rPr lang="it-IT" smtClean="0">
                <a:solidFill>
                  <a:srgbClr val="000000"/>
                </a:solidFill>
                <a:latin typeface="Arial" charset="0"/>
              </a:rPr>
              <a:pPr fontAlgn="base">
                <a:spcBef>
                  <a:spcPct val="0"/>
                </a:spcBef>
                <a:spcAft>
                  <a:spcPct val="0"/>
                </a:spcAft>
              </a:pPr>
              <a:t>31</a:t>
            </a:fld>
            <a:endParaRPr lang="it-IT" smtClean="0">
              <a:solidFill>
                <a:srgbClr val="000000"/>
              </a:solidFill>
              <a:latin typeface="Arial" charset="0"/>
            </a:endParaRPr>
          </a:p>
        </p:txBody>
      </p:sp>
      <p:sp>
        <p:nvSpPr>
          <p:cNvPr id="7475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4756" name="Rectangle 3"/>
          <p:cNvSpPr>
            <a:spLocks noGrp="1" noChangeArrowheads="1"/>
          </p:cNvSpPr>
          <p:nvPr>
            <p:ph type="body" idx="1"/>
          </p:nvPr>
        </p:nvSpPr>
        <p:spPr bwMode="auto">
          <a:noFill/>
        </p:spPr>
        <p:txBody>
          <a:bodyPr/>
          <a:lstStyle/>
          <a:p>
            <a:pPr eaLnBrk="1" hangingPunct="1">
              <a:spcBef>
                <a:spcPct val="0"/>
              </a:spcBef>
            </a:pPr>
            <a:endParaRPr lang="en-GB" sz="1800" smtClean="0">
              <a:latin typeface="Arial"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026"/>
          <p:cNvSpPr>
            <a:spLocks noGrp="1" noRot="1" noChangeAspect="1" noTextEdit="1"/>
          </p:cNvSpPr>
          <p:nvPr>
            <p:ph type="sldImg"/>
          </p:nvPr>
        </p:nvSpPr>
        <p:spPr bwMode="auto">
          <a:noFill/>
          <a:ln>
            <a:solidFill>
              <a:srgbClr val="000000"/>
            </a:solidFill>
            <a:miter lim="800000"/>
            <a:headEnd/>
            <a:tailEnd/>
          </a:ln>
        </p:spPr>
      </p:sp>
      <p:sp>
        <p:nvSpPr>
          <p:cNvPr id="75779" name="Rectangle 1027"/>
          <p:cNvSpPr>
            <a:spLocks noGrp="1"/>
          </p:cNvSpPr>
          <p:nvPr>
            <p:ph type="body" idx="1"/>
          </p:nvPr>
        </p:nvSpPr>
        <p:spPr bwMode="auto">
          <a:noFill/>
        </p:spPr>
        <p:txBody>
          <a:bodyPr/>
          <a:lstStyle/>
          <a:p>
            <a:endParaRPr lang="en-GB"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D59EC67-65CC-4120-B387-AB3F40DFC73B}" type="slidenum">
              <a:rPr lang="it-IT" smtClean="0">
                <a:solidFill>
                  <a:srgbClr val="000000"/>
                </a:solidFill>
                <a:latin typeface="Arial" charset="0"/>
              </a:rPr>
              <a:pPr fontAlgn="base">
                <a:spcBef>
                  <a:spcPct val="0"/>
                </a:spcBef>
                <a:spcAft>
                  <a:spcPct val="0"/>
                </a:spcAft>
              </a:pPr>
              <a:t>33</a:t>
            </a:fld>
            <a:endParaRPr lang="it-IT" smtClean="0">
              <a:solidFill>
                <a:srgbClr val="000000"/>
              </a:solidFill>
              <a:latin typeface="Arial" charset="0"/>
            </a:endParaRPr>
          </a:p>
        </p:txBody>
      </p:sp>
      <p:sp>
        <p:nvSpPr>
          <p:cNvPr id="768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6804" name="Rectangle 3"/>
          <p:cNvSpPr>
            <a:spLocks noGrp="1" noChangeArrowheads="1"/>
          </p:cNvSpPr>
          <p:nvPr>
            <p:ph type="body" idx="1"/>
          </p:nvPr>
        </p:nvSpPr>
        <p:spPr bwMode="auto">
          <a:noFill/>
        </p:spPr>
        <p:txBody>
          <a:bodyPr/>
          <a:lstStyle/>
          <a:p>
            <a:pPr eaLnBrk="1" hangingPunct="1">
              <a:spcBef>
                <a:spcPct val="0"/>
              </a:spcBef>
            </a:pPr>
            <a:endParaRPr lang="en-GB" sz="1800" smtClean="0">
              <a:latin typeface="Arial"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535F133-F9EE-47C0-AE19-1285874C2E49}" type="slidenum">
              <a:rPr lang="it-IT" smtClean="0">
                <a:solidFill>
                  <a:srgbClr val="000000"/>
                </a:solidFill>
                <a:latin typeface="Arial" charset="0"/>
              </a:rPr>
              <a:pPr fontAlgn="base">
                <a:spcBef>
                  <a:spcPct val="0"/>
                </a:spcBef>
                <a:spcAft>
                  <a:spcPct val="0"/>
                </a:spcAft>
              </a:pPr>
              <a:t>34</a:t>
            </a:fld>
            <a:endParaRPr lang="it-IT" smtClean="0">
              <a:solidFill>
                <a:srgbClr val="000000"/>
              </a:solidFill>
              <a:latin typeface="Arial" charset="0"/>
            </a:endParaRPr>
          </a:p>
        </p:txBody>
      </p:sp>
      <p:sp>
        <p:nvSpPr>
          <p:cNvPr id="7782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7828" name="Rectangle 3"/>
          <p:cNvSpPr>
            <a:spLocks noGrp="1" noChangeArrowheads="1"/>
          </p:cNvSpPr>
          <p:nvPr>
            <p:ph type="body" idx="1"/>
          </p:nvPr>
        </p:nvSpPr>
        <p:spPr bwMode="auto">
          <a:noFill/>
        </p:spPr>
        <p:txBody>
          <a:bodyPr/>
          <a:lstStyle/>
          <a:p>
            <a:pPr eaLnBrk="1" hangingPunct="1">
              <a:spcBef>
                <a:spcPct val="0"/>
              </a:spcBef>
            </a:pPr>
            <a:endParaRPr lang="en-GB" sz="1800" smtClean="0">
              <a:latin typeface="Arial"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TextEdit="1"/>
          </p:cNvSpPr>
          <p:nvPr>
            <p:ph type="sldImg"/>
          </p:nvPr>
        </p:nvSpPr>
        <p:spPr bwMode="auto">
          <a:noFill/>
          <a:ln>
            <a:solidFill>
              <a:srgbClr val="000000"/>
            </a:solidFill>
            <a:miter lim="800000"/>
            <a:headEnd/>
            <a:tailEnd/>
          </a:ln>
        </p:spPr>
      </p:sp>
      <p:sp>
        <p:nvSpPr>
          <p:cNvPr id="78851"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TextEdit="1"/>
          </p:cNvSpPr>
          <p:nvPr>
            <p:ph type="sldImg"/>
          </p:nvPr>
        </p:nvSpPr>
        <p:spPr bwMode="auto">
          <a:noFill/>
          <a:ln>
            <a:solidFill>
              <a:srgbClr val="000000"/>
            </a:solidFill>
            <a:miter lim="800000"/>
            <a:headEnd/>
            <a:tailEnd/>
          </a:ln>
        </p:spPr>
      </p:sp>
      <p:sp>
        <p:nvSpPr>
          <p:cNvPr id="79875"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TextEdit="1"/>
          </p:cNvSpPr>
          <p:nvPr>
            <p:ph type="sldImg"/>
          </p:nvPr>
        </p:nvSpPr>
        <p:spPr bwMode="auto">
          <a:noFill/>
          <a:ln>
            <a:solidFill>
              <a:srgbClr val="000000"/>
            </a:solidFill>
            <a:miter lim="800000"/>
            <a:headEnd/>
            <a:tailEnd/>
          </a:ln>
        </p:spPr>
      </p:sp>
      <p:sp>
        <p:nvSpPr>
          <p:cNvPr id="80899"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TextEdit="1"/>
          </p:cNvSpPr>
          <p:nvPr>
            <p:ph type="sldImg"/>
          </p:nvPr>
        </p:nvSpPr>
        <p:spPr bwMode="auto">
          <a:noFill/>
          <a:ln>
            <a:solidFill>
              <a:srgbClr val="000000"/>
            </a:solidFill>
            <a:miter lim="800000"/>
            <a:headEnd/>
            <a:tailEnd/>
          </a:ln>
        </p:spPr>
      </p:sp>
      <p:sp>
        <p:nvSpPr>
          <p:cNvPr id="81923"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TextEdit="1"/>
          </p:cNvSpPr>
          <p:nvPr>
            <p:ph type="sldImg"/>
          </p:nvPr>
        </p:nvSpPr>
        <p:spPr bwMode="auto">
          <a:noFill/>
          <a:ln>
            <a:solidFill>
              <a:srgbClr val="000000"/>
            </a:solidFill>
            <a:miter lim="800000"/>
            <a:headEnd/>
            <a:tailEnd/>
          </a:ln>
        </p:spPr>
      </p:sp>
      <p:sp>
        <p:nvSpPr>
          <p:cNvPr id="82947"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1203C8B3-95C6-4087-82CB-AD92CCEA8615}" type="slidenum">
              <a:rPr lang="it-IT" sz="1200">
                <a:solidFill>
                  <a:srgbClr val="000000"/>
                </a:solidFill>
              </a:rPr>
              <a:pPr algn="r"/>
              <a:t>4</a:t>
            </a:fld>
            <a:endParaRPr lang="it-IT" sz="1200">
              <a:solidFill>
                <a:srgbClr val="000000"/>
              </a:solidFill>
            </a:endParaRPr>
          </a:p>
        </p:txBody>
      </p:sp>
      <p:sp>
        <p:nvSpPr>
          <p:cNvPr id="4710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7108" name="Rectangle 3"/>
          <p:cNvSpPr>
            <a:spLocks noGrp="1" noChangeArrowheads="1"/>
          </p:cNvSpPr>
          <p:nvPr>
            <p:ph type="body" idx="1"/>
          </p:nvPr>
        </p:nvSpPr>
        <p:spPr bwMode="auto">
          <a:noFill/>
        </p:spPr>
        <p:txBody>
          <a:bodyPr/>
          <a:lstStyle/>
          <a:p>
            <a:pPr eaLnBrk="1" hangingPunct="1">
              <a:spcBef>
                <a:spcPct val="0"/>
              </a:spcBef>
            </a:pPr>
            <a:endParaRPr lang="en-GB" sz="1800"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9205A2D6-B172-41DB-B679-8CDF500C9FEE}" type="slidenum">
              <a:rPr lang="it-IT" sz="1200">
                <a:solidFill>
                  <a:srgbClr val="000000"/>
                </a:solidFill>
              </a:rPr>
              <a:pPr algn="r"/>
              <a:t>5</a:t>
            </a:fld>
            <a:endParaRPr lang="it-IT" sz="1200">
              <a:solidFill>
                <a:srgbClr val="000000"/>
              </a:solidFill>
            </a:endParaRPr>
          </a:p>
        </p:txBody>
      </p:sp>
      <p:sp>
        <p:nvSpPr>
          <p:cNvPr id="4813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8132" name="Rectangle 3"/>
          <p:cNvSpPr>
            <a:spLocks noGrp="1" noChangeArrowheads="1"/>
          </p:cNvSpPr>
          <p:nvPr>
            <p:ph type="body" idx="1"/>
          </p:nvPr>
        </p:nvSpPr>
        <p:spPr bwMode="auto">
          <a:noFill/>
        </p:spPr>
        <p:txBody>
          <a:bodyPr/>
          <a:lstStyle/>
          <a:p>
            <a:pPr eaLnBrk="1" hangingPunct="1">
              <a:spcBef>
                <a:spcPct val="0"/>
              </a:spcBef>
            </a:pPr>
            <a:endParaRPr lang="en-GB" sz="1800"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TextEdit="1"/>
          </p:cNvSpPr>
          <p:nvPr>
            <p:ph type="sldImg"/>
          </p:nvPr>
        </p:nvSpPr>
        <p:spPr bwMode="auto">
          <a:noFill/>
          <a:ln>
            <a:solidFill>
              <a:srgbClr val="000000"/>
            </a:solidFill>
            <a:miter lim="800000"/>
            <a:headEnd/>
            <a:tailEnd/>
          </a:ln>
        </p:spPr>
      </p:sp>
      <p:sp>
        <p:nvSpPr>
          <p:cNvPr id="49155"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bwMode="auto">
          <a:noFill/>
          <a:ln>
            <a:solidFill>
              <a:srgbClr val="000000"/>
            </a:solidFill>
            <a:miter lim="800000"/>
            <a:headEnd/>
            <a:tailEnd/>
          </a:ln>
        </p:spPr>
      </p:sp>
      <p:sp>
        <p:nvSpPr>
          <p:cNvPr id="50179" name="Rectangle 3"/>
          <p:cNvSpPr>
            <a:spLocks noGrp="1"/>
          </p:cNvSpPr>
          <p:nvPr>
            <p:ph type="body" idx="1"/>
          </p:nvPr>
        </p:nvSpPr>
        <p:spPr bwMode="auto">
          <a:noFill/>
        </p:spPr>
        <p:txBody>
          <a:bodyPr/>
          <a:lstStyle/>
          <a:p>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1CAAFBAD-F184-44C6-8E8D-3D1254819B81}" type="slidenum">
              <a:rPr lang="it-IT" sz="1200">
                <a:solidFill>
                  <a:srgbClr val="000000"/>
                </a:solidFill>
              </a:rPr>
              <a:pPr algn="r"/>
              <a:t>8</a:t>
            </a:fld>
            <a:endParaRPr lang="it-IT" sz="1200">
              <a:solidFill>
                <a:srgbClr val="000000"/>
              </a:solidFill>
            </a:endParaRPr>
          </a:p>
        </p:txBody>
      </p:sp>
      <p:sp>
        <p:nvSpPr>
          <p:cNvPr id="512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1204" name="Rectangle 3"/>
          <p:cNvSpPr>
            <a:spLocks noGrp="1" noChangeArrowheads="1"/>
          </p:cNvSpPr>
          <p:nvPr>
            <p:ph type="body" idx="1"/>
          </p:nvPr>
        </p:nvSpPr>
        <p:spPr bwMode="auto">
          <a:noFill/>
        </p:spPr>
        <p:txBody>
          <a:bodyPr/>
          <a:lstStyle/>
          <a:p>
            <a:pPr eaLnBrk="1" hangingPunct="1">
              <a:spcBef>
                <a:spcPct val="0"/>
              </a:spcBef>
            </a:pPr>
            <a:endParaRPr lang="en-GB" sz="1800"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TextEdit="1"/>
          </p:cNvSpPr>
          <p:nvPr>
            <p:ph type="sldImg"/>
          </p:nvPr>
        </p:nvSpPr>
        <p:spPr bwMode="auto">
          <a:noFill/>
          <a:ln>
            <a:solidFill>
              <a:srgbClr val="000000"/>
            </a:solidFill>
            <a:miter lim="800000"/>
            <a:headEnd/>
            <a:tailEnd/>
          </a:ln>
        </p:spPr>
      </p:sp>
      <p:sp>
        <p:nvSpPr>
          <p:cNvPr id="52227" name="Rectangle 3"/>
          <p:cNvSpPr>
            <a:spLocks noGrp="1"/>
          </p:cNvSpPr>
          <p:nvPr>
            <p:ph type="body" idx="1"/>
          </p:nvPr>
        </p:nvSpPr>
        <p:spPr bwMode="auto">
          <a:noFill/>
        </p:spPr>
        <p:txBody>
          <a:bodyPr/>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4" name="AutoShape 2"/>
          <p:cNvSpPr>
            <a:spLocks noChangeArrowheads="1"/>
          </p:cNvSpPr>
          <p:nvPr/>
        </p:nvSpPr>
        <p:spPr bwMode="auto">
          <a:xfrm>
            <a:off x="228600" y="381000"/>
            <a:ext cx="8686800" cy="5638800"/>
          </a:xfrm>
          <a:prstGeom prst="roundRect">
            <a:avLst>
              <a:gd name="adj" fmla="val 7912"/>
            </a:avLst>
          </a:prstGeom>
          <a:solidFill>
            <a:schemeClr val="folHlink"/>
          </a:solidFill>
          <a:ln w="9525">
            <a:noFill/>
            <a:round/>
            <a:headEnd/>
            <a:tailEnd/>
          </a:ln>
          <a:effectLst/>
        </p:spPr>
        <p:txBody>
          <a:bodyPr wrap="none" anchor="ctr"/>
          <a:lstStyle/>
          <a:p>
            <a:pPr algn="ctr">
              <a:defRPr/>
            </a:pPr>
            <a:endParaRPr lang="it-IT" sz="2400">
              <a:solidFill>
                <a:srgbClr val="000000"/>
              </a:solidFill>
              <a:latin typeface="Times New Roman" pitchFamily="18" charset="0"/>
            </a:endParaRPr>
          </a:p>
        </p:txBody>
      </p:sp>
      <p:sp>
        <p:nvSpPr>
          <p:cNvPr id="5" name="AutoShape 3"/>
          <p:cNvSpPr>
            <a:spLocks noChangeArrowheads="1"/>
          </p:cNvSpPr>
          <p:nvPr/>
        </p:nvSpPr>
        <p:spPr bwMode="white">
          <a:xfrm>
            <a:off x="327025" y="488950"/>
            <a:ext cx="8435975" cy="4768850"/>
          </a:xfrm>
          <a:prstGeom prst="roundRect">
            <a:avLst>
              <a:gd name="adj" fmla="val 7310"/>
            </a:avLst>
          </a:prstGeom>
          <a:solidFill>
            <a:schemeClr val="bg1"/>
          </a:solidFill>
          <a:ln w="9525">
            <a:noFill/>
            <a:round/>
            <a:headEnd/>
            <a:tailEnd/>
          </a:ln>
          <a:effectLst/>
        </p:spPr>
        <p:txBody>
          <a:bodyPr wrap="none" anchor="ctr"/>
          <a:lstStyle/>
          <a:p>
            <a:pPr algn="ctr">
              <a:defRPr/>
            </a:pPr>
            <a:endParaRPr lang="it-IT" sz="2400">
              <a:solidFill>
                <a:srgbClr val="000000"/>
              </a:solidFill>
              <a:latin typeface="Times New Roman" pitchFamily="18" charset="0"/>
            </a:endParaRPr>
          </a:p>
        </p:txBody>
      </p:sp>
      <p:sp>
        <p:nvSpPr>
          <p:cNvPr id="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p:spPr>
        <p:txBody>
          <a:bodyPr wrap="none" anchor="ctr"/>
          <a:lstStyle/>
          <a:p>
            <a:pPr algn="ctr">
              <a:defRPr/>
            </a:pPr>
            <a:endParaRPr lang="it-IT">
              <a:solidFill>
                <a:srgbClr val="000000"/>
              </a:solidFill>
            </a:endParaRPr>
          </a:p>
        </p:txBody>
      </p:sp>
      <p:sp>
        <p:nvSpPr>
          <p:cNvPr id="9221"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en-GB"/>
              <a:t>Fare clic per modificare lo stile del titolo</a:t>
            </a:r>
          </a:p>
        </p:txBody>
      </p:sp>
      <p:sp>
        <p:nvSpPr>
          <p:cNvPr id="9222"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r>
              <a:rPr lang="en-GB"/>
              <a:t>Fare clic per modificare lo stile del sottotitolo dello schema</a:t>
            </a:r>
          </a:p>
        </p:txBody>
      </p:sp>
      <p:sp>
        <p:nvSpPr>
          <p:cNvPr id="7" name="Rectangle 7"/>
          <p:cNvSpPr>
            <a:spLocks noGrp="1" noChangeArrowheads="1"/>
          </p:cNvSpPr>
          <p:nvPr>
            <p:ph type="dt" sz="half" idx="10"/>
          </p:nvPr>
        </p:nvSpPr>
        <p:spPr/>
        <p:txBody>
          <a:bodyPr/>
          <a:lstStyle>
            <a:lvl1pPr>
              <a:defRPr/>
            </a:lvl1pPr>
          </a:lstStyle>
          <a:p>
            <a:pPr>
              <a:defRPr/>
            </a:pPr>
            <a:endParaRPr lang="en-GB"/>
          </a:p>
        </p:txBody>
      </p:sp>
      <p:sp>
        <p:nvSpPr>
          <p:cNvPr id="8" name="Rectangle 8"/>
          <p:cNvSpPr>
            <a:spLocks noGrp="1" noChangeArrowheads="1"/>
          </p:cNvSpPr>
          <p:nvPr>
            <p:ph type="ftr" sz="quarter" idx="11"/>
          </p:nvPr>
        </p:nvSpPr>
        <p:spPr>
          <a:xfrm>
            <a:off x="3352800" y="6391275"/>
            <a:ext cx="2895600" cy="457200"/>
          </a:xfrm>
        </p:spPr>
        <p:txBody>
          <a:bodyPr/>
          <a:lstStyle>
            <a:lvl1pPr>
              <a:defRPr/>
            </a:lvl1pPr>
          </a:lstStyle>
          <a:p>
            <a:pPr>
              <a:defRPr/>
            </a:pPr>
            <a:endParaRPr lang="en-GB"/>
          </a:p>
        </p:txBody>
      </p:sp>
      <p:sp>
        <p:nvSpPr>
          <p:cNvPr id="9" name="Rectangle 9"/>
          <p:cNvSpPr>
            <a:spLocks noGrp="1" noChangeArrowheads="1"/>
          </p:cNvSpPr>
          <p:nvPr>
            <p:ph type="sldNum" sz="quarter" idx="12"/>
          </p:nvPr>
        </p:nvSpPr>
        <p:spPr>
          <a:xfrm>
            <a:off x="6858000" y="6391275"/>
            <a:ext cx="1600200" cy="457200"/>
          </a:xfrm>
        </p:spPr>
        <p:txBody>
          <a:bodyPr/>
          <a:lstStyle>
            <a:lvl1pPr>
              <a:defRPr/>
            </a:lvl1pPr>
          </a:lstStyle>
          <a:p>
            <a:pPr>
              <a:defRPr/>
            </a:pPr>
            <a:fld id="{91006127-5F54-4BA4-B2FB-A80A253622CB}" type="slidenum">
              <a:rPr lang="en-GB"/>
              <a:pPr>
                <a:defRPr/>
              </a:pPr>
              <a:t>‹N›</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D09F8FD-605C-4F3E-BDF0-10DA22AFE637}" type="slidenum">
              <a:rPr lang="en-GB"/>
              <a:pPr>
                <a:defRPr/>
              </a:pPr>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89E47464-8315-43C3-A3C6-B9A476E59122}" type="slidenum">
              <a:rPr lang="en-GB"/>
              <a:pPr>
                <a:defRPr/>
              </a:pPr>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6877F1DA-151F-4E8F-BD40-6D2790DB80B9}" type="slidenum">
              <a:rPr lang="en-GB"/>
              <a:pPr>
                <a:defRPr/>
              </a:pPr>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bl" preserve="1">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762000" y="533400"/>
            <a:ext cx="7696200" cy="1143000"/>
          </a:xfrm>
        </p:spPr>
        <p:txBody>
          <a:bodyPr/>
          <a:lstStyle/>
          <a:p>
            <a:r>
              <a:rPr lang="it-IT" smtClean="0"/>
              <a:t>Fare clic per modificare lo stile del titolo</a:t>
            </a:r>
            <a:endParaRPr lang="it-IT"/>
          </a:p>
        </p:txBody>
      </p:sp>
      <p:sp>
        <p:nvSpPr>
          <p:cNvPr id="3" name="Segnaposto tabella 2"/>
          <p:cNvSpPr>
            <a:spLocks noGrp="1"/>
          </p:cNvSpPr>
          <p:nvPr>
            <p:ph type="tbl" idx="1"/>
          </p:nvPr>
        </p:nvSpPr>
        <p:spPr>
          <a:xfrm>
            <a:off x="762000" y="1905000"/>
            <a:ext cx="7696200" cy="4038600"/>
          </a:xfrm>
        </p:spPr>
        <p:txBody>
          <a:bodyPr/>
          <a:lstStyle/>
          <a:p>
            <a:pPr lvl="0"/>
            <a:endParaRPr lang="it-IT"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200DBDA-978C-4655-B5EA-B56DA8173F7A}" type="slidenum">
              <a:rPr lang="en-GB"/>
              <a:pPr>
                <a:defRPr/>
              </a:pPr>
              <a:t>‹N›</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762000" y="533400"/>
            <a:ext cx="7696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it-IT" smtClean="0"/>
              <a:t>Fare clic per modificare lo stile del titolo</a:t>
            </a:r>
          </a:p>
        </p:txBody>
      </p:sp>
      <p:sp>
        <p:nvSpPr>
          <p:cNvPr id="2051" name="Rectangle 3"/>
          <p:cNvSpPr>
            <a:spLocks noGrp="1" noChangeArrowheads="1"/>
          </p:cNvSpPr>
          <p:nvPr>
            <p:ph type="body" idx="1"/>
          </p:nvPr>
        </p:nvSpPr>
        <p:spPr bwMode="auto">
          <a:xfrm>
            <a:off x="762000" y="1905000"/>
            <a:ext cx="7696200" cy="403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0" name="Rectangle 4"/>
          <p:cNvSpPr>
            <a:spLocks noGrp="1" noChangeArrowheads="1"/>
          </p:cNvSpPr>
          <p:nvPr>
            <p:ph type="dt" sz="half" idx="2"/>
          </p:nvPr>
        </p:nvSpPr>
        <p:spPr bwMode="auto">
          <a:xfrm>
            <a:off x="762000" y="6391275"/>
            <a:ext cx="20574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endParaRPr lang="en-GB"/>
          </a:p>
        </p:txBody>
      </p:sp>
      <p:sp>
        <p:nvSpPr>
          <p:cNvPr id="11" name="Rectangle 5"/>
          <p:cNvSpPr>
            <a:spLocks noGrp="1" noChangeArrowheads="1"/>
          </p:cNvSpPr>
          <p:nvPr>
            <p:ph type="ftr" sz="quarter" idx="3"/>
          </p:nvPr>
        </p:nvSpPr>
        <p:spPr bwMode="auto">
          <a:xfrm>
            <a:off x="3352800" y="6403975"/>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endParaRPr lang="en-GB"/>
          </a:p>
        </p:txBody>
      </p:sp>
      <p:sp>
        <p:nvSpPr>
          <p:cNvPr id="12" name="Rectangle 6"/>
          <p:cNvSpPr>
            <a:spLocks noGrp="1" noChangeArrowheads="1"/>
          </p:cNvSpPr>
          <p:nvPr>
            <p:ph type="sldNum" sz="quarter" idx="4"/>
          </p:nvPr>
        </p:nvSpPr>
        <p:spPr bwMode="auto">
          <a:xfrm>
            <a:off x="6858000" y="6400800"/>
            <a:ext cx="16002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fld id="{2CB9B4FA-66BF-4681-A235-39DC8FD6E398}" type="slidenum">
              <a:rPr lang="en-GB"/>
              <a:pPr>
                <a:defRPr/>
              </a:pPr>
              <a:t>‹N›</a:t>
            </a:fld>
            <a:endParaRPr lang="en-GB"/>
          </a:p>
        </p:txBody>
      </p:sp>
    </p:spTree>
  </p:cSld>
  <p:clrMap bg1="lt1" tx1="dk1" bg2="lt2" tx2="dk2" accent1="accent1" accent2="accent2" accent3="accent3" accent4="accent4" accent5="accent5" accent6="accent6" hlink="hlink" folHlink="folHlink"/>
  <p:sldLayoutIdLst>
    <p:sldLayoutId id="2147483710" r:id="rId1"/>
    <p:sldLayoutId id="2147483709" r:id="rId2"/>
    <p:sldLayoutId id="2147483708" r:id="rId3"/>
    <p:sldLayoutId id="2147483707" r:id="rId4"/>
    <p:sldLayoutId id="2147483706" r:id="rId5"/>
  </p:sldLayoutIdLst>
  <p:timing>
    <p:tnLst>
      <p:par>
        <p:cTn id="1" dur="indefinite" restart="never" nodeType="tmRoot"/>
      </p:par>
    </p:tnLst>
  </p:timing>
  <p:txStyles>
    <p:titleStyle>
      <a:lvl1pPr algn="l" rtl="0" eaLnBrk="0" fontAlgn="base" hangingPunct="0">
        <a:spcBef>
          <a:spcPct val="0"/>
        </a:spcBef>
        <a:spcAft>
          <a:spcPct val="0"/>
        </a:spcAft>
        <a:defRPr sz="3300">
          <a:solidFill>
            <a:schemeClr val="tx2"/>
          </a:solidFill>
          <a:latin typeface="Arial" charset="0"/>
          <a:ea typeface="+mj-ea"/>
          <a:cs typeface="+mj-cs"/>
        </a:defRPr>
      </a:lvl1pPr>
      <a:lvl2pPr algn="l" rtl="0" eaLnBrk="0" fontAlgn="base" hangingPunct="0">
        <a:spcBef>
          <a:spcPct val="0"/>
        </a:spcBef>
        <a:spcAft>
          <a:spcPct val="0"/>
        </a:spcAft>
        <a:defRPr sz="3300">
          <a:solidFill>
            <a:schemeClr val="tx2"/>
          </a:solidFill>
          <a:latin typeface="Arial" charset="0"/>
        </a:defRPr>
      </a:lvl2pPr>
      <a:lvl3pPr algn="l" rtl="0" eaLnBrk="0" fontAlgn="base" hangingPunct="0">
        <a:spcBef>
          <a:spcPct val="0"/>
        </a:spcBef>
        <a:spcAft>
          <a:spcPct val="0"/>
        </a:spcAft>
        <a:defRPr sz="3300">
          <a:solidFill>
            <a:schemeClr val="tx2"/>
          </a:solidFill>
          <a:latin typeface="Arial" charset="0"/>
        </a:defRPr>
      </a:lvl3pPr>
      <a:lvl4pPr algn="l" rtl="0" eaLnBrk="0" fontAlgn="base" hangingPunct="0">
        <a:spcBef>
          <a:spcPct val="0"/>
        </a:spcBef>
        <a:spcAft>
          <a:spcPct val="0"/>
        </a:spcAft>
        <a:defRPr sz="3300">
          <a:solidFill>
            <a:schemeClr val="tx2"/>
          </a:solidFill>
          <a:latin typeface="Arial" charset="0"/>
        </a:defRPr>
      </a:lvl4pPr>
      <a:lvl5pPr algn="l" rtl="0" eaLnBrk="0" fontAlgn="base" hangingPunct="0">
        <a:spcBef>
          <a:spcPct val="0"/>
        </a:spcBef>
        <a:spcAft>
          <a:spcPct val="0"/>
        </a:spcAft>
        <a:defRPr sz="3300">
          <a:solidFill>
            <a:schemeClr val="tx2"/>
          </a:solidFill>
          <a:latin typeface="Arial" charset="0"/>
        </a:defRPr>
      </a:lvl5pPr>
      <a:lvl6pPr marL="457200" algn="l" rtl="0" fontAlgn="base">
        <a:spcBef>
          <a:spcPct val="0"/>
        </a:spcBef>
        <a:spcAft>
          <a:spcPct val="0"/>
        </a:spcAft>
        <a:defRPr sz="3300">
          <a:solidFill>
            <a:schemeClr val="tx2"/>
          </a:solidFill>
          <a:latin typeface="Arial Black" pitchFamily="34" charset="0"/>
        </a:defRPr>
      </a:lvl6pPr>
      <a:lvl7pPr marL="914400" algn="l" rtl="0" fontAlgn="base">
        <a:spcBef>
          <a:spcPct val="0"/>
        </a:spcBef>
        <a:spcAft>
          <a:spcPct val="0"/>
        </a:spcAft>
        <a:defRPr sz="3300">
          <a:solidFill>
            <a:schemeClr val="tx2"/>
          </a:solidFill>
          <a:latin typeface="Arial Black" pitchFamily="34" charset="0"/>
        </a:defRPr>
      </a:lvl7pPr>
      <a:lvl8pPr marL="1371600" algn="l" rtl="0" fontAlgn="base">
        <a:spcBef>
          <a:spcPct val="0"/>
        </a:spcBef>
        <a:spcAft>
          <a:spcPct val="0"/>
        </a:spcAft>
        <a:defRPr sz="3300">
          <a:solidFill>
            <a:schemeClr val="tx2"/>
          </a:solidFill>
          <a:latin typeface="Arial Black" pitchFamily="34" charset="0"/>
        </a:defRPr>
      </a:lvl8pPr>
      <a:lvl9pPr marL="1828800" algn="l" rtl="0" fontAlgn="base">
        <a:spcBef>
          <a:spcPct val="0"/>
        </a:spcBef>
        <a:spcAft>
          <a:spcPct val="0"/>
        </a:spcAft>
        <a:defRPr sz="33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bg2"/>
        </a:buClr>
        <a:buSzPct val="70000"/>
        <a:buFont typeface="Wingdings" pitchFamily="2" charset="2"/>
        <a:buChar char="l"/>
        <a:defRPr sz="3100">
          <a:solidFill>
            <a:schemeClr val="tx1"/>
          </a:solidFill>
          <a:latin typeface="Arial" charset="0"/>
          <a:ea typeface="+mn-ea"/>
          <a:cs typeface="+mn-cs"/>
        </a:defRPr>
      </a:lvl1pPr>
      <a:lvl2pPr marL="742950" indent="-285750" algn="l" rtl="0" eaLnBrk="0" fontAlgn="base" hangingPunct="0">
        <a:spcBef>
          <a:spcPct val="20000"/>
        </a:spcBef>
        <a:spcAft>
          <a:spcPct val="0"/>
        </a:spcAft>
        <a:buClr>
          <a:schemeClr val="accent1"/>
        </a:buClr>
        <a:buSzPct val="150000"/>
        <a:buChar char="•"/>
        <a:defRPr sz="2600">
          <a:solidFill>
            <a:schemeClr val="tx1"/>
          </a:solidFill>
          <a:latin typeface="Arial" charset="0"/>
        </a:defRPr>
      </a:lvl2pPr>
      <a:lvl3pPr marL="1143000" indent="-228600" algn="l" rtl="0" eaLnBrk="0" fontAlgn="base" hangingPunct="0">
        <a:spcBef>
          <a:spcPct val="20000"/>
        </a:spcBef>
        <a:spcAft>
          <a:spcPct val="0"/>
        </a:spcAft>
        <a:buClr>
          <a:schemeClr val="tx1"/>
        </a:buClr>
        <a:buSzPct val="150000"/>
        <a:buChar char="•"/>
        <a:defRPr sz="2200">
          <a:solidFill>
            <a:schemeClr val="tx1"/>
          </a:solidFill>
          <a:latin typeface="Arial" charset="0"/>
        </a:defRPr>
      </a:lvl3pPr>
      <a:lvl4pPr marL="1600200" indent="-228600" algn="l" rtl="0" eaLnBrk="0" fontAlgn="base" hangingPunct="0">
        <a:spcBef>
          <a:spcPct val="20000"/>
        </a:spcBef>
        <a:spcAft>
          <a:spcPct val="0"/>
        </a:spcAft>
        <a:buClr>
          <a:schemeClr val="tx2"/>
        </a:buClr>
        <a:buSzPct val="150000"/>
        <a:buChar char="•"/>
        <a:defRPr sz="2000">
          <a:solidFill>
            <a:schemeClr val="tx1"/>
          </a:solidFill>
          <a:latin typeface="Arial" charset="0"/>
        </a:defRPr>
      </a:lvl4pPr>
      <a:lvl5pPr marL="2057400" indent="-228600" algn="l" rtl="0" eaLnBrk="0" fontAlgn="base" hangingPunct="0">
        <a:spcBef>
          <a:spcPct val="20000"/>
        </a:spcBef>
        <a:spcAft>
          <a:spcPct val="0"/>
        </a:spcAft>
        <a:buClr>
          <a:schemeClr val="folHlink"/>
        </a:buClr>
        <a:buSzPct val="150000"/>
        <a:buChar char="•"/>
        <a:defRPr sz="2000">
          <a:solidFill>
            <a:schemeClr val="tx1"/>
          </a:solidFill>
          <a:latin typeface="Arial" charset="0"/>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tags" Target="../tags/tag7.xml"/><Relationship Id="rId4" Type="http://schemas.openxmlformats.org/officeDocument/2006/relationships/image" Target="../media/image8.w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4.xml"/><Relationship Id="rId1" Type="http://schemas.openxmlformats.org/officeDocument/2006/relationships/tags" Target="../tags/tag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4.xml"/><Relationship Id="rId1" Type="http://schemas.openxmlformats.org/officeDocument/2006/relationships/tags" Target="../tags/tag1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2.png"/></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it.wikipedia.org/wiki/Immagine:Selection_of_colored_pencils.jpg" TargetMode="External"/><Relationship Id="rId3" Type="http://schemas.openxmlformats.org/officeDocument/2006/relationships/notesSlide" Target="../notesSlides/notesSlide3.xml"/><Relationship Id="rId7"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ags" Target="../tags/tag1.xml"/><Relationship Id="rId6" Type="http://schemas.openxmlformats.org/officeDocument/2006/relationships/hyperlink" Target="http://it.wikipedia.org/wiki/Immagine:Coal.jpg" TargetMode="External"/><Relationship Id="rId11" Type="http://schemas.openxmlformats.org/officeDocument/2006/relationships/image" Target="../media/image7.jpeg"/><Relationship Id="rId5" Type="http://schemas.openxmlformats.org/officeDocument/2006/relationships/image" Target="../media/image3.jpeg"/><Relationship Id="rId10" Type="http://schemas.openxmlformats.org/officeDocument/2006/relationships/image" Target="../media/image6.jpeg"/><Relationship Id="rId4" Type="http://schemas.openxmlformats.org/officeDocument/2006/relationships/hyperlink" Target="http://it.wikipedia.org/wiki/Immagine:Brillanten.jpg" TargetMode="External"/><Relationship Id="rId9" Type="http://schemas.openxmlformats.org/officeDocument/2006/relationships/image" Target="../media/image5.jpe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Foglio_di_lavoro_di_Microsoft_Office_Excel_97-20031.xls"/></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pPr eaLnBrk="1" hangingPunct="1"/>
            <a:r>
              <a:rPr lang="it-IT" smtClean="0">
                <a:latin typeface="Arial Black" pitchFamily="34" charset="0"/>
              </a:rPr>
              <a:t>Sintesi di un composto</a:t>
            </a:r>
          </a:p>
        </p:txBody>
      </p:sp>
      <p:sp>
        <p:nvSpPr>
          <p:cNvPr id="13315" name="Rectangle 3"/>
          <p:cNvSpPr>
            <a:spLocks noGrp="1" noChangeArrowheads="1"/>
          </p:cNvSpPr>
          <p:nvPr>
            <p:ph type="body" idx="4294967295"/>
          </p:nvPr>
        </p:nvSpPr>
        <p:spPr>
          <a:xfrm>
            <a:off x="762000" y="1905000"/>
            <a:ext cx="4572000" cy="4038600"/>
          </a:xfrm>
        </p:spPr>
        <p:txBody>
          <a:bodyPr/>
          <a:lstStyle/>
          <a:p>
            <a:pPr eaLnBrk="1" hangingPunct="1"/>
            <a:r>
              <a:rPr lang="it-IT" sz="2800" smtClean="0"/>
              <a:t>La reazione: A + B </a:t>
            </a:r>
            <a:r>
              <a:rPr lang="it-IT" sz="2800" smtClean="0">
                <a:sym typeface="Symbol" pitchFamily="18" charset="2"/>
              </a:rPr>
              <a:t> </a:t>
            </a:r>
            <a:r>
              <a:rPr lang="it-IT" sz="2800" smtClean="0"/>
              <a:t>C</a:t>
            </a:r>
          </a:p>
          <a:p>
            <a:pPr eaLnBrk="1" hangingPunct="1"/>
            <a:endParaRPr lang="it-IT" sz="2800" smtClean="0"/>
          </a:p>
          <a:p>
            <a:pPr eaLnBrk="1" hangingPunct="1"/>
            <a:r>
              <a:rPr lang="it-IT" sz="2800" smtClean="0"/>
              <a:t>La sintesi di un composto viene fatta sempre in soluzione.</a:t>
            </a:r>
          </a:p>
          <a:p>
            <a:pPr eaLnBrk="1" hangingPunct="1"/>
            <a:endParaRPr lang="it-IT" sz="2800" smtClean="0"/>
          </a:p>
          <a:p>
            <a:pPr eaLnBrk="1" hangingPunct="1">
              <a:buFont typeface="Wingdings" pitchFamily="2" charset="2"/>
              <a:buNone/>
            </a:pPr>
            <a:endParaRPr lang="it-IT" sz="2800" smtClean="0"/>
          </a:p>
        </p:txBody>
      </p:sp>
      <p:grpSp>
        <p:nvGrpSpPr>
          <p:cNvPr id="13316" name="Group 12"/>
          <p:cNvGrpSpPr>
            <a:grpSpLocks/>
          </p:cNvGrpSpPr>
          <p:nvPr/>
        </p:nvGrpSpPr>
        <p:grpSpPr bwMode="auto">
          <a:xfrm>
            <a:off x="5586413" y="2636838"/>
            <a:ext cx="3024187" cy="3671887"/>
            <a:chOff x="3379" y="1661"/>
            <a:chExt cx="1905" cy="2313"/>
          </a:xfrm>
        </p:grpSpPr>
        <p:pic>
          <p:nvPicPr>
            <p:cNvPr id="13317" name="Picture 4" descr="j0290699[1]"/>
            <p:cNvPicPr>
              <a:picLocks noChangeAspect="1" noChangeArrowheads="1"/>
            </p:cNvPicPr>
            <p:nvPr/>
          </p:nvPicPr>
          <p:blipFill>
            <a:blip r:embed="rId4" cstate="print"/>
            <a:srcRect/>
            <a:stretch>
              <a:fillRect/>
            </a:stretch>
          </p:blipFill>
          <p:spPr bwMode="auto">
            <a:xfrm>
              <a:off x="3639" y="1661"/>
              <a:ext cx="1645" cy="2313"/>
            </a:xfrm>
            <a:prstGeom prst="rect">
              <a:avLst/>
            </a:prstGeom>
            <a:noFill/>
            <a:ln w="9525">
              <a:noFill/>
              <a:miter lim="800000"/>
              <a:headEnd/>
              <a:tailEnd/>
            </a:ln>
          </p:spPr>
        </p:pic>
        <p:sp>
          <p:nvSpPr>
            <p:cNvPr id="13318" name="Text Box 6"/>
            <p:cNvSpPr txBox="1">
              <a:spLocks noChangeArrowheads="1"/>
            </p:cNvSpPr>
            <p:nvPr/>
          </p:nvSpPr>
          <p:spPr bwMode="auto">
            <a:xfrm>
              <a:off x="5057" y="1933"/>
              <a:ext cx="181" cy="288"/>
            </a:xfrm>
            <a:prstGeom prst="rect">
              <a:avLst/>
            </a:prstGeom>
            <a:noFill/>
            <a:ln w="9525">
              <a:noFill/>
              <a:miter lim="800000"/>
              <a:headEnd/>
              <a:tailEnd/>
            </a:ln>
          </p:spPr>
          <p:txBody>
            <a:bodyPr>
              <a:spAutoFit/>
            </a:bodyPr>
            <a:lstStyle/>
            <a:p>
              <a:pPr>
                <a:spcBef>
                  <a:spcPct val="50000"/>
                </a:spcBef>
              </a:pPr>
              <a:r>
                <a:rPr lang="it-IT" sz="2400" b="1">
                  <a:solidFill>
                    <a:srgbClr val="000000"/>
                  </a:solidFill>
                </a:rPr>
                <a:t>A</a:t>
              </a:r>
            </a:p>
          </p:txBody>
        </p:sp>
        <p:sp>
          <p:nvSpPr>
            <p:cNvPr id="13319" name="Line 7"/>
            <p:cNvSpPr>
              <a:spLocks noChangeShapeType="1"/>
            </p:cNvSpPr>
            <p:nvPr/>
          </p:nvSpPr>
          <p:spPr bwMode="auto">
            <a:xfrm flipH="1">
              <a:off x="4785" y="2160"/>
              <a:ext cx="318" cy="227"/>
            </a:xfrm>
            <a:prstGeom prst="line">
              <a:avLst/>
            </a:prstGeom>
            <a:noFill/>
            <a:ln w="38100">
              <a:solidFill>
                <a:srgbClr val="FF3300"/>
              </a:solidFill>
              <a:round/>
              <a:headEnd/>
              <a:tailEnd type="triangle" w="med" len="med"/>
            </a:ln>
          </p:spPr>
          <p:txBody>
            <a:bodyPr/>
            <a:lstStyle/>
            <a:p>
              <a:endParaRPr lang="it-IT"/>
            </a:p>
          </p:txBody>
        </p:sp>
        <p:sp>
          <p:nvSpPr>
            <p:cNvPr id="13320" name="Text Box 8"/>
            <p:cNvSpPr txBox="1">
              <a:spLocks noChangeArrowheads="1"/>
            </p:cNvSpPr>
            <p:nvPr/>
          </p:nvSpPr>
          <p:spPr bwMode="auto">
            <a:xfrm>
              <a:off x="5103" y="2659"/>
              <a:ext cx="181" cy="288"/>
            </a:xfrm>
            <a:prstGeom prst="rect">
              <a:avLst/>
            </a:prstGeom>
            <a:noFill/>
            <a:ln w="9525">
              <a:noFill/>
              <a:miter lim="800000"/>
              <a:headEnd/>
              <a:tailEnd/>
            </a:ln>
          </p:spPr>
          <p:txBody>
            <a:bodyPr>
              <a:spAutoFit/>
            </a:bodyPr>
            <a:lstStyle/>
            <a:p>
              <a:pPr>
                <a:spcBef>
                  <a:spcPct val="50000"/>
                </a:spcBef>
              </a:pPr>
              <a:r>
                <a:rPr lang="it-IT" sz="2400" b="1">
                  <a:solidFill>
                    <a:srgbClr val="000000"/>
                  </a:solidFill>
                </a:rPr>
                <a:t>B</a:t>
              </a:r>
            </a:p>
          </p:txBody>
        </p:sp>
        <p:sp>
          <p:nvSpPr>
            <p:cNvPr id="13321" name="Line 9"/>
            <p:cNvSpPr>
              <a:spLocks noChangeShapeType="1"/>
            </p:cNvSpPr>
            <p:nvPr/>
          </p:nvSpPr>
          <p:spPr bwMode="auto">
            <a:xfrm flipH="1">
              <a:off x="4830" y="2886"/>
              <a:ext cx="318" cy="227"/>
            </a:xfrm>
            <a:prstGeom prst="line">
              <a:avLst/>
            </a:prstGeom>
            <a:noFill/>
            <a:ln w="38100">
              <a:solidFill>
                <a:srgbClr val="FF3300"/>
              </a:solidFill>
              <a:round/>
              <a:headEnd/>
              <a:tailEnd type="triangle" w="med" len="med"/>
            </a:ln>
          </p:spPr>
          <p:txBody>
            <a:bodyPr/>
            <a:lstStyle/>
            <a:p>
              <a:endParaRPr lang="it-IT"/>
            </a:p>
          </p:txBody>
        </p:sp>
        <p:sp>
          <p:nvSpPr>
            <p:cNvPr id="13322" name="Line 10"/>
            <p:cNvSpPr>
              <a:spLocks noChangeShapeType="1"/>
            </p:cNvSpPr>
            <p:nvPr/>
          </p:nvSpPr>
          <p:spPr bwMode="auto">
            <a:xfrm rot="15873822" flipH="1">
              <a:off x="3561" y="3430"/>
              <a:ext cx="318" cy="227"/>
            </a:xfrm>
            <a:prstGeom prst="line">
              <a:avLst/>
            </a:prstGeom>
            <a:noFill/>
            <a:ln w="38100">
              <a:solidFill>
                <a:srgbClr val="FF3300"/>
              </a:solidFill>
              <a:round/>
              <a:headEnd/>
              <a:tailEnd type="triangle" w="med" len="med"/>
            </a:ln>
          </p:spPr>
          <p:txBody>
            <a:bodyPr/>
            <a:lstStyle/>
            <a:p>
              <a:endParaRPr lang="it-IT"/>
            </a:p>
          </p:txBody>
        </p:sp>
        <p:sp>
          <p:nvSpPr>
            <p:cNvPr id="13323" name="Text Box 11"/>
            <p:cNvSpPr txBox="1">
              <a:spLocks noChangeArrowheads="1"/>
            </p:cNvSpPr>
            <p:nvPr/>
          </p:nvSpPr>
          <p:spPr bwMode="auto">
            <a:xfrm>
              <a:off x="3379" y="3187"/>
              <a:ext cx="181" cy="288"/>
            </a:xfrm>
            <a:prstGeom prst="rect">
              <a:avLst/>
            </a:prstGeom>
            <a:noFill/>
            <a:ln w="9525">
              <a:noFill/>
              <a:miter lim="800000"/>
              <a:headEnd/>
              <a:tailEnd/>
            </a:ln>
          </p:spPr>
          <p:txBody>
            <a:bodyPr>
              <a:spAutoFit/>
            </a:bodyPr>
            <a:lstStyle/>
            <a:p>
              <a:pPr>
                <a:spcBef>
                  <a:spcPct val="50000"/>
                </a:spcBef>
              </a:pPr>
              <a:r>
                <a:rPr lang="it-IT" sz="2400" b="1">
                  <a:solidFill>
                    <a:srgbClr val="000000"/>
                  </a:solidFill>
                </a:rPr>
                <a:t>C</a:t>
              </a:r>
            </a:p>
          </p:txBody>
        </p:sp>
      </p:gr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762000" y="260350"/>
            <a:ext cx="7696200" cy="1416050"/>
          </a:xfrm>
        </p:spPr>
        <p:txBody>
          <a:bodyPr/>
          <a:lstStyle/>
          <a:p>
            <a:pPr eaLnBrk="1" hangingPunct="1"/>
            <a:r>
              <a:rPr lang="it-IT" sz="2500" smtClean="0">
                <a:latin typeface="Arial Black" pitchFamily="34" charset="0"/>
              </a:rPr>
              <a:t>Il composto sintetizzato è recuperato in forma solida facendolo “precipitare”dalla soluzione (CRISTALLIZZAZIONE)</a:t>
            </a:r>
          </a:p>
        </p:txBody>
      </p:sp>
      <p:grpSp>
        <p:nvGrpSpPr>
          <p:cNvPr id="14339" name="Group 3"/>
          <p:cNvGrpSpPr>
            <a:grpSpLocks/>
          </p:cNvGrpSpPr>
          <p:nvPr/>
        </p:nvGrpSpPr>
        <p:grpSpPr bwMode="auto">
          <a:xfrm>
            <a:off x="2051050" y="2133600"/>
            <a:ext cx="5175250" cy="4011613"/>
            <a:chOff x="1746" y="1389"/>
            <a:chExt cx="3260" cy="2527"/>
          </a:xfrm>
        </p:grpSpPr>
        <p:sp>
          <p:nvSpPr>
            <p:cNvPr id="14370" name="Freeform 4"/>
            <p:cNvSpPr>
              <a:spLocks/>
            </p:cNvSpPr>
            <p:nvPr/>
          </p:nvSpPr>
          <p:spPr bwMode="auto">
            <a:xfrm>
              <a:off x="1746" y="1448"/>
              <a:ext cx="2049" cy="372"/>
            </a:xfrm>
            <a:custGeom>
              <a:avLst/>
              <a:gdLst>
                <a:gd name="T0" fmla="*/ 6707 w 1204"/>
                <a:gd name="T1" fmla="*/ 0 h 265"/>
                <a:gd name="T2" fmla="*/ 6201 w 1204"/>
                <a:gd name="T3" fmla="*/ 0 h 265"/>
                <a:gd name="T4" fmla="*/ 5269 w 1204"/>
                <a:gd name="T5" fmla="*/ 21 h 265"/>
                <a:gd name="T6" fmla="*/ 4151 w 1204"/>
                <a:gd name="T7" fmla="*/ 58 h 265"/>
                <a:gd name="T8" fmla="*/ 2914 w 1204"/>
                <a:gd name="T9" fmla="*/ 146 h 265"/>
                <a:gd name="T10" fmla="*/ 1755 w 1204"/>
                <a:gd name="T11" fmla="*/ 279 h 265"/>
                <a:gd name="T12" fmla="*/ 773 w 1204"/>
                <a:gd name="T13" fmla="*/ 472 h 265"/>
                <a:gd name="T14" fmla="*/ 168 w 1204"/>
                <a:gd name="T15" fmla="*/ 738 h 265"/>
                <a:gd name="T16" fmla="*/ 44 w 1204"/>
                <a:gd name="T17" fmla="*/ 948 h 265"/>
                <a:gd name="T18" fmla="*/ 0 w 1204"/>
                <a:gd name="T19" fmla="*/ 1036 h 265"/>
                <a:gd name="T20" fmla="*/ 44 w 1204"/>
                <a:gd name="T21" fmla="*/ 1136 h 265"/>
                <a:gd name="T22" fmla="*/ 141 w 1204"/>
                <a:gd name="T23" fmla="*/ 1240 h 265"/>
                <a:gd name="T24" fmla="*/ 442 w 1204"/>
                <a:gd name="T25" fmla="*/ 1352 h 265"/>
                <a:gd name="T26" fmla="*/ 871 w 1204"/>
                <a:gd name="T27" fmla="*/ 1460 h 265"/>
                <a:gd name="T28" fmla="*/ 1588 w 1204"/>
                <a:gd name="T29" fmla="*/ 1568 h 265"/>
                <a:gd name="T30" fmla="*/ 2558 w 1204"/>
                <a:gd name="T31" fmla="*/ 1673 h 265"/>
                <a:gd name="T32" fmla="*/ 3870 w 1204"/>
                <a:gd name="T33" fmla="*/ 1780 h 265"/>
                <a:gd name="T34" fmla="*/ 5579 w 1204"/>
                <a:gd name="T35" fmla="*/ 1868 h 265"/>
                <a:gd name="T36" fmla="*/ 7696 w 1204"/>
                <a:gd name="T37" fmla="*/ 1933 h 265"/>
                <a:gd name="T38" fmla="*/ 10311 w 1204"/>
                <a:gd name="T39" fmla="*/ 1988 h 265"/>
                <a:gd name="T40" fmla="*/ 13429 w 1204"/>
                <a:gd name="T41" fmla="*/ 2021 h 265"/>
                <a:gd name="T42" fmla="*/ 17171 w 1204"/>
                <a:gd name="T43" fmla="*/ 2027 h 265"/>
                <a:gd name="T44" fmla="*/ 21475 w 1204"/>
                <a:gd name="T45" fmla="*/ 2021 h 265"/>
                <a:gd name="T46" fmla="*/ 26484 w 1204"/>
                <a:gd name="T47" fmla="*/ 1972 h 265"/>
                <a:gd name="T48" fmla="*/ 29208 w 1204"/>
                <a:gd name="T49" fmla="*/ 1946 h 265"/>
                <a:gd name="T50" fmla="*/ 28660 w 1204"/>
                <a:gd name="T51" fmla="*/ 1933 h 265"/>
                <a:gd name="T52" fmla="*/ 27665 w 1204"/>
                <a:gd name="T53" fmla="*/ 1932 h 265"/>
                <a:gd name="T54" fmla="*/ 26280 w 1204"/>
                <a:gd name="T55" fmla="*/ 1913 h 265"/>
                <a:gd name="T56" fmla="*/ 24571 w 1204"/>
                <a:gd name="T57" fmla="*/ 1898 h 265"/>
                <a:gd name="T58" fmla="*/ 22599 w 1204"/>
                <a:gd name="T59" fmla="*/ 1875 h 265"/>
                <a:gd name="T60" fmla="*/ 20415 w 1204"/>
                <a:gd name="T61" fmla="*/ 1840 h 265"/>
                <a:gd name="T62" fmla="*/ 18104 w 1204"/>
                <a:gd name="T63" fmla="*/ 1815 h 265"/>
                <a:gd name="T64" fmla="*/ 15718 w 1204"/>
                <a:gd name="T65" fmla="*/ 1780 h 265"/>
                <a:gd name="T66" fmla="*/ 13363 w 1204"/>
                <a:gd name="T67" fmla="*/ 1728 h 265"/>
                <a:gd name="T68" fmla="*/ 11047 w 1204"/>
                <a:gd name="T69" fmla="*/ 1673 h 265"/>
                <a:gd name="T70" fmla="*/ 8892 w 1204"/>
                <a:gd name="T71" fmla="*/ 1624 h 265"/>
                <a:gd name="T72" fmla="*/ 6920 w 1204"/>
                <a:gd name="T73" fmla="*/ 1557 h 265"/>
                <a:gd name="T74" fmla="*/ 5248 w 1204"/>
                <a:gd name="T75" fmla="*/ 1499 h 265"/>
                <a:gd name="T76" fmla="*/ 3909 w 1204"/>
                <a:gd name="T77" fmla="*/ 1433 h 265"/>
                <a:gd name="T78" fmla="*/ 2942 w 1204"/>
                <a:gd name="T79" fmla="*/ 1352 h 265"/>
                <a:gd name="T80" fmla="*/ 2010 w 1204"/>
                <a:gd name="T81" fmla="*/ 1190 h 265"/>
                <a:gd name="T82" fmla="*/ 1280 w 1204"/>
                <a:gd name="T83" fmla="*/ 948 h 265"/>
                <a:gd name="T84" fmla="*/ 1242 w 1204"/>
                <a:gd name="T85" fmla="*/ 741 h 265"/>
                <a:gd name="T86" fmla="*/ 1700 w 1204"/>
                <a:gd name="T87" fmla="*/ 550 h 265"/>
                <a:gd name="T88" fmla="*/ 2522 w 1204"/>
                <a:gd name="T89" fmla="*/ 392 h 265"/>
                <a:gd name="T90" fmla="*/ 3644 w 1204"/>
                <a:gd name="T91" fmla="*/ 253 h 265"/>
                <a:gd name="T92" fmla="*/ 4910 w 1204"/>
                <a:gd name="T93" fmla="*/ 132 h 265"/>
                <a:gd name="T94" fmla="*/ 6166 w 1204"/>
                <a:gd name="T95" fmla="*/ 39 h 26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204"/>
                <a:gd name="T145" fmla="*/ 0 h 265"/>
                <a:gd name="T146" fmla="*/ 1204 w 1204"/>
                <a:gd name="T147" fmla="*/ 265 h 26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204" h="265">
                  <a:moveTo>
                    <a:pt x="279" y="0"/>
                  </a:moveTo>
                  <a:lnTo>
                    <a:pt x="276" y="0"/>
                  </a:lnTo>
                  <a:lnTo>
                    <a:pt x="268" y="0"/>
                  </a:lnTo>
                  <a:lnTo>
                    <a:pt x="255" y="0"/>
                  </a:lnTo>
                  <a:lnTo>
                    <a:pt x="238" y="2"/>
                  </a:lnTo>
                  <a:lnTo>
                    <a:pt x="217" y="3"/>
                  </a:lnTo>
                  <a:lnTo>
                    <a:pt x="195" y="5"/>
                  </a:lnTo>
                  <a:lnTo>
                    <a:pt x="171" y="8"/>
                  </a:lnTo>
                  <a:lnTo>
                    <a:pt x="146" y="13"/>
                  </a:lnTo>
                  <a:lnTo>
                    <a:pt x="120" y="19"/>
                  </a:lnTo>
                  <a:lnTo>
                    <a:pt x="95" y="27"/>
                  </a:lnTo>
                  <a:lnTo>
                    <a:pt x="72" y="36"/>
                  </a:lnTo>
                  <a:lnTo>
                    <a:pt x="50" y="48"/>
                  </a:lnTo>
                  <a:lnTo>
                    <a:pt x="32" y="61"/>
                  </a:lnTo>
                  <a:lnTo>
                    <a:pt x="18" y="78"/>
                  </a:lnTo>
                  <a:lnTo>
                    <a:pt x="7" y="96"/>
                  </a:lnTo>
                  <a:lnTo>
                    <a:pt x="2" y="118"/>
                  </a:lnTo>
                  <a:lnTo>
                    <a:pt x="2" y="124"/>
                  </a:lnTo>
                  <a:lnTo>
                    <a:pt x="0" y="128"/>
                  </a:lnTo>
                  <a:lnTo>
                    <a:pt x="0" y="135"/>
                  </a:lnTo>
                  <a:lnTo>
                    <a:pt x="0" y="141"/>
                  </a:lnTo>
                  <a:lnTo>
                    <a:pt x="2" y="148"/>
                  </a:lnTo>
                  <a:lnTo>
                    <a:pt x="3" y="155"/>
                  </a:lnTo>
                  <a:lnTo>
                    <a:pt x="6" y="162"/>
                  </a:lnTo>
                  <a:lnTo>
                    <a:pt x="11" y="169"/>
                  </a:lnTo>
                  <a:lnTo>
                    <a:pt x="18" y="177"/>
                  </a:lnTo>
                  <a:lnTo>
                    <a:pt x="26" y="184"/>
                  </a:lnTo>
                  <a:lnTo>
                    <a:pt x="36" y="191"/>
                  </a:lnTo>
                  <a:lnTo>
                    <a:pt x="49" y="199"/>
                  </a:lnTo>
                  <a:lnTo>
                    <a:pt x="65" y="205"/>
                  </a:lnTo>
                  <a:lnTo>
                    <a:pt x="83" y="212"/>
                  </a:lnTo>
                  <a:lnTo>
                    <a:pt x="105" y="219"/>
                  </a:lnTo>
                  <a:lnTo>
                    <a:pt x="131" y="225"/>
                  </a:lnTo>
                  <a:lnTo>
                    <a:pt x="159" y="232"/>
                  </a:lnTo>
                  <a:lnTo>
                    <a:pt x="192" y="238"/>
                  </a:lnTo>
                  <a:lnTo>
                    <a:pt x="230" y="244"/>
                  </a:lnTo>
                  <a:lnTo>
                    <a:pt x="271" y="248"/>
                  </a:lnTo>
                  <a:lnTo>
                    <a:pt x="317" y="253"/>
                  </a:lnTo>
                  <a:lnTo>
                    <a:pt x="368" y="256"/>
                  </a:lnTo>
                  <a:lnTo>
                    <a:pt x="424" y="260"/>
                  </a:lnTo>
                  <a:lnTo>
                    <a:pt x="485" y="262"/>
                  </a:lnTo>
                  <a:lnTo>
                    <a:pt x="553" y="264"/>
                  </a:lnTo>
                  <a:lnTo>
                    <a:pt x="627" y="265"/>
                  </a:lnTo>
                  <a:lnTo>
                    <a:pt x="707" y="265"/>
                  </a:lnTo>
                  <a:lnTo>
                    <a:pt x="792" y="265"/>
                  </a:lnTo>
                  <a:lnTo>
                    <a:pt x="884" y="264"/>
                  </a:lnTo>
                  <a:lnTo>
                    <a:pt x="984" y="262"/>
                  </a:lnTo>
                  <a:lnTo>
                    <a:pt x="1090" y="258"/>
                  </a:lnTo>
                  <a:lnTo>
                    <a:pt x="1204" y="254"/>
                  </a:lnTo>
                  <a:lnTo>
                    <a:pt x="1202" y="254"/>
                  </a:lnTo>
                  <a:lnTo>
                    <a:pt x="1193" y="254"/>
                  </a:lnTo>
                  <a:lnTo>
                    <a:pt x="1180" y="253"/>
                  </a:lnTo>
                  <a:lnTo>
                    <a:pt x="1162" y="253"/>
                  </a:lnTo>
                  <a:lnTo>
                    <a:pt x="1139" y="252"/>
                  </a:lnTo>
                  <a:lnTo>
                    <a:pt x="1112" y="252"/>
                  </a:lnTo>
                  <a:lnTo>
                    <a:pt x="1082" y="250"/>
                  </a:lnTo>
                  <a:lnTo>
                    <a:pt x="1048" y="249"/>
                  </a:lnTo>
                  <a:lnTo>
                    <a:pt x="1011" y="248"/>
                  </a:lnTo>
                  <a:lnTo>
                    <a:pt x="972" y="247"/>
                  </a:lnTo>
                  <a:lnTo>
                    <a:pt x="930" y="245"/>
                  </a:lnTo>
                  <a:lnTo>
                    <a:pt x="885" y="244"/>
                  </a:lnTo>
                  <a:lnTo>
                    <a:pt x="840" y="241"/>
                  </a:lnTo>
                  <a:lnTo>
                    <a:pt x="793" y="239"/>
                  </a:lnTo>
                  <a:lnTo>
                    <a:pt x="745" y="237"/>
                  </a:lnTo>
                  <a:lnTo>
                    <a:pt x="696" y="234"/>
                  </a:lnTo>
                  <a:lnTo>
                    <a:pt x="647" y="232"/>
                  </a:lnTo>
                  <a:lnTo>
                    <a:pt x="598" y="229"/>
                  </a:lnTo>
                  <a:lnTo>
                    <a:pt x="550" y="226"/>
                  </a:lnTo>
                  <a:lnTo>
                    <a:pt x="502" y="223"/>
                  </a:lnTo>
                  <a:lnTo>
                    <a:pt x="455" y="219"/>
                  </a:lnTo>
                  <a:lnTo>
                    <a:pt x="409" y="216"/>
                  </a:lnTo>
                  <a:lnTo>
                    <a:pt x="366" y="212"/>
                  </a:lnTo>
                  <a:lnTo>
                    <a:pt x="324" y="209"/>
                  </a:lnTo>
                  <a:lnTo>
                    <a:pt x="285" y="204"/>
                  </a:lnTo>
                  <a:lnTo>
                    <a:pt x="249" y="201"/>
                  </a:lnTo>
                  <a:lnTo>
                    <a:pt x="216" y="196"/>
                  </a:lnTo>
                  <a:lnTo>
                    <a:pt x="186" y="192"/>
                  </a:lnTo>
                  <a:lnTo>
                    <a:pt x="161" y="187"/>
                  </a:lnTo>
                  <a:lnTo>
                    <a:pt x="139" y="181"/>
                  </a:lnTo>
                  <a:lnTo>
                    <a:pt x="121" y="177"/>
                  </a:lnTo>
                  <a:lnTo>
                    <a:pt x="109" y="171"/>
                  </a:lnTo>
                  <a:lnTo>
                    <a:pt x="83" y="155"/>
                  </a:lnTo>
                  <a:lnTo>
                    <a:pt x="65" y="139"/>
                  </a:lnTo>
                  <a:lnTo>
                    <a:pt x="53" y="124"/>
                  </a:lnTo>
                  <a:lnTo>
                    <a:pt x="50" y="110"/>
                  </a:lnTo>
                  <a:lnTo>
                    <a:pt x="51" y="97"/>
                  </a:lnTo>
                  <a:lnTo>
                    <a:pt x="58" y="85"/>
                  </a:lnTo>
                  <a:lnTo>
                    <a:pt x="70" y="72"/>
                  </a:lnTo>
                  <a:lnTo>
                    <a:pt x="86" y="61"/>
                  </a:lnTo>
                  <a:lnTo>
                    <a:pt x="104" y="51"/>
                  </a:lnTo>
                  <a:lnTo>
                    <a:pt x="126" y="41"/>
                  </a:lnTo>
                  <a:lnTo>
                    <a:pt x="150" y="33"/>
                  </a:lnTo>
                  <a:lnTo>
                    <a:pt x="176" y="25"/>
                  </a:lnTo>
                  <a:lnTo>
                    <a:pt x="202" y="17"/>
                  </a:lnTo>
                  <a:lnTo>
                    <a:pt x="229" y="11"/>
                  </a:lnTo>
                  <a:lnTo>
                    <a:pt x="254" y="5"/>
                  </a:lnTo>
                  <a:lnTo>
                    <a:pt x="279" y="0"/>
                  </a:lnTo>
                  <a:close/>
                </a:path>
              </a:pathLst>
            </a:custGeom>
            <a:solidFill>
              <a:srgbClr val="000000"/>
            </a:solidFill>
            <a:ln w="9525">
              <a:noFill/>
              <a:round/>
              <a:headEnd/>
              <a:tailEnd/>
            </a:ln>
          </p:spPr>
          <p:txBody>
            <a:bodyPr/>
            <a:lstStyle/>
            <a:p>
              <a:endParaRPr lang="it-IT"/>
            </a:p>
          </p:txBody>
        </p:sp>
        <p:sp>
          <p:nvSpPr>
            <p:cNvPr id="14371" name="Freeform 5"/>
            <p:cNvSpPr>
              <a:spLocks/>
            </p:cNvSpPr>
            <p:nvPr/>
          </p:nvSpPr>
          <p:spPr bwMode="auto">
            <a:xfrm>
              <a:off x="1959" y="1888"/>
              <a:ext cx="2490" cy="2028"/>
            </a:xfrm>
            <a:custGeom>
              <a:avLst/>
              <a:gdLst>
                <a:gd name="T0" fmla="*/ 35537 w 1463"/>
                <a:gd name="T1" fmla="*/ 1245 h 1442"/>
                <a:gd name="T2" fmla="*/ 35488 w 1463"/>
                <a:gd name="T3" fmla="*/ 7189 h 1442"/>
                <a:gd name="T4" fmla="*/ 35537 w 1463"/>
                <a:gd name="T5" fmla="*/ 9310 h 1442"/>
                <a:gd name="T6" fmla="*/ 35320 w 1463"/>
                <a:gd name="T7" fmla="*/ 9570 h 1442"/>
                <a:gd name="T8" fmla="*/ 34906 w 1463"/>
                <a:gd name="T9" fmla="*/ 9811 h 1442"/>
                <a:gd name="T10" fmla="*/ 34246 w 1463"/>
                <a:gd name="T11" fmla="*/ 10035 h 1442"/>
                <a:gd name="T12" fmla="*/ 33422 w 1463"/>
                <a:gd name="T13" fmla="*/ 10222 h 1442"/>
                <a:gd name="T14" fmla="*/ 32406 w 1463"/>
                <a:gd name="T15" fmla="*/ 10397 h 1442"/>
                <a:gd name="T16" fmla="*/ 31267 w 1463"/>
                <a:gd name="T17" fmla="*/ 10551 h 1442"/>
                <a:gd name="T18" fmla="*/ 29991 w 1463"/>
                <a:gd name="T19" fmla="*/ 10684 h 1442"/>
                <a:gd name="T20" fmla="*/ 28663 w 1463"/>
                <a:gd name="T21" fmla="*/ 10801 h 1442"/>
                <a:gd name="T22" fmla="*/ 27206 w 1463"/>
                <a:gd name="T23" fmla="*/ 10904 h 1442"/>
                <a:gd name="T24" fmla="*/ 25691 w 1463"/>
                <a:gd name="T25" fmla="*/ 10981 h 1442"/>
                <a:gd name="T26" fmla="*/ 24132 w 1463"/>
                <a:gd name="T27" fmla="*/ 11043 h 1442"/>
                <a:gd name="T28" fmla="*/ 22580 w 1463"/>
                <a:gd name="T29" fmla="*/ 11088 h 1442"/>
                <a:gd name="T30" fmla="*/ 21050 w 1463"/>
                <a:gd name="T31" fmla="*/ 11127 h 1442"/>
                <a:gd name="T32" fmla="*/ 19495 w 1463"/>
                <a:gd name="T33" fmla="*/ 11155 h 1442"/>
                <a:gd name="T34" fmla="*/ 18041 w 1463"/>
                <a:gd name="T35" fmla="*/ 11157 h 1442"/>
                <a:gd name="T36" fmla="*/ 15895 w 1463"/>
                <a:gd name="T37" fmla="*/ 11155 h 1442"/>
                <a:gd name="T38" fmla="*/ 12957 w 1463"/>
                <a:gd name="T39" fmla="*/ 11116 h 1442"/>
                <a:gd name="T40" fmla="*/ 10037 w 1463"/>
                <a:gd name="T41" fmla="*/ 10994 h 1442"/>
                <a:gd name="T42" fmla="*/ 7242 w 1463"/>
                <a:gd name="T43" fmla="*/ 10831 h 1442"/>
                <a:gd name="T44" fmla="*/ 4742 w 1463"/>
                <a:gd name="T45" fmla="*/ 10601 h 1442"/>
                <a:gd name="T46" fmla="*/ 2662 w 1463"/>
                <a:gd name="T47" fmla="*/ 10300 h 1442"/>
                <a:gd name="T48" fmla="*/ 1074 w 1463"/>
                <a:gd name="T49" fmla="*/ 9923 h 1442"/>
                <a:gd name="T50" fmla="*/ 168 w 1463"/>
                <a:gd name="T51" fmla="*/ 9480 h 1442"/>
                <a:gd name="T52" fmla="*/ 26 w 1463"/>
                <a:gd name="T53" fmla="*/ 9234 h 1442"/>
                <a:gd name="T54" fmla="*/ 346 w 1463"/>
                <a:gd name="T55" fmla="*/ 9369 h 1442"/>
                <a:gd name="T56" fmla="*/ 1040 w 1463"/>
                <a:gd name="T57" fmla="*/ 9611 h 1442"/>
                <a:gd name="T58" fmla="*/ 2282 w 1463"/>
                <a:gd name="T59" fmla="*/ 9904 h 1442"/>
                <a:gd name="T60" fmla="*/ 4151 w 1463"/>
                <a:gd name="T61" fmla="*/ 10206 h 1442"/>
                <a:gd name="T62" fmla="*/ 6730 w 1463"/>
                <a:gd name="T63" fmla="*/ 10494 h 1442"/>
                <a:gd name="T64" fmla="*/ 10185 w 1463"/>
                <a:gd name="T65" fmla="*/ 10724 h 1442"/>
                <a:gd name="T66" fmla="*/ 14550 w 1463"/>
                <a:gd name="T67" fmla="*/ 10857 h 1442"/>
                <a:gd name="T68" fmla="*/ 20225 w 1463"/>
                <a:gd name="T69" fmla="*/ 10840 h 1442"/>
                <a:gd name="T70" fmla="*/ 25283 w 1463"/>
                <a:gd name="T71" fmla="*/ 10684 h 1442"/>
                <a:gd name="T72" fmla="*/ 28906 w 1463"/>
                <a:gd name="T73" fmla="*/ 10424 h 1442"/>
                <a:gd name="T74" fmla="*/ 31436 w 1463"/>
                <a:gd name="T75" fmla="*/ 10109 h 1442"/>
                <a:gd name="T76" fmla="*/ 32995 w 1463"/>
                <a:gd name="T77" fmla="*/ 9763 h 1442"/>
                <a:gd name="T78" fmla="*/ 33858 w 1463"/>
                <a:gd name="T79" fmla="*/ 9447 h 1442"/>
                <a:gd name="T80" fmla="*/ 34201 w 1463"/>
                <a:gd name="T81" fmla="*/ 9195 h 1442"/>
                <a:gd name="T82" fmla="*/ 34280 w 1463"/>
                <a:gd name="T83" fmla="*/ 9047 h 1442"/>
                <a:gd name="T84" fmla="*/ 34246 w 1463"/>
                <a:gd name="T85" fmla="*/ 8675 h 1442"/>
                <a:gd name="T86" fmla="*/ 34201 w 1463"/>
                <a:gd name="T87" fmla="*/ 6381 h 1442"/>
                <a:gd name="T88" fmla="*/ 34344 w 1463"/>
                <a:gd name="T89" fmla="*/ 3204 h 1442"/>
                <a:gd name="T90" fmla="*/ 34976 w 1463"/>
                <a:gd name="T91" fmla="*/ 623 h 144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463"/>
                <a:gd name="T139" fmla="*/ 0 h 1442"/>
                <a:gd name="T140" fmla="*/ 1463 w 1463"/>
                <a:gd name="T141" fmla="*/ 1442 h 144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463" h="1442">
                  <a:moveTo>
                    <a:pt x="1463" y="0"/>
                  </a:moveTo>
                  <a:lnTo>
                    <a:pt x="1462" y="161"/>
                  </a:lnTo>
                  <a:lnTo>
                    <a:pt x="1461" y="529"/>
                  </a:lnTo>
                  <a:lnTo>
                    <a:pt x="1460" y="929"/>
                  </a:lnTo>
                  <a:lnTo>
                    <a:pt x="1462" y="1184"/>
                  </a:lnTo>
                  <a:lnTo>
                    <a:pt x="1462" y="1203"/>
                  </a:lnTo>
                  <a:lnTo>
                    <a:pt x="1459" y="1220"/>
                  </a:lnTo>
                  <a:lnTo>
                    <a:pt x="1453" y="1237"/>
                  </a:lnTo>
                  <a:lnTo>
                    <a:pt x="1445" y="1253"/>
                  </a:lnTo>
                  <a:lnTo>
                    <a:pt x="1436" y="1268"/>
                  </a:lnTo>
                  <a:lnTo>
                    <a:pt x="1423" y="1283"/>
                  </a:lnTo>
                  <a:lnTo>
                    <a:pt x="1409" y="1297"/>
                  </a:lnTo>
                  <a:lnTo>
                    <a:pt x="1392" y="1310"/>
                  </a:lnTo>
                  <a:lnTo>
                    <a:pt x="1375" y="1321"/>
                  </a:lnTo>
                  <a:lnTo>
                    <a:pt x="1355" y="1333"/>
                  </a:lnTo>
                  <a:lnTo>
                    <a:pt x="1333" y="1344"/>
                  </a:lnTo>
                  <a:lnTo>
                    <a:pt x="1310" y="1355"/>
                  </a:lnTo>
                  <a:lnTo>
                    <a:pt x="1286" y="1364"/>
                  </a:lnTo>
                  <a:lnTo>
                    <a:pt x="1261" y="1373"/>
                  </a:lnTo>
                  <a:lnTo>
                    <a:pt x="1234" y="1381"/>
                  </a:lnTo>
                  <a:lnTo>
                    <a:pt x="1207" y="1389"/>
                  </a:lnTo>
                  <a:lnTo>
                    <a:pt x="1179" y="1396"/>
                  </a:lnTo>
                  <a:lnTo>
                    <a:pt x="1149" y="1402"/>
                  </a:lnTo>
                  <a:lnTo>
                    <a:pt x="1119" y="1409"/>
                  </a:lnTo>
                  <a:lnTo>
                    <a:pt x="1088" y="1414"/>
                  </a:lnTo>
                  <a:lnTo>
                    <a:pt x="1057" y="1419"/>
                  </a:lnTo>
                  <a:lnTo>
                    <a:pt x="1026" y="1423"/>
                  </a:lnTo>
                  <a:lnTo>
                    <a:pt x="993" y="1427"/>
                  </a:lnTo>
                  <a:lnTo>
                    <a:pt x="961" y="1431"/>
                  </a:lnTo>
                  <a:lnTo>
                    <a:pt x="929" y="1433"/>
                  </a:lnTo>
                  <a:lnTo>
                    <a:pt x="898" y="1436"/>
                  </a:lnTo>
                  <a:lnTo>
                    <a:pt x="866" y="1438"/>
                  </a:lnTo>
                  <a:lnTo>
                    <a:pt x="834" y="1440"/>
                  </a:lnTo>
                  <a:lnTo>
                    <a:pt x="802" y="1441"/>
                  </a:lnTo>
                  <a:lnTo>
                    <a:pt x="772" y="1441"/>
                  </a:lnTo>
                  <a:lnTo>
                    <a:pt x="742" y="1442"/>
                  </a:lnTo>
                  <a:lnTo>
                    <a:pt x="712" y="1442"/>
                  </a:lnTo>
                  <a:lnTo>
                    <a:pt x="654" y="1441"/>
                  </a:lnTo>
                  <a:lnTo>
                    <a:pt x="594" y="1439"/>
                  </a:lnTo>
                  <a:lnTo>
                    <a:pt x="533" y="1436"/>
                  </a:lnTo>
                  <a:lnTo>
                    <a:pt x="473" y="1429"/>
                  </a:lnTo>
                  <a:lnTo>
                    <a:pt x="413" y="1421"/>
                  </a:lnTo>
                  <a:lnTo>
                    <a:pt x="354" y="1411"/>
                  </a:lnTo>
                  <a:lnTo>
                    <a:pt x="298" y="1400"/>
                  </a:lnTo>
                  <a:lnTo>
                    <a:pt x="245" y="1386"/>
                  </a:lnTo>
                  <a:lnTo>
                    <a:pt x="195" y="1370"/>
                  </a:lnTo>
                  <a:lnTo>
                    <a:pt x="149" y="1351"/>
                  </a:lnTo>
                  <a:lnTo>
                    <a:pt x="109" y="1331"/>
                  </a:lnTo>
                  <a:lnTo>
                    <a:pt x="73" y="1308"/>
                  </a:lnTo>
                  <a:lnTo>
                    <a:pt x="44" y="1282"/>
                  </a:lnTo>
                  <a:lnTo>
                    <a:pt x="22" y="1255"/>
                  </a:lnTo>
                  <a:lnTo>
                    <a:pt x="7" y="1225"/>
                  </a:lnTo>
                  <a:lnTo>
                    <a:pt x="0" y="1191"/>
                  </a:lnTo>
                  <a:lnTo>
                    <a:pt x="1" y="1194"/>
                  </a:lnTo>
                  <a:lnTo>
                    <a:pt x="6" y="1200"/>
                  </a:lnTo>
                  <a:lnTo>
                    <a:pt x="14" y="1211"/>
                  </a:lnTo>
                  <a:lnTo>
                    <a:pt x="27" y="1225"/>
                  </a:lnTo>
                  <a:lnTo>
                    <a:pt x="43" y="1242"/>
                  </a:lnTo>
                  <a:lnTo>
                    <a:pt x="66" y="1260"/>
                  </a:lnTo>
                  <a:lnTo>
                    <a:pt x="94" y="1280"/>
                  </a:lnTo>
                  <a:lnTo>
                    <a:pt x="128" y="1300"/>
                  </a:lnTo>
                  <a:lnTo>
                    <a:pt x="171" y="1319"/>
                  </a:lnTo>
                  <a:lnTo>
                    <a:pt x="219" y="1339"/>
                  </a:lnTo>
                  <a:lnTo>
                    <a:pt x="277" y="1357"/>
                  </a:lnTo>
                  <a:lnTo>
                    <a:pt x="343" y="1373"/>
                  </a:lnTo>
                  <a:lnTo>
                    <a:pt x="419" y="1386"/>
                  </a:lnTo>
                  <a:lnTo>
                    <a:pt x="504" y="1396"/>
                  </a:lnTo>
                  <a:lnTo>
                    <a:pt x="599" y="1403"/>
                  </a:lnTo>
                  <a:lnTo>
                    <a:pt x="705" y="1404"/>
                  </a:lnTo>
                  <a:lnTo>
                    <a:pt x="832" y="1401"/>
                  </a:lnTo>
                  <a:lnTo>
                    <a:pt x="944" y="1393"/>
                  </a:lnTo>
                  <a:lnTo>
                    <a:pt x="1040" y="1381"/>
                  </a:lnTo>
                  <a:lnTo>
                    <a:pt x="1121" y="1365"/>
                  </a:lnTo>
                  <a:lnTo>
                    <a:pt x="1189" y="1347"/>
                  </a:lnTo>
                  <a:lnTo>
                    <a:pt x="1247" y="1327"/>
                  </a:lnTo>
                  <a:lnTo>
                    <a:pt x="1293" y="1306"/>
                  </a:lnTo>
                  <a:lnTo>
                    <a:pt x="1330" y="1283"/>
                  </a:lnTo>
                  <a:lnTo>
                    <a:pt x="1357" y="1262"/>
                  </a:lnTo>
                  <a:lnTo>
                    <a:pt x="1378" y="1241"/>
                  </a:lnTo>
                  <a:lnTo>
                    <a:pt x="1393" y="1221"/>
                  </a:lnTo>
                  <a:lnTo>
                    <a:pt x="1402" y="1204"/>
                  </a:lnTo>
                  <a:lnTo>
                    <a:pt x="1407" y="1189"/>
                  </a:lnTo>
                  <a:lnTo>
                    <a:pt x="1409" y="1177"/>
                  </a:lnTo>
                  <a:lnTo>
                    <a:pt x="1410" y="1169"/>
                  </a:lnTo>
                  <a:lnTo>
                    <a:pt x="1410" y="1167"/>
                  </a:lnTo>
                  <a:lnTo>
                    <a:pt x="1409" y="1121"/>
                  </a:lnTo>
                  <a:lnTo>
                    <a:pt x="1408" y="999"/>
                  </a:lnTo>
                  <a:lnTo>
                    <a:pt x="1407" y="825"/>
                  </a:lnTo>
                  <a:lnTo>
                    <a:pt x="1408" y="621"/>
                  </a:lnTo>
                  <a:lnTo>
                    <a:pt x="1413" y="414"/>
                  </a:lnTo>
                  <a:lnTo>
                    <a:pt x="1423" y="225"/>
                  </a:lnTo>
                  <a:lnTo>
                    <a:pt x="1439" y="80"/>
                  </a:lnTo>
                  <a:lnTo>
                    <a:pt x="1463" y="0"/>
                  </a:lnTo>
                  <a:close/>
                </a:path>
              </a:pathLst>
            </a:custGeom>
            <a:solidFill>
              <a:srgbClr val="000000"/>
            </a:solidFill>
            <a:ln w="9525">
              <a:noFill/>
              <a:round/>
              <a:headEnd/>
              <a:tailEnd/>
            </a:ln>
          </p:spPr>
          <p:txBody>
            <a:bodyPr/>
            <a:lstStyle/>
            <a:p>
              <a:endParaRPr lang="it-IT"/>
            </a:p>
          </p:txBody>
        </p:sp>
        <p:sp>
          <p:nvSpPr>
            <p:cNvPr id="14372" name="Freeform 6"/>
            <p:cNvSpPr>
              <a:spLocks/>
            </p:cNvSpPr>
            <p:nvPr/>
          </p:nvSpPr>
          <p:spPr bwMode="auto">
            <a:xfrm>
              <a:off x="1927" y="1616"/>
              <a:ext cx="88" cy="1882"/>
            </a:xfrm>
            <a:custGeom>
              <a:avLst/>
              <a:gdLst>
                <a:gd name="T0" fmla="*/ 550 w 51"/>
                <a:gd name="T1" fmla="*/ 0 h 1339"/>
                <a:gd name="T2" fmla="*/ 504 w 51"/>
                <a:gd name="T3" fmla="*/ 403 h 1339"/>
                <a:gd name="T4" fmla="*/ 426 w 51"/>
                <a:gd name="T5" fmla="*/ 1463 h 1339"/>
                <a:gd name="T6" fmla="*/ 255 w 51"/>
                <a:gd name="T7" fmla="*/ 3001 h 1339"/>
                <a:gd name="T8" fmla="*/ 107 w 51"/>
                <a:gd name="T9" fmla="*/ 4773 h 1339"/>
                <a:gd name="T10" fmla="*/ 28 w 51"/>
                <a:gd name="T11" fmla="*/ 6600 h 1339"/>
                <a:gd name="T12" fmla="*/ 0 w 51"/>
                <a:gd name="T13" fmla="*/ 8273 h 1339"/>
                <a:gd name="T14" fmla="*/ 48 w 51"/>
                <a:gd name="T15" fmla="*/ 9581 h 1339"/>
                <a:gd name="T16" fmla="*/ 292 w 51"/>
                <a:gd name="T17" fmla="*/ 10324 h 1339"/>
                <a:gd name="T18" fmla="*/ 402 w 51"/>
                <a:gd name="T19" fmla="*/ 9978 h 1339"/>
                <a:gd name="T20" fmla="*/ 632 w 51"/>
                <a:gd name="T21" fmla="*/ 9036 h 1339"/>
                <a:gd name="T22" fmla="*/ 906 w 51"/>
                <a:gd name="T23" fmla="*/ 7669 h 1339"/>
                <a:gd name="T24" fmla="*/ 1161 w 51"/>
                <a:gd name="T25" fmla="*/ 6037 h 1339"/>
                <a:gd name="T26" fmla="*/ 1346 w 51"/>
                <a:gd name="T27" fmla="*/ 4285 h 1339"/>
                <a:gd name="T28" fmla="*/ 1346 w 51"/>
                <a:gd name="T29" fmla="*/ 2600 h 1339"/>
                <a:gd name="T30" fmla="*/ 1134 w 51"/>
                <a:gd name="T31" fmla="*/ 1109 h 1339"/>
                <a:gd name="T32" fmla="*/ 550 w 51"/>
                <a:gd name="T33" fmla="*/ 0 h 13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1"/>
                <a:gd name="T52" fmla="*/ 0 h 1339"/>
                <a:gd name="T53" fmla="*/ 51 w 51"/>
                <a:gd name="T54" fmla="*/ 1339 h 13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1" h="1339">
                  <a:moveTo>
                    <a:pt x="21" y="0"/>
                  </a:moveTo>
                  <a:lnTo>
                    <a:pt x="19" y="52"/>
                  </a:lnTo>
                  <a:lnTo>
                    <a:pt x="16" y="190"/>
                  </a:lnTo>
                  <a:lnTo>
                    <a:pt x="10" y="389"/>
                  </a:lnTo>
                  <a:lnTo>
                    <a:pt x="4" y="619"/>
                  </a:lnTo>
                  <a:lnTo>
                    <a:pt x="1" y="856"/>
                  </a:lnTo>
                  <a:lnTo>
                    <a:pt x="0" y="1073"/>
                  </a:lnTo>
                  <a:lnTo>
                    <a:pt x="2" y="1243"/>
                  </a:lnTo>
                  <a:lnTo>
                    <a:pt x="11" y="1339"/>
                  </a:lnTo>
                  <a:lnTo>
                    <a:pt x="15" y="1294"/>
                  </a:lnTo>
                  <a:lnTo>
                    <a:pt x="24" y="1172"/>
                  </a:lnTo>
                  <a:lnTo>
                    <a:pt x="34" y="995"/>
                  </a:lnTo>
                  <a:lnTo>
                    <a:pt x="44" y="783"/>
                  </a:lnTo>
                  <a:lnTo>
                    <a:pt x="51" y="556"/>
                  </a:lnTo>
                  <a:lnTo>
                    <a:pt x="51" y="337"/>
                  </a:lnTo>
                  <a:lnTo>
                    <a:pt x="43" y="144"/>
                  </a:lnTo>
                  <a:lnTo>
                    <a:pt x="21" y="0"/>
                  </a:lnTo>
                  <a:close/>
                </a:path>
              </a:pathLst>
            </a:custGeom>
            <a:solidFill>
              <a:srgbClr val="000000"/>
            </a:solidFill>
            <a:ln w="9525">
              <a:noFill/>
              <a:round/>
              <a:headEnd/>
              <a:tailEnd/>
            </a:ln>
          </p:spPr>
          <p:txBody>
            <a:bodyPr/>
            <a:lstStyle/>
            <a:p>
              <a:endParaRPr lang="it-IT"/>
            </a:p>
          </p:txBody>
        </p:sp>
        <p:sp>
          <p:nvSpPr>
            <p:cNvPr id="14373" name="Freeform 7"/>
            <p:cNvSpPr>
              <a:spLocks/>
            </p:cNvSpPr>
            <p:nvPr/>
          </p:nvSpPr>
          <p:spPr bwMode="auto">
            <a:xfrm>
              <a:off x="1944" y="2482"/>
              <a:ext cx="2684" cy="346"/>
            </a:xfrm>
            <a:custGeom>
              <a:avLst/>
              <a:gdLst>
                <a:gd name="T0" fmla="*/ 29852 w 1578"/>
                <a:gd name="T1" fmla="*/ 136 h 247"/>
                <a:gd name="T2" fmla="*/ 28216 w 1578"/>
                <a:gd name="T3" fmla="*/ 108 h 247"/>
                <a:gd name="T4" fmla="*/ 25493 w 1578"/>
                <a:gd name="T5" fmla="*/ 77 h 247"/>
                <a:gd name="T6" fmla="*/ 21960 w 1578"/>
                <a:gd name="T7" fmla="*/ 29 h 247"/>
                <a:gd name="T8" fmla="*/ 17972 w 1578"/>
                <a:gd name="T9" fmla="*/ 0 h 247"/>
                <a:gd name="T10" fmla="*/ 13753 w 1578"/>
                <a:gd name="T11" fmla="*/ 15 h 247"/>
                <a:gd name="T12" fmla="*/ 9610 w 1578"/>
                <a:gd name="T13" fmla="*/ 41 h 247"/>
                <a:gd name="T14" fmla="*/ 5877 w 1578"/>
                <a:gd name="T15" fmla="*/ 146 h 247"/>
                <a:gd name="T16" fmla="*/ 2829 w 1578"/>
                <a:gd name="T17" fmla="*/ 287 h 247"/>
                <a:gd name="T18" fmla="*/ 767 w 1578"/>
                <a:gd name="T19" fmla="*/ 528 h 247"/>
                <a:gd name="T20" fmla="*/ 0 w 1578"/>
                <a:gd name="T21" fmla="*/ 836 h 247"/>
                <a:gd name="T22" fmla="*/ 0 w 1578"/>
                <a:gd name="T23" fmla="*/ 873 h 247"/>
                <a:gd name="T24" fmla="*/ 44 w 1578"/>
                <a:gd name="T25" fmla="*/ 940 h 247"/>
                <a:gd name="T26" fmla="*/ 265 w 1578"/>
                <a:gd name="T27" fmla="*/ 1077 h 247"/>
                <a:gd name="T28" fmla="*/ 1692 w 1578"/>
                <a:gd name="T29" fmla="*/ 1356 h 247"/>
                <a:gd name="T30" fmla="*/ 4169 w 1578"/>
                <a:gd name="T31" fmla="*/ 1563 h 247"/>
                <a:gd name="T32" fmla="*/ 7455 w 1578"/>
                <a:gd name="T33" fmla="*/ 1713 h 247"/>
                <a:gd name="T34" fmla="*/ 11401 w 1578"/>
                <a:gd name="T35" fmla="*/ 1822 h 247"/>
                <a:gd name="T36" fmla="*/ 15784 w 1578"/>
                <a:gd name="T37" fmla="*/ 1866 h 247"/>
                <a:gd name="T38" fmla="*/ 20411 w 1578"/>
                <a:gd name="T39" fmla="*/ 1846 h 247"/>
                <a:gd name="T40" fmla="*/ 25042 w 1578"/>
                <a:gd name="T41" fmla="*/ 1768 h 247"/>
                <a:gd name="T42" fmla="*/ 29534 w 1578"/>
                <a:gd name="T43" fmla="*/ 1632 h 247"/>
                <a:gd name="T44" fmla="*/ 33637 w 1578"/>
                <a:gd name="T45" fmla="*/ 1429 h 247"/>
                <a:gd name="T46" fmla="*/ 37173 w 1578"/>
                <a:gd name="T47" fmla="*/ 1171 h 247"/>
                <a:gd name="T48" fmla="*/ 38044 w 1578"/>
                <a:gd name="T49" fmla="*/ 1076 h 247"/>
                <a:gd name="T50" fmla="*/ 37285 w 1578"/>
                <a:gd name="T51" fmla="*/ 1112 h 247"/>
                <a:gd name="T52" fmla="*/ 35955 w 1578"/>
                <a:gd name="T53" fmla="*/ 1171 h 247"/>
                <a:gd name="T54" fmla="*/ 34127 w 1578"/>
                <a:gd name="T55" fmla="*/ 1248 h 247"/>
                <a:gd name="T56" fmla="*/ 31846 w 1578"/>
                <a:gd name="T57" fmla="*/ 1336 h 247"/>
                <a:gd name="T58" fmla="*/ 29269 w 1578"/>
                <a:gd name="T59" fmla="*/ 1415 h 247"/>
                <a:gd name="T60" fmla="*/ 26462 w 1578"/>
                <a:gd name="T61" fmla="*/ 1507 h 247"/>
                <a:gd name="T62" fmla="*/ 23486 w 1578"/>
                <a:gd name="T63" fmla="*/ 1563 h 247"/>
                <a:gd name="T64" fmla="*/ 20440 w 1578"/>
                <a:gd name="T65" fmla="*/ 1597 h 247"/>
                <a:gd name="T66" fmla="*/ 17364 w 1578"/>
                <a:gd name="T67" fmla="*/ 1603 h 247"/>
                <a:gd name="T68" fmla="*/ 14378 w 1578"/>
                <a:gd name="T69" fmla="*/ 1572 h 247"/>
                <a:gd name="T70" fmla="*/ 10702 w 1578"/>
                <a:gd name="T71" fmla="*/ 1482 h 247"/>
                <a:gd name="T72" fmla="*/ 7559 w 1578"/>
                <a:gd name="T73" fmla="*/ 1371 h 247"/>
                <a:gd name="T74" fmla="*/ 5040 w 1578"/>
                <a:gd name="T75" fmla="*/ 1229 h 247"/>
                <a:gd name="T76" fmla="*/ 3286 w 1578"/>
                <a:gd name="T77" fmla="*/ 1067 h 247"/>
                <a:gd name="T78" fmla="*/ 2378 w 1578"/>
                <a:gd name="T79" fmla="*/ 885 h 247"/>
                <a:gd name="T80" fmla="*/ 2393 w 1578"/>
                <a:gd name="T81" fmla="*/ 721 h 247"/>
                <a:gd name="T82" fmla="*/ 3356 w 1578"/>
                <a:gd name="T83" fmla="*/ 597 h 247"/>
                <a:gd name="T84" fmla="*/ 5077 w 1578"/>
                <a:gd name="T85" fmla="*/ 454 h 247"/>
                <a:gd name="T86" fmla="*/ 7392 w 1578"/>
                <a:gd name="T87" fmla="*/ 336 h 247"/>
                <a:gd name="T88" fmla="*/ 10117 w 1578"/>
                <a:gd name="T89" fmla="*/ 227 h 247"/>
                <a:gd name="T90" fmla="*/ 13053 w 1578"/>
                <a:gd name="T91" fmla="*/ 172 h 247"/>
                <a:gd name="T92" fmla="*/ 16883 w 1578"/>
                <a:gd name="T93" fmla="*/ 151 h 247"/>
                <a:gd name="T94" fmla="*/ 21351 w 1578"/>
                <a:gd name="T95" fmla="*/ 146 h 247"/>
                <a:gd name="T96" fmla="*/ 25695 w 1578"/>
                <a:gd name="T97" fmla="*/ 136 h 247"/>
                <a:gd name="T98" fmla="*/ 28918 w 1578"/>
                <a:gd name="T99" fmla="*/ 146 h 247"/>
                <a:gd name="T100" fmla="*/ 30198 w 1578"/>
                <a:gd name="T101" fmla="*/ 146 h 24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578"/>
                <a:gd name="T154" fmla="*/ 0 h 247"/>
                <a:gd name="T155" fmla="*/ 1578 w 1578"/>
                <a:gd name="T156" fmla="*/ 247 h 24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578" h="247">
                  <a:moveTo>
                    <a:pt x="1247" y="19"/>
                  </a:moveTo>
                  <a:lnTo>
                    <a:pt x="1244" y="19"/>
                  </a:lnTo>
                  <a:lnTo>
                    <a:pt x="1233" y="18"/>
                  </a:lnTo>
                  <a:lnTo>
                    <a:pt x="1216" y="17"/>
                  </a:lnTo>
                  <a:lnTo>
                    <a:pt x="1194" y="15"/>
                  </a:lnTo>
                  <a:lnTo>
                    <a:pt x="1165" y="14"/>
                  </a:lnTo>
                  <a:lnTo>
                    <a:pt x="1132" y="13"/>
                  </a:lnTo>
                  <a:lnTo>
                    <a:pt x="1095" y="11"/>
                  </a:lnTo>
                  <a:lnTo>
                    <a:pt x="1053" y="10"/>
                  </a:lnTo>
                  <a:lnTo>
                    <a:pt x="1008" y="7"/>
                  </a:lnTo>
                  <a:lnTo>
                    <a:pt x="959" y="6"/>
                  </a:lnTo>
                  <a:lnTo>
                    <a:pt x="907" y="4"/>
                  </a:lnTo>
                  <a:lnTo>
                    <a:pt x="854" y="3"/>
                  </a:lnTo>
                  <a:lnTo>
                    <a:pt x="798" y="2"/>
                  </a:lnTo>
                  <a:lnTo>
                    <a:pt x="742" y="0"/>
                  </a:lnTo>
                  <a:lnTo>
                    <a:pt x="684" y="0"/>
                  </a:lnTo>
                  <a:lnTo>
                    <a:pt x="625" y="0"/>
                  </a:lnTo>
                  <a:lnTo>
                    <a:pt x="568" y="2"/>
                  </a:lnTo>
                  <a:lnTo>
                    <a:pt x="510" y="3"/>
                  </a:lnTo>
                  <a:lnTo>
                    <a:pt x="452" y="4"/>
                  </a:lnTo>
                  <a:lnTo>
                    <a:pt x="397" y="6"/>
                  </a:lnTo>
                  <a:lnTo>
                    <a:pt x="343" y="10"/>
                  </a:lnTo>
                  <a:lnTo>
                    <a:pt x="291" y="13"/>
                  </a:lnTo>
                  <a:lnTo>
                    <a:pt x="243" y="19"/>
                  </a:lnTo>
                  <a:lnTo>
                    <a:pt x="197" y="25"/>
                  </a:lnTo>
                  <a:lnTo>
                    <a:pt x="155" y="32"/>
                  </a:lnTo>
                  <a:lnTo>
                    <a:pt x="117" y="38"/>
                  </a:lnTo>
                  <a:lnTo>
                    <a:pt x="84" y="48"/>
                  </a:lnTo>
                  <a:lnTo>
                    <a:pt x="55" y="58"/>
                  </a:lnTo>
                  <a:lnTo>
                    <a:pt x="32" y="70"/>
                  </a:lnTo>
                  <a:lnTo>
                    <a:pt x="15" y="82"/>
                  </a:lnTo>
                  <a:lnTo>
                    <a:pt x="4" y="96"/>
                  </a:lnTo>
                  <a:lnTo>
                    <a:pt x="0" y="111"/>
                  </a:lnTo>
                  <a:lnTo>
                    <a:pt x="0" y="112"/>
                  </a:lnTo>
                  <a:lnTo>
                    <a:pt x="0" y="114"/>
                  </a:lnTo>
                  <a:lnTo>
                    <a:pt x="0" y="116"/>
                  </a:lnTo>
                  <a:lnTo>
                    <a:pt x="0" y="118"/>
                  </a:lnTo>
                  <a:lnTo>
                    <a:pt x="1" y="120"/>
                  </a:lnTo>
                  <a:lnTo>
                    <a:pt x="2" y="124"/>
                  </a:lnTo>
                  <a:lnTo>
                    <a:pt x="2" y="126"/>
                  </a:lnTo>
                  <a:lnTo>
                    <a:pt x="3" y="129"/>
                  </a:lnTo>
                  <a:lnTo>
                    <a:pt x="11" y="143"/>
                  </a:lnTo>
                  <a:lnTo>
                    <a:pt x="26" y="156"/>
                  </a:lnTo>
                  <a:lnTo>
                    <a:pt x="46" y="167"/>
                  </a:lnTo>
                  <a:lnTo>
                    <a:pt x="70" y="179"/>
                  </a:lnTo>
                  <a:lnTo>
                    <a:pt x="100" y="188"/>
                  </a:lnTo>
                  <a:lnTo>
                    <a:pt x="133" y="199"/>
                  </a:lnTo>
                  <a:lnTo>
                    <a:pt x="172" y="207"/>
                  </a:lnTo>
                  <a:lnTo>
                    <a:pt x="214" y="215"/>
                  </a:lnTo>
                  <a:lnTo>
                    <a:pt x="260" y="222"/>
                  </a:lnTo>
                  <a:lnTo>
                    <a:pt x="308" y="227"/>
                  </a:lnTo>
                  <a:lnTo>
                    <a:pt x="360" y="233"/>
                  </a:lnTo>
                  <a:lnTo>
                    <a:pt x="414" y="238"/>
                  </a:lnTo>
                  <a:lnTo>
                    <a:pt x="471" y="241"/>
                  </a:lnTo>
                  <a:lnTo>
                    <a:pt x="530" y="243"/>
                  </a:lnTo>
                  <a:lnTo>
                    <a:pt x="591" y="246"/>
                  </a:lnTo>
                  <a:lnTo>
                    <a:pt x="652" y="247"/>
                  </a:lnTo>
                  <a:lnTo>
                    <a:pt x="715" y="247"/>
                  </a:lnTo>
                  <a:lnTo>
                    <a:pt x="778" y="246"/>
                  </a:lnTo>
                  <a:lnTo>
                    <a:pt x="843" y="245"/>
                  </a:lnTo>
                  <a:lnTo>
                    <a:pt x="906" y="242"/>
                  </a:lnTo>
                  <a:lnTo>
                    <a:pt x="971" y="239"/>
                  </a:lnTo>
                  <a:lnTo>
                    <a:pt x="1034" y="234"/>
                  </a:lnTo>
                  <a:lnTo>
                    <a:pt x="1098" y="230"/>
                  </a:lnTo>
                  <a:lnTo>
                    <a:pt x="1159" y="223"/>
                  </a:lnTo>
                  <a:lnTo>
                    <a:pt x="1220" y="216"/>
                  </a:lnTo>
                  <a:lnTo>
                    <a:pt x="1278" y="208"/>
                  </a:lnTo>
                  <a:lnTo>
                    <a:pt x="1335" y="200"/>
                  </a:lnTo>
                  <a:lnTo>
                    <a:pt x="1389" y="189"/>
                  </a:lnTo>
                  <a:lnTo>
                    <a:pt x="1441" y="179"/>
                  </a:lnTo>
                  <a:lnTo>
                    <a:pt x="1490" y="167"/>
                  </a:lnTo>
                  <a:lnTo>
                    <a:pt x="1535" y="155"/>
                  </a:lnTo>
                  <a:lnTo>
                    <a:pt x="1578" y="141"/>
                  </a:lnTo>
                  <a:lnTo>
                    <a:pt x="1577" y="141"/>
                  </a:lnTo>
                  <a:lnTo>
                    <a:pt x="1571" y="142"/>
                  </a:lnTo>
                  <a:lnTo>
                    <a:pt x="1564" y="143"/>
                  </a:lnTo>
                  <a:lnTo>
                    <a:pt x="1554" y="144"/>
                  </a:lnTo>
                  <a:lnTo>
                    <a:pt x="1540" y="147"/>
                  </a:lnTo>
                  <a:lnTo>
                    <a:pt x="1524" y="149"/>
                  </a:lnTo>
                  <a:lnTo>
                    <a:pt x="1505" y="152"/>
                  </a:lnTo>
                  <a:lnTo>
                    <a:pt x="1485" y="155"/>
                  </a:lnTo>
                  <a:lnTo>
                    <a:pt x="1462" y="158"/>
                  </a:lnTo>
                  <a:lnTo>
                    <a:pt x="1436" y="162"/>
                  </a:lnTo>
                  <a:lnTo>
                    <a:pt x="1409" y="165"/>
                  </a:lnTo>
                  <a:lnTo>
                    <a:pt x="1380" y="169"/>
                  </a:lnTo>
                  <a:lnTo>
                    <a:pt x="1349" y="173"/>
                  </a:lnTo>
                  <a:lnTo>
                    <a:pt x="1315" y="177"/>
                  </a:lnTo>
                  <a:lnTo>
                    <a:pt x="1282" y="180"/>
                  </a:lnTo>
                  <a:lnTo>
                    <a:pt x="1246" y="185"/>
                  </a:lnTo>
                  <a:lnTo>
                    <a:pt x="1209" y="188"/>
                  </a:lnTo>
                  <a:lnTo>
                    <a:pt x="1171" y="192"/>
                  </a:lnTo>
                  <a:lnTo>
                    <a:pt x="1133" y="195"/>
                  </a:lnTo>
                  <a:lnTo>
                    <a:pt x="1093" y="199"/>
                  </a:lnTo>
                  <a:lnTo>
                    <a:pt x="1053" y="201"/>
                  </a:lnTo>
                  <a:lnTo>
                    <a:pt x="1011" y="204"/>
                  </a:lnTo>
                  <a:lnTo>
                    <a:pt x="970" y="207"/>
                  </a:lnTo>
                  <a:lnTo>
                    <a:pt x="928" y="209"/>
                  </a:lnTo>
                  <a:lnTo>
                    <a:pt x="886" y="210"/>
                  </a:lnTo>
                  <a:lnTo>
                    <a:pt x="844" y="211"/>
                  </a:lnTo>
                  <a:lnTo>
                    <a:pt x="801" y="212"/>
                  </a:lnTo>
                  <a:lnTo>
                    <a:pt x="759" y="212"/>
                  </a:lnTo>
                  <a:lnTo>
                    <a:pt x="717" y="212"/>
                  </a:lnTo>
                  <a:lnTo>
                    <a:pt x="676" y="211"/>
                  </a:lnTo>
                  <a:lnTo>
                    <a:pt x="634" y="210"/>
                  </a:lnTo>
                  <a:lnTo>
                    <a:pt x="594" y="208"/>
                  </a:lnTo>
                  <a:lnTo>
                    <a:pt x="541" y="204"/>
                  </a:lnTo>
                  <a:lnTo>
                    <a:pt x="490" y="201"/>
                  </a:lnTo>
                  <a:lnTo>
                    <a:pt x="442" y="196"/>
                  </a:lnTo>
                  <a:lnTo>
                    <a:pt x="396" y="192"/>
                  </a:lnTo>
                  <a:lnTo>
                    <a:pt x="352" y="186"/>
                  </a:lnTo>
                  <a:lnTo>
                    <a:pt x="312" y="181"/>
                  </a:lnTo>
                  <a:lnTo>
                    <a:pt x="274" y="176"/>
                  </a:lnTo>
                  <a:lnTo>
                    <a:pt x="239" y="169"/>
                  </a:lnTo>
                  <a:lnTo>
                    <a:pt x="208" y="163"/>
                  </a:lnTo>
                  <a:lnTo>
                    <a:pt x="180" y="156"/>
                  </a:lnTo>
                  <a:lnTo>
                    <a:pt x="156" y="148"/>
                  </a:lnTo>
                  <a:lnTo>
                    <a:pt x="136" y="141"/>
                  </a:lnTo>
                  <a:lnTo>
                    <a:pt x="118" y="133"/>
                  </a:lnTo>
                  <a:lnTo>
                    <a:pt x="106" y="125"/>
                  </a:lnTo>
                  <a:lnTo>
                    <a:pt x="98" y="117"/>
                  </a:lnTo>
                  <a:lnTo>
                    <a:pt x="93" y="108"/>
                  </a:lnTo>
                  <a:lnTo>
                    <a:pt x="94" y="102"/>
                  </a:lnTo>
                  <a:lnTo>
                    <a:pt x="99" y="96"/>
                  </a:lnTo>
                  <a:lnTo>
                    <a:pt x="109" y="90"/>
                  </a:lnTo>
                  <a:lnTo>
                    <a:pt x="122" y="85"/>
                  </a:lnTo>
                  <a:lnTo>
                    <a:pt x="139" y="79"/>
                  </a:lnTo>
                  <a:lnTo>
                    <a:pt x="160" y="73"/>
                  </a:lnTo>
                  <a:lnTo>
                    <a:pt x="183" y="66"/>
                  </a:lnTo>
                  <a:lnTo>
                    <a:pt x="210" y="60"/>
                  </a:lnTo>
                  <a:lnTo>
                    <a:pt x="239" y="55"/>
                  </a:lnTo>
                  <a:lnTo>
                    <a:pt x="270" y="49"/>
                  </a:lnTo>
                  <a:lnTo>
                    <a:pt x="305" y="44"/>
                  </a:lnTo>
                  <a:lnTo>
                    <a:pt x="341" y="40"/>
                  </a:lnTo>
                  <a:lnTo>
                    <a:pt x="379" y="35"/>
                  </a:lnTo>
                  <a:lnTo>
                    <a:pt x="418" y="30"/>
                  </a:lnTo>
                  <a:lnTo>
                    <a:pt x="458" y="27"/>
                  </a:lnTo>
                  <a:lnTo>
                    <a:pt x="500" y="25"/>
                  </a:lnTo>
                  <a:lnTo>
                    <a:pt x="539" y="23"/>
                  </a:lnTo>
                  <a:lnTo>
                    <a:pt x="586" y="21"/>
                  </a:lnTo>
                  <a:lnTo>
                    <a:pt x="639" y="21"/>
                  </a:lnTo>
                  <a:lnTo>
                    <a:pt x="697" y="20"/>
                  </a:lnTo>
                  <a:lnTo>
                    <a:pt x="757" y="19"/>
                  </a:lnTo>
                  <a:lnTo>
                    <a:pt x="819" y="19"/>
                  </a:lnTo>
                  <a:lnTo>
                    <a:pt x="882" y="19"/>
                  </a:lnTo>
                  <a:lnTo>
                    <a:pt x="944" y="18"/>
                  </a:lnTo>
                  <a:lnTo>
                    <a:pt x="1004" y="18"/>
                  </a:lnTo>
                  <a:lnTo>
                    <a:pt x="1061" y="18"/>
                  </a:lnTo>
                  <a:lnTo>
                    <a:pt x="1112" y="19"/>
                  </a:lnTo>
                  <a:lnTo>
                    <a:pt x="1157" y="19"/>
                  </a:lnTo>
                  <a:lnTo>
                    <a:pt x="1194" y="19"/>
                  </a:lnTo>
                  <a:lnTo>
                    <a:pt x="1223" y="19"/>
                  </a:lnTo>
                  <a:lnTo>
                    <a:pt x="1242" y="19"/>
                  </a:lnTo>
                  <a:lnTo>
                    <a:pt x="1247" y="19"/>
                  </a:lnTo>
                  <a:close/>
                </a:path>
              </a:pathLst>
            </a:custGeom>
            <a:solidFill>
              <a:srgbClr val="000000"/>
            </a:solidFill>
            <a:ln w="9525">
              <a:noFill/>
              <a:round/>
              <a:headEnd/>
              <a:tailEnd/>
            </a:ln>
          </p:spPr>
          <p:txBody>
            <a:bodyPr/>
            <a:lstStyle/>
            <a:p>
              <a:endParaRPr lang="it-IT"/>
            </a:p>
          </p:txBody>
        </p:sp>
        <p:sp>
          <p:nvSpPr>
            <p:cNvPr id="14374" name="Freeform 8"/>
            <p:cNvSpPr>
              <a:spLocks/>
            </p:cNvSpPr>
            <p:nvPr/>
          </p:nvSpPr>
          <p:spPr bwMode="auto">
            <a:xfrm>
              <a:off x="4339" y="1531"/>
              <a:ext cx="667" cy="714"/>
            </a:xfrm>
            <a:custGeom>
              <a:avLst/>
              <a:gdLst>
                <a:gd name="T0" fmla="*/ 44 w 392"/>
                <a:gd name="T1" fmla="*/ 3939 h 507"/>
                <a:gd name="T2" fmla="*/ 240 w 392"/>
                <a:gd name="T3" fmla="*/ 3798 h 507"/>
                <a:gd name="T4" fmla="*/ 689 w 392"/>
                <a:gd name="T5" fmla="*/ 3556 h 507"/>
                <a:gd name="T6" fmla="*/ 1411 w 392"/>
                <a:gd name="T7" fmla="*/ 3229 h 507"/>
                <a:gd name="T8" fmla="*/ 2380 w 392"/>
                <a:gd name="T9" fmla="*/ 2832 h 507"/>
                <a:gd name="T10" fmla="*/ 3665 w 392"/>
                <a:gd name="T11" fmla="*/ 2401 h 507"/>
                <a:gd name="T12" fmla="*/ 5321 w 392"/>
                <a:gd name="T13" fmla="*/ 1943 h 507"/>
                <a:gd name="T14" fmla="*/ 7301 w 392"/>
                <a:gd name="T15" fmla="*/ 1505 h 507"/>
                <a:gd name="T16" fmla="*/ 8960 w 392"/>
                <a:gd name="T17" fmla="*/ 1179 h 507"/>
                <a:gd name="T18" fmla="*/ 9488 w 392"/>
                <a:gd name="T19" fmla="*/ 960 h 507"/>
                <a:gd name="T20" fmla="*/ 9438 w 392"/>
                <a:gd name="T21" fmla="*/ 748 h 507"/>
                <a:gd name="T22" fmla="*/ 8960 w 392"/>
                <a:gd name="T23" fmla="*/ 539 h 507"/>
                <a:gd name="T24" fmla="*/ 8130 w 392"/>
                <a:gd name="T25" fmla="*/ 344 h 507"/>
                <a:gd name="T26" fmla="*/ 7058 w 392"/>
                <a:gd name="T27" fmla="*/ 190 h 507"/>
                <a:gd name="T28" fmla="*/ 5877 w 392"/>
                <a:gd name="T29" fmla="*/ 69 h 507"/>
                <a:gd name="T30" fmla="*/ 4710 w 392"/>
                <a:gd name="T31" fmla="*/ 1 h 507"/>
                <a:gd name="T32" fmla="*/ 4193 w 392"/>
                <a:gd name="T33" fmla="*/ 1 h 507"/>
                <a:gd name="T34" fmla="*/ 4635 w 392"/>
                <a:gd name="T35" fmla="*/ 55 h 507"/>
                <a:gd name="T36" fmla="*/ 5321 w 392"/>
                <a:gd name="T37" fmla="*/ 151 h 507"/>
                <a:gd name="T38" fmla="*/ 6165 w 392"/>
                <a:gd name="T39" fmla="*/ 272 h 507"/>
                <a:gd name="T40" fmla="*/ 6958 w 392"/>
                <a:gd name="T41" fmla="*/ 417 h 507"/>
                <a:gd name="T42" fmla="*/ 7647 w 392"/>
                <a:gd name="T43" fmla="*/ 587 h 507"/>
                <a:gd name="T44" fmla="*/ 7990 w 392"/>
                <a:gd name="T45" fmla="*/ 759 h 507"/>
                <a:gd name="T46" fmla="*/ 7863 w 392"/>
                <a:gd name="T47" fmla="*/ 932 h 507"/>
                <a:gd name="T48" fmla="*/ 6847 w 392"/>
                <a:gd name="T49" fmla="*/ 1191 h 507"/>
                <a:gd name="T50" fmla="*/ 5435 w 392"/>
                <a:gd name="T51" fmla="*/ 1534 h 507"/>
                <a:gd name="T52" fmla="*/ 4193 w 392"/>
                <a:gd name="T53" fmla="*/ 1872 h 507"/>
                <a:gd name="T54" fmla="*/ 3109 w 392"/>
                <a:gd name="T55" fmla="*/ 2215 h 507"/>
                <a:gd name="T56" fmla="*/ 2154 w 392"/>
                <a:gd name="T57" fmla="*/ 2552 h 507"/>
                <a:gd name="T58" fmla="*/ 1383 w 392"/>
                <a:gd name="T59" fmla="*/ 2928 h 507"/>
                <a:gd name="T60" fmla="*/ 730 w 392"/>
                <a:gd name="T61" fmla="*/ 3307 h 507"/>
                <a:gd name="T62" fmla="*/ 202 w 392"/>
                <a:gd name="T63" fmla="*/ 3729 h 50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92"/>
                <a:gd name="T97" fmla="*/ 0 h 507"/>
                <a:gd name="T98" fmla="*/ 392 w 392"/>
                <a:gd name="T99" fmla="*/ 507 h 50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92" h="507">
                  <a:moveTo>
                    <a:pt x="0" y="507"/>
                  </a:moveTo>
                  <a:lnTo>
                    <a:pt x="2" y="505"/>
                  </a:lnTo>
                  <a:lnTo>
                    <a:pt x="5" y="498"/>
                  </a:lnTo>
                  <a:lnTo>
                    <a:pt x="10" y="487"/>
                  </a:lnTo>
                  <a:lnTo>
                    <a:pt x="18" y="474"/>
                  </a:lnTo>
                  <a:lnTo>
                    <a:pt x="28" y="456"/>
                  </a:lnTo>
                  <a:lnTo>
                    <a:pt x="42" y="437"/>
                  </a:lnTo>
                  <a:lnTo>
                    <a:pt x="58" y="414"/>
                  </a:lnTo>
                  <a:lnTo>
                    <a:pt x="76" y="390"/>
                  </a:lnTo>
                  <a:lnTo>
                    <a:pt x="98" y="363"/>
                  </a:lnTo>
                  <a:lnTo>
                    <a:pt x="124" y="335"/>
                  </a:lnTo>
                  <a:lnTo>
                    <a:pt x="151" y="308"/>
                  </a:lnTo>
                  <a:lnTo>
                    <a:pt x="184" y="279"/>
                  </a:lnTo>
                  <a:lnTo>
                    <a:pt x="219" y="249"/>
                  </a:lnTo>
                  <a:lnTo>
                    <a:pt x="258" y="220"/>
                  </a:lnTo>
                  <a:lnTo>
                    <a:pt x="301" y="193"/>
                  </a:lnTo>
                  <a:lnTo>
                    <a:pt x="348" y="165"/>
                  </a:lnTo>
                  <a:lnTo>
                    <a:pt x="369" y="151"/>
                  </a:lnTo>
                  <a:lnTo>
                    <a:pt x="383" y="137"/>
                  </a:lnTo>
                  <a:lnTo>
                    <a:pt x="391" y="123"/>
                  </a:lnTo>
                  <a:lnTo>
                    <a:pt x="392" y="110"/>
                  </a:lnTo>
                  <a:lnTo>
                    <a:pt x="389" y="96"/>
                  </a:lnTo>
                  <a:lnTo>
                    <a:pt x="381" y="82"/>
                  </a:lnTo>
                  <a:lnTo>
                    <a:pt x="369" y="69"/>
                  </a:lnTo>
                  <a:lnTo>
                    <a:pt x="353" y="57"/>
                  </a:lnTo>
                  <a:lnTo>
                    <a:pt x="335" y="44"/>
                  </a:lnTo>
                  <a:lnTo>
                    <a:pt x="314" y="34"/>
                  </a:lnTo>
                  <a:lnTo>
                    <a:pt x="291" y="24"/>
                  </a:lnTo>
                  <a:lnTo>
                    <a:pt x="267" y="16"/>
                  </a:lnTo>
                  <a:lnTo>
                    <a:pt x="242" y="9"/>
                  </a:lnTo>
                  <a:lnTo>
                    <a:pt x="218" y="5"/>
                  </a:lnTo>
                  <a:lnTo>
                    <a:pt x="194" y="1"/>
                  </a:lnTo>
                  <a:lnTo>
                    <a:pt x="171" y="0"/>
                  </a:lnTo>
                  <a:lnTo>
                    <a:pt x="173" y="1"/>
                  </a:lnTo>
                  <a:lnTo>
                    <a:pt x="180" y="4"/>
                  </a:lnTo>
                  <a:lnTo>
                    <a:pt x="191" y="7"/>
                  </a:lnTo>
                  <a:lnTo>
                    <a:pt x="204" y="13"/>
                  </a:lnTo>
                  <a:lnTo>
                    <a:pt x="219" y="19"/>
                  </a:lnTo>
                  <a:lnTo>
                    <a:pt x="237" y="27"/>
                  </a:lnTo>
                  <a:lnTo>
                    <a:pt x="254" y="35"/>
                  </a:lnTo>
                  <a:lnTo>
                    <a:pt x="271" y="44"/>
                  </a:lnTo>
                  <a:lnTo>
                    <a:pt x="287" y="53"/>
                  </a:lnTo>
                  <a:lnTo>
                    <a:pt x="302" y="64"/>
                  </a:lnTo>
                  <a:lnTo>
                    <a:pt x="315" y="75"/>
                  </a:lnTo>
                  <a:lnTo>
                    <a:pt x="323" y="85"/>
                  </a:lnTo>
                  <a:lnTo>
                    <a:pt x="329" y="97"/>
                  </a:lnTo>
                  <a:lnTo>
                    <a:pt x="329" y="108"/>
                  </a:lnTo>
                  <a:lnTo>
                    <a:pt x="324" y="119"/>
                  </a:lnTo>
                  <a:lnTo>
                    <a:pt x="313" y="130"/>
                  </a:lnTo>
                  <a:lnTo>
                    <a:pt x="282" y="153"/>
                  </a:lnTo>
                  <a:lnTo>
                    <a:pt x="252" y="175"/>
                  </a:lnTo>
                  <a:lnTo>
                    <a:pt x="224" y="197"/>
                  </a:lnTo>
                  <a:lnTo>
                    <a:pt x="197" y="219"/>
                  </a:lnTo>
                  <a:lnTo>
                    <a:pt x="173" y="240"/>
                  </a:lnTo>
                  <a:lnTo>
                    <a:pt x="150" y="262"/>
                  </a:lnTo>
                  <a:lnTo>
                    <a:pt x="128" y="284"/>
                  </a:lnTo>
                  <a:lnTo>
                    <a:pt x="109" y="305"/>
                  </a:lnTo>
                  <a:lnTo>
                    <a:pt x="89" y="327"/>
                  </a:lnTo>
                  <a:lnTo>
                    <a:pt x="73" y="350"/>
                  </a:lnTo>
                  <a:lnTo>
                    <a:pt x="57" y="375"/>
                  </a:lnTo>
                  <a:lnTo>
                    <a:pt x="43" y="399"/>
                  </a:lnTo>
                  <a:lnTo>
                    <a:pt x="30" y="424"/>
                  </a:lnTo>
                  <a:lnTo>
                    <a:pt x="19" y="451"/>
                  </a:lnTo>
                  <a:lnTo>
                    <a:pt x="8" y="478"/>
                  </a:lnTo>
                  <a:lnTo>
                    <a:pt x="0" y="507"/>
                  </a:lnTo>
                  <a:close/>
                </a:path>
              </a:pathLst>
            </a:custGeom>
            <a:solidFill>
              <a:srgbClr val="000000"/>
            </a:solidFill>
            <a:ln w="9525">
              <a:noFill/>
              <a:round/>
              <a:headEnd/>
              <a:tailEnd/>
            </a:ln>
          </p:spPr>
          <p:txBody>
            <a:bodyPr/>
            <a:lstStyle/>
            <a:p>
              <a:endParaRPr lang="it-IT"/>
            </a:p>
          </p:txBody>
        </p:sp>
        <p:sp>
          <p:nvSpPr>
            <p:cNvPr id="14375" name="Freeform 9"/>
            <p:cNvSpPr>
              <a:spLocks/>
            </p:cNvSpPr>
            <p:nvPr/>
          </p:nvSpPr>
          <p:spPr bwMode="auto">
            <a:xfrm>
              <a:off x="3907" y="1704"/>
              <a:ext cx="1014" cy="99"/>
            </a:xfrm>
            <a:custGeom>
              <a:avLst/>
              <a:gdLst>
                <a:gd name="T0" fmla="*/ 0 w 596"/>
                <a:gd name="T1" fmla="*/ 403 h 72"/>
                <a:gd name="T2" fmla="*/ 141 w 596"/>
                <a:gd name="T3" fmla="*/ 403 h 72"/>
                <a:gd name="T4" fmla="*/ 512 w 596"/>
                <a:gd name="T5" fmla="*/ 397 h 72"/>
                <a:gd name="T6" fmla="*/ 1074 w 596"/>
                <a:gd name="T7" fmla="*/ 397 h 72"/>
                <a:gd name="T8" fmla="*/ 1827 w 596"/>
                <a:gd name="T9" fmla="*/ 393 h 72"/>
                <a:gd name="T10" fmla="*/ 2724 w 596"/>
                <a:gd name="T11" fmla="*/ 380 h 72"/>
                <a:gd name="T12" fmla="*/ 3736 w 596"/>
                <a:gd name="T13" fmla="*/ 355 h 72"/>
                <a:gd name="T14" fmla="*/ 4840 w 596"/>
                <a:gd name="T15" fmla="*/ 344 h 72"/>
                <a:gd name="T16" fmla="*/ 6043 w 596"/>
                <a:gd name="T17" fmla="*/ 324 h 72"/>
                <a:gd name="T18" fmla="*/ 7273 w 596"/>
                <a:gd name="T19" fmla="*/ 293 h 72"/>
                <a:gd name="T20" fmla="*/ 8481 w 596"/>
                <a:gd name="T21" fmla="*/ 271 h 72"/>
                <a:gd name="T22" fmla="*/ 9711 w 596"/>
                <a:gd name="T23" fmla="*/ 236 h 72"/>
                <a:gd name="T24" fmla="*/ 10858 w 596"/>
                <a:gd name="T25" fmla="*/ 197 h 72"/>
                <a:gd name="T26" fmla="*/ 11932 w 596"/>
                <a:gd name="T27" fmla="*/ 155 h 72"/>
                <a:gd name="T28" fmla="*/ 12905 w 596"/>
                <a:gd name="T29" fmla="*/ 113 h 72"/>
                <a:gd name="T30" fmla="*/ 13764 w 596"/>
                <a:gd name="T31" fmla="*/ 56 h 72"/>
                <a:gd name="T32" fmla="*/ 14453 w 596"/>
                <a:gd name="T33" fmla="*/ 0 h 72"/>
                <a:gd name="T34" fmla="*/ 14409 w 596"/>
                <a:gd name="T35" fmla="*/ 15 h 72"/>
                <a:gd name="T36" fmla="*/ 14310 w 596"/>
                <a:gd name="T37" fmla="*/ 36 h 72"/>
                <a:gd name="T38" fmla="*/ 14108 w 596"/>
                <a:gd name="T39" fmla="*/ 69 h 72"/>
                <a:gd name="T40" fmla="*/ 13825 w 596"/>
                <a:gd name="T41" fmla="*/ 113 h 72"/>
                <a:gd name="T42" fmla="*/ 13454 w 596"/>
                <a:gd name="T43" fmla="*/ 155 h 72"/>
                <a:gd name="T44" fmla="*/ 12971 w 596"/>
                <a:gd name="T45" fmla="*/ 213 h 72"/>
                <a:gd name="T46" fmla="*/ 12343 w 596"/>
                <a:gd name="T47" fmla="*/ 271 h 72"/>
                <a:gd name="T48" fmla="*/ 11622 w 596"/>
                <a:gd name="T49" fmla="*/ 324 h 72"/>
                <a:gd name="T50" fmla="*/ 10764 w 596"/>
                <a:gd name="T51" fmla="*/ 380 h 72"/>
                <a:gd name="T52" fmla="*/ 9720 w 596"/>
                <a:gd name="T53" fmla="*/ 429 h 72"/>
                <a:gd name="T54" fmla="*/ 8568 w 596"/>
                <a:gd name="T55" fmla="*/ 450 h 72"/>
                <a:gd name="T56" fmla="*/ 7197 w 596"/>
                <a:gd name="T57" fmla="*/ 484 h 72"/>
                <a:gd name="T58" fmla="*/ 5708 w 596"/>
                <a:gd name="T59" fmla="*/ 485 h 72"/>
                <a:gd name="T60" fmla="*/ 4003 w 596"/>
                <a:gd name="T61" fmla="*/ 485 h 72"/>
                <a:gd name="T62" fmla="*/ 2079 w 596"/>
                <a:gd name="T63" fmla="*/ 450 h 72"/>
                <a:gd name="T64" fmla="*/ 0 w 596"/>
                <a:gd name="T65" fmla="*/ 403 h 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96"/>
                <a:gd name="T100" fmla="*/ 0 h 72"/>
                <a:gd name="T101" fmla="*/ 596 w 596"/>
                <a:gd name="T102" fmla="*/ 72 h 7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96" h="72">
                  <a:moveTo>
                    <a:pt x="0" y="60"/>
                  </a:moveTo>
                  <a:lnTo>
                    <a:pt x="6" y="60"/>
                  </a:lnTo>
                  <a:lnTo>
                    <a:pt x="21" y="59"/>
                  </a:lnTo>
                  <a:lnTo>
                    <a:pt x="44" y="59"/>
                  </a:lnTo>
                  <a:lnTo>
                    <a:pt x="75" y="58"/>
                  </a:lnTo>
                  <a:lnTo>
                    <a:pt x="112" y="56"/>
                  </a:lnTo>
                  <a:lnTo>
                    <a:pt x="154" y="53"/>
                  </a:lnTo>
                  <a:lnTo>
                    <a:pt x="200" y="51"/>
                  </a:lnTo>
                  <a:lnTo>
                    <a:pt x="249" y="48"/>
                  </a:lnTo>
                  <a:lnTo>
                    <a:pt x="300" y="44"/>
                  </a:lnTo>
                  <a:lnTo>
                    <a:pt x="350" y="40"/>
                  </a:lnTo>
                  <a:lnTo>
                    <a:pt x="400" y="35"/>
                  </a:lnTo>
                  <a:lnTo>
                    <a:pt x="448" y="29"/>
                  </a:lnTo>
                  <a:lnTo>
                    <a:pt x="492" y="23"/>
                  </a:lnTo>
                  <a:lnTo>
                    <a:pt x="532" y="17"/>
                  </a:lnTo>
                  <a:lnTo>
                    <a:pt x="568" y="9"/>
                  </a:lnTo>
                  <a:lnTo>
                    <a:pt x="596" y="0"/>
                  </a:lnTo>
                  <a:lnTo>
                    <a:pt x="594" y="2"/>
                  </a:lnTo>
                  <a:lnTo>
                    <a:pt x="590" y="5"/>
                  </a:lnTo>
                  <a:lnTo>
                    <a:pt x="582" y="10"/>
                  </a:lnTo>
                  <a:lnTo>
                    <a:pt x="570" y="17"/>
                  </a:lnTo>
                  <a:lnTo>
                    <a:pt x="555" y="23"/>
                  </a:lnTo>
                  <a:lnTo>
                    <a:pt x="535" y="32"/>
                  </a:lnTo>
                  <a:lnTo>
                    <a:pt x="509" y="40"/>
                  </a:lnTo>
                  <a:lnTo>
                    <a:pt x="479" y="48"/>
                  </a:lnTo>
                  <a:lnTo>
                    <a:pt x="444" y="56"/>
                  </a:lnTo>
                  <a:lnTo>
                    <a:pt x="401" y="63"/>
                  </a:lnTo>
                  <a:lnTo>
                    <a:pt x="353" y="67"/>
                  </a:lnTo>
                  <a:lnTo>
                    <a:pt x="297" y="71"/>
                  </a:lnTo>
                  <a:lnTo>
                    <a:pt x="235" y="72"/>
                  </a:lnTo>
                  <a:lnTo>
                    <a:pt x="165" y="72"/>
                  </a:lnTo>
                  <a:lnTo>
                    <a:pt x="86" y="67"/>
                  </a:lnTo>
                  <a:lnTo>
                    <a:pt x="0" y="60"/>
                  </a:lnTo>
                  <a:close/>
                </a:path>
              </a:pathLst>
            </a:custGeom>
            <a:solidFill>
              <a:srgbClr val="000000"/>
            </a:solidFill>
            <a:ln w="9525">
              <a:noFill/>
              <a:round/>
              <a:headEnd/>
              <a:tailEnd/>
            </a:ln>
          </p:spPr>
          <p:txBody>
            <a:bodyPr/>
            <a:lstStyle/>
            <a:p>
              <a:endParaRPr lang="it-IT"/>
            </a:p>
          </p:txBody>
        </p:sp>
        <p:sp>
          <p:nvSpPr>
            <p:cNvPr id="14376" name="Freeform 10"/>
            <p:cNvSpPr>
              <a:spLocks/>
            </p:cNvSpPr>
            <p:nvPr/>
          </p:nvSpPr>
          <p:spPr bwMode="auto">
            <a:xfrm>
              <a:off x="2363" y="1389"/>
              <a:ext cx="2166" cy="124"/>
            </a:xfrm>
            <a:custGeom>
              <a:avLst/>
              <a:gdLst>
                <a:gd name="T0" fmla="*/ 44 w 1273"/>
                <a:gd name="T1" fmla="*/ 124 h 89"/>
                <a:gd name="T2" fmla="*/ 527 w 1273"/>
                <a:gd name="T3" fmla="*/ 117 h 89"/>
                <a:gd name="T4" fmla="*/ 1424 w 1273"/>
                <a:gd name="T5" fmla="*/ 95 h 89"/>
                <a:gd name="T6" fmla="*/ 2699 w 1273"/>
                <a:gd name="T7" fmla="*/ 75 h 89"/>
                <a:gd name="T8" fmla="*/ 4264 w 1273"/>
                <a:gd name="T9" fmla="*/ 54 h 89"/>
                <a:gd name="T10" fmla="*/ 6163 w 1273"/>
                <a:gd name="T11" fmla="*/ 21 h 89"/>
                <a:gd name="T12" fmla="*/ 8257 w 1273"/>
                <a:gd name="T13" fmla="*/ 1 h 89"/>
                <a:gd name="T14" fmla="*/ 10527 w 1273"/>
                <a:gd name="T15" fmla="*/ 0 h 89"/>
                <a:gd name="T16" fmla="*/ 12976 w 1273"/>
                <a:gd name="T17" fmla="*/ 0 h 89"/>
                <a:gd name="T18" fmla="*/ 15485 w 1273"/>
                <a:gd name="T19" fmla="*/ 15 h 89"/>
                <a:gd name="T20" fmla="*/ 18055 w 1273"/>
                <a:gd name="T21" fmla="*/ 40 h 89"/>
                <a:gd name="T22" fmla="*/ 20619 w 1273"/>
                <a:gd name="T23" fmla="*/ 95 h 89"/>
                <a:gd name="T24" fmla="*/ 23152 w 1273"/>
                <a:gd name="T25" fmla="*/ 171 h 89"/>
                <a:gd name="T26" fmla="*/ 25570 w 1273"/>
                <a:gd name="T27" fmla="*/ 270 h 89"/>
                <a:gd name="T28" fmla="*/ 27850 w 1273"/>
                <a:gd name="T29" fmla="*/ 392 h 89"/>
                <a:gd name="T30" fmla="*/ 29945 w 1273"/>
                <a:gd name="T31" fmla="*/ 557 h 89"/>
                <a:gd name="T32" fmla="*/ 30862 w 1273"/>
                <a:gd name="T33" fmla="*/ 652 h 89"/>
                <a:gd name="T34" fmla="*/ 30601 w 1273"/>
                <a:gd name="T35" fmla="*/ 631 h 89"/>
                <a:gd name="T36" fmla="*/ 30025 w 1273"/>
                <a:gd name="T37" fmla="*/ 613 h 89"/>
                <a:gd name="T38" fmla="*/ 29216 w 1273"/>
                <a:gd name="T39" fmla="*/ 577 h 89"/>
                <a:gd name="T40" fmla="*/ 28151 w 1273"/>
                <a:gd name="T41" fmla="*/ 543 h 89"/>
                <a:gd name="T42" fmla="*/ 26838 w 1273"/>
                <a:gd name="T43" fmla="*/ 497 h 89"/>
                <a:gd name="T44" fmla="*/ 25315 w 1273"/>
                <a:gd name="T45" fmla="*/ 443 h 89"/>
                <a:gd name="T46" fmla="*/ 23516 w 1273"/>
                <a:gd name="T47" fmla="*/ 392 h 89"/>
                <a:gd name="T48" fmla="*/ 21507 w 1273"/>
                <a:gd name="T49" fmla="*/ 344 h 89"/>
                <a:gd name="T50" fmla="*/ 19269 w 1273"/>
                <a:gd name="T51" fmla="*/ 295 h 89"/>
                <a:gd name="T52" fmla="*/ 16838 w 1273"/>
                <a:gd name="T53" fmla="*/ 256 h 89"/>
                <a:gd name="T54" fmla="*/ 14172 w 1273"/>
                <a:gd name="T55" fmla="*/ 212 h 89"/>
                <a:gd name="T56" fmla="*/ 11349 w 1273"/>
                <a:gd name="T57" fmla="*/ 173 h 89"/>
                <a:gd name="T58" fmla="*/ 8329 w 1273"/>
                <a:gd name="T59" fmla="*/ 145 h 89"/>
                <a:gd name="T60" fmla="*/ 5125 w 1273"/>
                <a:gd name="T61" fmla="*/ 124 h 89"/>
                <a:gd name="T62" fmla="*/ 1770 w 1273"/>
                <a:gd name="T63" fmla="*/ 124 h 8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273"/>
                <a:gd name="T97" fmla="*/ 0 h 89"/>
                <a:gd name="T98" fmla="*/ 1273 w 1273"/>
                <a:gd name="T99" fmla="*/ 89 h 8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273" h="89">
                  <a:moveTo>
                    <a:pt x="0" y="17"/>
                  </a:moveTo>
                  <a:lnTo>
                    <a:pt x="2" y="17"/>
                  </a:lnTo>
                  <a:lnTo>
                    <a:pt x="11" y="16"/>
                  </a:lnTo>
                  <a:lnTo>
                    <a:pt x="22" y="16"/>
                  </a:lnTo>
                  <a:lnTo>
                    <a:pt x="38" y="15"/>
                  </a:lnTo>
                  <a:lnTo>
                    <a:pt x="59" y="13"/>
                  </a:lnTo>
                  <a:lnTo>
                    <a:pt x="83" y="11"/>
                  </a:lnTo>
                  <a:lnTo>
                    <a:pt x="111" y="10"/>
                  </a:lnTo>
                  <a:lnTo>
                    <a:pt x="142" y="8"/>
                  </a:lnTo>
                  <a:lnTo>
                    <a:pt x="176" y="7"/>
                  </a:lnTo>
                  <a:lnTo>
                    <a:pt x="213" y="6"/>
                  </a:lnTo>
                  <a:lnTo>
                    <a:pt x="254" y="3"/>
                  </a:lnTo>
                  <a:lnTo>
                    <a:pt x="296" y="2"/>
                  </a:lnTo>
                  <a:lnTo>
                    <a:pt x="340" y="1"/>
                  </a:lnTo>
                  <a:lnTo>
                    <a:pt x="386" y="0"/>
                  </a:lnTo>
                  <a:lnTo>
                    <a:pt x="434" y="0"/>
                  </a:lnTo>
                  <a:lnTo>
                    <a:pt x="484" y="0"/>
                  </a:lnTo>
                  <a:lnTo>
                    <a:pt x="535" y="0"/>
                  </a:lnTo>
                  <a:lnTo>
                    <a:pt x="587" y="1"/>
                  </a:lnTo>
                  <a:lnTo>
                    <a:pt x="638" y="2"/>
                  </a:lnTo>
                  <a:lnTo>
                    <a:pt x="691" y="3"/>
                  </a:lnTo>
                  <a:lnTo>
                    <a:pt x="744" y="6"/>
                  </a:lnTo>
                  <a:lnTo>
                    <a:pt x="797" y="9"/>
                  </a:lnTo>
                  <a:lnTo>
                    <a:pt x="850" y="13"/>
                  </a:lnTo>
                  <a:lnTo>
                    <a:pt x="902" y="17"/>
                  </a:lnTo>
                  <a:lnTo>
                    <a:pt x="954" y="23"/>
                  </a:lnTo>
                  <a:lnTo>
                    <a:pt x="1005" y="30"/>
                  </a:lnTo>
                  <a:lnTo>
                    <a:pt x="1054" y="37"/>
                  </a:lnTo>
                  <a:lnTo>
                    <a:pt x="1102" y="45"/>
                  </a:lnTo>
                  <a:lnTo>
                    <a:pt x="1148" y="54"/>
                  </a:lnTo>
                  <a:lnTo>
                    <a:pt x="1191" y="64"/>
                  </a:lnTo>
                  <a:lnTo>
                    <a:pt x="1234" y="76"/>
                  </a:lnTo>
                  <a:lnTo>
                    <a:pt x="1273" y="89"/>
                  </a:lnTo>
                  <a:lnTo>
                    <a:pt x="1272" y="89"/>
                  </a:lnTo>
                  <a:lnTo>
                    <a:pt x="1267" y="88"/>
                  </a:lnTo>
                  <a:lnTo>
                    <a:pt x="1261" y="86"/>
                  </a:lnTo>
                  <a:lnTo>
                    <a:pt x="1250" y="85"/>
                  </a:lnTo>
                  <a:lnTo>
                    <a:pt x="1237" y="84"/>
                  </a:lnTo>
                  <a:lnTo>
                    <a:pt x="1222" y="82"/>
                  </a:lnTo>
                  <a:lnTo>
                    <a:pt x="1204" y="79"/>
                  </a:lnTo>
                  <a:lnTo>
                    <a:pt x="1183" y="77"/>
                  </a:lnTo>
                  <a:lnTo>
                    <a:pt x="1160" y="74"/>
                  </a:lnTo>
                  <a:lnTo>
                    <a:pt x="1135" y="71"/>
                  </a:lnTo>
                  <a:lnTo>
                    <a:pt x="1106" y="68"/>
                  </a:lnTo>
                  <a:lnTo>
                    <a:pt x="1075" y="64"/>
                  </a:lnTo>
                  <a:lnTo>
                    <a:pt x="1043" y="61"/>
                  </a:lnTo>
                  <a:lnTo>
                    <a:pt x="1007" y="58"/>
                  </a:lnTo>
                  <a:lnTo>
                    <a:pt x="969" y="54"/>
                  </a:lnTo>
                  <a:lnTo>
                    <a:pt x="929" y="51"/>
                  </a:lnTo>
                  <a:lnTo>
                    <a:pt x="886" y="47"/>
                  </a:lnTo>
                  <a:lnTo>
                    <a:pt x="841" y="44"/>
                  </a:lnTo>
                  <a:lnTo>
                    <a:pt x="794" y="40"/>
                  </a:lnTo>
                  <a:lnTo>
                    <a:pt x="744" y="37"/>
                  </a:lnTo>
                  <a:lnTo>
                    <a:pt x="694" y="35"/>
                  </a:lnTo>
                  <a:lnTo>
                    <a:pt x="640" y="31"/>
                  </a:lnTo>
                  <a:lnTo>
                    <a:pt x="584" y="29"/>
                  </a:lnTo>
                  <a:lnTo>
                    <a:pt x="527" y="26"/>
                  </a:lnTo>
                  <a:lnTo>
                    <a:pt x="468" y="24"/>
                  </a:lnTo>
                  <a:lnTo>
                    <a:pt x="407" y="22"/>
                  </a:lnTo>
                  <a:lnTo>
                    <a:pt x="343" y="20"/>
                  </a:lnTo>
                  <a:lnTo>
                    <a:pt x="278" y="18"/>
                  </a:lnTo>
                  <a:lnTo>
                    <a:pt x="211" y="17"/>
                  </a:lnTo>
                  <a:lnTo>
                    <a:pt x="143" y="17"/>
                  </a:lnTo>
                  <a:lnTo>
                    <a:pt x="73" y="17"/>
                  </a:lnTo>
                  <a:lnTo>
                    <a:pt x="0" y="17"/>
                  </a:lnTo>
                  <a:close/>
                </a:path>
              </a:pathLst>
            </a:custGeom>
            <a:solidFill>
              <a:srgbClr val="000000"/>
            </a:solidFill>
            <a:ln w="9525">
              <a:noFill/>
              <a:round/>
              <a:headEnd/>
              <a:tailEnd/>
            </a:ln>
          </p:spPr>
          <p:txBody>
            <a:bodyPr/>
            <a:lstStyle/>
            <a:p>
              <a:endParaRPr lang="it-IT"/>
            </a:p>
          </p:txBody>
        </p:sp>
        <p:sp>
          <p:nvSpPr>
            <p:cNvPr id="14377" name="Freeform 11"/>
            <p:cNvSpPr>
              <a:spLocks/>
            </p:cNvSpPr>
            <p:nvPr/>
          </p:nvSpPr>
          <p:spPr bwMode="auto">
            <a:xfrm>
              <a:off x="2274" y="1628"/>
              <a:ext cx="2667" cy="76"/>
            </a:xfrm>
            <a:custGeom>
              <a:avLst/>
              <a:gdLst>
                <a:gd name="T0" fmla="*/ 37925 w 1568"/>
                <a:gd name="T1" fmla="*/ 194 h 56"/>
                <a:gd name="T2" fmla="*/ 37581 w 1568"/>
                <a:gd name="T3" fmla="*/ 190 h 56"/>
                <a:gd name="T4" fmla="*/ 36923 w 1568"/>
                <a:gd name="T5" fmla="*/ 181 h 56"/>
                <a:gd name="T6" fmla="*/ 36005 w 1568"/>
                <a:gd name="T7" fmla="*/ 181 h 56"/>
                <a:gd name="T8" fmla="*/ 34795 w 1568"/>
                <a:gd name="T9" fmla="*/ 181 h 56"/>
                <a:gd name="T10" fmla="*/ 33339 w 1568"/>
                <a:gd name="T11" fmla="*/ 190 h 56"/>
                <a:gd name="T12" fmla="*/ 31691 w 1568"/>
                <a:gd name="T13" fmla="*/ 210 h 56"/>
                <a:gd name="T14" fmla="*/ 29839 w 1568"/>
                <a:gd name="T15" fmla="*/ 246 h 56"/>
                <a:gd name="T16" fmla="*/ 28288 w 1568"/>
                <a:gd name="T17" fmla="*/ 282 h 56"/>
                <a:gd name="T18" fmla="*/ 27015 w 1568"/>
                <a:gd name="T19" fmla="*/ 309 h 56"/>
                <a:gd name="T20" fmla="*/ 25534 w 1568"/>
                <a:gd name="T21" fmla="*/ 324 h 56"/>
                <a:gd name="T22" fmla="*/ 23904 w 1568"/>
                <a:gd name="T23" fmla="*/ 334 h 56"/>
                <a:gd name="T24" fmla="*/ 22103 w 1568"/>
                <a:gd name="T25" fmla="*/ 335 h 56"/>
                <a:gd name="T26" fmla="*/ 20171 w 1568"/>
                <a:gd name="T27" fmla="*/ 350 h 56"/>
                <a:gd name="T28" fmla="*/ 18137 w 1568"/>
                <a:gd name="T29" fmla="*/ 335 h 56"/>
                <a:gd name="T30" fmla="*/ 16070 w 1568"/>
                <a:gd name="T31" fmla="*/ 334 h 56"/>
                <a:gd name="T32" fmla="*/ 13951 w 1568"/>
                <a:gd name="T33" fmla="*/ 324 h 56"/>
                <a:gd name="T34" fmla="*/ 11843 w 1568"/>
                <a:gd name="T35" fmla="*/ 309 h 56"/>
                <a:gd name="T36" fmla="*/ 9733 w 1568"/>
                <a:gd name="T37" fmla="*/ 282 h 56"/>
                <a:gd name="T38" fmla="*/ 7674 w 1568"/>
                <a:gd name="T39" fmla="*/ 263 h 56"/>
                <a:gd name="T40" fmla="*/ 5708 w 1568"/>
                <a:gd name="T41" fmla="*/ 228 h 56"/>
                <a:gd name="T42" fmla="*/ 3904 w 1568"/>
                <a:gd name="T43" fmla="*/ 194 h 56"/>
                <a:gd name="T44" fmla="*/ 2209 w 1568"/>
                <a:gd name="T45" fmla="*/ 153 h 56"/>
                <a:gd name="T46" fmla="*/ 682 w 1568"/>
                <a:gd name="T47" fmla="*/ 113 h 56"/>
                <a:gd name="T48" fmla="*/ 44 w 1568"/>
                <a:gd name="T49" fmla="*/ 88 h 56"/>
                <a:gd name="T50" fmla="*/ 408 w 1568"/>
                <a:gd name="T51" fmla="*/ 88 h 56"/>
                <a:gd name="T52" fmla="*/ 1136 w 1568"/>
                <a:gd name="T53" fmla="*/ 92 h 56"/>
                <a:gd name="T54" fmla="*/ 2150 w 1568"/>
                <a:gd name="T55" fmla="*/ 92 h 56"/>
                <a:gd name="T56" fmla="*/ 3414 w 1568"/>
                <a:gd name="T57" fmla="*/ 103 h 56"/>
                <a:gd name="T58" fmla="*/ 4895 w 1568"/>
                <a:gd name="T59" fmla="*/ 103 h 56"/>
                <a:gd name="T60" fmla="*/ 6535 w 1568"/>
                <a:gd name="T61" fmla="*/ 113 h 56"/>
                <a:gd name="T62" fmla="*/ 8285 w 1568"/>
                <a:gd name="T63" fmla="*/ 119 h 56"/>
                <a:gd name="T64" fmla="*/ 10151 w 1568"/>
                <a:gd name="T65" fmla="*/ 119 h 56"/>
                <a:gd name="T66" fmla="*/ 12027 w 1568"/>
                <a:gd name="T67" fmla="*/ 125 h 56"/>
                <a:gd name="T68" fmla="*/ 13922 w 1568"/>
                <a:gd name="T69" fmla="*/ 125 h 56"/>
                <a:gd name="T70" fmla="*/ 15760 w 1568"/>
                <a:gd name="T71" fmla="*/ 133 h 56"/>
                <a:gd name="T72" fmla="*/ 17529 w 1568"/>
                <a:gd name="T73" fmla="*/ 133 h 56"/>
                <a:gd name="T74" fmla="*/ 19176 w 1568"/>
                <a:gd name="T75" fmla="*/ 133 h 56"/>
                <a:gd name="T76" fmla="*/ 20634 w 1568"/>
                <a:gd name="T77" fmla="*/ 133 h 56"/>
                <a:gd name="T78" fmla="*/ 21868 w 1568"/>
                <a:gd name="T79" fmla="*/ 125 h 56"/>
                <a:gd name="T80" fmla="*/ 23680 w 1568"/>
                <a:gd name="T81" fmla="*/ 119 h 56"/>
                <a:gd name="T82" fmla="*/ 26178 w 1568"/>
                <a:gd name="T83" fmla="*/ 88 h 56"/>
                <a:gd name="T84" fmla="*/ 28575 w 1568"/>
                <a:gd name="T85" fmla="*/ 50 h 56"/>
                <a:gd name="T86" fmla="*/ 30808 w 1568"/>
                <a:gd name="T87" fmla="*/ 26 h 56"/>
                <a:gd name="T88" fmla="*/ 32827 w 1568"/>
                <a:gd name="T89" fmla="*/ 0 h 56"/>
                <a:gd name="T90" fmla="*/ 34676 w 1568"/>
                <a:gd name="T91" fmla="*/ 1 h 56"/>
                <a:gd name="T92" fmla="*/ 36232 w 1568"/>
                <a:gd name="T93" fmla="*/ 50 h 56"/>
                <a:gd name="T94" fmla="*/ 37450 w 1568"/>
                <a:gd name="T95" fmla="*/ 133 h 5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568"/>
                <a:gd name="T145" fmla="*/ 0 h 56"/>
                <a:gd name="T146" fmla="*/ 1568 w 1568"/>
                <a:gd name="T147" fmla="*/ 56 h 5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568" h="56">
                  <a:moveTo>
                    <a:pt x="1568" y="31"/>
                  </a:moveTo>
                  <a:lnTo>
                    <a:pt x="1566" y="31"/>
                  </a:lnTo>
                  <a:lnTo>
                    <a:pt x="1561" y="31"/>
                  </a:lnTo>
                  <a:lnTo>
                    <a:pt x="1552" y="30"/>
                  </a:lnTo>
                  <a:lnTo>
                    <a:pt x="1540" y="30"/>
                  </a:lnTo>
                  <a:lnTo>
                    <a:pt x="1525" y="29"/>
                  </a:lnTo>
                  <a:lnTo>
                    <a:pt x="1508" y="29"/>
                  </a:lnTo>
                  <a:lnTo>
                    <a:pt x="1487" y="29"/>
                  </a:lnTo>
                  <a:lnTo>
                    <a:pt x="1463" y="28"/>
                  </a:lnTo>
                  <a:lnTo>
                    <a:pt x="1437" y="29"/>
                  </a:lnTo>
                  <a:lnTo>
                    <a:pt x="1408" y="29"/>
                  </a:lnTo>
                  <a:lnTo>
                    <a:pt x="1377" y="30"/>
                  </a:lnTo>
                  <a:lnTo>
                    <a:pt x="1345" y="31"/>
                  </a:lnTo>
                  <a:lnTo>
                    <a:pt x="1309" y="34"/>
                  </a:lnTo>
                  <a:lnTo>
                    <a:pt x="1271" y="36"/>
                  </a:lnTo>
                  <a:lnTo>
                    <a:pt x="1232" y="39"/>
                  </a:lnTo>
                  <a:lnTo>
                    <a:pt x="1190" y="43"/>
                  </a:lnTo>
                  <a:lnTo>
                    <a:pt x="1168" y="45"/>
                  </a:lnTo>
                  <a:lnTo>
                    <a:pt x="1143" y="48"/>
                  </a:lnTo>
                  <a:lnTo>
                    <a:pt x="1116" y="49"/>
                  </a:lnTo>
                  <a:lnTo>
                    <a:pt x="1087" y="50"/>
                  </a:lnTo>
                  <a:lnTo>
                    <a:pt x="1055" y="52"/>
                  </a:lnTo>
                  <a:lnTo>
                    <a:pt x="1022" y="52"/>
                  </a:lnTo>
                  <a:lnTo>
                    <a:pt x="987" y="53"/>
                  </a:lnTo>
                  <a:lnTo>
                    <a:pt x="951" y="54"/>
                  </a:lnTo>
                  <a:lnTo>
                    <a:pt x="913" y="54"/>
                  </a:lnTo>
                  <a:lnTo>
                    <a:pt x="873" y="56"/>
                  </a:lnTo>
                  <a:lnTo>
                    <a:pt x="833" y="56"/>
                  </a:lnTo>
                  <a:lnTo>
                    <a:pt x="792" y="56"/>
                  </a:lnTo>
                  <a:lnTo>
                    <a:pt x="749" y="54"/>
                  </a:lnTo>
                  <a:lnTo>
                    <a:pt x="706" y="54"/>
                  </a:lnTo>
                  <a:lnTo>
                    <a:pt x="664" y="53"/>
                  </a:lnTo>
                  <a:lnTo>
                    <a:pt x="620" y="52"/>
                  </a:lnTo>
                  <a:lnTo>
                    <a:pt x="576" y="52"/>
                  </a:lnTo>
                  <a:lnTo>
                    <a:pt x="532" y="50"/>
                  </a:lnTo>
                  <a:lnTo>
                    <a:pt x="489" y="49"/>
                  </a:lnTo>
                  <a:lnTo>
                    <a:pt x="445" y="48"/>
                  </a:lnTo>
                  <a:lnTo>
                    <a:pt x="402" y="45"/>
                  </a:lnTo>
                  <a:lnTo>
                    <a:pt x="360" y="44"/>
                  </a:lnTo>
                  <a:lnTo>
                    <a:pt x="317" y="42"/>
                  </a:lnTo>
                  <a:lnTo>
                    <a:pt x="277" y="39"/>
                  </a:lnTo>
                  <a:lnTo>
                    <a:pt x="236" y="36"/>
                  </a:lnTo>
                  <a:lnTo>
                    <a:pt x="198" y="34"/>
                  </a:lnTo>
                  <a:lnTo>
                    <a:pt x="161" y="31"/>
                  </a:lnTo>
                  <a:lnTo>
                    <a:pt x="125" y="28"/>
                  </a:lnTo>
                  <a:lnTo>
                    <a:pt x="91" y="24"/>
                  </a:lnTo>
                  <a:lnTo>
                    <a:pt x="59" y="21"/>
                  </a:lnTo>
                  <a:lnTo>
                    <a:pt x="28" y="18"/>
                  </a:lnTo>
                  <a:lnTo>
                    <a:pt x="0" y="14"/>
                  </a:lnTo>
                  <a:lnTo>
                    <a:pt x="2" y="14"/>
                  </a:lnTo>
                  <a:lnTo>
                    <a:pt x="8" y="14"/>
                  </a:lnTo>
                  <a:lnTo>
                    <a:pt x="17" y="14"/>
                  </a:lnTo>
                  <a:lnTo>
                    <a:pt x="31" y="14"/>
                  </a:lnTo>
                  <a:lnTo>
                    <a:pt x="47" y="15"/>
                  </a:lnTo>
                  <a:lnTo>
                    <a:pt x="67" y="15"/>
                  </a:lnTo>
                  <a:lnTo>
                    <a:pt x="89" y="15"/>
                  </a:lnTo>
                  <a:lnTo>
                    <a:pt x="114" y="15"/>
                  </a:lnTo>
                  <a:lnTo>
                    <a:pt x="141" y="16"/>
                  </a:lnTo>
                  <a:lnTo>
                    <a:pt x="171" y="16"/>
                  </a:lnTo>
                  <a:lnTo>
                    <a:pt x="202" y="16"/>
                  </a:lnTo>
                  <a:lnTo>
                    <a:pt x="235" y="18"/>
                  </a:lnTo>
                  <a:lnTo>
                    <a:pt x="270" y="18"/>
                  </a:lnTo>
                  <a:lnTo>
                    <a:pt x="305" y="18"/>
                  </a:lnTo>
                  <a:lnTo>
                    <a:pt x="342" y="19"/>
                  </a:lnTo>
                  <a:lnTo>
                    <a:pt x="380" y="19"/>
                  </a:lnTo>
                  <a:lnTo>
                    <a:pt x="419" y="19"/>
                  </a:lnTo>
                  <a:lnTo>
                    <a:pt x="458" y="20"/>
                  </a:lnTo>
                  <a:lnTo>
                    <a:pt x="497" y="20"/>
                  </a:lnTo>
                  <a:lnTo>
                    <a:pt x="536" y="20"/>
                  </a:lnTo>
                  <a:lnTo>
                    <a:pt x="575" y="20"/>
                  </a:lnTo>
                  <a:lnTo>
                    <a:pt x="614" y="21"/>
                  </a:lnTo>
                  <a:lnTo>
                    <a:pt x="651" y="21"/>
                  </a:lnTo>
                  <a:lnTo>
                    <a:pt x="688" y="21"/>
                  </a:lnTo>
                  <a:lnTo>
                    <a:pt x="724" y="21"/>
                  </a:lnTo>
                  <a:lnTo>
                    <a:pt x="758" y="21"/>
                  </a:lnTo>
                  <a:lnTo>
                    <a:pt x="792" y="21"/>
                  </a:lnTo>
                  <a:lnTo>
                    <a:pt x="823" y="21"/>
                  </a:lnTo>
                  <a:lnTo>
                    <a:pt x="852" y="21"/>
                  </a:lnTo>
                  <a:lnTo>
                    <a:pt x="879" y="21"/>
                  </a:lnTo>
                  <a:lnTo>
                    <a:pt x="903" y="20"/>
                  </a:lnTo>
                  <a:lnTo>
                    <a:pt x="925" y="20"/>
                  </a:lnTo>
                  <a:lnTo>
                    <a:pt x="978" y="19"/>
                  </a:lnTo>
                  <a:lnTo>
                    <a:pt x="1030" y="16"/>
                  </a:lnTo>
                  <a:lnTo>
                    <a:pt x="1081" y="14"/>
                  </a:lnTo>
                  <a:lnTo>
                    <a:pt x="1131" y="11"/>
                  </a:lnTo>
                  <a:lnTo>
                    <a:pt x="1180" y="8"/>
                  </a:lnTo>
                  <a:lnTo>
                    <a:pt x="1227" y="6"/>
                  </a:lnTo>
                  <a:lnTo>
                    <a:pt x="1272" y="4"/>
                  </a:lnTo>
                  <a:lnTo>
                    <a:pt x="1316" y="1"/>
                  </a:lnTo>
                  <a:lnTo>
                    <a:pt x="1356" y="0"/>
                  </a:lnTo>
                  <a:lnTo>
                    <a:pt x="1395" y="0"/>
                  </a:lnTo>
                  <a:lnTo>
                    <a:pt x="1432" y="1"/>
                  </a:lnTo>
                  <a:lnTo>
                    <a:pt x="1466" y="4"/>
                  </a:lnTo>
                  <a:lnTo>
                    <a:pt x="1496" y="8"/>
                  </a:lnTo>
                  <a:lnTo>
                    <a:pt x="1523" y="14"/>
                  </a:lnTo>
                  <a:lnTo>
                    <a:pt x="1547" y="21"/>
                  </a:lnTo>
                  <a:lnTo>
                    <a:pt x="1568" y="31"/>
                  </a:lnTo>
                  <a:close/>
                </a:path>
              </a:pathLst>
            </a:custGeom>
            <a:solidFill>
              <a:srgbClr val="000000"/>
            </a:solidFill>
            <a:ln w="9525">
              <a:noFill/>
              <a:round/>
              <a:headEnd/>
              <a:tailEnd/>
            </a:ln>
          </p:spPr>
          <p:txBody>
            <a:bodyPr/>
            <a:lstStyle/>
            <a:p>
              <a:endParaRPr lang="it-IT"/>
            </a:p>
          </p:txBody>
        </p:sp>
        <p:sp>
          <p:nvSpPr>
            <p:cNvPr id="14378" name="Freeform 12"/>
            <p:cNvSpPr>
              <a:spLocks/>
            </p:cNvSpPr>
            <p:nvPr/>
          </p:nvSpPr>
          <p:spPr bwMode="auto">
            <a:xfrm>
              <a:off x="2124" y="1479"/>
              <a:ext cx="2423" cy="141"/>
            </a:xfrm>
            <a:custGeom>
              <a:avLst/>
              <a:gdLst>
                <a:gd name="T0" fmla="*/ 34558 w 1424"/>
                <a:gd name="T1" fmla="*/ 553 h 102"/>
                <a:gd name="T2" fmla="*/ 34436 w 1424"/>
                <a:gd name="T3" fmla="*/ 536 h 102"/>
                <a:gd name="T4" fmla="*/ 34193 w 1424"/>
                <a:gd name="T5" fmla="*/ 516 h 102"/>
                <a:gd name="T6" fmla="*/ 33832 w 1424"/>
                <a:gd name="T7" fmla="*/ 495 h 102"/>
                <a:gd name="T8" fmla="*/ 33347 w 1424"/>
                <a:gd name="T9" fmla="*/ 460 h 102"/>
                <a:gd name="T10" fmla="*/ 32716 w 1424"/>
                <a:gd name="T11" fmla="*/ 420 h 102"/>
                <a:gd name="T12" fmla="*/ 31894 w 1424"/>
                <a:gd name="T13" fmla="*/ 380 h 102"/>
                <a:gd name="T14" fmla="*/ 30939 w 1424"/>
                <a:gd name="T15" fmla="*/ 333 h 102"/>
                <a:gd name="T16" fmla="*/ 29801 w 1424"/>
                <a:gd name="T17" fmla="*/ 289 h 102"/>
                <a:gd name="T18" fmla="*/ 28497 w 1424"/>
                <a:gd name="T19" fmla="*/ 236 h 102"/>
                <a:gd name="T20" fmla="*/ 27015 w 1424"/>
                <a:gd name="T21" fmla="*/ 199 h 102"/>
                <a:gd name="T22" fmla="*/ 25293 w 1424"/>
                <a:gd name="T23" fmla="*/ 145 h 102"/>
                <a:gd name="T24" fmla="*/ 23396 w 1424"/>
                <a:gd name="T25" fmla="*/ 105 h 102"/>
                <a:gd name="T26" fmla="*/ 21269 w 1424"/>
                <a:gd name="T27" fmla="*/ 76 h 102"/>
                <a:gd name="T28" fmla="*/ 18926 w 1424"/>
                <a:gd name="T29" fmla="*/ 40 h 102"/>
                <a:gd name="T30" fmla="*/ 16360 w 1424"/>
                <a:gd name="T31" fmla="*/ 21 h 102"/>
                <a:gd name="T32" fmla="*/ 12547 w 1424"/>
                <a:gd name="T33" fmla="*/ 0 h 102"/>
                <a:gd name="T34" fmla="*/ 8440 w 1424"/>
                <a:gd name="T35" fmla="*/ 29 h 102"/>
                <a:gd name="T36" fmla="*/ 5224 w 1424"/>
                <a:gd name="T37" fmla="*/ 91 h 102"/>
                <a:gd name="T38" fmla="*/ 2843 w 1424"/>
                <a:gd name="T39" fmla="*/ 187 h 102"/>
                <a:gd name="T40" fmla="*/ 1217 w 1424"/>
                <a:gd name="T41" fmla="*/ 299 h 102"/>
                <a:gd name="T42" fmla="*/ 286 w 1424"/>
                <a:gd name="T43" fmla="*/ 422 h 102"/>
                <a:gd name="T44" fmla="*/ 0 w 1424"/>
                <a:gd name="T45" fmla="*/ 553 h 102"/>
                <a:gd name="T46" fmla="*/ 218 w 1424"/>
                <a:gd name="T47" fmla="*/ 661 h 102"/>
                <a:gd name="T48" fmla="*/ 527 w 1424"/>
                <a:gd name="T49" fmla="*/ 706 h 102"/>
                <a:gd name="T50" fmla="*/ 752 w 1424"/>
                <a:gd name="T51" fmla="*/ 661 h 102"/>
                <a:gd name="T52" fmla="*/ 1341 w 1424"/>
                <a:gd name="T53" fmla="*/ 600 h 102"/>
                <a:gd name="T54" fmla="*/ 2353 w 1424"/>
                <a:gd name="T55" fmla="*/ 511 h 102"/>
                <a:gd name="T56" fmla="*/ 3941 w 1424"/>
                <a:gd name="T57" fmla="*/ 420 h 102"/>
                <a:gd name="T58" fmla="*/ 6223 w 1424"/>
                <a:gd name="T59" fmla="*/ 344 h 102"/>
                <a:gd name="T60" fmla="*/ 9248 w 1424"/>
                <a:gd name="T61" fmla="*/ 289 h 102"/>
                <a:gd name="T62" fmla="*/ 13214 w 1424"/>
                <a:gd name="T63" fmla="*/ 250 h 102"/>
                <a:gd name="T64" fmla="*/ 16430 w 1424"/>
                <a:gd name="T65" fmla="*/ 268 h 102"/>
                <a:gd name="T66" fmla="*/ 18200 w 1424"/>
                <a:gd name="T67" fmla="*/ 275 h 102"/>
                <a:gd name="T68" fmla="*/ 19928 w 1424"/>
                <a:gd name="T69" fmla="*/ 293 h 102"/>
                <a:gd name="T70" fmla="*/ 21628 w 1424"/>
                <a:gd name="T71" fmla="*/ 305 h 102"/>
                <a:gd name="T72" fmla="*/ 23321 w 1424"/>
                <a:gd name="T73" fmla="*/ 333 h 102"/>
                <a:gd name="T74" fmla="*/ 24902 w 1424"/>
                <a:gd name="T75" fmla="*/ 358 h 102"/>
                <a:gd name="T76" fmla="*/ 26454 w 1424"/>
                <a:gd name="T77" fmla="*/ 380 h 102"/>
                <a:gd name="T78" fmla="*/ 27914 w 1424"/>
                <a:gd name="T79" fmla="*/ 405 h 102"/>
                <a:gd name="T80" fmla="*/ 29239 w 1424"/>
                <a:gd name="T81" fmla="*/ 422 h 102"/>
                <a:gd name="T82" fmla="*/ 30456 w 1424"/>
                <a:gd name="T83" fmla="*/ 451 h 102"/>
                <a:gd name="T84" fmla="*/ 31552 w 1424"/>
                <a:gd name="T85" fmla="*/ 476 h 102"/>
                <a:gd name="T86" fmla="*/ 32476 w 1424"/>
                <a:gd name="T87" fmla="*/ 505 h 102"/>
                <a:gd name="T88" fmla="*/ 33279 w 1424"/>
                <a:gd name="T89" fmla="*/ 516 h 102"/>
                <a:gd name="T90" fmla="*/ 33874 w 1424"/>
                <a:gd name="T91" fmla="*/ 528 h 102"/>
                <a:gd name="T92" fmla="*/ 34291 w 1424"/>
                <a:gd name="T93" fmla="*/ 536 h 102"/>
                <a:gd name="T94" fmla="*/ 34529 w 1424"/>
                <a:gd name="T95" fmla="*/ 553 h 10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424"/>
                <a:gd name="T145" fmla="*/ 0 h 102"/>
                <a:gd name="T146" fmla="*/ 1424 w 1424"/>
                <a:gd name="T147" fmla="*/ 102 h 102"/>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424" h="102">
                  <a:moveTo>
                    <a:pt x="1424" y="79"/>
                  </a:moveTo>
                  <a:lnTo>
                    <a:pt x="1424" y="79"/>
                  </a:lnTo>
                  <a:lnTo>
                    <a:pt x="1421" y="77"/>
                  </a:lnTo>
                  <a:lnTo>
                    <a:pt x="1419" y="77"/>
                  </a:lnTo>
                  <a:lnTo>
                    <a:pt x="1414" y="76"/>
                  </a:lnTo>
                  <a:lnTo>
                    <a:pt x="1409" y="74"/>
                  </a:lnTo>
                  <a:lnTo>
                    <a:pt x="1402" y="73"/>
                  </a:lnTo>
                  <a:lnTo>
                    <a:pt x="1394" y="71"/>
                  </a:lnTo>
                  <a:lnTo>
                    <a:pt x="1385" y="68"/>
                  </a:lnTo>
                  <a:lnTo>
                    <a:pt x="1374" y="66"/>
                  </a:lnTo>
                  <a:lnTo>
                    <a:pt x="1361" y="63"/>
                  </a:lnTo>
                  <a:lnTo>
                    <a:pt x="1348" y="60"/>
                  </a:lnTo>
                  <a:lnTo>
                    <a:pt x="1332" y="57"/>
                  </a:lnTo>
                  <a:lnTo>
                    <a:pt x="1314" y="54"/>
                  </a:lnTo>
                  <a:lnTo>
                    <a:pt x="1296" y="51"/>
                  </a:lnTo>
                  <a:lnTo>
                    <a:pt x="1275" y="48"/>
                  </a:lnTo>
                  <a:lnTo>
                    <a:pt x="1252" y="44"/>
                  </a:lnTo>
                  <a:lnTo>
                    <a:pt x="1228" y="41"/>
                  </a:lnTo>
                  <a:lnTo>
                    <a:pt x="1202" y="37"/>
                  </a:lnTo>
                  <a:lnTo>
                    <a:pt x="1174" y="34"/>
                  </a:lnTo>
                  <a:lnTo>
                    <a:pt x="1144" y="31"/>
                  </a:lnTo>
                  <a:lnTo>
                    <a:pt x="1113" y="28"/>
                  </a:lnTo>
                  <a:lnTo>
                    <a:pt x="1078" y="25"/>
                  </a:lnTo>
                  <a:lnTo>
                    <a:pt x="1042" y="21"/>
                  </a:lnTo>
                  <a:lnTo>
                    <a:pt x="1004" y="19"/>
                  </a:lnTo>
                  <a:lnTo>
                    <a:pt x="964" y="15"/>
                  </a:lnTo>
                  <a:lnTo>
                    <a:pt x="921" y="13"/>
                  </a:lnTo>
                  <a:lnTo>
                    <a:pt x="876" y="11"/>
                  </a:lnTo>
                  <a:lnTo>
                    <a:pt x="829" y="8"/>
                  </a:lnTo>
                  <a:lnTo>
                    <a:pt x="780" y="6"/>
                  </a:lnTo>
                  <a:lnTo>
                    <a:pt x="728" y="4"/>
                  </a:lnTo>
                  <a:lnTo>
                    <a:pt x="674" y="3"/>
                  </a:lnTo>
                  <a:lnTo>
                    <a:pt x="617" y="1"/>
                  </a:lnTo>
                  <a:lnTo>
                    <a:pt x="517" y="0"/>
                  </a:lnTo>
                  <a:lnTo>
                    <a:pt x="427" y="1"/>
                  </a:lnTo>
                  <a:lnTo>
                    <a:pt x="348" y="4"/>
                  </a:lnTo>
                  <a:lnTo>
                    <a:pt x="276" y="8"/>
                  </a:lnTo>
                  <a:lnTo>
                    <a:pt x="215" y="13"/>
                  </a:lnTo>
                  <a:lnTo>
                    <a:pt x="162" y="20"/>
                  </a:lnTo>
                  <a:lnTo>
                    <a:pt x="117" y="27"/>
                  </a:lnTo>
                  <a:lnTo>
                    <a:pt x="80" y="35"/>
                  </a:lnTo>
                  <a:lnTo>
                    <a:pt x="50" y="43"/>
                  </a:lnTo>
                  <a:lnTo>
                    <a:pt x="27" y="52"/>
                  </a:lnTo>
                  <a:lnTo>
                    <a:pt x="12" y="61"/>
                  </a:lnTo>
                  <a:lnTo>
                    <a:pt x="3" y="69"/>
                  </a:lnTo>
                  <a:lnTo>
                    <a:pt x="0" y="79"/>
                  </a:lnTo>
                  <a:lnTo>
                    <a:pt x="1" y="87"/>
                  </a:lnTo>
                  <a:lnTo>
                    <a:pt x="9" y="95"/>
                  </a:lnTo>
                  <a:lnTo>
                    <a:pt x="20" y="102"/>
                  </a:lnTo>
                  <a:lnTo>
                    <a:pt x="22" y="101"/>
                  </a:lnTo>
                  <a:lnTo>
                    <a:pt x="25" y="98"/>
                  </a:lnTo>
                  <a:lnTo>
                    <a:pt x="31" y="95"/>
                  </a:lnTo>
                  <a:lnTo>
                    <a:pt x="41" y="90"/>
                  </a:lnTo>
                  <a:lnTo>
                    <a:pt x="55" y="86"/>
                  </a:lnTo>
                  <a:lnTo>
                    <a:pt x="73" y="79"/>
                  </a:lnTo>
                  <a:lnTo>
                    <a:pt x="97" y="73"/>
                  </a:lnTo>
                  <a:lnTo>
                    <a:pt x="126" y="66"/>
                  </a:lnTo>
                  <a:lnTo>
                    <a:pt x="162" y="60"/>
                  </a:lnTo>
                  <a:lnTo>
                    <a:pt x="205" y="54"/>
                  </a:lnTo>
                  <a:lnTo>
                    <a:pt x="256" y="49"/>
                  </a:lnTo>
                  <a:lnTo>
                    <a:pt x="314" y="44"/>
                  </a:lnTo>
                  <a:lnTo>
                    <a:pt x="381" y="41"/>
                  </a:lnTo>
                  <a:lnTo>
                    <a:pt x="457" y="37"/>
                  </a:lnTo>
                  <a:lnTo>
                    <a:pt x="544" y="36"/>
                  </a:lnTo>
                  <a:lnTo>
                    <a:pt x="640" y="37"/>
                  </a:lnTo>
                  <a:lnTo>
                    <a:pt x="677" y="38"/>
                  </a:lnTo>
                  <a:lnTo>
                    <a:pt x="713" y="38"/>
                  </a:lnTo>
                  <a:lnTo>
                    <a:pt x="750" y="39"/>
                  </a:lnTo>
                  <a:lnTo>
                    <a:pt x="785" y="41"/>
                  </a:lnTo>
                  <a:lnTo>
                    <a:pt x="821" y="42"/>
                  </a:lnTo>
                  <a:lnTo>
                    <a:pt x="857" y="43"/>
                  </a:lnTo>
                  <a:lnTo>
                    <a:pt x="891" y="44"/>
                  </a:lnTo>
                  <a:lnTo>
                    <a:pt x="926" y="46"/>
                  </a:lnTo>
                  <a:lnTo>
                    <a:pt x="961" y="48"/>
                  </a:lnTo>
                  <a:lnTo>
                    <a:pt x="994" y="50"/>
                  </a:lnTo>
                  <a:lnTo>
                    <a:pt x="1026" y="51"/>
                  </a:lnTo>
                  <a:lnTo>
                    <a:pt x="1058" y="53"/>
                  </a:lnTo>
                  <a:lnTo>
                    <a:pt x="1090" y="54"/>
                  </a:lnTo>
                  <a:lnTo>
                    <a:pt x="1121" y="57"/>
                  </a:lnTo>
                  <a:lnTo>
                    <a:pt x="1150" y="58"/>
                  </a:lnTo>
                  <a:lnTo>
                    <a:pt x="1177" y="60"/>
                  </a:lnTo>
                  <a:lnTo>
                    <a:pt x="1205" y="61"/>
                  </a:lnTo>
                  <a:lnTo>
                    <a:pt x="1230" y="64"/>
                  </a:lnTo>
                  <a:lnTo>
                    <a:pt x="1255" y="65"/>
                  </a:lnTo>
                  <a:lnTo>
                    <a:pt x="1279" y="67"/>
                  </a:lnTo>
                  <a:lnTo>
                    <a:pt x="1300" y="68"/>
                  </a:lnTo>
                  <a:lnTo>
                    <a:pt x="1320" y="71"/>
                  </a:lnTo>
                  <a:lnTo>
                    <a:pt x="1338" y="72"/>
                  </a:lnTo>
                  <a:lnTo>
                    <a:pt x="1356" y="73"/>
                  </a:lnTo>
                  <a:lnTo>
                    <a:pt x="1371" y="74"/>
                  </a:lnTo>
                  <a:lnTo>
                    <a:pt x="1385" y="75"/>
                  </a:lnTo>
                  <a:lnTo>
                    <a:pt x="1396" y="76"/>
                  </a:lnTo>
                  <a:lnTo>
                    <a:pt x="1406" y="77"/>
                  </a:lnTo>
                  <a:lnTo>
                    <a:pt x="1413" y="77"/>
                  </a:lnTo>
                  <a:lnTo>
                    <a:pt x="1419" y="79"/>
                  </a:lnTo>
                  <a:lnTo>
                    <a:pt x="1423" y="79"/>
                  </a:lnTo>
                  <a:lnTo>
                    <a:pt x="1424" y="79"/>
                  </a:lnTo>
                  <a:close/>
                </a:path>
              </a:pathLst>
            </a:custGeom>
            <a:solidFill>
              <a:srgbClr val="000000"/>
            </a:solidFill>
            <a:ln w="9525">
              <a:noFill/>
              <a:round/>
              <a:headEnd/>
              <a:tailEnd/>
            </a:ln>
          </p:spPr>
          <p:txBody>
            <a:bodyPr/>
            <a:lstStyle/>
            <a:p>
              <a:endParaRPr lang="it-IT"/>
            </a:p>
          </p:txBody>
        </p:sp>
        <p:sp>
          <p:nvSpPr>
            <p:cNvPr id="14379" name="Freeform 13"/>
            <p:cNvSpPr>
              <a:spLocks/>
            </p:cNvSpPr>
            <p:nvPr/>
          </p:nvSpPr>
          <p:spPr bwMode="auto">
            <a:xfrm>
              <a:off x="2570" y="2572"/>
              <a:ext cx="1528" cy="137"/>
            </a:xfrm>
            <a:custGeom>
              <a:avLst/>
              <a:gdLst>
                <a:gd name="T0" fmla="*/ 6951 w 898"/>
                <a:gd name="T1" fmla="*/ 1 h 97"/>
                <a:gd name="T2" fmla="*/ 8174 w 898"/>
                <a:gd name="T3" fmla="*/ 0 h 97"/>
                <a:gd name="T4" fmla="*/ 10288 w 898"/>
                <a:gd name="T5" fmla="*/ 0 h 97"/>
                <a:gd name="T6" fmla="*/ 12937 w 898"/>
                <a:gd name="T7" fmla="*/ 1 h 97"/>
                <a:gd name="T8" fmla="*/ 15750 w 898"/>
                <a:gd name="T9" fmla="*/ 23 h 97"/>
                <a:gd name="T10" fmla="*/ 18377 w 898"/>
                <a:gd name="T11" fmla="*/ 69 h 97"/>
                <a:gd name="T12" fmla="*/ 20436 w 898"/>
                <a:gd name="T13" fmla="*/ 158 h 97"/>
                <a:gd name="T14" fmla="*/ 21651 w 898"/>
                <a:gd name="T15" fmla="*/ 261 h 97"/>
                <a:gd name="T16" fmla="*/ 21720 w 898"/>
                <a:gd name="T17" fmla="*/ 369 h 97"/>
                <a:gd name="T18" fmla="*/ 21283 w 898"/>
                <a:gd name="T19" fmla="*/ 445 h 97"/>
                <a:gd name="T20" fmla="*/ 20478 w 898"/>
                <a:gd name="T21" fmla="*/ 504 h 97"/>
                <a:gd name="T22" fmla="*/ 19396 w 898"/>
                <a:gd name="T23" fmla="*/ 572 h 97"/>
                <a:gd name="T24" fmla="*/ 18018 w 898"/>
                <a:gd name="T25" fmla="*/ 629 h 97"/>
                <a:gd name="T26" fmla="*/ 16430 w 898"/>
                <a:gd name="T27" fmla="*/ 668 h 97"/>
                <a:gd name="T28" fmla="*/ 14676 w 898"/>
                <a:gd name="T29" fmla="*/ 708 h 97"/>
                <a:gd name="T30" fmla="*/ 12867 w 898"/>
                <a:gd name="T31" fmla="*/ 732 h 97"/>
                <a:gd name="T32" fmla="*/ 10968 w 898"/>
                <a:gd name="T33" fmla="*/ 750 h 97"/>
                <a:gd name="T34" fmla="*/ 9071 w 898"/>
                <a:gd name="T35" fmla="*/ 764 h 97"/>
                <a:gd name="T36" fmla="*/ 7262 w 898"/>
                <a:gd name="T37" fmla="*/ 764 h 97"/>
                <a:gd name="T38" fmla="*/ 5506 w 898"/>
                <a:gd name="T39" fmla="*/ 750 h 97"/>
                <a:gd name="T40" fmla="*/ 3941 w 898"/>
                <a:gd name="T41" fmla="*/ 732 h 97"/>
                <a:gd name="T42" fmla="*/ 2556 w 898"/>
                <a:gd name="T43" fmla="*/ 708 h 97"/>
                <a:gd name="T44" fmla="*/ 1424 w 898"/>
                <a:gd name="T45" fmla="*/ 657 h 97"/>
                <a:gd name="T46" fmla="*/ 631 w 898"/>
                <a:gd name="T47" fmla="*/ 600 h 97"/>
                <a:gd name="T48" fmla="*/ 0 w 898"/>
                <a:gd name="T49" fmla="*/ 501 h 97"/>
                <a:gd name="T50" fmla="*/ 371 w 898"/>
                <a:gd name="T51" fmla="*/ 386 h 97"/>
                <a:gd name="T52" fmla="*/ 1841 w 898"/>
                <a:gd name="T53" fmla="*/ 315 h 97"/>
                <a:gd name="T54" fmla="*/ 4004 w 898"/>
                <a:gd name="T55" fmla="*/ 287 h 97"/>
                <a:gd name="T56" fmla="*/ 6532 w 898"/>
                <a:gd name="T57" fmla="*/ 261 h 97"/>
                <a:gd name="T58" fmla="*/ 8960 w 898"/>
                <a:gd name="T59" fmla="*/ 261 h 97"/>
                <a:gd name="T60" fmla="*/ 10968 w 898"/>
                <a:gd name="T61" fmla="*/ 271 h 97"/>
                <a:gd name="T62" fmla="*/ 12141 w 898"/>
                <a:gd name="T63" fmla="*/ 287 h 97"/>
                <a:gd name="T64" fmla="*/ 12154 w 898"/>
                <a:gd name="T65" fmla="*/ 287 h 97"/>
                <a:gd name="T66" fmla="*/ 11242 w 898"/>
                <a:gd name="T67" fmla="*/ 301 h 97"/>
                <a:gd name="T68" fmla="*/ 9656 w 898"/>
                <a:gd name="T69" fmla="*/ 315 h 97"/>
                <a:gd name="T70" fmla="*/ 7788 w 898"/>
                <a:gd name="T71" fmla="*/ 349 h 97"/>
                <a:gd name="T72" fmla="*/ 5877 w 898"/>
                <a:gd name="T73" fmla="*/ 383 h 97"/>
                <a:gd name="T74" fmla="*/ 4291 w 898"/>
                <a:gd name="T75" fmla="*/ 425 h 97"/>
                <a:gd name="T76" fmla="*/ 3321 w 898"/>
                <a:gd name="T77" fmla="*/ 465 h 97"/>
                <a:gd name="T78" fmla="*/ 3321 w 898"/>
                <a:gd name="T79" fmla="*/ 504 h 97"/>
                <a:gd name="T80" fmla="*/ 4494 w 898"/>
                <a:gd name="T81" fmla="*/ 545 h 97"/>
                <a:gd name="T82" fmla="*/ 6262 w 898"/>
                <a:gd name="T83" fmla="*/ 561 h 97"/>
                <a:gd name="T84" fmla="*/ 8474 w 898"/>
                <a:gd name="T85" fmla="*/ 561 h 97"/>
                <a:gd name="T86" fmla="*/ 10858 w 898"/>
                <a:gd name="T87" fmla="*/ 558 h 97"/>
                <a:gd name="T88" fmla="*/ 13252 w 898"/>
                <a:gd name="T89" fmla="*/ 541 h 97"/>
                <a:gd name="T90" fmla="*/ 15435 w 898"/>
                <a:gd name="T91" fmla="*/ 501 h 97"/>
                <a:gd name="T92" fmla="*/ 17227 w 898"/>
                <a:gd name="T93" fmla="*/ 445 h 97"/>
                <a:gd name="T94" fmla="*/ 18476 w 898"/>
                <a:gd name="T95" fmla="*/ 386 h 97"/>
                <a:gd name="T96" fmla="*/ 18828 w 898"/>
                <a:gd name="T97" fmla="*/ 315 h 97"/>
                <a:gd name="T98" fmla="*/ 18101 w 898"/>
                <a:gd name="T99" fmla="*/ 253 h 97"/>
                <a:gd name="T100" fmla="*/ 16503 w 898"/>
                <a:gd name="T101" fmla="*/ 192 h 97"/>
                <a:gd name="T102" fmla="*/ 14361 w 898"/>
                <a:gd name="T103" fmla="*/ 136 h 97"/>
                <a:gd name="T104" fmla="*/ 12035 w 898"/>
                <a:gd name="T105" fmla="*/ 90 h 97"/>
                <a:gd name="T106" fmla="*/ 9784 w 898"/>
                <a:gd name="T107" fmla="*/ 56 h 97"/>
                <a:gd name="T108" fmla="*/ 7991 w 898"/>
                <a:gd name="T109" fmla="*/ 23 h 97"/>
                <a:gd name="T110" fmla="*/ 6917 w 898"/>
                <a:gd name="T111" fmla="*/ 1 h 9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898"/>
                <a:gd name="T169" fmla="*/ 0 h 97"/>
                <a:gd name="T170" fmla="*/ 898 w 898"/>
                <a:gd name="T171" fmla="*/ 97 h 9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898" h="97">
                  <a:moveTo>
                    <a:pt x="279" y="1"/>
                  </a:moveTo>
                  <a:lnTo>
                    <a:pt x="286" y="1"/>
                  </a:lnTo>
                  <a:lnTo>
                    <a:pt x="306" y="1"/>
                  </a:lnTo>
                  <a:lnTo>
                    <a:pt x="337" y="0"/>
                  </a:lnTo>
                  <a:lnTo>
                    <a:pt x="377" y="0"/>
                  </a:lnTo>
                  <a:lnTo>
                    <a:pt x="424" y="0"/>
                  </a:lnTo>
                  <a:lnTo>
                    <a:pt x="476" y="0"/>
                  </a:lnTo>
                  <a:lnTo>
                    <a:pt x="533" y="1"/>
                  </a:lnTo>
                  <a:lnTo>
                    <a:pt x="590" y="2"/>
                  </a:lnTo>
                  <a:lnTo>
                    <a:pt x="649" y="3"/>
                  </a:lnTo>
                  <a:lnTo>
                    <a:pt x="704" y="6"/>
                  </a:lnTo>
                  <a:lnTo>
                    <a:pt x="757" y="9"/>
                  </a:lnTo>
                  <a:lnTo>
                    <a:pt x="803" y="14"/>
                  </a:lnTo>
                  <a:lnTo>
                    <a:pt x="842" y="20"/>
                  </a:lnTo>
                  <a:lnTo>
                    <a:pt x="872" y="25"/>
                  </a:lnTo>
                  <a:lnTo>
                    <a:pt x="892" y="33"/>
                  </a:lnTo>
                  <a:lnTo>
                    <a:pt x="898" y="43"/>
                  </a:lnTo>
                  <a:lnTo>
                    <a:pt x="895" y="47"/>
                  </a:lnTo>
                  <a:lnTo>
                    <a:pt x="889" y="52"/>
                  </a:lnTo>
                  <a:lnTo>
                    <a:pt x="877" y="56"/>
                  </a:lnTo>
                  <a:lnTo>
                    <a:pt x="862" y="61"/>
                  </a:lnTo>
                  <a:lnTo>
                    <a:pt x="844" y="64"/>
                  </a:lnTo>
                  <a:lnTo>
                    <a:pt x="823" y="69"/>
                  </a:lnTo>
                  <a:lnTo>
                    <a:pt x="799" y="72"/>
                  </a:lnTo>
                  <a:lnTo>
                    <a:pt x="771" y="76"/>
                  </a:lnTo>
                  <a:lnTo>
                    <a:pt x="742" y="79"/>
                  </a:lnTo>
                  <a:lnTo>
                    <a:pt x="710" y="82"/>
                  </a:lnTo>
                  <a:lnTo>
                    <a:pt x="677" y="84"/>
                  </a:lnTo>
                  <a:lnTo>
                    <a:pt x="642" y="86"/>
                  </a:lnTo>
                  <a:lnTo>
                    <a:pt x="605" y="89"/>
                  </a:lnTo>
                  <a:lnTo>
                    <a:pt x="568" y="91"/>
                  </a:lnTo>
                  <a:lnTo>
                    <a:pt x="530" y="92"/>
                  </a:lnTo>
                  <a:lnTo>
                    <a:pt x="491" y="93"/>
                  </a:lnTo>
                  <a:lnTo>
                    <a:pt x="452" y="94"/>
                  </a:lnTo>
                  <a:lnTo>
                    <a:pt x="413" y="96"/>
                  </a:lnTo>
                  <a:lnTo>
                    <a:pt x="374" y="96"/>
                  </a:lnTo>
                  <a:lnTo>
                    <a:pt x="336" y="97"/>
                  </a:lnTo>
                  <a:lnTo>
                    <a:pt x="299" y="96"/>
                  </a:lnTo>
                  <a:lnTo>
                    <a:pt x="262" y="96"/>
                  </a:lnTo>
                  <a:lnTo>
                    <a:pt x="227" y="94"/>
                  </a:lnTo>
                  <a:lnTo>
                    <a:pt x="193" y="93"/>
                  </a:lnTo>
                  <a:lnTo>
                    <a:pt x="162" y="92"/>
                  </a:lnTo>
                  <a:lnTo>
                    <a:pt x="132" y="91"/>
                  </a:lnTo>
                  <a:lnTo>
                    <a:pt x="105" y="89"/>
                  </a:lnTo>
                  <a:lnTo>
                    <a:pt x="80" y="86"/>
                  </a:lnTo>
                  <a:lnTo>
                    <a:pt x="59" y="83"/>
                  </a:lnTo>
                  <a:lnTo>
                    <a:pt x="41" y="79"/>
                  </a:lnTo>
                  <a:lnTo>
                    <a:pt x="26" y="76"/>
                  </a:lnTo>
                  <a:lnTo>
                    <a:pt x="14" y="72"/>
                  </a:lnTo>
                  <a:lnTo>
                    <a:pt x="0" y="63"/>
                  </a:lnTo>
                  <a:lnTo>
                    <a:pt x="1" y="55"/>
                  </a:lnTo>
                  <a:lnTo>
                    <a:pt x="15" y="49"/>
                  </a:lnTo>
                  <a:lnTo>
                    <a:pt x="41" y="45"/>
                  </a:lnTo>
                  <a:lnTo>
                    <a:pt x="76" y="40"/>
                  </a:lnTo>
                  <a:lnTo>
                    <a:pt x="118" y="38"/>
                  </a:lnTo>
                  <a:lnTo>
                    <a:pt x="165" y="36"/>
                  </a:lnTo>
                  <a:lnTo>
                    <a:pt x="216" y="34"/>
                  </a:lnTo>
                  <a:lnTo>
                    <a:pt x="269" y="33"/>
                  </a:lnTo>
                  <a:lnTo>
                    <a:pt x="319" y="33"/>
                  </a:lnTo>
                  <a:lnTo>
                    <a:pt x="369" y="33"/>
                  </a:lnTo>
                  <a:lnTo>
                    <a:pt x="414" y="34"/>
                  </a:lnTo>
                  <a:lnTo>
                    <a:pt x="452" y="34"/>
                  </a:lnTo>
                  <a:lnTo>
                    <a:pt x="481" y="34"/>
                  </a:lnTo>
                  <a:lnTo>
                    <a:pt x="500" y="36"/>
                  </a:lnTo>
                  <a:lnTo>
                    <a:pt x="507" y="36"/>
                  </a:lnTo>
                  <a:lnTo>
                    <a:pt x="501" y="36"/>
                  </a:lnTo>
                  <a:lnTo>
                    <a:pt x="486" y="37"/>
                  </a:lnTo>
                  <a:lnTo>
                    <a:pt x="463" y="38"/>
                  </a:lnTo>
                  <a:lnTo>
                    <a:pt x="433" y="39"/>
                  </a:lnTo>
                  <a:lnTo>
                    <a:pt x="398" y="40"/>
                  </a:lnTo>
                  <a:lnTo>
                    <a:pt x="360" y="43"/>
                  </a:lnTo>
                  <a:lnTo>
                    <a:pt x="321" y="44"/>
                  </a:lnTo>
                  <a:lnTo>
                    <a:pt x="280" y="46"/>
                  </a:lnTo>
                  <a:lnTo>
                    <a:pt x="242" y="48"/>
                  </a:lnTo>
                  <a:lnTo>
                    <a:pt x="208" y="52"/>
                  </a:lnTo>
                  <a:lnTo>
                    <a:pt x="177" y="54"/>
                  </a:lnTo>
                  <a:lnTo>
                    <a:pt x="153" y="56"/>
                  </a:lnTo>
                  <a:lnTo>
                    <a:pt x="137" y="59"/>
                  </a:lnTo>
                  <a:lnTo>
                    <a:pt x="132" y="62"/>
                  </a:lnTo>
                  <a:lnTo>
                    <a:pt x="137" y="64"/>
                  </a:lnTo>
                  <a:lnTo>
                    <a:pt x="156" y="67"/>
                  </a:lnTo>
                  <a:lnTo>
                    <a:pt x="185" y="69"/>
                  </a:lnTo>
                  <a:lnTo>
                    <a:pt x="219" y="70"/>
                  </a:lnTo>
                  <a:lnTo>
                    <a:pt x="258" y="71"/>
                  </a:lnTo>
                  <a:lnTo>
                    <a:pt x="302" y="71"/>
                  </a:lnTo>
                  <a:lnTo>
                    <a:pt x="349" y="71"/>
                  </a:lnTo>
                  <a:lnTo>
                    <a:pt x="398" y="71"/>
                  </a:lnTo>
                  <a:lnTo>
                    <a:pt x="447" y="70"/>
                  </a:lnTo>
                  <a:lnTo>
                    <a:pt x="498" y="69"/>
                  </a:lnTo>
                  <a:lnTo>
                    <a:pt x="546" y="68"/>
                  </a:lnTo>
                  <a:lnTo>
                    <a:pt x="592" y="66"/>
                  </a:lnTo>
                  <a:lnTo>
                    <a:pt x="636" y="63"/>
                  </a:lnTo>
                  <a:lnTo>
                    <a:pt x="675" y="60"/>
                  </a:lnTo>
                  <a:lnTo>
                    <a:pt x="710" y="56"/>
                  </a:lnTo>
                  <a:lnTo>
                    <a:pt x="739" y="53"/>
                  </a:lnTo>
                  <a:lnTo>
                    <a:pt x="761" y="49"/>
                  </a:lnTo>
                  <a:lnTo>
                    <a:pt x="773" y="45"/>
                  </a:lnTo>
                  <a:lnTo>
                    <a:pt x="776" y="40"/>
                  </a:lnTo>
                  <a:lnTo>
                    <a:pt x="765" y="37"/>
                  </a:lnTo>
                  <a:lnTo>
                    <a:pt x="746" y="32"/>
                  </a:lnTo>
                  <a:lnTo>
                    <a:pt x="716" y="29"/>
                  </a:lnTo>
                  <a:lnTo>
                    <a:pt x="680" y="24"/>
                  </a:lnTo>
                  <a:lnTo>
                    <a:pt x="637" y="21"/>
                  </a:lnTo>
                  <a:lnTo>
                    <a:pt x="592" y="17"/>
                  </a:lnTo>
                  <a:lnTo>
                    <a:pt x="544" y="14"/>
                  </a:lnTo>
                  <a:lnTo>
                    <a:pt x="496" y="11"/>
                  </a:lnTo>
                  <a:lnTo>
                    <a:pt x="448" y="9"/>
                  </a:lnTo>
                  <a:lnTo>
                    <a:pt x="403" y="7"/>
                  </a:lnTo>
                  <a:lnTo>
                    <a:pt x="363" y="5"/>
                  </a:lnTo>
                  <a:lnTo>
                    <a:pt x="329" y="3"/>
                  </a:lnTo>
                  <a:lnTo>
                    <a:pt x="302" y="2"/>
                  </a:lnTo>
                  <a:lnTo>
                    <a:pt x="285" y="1"/>
                  </a:lnTo>
                  <a:lnTo>
                    <a:pt x="279" y="1"/>
                  </a:lnTo>
                  <a:close/>
                </a:path>
              </a:pathLst>
            </a:custGeom>
            <a:solidFill>
              <a:srgbClr val="000000"/>
            </a:solidFill>
            <a:ln w="9525">
              <a:noFill/>
              <a:round/>
              <a:headEnd/>
              <a:tailEnd/>
            </a:ln>
          </p:spPr>
          <p:txBody>
            <a:bodyPr/>
            <a:lstStyle/>
            <a:p>
              <a:endParaRPr lang="it-IT"/>
            </a:p>
          </p:txBody>
        </p:sp>
      </p:grpSp>
      <p:sp>
        <p:nvSpPr>
          <p:cNvPr id="14340" name="AutoShape 14"/>
          <p:cNvSpPr>
            <a:spLocks noChangeAspect="1" noChangeArrowheads="1"/>
          </p:cNvSpPr>
          <p:nvPr/>
        </p:nvSpPr>
        <p:spPr bwMode="auto">
          <a:xfrm>
            <a:off x="4454525" y="4475163"/>
            <a:ext cx="223838"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41" name="AutoShape 15"/>
          <p:cNvSpPr>
            <a:spLocks noChangeAspect="1" noChangeArrowheads="1"/>
          </p:cNvSpPr>
          <p:nvPr/>
        </p:nvSpPr>
        <p:spPr bwMode="auto">
          <a:xfrm flipV="1">
            <a:off x="4410075" y="5554663"/>
            <a:ext cx="223838"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42" name="AutoShape 16"/>
          <p:cNvSpPr>
            <a:spLocks noChangeAspect="1" noChangeArrowheads="1"/>
          </p:cNvSpPr>
          <p:nvPr/>
        </p:nvSpPr>
        <p:spPr bwMode="auto">
          <a:xfrm flipH="1">
            <a:off x="3194050" y="4833938"/>
            <a:ext cx="223838"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43" name="AutoShape 17"/>
          <p:cNvSpPr>
            <a:spLocks noChangeAspect="1" noChangeArrowheads="1"/>
          </p:cNvSpPr>
          <p:nvPr/>
        </p:nvSpPr>
        <p:spPr bwMode="auto">
          <a:xfrm flipH="1" flipV="1">
            <a:off x="3419475" y="5734050"/>
            <a:ext cx="223838"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44" name="AutoShape 18"/>
          <p:cNvSpPr>
            <a:spLocks noChangeAspect="1" noChangeArrowheads="1"/>
          </p:cNvSpPr>
          <p:nvPr/>
        </p:nvSpPr>
        <p:spPr bwMode="auto">
          <a:xfrm>
            <a:off x="5551488" y="4438650"/>
            <a:ext cx="223837"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45" name="AutoShape 19"/>
          <p:cNvSpPr>
            <a:spLocks noChangeAspect="1" noChangeArrowheads="1"/>
          </p:cNvSpPr>
          <p:nvPr/>
        </p:nvSpPr>
        <p:spPr bwMode="auto">
          <a:xfrm flipV="1">
            <a:off x="5507038" y="5518150"/>
            <a:ext cx="223837"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46" name="AutoShape 20"/>
          <p:cNvSpPr>
            <a:spLocks noChangeAspect="1" noChangeArrowheads="1"/>
          </p:cNvSpPr>
          <p:nvPr/>
        </p:nvSpPr>
        <p:spPr bwMode="auto">
          <a:xfrm flipH="1">
            <a:off x="4291013" y="4797425"/>
            <a:ext cx="223837"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47" name="AutoShape 21"/>
          <p:cNvSpPr>
            <a:spLocks noChangeAspect="1" noChangeArrowheads="1"/>
          </p:cNvSpPr>
          <p:nvPr/>
        </p:nvSpPr>
        <p:spPr bwMode="auto">
          <a:xfrm flipH="1" flipV="1">
            <a:off x="4516438" y="5697538"/>
            <a:ext cx="223837"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48" name="AutoShape 22"/>
          <p:cNvSpPr>
            <a:spLocks noChangeAspect="1" noChangeArrowheads="1"/>
          </p:cNvSpPr>
          <p:nvPr/>
        </p:nvSpPr>
        <p:spPr bwMode="auto">
          <a:xfrm>
            <a:off x="3806825" y="4403725"/>
            <a:ext cx="223838"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49" name="AutoShape 23"/>
          <p:cNvSpPr>
            <a:spLocks noChangeAspect="1" noChangeArrowheads="1"/>
          </p:cNvSpPr>
          <p:nvPr/>
        </p:nvSpPr>
        <p:spPr bwMode="auto">
          <a:xfrm flipV="1">
            <a:off x="3762375" y="5483225"/>
            <a:ext cx="223838"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50" name="AutoShape 24"/>
          <p:cNvSpPr>
            <a:spLocks noChangeAspect="1" noChangeArrowheads="1"/>
          </p:cNvSpPr>
          <p:nvPr/>
        </p:nvSpPr>
        <p:spPr bwMode="auto">
          <a:xfrm flipH="1">
            <a:off x="2546350" y="4762500"/>
            <a:ext cx="223838"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51" name="AutoShape 25"/>
          <p:cNvSpPr>
            <a:spLocks noChangeAspect="1" noChangeArrowheads="1"/>
          </p:cNvSpPr>
          <p:nvPr/>
        </p:nvSpPr>
        <p:spPr bwMode="auto">
          <a:xfrm flipH="1" flipV="1">
            <a:off x="2771775" y="5662613"/>
            <a:ext cx="223838"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52" name="AutoShape 26"/>
          <p:cNvSpPr>
            <a:spLocks noChangeAspect="1" noChangeArrowheads="1"/>
          </p:cNvSpPr>
          <p:nvPr/>
        </p:nvSpPr>
        <p:spPr bwMode="auto">
          <a:xfrm flipV="1">
            <a:off x="5938838" y="4437063"/>
            <a:ext cx="223837"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53" name="AutoShape 27"/>
          <p:cNvSpPr>
            <a:spLocks noChangeAspect="1" noChangeArrowheads="1"/>
          </p:cNvSpPr>
          <p:nvPr/>
        </p:nvSpPr>
        <p:spPr bwMode="auto">
          <a:xfrm flipV="1">
            <a:off x="5867400" y="4941888"/>
            <a:ext cx="223838"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54" name="AutoShape 28"/>
          <p:cNvSpPr>
            <a:spLocks noChangeAspect="1" noChangeArrowheads="1"/>
          </p:cNvSpPr>
          <p:nvPr/>
        </p:nvSpPr>
        <p:spPr bwMode="auto">
          <a:xfrm flipV="1">
            <a:off x="4930775" y="5734050"/>
            <a:ext cx="223838"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55" name="AutoShape 29"/>
          <p:cNvSpPr>
            <a:spLocks noChangeAspect="1" noChangeArrowheads="1"/>
          </p:cNvSpPr>
          <p:nvPr/>
        </p:nvSpPr>
        <p:spPr bwMode="auto">
          <a:xfrm flipV="1">
            <a:off x="2482850" y="5157788"/>
            <a:ext cx="223838"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56" name="AutoShape 30"/>
          <p:cNvSpPr>
            <a:spLocks noChangeAspect="1" noChangeArrowheads="1"/>
          </p:cNvSpPr>
          <p:nvPr/>
        </p:nvSpPr>
        <p:spPr bwMode="auto">
          <a:xfrm flipV="1">
            <a:off x="5938838" y="5373688"/>
            <a:ext cx="223837"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57" name="AutoShape 33"/>
          <p:cNvSpPr>
            <a:spLocks noChangeAspect="1" noChangeArrowheads="1"/>
          </p:cNvSpPr>
          <p:nvPr/>
        </p:nvSpPr>
        <p:spPr bwMode="auto">
          <a:xfrm flipV="1">
            <a:off x="3276600" y="5295900"/>
            <a:ext cx="223838"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58" name="AutoShape 34"/>
          <p:cNvSpPr>
            <a:spLocks noChangeAspect="1" noChangeArrowheads="1"/>
          </p:cNvSpPr>
          <p:nvPr/>
        </p:nvSpPr>
        <p:spPr bwMode="auto">
          <a:xfrm flipH="1">
            <a:off x="3500438" y="5511800"/>
            <a:ext cx="223837"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59" name="AutoShape 35"/>
          <p:cNvSpPr>
            <a:spLocks noChangeAspect="1" noChangeArrowheads="1"/>
          </p:cNvSpPr>
          <p:nvPr/>
        </p:nvSpPr>
        <p:spPr bwMode="auto">
          <a:xfrm flipV="1">
            <a:off x="4516438" y="5224463"/>
            <a:ext cx="223837"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60" name="AutoShape 36"/>
          <p:cNvSpPr>
            <a:spLocks noChangeAspect="1" noChangeArrowheads="1"/>
          </p:cNvSpPr>
          <p:nvPr/>
        </p:nvSpPr>
        <p:spPr bwMode="auto">
          <a:xfrm flipH="1">
            <a:off x="4740275" y="5440363"/>
            <a:ext cx="223838"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61" name="AutoShape 37"/>
          <p:cNvSpPr>
            <a:spLocks noChangeAspect="1" noChangeArrowheads="1"/>
          </p:cNvSpPr>
          <p:nvPr/>
        </p:nvSpPr>
        <p:spPr bwMode="auto">
          <a:xfrm flipV="1">
            <a:off x="3795713" y="4652963"/>
            <a:ext cx="223837"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62" name="AutoShape 38"/>
          <p:cNvSpPr>
            <a:spLocks noChangeAspect="1" noChangeArrowheads="1"/>
          </p:cNvSpPr>
          <p:nvPr/>
        </p:nvSpPr>
        <p:spPr bwMode="auto">
          <a:xfrm flipH="1">
            <a:off x="4019550" y="4868863"/>
            <a:ext cx="223838"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63" name="AutoShape 39"/>
          <p:cNvSpPr>
            <a:spLocks noChangeAspect="1" noChangeArrowheads="1"/>
          </p:cNvSpPr>
          <p:nvPr/>
        </p:nvSpPr>
        <p:spPr bwMode="auto">
          <a:xfrm flipV="1">
            <a:off x="4876800" y="4724400"/>
            <a:ext cx="223838"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4364" name="AutoShape 40"/>
          <p:cNvSpPr>
            <a:spLocks noChangeAspect="1" noChangeArrowheads="1"/>
          </p:cNvSpPr>
          <p:nvPr/>
        </p:nvSpPr>
        <p:spPr bwMode="auto">
          <a:xfrm flipH="1">
            <a:off x="5100638" y="4940300"/>
            <a:ext cx="223837" cy="29210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nvGrpSpPr>
          <p:cNvPr id="14365" name="Group 48"/>
          <p:cNvGrpSpPr>
            <a:grpSpLocks/>
          </p:cNvGrpSpPr>
          <p:nvPr/>
        </p:nvGrpSpPr>
        <p:grpSpPr bwMode="auto">
          <a:xfrm>
            <a:off x="3275013" y="3068638"/>
            <a:ext cx="2160587" cy="647700"/>
            <a:chOff x="4377" y="2296"/>
            <a:chExt cx="1361" cy="408"/>
          </a:xfrm>
        </p:grpSpPr>
        <p:sp>
          <p:nvSpPr>
            <p:cNvPr id="14366" name="AutoShape 41"/>
            <p:cNvSpPr>
              <a:spLocks noChangeArrowheads="1"/>
            </p:cNvSpPr>
            <p:nvPr/>
          </p:nvSpPr>
          <p:spPr bwMode="auto">
            <a:xfrm>
              <a:off x="4377" y="2387"/>
              <a:ext cx="273" cy="226"/>
            </a:xfrm>
            <a:prstGeom prst="hexagon">
              <a:avLst>
                <a:gd name="adj" fmla="val 30199"/>
                <a:gd name="vf" fmla="val 115470"/>
              </a:avLst>
            </a:prstGeom>
            <a:solidFill>
              <a:srgbClr val="FFCC00"/>
            </a:solidFill>
            <a:ln w="9525">
              <a:solidFill>
                <a:schemeClr val="tx1"/>
              </a:solidFill>
              <a:miter lim="800000"/>
              <a:headEnd/>
              <a:tailEnd/>
            </a:ln>
          </p:spPr>
          <p:txBody>
            <a:bodyPr wrap="none" anchor="ctr"/>
            <a:lstStyle/>
            <a:p>
              <a:pPr algn="ctr"/>
              <a:r>
                <a:rPr lang="it-IT" sz="2000">
                  <a:solidFill>
                    <a:srgbClr val="000000"/>
                  </a:solidFill>
                </a:rPr>
                <a:t>A</a:t>
              </a:r>
            </a:p>
          </p:txBody>
        </p:sp>
        <p:sp>
          <p:nvSpPr>
            <p:cNvPr id="14367" name="Text Box 45"/>
            <p:cNvSpPr txBox="1">
              <a:spLocks noChangeArrowheads="1"/>
            </p:cNvSpPr>
            <p:nvPr/>
          </p:nvSpPr>
          <p:spPr bwMode="auto">
            <a:xfrm>
              <a:off x="4649" y="2300"/>
              <a:ext cx="1089" cy="404"/>
            </a:xfrm>
            <a:prstGeom prst="rect">
              <a:avLst/>
            </a:prstGeom>
            <a:noFill/>
            <a:ln w="9525">
              <a:noFill/>
              <a:miter lim="800000"/>
              <a:headEnd/>
              <a:tailEnd/>
            </a:ln>
          </p:spPr>
          <p:txBody>
            <a:bodyPr>
              <a:spAutoFit/>
            </a:bodyPr>
            <a:lstStyle/>
            <a:p>
              <a:pPr>
                <a:spcBef>
                  <a:spcPct val="50000"/>
                </a:spcBef>
              </a:pPr>
              <a:r>
                <a:rPr lang="it-IT" sz="3600">
                  <a:solidFill>
                    <a:srgbClr val="000000"/>
                  </a:solidFill>
                </a:rPr>
                <a:t>+   = </a:t>
              </a:r>
            </a:p>
          </p:txBody>
        </p:sp>
        <p:sp>
          <p:nvSpPr>
            <p:cNvPr id="14368" name="AutoShape 46"/>
            <p:cNvSpPr>
              <a:spLocks noChangeAspect="1" noChangeArrowheads="1"/>
            </p:cNvSpPr>
            <p:nvPr/>
          </p:nvSpPr>
          <p:spPr bwMode="auto">
            <a:xfrm flipH="1">
              <a:off x="5353" y="2296"/>
              <a:ext cx="208" cy="272"/>
            </a:xfrm>
            <a:prstGeom prst="rtTriangle">
              <a:avLst/>
            </a:prstGeom>
            <a:solidFill>
              <a:schemeClr val="accent1"/>
            </a:solidFill>
            <a:ln w="9525">
              <a:solidFill>
                <a:schemeClr val="tx1"/>
              </a:solidFill>
              <a:miter lim="800000"/>
              <a:headEnd/>
              <a:tailEnd/>
            </a:ln>
          </p:spPr>
          <p:txBody>
            <a:bodyPr wrap="none" anchor="ctr"/>
            <a:lstStyle/>
            <a:p>
              <a:pPr algn="ctr"/>
              <a:r>
                <a:rPr lang="it-IT" b="1">
                  <a:solidFill>
                    <a:srgbClr val="000000"/>
                  </a:solidFill>
                </a:rPr>
                <a:t>C</a:t>
              </a:r>
            </a:p>
          </p:txBody>
        </p:sp>
        <p:sp>
          <p:nvSpPr>
            <p:cNvPr id="14369" name="AutoShape 47"/>
            <p:cNvSpPr>
              <a:spLocks noChangeArrowheads="1"/>
            </p:cNvSpPr>
            <p:nvPr/>
          </p:nvSpPr>
          <p:spPr bwMode="auto">
            <a:xfrm>
              <a:off x="4876" y="2341"/>
              <a:ext cx="181" cy="273"/>
            </a:xfrm>
            <a:prstGeom prst="plus">
              <a:avLst>
                <a:gd name="adj" fmla="val 25000"/>
              </a:avLst>
            </a:prstGeom>
            <a:solidFill>
              <a:srgbClr val="FF3399"/>
            </a:solidFill>
            <a:ln w="9525">
              <a:solidFill>
                <a:schemeClr val="tx1"/>
              </a:solidFill>
              <a:miter lim="800000"/>
              <a:headEnd/>
              <a:tailEnd/>
            </a:ln>
          </p:spPr>
          <p:txBody>
            <a:bodyPr wrap="none" anchor="ctr"/>
            <a:lstStyle/>
            <a:p>
              <a:pPr algn="ctr"/>
              <a:r>
                <a:rPr lang="it-IT" b="1" i="1">
                  <a:solidFill>
                    <a:srgbClr val="000000"/>
                  </a:solidFill>
                </a:rPr>
                <a:t>B</a:t>
              </a:r>
            </a:p>
          </p:txBody>
        </p:sp>
      </p:gr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p:txBody>
          <a:bodyPr/>
          <a:lstStyle/>
          <a:p>
            <a:pPr eaLnBrk="1" hangingPunct="1"/>
            <a:r>
              <a:rPr lang="it-IT" sz="2100" dirty="0" smtClean="0">
                <a:latin typeface="Arial Black" pitchFamily="34" charset="0"/>
              </a:rPr>
              <a:t>SCELTA DELLE CONDIZIONI </a:t>
            </a:r>
            <a:r>
              <a:rPr lang="it-IT" sz="2100" dirty="0" err="1" smtClean="0">
                <a:latin typeface="Arial Black" pitchFamily="34" charset="0"/>
              </a:rPr>
              <a:t>DI</a:t>
            </a:r>
            <a:r>
              <a:rPr lang="it-IT" sz="2100" dirty="0" smtClean="0">
                <a:latin typeface="Arial Black" pitchFamily="34" charset="0"/>
              </a:rPr>
              <a:t> CRISTALLIZZAZIONE PER OTTENERE LA </a:t>
            </a:r>
            <a:r>
              <a:rPr lang="it-IT" sz="2100" smtClean="0">
                <a:latin typeface="Arial Black" pitchFamily="34" charset="0"/>
              </a:rPr>
              <a:t>DESIDERATA FORMA </a:t>
            </a:r>
            <a:r>
              <a:rPr lang="it-IT" sz="2100" dirty="0" smtClean="0">
                <a:latin typeface="Arial Black" pitchFamily="34" charset="0"/>
              </a:rPr>
              <a:t>POLIMORFA E RACCOLTA PER PRECIPITAZIONE</a:t>
            </a:r>
          </a:p>
        </p:txBody>
      </p:sp>
      <p:grpSp>
        <p:nvGrpSpPr>
          <p:cNvPr id="15363" name="Group 8"/>
          <p:cNvGrpSpPr>
            <a:grpSpLocks/>
          </p:cNvGrpSpPr>
          <p:nvPr/>
        </p:nvGrpSpPr>
        <p:grpSpPr bwMode="auto">
          <a:xfrm>
            <a:off x="2124075" y="2297113"/>
            <a:ext cx="5175250" cy="4011612"/>
            <a:chOff x="1746" y="1389"/>
            <a:chExt cx="3260" cy="2527"/>
          </a:xfrm>
        </p:grpSpPr>
        <p:sp>
          <p:nvSpPr>
            <p:cNvPr id="15668" name="Freeform 9"/>
            <p:cNvSpPr>
              <a:spLocks/>
            </p:cNvSpPr>
            <p:nvPr/>
          </p:nvSpPr>
          <p:spPr bwMode="auto">
            <a:xfrm>
              <a:off x="1746" y="1448"/>
              <a:ext cx="2049" cy="372"/>
            </a:xfrm>
            <a:custGeom>
              <a:avLst/>
              <a:gdLst>
                <a:gd name="T0" fmla="*/ 6707 w 1204"/>
                <a:gd name="T1" fmla="*/ 0 h 265"/>
                <a:gd name="T2" fmla="*/ 6201 w 1204"/>
                <a:gd name="T3" fmla="*/ 0 h 265"/>
                <a:gd name="T4" fmla="*/ 5269 w 1204"/>
                <a:gd name="T5" fmla="*/ 21 h 265"/>
                <a:gd name="T6" fmla="*/ 4151 w 1204"/>
                <a:gd name="T7" fmla="*/ 58 h 265"/>
                <a:gd name="T8" fmla="*/ 2914 w 1204"/>
                <a:gd name="T9" fmla="*/ 146 h 265"/>
                <a:gd name="T10" fmla="*/ 1755 w 1204"/>
                <a:gd name="T11" fmla="*/ 279 h 265"/>
                <a:gd name="T12" fmla="*/ 773 w 1204"/>
                <a:gd name="T13" fmla="*/ 472 h 265"/>
                <a:gd name="T14" fmla="*/ 168 w 1204"/>
                <a:gd name="T15" fmla="*/ 738 h 265"/>
                <a:gd name="T16" fmla="*/ 44 w 1204"/>
                <a:gd name="T17" fmla="*/ 948 h 265"/>
                <a:gd name="T18" fmla="*/ 0 w 1204"/>
                <a:gd name="T19" fmla="*/ 1036 h 265"/>
                <a:gd name="T20" fmla="*/ 44 w 1204"/>
                <a:gd name="T21" fmla="*/ 1136 h 265"/>
                <a:gd name="T22" fmla="*/ 141 w 1204"/>
                <a:gd name="T23" fmla="*/ 1240 h 265"/>
                <a:gd name="T24" fmla="*/ 442 w 1204"/>
                <a:gd name="T25" fmla="*/ 1352 h 265"/>
                <a:gd name="T26" fmla="*/ 871 w 1204"/>
                <a:gd name="T27" fmla="*/ 1460 h 265"/>
                <a:gd name="T28" fmla="*/ 1588 w 1204"/>
                <a:gd name="T29" fmla="*/ 1568 h 265"/>
                <a:gd name="T30" fmla="*/ 2558 w 1204"/>
                <a:gd name="T31" fmla="*/ 1673 h 265"/>
                <a:gd name="T32" fmla="*/ 3870 w 1204"/>
                <a:gd name="T33" fmla="*/ 1780 h 265"/>
                <a:gd name="T34" fmla="*/ 5579 w 1204"/>
                <a:gd name="T35" fmla="*/ 1868 h 265"/>
                <a:gd name="T36" fmla="*/ 7696 w 1204"/>
                <a:gd name="T37" fmla="*/ 1933 h 265"/>
                <a:gd name="T38" fmla="*/ 10311 w 1204"/>
                <a:gd name="T39" fmla="*/ 1988 h 265"/>
                <a:gd name="T40" fmla="*/ 13429 w 1204"/>
                <a:gd name="T41" fmla="*/ 2021 h 265"/>
                <a:gd name="T42" fmla="*/ 17171 w 1204"/>
                <a:gd name="T43" fmla="*/ 2027 h 265"/>
                <a:gd name="T44" fmla="*/ 21475 w 1204"/>
                <a:gd name="T45" fmla="*/ 2021 h 265"/>
                <a:gd name="T46" fmla="*/ 26484 w 1204"/>
                <a:gd name="T47" fmla="*/ 1972 h 265"/>
                <a:gd name="T48" fmla="*/ 29208 w 1204"/>
                <a:gd name="T49" fmla="*/ 1946 h 265"/>
                <a:gd name="T50" fmla="*/ 28660 w 1204"/>
                <a:gd name="T51" fmla="*/ 1933 h 265"/>
                <a:gd name="T52" fmla="*/ 27665 w 1204"/>
                <a:gd name="T53" fmla="*/ 1932 h 265"/>
                <a:gd name="T54" fmla="*/ 26280 w 1204"/>
                <a:gd name="T55" fmla="*/ 1913 h 265"/>
                <a:gd name="T56" fmla="*/ 24571 w 1204"/>
                <a:gd name="T57" fmla="*/ 1898 h 265"/>
                <a:gd name="T58" fmla="*/ 22599 w 1204"/>
                <a:gd name="T59" fmla="*/ 1875 h 265"/>
                <a:gd name="T60" fmla="*/ 20415 w 1204"/>
                <a:gd name="T61" fmla="*/ 1840 h 265"/>
                <a:gd name="T62" fmla="*/ 18104 w 1204"/>
                <a:gd name="T63" fmla="*/ 1815 h 265"/>
                <a:gd name="T64" fmla="*/ 15718 w 1204"/>
                <a:gd name="T65" fmla="*/ 1780 h 265"/>
                <a:gd name="T66" fmla="*/ 13363 w 1204"/>
                <a:gd name="T67" fmla="*/ 1728 h 265"/>
                <a:gd name="T68" fmla="*/ 11047 w 1204"/>
                <a:gd name="T69" fmla="*/ 1673 h 265"/>
                <a:gd name="T70" fmla="*/ 8892 w 1204"/>
                <a:gd name="T71" fmla="*/ 1624 h 265"/>
                <a:gd name="T72" fmla="*/ 6920 w 1204"/>
                <a:gd name="T73" fmla="*/ 1557 h 265"/>
                <a:gd name="T74" fmla="*/ 5248 w 1204"/>
                <a:gd name="T75" fmla="*/ 1499 h 265"/>
                <a:gd name="T76" fmla="*/ 3909 w 1204"/>
                <a:gd name="T77" fmla="*/ 1433 h 265"/>
                <a:gd name="T78" fmla="*/ 2942 w 1204"/>
                <a:gd name="T79" fmla="*/ 1352 h 265"/>
                <a:gd name="T80" fmla="*/ 2010 w 1204"/>
                <a:gd name="T81" fmla="*/ 1190 h 265"/>
                <a:gd name="T82" fmla="*/ 1280 w 1204"/>
                <a:gd name="T83" fmla="*/ 948 h 265"/>
                <a:gd name="T84" fmla="*/ 1242 w 1204"/>
                <a:gd name="T85" fmla="*/ 741 h 265"/>
                <a:gd name="T86" fmla="*/ 1700 w 1204"/>
                <a:gd name="T87" fmla="*/ 550 h 265"/>
                <a:gd name="T88" fmla="*/ 2522 w 1204"/>
                <a:gd name="T89" fmla="*/ 392 h 265"/>
                <a:gd name="T90" fmla="*/ 3644 w 1204"/>
                <a:gd name="T91" fmla="*/ 253 h 265"/>
                <a:gd name="T92" fmla="*/ 4910 w 1204"/>
                <a:gd name="T93" fmla="*/ 132 h 265"/>
                <a:gd name="T94" fmla="*/ 6166 w 1204"/>
                <a:gd name="T95" fmla="*/ 39 h 26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204"/>
                <a:gd name="T145" fmla="*/ 0 h 265"/>
                <a:gd name="T146" fmla="*/ 1204 w 1204"/>
                <a:gd name="T147" fmla="*/ 265 h 26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204" h="265">
                  <a:moveTo>
                    <a:pt x="279" y="0"/>
                  </a:moveTo>
                  <a:lnTo>
                    <a:pt x="276" y="0"/>
                  </a:lnTo>
                  <a:lnTo>
                    <a:pt x="268" y="0"/>
                  </a:lnTo>
                  <a:lnTo>
                    <a:pt x="255" y="0"/>
                  </a:lnTo>
                  <a:lnTo>
                    <a:pt x="238" y="2"/>
                  </a:lnTo>
                  <a:lnTo>
                    <a:pt x="217" y="3"/>
                  </a:lnTo>
                  <a:lnTo>
                    <a:pt x="195" y="5"/>
                  </a:lnTo>
                  <a:lnTo>
                    <a:pt x="171" y="8"/>
                  </a:lnTo>
                  <a:lnTo>
                    <a:pt x="146" y="13"/>
                  </a:lnTo>
                  <a:lnTo>
                    <a:pt x="120" y="19"/>
                  </a:lnTo>
                  <a:lnTo>
                    <a:pt x="95" y="27"/>
                  </a:lnTo>
                  <a:lnTo>
                    <a:pt x="72" y="36"/>
                  </a:lnTo>
                  <a:lnTo>
                    <a:pt x="50" y="48"/>
                  </a:lnTo>
                  <a:lnTo>
                    <a:pt x="32" y="61"/>
                  </a:lnTo>
                  <a:lnTo>
                    <a:pt x="18" y="78"/>
                  </a:lnTo>
                  <a:lnTo>
                    <a:pt x="7" y="96"/>
                  </a:lnTo>
                  <a:lnTo>
                    <a:pt x="2" y="118"/>
                  </a:lnTo>
                  <a:lnTo>
                    <a:pt x="2" y="124"/>
                  </a:lnTo>
                  <a:lnTo>
                    <a:pt x="0" y="128"/>
                  </a:lnTo>
                  <a:lnTo>
                    <a:pt x="0" y="135"/>
                  </a:lnTo>
                  <a:lnTo>
                    <a:pt x="0" y="141"/>
                  </a:lnTo>
                  <a:lnTo>
                    <a:pt x="2" y="148"/>
                  </a:lnTo>
                  <a:lnTo>
                    <a:pt x="3" y="155"/>
                  </a:lnTo>
                  <a:lnTo>
                    <a:pt x="6" y="162"/>
                  </a:lnTo>
                  <a:lnTo>
                    <a:pt x="11" y="169"/>
                  </a:lnTo>
                  <a:lnTo>
                    <a:pt x="18" y="177"/>
                  </a:lnTo>
                  <a:lnTo>
                    <a:pt x="26" y="184"/>
                  </a:lnTo>
                  <a:lnTo>
                    <a:pt x="36" y="191"/>
                  </a:lnTo>
                  <a:lnTo>
                    <a:pt x="49" y="199"/>
                  </a:lnTo>
                  <a:lnTo>
                    <a:pt x="65" y="205"/>
                  </a:lnTo>
                  <a:lnTo>
                    <a:pt x="83" y="212"/>
                  </a:lnTo>
                  <a:lnTo>
                    <a:pt x="105" y="219"/>
                  </a:lnTo>
                  <a:lnTo>
                    <a:pt x="131" y="225"/>
                  </a:lnTo>
                  <a:lnTo>
                    <a:pt x="159" y="232"/>
                  </a:lnTo>
                  <a:lnTo>
                    <a:pt x="192" y="238"/>
                  </a:lnTo>
                  <a:lnTo>
                    <a:pt x="230" y="244"/>
                  </a:lnTo>
                  <a:lnTo>
                    <a:pt x="271" y="248"/>
                  </a:lnTo>
                  <a:lnTo>
                    <a:pt x="317" y="253"/>
                  </a:lnTo>
                  <a:lnTo>
                    <a:pt x="368" y="256"/>
                  </a:lnTo>
                  <a:lnTo>
                    <a:pt x="424" y="260"/>
                  </a:lnTo>
                  <a:lnTo>
                    <a:pt x="485" y="262"/>
                  </a:lnTo>
                  <a:lnTo>
                    <a:pt x="553" y="264"/>
                  </a:lnTo>
                  <a:lnTo>
                    <a:pt x="627" y="265"/>
                  </a:lnTo>
                  <a:lnTo>
                    <a:pt x="707" y="265"/>
                  </a:lnTo>
                  <a:lnTo>
                    <a:pt x="792" y="265"/>
                  </a:lnTo>
                  <a:lnTo>
                    <a:pt x="884" y="264"/>
                  </a:lnTo>
                  <a:lnTo>
                    <a:pt x="984" y="262"/>
                  </a:lnTo>
                  <a:lnTo>
                    <a:pt x="1090" y="258"/>
                  </a:lnTo>
                  <a:lnTo>
                    <a:pt x="1204" y="254"/>
                  </a:lnTo>
                  <a:lnTo>
                    <a:pt x="1202" y="254"/>
                  </a:lnTo>
                  <a:lnTo>
                    <a:pt x="1193" y="254"/>
                  </a:lnTo>
                  <a:lnTo>
                    <a:pt x="1180" y="253"/>
                  </a:lnTo>
                  <a:lnTo>
                    <a:pt x="1162" y="253"/>
                  </a:lnTo>
                  <a:lnTo>
                    <a:pt x="1139" y="252"/>
                  </a:lnTo>
                  <a:lnTo>
                    <a:pt x="1112" y="252"/>
                  </a:lnTo>
                  <a:lnTo>
                    <a:pt x="1082" y="250"/>
                  </a:lnTo>
                  <a:lnTo>
                    <a:pt x="1048" y="249"/>
                  </a:lnTo>
                  <a:lnTo>
                    <a:pt x="1011" y="248"/>
                  </a:lnTo>
                  <a:lnTo>
                    <a:pt x="972" y="247"/>
                  </a:lnTo>
                  <a:lnTo>
                    <a:pt x="930" y="245"/>
                  </a:lnTo>
                  <a:lnTo>
                    <a:pt x="885" y="244"/>
                  </a:lnTo>
                  <a:lnTo>
                    <a:pt x="840" y="241"/>
                  </a:lnTo>
                  <a:lnTo>
                    <a:pt x="793" y="239"/>
                  </a:lnTo>
                  <a:lnTo>
                    <a:pt x="745" y="237"/>
                  </a:lnTo>
                  <a:lnTo>
                    <a:pt x="696" y="234"/>
                  </a:lnTo>
                  <a:lnTo>
                    <a:pt x="647" y="232"/>
                  </a:lnTo>
                  <a:lnTo>
                    <a:pt x="598" y="229"/>
                  </a:lnTo>
                  <a:lnTo>
                    <a:pt x="550" y="226"/>
                  </a:lnTo>
                  <a:lnTo>
                    <a:pt x="502" y="223"/>
                  </a:lnTo>
                  <a:lnTo>
                    <a:pt x="455" y="219"/>
                  </a:lnTo>
                  <a:lnTo>
                    <a:pt x="409" y="216"/>
                  </a:lnTo>
                  <a:lnTo>
                    <a:pt x="366" y="212"/>
                  </a:lnTo>
                  <a:lnTo>
                    <a:pt x="324" y="209"/>
                  </a:lnTo>
                  <a:lnTo>
                    <a:pt x="285" y="204"/>
                  </a:lnTo>
                  <a:lnTo>
                    <a:pt x="249" y="201"/>
                  </a:lnTo>
                  <a:lnTo>
                    <a:pt x="216" y="196"/>
                  </a:lnTo>
                  <a:lnTo>
                    <a:pt x="186" y="192"/>
                  </a:lnTo>
                  <a:lnTo>
                    <a:pt x="161" y="187"/>
                  </a:lnTo>
                  <a:lnTo>
                    <a:pt x="139" y="181"/>
                  </a:lnTo>
                  <a:lnTo>
                    <a:pt x="121" y="177"/>
                  </a:lnTo>
                  <a:lnTo>
                    <a:pt x="109" y="171"/>
                  </a:lnTo>
                  <a:lnTo>
                    <a:pt x="83" y="155"/>
                  </a:lnTo>
                  <a:lnTo>
                    <a:pt x="65" y="139"/>
                  </a:lnTo>
                  <a:lnTo>
                    <a:pt x="53" y="124"/>
                  </a:lnTo>
                  <a:lnTo>
                    <a:pt x="50" y="110"/>
                  </a:lnTo>
                  <a:lnTo>
                    <a:pt x="51" y="97"/>
                  </a:lnTo>
                  <a:lnTo>
                    <a:pt x="58" y="85"/>
                  </a:lnTo>
                  <a:lnTo>
                    <a:pt x="70" y="72"/>
                  </a:lnTo>
                  <a:lnTo>
                    <a:pt x="86" y="61"/>
                  </a:lnTo>
                  <a:lnTo>
                    <a:pt x="104" y="51"/>
                  </a:lnTo>
                  <a:lnTo>
                    <a:pt x="126" y="41"/>
                  </a:lnTo>
                  <a:lnTo>
                    <a:pt x="150" y="33"/>
                  </a:lnTo>
                  <a:lnTo>
                    <a:pt x="176" y="25"/>
                  </a:lnTo>
                  <a:lnTo>
                    <a:pt x="202" y="17"/>
                  </a:lnTo>
                  <a:lnTo>
                    <a:pt x="229" y="11"/>
                  </a:lnTo>
                  <a:lnTo>
                    <a:pt x="254" y="5"/>
                  </a:lnTo>
                  <a:lnTo>
                    <a:pt x="279" y="0"/>
                  </a:lnTo>
                  <a:close/>
                </a:path>
              </a:pathLst>
            </a:custGeom>
            <a:solidFill>
              <a:srgbClr val="000000"/>
            </a:solidFill>
            <a:ln w="9525">
              <a:noFill/>
              <a:round/>
              <a:headEnd/>
              <a:tailEnd/>
            </a:ln>
          </p:spPr>
          <p:txBody>
            <a:bodyPr/>
            <a:lstStyle/>
            <a:p>
              <a:endParaRPr lang="it-IT"/>
            </a:p>
          </p:txBody>
        </p:sp>
        <p:sp>
          <p:nvSpPr>
            <p:cNvPr id="15669" name="Freeform 10"/>
            <p:cNvSpPr>
              <a:spLocks/>
            </p:cNvSpPr>
            <p:nvPr/>
          </p:nvSpPr>
          <p:spPr bwMode="auto">
            <a:xfrm>
              <a:off x="1959" y="1888"/>
              <a:ext cx="2490" cy="2028"/>
            </a:xfrm>
            <a:custGeom>
              <a:avLst/>
              <a:gdLst>
                <a:gd name="T0" fmla="*/ 35537 w 1463"/>
                <a:gd name="T1" fmla="*/ 1245 h 1442"/>
                <a:gd name="T2" fmla="*/ 35488 w 1463"/>
                <a:gd name="T3" fmla="*/ 7189 h 1442"/>
                <a:gd name="T4" fmla="*/ 35537 w 1463"/>
                <a:gd name="T5" fmla="*/ 9310 h 1442"/>
                <a:gd name="T6" fmla="*/ 35320 w 1463"/>
                <a:gd name="T7" fmla="*/ 9570 h 1442"/>
                <a:gd name="T8" fmla="*/ 34906 w 1463"/>
                <a:gd name="T9" fmla="*/ 9811 h 1442"/>
                <a:gd name="T10" fmla="*/ 34246 w 1463"/>
                <a:gd name="T11" fmla="*/ 10035 h 1442"/>
                <a:gd name="T12" fmla="*/ 33422 w 1463"/>
                <a:gd name="T13" fmla="*/ 10222 h 1442"/>
                <a:gd name="T14" fmla="*/ 32406 w 1463"/>
                <a:gd name="T15" fmla="*/ 10397 h 1442"/>
                <a:gd name="T16" fmla="*/ 31267 w 1463"/>
                <a:gd name="T17" fmla="*/ 10551 h 1442"/>
                <a:gd name="T18" fmla="*/ 29991 w 1463"/>
                <a:gd name="T19" fmla="*/ 10684 h 1442"/>
                <a:gd name="T20" fmla="*/ 28663 w 1463"/>
                <a:gd name="T21" fmla="*/ 10801 h 1442"/>
                <a:gd name="T22" fmla="*/ 27206 w 1463"/>
                <a:gd name="T23" fmla="*/ 10904 h 1442"/>
                <a:gd name="T24" fmla="*/ 25691 w 1463"/>
                <a:gd name="T25" fmla="*/ 10981 h 1442"/>
                <a:gd name="T26" fmla="*/ 24132 w 1463"/>
                <a:gd name="T27" fmla="*/ 11043 h 1442"/>
                <a:gd name="T28" fmla="*/ 22580 w 1463"/>
                <a:gd name="T29" fmla="*/ 11088 h 1442"/>
                <a:gd name="T30" fmla="*/ 21050 w 1463"/>
                <a:gd name="T31" fmla="*/ 11127 h 1442"/>
                <a:gd name="T32" fmla="*/ 19495 w 1463"/>
                <a:gd name="T33" fmla="*/ 11155 h 1442"/>
                <a:gd name="T34" fmla="*/ 18041 w 1463"/>
                <a:gd name="T35" fmla="*/ 11157 h 1442"/>
                <a:gd name="T36" fmla="*/ 15895 w 1463"/>
                <a:gd name="T37" fmla="*/ 11155 h 1442"/>
                <a:gd name="T38" fmla="*/ 12957 w 1463"/>
                <a:gd name="T39" fmla="*/ 11116 h 1442"/>
                <a:gd name="T40" fmla="*/ 10037 w 1463"/>
                <a:gd name="T41" fmla="*/ 10994 h 1442"/>
                <a:gd name="T42" fmla="*/ 7242 w 1463"/>
                <a:gd name="T43" fmla="*/ 10831 h 1442"/>
                <a:gd name="T44" fmla="*/ 4742 w 1463"/>
                <a:gd name="T45" fmla="*/ 10601 h 1442"/>
                <a:gd name="T46" fmla="*/ 2662 w 1463"/>
                <a:gd name="T47" fmla="*/ 10300 h 1442"/>
                <a:gd name="T48" fmla="*/ 1074 w 1463"/>
                <a:gd name="T49" fmla="*/ 9923 h 1442"/>
                <a:gd name="T50" fmla="*/ 168 w 1463"/>
                <a:gd name="T51" fmla="*/ 9480 h 1442"/>
                <a:gd name="T52" fmla="*/ 26 w 1463"/>
                <a:gd name="T53" fmla="*/ 9234 h 1442"/>
                <a:gd name="T54" fmla="*/ 346 w 1463"/>
                <a:gd name="T55" fmla="*/ 9369 h 1442"/>
                <a:gd name="T56" fmla="*/ 1040 w 1463"/>
                <a:gd name="T57" fmla="*/ 9611 h 1442"/>
                <a:gd name="T58" fmla="*/ 2282 w 1463"/>
                <a:gd name="T59" fmla="*/ 9904 h 1442"/>
                <a:gd name="T60" fmla="*/ 4151 w 1463"/>
                <a:gd name="T61" fmla="*/ 10206 h 1442"/>
                <a:gd name="T62" fmla="*/ 6730 w 1463"/>
                <a:gd name="T63" fmla="*/ 10494 h 1442"/>
                <a:gd name="T64" fmla="*/ 10185 w 1463"/>
                <a:gd name="T65" fmla="*/ 10724 h 1442"/>
                <a:gd name="T66" fmla="*/ 14550 w 1463"/>
                <a:gd name="T67" fmla="*/ 10857 h 1442"/>
                <a:gd name="T68" fmla="*/ 20225 w 1463"/>
                <a:gd name="T69" fmla="*/ 10840 h 1442"/>
                <a:gd name="T70" fmla="*/ 25283 w 1463"/>
                <a:gd name="T71" fmla="*/ 10684 h 1442"/>
                <a:gd name="T72" fmla="*/ 28906 w 1463"/>
                <a:gd name="T73" fmla="*/ 10424 h 1442"/>
                <a:gd name="T74" fmla="*/ 31436 w 1463"/>
                <a:gd name="T75" fmla="*/ 10109 h 1442"/>
                <a:gd name="T76" fmla="*/ 32995 w 1463"/>
                <a:gd name="T77" fmla="*/ 9763 h 1442"/>
                <a:gd name="T78" fmla="*/ 33858 w 1463"/>
                <a:gd name="T79" fmla="*/ 9447 h 1442"/>
                <a:gd name="T80" fmla="*/ 34201 w 1463"/>
                <a:gd name="T81" fmla="*/ 9195 h 1442"/>
                <a:gd name="T82" fmla="*/ 34280 w 1463"/>
                <a:gd name="T83" fmla="*/ 9047 h 1442"/>
                <a:gd name="T84" fmla="*/ 34246 w 1463"/>
                <a:gd name="T85" fmla="*/ 8675 h 1442"/>
                <a:gd name="T86" fmla="*/ 34201 w 1463"/>
                <a:gd name="T87" fmla="*/ 6381 h 1442"/>
                <a:gd name="T88" fmla="*/ 34344 w 1463"/>
                <a:gd name="T89" fmla="*/ 3204 h 1442"/>
                <a:gd name="T90" fmla="*/ 34976 w 1463"/>
                <a:gd name="T91" fmla="*/ 623 h 144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463"/>
                <a:gd name="T139" fmla="*/ 0 h 1442"/>
                <a:gd name="T140" fmla="*/ 1463 w 1463"/>
                <a:gd name="T141" fmla="*/ 1442 h 144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463" h="1442">
                  <a:moveTo>
                    <a:pt x="1463" y="0"/>
                  </a:moveTo>
                  <a:lnTo>
                    <a:pt x="1462" y="161"/>
                  </a:lnTo>
                  <a:lnTo>
                    <a:pt x="1461" y="529"/>
                  </a:lnTo>
                  <a:lnTo>
                    <a:pt x="1460" y="929"/>
                  </a:lnTo>
                  <a:lnTo>
                    <a:pt x="1462" y="1184"/>
                  </a:lnTo>
                  <a:lnTo>
                    <a:pt x="1462" y="1203"/>
                  </a:lnTo>
                  <a:lnTo>
                    <a:pt x="1459" y="1220"/>
                  </a:lnTo>
                  <a:lnTo>
                    <a:pt x="1453" y="1237"/>
                  </a:lnTo>
                  <a:lnTo>
                    <a:pt x="1445" y="1253"/>
                  </a:lnTo>
                  <a:lnTo>
                    <a:pt x="1436" y="1268"/>
                  </a:lnTo>
                  <a:lnTo>
                    <a:pt x="1423" y="1283"/>
                  </a:lnTo>
                  <a:lnTo>
                    <a:pt x="1409" y="1297"/>
                  </a:lnTo>
                  <a:lnTo>
                    <a:pt x="1392" y="1310"/>
                  </a:lnTo>
                  <a:lnTo>
                    <a:pt x="1375" y="1321"/>
                  </a:lnTo>
                  <a:lnTo>
                    <a:pt x="1355" y="1333"/>
                  </a:lnTo>
                  <a:lnTo>
                    <a:pt x="1333" y="1344"/>
                  </a:lnTo>
                  <a:lnTo>
                    <a:pt x="1310" y="1355"/>
                  </a:lnTo>
                  <a:lnTo>
                    <a:pt x="1286" y="1364"/>
                  </a:lnTo>
                  <a:lnTo>
                    <a:pt x="1261" y="1373"/>
                  </a:lnTo>
                  <a:lnTo>
                    <a:pt x="1234" y="1381"/>
                  </a:lnTo>
                  <a:lnTo>
                    <a:pt x="1207" y="1389"/>
                  </a:lnTo>
                  <a:lnTo>
                    <a:pt x="1179" y="1396"/>
                  </a:lnTo>
                  <a:lnTo>
                    <a:pt x="1149" y="1402"/>
                  </a:lnTo>
                  <a:lnTo>
                    <a:pt x="1119" y="1409"/>
                  </a:lnTo>
                  <a:lnTo>
                    <a:pt x="1088" y="1414"/>
                  </a:lnTo>
                  <a:lnTo>
                    <a:pt x="1057" y="1419"/>
                  </a:lnTo>
                  <a:lnTo>
                    <a:pt x="1026" y="1423"/>
                  </a:lnTo>
                  <a:lnTo>
                    <a:pt x="993" y="1427"/>
                  </a:lnTo>
                  <a:lnTo>
                    <a:pt x="961" y="1431"/>
                  </a:lnTo>
                  <a:lnTo>
                    <a:pt x="929" y="1433"/>
                  </a:lnTo>
                  <a:lnTo>
                    <a:pt x="898" y="1436"/>
                  </a:lnTo>
                  <a:lnTo>
                    <a:pt x="866" y="1438"/>
                  </a:lnTo>
                  <a:lnTo>
                    <a:pt x="834" y="1440"/>
                  </a:lnTo>
                  <a:lnTo>
                    <a:pt x="802" y="1441"/>
                  </a:lnTo>
                  <a:lnTo>
                    <a:pt x="772" y="1441"/>
                  </a:lnTo>
                  <a:lnTo>
                    <a:pt x="742" y="1442"/>
                  </a:lnTo>
                  <a:lnTo>
                    <a:pt x="712" y="1442"/>
                  </a:lnTo>
                  <a:lnTo>
                    <a:pt x="654" y="1441"/>
                  </a:lnTo>
                  <a:lnTo>
                    <a:pt x="594" y="1439"/>
                  </a:lnTo>
                  <a:lnTo>
                    <a:pt x="533" y="1436"/>
                  </a:lnTo>
                  <a:lnTo>
                    <a:pt x="473" y="1429"/>
                  </a:lnTo>
                  <a:lnTo>
                    <a:pt x="413" y="1421"/>
                  </a:lnTo>
                  <a:lnTo>
                    <a:pt x="354" y="1411"/>
                  </a:lnTo>
                  <a:lnTo>
                    <a:pt x="298" y="1400"/>
                  </a:lnTo>
                  <a:lnTo>
                    <a:pt x="245" y="1386"/>
                  </a:lnTo>
                  <a:lnTo>
                    <a:pt x="195" y="1370"/>
                  </a:lnTo>
                  <a:lnTo>
                    <a:pt x="149" y="1351"/>
                  </a:lnTo>
                  <a:lnTo>
                    <a:pt x="109" y="1331"/>
                  </a:lnTo>
                  <a:lnTo>
                    <a:pt x="73" y="1308"/>
                  </a:lnTo>
                  <a:lnTo>
                    <a:pt x="44" y="1282"/>
                  </a:lnTo>
                  <a:lnTo>
                    <a:pt x="22" y="1255"/>
                  </a:lnTo>
                  <a:lnTo>
                    <a:pt x="7" y="1225"/>
                  </a:lnTo>
                  <a:lnTo>
                    <a:pt x="0" y="1191"/>
                  </a:lnTo>
                  <a:lnTo>
                    <a:pt x="1" y="1194"/>
                  </a:lnTo>
                  <a:lnTo>
                    <a:pt x="6" y="1200"/>
                  </a:lnTo>
                  <a:lnTo>
                    <a:pt x="14" y="1211"/>
                  </a:lnTo>
                  <a:lnTo>
                    <a:pt x="27" y="1225"/>
                  </a:lnTo>
                  <a:lnTo>
                    <a:pt x="43" y="1242"/>
                  </a:lnTo>
                  <a:lnTo>
                    <a:pt x="66" y="1260"/>
                  </a:lnTo>
                  <a:lnTo>
                    <a:pt x="94" y="1280"/>
                  </a:lnTo>
                  <a:lnTo>
                    <a:pt x="128" y="1300"/>
                  </a:lnTo>
                  <a:lnTo>
                    <a:pt x="171" y="1319"/>
                  </a:lnTo>
                  <a:lnTo>
                    <a:pt x="219" y="1339"/>
                  </a:lnTo>
                  <a:lnTo>
                    <a:pt x="277" y="1357"/>
                  </a:lnTo>
                  <a:lnTo>
                    <a:pt x="343" y="1373"/>
                  </a:lnTo>
                  <a:lnTo>
                    <a:pt x="419" y="1386"/>
                  </a:lnTo>
                  <a:lnTo>
                    <a:pt x="504" y="1396"/>
                  </a:lnTo>
                  <a:lnTo>
                    <a:pt x="599" y="1403"/>
                  </a:lnTo>
                  <a:lnTo>
                    <a:pt x="705" y="1404"/>
                  </a:lnTo>
                  <a:lnTo>
                    <a:pt x="832" y="1401"/>
                  </a:lnTo>
                  <a:lnTo>
                    <a:pt x="944" y="1393"/>
                  </a:lnTo>
                  <a:lnTo>
                    <a:pt x="1040" y="1381"/>
                  </a:lnTo>
                  <a:lnTo>
                    <a:pt x="1121" y="1365"/>
                  </a:lnTo>
                  <a:lnTo>
                    <a:pt x="1189" y="1347"/>
                  </a:lnTo>
                  <a:lnTo>
                    <a:pt x="1247" y="1327"/>
                  </a:lnTo>
                  <a:lnTo>
                    <a:pt x="1293" y="1306"/>
                  </a:lnTo>
                  <a:lnTo>
                    <a:pt x="1330" y="1283"/>
                  </a:lnTo>
                  <a:lnTo>
                    <a:pt x="1357" y="1262"/>
                  </a:lnTo>
                  <a:lnTo>
                    <a:pt x="1378" y="1241"/>
                  </a:lnTo>
                  <a:lnTo>
                    <a:pt x="1393" y="1221"/>
                  </a:lnTo>
                  <a:lnTo>
                    <a:pt x="1402" y="1204"/>
                  </a:lnTo>
                  <a:lnTo>
                    <a:pt x="1407" y="1189"/>
                  </a:lnTo>
                  <a:lnTo>
                    <a:pt x="1409" y="1177"/>
                  </a:lnTo>
                  <a:lnTo>
                    <a:pt x="1410" y="1169"/>
                  </a:lnTo>
                  <a:lnTo>
                    <a:pt x="1410" y="1167"/>
                  </a:lnTo>
                  <a:lnTo>
                    <a:pt x="1409" y="1121"/>
                  </a:lnTo>
                  <a:lnTo>
                    <a:pt x="1408" y="999"/>
                  </a:lnTo>
                  <a:lnTo>
                    <a:pt x="1407" y="825"/>
                  </a:lnTo>
                  <a:lnTo>
                    <a:pt x="1408" y="621"/>
                  </a:lnTo>
                  <a:lnTo>
                    <a:pt x="1413" y="414"/>
                  </a:lnTo>
                  <a:lnTo>
                    <a:pt x="1423" y="225"/>
                  </a:lnTo>
                  <a:lnTo>
                    <a:pt x="1439" y="80"/>
                  </a:lnTo>
                  <a:lnTo>
                    <a:pt x="1463" y="0"/>
                  </a:lnTo>
                  <a:close/>
                </a:path>
              </a:pathLst>
            </a:custGeom>
            <a:solidFill>
              <a:srgbClr val="000000"/>
            </a:solidFill>
            <a:ln w="9525">
              <a:noFill/>
              <a:round/>
              <a:headEnd/>
              <a:tailEnd/>
            </a:ln>
          </p:spPr>
          <p:txBody>
            <a:bodyPr/>
            <a:lstStyle/>
            <a:p>
              <a:endParaRPr lang="it-IT"/>
            </a:p>
          </p:txBody>
        </p:sp>
        <p:sp>
          <p:nvSpPr>
            <p:cNvPr id="15670" name="Freeform 11"/>
            <p:cNvSpPr>
              <a:spLocks/>
            </p:cNvSpPr>
            <p:nvPr/>
          </p:nvSpPr>
          <p:spPr bwMode="auto">
            <a:xfrm>
              <a:off x="1927" y="1616"/>
              <a:ext cx="88" cy="1882"/>
            </a:xfrm>
            <a:custGeom>
              <a:avLst/>
              <a:gdLst>
                <a:gd name="T0" fmla="*/ 550 w 51"/>
                <a:gd name="T1" fmla="*/ 0 h 1339"/>
                <a:gd name="T2" fmla="*/ 504 w 51"/>
                <a:gd name="T3" fmla="*/ 403 h 1339"/>
                <a:gd name="T4" fmla="*/ 426 w 51"/>
                <a:gd name="T5" fmla="*/ 1463 h 1339"/>
                <a:gd name="T6" fmla="*/ 255 w 51"/>
                <a:gd name="T7" fmla="*/ 3001 h 1339"/>
                <a:gd name="T8" fmla="*/ 107 w 51"/>
                <a:gd name="T9" fmla="*/ 4773 h 1339"/>
                <a:gd name="T10" fmla="*/ 28 w 51"/>
                <a:gd name="T11" fmla="*/ 6600 h 1339"/>
                <a:gd name="T12" fmla="*/ 0 w 51"/>
                <a:gd name="T13" fmla="*/ 8273 h 1339"/>
                <a:gd name="T14" fmla="*/ 48 w 51"/>
                <a:gd name="T15" fmla="*/ 9581 h 1339"/>
                <a:gd name="T16" fmla="*/ 292 w 51"/>
                <a:gd name="T17" fmla="*/ 10324 h 1339"/>
                <a:gd name="T18" fmla="*/ 402 w 51"/>
                <a:gd name="T19" fmla="*/ 9978 h 1339"/>
                <a:gd name="T20" fmla="*/ 632 w 51"/>
                <a:gd name="T21" fmla="*/ 9036 h 1339"/>
                <a:gd name="T22" fmla="*/ 906 w 51"/>
                <a:gd name="T23" fmla="*/ 7669 h 1339"/>
                <a:gd name="T24" fmla="*/ 1161 w 51"/>
                <a:gd name="T25" fmla="*/ 6037 h 1339"/>
                <a:gd name="T26" fmla="*/ 1346 w 51"/>
                <a:gd name="T27" fmla="*/ 4285 h 1339"/>
                <a:gd name="T28" fmla="*/ 1346 w 51"/>
                <a:gd name="T29" fmla="*/ 2600 h 1339"/>
                <a:gd name="T30" fmla="*/ 1134 w 51"/>
                <a:gd name="T31" fmla="*/ 1109 h 1339"/>
                <a:gd name="T32" fmla="*/ 550 w 51"/>
                <a:gd name="T33" fmla="*/ 0 h 13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1"/>
                <a:gd name="T52" fmla="*/ 0 h 1339"/>
                <a:gd name="T53" fmla="*/ 51 w 51"/>
                <a:gd name="T54" fmla="*/ 1339 h 13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1" h="1339">
                  <a:moveTo>
                    <a:pt x="21" y="0"/>
                  </a:moveTo>
                  <a:lnTo>
                    <a:pt x="19" y="52"/>
                  </a:lnTo>
                  <a:lnTo>
                    <a:pt x="16" y="190"/>
                  </a:lnTo>
                  <a:lnTo>
                    <a:pt x="10" y="389"/>
                  </a:lnTo>
                  <a:lnTo>
                    <a:pt x="4" y="619"/>
                  </a:lnTo>
                  <a:lnTo>
                    <a:pt x="1" y="856"/>
                  </a:lnTo>
                  <a:lnTo>
                    <a:pt x="0" y="1073"/>
                  </a:lnTo>
                  <a:lnTo>
                    <a:pt x="2" y="1243"/>
                  </a:lnTo>
                  <a:lnTo>
                    <a:pt x="11" y="1339"/>
                  </a:lnTo>
                  <a:lnTo>
                    <a:pt x="15" y="1294"/>
                  </a:lnTo>
                  <a:lnTo>
                    <a:pt x="24" y="1172"/>
                  </a:lnTo>
                  <a:lnTo>
                    <a:pt x="34" y="995"/>
                  </a:lnTo>
                  <a:lnTo>
                    <a:pt x="44" y="783"/>
                  </a:lnTo>
                  <a:lnTo>
                    <a:pt x="51" y="556"/>
                  </a:lnTo>
                  <a:lnTo>
                    <a:pt x="51" y="337"/>
                  </a:lnTo>
                  <a:lnTo>
                    <a:pt x="43" y="144"/>
                  </a:lnTo>
                  <a:lnTo>
                    <a:pt x="21" y="0"/>
                  </a:lnTo>
                  <a:close/>
                </a:path>
              </a:pathLst>
            </a:custGeom>
            <a:solidFill>
              <a:srgbClr val="000000"/>
            </a:solidFill>
            <a:ln w="9525">
              <a:noFill/>
              <a:round/>
              <a:headEnd/>
              <a:tailEnd/>
            </a:ln>
          </p:spPr>
          <p:txBody>
            <a:bodyPr/>
            <a:lstStyle/>
            <a:p>
              <a:endParaRPr lang="it-IT"/>
            </a:p>
          </p:txBody>
        </p:sp>
        <p:sp>
          <p:nvSpPr>
            <p:cNvPr id="15671" name="Freeform 12"/>
            <p:cNvSpPr>
              <a:spLocks/>
            </p:cNvSpPr>
            <p:nvPr/>
          </p:nvSpPr>
          <p:spPr bwMode="auto">
            <a:xfrm>
              <a:off x="1944" y="2482"/>
              <a:ext cx="2684" cy="346"/>
            </a:xfrm>
            <a:custGeom>
              <a:avLst/>
              <a:gdLst>
                <a:gd name="T0" fmla="*/ 29852 w 1578"/>
                <a:gd name="T1" fmla="*/ 136 h 247"/>
                <a:gd name="T2" fmla="*/ 28216 w 1578"/>
                <a:gd name="T3" fmla="*/ 108 h 247"/>
                <a:gd name="T4" fmla="*/ 25493 w 1578"/>
                <a:gd name="T5" fmla="*/ 77 h 247"/>
                <a:gd name="T6" fmla="*/ 21960 w 1578"/>
                <a:gd name="T7" fmla="*/ 29 h 247"/>
                <a:gd name="T8" fmla="*/ 17972 w 1578"/>
                <a:gd name="T9" fmla="*/ 0 h 247"/>
                <a:gd name="T10" fmla="*/ 13753 w 1578"/>
                <a:gd name="T11" fmla="*/ 15 h 247"/>
                <a:gd name="T12" fmla="*/ 9610 w 1578"/>
                <a:gd name="T13" fmla="*/ 41 h 247"/>
                <a:gd name="T14" fmla="*/ 5877 w 1578"/>
                <a:gd name="T15" fmla="*/ 146 h 247"/>
                <a:gd name="T16" fmla="*/ 2829 w 1578"/>
                <a:gd name="T17" fmla="*/ 287 h 247"/>
                <a:gd name="T18" fmla="*/ 767 w 1578"/>
                <a:gd name="T19" fmla="*/ 528 h 247"/>
                <a:gd name="T20" fmla="*/ 0 w 1578"/>
                <a:gd name="T21" fmla="*/ 836 h 247"/>
                <a:gd name="T22" fmla="*/ 0 w 1578"/>
                <a:gd name="T23" fmla="*/ 873 h 247"/>
                <a:gd name="T24" fmla="*/ 44 w 1578"/>
                <a:gd name="T25" fmla="*/ 940 h 247"/>
                <a:gd name="T26" fmla="*/ 265 w 1578"/>
                <a:gd name="T27" fmla="*/ 1077 h 247"/>
                <a:gd name="T28" fmla="*/ 1692 w 1578"/>
                <a:gd name="T29" fmla="*/ 1356 h 247"/>
                <a:gd name="T30" fmla="*/ 4169 w 1578"/>
                <a:gd name="T31" fmla="*/ 1563 h 247"/>
                <a:gd name="T32" fmla="*/ 7455 w 1578"/>
                <a:gd name="T33" fmla="*/ 1713 h 247"/>
                <a:gd name="T34" fmla="*/ 11401 w 1578"/>
                <a:gd name="T35" fmla="*/ 1822 h 247"/>
                <a:gd name="T36" fmla="*/ 15784 w 1578"/>
                <a:gd name="T37" fmla="*/ 1866 h 247"/>
                <a:gd name="T38" fmla="*/ 20411 w 1578"/>
                <a:gd name="T39" fmla="*/ 1846 h 247"/>
                <a:gd name="T40" fmla="*/ 25042 w 1578"/>
                <a:gd name="T41" fmla="*/ 1768 h 247"/>
                <a:gd name="T42" fmla="*/ 29534 w 1578"/>
                <a:gd name="T43" fmla="*/ 1632 h 247"/>
                <a:gd name="T44" fmla="*/ 33637 w 1578"/>
                <a:gd name="T45" fmla="*/ 1429 h 247"/>
                <a:gd name="T46" fmla="*/ 37173 w 1578"/>
                <a:gd name="T47" fmla="*/ 1171 h 247"/>
                <a:gd name="T48" fmla="*/ 38044 w 1578"/>
                <a:gd name="T49" fmla="*/ 1076 h 247"/>
                <a:gd name="T50" fmla="*/ 37285 w 1578"/>
                <a:gd name="T51" fmla="*/ 1112 h 247"/>
                <a:gd name="T52" fmla="*/ 35955 w 1578"/>
                <a:gd name="T53" fmla="*/ 1171 h 247"/>
                <a:gd name="T54" fmla="*/ 34127 w 1578"/>
                <a:gd name="T55" fmla="*/ 1248 h 247"/>
                <a:gd name="T56" fmla="*/ 31846 w 1578"/>
                <a:gd name="T57" fmla="*/ 1336 h 247"/>
                <a:gd name="T58" fmla="*/ 29269 w 1578"/>
                <a:gd name="T59" fmla="*/ 1415 h 247"/>
                <a:gd name="T60" fmla="*/ 26462 w 1578"/>
                <a:gd name="T61" fmla="*/ 1507 h 247"/>
                <a:gd name="T62" fmla="*/ 23486 w 1578"/>
                <a:gd name="T63" fmla="*/ 1563 h 247"/>
                <a:gd name="T64" fmla="*/ 20440 w 1578"/>
                <a:gd name="T65" fmla="*/ 1597 h 247"/>
                <a:gd name="T66" fmla="*/ 17364 w 1578"/>
                <a:gd name="T67" fmla="*/ 1603 h 247"/>
                <a:gd name="T68" fmla="*/ 14378 w 1578"/>
                <a:gd name="T69" fmla="*/ 1572 h 247"/>
                <a:gd name="T70" fmla="*/ 10702 w 1578"/>
                <a:gd name="T71" fmla="*/ 1482 h 247"/>
                <a:gd name="T72" fmla="*/ 7559 w 1578"/>
                <a:gd name="T73" fmla="*/ 1371 h 247"/>
                <a:gd name="T74" fmla="*/ 5040 w 1578"/>
                <a:gd name="T75" fmla="*/ 1229 h 247"/>
                <a:gd name="T76" fmla="*/ 3286 w 1578"/>
                <a:gd name="T77" fmla="*/ 1067 h 247"/>
                <a:gd name="T78" fmla="*/ 2378 w 1578"/>
                <a:gd name="T79" fmla="*/ 885 h 247"/>
                <a:gd name="T80" fmla="*/ 2393 w 1578"/>
                <a:gd name="T81" fmla="*/ 721 h 247"/>
                <a:gd name="T82" fmla="*/ 3356 w 1578"/>
                <a:gd name="T83" fmla="*/ 597 h 247"/>
                <a:gd name="T84" fmla="*/ 5077 w 1578"/>
                <a:gd name="T85" fmla="*/ 454 h 247"/>
                <a:gd name="T86" fmla="*/ 7392 w 1578"/>
                <a:gd name="T87" fmla="*/ 336 h 247"/>
                <a:gd name="T88" fmla="*/ 10117 w 1578"/>
                <a:gd name="T89" fmla="*/ 227 h 247"/>
                <a:gd name="T90" fmla="*/ 13053 w 1578"/>
                <a:gd name="T91" fmla="*/ 172 h 247"/>
                <a:gd name="T92" fmla="*/ 16883 w 1578"/>
                <a:gd name="T93" fmla="*/ 151 h 247"/>
                <a:gd name="T94" fmla="*/ 21351 w 1578"/>
                <a:gd name="T95" fmla="*/ 146 h 247"/>
                <a:gd name="T96" fmla="*/ 25695 w 1578"/>
                <a:gd name="T97" fmla="*/ 136 h 247"/>
                <a:gd name="T98" fmla="*/ 28918 w 1578"/>
                <a:gd name="T99" fmla="*/ 146 h 247"/>
                <a:gd name="T100" fmla="*/ 30198 w 1578"/>
                <a:gd name="T101" fmla="*/ 146 h 24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578"/>
                <a:gd name="T154" fmla="*/ 0 h 247"/>
                <a:gd name="T155" fmla="*/ 1578 w 1578"/>
                <a:gd name="T156" fmla="*/ 247 h 24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578" h="247">
                  <a:moveTo>
                    <a:pt x="1247" y="19"/>
                  </a:moveTo>
                  <a:lnTo>
                    <a:pt x="1244" y="19"/>
                  </a:lnTo>
                  <a:lnTo>
                    <a:pt x="1233" y="18"/>
                  </a:lnTo>
                  <a:lnTo>
                    <a:pt x="1216" y="17"/>
                  </a:lnTo>
                  <a:lnTo>
                    <a:pt x="1194" y="15"/>
                  </a:lnTo>
                  <a:lnTo>
                    <a:pt x="1165" y="14"/>
                  </a:lnTo>
                  <a:lnTo>
                    <a:pt x="1132" y="13"/>
                  </a:lnTo>
                  <a:lnTo>
                    <a:pt x="1095" y="11"/>
                  </a:lnTo>
                  <a:lnTo>
                    <a:pt x="1053" y="10"/>
                  </a:lnTo>
                  <a:lnTo>
                    <a:pt x="1008" y="7"/>
                  </a:lnTo>
                  <a:lnTo>
                    <a:pt x="959" y="6"/>
                  </a:lnTo>
                  <a:lnTo>
                    <a:pt x="907" y="4"/>
                  </a:lnTo>
                  <a:lnTo>
                    <a:pt x="854" y="3"/>
                  </a:lnTo>
                  <a:lnTo>
                    <a:pt x="798" y="2"/>
                  </a:lnTo>
                  <a:lnTo>
                    <a:pt x="742" y="0"/>
                  </a:lnTo>
                  <a:lnTo>
                    <a:pt x="684" y="0"/>
                  </a:lnTo>
                  <a:lnTo>
                    <a:pt x="625" y="0"/>
                  </a:lnTo>
                  <a:lnTo>
                    <a:pt x="568" y="2"/>
                  </a:lnTo>
                  <a:lnTo>
                    <a:pt x="510" y="3"/>
                  </a:lnTo>
                  <a:lnTo>
                    <a:pt x="452" y="4"/>
                  </a:lnTo>
                  <a:lnTo>
                    <a:pt x="397" y="6"/>
                  </a:lnTo>
                  <a:lnTo>
                    <a:pt x="343" y="10"/>
                  </a:lnTo>
                  <a:lnTo>
                    <a:pt x="291" y="13"/>
                  </a:lnTo>
                  <a:lnTo>
                    <a:pt x="243" y="19"/>
                  </a:lnTo>
                  <a:lnTo>
                    <a:pt x="197" y="25"/>
                  </a:lnTo>
                  <a:lnTo>
                    <a:pt x="155" y="32"/>
                  </a:lnTo>
                  <a:lnTo>
                    <a:pt x="117" y="38"/>
                  </a:lnTo>
                  <a:lnTo>
                    <a:pt x="84" y="48"/>
                  </a:lnTo>
                  <a:lnTo>
                    <a:pt x="55" y="58"/>
                  </a:lnTo>
                  <a:lnTo>
                    <a:pt x="32" y="70"/>
                  </a:lnTo>
                  <a:lnTo>
                    <a:pt x="15" y="82"/>
                  </a:lnTo>
                  <a:lnTo>
                    <a:pt x="4" y="96"/>
                  </a:lnTo>
                  <a:lnTo>
                    <a:pt x="0" y="111"/>
                  </a:lnTo>
                  <a:lnTo>
                    <a:pt x="0" y="112"/>
                  </a:lnTo>
                  <a:lnTo>
                    <a:pt x="0" y="114"/>
                  </a:lnTo>
                  <a:lnTo>
                    <a:pt x="0" y="116"/>
                  </a:lnTo>
                  <a:lnTo>
                    <a:pt x="0" y="118"/>
                  </a:lnTo>
                  <a:lnTo>
                    <a:pt x="1" y="120"/>
                  </a:lnTo>
                  <a:lnTo>
                    <a:pt x="2" y="124"/>
                  </a:lnTo>
                  <a:lnTo>
                    <a:pt x="2" y="126"/>
                  </a:lnTo>
                  <a:lnTo>
                    <a:pt x="3" y="129"/>
                  </a:lnTo>
                  <a:lnTo>
                    <a:pt x="11" y="143"/>
                  </a:lnTo>
                  <a:lnTo>
                    <a:pt x="26" y="156"/>
                  </a:lnTo>
                  <a:lnTo>
                    <a:pt x="46" y="167"/>
                  </a:lnTo>
                  <a:lnTo>
                    <a:pt x="70" y="179"/>
                  </a:lnTo>
                  <a:lnTo>
                    <a:pt x="100" y="188"/>
                  </a:lnTo>
                  <a:lnTo>
                    <a:pt x="133" y="199"/>
                  </a:lnTo>
                  <a:lnTo>
                    <a:pt x="172" y="207"/>
                  </a:lnTo>
                  <a:lnTo>
                    <a:pt x="214" y="215"/>
                  </a:lnTo>
                  <a:lnTo>
                    <a:pt x="260" y="222"/>
                  </a:lnTo>
                  <a:lnTo>
                    <a:pt x="308" y="227"/>
                  </a:lnTo>
                  <a:lnTo>
                    <a:pt x="360" y="233"/>
                  </a:lnTo>
                  <a:lnTo>
                    <a:pt x="414" y="238"/>
                  </a:lnTo>
                  <a:lnTo>
                    <a:pt x="471" y="241"/>
                  </a:lnTo>
                  <a:lnTo>
                    <a:pt x="530" y="243"/>
                  </a:lnTo>
                  <a:lnTo>
                    <a:pt x="591" y="246"/>
                  </a:lnTo>
                  <a:lnTo>
                    <a:pt x="652" y="247"/>
                  </a:lnTo>
                  <a:lnTo>
                    <a:pt x="715" y="247"/>
                  </a:lnTo>
                  <a:lnTo>
                    <a:pt x="778" y="246"/>
                  </a:lnTo>
                  <a:lnTo>
                    <a:pt x="843" y="245"/>
                  </a:lnTo>
                  <a:lnTo>
                    <a:pt x="906" y="242"/>
                  </a:lnTo>
                  <a:lnTo>
                    <a:pt x="971" y="239"/>
                  </a:lnTo>
                  <a:lnTo>
                    <a:pt x="1034" y="234"/>
                  </a:lnTo>
                  <a:lnTo>
                    <a:pt x="1098" y="230"/>
                  </a:lnTo>
                  <a:lnTo>
                    <a:pt x="1159" y="223"/>
                  </a:lnTo>
                  <a:lnTo>
                    <a:pt x="1220" y="216"/>
                  </a:lnTo>
                  <a:lnTo>
                    <a:pt x="1278" y="208"/>
                  </a:lnTo>
                  <a:lnTo>
                    <a:pt x="1335" y="200"/>
                  </a:lnTo>
                  <a:lnTo>
                    <a:pt x="1389" y="189"/>
                  </a:lnTo>
                  <a:lnTo>
                    <a:pt x="1441" y="179"/>
                  </a:lnTo>
                  <a:lnTo>
                    <a:pt x="1490" y="167"/>
                  </a:lnTo>
                  <a:lnTo>
                    <a:pt x="1535" y="155"/>
                  </a:lnTo>
                  <a:lnTo>
                    <a:pt x="1578" y="141"/>
                  </a:lnTo>
                  <a:lnTo>
                    <a:pt x="1577" y="141"/>
                  </a:lnTo>
                  <a:lnTo>
                    <a:pt x="1571" y="142"/>
                  </a:lnTo>
                  <a:lnTo>
                    <a:pt x="1564" y="143"/>
                  </a:lnTo>
                  <a:lnTo>
                    <a:pt x="1554" y="144"/>
                  </a:lnTo>
                  <a:lnTo>
                    <a:pt x="1540" y="147"/>
                  </a:lnTo>
                  <a:lnTo>
                    <a:pt x="1524" y="149"/>
                  </a:lnTo>
                  <a:lnTo>
                    <a:pt x="1505" y="152"/>
                  </a:lnTo>
                  <a:lnTo>
                    <a:pt x="1485" y="155"/>
                  </a:lnTo>
                  <a:lnTo>
                    <a:pt x="1462" y="158"/>
                  </a:lnTo>
                  <a:lnTo>
                    <a:pt x="1436" y="162"/>
                  </a:lnTo>
                  <a:lnTo>
                    <a:pt x="1409" y="165"/>
                  </a:lnTo>
                  <a:lnTo>
                    <a:pt x="1380" y="169"/>
                  </a:lnTo>
                  <a:lnTo>
                    <a:pt x="1349" y="173"/>
                  </a:lnTo>
                  <a:lnTo>
                    <a:pt x="1315" y="177"/>
                  </a:lnTo>
                  <a:lnTo>
                    <a:pt x="1282" y="180"/>
                  </a:lnTo>
                  <a:lnTo>
                    <a:pt x="1246" y="185"/>
                  </a:lnTo>
                  <a:lnTo>
                    <a:pt x="1209" y="188"/>
                  </a:lnTo>
                  <a:lnTo>
                    <a:pt x="1171" y="192"/>
                  </a:lnTo>
                  <a:lnTo>
                    <a:pt x="1133" y="195"/>
                  </a:lnTo>
                  <a:lnTo>
                    <a:pt x="1093" y="199"/>
                  </a:lnTo>
                  <a:lnTo>
                    <a:pt x="1053" y="201"/>
                  </a:lnTo>
                  <a:lnTo>
                    <a:pt x="1011" y="204"/>
                  </a:lnTo>
                  <a:lnTo>
                    <a:pt x="970" y="207"/>
                  </a:lnTo>
                  <a:lnTo>
                    <a:pt x="928" y="209"/>
                  </a:lnTo>
                  <a:lnTo>
                    <a:pt x="886" y="210"/>
                  </a:lnTo>
                  <a:lnTo>
                    <a:pt x="844" y="211"/>
                  </a:lnTo>
                  <a:lnTo>
                    <a:pt x="801" y="212"/>
                  </a:lnTo>
                  <a:lnTo>
                    <a:pt x="759" y="212"/>
                  </a:lnTo>
                  <a:lnTo>
                    <a:pt x="717" y="212"/>
                  </a:lnTo>
                  <a:lnTo>
                    <a:pt x="676" y="211"/>
                  </a:lnTo>
                  <a:lnTo>
                    <a:pt x="634" y="210"/>
                  </a:lnTo>
                  <a:lnTo>
                    <a:pt x="594" y="208"/>
                  </a:lnTo>
                  <a:lnTo>
                    <a:pt x="541" y="204"/>
                  </a:lnTo>
                  <a:lnTo>
                    <a:pt x="490" y="201"/>
                  </a:lnTo>
                  <a:lnTo>
                    <a:pt x="442" y="196"/>
                  </a:lnTo>
                  <a:lnTo>
                    <a:pt x="396" y="192"/>
                  </a:lnTo>
                  <a:lnTo>
                    <a:pt x="352" y="186"/>
                  </a:lnTo>
                  <a:lnTo>
                    <a:pt x="312" y="181"/>
                  </a:lnTo>
                  <a:lnTo>
                    <a:pt x="274" y="176"/>
                  </a:lnTo>
                  <a:lnTo>
                    <a:pt x="239" y="169"/>
                  </a:lnTo>
                  <a:lnTo>
                    <a:pt x="208" y="163"/>
                  </a:lnTo>
                  <a:lnTo>
                    <a:pt x="180" y="156"/>
                  </a:lnTo>
                  <a:lnTo>
                    <a:pt x="156" y="148"/>
                  </a:lnTo>
                  <a:lnTo>
                    <a:pt x="136" y="141"/>
                  </a:lnTo>
                  <a:lnTo>
                    <a:pt x="118" y="133"/>
                  </a:lnTo>
                  <a:lnTo>
                    <a:pt x="106" y="125"/>
                  </a:lnTo>
                  <a:lnTo>
                    <a:pt x="98" y="117"/>
                  </a:lnTo>
                  <a:lnTo>
                    <a:pt x="93" y="108"/>
                  </a:lnTo>
                  <a:lnTo>
                    <a:pt x="94" y="102"/>
                  </a:lnTo>
                  <a:lnTo>
                    <a:pt x="99" y="96"/>
                  </a:lnTo>
                  <a:lnTo>
                    <a:pt x="109" y="90"/>
                  </a:lnTo>
                  <a:lnTo>
                    <a:pt x="122" y="85"/>
                  </a:lnTo>
                  <a:lnTo>
                    <a:pt x="139" y="79"/>
                  </a:lnTo>
                  <a:lnTo>
                    <a:pt x="160" y="73"/>
                  </a:lnTo>
                  <a:lnTo>
                    <a:pt x="183" y="66"/>
                  </a:lnTo>
                  <a:lnTo>
                    <a:pt x="210" y="60"/>
                  </a:lnTo>
                  <a:lnTo>
                    <a:pt x="239" y="55"/>
                  </a:lnTo>
                  <a:lnTo>
                    <a:pt x="270" y="49"/>
                  </a:lnTo>
                  <a:lnTo>
                    <a:pt x="305" y="44"/>
                  </a:lnTo>
                  <a:lnTo>
                    <a:pt x="341" y="40"/>
                  </a:lnTo>
                  <a:lnTo>
                    <a:pt x="379" y="35"/>
                  </a:lnTo>
                  <a:lnTo>
                    <a:pt x="418" y="30"/>
                  </a:lnTo>
                  <a:lnTo>
                    <a:pt x="458" y="27"/>
                  </a:lnTo>
                  <a:lnTo>
                    <a:pt x="500" y="25"/>
                  </a:lnTo>
                  <a:lnTo>
                    <a:pt x="539" y="23"/>
                  </a:lnTo>
                  <a:lnTo>
                    <a:pt x="586" y="21"/>
                  </a:lnTo>
                  <a:lnTo>
                    <a:pt x="639" y="21"/>
                  </a:lnTo>
                  <a:lnTo>
                    <a:pt x="697" y="20"/>
                  </a:lnTo>
                  <a:lnTo>
                    <a:pt x="757" y="19"/>
                  </a:lnTo>
                  <a:lnTo>
                    <a:pt x="819" y="19"/>
                  </a:lnTo>
                  <a:lnTo>
                    <a:pt x="882" y="19"/>
                  </a:lnTo>
                  <a:lnTo>
                    <a:pt x="944" y="18"/>
                  </a:lnTo>
                  <a:lnTo>
                    <a:pt x="1004" y="18"/>
                  </a:lnTo>
                  <a:lnTo>
                    <a:pt x="1061" y="18"/>
                  </a:lnTo>
                  <a:lnTo>
                    <a:pt x="1112" y="19"/>
                  </a:lnTo>
                  <a:lnTo>
                    <a:pt x="1157" y="19"/>
                  </a:lnTo>
                  <a:lnTo>
                    <a:pt x="1194" y="19"/>
                  </a:lnTo>
                  <a:lnTo>
                    <a:pt x="1223" y="19"/>
                  </a:lnTo>
                  <a:lnTo>
                    <a:pt x="1242" y="19"/>
                  </a:lnTo>
                  <a:lnTo>
                    <a:pt x="1247" y="19"/>
                  </a:lnTo>
                  <a:close/>
                </a:path>
              </a:pathLst>
            </a:custGeom>
            <a:solidFill>
              <a:srgbClr val="000000"/>
            </a:solidFill>
            <a:ln w="9525">
              <a:noFill/>
              <a:round/>
              <a:headEnd/>
              <a:tailEnd/>
            </a:ln>
          </p:spPr>
          <p:txBody>
            <a:bodyPr/>
            <a:lstStyle/>
            <a:p>
              <a:endParaRPr lang="it-IT"/>
            </a:p>
          </p:txBody>
        </p:sp>
        <p:sp>
          <p:nvSpPr>
            <p:cNvPr id="15672" name="Freeform 13"/>
            <p:cNvSpPr>
              <a:spLocks/>
            </p:cNvSpPr>
            <p:nvPr/>
          </p:nvSpPr>
          <p:spPr bwMode="auto">
            <a:xfrm>
              <a:off x="4339" y="1531"/>
              <a:ext cx="667" cy="714"/>
            </a:xfrm>
            <a:custGeom>
              <a:avLst/>
              <a:gdLst>
                <a:gd name="T0" fmla="*/ 44 w 392"/>
                <a:gd name="T1" fmla="*/ 3939 h 507"/>
                <a:gd name="T2" fmla="*/ 240 w 392"/>
                <a:gd name="T3" fmla="*/ 3798 h 507"/>
                <a:gd name="T4" fmla="*/ 689 w 392"/>
                <a:gd name="T5" fmla="*/ 3556 h 507"/>
                <a:gd name="T6" fmla="*/ 1411 w 392"/>
                <a:gd name="T7" fmla="*/ 3229 h 507"/>
                <a:gd name="T8" fmla="*/ 2380 w 392"/>
                <a:gd name="T9" fmla="*/ 2832 h 507"/>
                <a:gd name="T10" fmla="*/ 3665 w 392"/>
                <a:gd name="T11" fmla="*/ 2401 h 507"/>
                <a:gd name="T12" fmla="*/ 5321 w 392"/>
                <a:gd name="T13" fmla="*/ 1943 h 507"/>
                <a:gd name="T14" fmla="*/ 7301 w 392"/>
                <a:gd name="T15" fmla="*/ 1505 h 507"/>
                <a:gd name="T16" fmla="*/ 8960 w 392"/>
                <a:gd name="T17" fmla="*/ 1179 h 507"/>
                <a:gd name="T18" fmla="*/ 9488 w 392"/>
                <a:gd name="T19" fmla="*/ 960 h 507"/>
                <a:gd name="T20" fmla="*/ 9438 w 392"/>
                <a:gd name="T21" fmla="*/ 748 h 507"/>
                <a:gd name="T22" fmla="*/ 8960 w 392"/>
                <a:gd name="T23" fmla="*/ 539 h 507"/>
                <a:gd name="T24" fmla="*/ 8130 w 392"/>
                <a:gd name="T25" fmla="*/ 344 h 507"/>
                <a:gd name="T26" fmla="*/ 7058 w 392"/>
                <a:gd name="T27" fmla="*/ 190 h 507"/>
                <a:gd name="T28" fmla="*/ 5877 w 392"/>
                <a:gd name="T29" fmla="*/ 69 h 507"/>
                <a:gd name="T30" fmla="*/ 4710 w 392"/>
                <a:gd name="T31" fmla="*/ 1 h 507"/>
                <a:gd name="T32" fmla="*/ 4193 w 392"/>
                <a:gd name="T33" fmla="*/ 1 h 507"/>
                <a:gd name="T34" fmla="*/ 4635 w 392"/>
                <a:gd name="T35" fmla="*/ 55 h 507"/>
                <a:gd name="T36" fmla="*/ 5321 w 392"/>
                <a:gd name="T37" fmla="*/ 151 h 507"/>
                <a:gd name="T38" fmla="*/ 6165 w 392"/>
                <a:gd name="T39" fmla="*/ 272 h 507"/>
                <a:gd name="T40" fmla="*/ 6958 w 392"/>
                <a:gd name="T41" fmla="*/ 417 h 507"/>
                <a:gd name="T42" fmla="*/ 7647 w 392"/>
                <a:gd name="T43" fmla="*/ 587 h 507"/>
                <a:gd name="T44" fmla="*/ 7990 w 392"/>
                <a:gd name="T45" fmla="*/ 759 h 507"/>
                <a:gd name="T46" fmla="*/ 7863 w 392"/>
                <a:gd name="T47" fmla="*/ 932 h 507"/>
                <a:gd name="T48" fmla="*/ 6847 w 392"/>
                <a:gd name="T49" fmla="*/ 1191 h 507"/>
                <a:gd name="T50" fmla="*/ 5435 w 392"/>
                <a:gd name="T51" fmla="*/ 1534 h 507"/>
                <a:gd name="T52" fmla="*/ 4193 w 392"/>
                <a:gd name="T53" fmla="*/ 1872 h 507"/>
                <a:gd name="T54" fmla="*/ 3109 w 392"/>
                <a:gd name="T55" fmla="*/ 2215 h 507"/>
                <a:gd name="T56" fmla="*/ 2154 w 392"/>
                <a:gd name="T57" fmla="*/ 2552 h 507"/>
                <a:gd name="T58" fmla="*/ 1383 w 392"/>
                <a:gd name="T59" fmla="*/ 2928 h 507"/>
                <a:gd name="T60" fmla="*/ 730 w 392"/>
                <a:gd name="T61" fmla="*/ 3307 h 507"/>
                <a:gd name="T62" fmla="*/ 202 w 392"/>
                <a:gd name="T63" fmla="*/ 3729 h 50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92"/>
                <a:gd name="T97" fmla="*/ 0 h 507"/>
                <a:gd name="T98" fmla="*/ 392 w 392"/>
                <a:gd name="T99" fmla="*/ 507 h 50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92" h="507">
                  <a:moveTo>
                    <a:pt x="0" y="507"/>
                  </a:moveTo>
                  <a:lnTo>
                    <a:pt x="2" y="505"/>
                  </a:lnTo>
                  <a:lnTo>
                    <a:pt x="5" y="498"/>
                  </a:lnTo>
                  <a:lnTo>
                    <a:pt x="10" y="487"/>
                  </a:lnTo>
                  <a:lnTo>
                    <a:pt x="18" y="474"/>
                  </a:lnTo>
                  <a:lnTo>
                    <a:pt x="28" y="456"/>
                  </a:lnTo>
                  <a:lnTo>
                    <a:pt x="42" y="437"/>
                  </a:lnTo>
                  <a:lnTo>
                    <a:pt x="58" y="414"/>
                  </a:lnTo>
                  <a:lnTo>
                    <a:pt x="76" y="390"/>
                  </a:lnTo>
                  <a:lnTo>
                    <a:pt x="98" y="363"/>
                  </a:lnTo>
                  <a:lnTo>
                    <a:pt x="124" y="335"/>
                  </a:lnTo>
                  <a:lnTo>
                    <a:pt x="151" y="308"/>
                  </a:lnTo>
                  <a:lnTo>
                    <a:pt x="184" y="279"/>
                  </a:lnTo>
                  <a:lnTo>
                    <a:pt x="219" y="249"/>
                  </a:lnTo>
                  <a:lnTo>
                    <a:pt x="258" y="220"/>
                  </a:lnTo>
                  <a:lnTo>
                    <a:pt x="301" y="193"/>
                  </a:lnTo>
                  <a:lnTo>
                    <a:pt x="348" y="165"/>
                  </a:lnTo>
                  <a:lnTo>
                    <a:pt x="369" y="151"/>
                  </a:lnTo>
                  <a:lnTo>
                    <a:pt x="383" y="137"/>
                  </a:lnTo>
                  <a:lnTo>
                    <a:pt x="391" y="123"/>
                  </a:lnTo>
                  <a:lnTo>
                    <a:pt x="392" y="110"/>
                  </a:lnTo>
                  <a:lnTo>
                    <a:pt x="389" y="96"/>
                  </a:lnTo>
                  <a:lnTo>
                    <a:pt x="381" y="82"/>
                  </a:lnTo>
                  <a:lnTo>
                    <a:pt x="369" y="69"/>
                  </a:lnTo>
                  <a:lnTo>
                    <a:pt x="353" y="57"/>
                  </a:lnTo>
                  <a:lnTo>
                    <a:pt x="335" y="44"/>
                  </a:lnTo>
                  <a:lnTo>
                    <a:pt x="314" y="34"/>
                  </a:lnTo>
                  <a:lnTo>
                    <a:pt x="291" y="24"/>
                  </a:lnTo>
                  <a:lnTo>
                    <a:pt x="267" y="16"/>
                  </a:lnTo>
                  <a:lnTo>
                    <a:pt x="242" y="9"/>
                  </a:lnTo>
                  <a:lnTo>
                    <a:pt x="218" y="5"/>
                  </a:lnTo>
                  <a:lnTo>
                    <a:pt x="194" y="1"/>
                  </a:lnTo>
                  <a:lnTo>
                    <a:pt x="171" y="0"/>
                  </a:lnTo>
                  <a:lnTo>
                    <a:pt x="173" y="1"/>
                  </a:lnTo>
                  <a:lnTo>
                    <a:pt x="180" y="4"/>
                  </a:lnTo>
                  <a:lnTo>
                    <a:pt x="191" y="7"/>
                  </a:lnTo>
                  <a:lnTo>
                    <a:pt x="204" y="13"/>
                  </a:lnTo>
                  <a:lnTo>
                    <a:pt x="219" y="19"/>
                  </a:lnTo>
                  <a:lnTo>
                    <a:pt x="237" y="27"/>
                  </a:lnTo>
                  <a:lnTo>
                    <a:pt x="254" y="35"/>
                  </a:lnTo>
                  <a:lnTo>
                    <a:pt x="271" y="44"/>
                  </a:lnTo>
                  <a:lnTo>
                    <a:pt x="287" y="53"/>
                  </a:lnTo>
                  <a:lnTo>
                    <a:pt x="302" y="64"/>
                  </a:lnTo>
                  <a:lnTo>
                    <a:pt x="315" y="75"/>
                  </a:lnTo>
                  <a:lnTo>
                    <a:pt x="323" y="85"/>
                  </a:lnTo>
                  <a:lnTo>
                    <a:pt x="329" y="97"/>
                  </a:lnTo>
                  <a:lnTo>
                    <a:pt x="329" y="108"/>
                  </a:lnTo>
                  <a:lnTo>
                    <a:pt x="324" y="119"/>
                  </a:lnTo>
                  <a:lnTo>
                    <a:pt x="313" y="130"/>
                  </a:lnTo>
                  <a:lnTo>
                    <a:pt x="282" y="153"/>
                  </a:lnTo>
                  <a:lnTo>
                    <a:pt x="252" y="175"/>
                  </a:lnTo>
                  <a:lnTo>
                    <a:pt x="224" y="197"/>
                  </a:lnTo>
                  <a:lnTo>
                    <a:pt x="197" y="219"/>
                  </a:lnTo>
                  <a:lnTo>
                    <a:pt x="173" y="240"/>
                  </a:lnTo>
                  <a:lnTo>
                    <a:pt x="150" y="262"/>
                  </a:lnTo>
                  <a:lnTo>
                    <a:pt x="128" y="284"/>
                  </a:lnTo>
                  <a:lnTo>
                    <a:pt x="109" y="305"/>
                  </a:lnTo>
                  <a:lnTo>
                    <a:pt x="89" y="327"/>
                  </a:lnTo>
                  <a:lnTo>
                    <a:pt x="73" y="350"/>
                  </a:lnTo>
                  <a:lnTo>
                    <a:pt x="57" y="375"/>
                  </a:lnTo>
                  <a:lnTo>
                    <a:pt x="43" y="399"/>
                  </a:lnTo>
                  <a:lnTo>
                    <a:pt x="30" y="424"/>
                  </a:lnTo>
                  <a:lnTo>
                    <a:pt x="19" y="451"/>
                  </a:lnTo>
                  <a:lnTo>
                    <a:pt x="8" y="478"/>
                  </a:lnTo>
                  <a:lnTo>
                    <a:pt x="0" y="507"/>
                  </a:lnTo>
                  <a:close/>
                </a:path>
              </a:pathLst>
            </a:custGeom>
            <a:solidFill>
              <a:srgbClr val="000000"/>
            </a:solidFill>
            <a:ln w="9525">
              <a:noFill/>
              <a:round/>
              <a:headEnd/>
              <a:tailEnd/>
            </a:ln>
          </p:spPr>
          <p:txBody>
            <a:bodyPr/>
            <a:lstStyle/>
            <a:p>
              <a:endParaRPr lang="it-IT"/>
            </a:p>
          </p:txBody>
        </p:sp>
        <p:sp>
          <p:nvSpPr>
            <p:cNvPr id="15673" name="Freeform 14"/>
            <p:cNvSpPr>
              <a:spLocks/>
            </p:cNvSpPr>
            <p:nvPr/>
          </p:nvSpPr>
          <p:spPr bwMode="auto">
            <a:xfrm>
              <a:off x="3907" y="1704"/>
              <a:ext cx="1014" cy="99"/>
            </a:xfrm>
            <a:custGeom>
              <a:avLst/>
              <a:gdLst>
                <a:gd name="T0" fmla="*/ 0 w 596"/>
                <a:gd name="T1" fmla="*/ 403 h 72"/>
                <a:gd name="T2" fmla="*/ 141 w 596"/>
                <a:gd name="T3" fmla="*/ 403 h 72"/>
                <a:gd name="T4" fmla="*/ 512 w 596"/>
                <a:gd name="T5" fmla="*/ 397 h 72"/>
                <a:gd name="T6" fmla="*/ 1074 w 596"/>
                <a:gd name="T7" fmla="*/ 397 h 72"/>
                <a:gd name="T8" fmla="*/ 1827 w 596"/>
                <a:gd name="T9" fmla="*/ 393 h 72"/>
                <a:gd name="T10" fmla="*/ 2724 w 596"/>
                <a:gd name="T11" fmla="*/ 380 h 72"/>
                <a:gd name="T12" fmla="*/ 3736 w 596"/>
                <a:gd name="T13" fmla="*/ 355 h 72"/>
                <a:gd name="T14" fmla="*/ 4840 w 596"/>
                <a:gd name="T15" fmla="*/ 344 h 72"/>
                <a:gd name="T16" fmla="*/ 6043 w 596"/>
                <a:gd name="T17" fmla="*/ 324 h 72"/>
                <a:gd name="T18" fmla="*/ 7273 w 596"/>
                <a:gd name="T19" fmla="*/ 293 h 72"/>
                <a:gd name="T20" fmla="*/ 8481 w 596"/>
                <a:gd name="T21" fmla="*/ 271 h 72"/>
                <a:gd name="T22" fmla="*/ 9711 w 596"/>
                <a:gd name="T23" fmla="*/ 236 h 72"/>
                <a:gd name="T24" fmla="*/ 10858 w 596"/>
                <a:gd name="T25" fmla="*/ 197 h 72"/>
                <a:gd name="T26" fmla="*/ 11932 w 596"/>
                <a:gd name="T27" fmla="*/ 155 h 72"/>
                <a:gd name="T28" fmla="*/ 12905 w 596"/>
                <a:gd name="T29" fmla="*/ 113 h 72"/>
                <a:gd name="T30" fmla="*/ 13764 w 596"/>
                <a:gd name="T31" fmla="*/ 56 h 72"/>
                <a:gd name="T32" fmla="*/ 14453 w 596"/>
                <a:gd name="T33" fmla="*/ 0 h 72"/>
                <a:gd name="T34" fmla="*/ 14409 w 596"/>
                <a:gd name="T35" fmla="*/ 15 h 72"/>
                <a:gd name="T36" fmla="*/ 14310 w 596"/>
                <a:gd name="T37" fmla="*/ 36 h 72"/>
                <a:gd name="T38" fmla="*/ 14108 w 596"/>
                <a:gd name="T39" fmla="*/ 69 h 72"/>
                <a:gd name="T40" fmla="*/ 13825 w 596"/>
                <a:gd name="T41" fmla="*/ 113 h 72"/>
                <a:gd name="T42" fmla="*/ 13454 w 596"/>
                <a:gd name="T43" fmla="*/ 155 h 72"/>
                <a:gd name="T44" fmla="*/ 12971 w 596"/>
                <a:gd name="T45" fmla="*/ 213 h 72"/>
                <a:gd name="T46" fmla="*/ 12343 w 596"/>
                <a:gd name="T47" fmla="*/ 271 h 72"/>
                <a:gd name="T48" fmla="*/ 11622 w 596"/>
                <a:gd name="T49" fmla="*/ 324 h 72"/>
                <a:gd name="T50" fmla="*/ 10764 w 596"/>
                <a:gd name="T51" fmla="*/ 380 h 72"/>
                <a:gd name="T52" fmla="*/ 9720 w 596"/>
                <a:gd name="T53" fmla="*/ 429 h 72"/>
                <a:gd name="T54" fmla="*/ 8568 w 596"/>
                <a:gd name="T55" fmla="*/ 450 h 72"/>
                <a:gd name="T56" fmla="*/ 7197 w 596"/>
                <a:gd name="T57" fmla="*/ 484 h 72"/>
                <a:gd name="T58" fmla="*/ 5708 w 596"/>
                <a:gd name="T59" fmla="*/ 485 h 72"/>
                <a:gd name="T60" fmla="*/ 4003 w 596"/>
                <a:gd name="T61" fmla="*/ 485 h 72"/>
                <a:gd name="T62" fmla="*/ 2079 w 596"/>
                <a:gd name="T63" fmla="*/ 450 h 72"/>
                <a:gd name="T64" fmla="*/ 0 w 596"/>
                <a:gd name="T65" fmla="*/ 403 h 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96"/>
                <a:gd name="T100" fmla="*/ 0 h 72"/>
                <a:gd name="T101" fmla="*/ 596 w 596"/>
                <a:gd name="T102" fmla="*/ 72 h 7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96" h="72">
                  <a:moveTo>
                    <a:pt x="0" y="60"/>
                  </a:moveTo>
                  <a:lnTo>
                    <a:pt x="6" y="60"/>
                  </a:lnTo>
                  <a:lnTo>
                    <a:pt x="21" y="59"/>
                  </a:lnTo>
                  <a:lnTo>
                    <a:pt x="44" y="59"/>
                  </a:lnTo>
                  <a:lnTo>
                    <a:pt x="75" y="58"/>
                  </a:lnTo>
                  <a:lnTo>
                    <a:pt x="112" y="56"/>
                  </a:lnTo>
                  <a:lnTo>
                    <a:pt x="154" y="53"/>
                  </a:lnTo>
                  <a:lnTo>
                    <a:pt x="200" y="51"/>
                  </a:lnTo>
                  <a:lnTo>
                    <a:pt x="249" y="48"/>
                  </a:lnTo>
                  <a:lnTo>
                    <a:pt x="300" y="44"/>
                  </a:lnTo>
                  <a:lnTo>
                    <a:pt x="350" y="40"/>
                  </a:lnTo>
                  <a:lnTo>
                    <a:pt x="400" y="35"/>
                  </a:lnTo>
                  <a:lnTo>
                    <a:pt x="448" y="29"/>
                  </a:lnTo>
                  <a:lnTo>
                    <a:pt x="492" y="23"/>
                  </a:lnTo>
                  <a:lnTo>
                    <a:pt x="532" y="17"/>
                  </a:lnTo>
                  <a:lnTo>
                    <a:pt x="568" y="9"/>
                  </a:lnTo>
                  <a:lnTo>
                    <a:pt x="596" y="0"/>
                  </a:lnTo>
                  <a:lnTo>
                    <a:pt x="594" y="2"/>
                  </a:lnTo>
                  <a:lnTo>
                    <a:pt x="590" y="5"/>
                  </a:lnTo>
                  <a:lnTo>
                    <a:pt x="582" y="10"/>
                  </a:lnTo>
                  <a:lnTo>
                    <a:pt x="570" y="17"/>
                  </a:lnTo>
                  <a:lnTo>
                    <a:pt x="555" y="23"/>
                  </a:lnTo>
                  <a:lnTo>
                    <a:pt x="535" y="32"/>
                  </a:lnTo>
                  <a:lnTo>
                    <a:pt x="509" y="40"/>
                  </a:lnTo>
                  <a:lnTo>
                    <a:pt x="479" y="48"/>
                  </a:lnTo>
                  <a:lnTo>
                    <a:pt x="444" y="56"/>
                  </a:lnTo>
                  <a:lnTo>
                    <a:pt x="401" y="63"/>
                  </a:lnTo>
                  <a:lnTo>
                    <a:pt x="353" y="67"/>
                  </a:lnTo>
                  <a:lnTo>
                    <a:pt x="297" y="71"/>
                  </a:lnTo>
                  <a:lnTo>
                    <a:pt x="235" y="72"/>
                  </a:lnTo>
                  <a:lnTo>
                    <a:pt x="165" y="72"/>
                  </a:lnTo>
                  <a:lnTo>
                    <a:pt x="86" y="67"/>
                  </a:lnTo>
                  <a:lnTo>
                    <a:pt x="0" y="60"/>
                  </a:lnTo>
                  <a:close/>
                </a:path>
              </a:pathLst>
            </a:custGeom>
            <a:solidFill>
              <a:srgbClr val="000000"/>
            </a:solidFill>
            <a:ln w="9525">
              <a:noFill/>
              <a:round/>
              <a:headEnd/>
              <a:tailEnd/>
            </a:ln>
          </p:spPr>
          <p:txBody>
            <a:bodyPr/>
            <a:lstStyle/>
            <a:p>
              <a:endParaRPr lang="it-IT"/>
            </a:p>
          </p:txBody>
        </p:sp>
        <p:sp>
          <p:nvSpPr>
            <p:cNvPr id="15674" name="Freeform 15"/>
            <p:cNvSpPr>
              <a:spLocks/>
            </p:cNvSpPr>
            <p:nvPr/>
          </p:nvSpPr>
          <p:spPr bwMode="auto">
            <a:xfrm>
              <a:off x="2363" y="1389"/>
              <a:ext cx="2166" cy="124"/>
            </a:xfrm>
            <a:custGeom>
              <a:avLst/>
              <a:gdLst>
                <a:gd name="T0" fmla="*/ 44 w 1273"/>
                <a:gd name="T1" fmla="*/ 124 h 89"/>
                <a:gd name="T2" fmla="*/ 527 w 1273"/>
                <a:gd name="T3" fmla="*/ 117 h 89"/>
                <a:gd name="T4" fmla="*/ 1424 w 1273"/>
                <a:gd name="T5" fmla="*/ 95 h 89"/>
                <a:gd name="T6" fmla="*/ 2699 w 1273"/>
                <a:gd name="T7" fmla="*/ 75 h 89"/>
                <a:gd name="T8" fmla="*/ 4264 w 1273"/>
                <a:gd name="T9" fmla="*/ 54 h 89"/>
                <a:gd name="T10" fmla="*/ 6163 w 1273"/>
                <a:gd name="T11" fmla="*/ 21 h 89"/>
                <a:gd name="T12" fmla="*/ 8257 w 1273"/>
                <a:gd name="T13" fmla="*/ 1 h 89"/>
                <a:gd name="T14" fmla="*/ 10527 w 1273"/>
                <a:gd name="T15" fmla="*/ 0 h 89"/>
                <a:gd name="T16" fmla="*/ 12976 w 1273"/>
                <a:gd name="T17" fmla="*/ 0 h 89"/>
                <a:gd name="T18" fmla="*/ 15485 w 1273"/>
                <a:gd name="T19" fmla="*/ 15 h 89"/>
                <a:gd name="T20" fmla="*/ 18055 w 1273"/>
                <a:gd name="T21" fmla="*/ 40 h 89"/>
                <a:gd name="T22" fmla="*/ 20619 w 1273"/>
                <a:gd name="T23" fmla="*/ 95 h 89"/>
                <a:gd name="T24" fmla="*/ 23152 w 1273"/>
                <a:gd name="T25" fmla="*/ 171 h 89"/>
                <a:gd name="T26" fmla="*/ 25570 w 1273"/>
                <a:gd name="T27" fmla="*/ 270 h 89"/>
                <a:gd name="T28" fmla="*/ 27850 w 1273"/>
                <a:gd name="T29" fmla="*/ 392 h 89"/>
                <a:gd name="T30" fmla="*/ 29945 w 1273"/>
                <a:gd name="T31" fmla="*/ 557 h 89"/>
                <a:gd name="T32" fmla="*/ 30862 w 1273"/>
                <a:gd name="T33" fmla="*/ 652 h 89"/>
                <a:gd name="T34" fmla="*/ 30601 w 1273"/>
                <a:gd name="T35" fmla="*/ 631 h 89"/>
                <a:gd name="T36" fmla="*/ 30025 w 1273"/>
                <a:gd name="T37" fmla="*/ 613 h 89"/>
                <a:gd name="T38" fmla="*/ 29216 w 1273"/>
                <a:gd name="T39" fmla="*/ 577 h 89"/>
                <a:gd name="T40" fmla="*/ 28151 w 1273"/>
                <a:gd name="T41" fmla="*/ 543 h 89"/>
                <a:gd name="T42" fmla="*/ 26838 w 1273"/>
                <a:gd name="T43" fmla="*/ 497 h 89"/>
                <a:gd name="T44" fmla="*/ 25315 w 1273"/>
                <a:gd name="T45" fmla="*/ 443 h 89"/>
                <a:gd name="T46" fmla="*/ 23516 w 1273"/>
                <a:gd name="T47" fmla="*/ 392 h 89"/>
                <a:gd name="T48" fmla="*/ 21507 w 1273"/>
                <a:gd name="T49" fmla="*/ 344 h 89"/>
                <a:gd name="T50" fmla="*/ 19269 w 1273"/>
                <a:gd name="T51" fmla="*/ 295 h 89"/>
                <a:gd name="T52" fmla="*/ 16838 w 1273"/>
                <a:gd name="T53" fmla="*/ 256 h 89"/>
                <a:gd name="T54" fmla="*/ 14172 w 1273"/>
                <a:gd name="T55" fmla="*/ 212 h 89"/>
                <a:gd name="T56" fmla="*/ 11349 w 1273"/>
                <a:gd name="T57" fmla="*/ 173 h 89"/>
                <a:gd name="T58" fmla="*/ 8329 w 1273"/>
                <a:gd name="T59" fmla="*/ 145 h 89"/>
                <a:gd name="T60" fmla="*/ 5125 w 1273"/>
                <a:gd name="T61" fmla="*/ 124 h 89"/>
                <a:gd name="T62" fmla="*/ 1770 w 1273"/>
                <a:gd name="T63" fmla="*/ 124 h 8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273"/>
                <a:gd name="T97" fmla="*/ 0 h 89"/>
                <a:gd name="T98" fmla="*/ 1273 w 1273"/>
                <a:gd name="T99" fmla="*/ 89 h 8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273" h="89">
                  <a:moveTo>
                    <a:pt x="0" y="17"/>
                  </a:moveTo>
                  <a:lnTo>
                    <a:pt x="2" y="17"/>
                  </a:lnTo>
                  <a:lnTo>
                    <a:pt x="11" y="16"/>
                  </a:lnTo>
                  <a:lnTo>
                    <a:pt x="22" y="16"/>
                  </a:lnTo>
                  <a:lnTo>
                    <a:pt x="38" y="15"/>
                  </a:lnTo>
                  <a:lnTo>
                    <a:pt x="59" y="13"/>
                  </a:lnTo>
                  <a:lnTo>
                    <a:pt x="83" y="11"/>
                  </a:lnTo>
                  <a:lnTo>
                    <a:pt x="111" y="10"/>
                  </a:lnTo>
                  <a:lnTo>
                    <a:pt x="142" y="8"/>
                  </a:lnTo>
                  <a:lnTo>
                    <a:pt x="176" y="7"/>
                  </a:lnTo>
                  <a:lnTo>
                    <a:pt x="213" y="6"/>
                  </a:lnTo>
                  <a:lnTo>
                    <a:pt x="254" y="3"/>
                  </a:lnTo>
                  <a:lnTo>
                    <a:pt x="296" y="2"/>
                  </a:lnTo>
                  <a:lnTo>
                    <a:pt x="340" y="1"/>
                  </a:lnTo>
                  <a:lnTo>
                    <a:pt x="386" y="0"/>
                  </a:lnTo>
                  <a:lnTo>
                    <a:pt x="434" y="0"/>
                  </a:lnTo>
                  <a:lnTo>
                    <a:pt x="484" y="0"/>
                  </a:lnTo>
                  <a:lnTo>
                    <a:pt x="535" y="0"/>
                  </a:lnTo>
                  <a:lnTo>
                    <a:pt x="587" y="1"/>
                  </a:lnTo>
                  <a:lnTo>
                    <a:pt x="638" y="2"/>
                  </a:lnTo>
                  <a:lnTo>
                    <a:pt x="691" y="3"/>
                  </a:lnTo>
                  <a:lnTo>
                    <a:pt x="744" y="6"/>
                  </a:lnTo>
                  <a:lnTo>
                    <a:pt x="797" y="9"/>
                  </a:lnTo>
                  <a:lnTo>
                    <a:pt x="850" y="13"/>
                  </a:lnTo>
                  <a:lnTo>
                    <a:pt x="902" y="17"/>
                  </a:lnTo>
                  <a:lnTo>
                    <a:pt x="954" y="23"/>
                  </a:lnTo>
                  <a:lnTo>
                    <a:pt x="1005" y="30"/>
                  </a:lnTo>
                  <a:lnTo>
                    <a:pt x="1054" y="37"/>
                  </a:lnTo>
                  <a:lnTo>
                    <a:pt x="1102" y="45"/>
                  </a:lnTo>
                  <a:lnTo>
                    <a:pt x="1148" y="54"/>
                  </a:lnTo>
                  <a:lnTo>
                    <a:pt x="1191" y="64"/>
                  </a:lnTo>
                  <a:lnTo>
                    <a:pt x="1234" y="76"/>
                  </a:lnTo>
                  <a:lnTo>
                    <a:pt x="1273" y="89"/>
                  </a:lnTo>
                  <a:lnTo>
                    <a:pt x="1272" y="89"/>
                  </a:lnTo>
                  <a:lnTo>
                    <a:pt x="1267" y="88"/>
                  </a:lnTo>
                  <a:lnTo>
                    <a:pt x="1261" y="86"/>
                  </a:lnTo>
                  <a:lnTo>
                    <a:pt x="1250" y="85"/>
                  </a:lnTo>
                  <a:lnTo>
                    <a:pt x="1237" y="84"/>
                  </a:lnTo>
                  <a:lnTo>
                    <a:pt x="1222" y="82"/>
                  </a:lnTo>
                  <a:lnTo>
                    <a:pt x="1204" y="79"/>
                  </a:lnTo>
                  <a:lnTo>
                    <a:pt x="1183" y="77"/>
                  </a:lnTo>
                  <a:lnTo>
                    <a:pt x="1160" y="74"/>
                  </a:lnTo>
                  <a:lnTo>
                    <a:pt x="1135" y="71"/>
                  </a:lnTo>
                  <a:lnTo>
                    <a:pt x="1106" y="68"/>
                  </a:lnTo>
                  <a:lnTo>
                    <a:pt x="1075" y="64"/>
                  </a:lnTo>
                  <a:lnTo>
                    <a:pt x="1043" y="61"/>
                  </a:lnTo>
                  <a:lnTo>
                    <a:pt x="1007" y="58"/>
                  </a:lnTo>
                  <a:lnTo>
                    <a:pt x="969" y="54"/>
                  </a:lnTo>
                  <a:lnTo>
                    <a:pt x="929" y="51"/>
                  </a:lnTo>
                  <a:lnTo>
                    <a:pt x="886" y="47"/>
                  </a:lnTo>
                  <a:lnTo>
                    <a:pt x="841" y="44"/>
                  </a:lnTo>
                  <a:lnTo>
                    <a:pt x="794" y="40"/>
                  </a:lnTo>
                  <a:lnTo>
                    <a:pt x="744" y="37"/>
                  </a:lnTo>
                  <a:lnTo>
                    <a:pt x="694" y="35"/>
                  </a:lnTo>
                  <a:lnTo>
                    <a:pt x="640" y="31"/>
                  </a:lnTo>
                  <a:lnTo>
                    <a:pt x="584" y="29"/>
                  </a:lnTo>
                  <a:lnTo>
                    <a:pt x="527" y="26"/>
                  </a:lnTo>
                  <a:lnTo>
                    <a:pt x="468" y="24"/>
                  </a:lnTo>
                  <a:lnTo>
                    <a:pt x="407" y="22"/>
                  </a:lnTo>
                  <a:lnTo>
                    <a:pt x="343" y="20"/>
                  </a:lnTo>
                  <a:lnTo>
                    <a:pt x="278" y="18"/>
                  </a:lnTo>
                  <a:lnTo>
                    <a:pt x="211" y="17"/>
                  </a:lnTo>
                  <a:lnTo>
                    <a:pt x="143" y="17"/>
                  </a:lnTo>
                  <a:lnTo>
                    <a:pt x="73" y="17"/>
                  </a:lnTo>
                  <a:lnTo>
                    <a:pt x="0" y="17"/>
                  </a:lnTo>
                  <a:close/>
                </a:path>
              </a:pathLst>
            </a:custGeom>
            <a:solidFill>
              <a:srgbClr val="000000"/>
            </a:solidFill>
            <a:ln w="9525">
              <a:noFill/>
              <a:round/>
              <a:headEnd/>
              <a:tailEnd/>
            </a:ln>
          </p:spPr>
          <p:txBody>
            <a:bodyPr/>
            <a:lstStyle/>
            <a:p>
              <a:endParaRPr lang="it-IT"/>
            </a:p>
          </p:txBody>
        </p:sp>
        <p:sp>
          <p:nvSpPr>
            <p:cNvPr id="15675" name="Freeform 16"/>
            <p:cNvSpPr>
              <a:spLocks/>
            </p:cNvSpPr>
            <p:nvPr/>
          </p:nvSpPr>
          <p:spPr bwMode="auto">
            <a:xfrm>
              <a:off x="2274" y="1628"/>
              <a:ext cx="2667" cy="76"/>
            </a:xfrm>
            <a:custGeom>
              <a:avLst/>
              <a:gdLst>
                <a:gd name="T0" fmla="*/ 37925 w 1568"/>
                <a:gd name="T1" fmla="*/ 194 h 56"/>
                <a:gd name="T2" fmla="*/ 37581 w 1568"/>
                <a:gd name="T3" fmla="*/ 190 h 56"/>
                <a:gd name="T4" fmla="*/ 36923 w 1568"/>
                <a:gd name="T5" fmla="*/ 181 h 56"/>
                <a:gd name="T6" fmla="*/ 36005 w 1568"/>
                <a:gd name="T7" fmla="*/ 181 h 56"/>
                <a:gd name="T8" fmla="*/ 34795 w 1568"/>
                <a:gd name="T9" fmla="*/ 181 h 56"/>
                <a:gd name="T10" fmla="*/ 33339 w 1568"/>
                <a:gd name="T11" fmla="*/ 190 h 56"/>
                <a:gd name="T12" fmla="*/ 31691 w 1568"/>
                <a:gd name="T13" fmla="*/ 210 h 56"/>
                <a:gd name="T14" fmla="*/ 29839 w 1568"/>
                <a:gd name="T15" fmla="*/ 246 h 56"/>
                <a:gd name="T16" fmla="*/ 28288 w 1568"/>
                <a:gd name="T17" fmla="*/ 282 h 56"/>
                <a:gd name="T18" fmla="*/ 27015 w 1568"/>
                <a:gd name="T19" fmla="*/ 309 h 56"/>
                <a:gd name="T20" fmla="*/ 25534 w 1568"/>
                <a:gd name="T21" fmla="*/ 324 h 56"/>
                <a:gd name="T22" fmla="*/ 23904 w 1568"/>
                <a:gd name="T23" fmla="*/ 334 h 56"/>
                <a:gd name="T24" fmla="*/ 22103 w 1568"/>
                <a:gd name="T25" fmla="*/ 335 h 56"/>
                <a:gd name="T26" fmla="*/ 20171 w 1568"/>
                <a:gd name="T27" fmla="*/ 350 h 56"/>
                <a:gd name="T28" fmla="*/ 18137 w 1568"/>
                <a:gd name="T29" fmla="*/ 335 h 56"/>
                <a:gd name="T30" fmla="*/ 16070 w 1568"/>
                <a:gd name="T31" fmla="*/ 334 h 56"/>
                <a:gd name="T32" fmla="*/ 13951 w 1568"/>
                <a:gd name="T33" fmla="*/ 324 h 56"/>
                <a:gd name="T34" fmla="*/ 11843 w 1568"/>
                <a:gd name="T35" fmla="*/ 309 h 56"/>
                <a:gd name="T36" fmla="*/ 9733 w 1568"/>
                <a:gd name="T37" fmla="*/ 282 h 56"/>
                <a:gd name="T38" fmla="*/ 7674 w 1568"/>
                <a:gd name="T39" fmla="*/ 263 h 56"/>
                <a:gd name="T40" fmla="*/ 5708 w 1568"/>
                <a:gd name="T41" fmla="*/ 228 h 56"/>
                <a:gd name="T42" fmla="*/ 3904 w 1568"/>
                <a:gd name="T43" fmla="*/ 194 h 56"/>
                <a:gd name="T44" fmla="*/ 2209 w 1568"/>
                <a:gd name="T45" fmla="*/ 153 h 56"/>
                <a:gd name="T46" fmla="*/ 682 w 1568"/>
                <a:gd name="T47" fmla="*/ 113 h 56"/>
                <a:gd name="T48" fmla="*/ 44 w 1568"/>
                <a:gd name="T49" fmla="*/ 88 h 56"/>
                <a:gd name="T50" fmla="*/ 408 w 1568"/>
                <a:gd name="T51" fmla="*/ 88 h 56"/>
                <a:gd name="T52" fmla="*/ 1136 w 1568"/>
                <a:gd name="T53" fmla="*/ 92 h 56"/>
                <a:gd name="T54" fmla="*/ 2150 w 1568"/>
                <a:gd name="T55" fmla="*/ 92 h 56"/>
                <a:gd name="T56" fmla="*/ 3414 w 1568"/>
                <a:gd name="T57" fmla="*/ 103 h 56"/>
                <a:gd name="T58" fmla="*/ 4895 w 1568"/>
                <a:gd name="T59" fmla="*/ 103 h 56"/>
                <a:gd name="T60" fmla="*/ 6535 w 1568"/>
                <a:gd name="T61" fmla="*/ 113 h 56"/>
                <a:gd name="T62" fmla="*/ 8285 w 1568"/>
                <a:gd name="T63" fmla="*/ 119 h 56"/>
                <a:gd name="T64" fmla="*/ 10151 w 1568"/>
                <a:gd name="T65" fmla="*/ 119 h 56"/>
                <a:gd name="T66" fmla="*/ 12027 w 1568"/>
                <a:gd name="T67" fmla="*/ 125 h 56"/>
                <a:gd name="T68" fmla="*/ 13922 w 1568"/>
                <a:gd name="T69" fmla="*/ 125 h 56"/>
                <a:gd name="T70" fmla="*/ 15760 w 1568"/>
                <a:gd name="T71" fmla="*/ 133 h 56"/>
                <a:gd name="T72" fmla="*/ 17529 w 1568"/>
                <a:gd name="T73" fmla="*/ 133 h 56"/>
                <a:gd name="T74" fmla="*/ 19176 w 1568"/>
                <a:gd name="T75" fmla="*/ 133 h 56"/>
                <a:gd name="T76" fmla="*/ 20634 w 1568"/>
                <a:gd name="T77" fmla="*/ 133 h 56"/>
                <a:gd name="T78" fmla="*/ 21868 w 1568"/>
                <a:gd name="T79" fmla="*/ 125 h 56"/>
                <a:gd name="T80" fmla="*/ 23680 w 1568"/>
                <a:gd name="T81" fmla="*/ 119 h 56"/>
                <a:gd name="T82" fmla="*/ 26178 w 1568"/>
                <a:gd name="T83" fmla="*/ 88 h 56"/>
                <a:gd name="T84" fmla="*/ 28575 w 1568"/>
                <a:gd name="T85" fmla="*/ 50 h 56"/>
                <a:gd name="T86" fmla="*/ 30808 w 1568"/>
                <a:gd name="T87" fmla="*/ 26 h 56"/>
                <a:gd name="T88" fmla="*/ 32827 w 1568"/>
                <a:gd name="T89" fmla="*/ 0 h 56"/>
                <a:gd name="T90" fmla="*/ 34676 w 1568"/>
                <a:gd name="T91" fmla="*/ 1 h 56"/>
                <a:gd name="T92" fmla="*/ 36232 w 1568"/>
                <a:gd name="T93" fmla="*/ 50 h 56"/>
                <a:gd name="T94" fmla="*/ 37450 w 1568"/>
                <a:gd name="T95" fmla="*/ 133 h 5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568"/>
                <a:gd name="T145" fmla="*/ 0 h 56"/>
                <a:gd name="T146" fmla="*/ 1568 w 1568"/>
                <a:gd name="T147" fmla="*/ 56 h 5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568" h="56">
                  <a:moveTo>
                    <a:pt x="1568" y="31"/>
                  </a:moveTo>
                  <a:lnTo>
                    <a:pt x="1566" y="31"/>
                  </a:lnTo>
                  <a:lnTo>
                    <a:pt x="1561" y="31"/>
                  </a:lnTo>
                  <a:lnTo>
                    <a:pt x="1552" y="30"/>
                  </a:lnTo>
                  <a:lnTo>
                    <a:pt x="1540" y="30"/>
                  </a:lnTo>
                  <a:lnTo>
                    <a:pt x="1525" y="29"/>
                  </a:lnTo>
                  <a:lnTo>
                    <a:pt x="1508" y="29"/>
                  </a:lnTo>
                  <a:lnTo>
                    <a:pt x="1487" y="29"/>
                  </a:lnTo>
                  <a:lnTo>
                    <a:pt x="1463" y="28"/>
                  </a:lnTo>
                  <a:lnTo>
                    <a:pt x="1437" y="29"/>
                  </a:lnTo>
                  <a:lnTo>
                    <a:pt x="1408" y="29"/>
                  </a:lnTo>
                  <a:lnTo>
                    <a:pt x="1377" y="30"/>
                  </a:lnTo>
                  <a:lnTo>
                    <a:pt x="1345" y="31"/>
                  </a:lnTo>
                  <a:lnTo>
                    <a:pt x="1309" y="34"/>
                  </a:lnTo>
                  <a:lnTo>
                    <a:pt x="1271" y="36"/>
                  </a:lnTo>
                  <a:lnTo>
                    <a:pt x="1232" y="39"/>
                  </a:lnTo>
                  <a:lnTo>
                    <a:pt x="1190" y="43"/>
                  </a:lnTo>
                  <a:lnTo>
                    <a:pt x="1168" y="45"/>
                  </a:lnTo>
                  <a:lnTo>
                    <a:pt x="1143" y="48"/>
                  </a:lnTo>
                  <a:lnTo>
                    <a:pt x="1116" y="49"/>
                  </a:lnTo>
                  <a:lnTo>
                    <a:pt x="1087" y="50"/>
                  </a:lnTo>
                  <a:lnTo>
                    <a:pt x="1055" y="52"/>
                  </a:lnTo>
                  <a:lnTo>
                    <a:pt x="1022" y="52"/>
                  </a:lnTo>
                  <a:lnTo>
                    <a:pt x="987" y="53"/>
                  </a:lnTo>
                  <a:lnTo>
                    <a:pt x="951" y="54"/>
                  </a:lnTo>
                  <a:lnTo>
                    <a:pt x="913" y="54"/>
                  </a:lnTo>
                  <a:lnTo>
                    <a:pt x="873" y="56"/>
                  </a:lnTo>
                  <a:lnTo>
                    <a:pt x="833" y="56"/>
                  </a:lnTo>
                  <a:lnTo>
                    <a:pt x="792" y="56"/>
                  </a:lnTo>
                  <a:lnTo>
                    <a:pt x="749" y="54"/>
                  </a:lnTo>
                  <a:lnTo>
                    <a:pt x="706" y="54"/>
                  </a:lnTo>
                  <a:lnTo>
                    <a:pt x="664" y="53"/>
                  </a:lnTo>
                  <a:lnTo>
                    <a:pt x="620" y="52"/>
                  </a:lnTo>
                  <a:lnTo>
                    <a:pt x="576" y="52"/>
                  </a:lnTo>
                  <a:lnTo>
                    <a:pt x="532" y="50"/>
                  </a:lnTo>
                  <a:lnTo>
                    <a:pt x="489" y="49"/>
                  </a:lnTo>
                  <a:lnTo>
                    <a:pt x="445" y="48"/>
                  </a:lnTo>
                  <a:lnTo>
                    <a:pt x="402" y="45"/>
                  </a:lnTo>
                  <a:lnTo>
                    <a:pt x="360" y="44"/>
                  </a:lnTo>
                  <a:lnTo>
                    <a:pt x="317" y="42"/>
                  </a:lnTo>
                  <a:lnTo>
                    <a:pt x="277" y="39"/>
                  </a:lnTo>
                  <a:lnTo>
                    <a:pt x="236" y="36"/>
                  </a:lnTo>
                  <a:lnTo>
                    <a:pt x="198" y="34"/>
                  </a:lnTo>
                  <a:lnTo>
                    <a:pt x="161" y="31"/>
                  </a:lnTo>
                  <a:lnTo>
                    <a:pt x="125" y="28"/>
                  </a:lnTo>
                  <a:lnTo>
                    <a:pt x="91" y="24"/>
                  </a:lnTo>
                  <a:lnTo>
                    <a:pt x="59" y="21"/>
                  </a:lnTo>
                  <a:lnTo>
                    <a:pt x="28" y="18"/>
                  </a:lnTo>
                  <a:lnTo>
                    <a:pt x="0" y="14"/>
                  </a:lnTo>
                  <a:lnTo>
                    <a:pt x="2" y="14"/>
                  </a:lnTo>
                  <a:lnTo>
                    <a:pt x="8" y="14"/>
                  </a:lnTo>
                  <a:lnTo>
                    <a:pt x="17" y="14"/>
                  </a:lnTo>
                  <a:lnTo>
                    <a:pt x="31" y="14"/>
                  </a:lnTo>
                  <a:lnTo>
                    <a:pt x="47" y="15"/>
                  </a:lnTo>
                  <a:lnTo>
                    <a:pt x="67" y="15"/>
                  </a:lnTo>
                  <a:lnTo>
                    <a:pt x="89" y="15"/>
                  </a:lnTo>
                  <a:lnTo>
                    <a:pt x="114" y="15"/>
                  </a:lnTo>
                  <a:lnTo>
                    <a:pt x="141" y="16"/>
                  </a:lnTo>
                  <a:lnTo>
                    <a:pt x="171" y="16"/>
                  </a:lnTo>
                  <a:lnTo>
                    <a:pt x="202" y="16"/>
                  </a:lnTo>
                  <a:lnTo>
                    <a:pt x="235" y="18"/>
                  </a:lnTo>
                  <a:lnTo>
                    <a:pt x="270" y="18"/>
                  </a:lnTo>
                  <a:lnTo>
                    <a:pt x="305" y="18"/>
                  </a:lnTo>
                  <a:lnTo>
                    <a:pt x="342" y="19"/>
                  </a:lnTo>
                  <a:lnTo>
                    <a:pt x="380" y="19"/>
                  </a:lnTo>
                  <a:lnTo>
                    <a:pt x="419" y="19"/>
                  </a:lnTo>
                  <a:lnTo>
                    <a:pt x="458" y="20"/>
                  </a:lnTo>
                  <a:lnTo>
                    <a:pt x="497" y="20"/>
                  </a:lnTo>
                  <a:lnTo>
                    <a:pt x="536" y="20"/>
                  </a:lnTo>
                  <a:lnTo>
                    <a:pt x="575" y="20"/>
                  </a:lnTo>
                  <a:lnTo>
                    <a:pt x="614" y="21"/>
                  </a:lnTo>
                  <a:lnTo>
                    <a:pt x="651" y="21"/>
                  </a:lnTo>
                  <a:lnTo>
                    <a:pt x="688" y="21"/>
                  </a:lnTo>
                  <a:lnTo>
                    <a:pt x="724" y="21"/>
                  </a:lnTo>
                  <a:lnTo>
                    <a:pt x="758" y="21"/>
                  </a:lnTo>
                  <a:lnTo>
                    <a:pt x="792" y="21"/>
                  </a:lnTo>
                  <a:lnTo>
                    <a:pt x="823" y="21"/>
                  </a:lnTo>
                  <a:lnTo>
                    <a:pt x="852" y="21"/>
                  </a:lnTo>
                  <a:lnTo>
                    <a:pt x="879" y="21"/>
                  </a:lnTo>
                  <a:lnTo>
                    <a:pt x="903" y="20"/>
                  </a:lnTo>
                  <a:lnTo>
                    <a:pt x="925" y="20"/>
                  </a:lnTo>
                  <a:lnTo>
                    <a:pt x="978" y="19"/>
                  </a:lnTo>
                  <a:lnTo>
                    <a:pt x="1030" y="16"/>
                  </a:lnTo>
                  <a:lnTo>
                    <a:pt x="1081" y="14"/>
                  </a:lnTo>
                  <a:lnTo>
                    <a:pt x="1131" y="11"/>
                  </a:lnTo>
                  <a:lnTo>
                    <a:pt x="1180" y="8"/>
                  </a:lnTo>
                  <a:lnTo>
                    <a:pt x="1227" y="6"/>
                  </a:lnTo>
                  <a:lnTo>
                    <a:pt x="1272" y="4"/>
                  </a:lnTo>
                  <a:lnTo>
                    <a:pt x="1316" y="1"/>
                  </a:lnTo>
                  <a:lnTo>
                    <a:pt x="1356" y="0"/>
                  </a:lnTo>
                  <a:lnTo>
                    <a:pt x="1395" y="0"/>
                  </a:lnTo>
                  <a:lnTo>
                    <a:pt x="1432" y="1"/>
                  </a:lnTo>
                  <a:lnTo>
                    <a:pt x="1466" y="4"/>
                  </a:lnTo>
                  <a:lnTo>
                    <a:pt x="1496" y="8"/>
                  </a:lnTo>
                  <a:lnTo>
                    <a:pt x="1523" y="14"/>
                  </a:lnTo>
                  <a:lnTo>
                    <a:pt x="1547" y="21"/>
                  </a:lnTo>
                  <a:lnTo>
                    <a:pt x="1568" y="31"/>
                  </a:lnTo>
                  <a:close/>
                </a:path>
              </a:pathLst>
            </a:custGeom>
            <a:solidFill>
              <a:srgbClr val="000000"/>
            </a:solidFill>
            <a:ln w="9525">
              <a:noFill/>
              <a:round/>
              <a:headEnd/>
              <a:tailEnd/>
            </a:ln>
          </p:spPr>
          <p:txBody>
            <a:bodyPr/>
            <a:lstStyle/>
            <a:p>
              <a:endParaRPr lang="it-IT"/>
            </a:p>
          </p:txBody>
        </p:sp>
        <p:sp>
          <p:nvSpPr>
            <p:cNvPr id="15676" name="Freeform 17"/>
            <p:cNvSpPr>
              <a:spLocks/>
            </p:cNvSpPr>
            <p:nvPr/>
          </p:nvSpPr>
          <p:spPr bwMode="auto">
            <a:xfrm>
              <a:off x="2124" y="1479"/>
              <a:ext cx="2423" cy="141"/>
            </a:xfrm>
            <a:custGeom>
              <a:avLst/>
              <a:gdLst>
                <a:gd name="T0" fmla="*/ 34558 w 1424"/>
                <a:gd name="T1" fmla="*/ 553 h 102"/>
                <a:gd name="T2" fmla="*/ 34436 w 1424"/>
                <a:gd name="T3" fmla="*/ 536 h 102"/>
                <a:gd name="T4" fmla="*/ 34193 w 1424"/>
                <a:gd name="T5" fmla="*/ 516 h 102"/>
                <a:gd name="T6" fmla="*/ 33832 w 1424"/>
                <a:gd name="T7" fmla="*/ 495 h 102"/>
                <a:gd name="T8" fmla="*/ 33347 w 1424"/>
                <a:gd name="T9" fmla="*/ 460 h 102"/>
                <a:gd name="T10" fmla="*/ 32716 w 1424"/>
                <a:gd name="T11" fmla="*/ 420 h 102"/>
                <a:gd name="T12" fmla="*/ 31894 w 1424"/>
                <a:gd name="T13" fmla="*/ 380 h 102"/>
                <a:gd name="T14" fmla="*/ 30939 w 1424"/>
                <a:gd name="T15" fmla="*/ 333 h 102"/>
                <a:gd name="T16" fmla="*/ 29801 w 1424"/>
                <a:gd name="T17" fmla="*/ 289 h 102"/>
                <a:gd name="T18" fmla="*/ 28497 w 1424"/>
                <a:gd name="T19" fmla="*/ 236 h 102"/>
                <a:gd name="T20" fmla="*/ 27015 w 1424"/>
                <a:gd name="T21" fmla="*/ 199 h 102"/>
                <a:gd name="T22" fmla="*/ 25293 w 1424"/>
                <a:gd name="T23" fmla="*/ 145 h 102"/>
                <a:gd name="T24" fmla="*/ 23396 w 1424"/>
                <a:gd name="T25" fmla="*/ 105 h 102"/>
                <a:gd name="T26" fmla="*/ 21269 w 1424"/>
                <a:gd name="T27" fmla="*/ 76 h 102"/>
                <a:gd name="T28" fmla="*/ 18926 w 1424"/>
                <a:gd name="T29" fmla="*/ 40 h 102"/>
                <a:gd name="T30" fmla="*/ 16360 w 1424"/>
                <a:gd name="T31" fmla="*/ 21 h 102"/>
                <a:gd name="T32" fmla="*/ 12547 w 1424"/>
                <a:gd name="T33" fmla="*/ 0 h 102"/>
                <a:gd name="T34" fmla="*/ 8440 w 1424"/>
                <a:gd name="T35" fmla="*/ 29 h 102"/>
                <a:gd name="T36" fmla="*/ 5224 w 1424"/>
                <a:gd name="T37" fmla="*/ 91 h 102"/>
                <a:gd name="T38" fmla="*/ 2843 w 1424"/>
                <a:gd name="T39" fmla="*/ 187 h 102"/>
                <a:gd name="T40" fmla="*/ 1217 w 1424"/>
                <a:gd name="T41" fmla="*/ 299 h 102"/>
                <a:gd name="T42" fmla="*/ 286 w 1424"/>
                <a:gd name="T43" fmla="*/ 422 h 102"/>
                <a:gd name="T44" fmla="*/ 0 w 1424"/>
                <a:gd name="T45" fmla="*/ 553 h 102"/>
                <a:gd name="T46" fmla="*/ 218 w 1424"/>
                <a:gd name="T47" fmla="*/ 661 h 102"/>
                <a:gd name="T48" fmla="*/ 527 w 1424"/>
                <a:gd name="T49" fmla="*/ 706 h 102"/>
                <a:gd name="T50" fmla="*/ 752 w 1424"/>
                <a:gd name="T51" fmla="*/ 661 h 102"/>
                <a:gd name="T52" fmla="*/ 1341 w 1424"/>
                <a:gd name="T53" fmla="*/ 600 h 102"/>
                <a:gd name="T54" fmla="*/ 2353 w 1424"/>
                <a:gd name="T55" fmla="*/ 511 h 102"/>
                <a:gd name="T56" fmla="*/ 3941 w 1424"/>
                <a:gd name="T57" fmla="*/ 420 h 102"/>
                <a:gd name="T58" fmla="*/ 6223 w 1424"/>
                <a:gd name="T59" fmla="*/ 344 h 102"/>
                <a:gd name="T60" fmla="*/ 9248 w 1424"/>
                <a:gd name="T61" fmla="*/ 289 h 102"/>
                <a:gd name="T62" fmla="*/ 13214 w 1424"/>
                <a:gd name="T63" fmla="*/ 250 h 102"/>
                <a:gd name="T64" fmla="*/ 16430 w 1424"/>
                <a:gd name="T65" fmla="*/ 268 h 102"/>
                <a:gd name="T66" fmla="*/ 18200 w 1424"/>
                <a:gd name="T67" fmla="*/ 275 h 102"/>
                <a:gd name="T68" fmla="*/ 19928 w 1424"/>
                <a:gd name="T69" fmla="*/ 293 h 102"/>
                <a:gd name="T70" fmla="*/ 21628 w 1424"/>
                <a:gd name="T71" fmla="*/ 305 h 102"/>
                <a:gd name="T72" fmla="*/ 23321 w 1424"/>
                <a:gd name="T73" fmla="*/ 333 h 102"/>
                <a:gd name="T74" fmla="*/ 24902 w 1424"/>
                <a:gd name="T75" fmla="*/ 358 h 102"/>
                <a:gd name="T76" fmla="*/ 26454 w 1424"/>
                <a:gd name="T77" fmla="*/ 380 h 102"/>
                <a:gd name="T78" fmla="*/ 27914 w 1424"/>
                <a:gd name="T79" fmla="*/ 405 h 102"/>
                <a:gd name="T80" fmla="*/ 29239 w 1424"/>
                <a:gd name="T81" fmla="*/ 422 h 102"/>
                <a:gd name="T82" fmla="*/ 30456 w 1424"/>
                <a:gd name="T83" fmla="*/ 451 h 102"/>
                <a:gd name="T84" fmla="*/ 31552 w 1424"/>
                <a:gd name="T85" fmla="*/ 476 h 102"/>
                <a:gd name="T86" fmla="*/ 32476 w 1424"/>
                <a:gd name="T87" fmla="*/ 505 h 102"/>
                <a:gd name="T88" fmla="*/ 33279 w 1424"/>
                <a:gd name="T89" fmla="*/ 516 h 102"/>
                <a:gd name="T90" fmla="*/ 33874 w 1424"/>
                <a:gd name="T91" fmla="*/ 528 h 102"/>
                <a:gd name="T92" fmla="*/ 34291 w 1424"/>
                <a:gd name="T93" fmla="*/ 536 h 102"/>
                <a:gd name="T94" fmla="*/ 34529 w 1424"/>
                <a:gd name="T95" fmla="*/ 553 h 10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424"/>
                <a:gd name="T145" fmla="*/ 0 h 102"/>
                <a:gd name="T146" fmla="*/ 1424 w 1424"/>
                <a:gd name="T147" fmla="*/ 102 h 102"/>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424" h="102">
                  <a:moveTo>
                    <a:pt x="1424" y="79"/>
                  </a:moveTo>
                  <a:lnTo>
                    <a:pt x="1424" y="79"/>
                  </a:lnTo>
                  <a:lnTo>
                    <a:pt x="1421" y="77"/>
                  </a:lnTo>
                  <a:lnTo>
                    <a:pt x="1419" y="77"/>
                  </a:lnTo>
                  <a:lnTo>
                    <a:pt x="1414" y="76"/>
                  </a:lnTo>
                  <a:lnTo>
                    <a:pt x="1409" y="74"/>
                  </a:lnTo>
                  <a:lnTo>
                    <a:pt x="1402" y="73"/>
                  </a:lnTo>
                  <a:lnTo>
                    <a:pt x="1394" y="71"/>
                  </a:lnTo>
                  <a:lnTo>
                    <a:pt x="1385" y="68"/>
                  </a:lnTo>
                  <a:lnTo>
                    <a:pt x="1374" y="66"/>
                  </a:lnTo>
                  <a:lnTo>
                    <a:pt x="1361" y="63"/>
                  </a:lnTo>
                  <a:lnTo>
                    <a:pt x="1348" y="60"/>
                  </a:lnTo>
                  <a:lnTo>
                    <a:pt x="1332" y="57"/>
                  </a:lnTo>
                  <a:lnTo>
                    <a:pt x="1314" y="54"/>
                  </a:lnTo>
                  <a:lnTo>
                    <a:pt x="1296" y="51"/>
                  </a:lnTo>
                  <a:lnTo>
                    <a:pt x="1275" y="48"/>
                  </a:lnTo>
                  <a:lnTo>
                    <a:pt x="1252" y="44"/>
                  </a:lnTo>
                  <a:lnTo>
                    <a:pt x="1228" y="41"/>
                  </a:lnTo>
                  <a:lnTo>
                    <a:pt x="1202" y="37"/>
                  </a:lnTo>
                  <a:lnTo>
                    <a:pt x="1174" y="34"/>
                  </a:lnTo>
                  <a:lnTo>
                    <a:pt x="1144" y="31"/>
                  </a:lnTo>
                  <a:lnTo>
                    <a:pt x="1113" y="28"/>
                  </a:lnTo>
                  <a:lnTo>
                    <a:pt x="1078" y="25"/>
                  </a:lnTo>
                  <a:lnTo>
                    <a:pt x="1042" y="21"/>
                  </a:lnTo>
                  <a:lnTo>
                    <a:pt x="1004" y="19"/>
                  </a:lnTo>
                  <a:lnTo>
                    <a:pt x="964" y="15"/>
                  </a:lnTo>
                  <a:lnTo>
                    <a:pt x="921" y="13"/>
                  </a:lnTo>
                  <a:lnTo>
                    <a:pt x="876" y="11"/>
                  </a:lnTo>
                  <a:lnTo>
                    <a:pt x="829" y="8"/>
                  </a:lnTo>
                  <a:lnTo>
                    <a:pt x="780" y="6"/>
                  </a:lnTo>
                  <a:lnTo>
                    <a:pt x="728" y="4"/>
                  </a:lnTo>
                  <a:lnTo>
                    <a:pt x="674" y="3"/>
                  </a:lnTo>
                  <a:lnTo>
                    <a:pt x="617" y="1"/>
                  </a:lnTo>
                  <a:lnTo>
                    <a:pt x="517" y="0"/>
                  </a:lnTo>
                  <a:lnTo>
                    <a:pt x="427" y="1"/>
                  </a:lnTo>
                  <a:lnTo>
                    <a:pt x="348" y="4"/>
                  </a:lnTo>
                  <a:lnTo>
                    <a:pt x="276" y="8"/>
                  </a:lnTo>
                  <a:lnTo>
                    <a:pt x="215" y="13"/>
                  </a:lnTo>
                  <a:lnTo>
                    <a:pt x="162" y="20"/>
                  </a:lnTo>
                  <a:lnTo>
                    <a:pt x="117" y="27"/>
                  </a:lnTo>
                  <a:lnTo>
                    <a:pt x="80" y="35"/>
                  </a:lnTo>
                  <a:lnTo>
                    <a:pt x="50" y="43"/>
                  </a:lnTo>
                  <a:lnTo>
                    <a:pt x="27" y="52"/>
                  </a:lnTo>
                  <a:lnTo>
                    <a:pt x="12" y="61"/>
                  </a:lnTo>
                  <a:lnTo>
                    <a:pt x="3" y="69"/>
                  </a:lnTo>
                  <a:lnTo>
                    <a:pt x="0" y="79"/>
                  </a:lnTo>
                  <a:lnTo>
                    <a:pt x="1" y="87"/>
                  </a:lnTo>
                  <a:lnTo>
                    <a:pt x="9" y="95"/>
                  </a:lnTo>
                  <a:lnTo>
                    <a:pt x="20" y="102"/>
                  </a:lnTo>
                  <a:lnTo>
                    <a:pt x="22" y="101"/>
                  </a:lnTo>
                  <a:lnTo>
                    <a:pt x="25" y="98"/>
                  </a:lnTo>
                  <a:lnTo>
                    <a:pt x="31" y="95"/>
                  </a:lnTo>
                  <a:lnTo>
                    <a:pt x="41" y="90"/>
                  </a:lnTo>
                  <a:lnTo>
                    <a:pt x="55" y="86"/>
                  </a:lnTo>
                  <a:lnTo>
                    <a:pt x="73" y="79"/>
                  </a:lnTo>
                  <a:lnTo>
                    <a:pt x="97" y="73"/>
                  </a:lnTo>
                  <a:lnTo>
                    <a:pt x="126" y="66"/>
                  </a:lnTo>
                  <a:lnTo>
                    <a:pt x="162" y="60"/>
                  </a:lnTo>
                  <a:lnTo>
                    <a:pt x="205" y="54"/>
                  </a:lnTo>
                  <a:lnTo>
                    <a:pt x="256" y="49"/>
                  </a:lnTo>
                  <a:lnTo>
                    <a:pt x="314" y="44"/>
                  </a:lnTo>
                  <a:lnTo>
                    <a:pt x="381" y="41"/>
                  </a:lnTo>
                  <a:lnTo>
                    <a:pt x="457" y="37"/>
                  </a:lnTo>
                  <a:lnTo>
                    <a:pt x="544" y="36"/>
                  </a:lnTo>
                  <a:lnTo>
                    <a:pt x="640" y="37"/>
                  </a:lnTo>
                  <a:lnTo>
                    <a:pt x="677" y="38"/>
                  </a:lnTo>
                  <a:lnTo>
                    <a:pt x="713" y="38"/>
                  </a:lnTo>
                  <a:lnTo>
                    <a:pt x="750" y="39"/>
                  </a:lnTo>
                  <a:lnTo>
                    <a:pt x="785" y="41"/>
                  </a:lnTo>
                  <a:lnTo>
                    <a:pt x="821" y="42"/>
                  </a:lnTo>
                  <a:lnTo>
                    <a:pt x="857" y="43"/>
                  </a:lnTo>
                  <a:lnTo>
                    <a:pt x="891" y="44"/>
                  </a:lnTo>
                  <a:lnTo>
                    <a:pt x="926" y="46"/>
                  </a:lnTo>
                  <a:lnTo>
                    <a:pt x="961" y="48"/>
                  </a:lnTo>
                  <a:lnTo>
                    <a:pt x="994" y="50"/>
                  </a:lnTo>
                  <a:lnTo>
                    <a:pt x="1026" y="51"/>
                  </a:lnTo>
                  <a:lnTo>
                    <a:pt x="1058" y="53"/>
                  </a:lnTo>
                  <a:lnTo>
                    <a:pt x="1090" y="54"/>
                  </a:lnTo>
                  <a:lnTo>
                    <a:pt x="1121" y="57"/>
                  </a:lnTo>
                  <a:lnTo>
                    <a:pt x="1150" y="58"/>
                  </a:lnTo>
                  <a:lnTo>
                    <a:pt x="1177" y="60"/>
                  </a:lnTo>
                  <a:lnTo>
                    <a:pt x="1205" y="61"/>
                  </a:lnTo>
                  <a:lnTo>
                    <a:pt x="1230" y="64"/>
                  </a:lnTo>
                  <a:lnTo>
                    <a:pt x="1255" y="65"/>
                  </a:lnTo>
                  <a:lnTo>
                    <a:pt x="1279" y="67"/>
                  </a:lnTo>
                  <a:lnTo>
                    <a:pt x="1300" y="68"/>
                  </a:lnTo>
                  <a:lnTo>
                    <a:pt x="1320" y="71"/>
                  </a:lnTo>
                  <a:lnTo>
                    <a:pt x="1338" y="72"/>
                  </a:lnTo>
                  <a:lnTo>
                    <a:pt x="1356" y="73"/>
                  </a:lnTo>
                  <a:lnTo>
                    <a:pt x="1371" y="74"/>
                  </a:lnTo>
                  <a:lnTo>
                    <a:pt x="1385" y="75"/>
                  </a:lnTo>
                  <a:lnTo>
                    <a:pt x="1396" y="76"/>
                  </a:lnTo>
                  <a:lnTo>
                    <a:pt x="1406" y="77"/>
                  </a:lnTo>
                  <a:lnTo>
                    <a:pt x="1413" y="77"/>
                  </a:lnTo>
                  <a:lnTo>
                    <a:pt x="1419" y="79"/>
                  </a:lnTo>
                  <a:lnTo>
                    <a:pt x="1423" y="79"/>
                  </a:lnTo>
                  <a:lnTo>
                    <a:pt x="1424" y="79"/>
                  </a:lnTo>
                  <a:close/>
                </a:path>
              </a:pathLst>
            </a:custGeom>
            <a:solidFill>
              <a:srgbClr val="000000"/>
            </a:solidFill>
            <a:ln w="9525">
              <a:noFill/>
              <a:round/>
              <a:headEnd/>
              <a:tailEnd/>
            </a:ln>
          </p:spPr>
          <p:txBody>
            <a:bodyPr/>
            <a:lstStyle/>
            <a:p>
              <a:endParaRPr lang="it-IT"/>
            </a:p>
          </p:txBody>
        </p:sp>
        <p:sp>
          <p:nvSpPr>
            <p:cNvPr id="15677" name="Freeform 18"/>
            <p:cNvSpPr>
              <a:spLocks/>
            </p:cNvSpPr>
            <p:nvPr/>
          </p:nvSpPr>
          <p:spPr bwMode="auto">
            <a:xfrm>
              <a:off x="2570" y="2572"/>
              <a:ext cx="1528" cy="137"/>
            </a:xfrm>
            <a:custGeom>
              <a:avLst/>
              <a:gdLst>
                <a:gd name="T0" fmla="*/ 6951 w 898"/>
                <a:gd name="T1" fmla="*/ 1 h 97"/>
                <a:gd name="T2" fmla="*/ 8174 w 898"/>
                <a:gd name="T3" fmla="*/ 0 h 97"/>
                <a:gd name="T4" fmla="*/ 10288 w 898"/>
                <a:gd name="T5" fmla="*/ 0 h 97"/>
                <a:gd name="T6" fmla="*/ 12937 w 898"/>
                <a:gd name="T7" fmla="*/ 1 h 97"/>
                <a:gd name="T8" fmla="*/ 15750 w 898"/>
                <a:gd name="T9" fmla="*/ 23 h 97"/>
                <a:gd name="T10" fmla="*/ 18377 w 898"/>
                <a:gd name="T11" fmla="*/ 69 h 97"/>
                <a:gd name="T12" fmla="*/ 20436 w 898"/>
                <a:gd name="T13" fmla="*/ 158 h 97"/>
                <a:gd name="T14" fmla="*/ 21651 w 898"/>
                <a:gd name="T15" fmla="*/ 261 h 97"/>
                <a:gd name="T16" fmla="*/ 21720 w 898"/>
                <a:gd name="T17" fmla="*/ 369 h 97"/>
                <a:gd name="T18" fmla="*/ 21283 w 898"/>
                <a:gd name="T19" fmla="*/ 445 h 97"/>
                <a:gd name="T20" fmla="*/ 20478 w 898"/>
                <a:gd name="T21" fmla="*/ 504 h 97"/>
                <a:gd name="T22" fmla="*/ 19396 w 898"/>
                <a:gd name="T23" fmla="*/ 572 h 97"/>
                <a:gd name="T24" fmla="*/ 18018 w 898"/>
                <a:gd name="T25" fmla="*/ 629 h 97"/>
                <a:gd name="T26" fmla="*/ 16430 w 898"/>
                <a:gd name="T27" fmla="*/ 668 h 97"/>
                <a:gd name="T28" fmla="*/ 14676 w 898"/>
                <a:gd name="T29" fmla="*/ 708 h 97"/>
                <a:gd name="T30" fmla="*/ 12867 w 898"/>
                <a:gd name="T31" fmla="*/ 732 h 97"/>
                <a:gd name="T32" fmla="*/ 10968 w 898"/>
                <a:gd name="T33" fmla="*/ 750 h 97"/>
                <a:gd name="T34" fmla="*/ 9071 w 898"/>
                <a:gd name="T35" fmla="*/ 764 h 97"/>
                <a:gd name="T36" fmla="*/ 7262 w 898"/>
                <a:gd name="T37" fmla="*/ 764 h 97"/>
                <a:gd name="T38" fmla="*/ 5506 w 898"/>
                <a:gd name="T39" fmla="*/ 750 h 97"/>
                <a:gd name="T40" fmla="*/ 3941 w 898"/>
                <a:gd name="T41" fmla="*/ 732 h 97"/>
                <a:gd name="T42" fmla="*/ 2556 w 898"/>
                <a:gd name="T43" fmla="*/ 708 h 97"/>
                <a:gd name="T44" fmla="*/ 1424 w 898"/>
                <a:gd name="T45" fmla="*/ 657 h 97"/>
                <a:gd name="T46" fmla="*/ 631 w 898"/>
                <a:gd name="T47" fmla="*/ 600 h 97"/>
                <a:gd name="T48" fmla="*/ 0 w 898"/>
                <a:gd name="T49" fmla="*/ 501 h 97"/>
                <a:gd name="T50" fmla="*/ 371 w 898"/>
                <a:gd name="T51" fmla="*/ 386 h 97"/>
                <a:gd name="T52" fmla="*/ 1841 w 898"/>
                <a:gd name="T53" fmla="*/ 315 h 97"/>
                <a:gd name="T54" fmla="*/ 4004 w 898"/>
                <a:gd name="T55" fmla="*/ 287 h 97"/>
                <a:gd name="T56" fmla="*/ 6532 w 898"/>
                <a:gd name="T57" fmla="*/ 261 h 97"/>
                <a:gd name="T58" fmla="*/ 8960 w 898"/>
                <a:gd name="T59" fmla="*/ 261 h 97"/>
                <a:gd name="T60" fmla="*/ 10968 w 898"/>
                <a:gd name="T61" fmla="*/ 271 h 97"/>
                <a:gd name="T62" fmla="*/ 12141 w 898"/>
                <a:gd name="T63" fmla="*/ 287 h 97"/>
                <a:gd name="T64" fmla="*/ 12154 w 898"/>
                <a:gd name="T65" fmla="*/ 287 h 97"/>
                <a:gd name="T66" fmla="*/ 11242 w 898"/>
                <a:gd name="T67" fmla="*/ 301 h 97"/>
                <a:gd name="T68" fmla="*/ 9656 w 898"/>
                <a:gd name="T69" fmla="*/ 315 h 97"/>
                <a:gd name="T70" fmla="*/ 7788 w 898"/>
                <a:gd name="T71" fmla="*/ 349 h 97"/>
                <a:gd name="T72" fmla="*/ 5877 w 898"/>
                <a:gd name="T73" fmla="*/ 383 h 97"/>
                <a:gd name="T74" fmla="*/ 4291 w 898"/>
                <a:gd name="T75" fmla="*/ 425 h 97"/>
                <a:gd name="T76" fmla="*/ 3321 w 898"/>
                <a:gd name="T77" fmla="*/ 465 h 97"/>
                <a:gd name="T78" fmla="*/ 3321 w 898"/>
                <a:gd name="T79" fmla="*/ 504 h 97"/>
                <a:gd name="T80" fmla="*/ 4494 w 898"/>
                <a:gd name="T81" fmla="*/ 545 h 97"/>
                <a:gd name="T82" fmla="*/ 6262 w 898"/>
                <a:gd name="T83" fmla="*/ 561 h 97"/>
                <a:gd name="T84" fmla="*/ 8474 w 898"/>
                <a:gd name="T85" fmla="*/ 561 h 97"/>
                <a:gd name="T86" fmla="*/ 10858 w 898"/>
                <a:gd name="T87" fmla="*/ 558 h 97"/>
                <a:gd name="T88" fmla="*/ 13252 w 898"/>
                <a:gd name="T89" fmla="*/ 541 h 97"/>
                <a:gd name="T90" fmla="*/ 15435 w 898"/>
                <a:gd name="T91" fmla="*/ 501 h 97"/>
                <a:gd name="T92" fmla="*/ 17227 w 898"/>
                <a:gd name="T93" fmla="*/ 445 h 97"/>
                <a:gd name="T94" fmla="*/ 18476 w 898"/>
                <a:gd name="T95" fmla="*/ 386 h 97"/>
                <a:gd name="T96" fmla="*/ 18828 w 898"/>
                <a:gd name="T97" fmla="*/ 315 h 97"/>
                <a:gd name="T98" fmla="*/ 18101 w 898"/>
                <a:gd name="T99" fmla="*/ 253 h 97"/>
                <a:gd name="T100" fmla="*/ 16503 w 898"/>
                <a:gd name="T101" fmla="*/ 192 h 97"/>
                <a:gd name="T102" fmla="*/ 14361 w 898"/>
                <a:gd name="T103" fmla="*/ 136 h 97"/>
                <a:gd name="T104" fmla="*/ 12035 w 898"/>
                <a:gd name="T105" fmla="*/ 90 h 97"/>
                <a:gd name="T106" fmla="*/ 9784 w 898"/>
                <a:gd name="T107" fmla="*/ 56 h 97"/>
                <a:gd name="T108" fmla="*/ 7991 w 898"/>
                <a:gd name="T109" fmla="*/ 23 h 97"/>
                <a:gd name="T110" fmla="*/ 6917 w 898"/>
                <a:gd name="T111" fmla="*/ 1 h 9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898"/>
                <a:gd name="T169" fmla="*/ 0 h 97"/>
                <a:gd name="T170" fmla="*/ 898 w 898"/>
                <a:gd name="T171" fmla="*/ 97 h 9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898" h="97">
                  <a:moveTo>
                    <a:pt x="279" y="1"/>
                  </a:moveTo>
                  <a:lnTo>
                    <a:pt x="286" y="1"/>
                  </a:lnTo>
                  <a:lnTo>
                    <a:pt x="306" y="1"/>
                  </a:lnTo>
                  <a:lnTo>
                    <a:pt x="337" y="0"/>
                  </a:lnTo>
                  <a:lnTo>
                    <a:pt x="377" y="0"/>
                  </a:lnTo>
                  <a:lnTo>
                    <a:pt x="424" y="0"/>
                  </a:lnTo>
                  <a:lnTo>
                    <a:pt x="476" y="0"/>
                  </a:lnTo>
                  <a:lnTo>
                    <a:pt x="533" y="1"/>
                  </a:lnTo>
                  <a:lnTo>
                    <a:pt x="590" y="2"/>
                  </a:lnTo>
                  <a:lnTo>
                    <a:pt x="649" y="3"/>
                  </a:lnTo>
                  <a:lnTo>
                    <a:pt x="704" y="6"/>
                  </a:lnTo>
                  <a:lnTo>
                    <a:pt x="757" y="9"/>
                  </a:lnTo>
                  <a:lnTo>
                    <a:pt x="803" y="14"/>
                  </a:lnTo>
                  <a:lnTo>
                    <a:pt x="842" y="20"/>
                  </a:lnTo>
                  <a:lnTo>
                    <a:pt x="872" y="25"/>
                  </a:lnTo>
                  <a:lnTo>
                    <a:pt x="892" y="33"/>
                  </a:lnTo>
                  <a:lnTo>
                    <a:pt x="898" y="43"/>
                  </a:lnTo>
                  <a:lnTo>
                    <a:pt x="895" y="47"/>
                  </a:lnTo>
                  <a:lnTo>
                    <a:pt x="889" y="52"/>
                  </a:lnTo>
                  <a:lnTo>
                    <a:pt x="877" y="56"/>
                  </a:lnTo>
                  <a:lnTo>
                    <a:pt x="862" y="61"/>
                  </a:lnTo>
                  <a:lnTo>
                    <a:pt x="844" y="64"/>
                  </a:lnTo>
                  <a:lnTo>
                    <a:pt x="823" y="69"/>
                  </a:lnTo>
                  <a:lnTo>
                    <a:pt x="799" y="72"/>
                  </a:lnTo>
                  <a:lnTo>
                    <a:pt x="771" y="76"/>
                  </a:lnTo>
                  <a:lnTo>
                    <a:pt x="742" y="79"/>
                  </a:lnTo>
                  <a:lnTo>
                    <a:pt x="710" y="82"/>
                  </a:lnTo>
                  <a:lnTo>
                    <a:pt x="677" y="84"/>
                  </a:lnTo>
                  <a:lnTo>
                    <a:pt x="642" y="86"/>
                  </a:lnTo>
                  <a:lnTo>
                    <a:pt x="605" y="89"/>
                  </a:lnTo>
                  <a:lnTo>
                    <a:pt x="568" y="91"/>
                  </a:lnTo>
                  <a:lnTo>
                    <a:pt x="530" y="92"/>
                  </a:lnTo>
                  <a:lnTo>
                    <a:pt x="491" y="93"/>
                  </a:lnTo>
                  <a:lnTo>
                    <a:pt x="452" y="94"/>
                  </a:lnTo>
                  <a:lnTo>
                    <a:pt x="413" y="96"/>
                  </a:lnTo>
                  <a:lnTo>
                    <a:pt x="374" y="96"/>
                  </a:lnTo>
                  <a:lnTo>
                    <a:pt x="336" y="97"/>
                  </a:lnTo>
                  <a:lnTo>
                    <a:pt x="299" y="96"/>
                  </a:lnTo>
                  <a:lnTo>
                    <a:pt x="262" y="96"/>
                  </a:lnTo>
                  <a:lnTo>
                    <a:pt x="227" y="94"/>
                  </a:lnTo>
                  <a:lnTo>
                    <a:pt x="193" y="93"/>
                  </a:lnTo>
                  <a:lnTo>
                    <a:pt x="162" y="92"/>
                  </a:lnTo>
                  <a:lnTo>
                    <a:pt x="132" y="91"/>
                  </a:lnTo>
                  <a:lnTo>
                    <a:pt x="105" y="89"/>
                  </a:lnTo>
                  <a:lnTo>
                    <a:pt x="80" y="86"/>
                  </a:lnTo>
                  <a:lnTo>
                    <a:pt x="59" y="83"/>
                  </a:lnTo>
                  <a:lnTo>
                    <a:pt x="41" y="79"/>
                  </a:lnTo>
                  <a:lnTo>
                    <a:pt x="26" y="76"/>
                  </a:lnTo>
                  <a:lnTo>
                    <a:pt x="14" y="72"/>
                  </a:lnTo>
                  <a:lnTo>
                    <a:pt x="0" y="63"/>
                  </a:lnTo>
                  <a:lnTo>
                    <a:pt x="1" y="55"/>
                  </a:lnTo>
                  <a:lnTo>
                    <a:pt x="15" y="49"/>
                  </a:lnTo>
                  <a:lnTo>
                    <a:pt x="41" y="45"/>
                  </a:lnTo>
                  <a:lnTo>
                    <a:pt x="76" y="40"/>
                  </a:lnTo>
                  <a:lnTo>
                    <a:pt x="118" y="38"/>
                  </a:lnTo>
                  <a:lnTo>
                    <a:pt x="165" y="36"/>
                  </a:lnTo>
                  <a:lnTo>
                    <a:pt x="216" y="34"/>
                  </a:lnTo>
                  <a:lnTo>
                    <a:pt x="269" y="33"/>
                  </a:lnTo>
                  <a:lnTo>
                    <a:pt x="319" y="33"/>
                  </a:lnTo>
                  <a:lnTo>
                    <a:pt x="369" y="33"/>
                  </a:lnTo>
                  <a:lnTo>
                    <a:pt x="414" y="34"/>
                  </a:lnTo>
                  <a:lnTo>
                    <a:pt x="452" y="34"/>
                  </a:lnTo>
                  <a:lnTo>
                    <a:pt x="481" y="34"/>
                  </a:lnTo>
                  <a:lnTo>
                    <a:pt x="500" y="36"/>
                  </a:lnTo>
                  <a:lnTo>
                    <a:pt x="507" y="36"/>
                  </a:lnTo>
                  <a:lnTo>
                    <a:pt x="501" y="36"/>
                  </a:lnTo>
                  <a:lnTo>
                    <a:pt x="486" y="37"/>
                  </a:lnTo>
                  <a:lnTo>
                    <a:pt x="463" y="38"/>
                  </a:lnTo>
                  <a:lnTo>
                    <a:pt x="433" y="39"/>
                  </a:lnTo>
                  <a:lnTo>
                    <a:pt x="398" y="40"/>
                  </a:lnTo>
                  <a:lnTo>
                    <a:pt x="360" y="43"/>
                  </a:lnTo>
                  <a:lnTo>
                    <a:pt x="321" y="44"/>
                  </a:lnTo>
                  <a:lnTo>
                    <a:pt x="280" y="46"/>
                  </a:lnTo>
                  <a:lnTo>
                    <a:pt x="242" y="48"/>
                  </a:lnTo>
                  <a:lnTo>
                    <a:pt x="208" y="52"/>
                  </a:lnTo>
                  <a:lnTo>
                    <a:pt x="177" y="54"/>
                  </a:lnTo>
                  <a:lnTo>
                    <a:pt x="153" y="56"/>
                  </a:lnTo>
                  <a:lnTo>
                    <a:pt x="137" y="59"/>
                  </a:lnTo>
                  <a:lnTo>
                    <a:pt x="132" y="62"/>
                  </a:lnTo>
                  <a:lnTo>
                    <a:pt x="137" y="64"/>
                  </a:lnTo>
                  <a:lnTo>
                    <a:pt x="156" y="67"/>
                  </a:lnTo>
                  <a:lnTo>
                    <a:pt x="185" y="69"/>
                  </a:lnTo>
                  <a:lnTo>
                    <a:pt x="219" y="70"/>
                  </a:lnTo>
                  <a:lnTo>
                    <a:pt x="258" y="71"/>
                  </a:lnTo>
                  <a:lnTo>
                    <a:pt x="302" y="71"/>
                  </a:lnTo>
                  <a:lnTo>
                    <a:pt x="349" y="71"/>
                  </a:lnTo>
                  <a:lnTo>
                    <a:pt x="398" y="71"/>
                  </a:lnTo>
                  <a:lnTo>
                    <a:pt x="447" y="70"/>
                  </a:lnTo>
                  <a:lnTo>
                    <a:pt x="498" y="69"/>
                  </a:lnTo>
                  <a:lnTo>
                    <a:pt x="546" y="68"/>
                  </a:lnTo>
                  <a:lnTo>
                    <a:pt x="592" y="66"/>
                  </a:lnTo>
                  <a:lnTo>
                    <a:pt x="636" y="63"/>
                  </a:lnTo>
                  <a:lnTo>
                    <a:pt x="675" y="60"/>
                  </a:lnTo>
                  <a:lnTo>
                    <a:pt x="710" y="56"/>
                  </a:lnTo>
                  <a:lnTo>
                    <a:pt x="739" y="53"/>
                  </a:lnTo>
                  <a:lnTo>
                    <a:pt x="761" y="49"/>
                  </a:lnTo>
                  <a:lnTo>
                    <a:pt x="773" y="45"/>
                  </a:lnTo>
                  <a:lnTo>
                    <a:pt x="776" y="40"/>
                  </a:lnTo>
                  <a:lnTo>
                    <a:pt x="765" y="37"/>
                  </a:lnTo>
                  <a:lnTo>
                    <a:pt x="746" y="32"/>
                  </a:lnTo>
                  <a:lnTo>
                    <a:pt x="716" y="29"/>
                  </a:lnTo>
                  <a:lnTo>
                    <a:pt x="680" y="24"/>
                  </a:lnTo>
                  <a:lnTo>
                    <a:pt x="637" y="21"/>
                  </a:lnTo>
                  <a:lnTo>
                    <a:pt x="592" y="17"/>
                  </a:lnTo>
                  <a:lnTo>
                    <a:pt x="544" y="14"/>
                  </a:lnTo>
                  <a:lnTo>
                    <a:pt x="496" y="11"/>
                  </a:lnTo>
                  <a:lnTo>
                    <a:pt x="448" y="9"/>
                  </a:lnTo>
                  <a:lnTo>
                    <a:pt x="403" y="7"/>
                  </a:lnTo>
                  <a:lnTo>
                    <a:pt x="363" y="5"/>
                  </a:lnTo>
                  <a:lnTo>
                    <a:pt x="329" y="3"/>
                  </a:lnTo>
                  <a:lnTo>
                    <a:pt x="302" y="2"/>
                  </a:lnTo>
                  <a:lnTo>
                    <a:pt x="285" y="1"/>
                  </a:lnTo>
                  <a:lnTo>
                    <a:pt x="279" y="1"/>
                  </a:lnTo>
                  <a:close/>
                </a:path>
              </a:pathLst>
            </a:custGeom>
            <a:solidFill>
              <a:srgbClr val="000000"/>
            </a:solidFill>
            <a:ln w="9525">
              <a:noFill/>
              <a:round/>
              <a:headEnd/>
              <a:tailEnd/>
            </a:ln>
          </p:spPr>
          <p:txBody>
            <a:bodyPr/>
            <a:lstStyle/>
            <a:p>
              <a:endParaRPr lang="it-IT"/>
            </a:p>
          </p:txBody>
        </p:sp>
      </p:grpSp>
      <p:grpSp>
        <p:nvGrpSpPr>
          <p:cNvPr id="15364" name="Group 44"/>
          <p:cNvGrpSpPr>
            <a:grpSpLocks noChangeAspect="1"/>
          </p:cNvGrpSpPr>
          <p:nvPr/>
        </p:nvGrpSpPr>
        <p:grpSpPr bwMode="auto">
          <a:xfrm>
            <a:off x="2700338" y="4657725"/>
            <a:ext cx="223837" cy="292100"/>
            <a:chOff x="4156" y="2557"/>
            <a:chExt cx="282" cy="368"/>
          </a:xfrm>
        </p:grpSpPr>
        <p:sp>
          <p:nvSpPr>
            <p:cNvPr id="15664" name="AutoShape 4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65" name="AutoShape 4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66" name="AutoShape 4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67" name="AutoShape 4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65" name="Group 54"/>
          <p:cNvGrpSpPr>
            <a:grpSpLocks noChangeAspect="1"/>
          </p:cNvGrpSpPr>
          <p:nvPr/>
        </p:nvGrpSpPr>
        <p:grpSpPr bwMode="auto">
          <a:xfrm>
            <a:off x="2916238" y="4657725"/>
            <a:ext cx="223837" cy="292100"/>
            <a:chOff x="4156" y="2557"/>
            <a:chExt cx="282" cy="368"/>
          </a:xfrm>
        </p:grpSpPr>
        <p:sp>
          <p:nvSpPr>
            <p:cNvPr id="15660" name="AutoShape 5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61" name="AutoShape 5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62" name="AutoShape 5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63" name="AutoShape 5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66" name="Group 59"/>
          <p:cNvGrpSpPr>
            <a:grpSpLocks noChangeAspect="1"/>
          </p:cNvGrpSpPr>
          <p:nvPr/>
        </p:nvGrpSpPr>
        <p:grpSpPr bwMode="auto">
          <a:xfrm>
            <a:off x="3132138" y="4657725"/>
            <a:ext cx="223837" cy="292100"/>
            <a:chOff x="4156" y="2557"/>
            <a:chExt cx="282" cy="368"/>
          </a:xfrm>
        </p:grpSpPr>
        <p:sp>
          <p:nvSpPr>
            <p:cNvPr id="15656" name="AutoShape 6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57" name="AutoShape 6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58" name="AutoShape 6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59" name="AutoShape 6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67" name="Group 64"/>
          <p:cNvGrpSpPr>
            <a:grpSpLocks noChangeAspect="1"/>
          </p:cNvGrpSpPr>
          <p:nvPr/>
        </p:nvGrpSpPr>
        <p:grpSpPr bwMode="auto">
          <a:xfrm>
            <a:off x="3348038" y="4657725"/>
            <a:ext cx="223837" cy="292100"/>
            <a:chOff x="4156" y="2557"/>
            <a:chExt cx="282" cy="368"/>
          </a:xfrm>
        </p:grpSpPr>
        <p:sp>
          <p:nvSpPr>
            <p:cNvPr id="15652" name="AutoShape 6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53" name="AutoShape 6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54" name="AutoShape 6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55" name="AutoShape 6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68" name="Group 209"/>
          <p:cNvGrpSpPr>
            <a:grpSpLocks/>
          </p:cNvGrpSpPr>
          <p:nvPr/>
        </p:nvGrpSpPr>
        <p:grpSpPr bwMode="auto">
          <a:xfrm>
            <a:off x="5003800" y="4581525"/>
            <a:ext cx="871538" cy="863600"/>
            <a:chOff x="385" y="1890"/>
            <a:chExt cx="549" cy="544"/>
          </a:xfrm>
        </p:grpSpPr>
        <p:grpSp>
          <p:nvGrpSpPr>
            <p:cNvPr id="15592" name="Group 109"/>
            <p:cNvGrpSpPr>
              <a:grpSpLocks noChangeAspect="1"/>
            </p:cNvGrpSpPr>
            <p:nvPr/>
          </p:nvGrpSpPr>
          <p:grpSpPr bwMode="auto">
            <a:xfrm>
              <a:off x="385" y="1890"/>
              <a:ext cx="141" cy="184"/>
              <a:chOff x="4156" y="2557"/>
              <a:chExt cx="282" cy="368"/>
            </a:xfrm>
          </p:grpSpPr>
          <p:sp>
            <p:nvSpPr>
              <p:cNvPr id="15648" name="AutoShape 11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49" name="AutoShape 11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50" name="AutoShape 11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51" name="AutoShape 11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93" name="Group 114"/>
            <p:cNvGrpSpPr>
              <a:grpSpLocks noChangeAspect="1"/>
            </p:cNvGrpSpPr>
            <p:nvPr/>
          </p:nvGrpSpPr>
          <p:grpSpPr bwMode="auto">
            <a:xfrm>
              <a:off x="521" y="1890"/>
              <a:ext cx="141" cy="184"/>
              <a:chOff x="4156" y="2557"/>
              <a:chExt cx="282" cy="368"/>
            </a:xfrm>
          </p:grpSpPr>
          <p:sp>
            <p:nvSpPr>
              <p:cNvPr id="15644" name="AutoShape 11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45" name="AutoShape 11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46" name="AutoShape 11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47" name="AutoShape 11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94" name="Group 119"/>
            <p:cNvGrpSpPr>
              <a:grpSpLocks noChangeAspect="1"/>
            </p:cNvGrpSpPr>
            <p:nvPr/>
          </p:nvGrpSpPr>
          <p:grpSpPr bwMode="auto">
            <a:xfrm>
              <a:off x="657" y="1890"/>
              <a:ext cx="141" cy="184"/>
              <a:chOff x="4156" y="2557"/>
              <a:chExt cx="282" cy="368"/>
            </a:xfrm>
          </p:grpSpPr>
          <p:sp>
            <p:nvSpPr>
              <p:cNvPr id="15640" name="AutoShape 12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41" name="AutoShape 12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42" name="AutoShape 12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43" name="AutoShape 12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95" name="Group 124"/>
            <p:cNvGrpSpPr>
              <a:grpSpLocks noChangeAspect="1"/>
            </p:cNvGrpSpPr>
            <p:nvPr/>
          </p:nvGrpSpPr>
          <p:grpSpPr bwMode="auto">
            <a:xfrm>
              <a:off x="793" y="1890"/>
              <a:ext cx="141" cy="184"/>
              <a:chOff x="4156" y="2557"/>
              <a:chExt cx="282" cy="368"/>
            </a:xfrm>
          </p:grpSpPr>
          <p:sp>
            <p:nvSpPr>
              <p:cNvPr id="15636" name="AutoShape 12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37" name="AutoShape 12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38" name="AutoShape 12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39" name="AutoShape 12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96" name="Group 129"/>
            <p:cNvGrpSpPr>
              <a:grpSpLocks noChangeAspect="1"/>
            </p:cNvGrpSpPr>
            <p:nvPr/>
          </p:nvGrpSpPr>
          <p:grpSpPr bwMode="auto">
            <a:xfrm>
              <a:off x="385" y="2069"/>
              <a:ext cx="141" cy="184"/>
              <a:chOff x="4156" y="2557"/>
              <a:chExt cx="282" cy="368"/>
            </a:xfrm>
          </p:grpSpPr>
          <p:sp>
            <p:nvSpPr>
              <p:cNvPr id="15632" name="AutoShape 13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33" name="AutoShape 13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34" name="AutoShape 13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35" name="AutoShape 13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97" name="Group 134"/>
            <p:cNvGrpSpPr>
              <a:grpSpLocks noChangeAspect="1"/>
            </p:cNvGrpSpPr>
            <p:nvPr/>
          </p:nvGrpSpPr>
          <p:grpSpPr bwMode="auto">
            <a:xfrm>
              <a:off x="521" y="2069"/>
              <a:ext cx="141" cy="184"/>
              <a:chOff x="4156" y="2557"/>
              <a:chExt cx="282" cy="368"/>
            </a:xfrm>
          </p:grpSpPr>
          <p:sp>
            <p:nvSpPr>
              <p:cNvPr id="15628" name="AutoShape 13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29" name="AutoShape 13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30" name="AutoShape 13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31" name="AutoShape 13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98" name="Group 139"/>
            <p:cNvGrpSpPr>
              <a:grpSpLocks noChangeAspect="1"/>
            </p:cNvGrpSpPr>
            <p:nvPr/>
          </p:nvGrpSpPr>
          <p:grpSpPr bwMode="auto">
            <a:xfrm>
              <a:off x="657" y="2069"/>
              <a:ext cx="141" cy="184"/>
              <a:chOff x="4156" y="2557"/>
              <a:chExt cx="282" cy="368"/>
            </a:xfrm>
          </p:grpSpPr>
          <p:sp>
            <p:nvSpPr>
              <p:cNvPr id="15624" name="AutoShape 14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25" name="AutoShape 14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26" name="AutoShape 14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27" name="AutoShape 14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99" name="Group 144"/>
            <p:cNvGrpSpPr>
              <a:grpSpLocks noChangeAspect="1"/>
            </p:cNvGrpSpPr>
            <p:nvPr/>
          </p:nvGrpSpPr>
          <p:grpSpPr bwMode="auto">
            <a:xfrm>
              <a:off x="793" y="2069"/>
              <a:ext cx="141" cy="184"/>
              <a:chOff x="4156" y="2557"/>
              <a:chExt cx="282" cy="368"/>
            </a:xfrm>
          </p:grpSpPr>
          <p:sp>
            <p:nvSpPr>
              <p:cNvPr id="15620" name="AutoShape 14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21" name="AutoShape 14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22" name="AutoShape 14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23" name="AutoShape 14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600" name="Group 149"/>
            <p:cNvGrpSpPr>
              <a:grpSpLocks noChangeAspect="1"/>
            </p:cNvGrpSpPr>
            <p:nvPr/>
          </p:nvGrpSpPr>
          <p:grpSpPr bwMode="auto">
            <a:xfrm>
              <a:off x="385" y="2250"/>
              <a:ext cx="141" cy="184"/>
              <a:chOff x="4156" y="2557"/>
              <a:chExt cx="282" cy="368"/>
            </a:xfrm>
          </p:grpSpPr>
          <p:sp>
            <p:nvSpPr>
              <p:cNvPr id="15616" name="AutoShape 15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17" name="AutoShape 15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18" name="AutoShape 15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19" name="AutoShape 15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601" name="Group 154"/>
            <p:cNvGrpSpPr>
              <a:grpSpLocks noChangeAspect="1"/>
            </p:cNvGrpSpPr>
            <p:nvPr/>
          </p:nvGrpSpPr>
          <p:grpSpPr bwMode="auto">
            <a:xfrm>
              <a:off x="521" y="2250"/>
              <a:ext cx="141" cy="184"/>
              <a:chOff x="4156" y="2557"/>
              <a:chExt cx="282" cy="368"/>
            </a:xfrm>
          </p:grpSpPr>
          <p:sp>
            <p:nvSpPr>
              <p:cNvPr id="15612" name="AutoShape 15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13" name="AutoShape 15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14" name="AutoShape 15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15" name="AutoShape 15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602" name="Group 159"/>
            <p:cNvGrpSpPr>
              <a:grpSpLocks noChangeAspect="1"/>
            </p:cNvGrpSpPr>
            <p:nvPr/>
          </p:nvGrpSpPr>
          <p:grpSpPr bwMode="auto">
            <a:xfrm>
              <a:off x="657" y="2250"/>
              <a:ext cx="141" cy="184"/>
              <a:chOff x="4156" y="2557"/>
              <a:chExt cx="282" cy="368"/>
            </a:xfrm>
          </p:grpSpPr>
          <p:sp>
            <p:nvSpPr>
              <p:cNvPr id="15608" name="AutoShape 16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09" name="AutoShape 16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10" name="AutoShape 16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11" name="AutoShape 16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603" name="Group 164"/>
            <p:cNvGrpSpPr>
              <a:grpSpLocks noChangeAspect="1"/>
            </p:cNvGrpSpPr>
            <p:nvPr/>
          </p:nvGrpSpPr>
          <p:grpSpPr bwMode="auto">
            <a:xfrm>
              <a:off x="793" y="2250"/>
              <a:ext cx="141" cy="184"/>
              <a:chOff x="4156" y="2557"/>
              <a:chExt cx="282" cy="368"/>
            </a:xfrm>
          </p:grpSpPr>
          <p:sp>
            <p:nvSpPr>
              <p:cNvPr id="15604" name="AutoShape 16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05" name="AutoShape 16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06" name="AutoShape 16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607" name="AutoShape 16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grpSp>
        <p:nvGrpSpPr>
          <p:cNvPr id="15369" name="Group 169"/>
          <p:cNvGrpSpPr>
            <a:grpSpLocks noChangeAspect="1"/>
          </p:cNvGrpSpPr>
          <p:nvPr/>
        </p:nvGrpSpPr>
        <p:grpSpPr bwMode="auto">
          <a:xfrm>
            <a:off x="2700338" y="4937125"/>
            <a:ext cx="223837" cy="292100"/>
            <a:chOff x="4156" y="2557"/>
            <a:chExt cx="282" cy="368"/>
          </a:xfrm>
        </p:grpSpPr>
        <p:sp>
          <p:nvSpPr>
            <p:cNvPr id="15588" name="AutoShape 17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89" name="AutoShape 17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90" name="AutoShape 17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91" name="AutoShape 17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70" name="Group 174"/>
          <p:cNvGrpSpPr>
            <a:grpSpLocks noChangeAspect="1"/>
          </p:cNvGrpSpPr>
          <p:nvPr/>
        </p:nvGrpSpPr>
        <p:grpSpPr bwMode="auto">
          <a:xfrm>
            <a:off x="2916238" y="4937125"/>
            <a:ext cx="223837" cy="292100"/>
            <a:chOff x="4156" y="2557"/>
            <a:chExt cx="282" cy="368"/>
          </a:xfrm>
        </p:grpSpPr>
        <p:sp>
          <p:nvSpPr>
            <p:cNvPr id="15584" name="AutoShape 17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85" name="AutoShape 17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86" name="AutoShape 17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87" name="AutoShape 17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71" name="Group 179"/>
          <p:cNvGrpSpPr>
            <a:grpSpLocks noChangeAspect="1"/>
          </p:cNvGrpSpPr>
          <p:nvPr/>
        </p:nvGrpSpPr>
        <p:grpSpPr bwMode="auto">
          <a:xfrm>
            <a:off x="3132138" y="4937125"/>
            <a:ext cx="223837" cy="292100"/>
            <a:chOff x="4156" y="2557"/>
            <a:chExt cx="282" cy="368"/>
          </a:xfrm>
        </p:grpSpPr>
        <p:sp>
          <p:nvSpPr>
            <p:cNvPr id="15580" name="AutoShape 18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81" name="AutoShape 18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82" name="AutoShape 18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83" name="AutoShape 18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72" name="Group 184"/>
          <p:cNvGrpSpPr>
            <a:grpSpLocks noChangeAspect="1"/>
          </p:cNvGrpSpPr>
          <p:nvPr/>
        </p:nvGrpSpPr>
        <p:grpSpPr bwMode="auto">
          <a:xfrm>
            <a:off x="3348038" y="4937125"/>
            <a:ext cx="223837" cy="292100"/>
            <a:chOff x="4156" y="2557"/>
            <a:chExt cx="282" cy="368"/>
          </a:xfrm>
        </p:grpSpPr>
        <p:sp>
          <p:nvSpPr>
            <p:cNvPr id="15576" name="AutoShape 18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77" name="AutoShape 18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78" name="AutoShape 18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79" name="AutoShape 18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73" name="Group 189"/>
          <p:cNvGrpSpPr>
            <a:grpSpLocks noChangeAspect="1"/>
          </p:cNvGrpSpPr>
          <p:nvPr/>
        </p:nvGrpSpPr>
        <p:grpSpPr bwMode="auto">
          <a:xfrm>
            <a:off x="2700338" y="5224463"/>
            <a:ext cx="223837" cy="292100"/>
            <a:chOff x="4156" y="2557"/>
            <a:chExt cx="282" cy="368"/>
          </a:xfrm>
        </p:grpSpPr>
        <p:sp>
          <p:nvSpPr>
            <p:cNvPr id="15572" name="AutoShape 19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73" name="AutoShape 19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74" name="AutoShape 19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75" name="AutoShape 19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74" name="Group 194"/>
          <p:cNvGrpSpPr>
            <a:grpSpLocks noChangeAspect="1"/>
          </p:cNvGrpSpPr>
          <p:nvPr/>
        </p:nvGrpSpPr>
        <p:grpSpPr bwMode="auto">
          <a:xfrm>
            <a:off x="2916238" y="5224463"/>
            <a:ext cx="223837" cy="292100"/>
            <a:chOff x="4156" y="2557"/>
            <a:chExt cx="282" cy="368"/>
          </a:xfrm>
        </p:grpSpPr>
        <p:sp>
          <p:nvSpPr>
            <p:cNvPr id="15568" name="AutoShape 19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69" name="AutoShape 19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70" name="AutoShape 19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71" name="AutoShape 19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75" name="Group 199"/>
          <p:cNvGrpSpPr>
            <a:grpSpLocks noChangeAspect="1"/>
          </p:cNvGrpSpPr>
          <p:nvPr/>
        </p:nvGrpSpPr>
        <p:grpSpPr bwMode="auto">
          <a:xfrm>
            <a:off x="3132138" y="5224463"/>
            <a:ext cx="223837" cy="292100"/>
            <a:chOff x="4156" y="2557"/>
            <a:chExt cx="282" cy="368"/>
          </a:xfrm>
        </p:grpSpPr>
        <p:sp>
          <p:nvSpPr>
            <p:cNvPr id="15564" name="AutoShape 20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65" name="AutoShape 20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66" name="AutoShape 20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67" name="AutoShape 20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76" name="Group 204"/>
          <p:cNvGrpSpPr>
            <a:grpSpLocks noChangeAspect="1"/>
          </p:cNvGrpSpPr>
          <p:nvPr/>
        </p:nvGrpSpPr>
        <p:grpSpPr bwMode="auto">
          <a:xfrm>
            <a:off x="3348038" y="5224463"/>
            <a:ext cx="223837" cy="292100"/>
            <a:chOff x="4156" y="2557"/>
            <a:chExt cx="282" cy="368"/>
          </a:xfrm>
        </p:grpSpPr>
        <p:sp>
          <p:nvSpPr>
            <p:cNvPr id="15560" name="AutoShape 20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61" name="AutoShape 20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62" name="AutoShape 20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63" name="AutoShape 20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77" name="Group 210"/>
          <p:cNvGrpSpPr>
            <a:grpSpLocks/>
          </p:cNvGrpSpPr>
          <p:nvPr/>
        </p:nvGrpSpPr>
        <p:grpSpPr bwMode="auto">
          <a:xfrm>
            <a:off x="3851275" y="4941888"/>
            <a:ext cx="871538" cy="863600"/>
            <a:chOff x="385" y="1890"/>
            <a:chExt cx="549" cy="544"/>
          </a:xfrm>
        </p:grpSpPr>
        <p:grpSp>
          <p:nvGrpSpPr>
            <p:cNvPr id="15500" name="Group 211"/>
            <p:cNvGrpSpPr>
              <a:grpSpLocks noChangeAspect="1"/>
            </p:cNvGrpSpPr>
            <p:nvPr/>
          </p:nvGrpSpPr>
          <p:grpSpPr bwMode="auto">
            <a:xfrm>
              <a:off x="385" y="1890"/>
              <a:ext cx="141" cy="184"/>
              <a:chOff x="4156" y="2557"/>
              <a:chExt cx="282" cy="368"/>
            </a:xfrm>
          </p:grpSpPr>
          <p:sp>
            <p:nvSpPr>
              <p:cNvPr id="15556" name="AutoShape 212"/>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57" name="AutoShape 213"/>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58" name="AutoShape 214"/>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59" name="AutoShape 215"/>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01" name="Group 216"/>
            <p:cNvGrpSpPr>
              <a:grpSpLocks noChangeAspect="1"/>
            </p:cNvGrpSpPr>
            <p:nvPr/>
          </p:nvGrpSpPr>
          <p:grpSpPr bwMode="auto">
            <a:xfrm>
              <a:off x="521" y="1890"/>
              <a:ext cx="141" cy="184"/>
              <a:chOff x="4156" y="2557"/>
              <a:chExt cx="282" cy="368"/>
            </a:xfrm>
          </p:grpSpPr>
          <p:sp>
            <p:nvSpPr>
              <p:cNvPr id="15552" name="AutoShape 217"/>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53" name="AutoShape 218"/>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54" name="AutoShape 219"/>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55" name="AutoShape 220"/>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02" name="Group 221"/>
            <p:cNvGrpSpPr>
              <a:grpSpLocks noChangeAspect="1"/>
            </p:cNvGrpSpPr>
            <p:nvPr/>
          </p:nvGrpSpPr>
          <p:grpSpPr bwMode="auto">
            <a:xfrm>
              <a:off x="657" y="1890"/>
              <a:ext cx="141" cy="184"/>
              <a:chOff x="4156" y="2557"/>
              <a:chExt cx="282" cy="368"/>
            </a:xfrm>
          </p:grpSpPr>
          <p:sp>
            <p:nvSpPr>
              <p:cNvPr id="15548" name="AutoShape 222"/>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49" name="AutoShape 223"/>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50" name="AutoShape 224"/>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51" name="AutoShape 225"/>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03" name="Group 226"/>
            <p:cNvGrpSpPr>
              <a:grpSpLocks noChangeAspect="1"/>
            </p:cNvGrpSpPr>
            <p:nvPr/>
          </p:nvGrpSpPr>
          <p:grpSpPr bwMode="auto">
            <a:xfrm>
              <a:off x="793" y="1890"/>
              <a:ext cx="141" cy="184"/>
              <a:chOff x="4156" y="2557"/>
              <a:chExt cx="282" cy="368"/>
            </a:xfrm>
          </p:grpSpPr>
          <p:sp>
            <p:nvSpPr>
              <p:cNvPr id="15544" name="AutoShape 227"/>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45" name="AutoShape 228"/>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46" name="AutoShape 229"/>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47" name="AutoShape 230"/>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04" name="Group 231"/>
            <p:cNvGrpSpPr>
              <a:grpSpLocks noChangeAspect="1"/>
            </p:cNvGrpSpPr>
            <p:nvPr/>
          </p:nvGrpSpPr>
          <p:grpSpPr bwMode="auto">
            <a:xfrm>
              <a:off x="385" y="2069"/>
              <a:ext cx="141" cy="184"/>
              <a:chOff x="4156" y="2557"/>
              <a:chExt cx="282" cy="368"/>
            </a:xfrm>
          </p:grpSpPr>
          <p:sp>
            <p:nvSpPr>
              <p:cNvPr id="15540" name="AutoShape 232"/>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41" name="AutoShape 233"/>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42" name="AutoShape 234"/>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43" name="AutoShape 235"/>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05" name="Group 236"/>
            <p:cNvGrpSpPr>
              <a:grpSpLocks noChangeAspect="1"/>
            </p:cNvGrpSpPr>
            <p:nvPr/>
          </p:nvGrpSpPr>
          <p:grpSpPr bwMode="auto">
            <a:xfrm>
              <a:off x="521" y="2069"/>
              <a:ext cx="141" cy="184"/>
              <a:chOff x="4156" y="2557"/>
              <a:chExt cx="282" cy="368"/>
            </a:xfrm>
          </p:grpSpPr>
          <p:sp>
            <p:nvSpPr>
              <p:cNvPr id="15536" name="AutoShape 237"/>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37" name="AutoShape 238"/>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38" name="AutoShape 239"/>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39" name="AutoShape 240"/>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06" name="Group 241"/>
            <p:cNvGrpSpPr>
              <a:grpSpLocks noChangeAspect="1"/>
            </p:cNvGrpSpPr>
            <p:nvPr/>
          </p:nvGrpSpPr>
          <p:grpSpPr bwMode="auto">
            <a:xfrm>
              <a:off x="657" y="2069"/>
              <a:ext cx="141" cy="184"/>
              <a:chOff x="4156" y="2557"/>
              <a:chExt cx="282" cy="368"/>
            </a:xfrm>
          </p:grpSpPr>
          <p:sp>
            <p:nvSpPr>
              <p:cNvPr id="15532" name="AutoShape 242"/>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33" name="AutoShape 243"/>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34" name="AutoShape 244"/>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35" name="AutoShape 245"/>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07" name="Group 246"/>
            <p:cNvGrpSpPr>
              <a:grpSpLocks noChangeAspect="1"/>
            </p:cNvGrpSpPr>
            <p:nvPr/>
          </p:nvGrpSpPr>
          <p:grpSpPr bwMode="auto">
            <a:xfrm>
              <a:off x="793" y="2069"/>
              <a:ext cx="141" cy="184"/>
              <a:chOff x="4156" y="2557"/>
              <a:chExt cx="282" cy="368"/>
            </a:xfrm>
          </p:grpSpPr>
          <p:sp>
            <p:nvSpPr>
              <p:cNvPr id="15528" name="AutoShape 247"/>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29" name="AutoShape 248"/>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30" name="AutoShape 249"/>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31" name="AutoShape 250"/>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08" name="Group 251"/>
            <p:cNvGrpSpPr>
              <a:grpSpLocks noChangeAspect="1"/>
            </p:cNvGrpSpPr>
            <p:nvPr/>
          </p:nvGrpSpPr>
          <p:grpSpPr bwMode="auto">
            <a:xfrm>
              <a:off x="385" y="2250"/>
              <a:ext cx="141" cy="184"/>
              <a:chOff x="4156" y="2557"/>
              <a:chExt cx="282" cy="368"/>
            </a:xfrm>
          </p:grpSpPr>
          <p:sp>
            <p:nvSpPr>
              <p:cNvPr id="15524" name="AutoShape 252"/>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25" name="AutoShape 253"/>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26" name="AutoShape 254"/>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27" name="AutoShape 255"/>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09" name="Group 256"/>
            <p:cNvGrpSpPr>
              <a:grpSpLocks noChangeAspect="1"/>
            </p:cNvGrpSpPr>
            <p:nvPr/>
          </p:nvGrpSpPr>
          <p:grpSpPr bwMode="auto">
            <a:xfrm>
              <a:off x="521" y="2250"/>
              <a:ext cx="141" cy="184"/>
              <a:chOff x="4156" y="2557"/>
              <a:chExt cx="282" cy="368"/>
            </a:xfrm>
          </p:grpSpPr>
          <p:sp>
            <p:nvSpPr>
              <p:cNvPr id="15520" name="AutoShape 257"/>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21" name="AutoShape 258"/>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22" name="AutoShape 259"/>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23" name="AutoShape 260"/>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10" name="Group 261"/>
            <p:cNvGrpSpPr>
              <a:grpSpLocks noChangeAspect="1"/>
            </p:cNvGrpSpPr>
            <p:nvPr/>
          </p:nvGrpSpPr>
          <p:grpSpPr bwMode="auto">
            <a:xfrm>
              <a:off x="657" y="2250"/>
              <a:ext cx="141" cy="184"/>
              <a:chOff x="4156" y="2557"/>
              <a:chExt cx="282" cy="368"/>
            </a:xfrm>
          </p:grpSpPr>
          <p:sp>
            <p:nvSpPr>
              <p:cNvPr id="15516" name="AutoShape 262"/>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17" name="AutoShape 263"/>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18" name="AutoShape 264"/>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19" name="AutoShape 265"/>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511" name="Group 266"/>
            <p:cNvGrpSpPr>
              <a:grpSpLocks noChangeAspect="1"/>
            </p:cNvGrpSpPr>
            <p:nvPr/>
          </p:nvGrpSpPr>
          <p:grpSpPr bwMode="auto">
            <a:xfrm>
              <a:off x="793" y="2250"/>
              <a:ext cx="141" cy="184"/>
              <a:chOff x="4156" y="2557"/>
              <a:chExt cx="282" cy="368"/>
            </a:xfrm>
          </p:grpSpPr>
          <p:sp>
            <p:nvSpPr>
              <p:cNvPr id="15512" name="AutoShape 267"/>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13" name="AutoShape 268"/>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14" name="AutoShape 269"/>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515" name="AutoShape 270"/>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grpSp>
        <p:nvGrpSpPr>
          <p:cNvPr id="15378" name="Group 271"/>
          <p:cNvGrpSpPr>
            <a:grpSpLocks/>
          </p:cNvGrpSpPr>
          <p:nvPr/>
        </p:nvGrpSpPr>
        <p:grpSpPr bwMode="auto">
          <a:xfrm>
            <a:off x="4284663" y="4652963"/>
            <a:ext cx="871537" cy="863600"/>
            <a:chOff x="385" y="1890"/>
            <a:chExt cx="549" cy="544"/>
          </a:xfrm>
        </p:grpSpPr>
        <p:grpSp>
          <p:nvGrpSpPr>
            <p:cNvPr id="15440" name="Group 272"/>
            <p:cNvGrpSpPr>
              <a:grpSpLocks noChangeAspect="1"/>
            </p:cNvGrpSpPr>
            <p:nvPr/>
          </p:nvGrpSpPr>
          <p:grpSpPr bwMode="auto">
            <a:xfrm>
              <a:off x="385" y="1890"/>
              <a:ext cx="141" cy="184"/>
              <a:chOff x="4156" y="2557"/>
              <a:chExt cx="282" cy="368"/>
            </a:xfrm>
          </p:grpSpPr>
          <p:sp>
            <p:nvSpPr>
              <p:cNvPr id="15496" name="AutoShape 273"/>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97" name="AutoShape 274"/>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98" name="AutoShape 275"/>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99" name="AutoShape 276"/>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441" name="Group 277"/>
            <p:cNvGrpSpPr>
              <a:grpSpLocks noChangeAspect="1"/>
            </p:cNvGrpSpPr>
            <p:nvPr/>
          </p:nvGrpSpPr>
          <p:grpSpPr bwMode="auto">
            <a:xfrm>
              <a:off x="521" y="1890"/>
              <a:ext cx="141" cy="184"/>
              <a:chOff x="4156" y="2557"/>
              <a:chExt cx="282" cy="368"/>
            </a:xfrm>
          </p:grpSpPr>
          <p:sp>
            <p:nvSpPr>
              <p:cNvPr id="15492" name="AutoShape 278"/>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93" name="AutoShape 279"/>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94" name="AutoShape 280"/>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95" name="AutoShape 281"/>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442" name="Group 282"/>
            <p:cNvGrpSpPr>
              <a:grpSpLocks noChangeAspect="1"/>
            </p:cNvGrpSpPr>
            <p:nvPr/>
          </p:nvGrpSpPr>
          <p:grpSpPr bwMode="auto">
            <a:xfrm>
              <a:off x="657" y="1890"/>
              <a:ext cx="141" cy="184"/>
              <a:chOff x="4156" y="2557"/>
              <a:chExt cx="282" cy="368"/>
            </a:xfrm>
          </p:grpSpPr>
          <p:sp>
            <p:nvSpPr>
              <p:cNvPr id="15488" name="AutoShape 283"/>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89" name="AutoShape 284"/>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90" name="AutoShape 285"/>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91" name="AutoShape 286"/>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443" name="Group 287"/>
            <p:cNvGrpSpPr>
              <a:grpSpLocks noChangeAspect="1"/>
            </p:cNvGrpSpPr>
            <p:nvPr/>
          </p:nvGrpSpPr>
          <p:grpSpPr bwMode="auto">
            <a:xfrm>
              <a:off x="793" y="1890"/>
              <a:ext cx="141" cy="184"/>
              <a:chOff x="4156" y="2557"/>
              <a:chExt cx="282" cy="368"/>
            </a:xfrm>
          </p:grpSpPr>
          <p:sp>
            <p:nvSpPr>
              <p:cNvPr id="15484" name="AutoShape 288"/>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85" name="AutoShape 289"/>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86" name="AutoShape 290"/>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87" name="AutoShape 291"/>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444" name="Group 292"/>
            <p:cNvGrpSpPr>
              <a:grpSpLocks noChangeAspect="1"/>
            </p:cNvGrpSpPr>
            <p:nvPr/>
          </p:nvGrpSpPr>
          <p:grpSpPr bwMode="auto">
            <a:xfrm>
              <a:off x="385" y="2069"/>
              <a:ext cx="141" cy="184"/>
              <a:chOff x="4156" y="2557"/>
              <a:chExt cx="282" cy="368"/>
            </a:xfrm>
          </p:grpSpPr>
          <p:sp>
            <p:nvSpPr>
              <p:cNvPr id="15480" name="AutoShape 293"/>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81" name="AutoShape 294"/>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82" name="AutoShape 295"/>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83" name="AutoShape 296"/>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445" name="Group 297"/>
            <p:cNvGrpSpPr>
              <a:grpSpLocks noChangeAspect="1"/>
            </p:cNvGrpSpPr>
            <p:nvPr/>
          </p:nvGrpSpPr>
          <p:grpSpPr bwMode="auto">
            <a:xfrm>
              <a:off x="521" y="2069"/>
              <a:ext cx="141" cy="184"/>
              <a:chOff x="4156" y="2557"/>
              <a:chExt cx="282" cy="368"/>
            </a:xfrm>
          </p:grpSpPr>
          <p:sp>
            <p:nvSpPr>
              <p:cNvPr id="15476" name="AutoShape 298"/>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77" name="AutoShape 299"/>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78" name="AutoShape 300"/>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79" name="AutoShape 301"/>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446" name="Group 302"/>
            <p:cNvGrpSpPr>
              <a:grpSpLocks noChangeAspect="1"/>
            </p:cNvGrpSpPr>
            <p:nvPr/>
          </p:nvGrpSpPr>
          <p:grpSpPr bwMode="auto">
            <a:xfrm>
              <a:off x="657" y="2069"/>
              <a:ext cx="141" cy="184"/>
              <a:chOff x="4156" y="2557"/>
              <a:chExt cx="282" cy="368"/>
            </a:xfrm>
          </p:grpSpPr>
          <p:sp>
            <p:nvSpPr>
              <p:cNvPr id="15472" name="AutoShape 303"/>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73" name="AutoShape 304"/>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74" name="AutoShape 305"/>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75" name="AutoShape 306"/>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447" name="Group 307"/>
            <p:cNvGrpSpPr>
              <a:grpSpLocks noChangeAspect="1"/>
            </p:cNvGrpSpPr>
            <p:nvPr/>
          </p:nvGrpSpPr>
          <p:grpSpPr bwMode="auto">
            <a:xfrm>
              <a:off x="793" y="2069"/>
              <a:ext cx="141" cy="184"/>
              <a:chOff x="4156" y="2557"/>
              <a:chExt cx="282" cy="368"/>
            </a:xfrm>
          </p:grpSpPr>
          <p:sp>
            <p:nvSpPr>
              <p:cNvPr id="15468" name="AutoShape 308"/>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69" name="AutoShape 309"/>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70" name="AutoShape 310"/>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71" name="AutoShape 311"/>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448" name="Group 312"/>
            <p:cNvGrpSpPr>
              <a:grpSpLocks noChangeAspect="1"/>
            </p:cNvGrpSpPr>
            <p:nvPr/>
          </p:nvGrpSpPr>
          <p:grpSpPr bwMode="auto">
            <a:xfrm>
              <a:off x="385" y="2250"/>
              <a:ext cx="141" cy="184"/>
              <a:chOff x="4156" y="2557"/>
              <a:chExt cx="282" cy="368"/>
            </a:xfrm>
          </p:grpSpPr>
          <p:sp>
            <p:nvSpPr>
              <p:cNvPr id="15464" name="AutoShape 313"/>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65" name="AutoShape 314"/>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66" name="AutoShape 315"/>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67" name="AutoShape 316"/>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449" name="Group 317"/>
            <p:cNvGrpSpPr>
              <a:grpSpLocks noChangeAspect="1"/>
            </p:cNvGrpSpPr>
            <p:nvPr/>
          </p:nvGrpSpPr>
          <p:grpSpPr bwMode="auto">
            <a:xfrm>
              <a:off x="521" y="2250"/>
              <a:ext cx="141" cy="184"/>
              <a:chOff x="4156" y="2557"/>
              <a:chExt cx="282" cy="368"/>
            </a:xfrm>
          </p:grpSpPr>
          <p:sp>
            <p:nvSpPr>
              <p:cNvPr id="15460" name="AutoShape 318"/>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61" name="AutoShape 319"/>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62" name="AutoShape 320"/>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63" name="AutoShape 321"/>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450" name="Group 322"/>
            <p:cNvGrpSpPr>
              <a:grpSpLocks noChangeAspect="1"/>
            </p:cNvGrpSpPr>
            <p:nvPr/>
          </p:nvGrpSpPr>
          <p:grpSpPr bwMode="auto">
            <a:xfrm>
              <a:off x="657" y="2250"/>
              <a:ext cx="141" cy="184"/>
              <a:chOff x="4156" y="2557"/>
              <a:chExt cx="282" cy="368"/>
            </a:xfrm>
          </p:grpSpPr>
          <p:sp>
            <p:nvSpPr>
              <p:cNvPr id="15456" name="AutoShape 323"/>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57" name="AutoShape 324"/>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58" name="AutoShape 325"/>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59" name="AutoShape 326"/>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451" name="Group 327"/>
            <p:cNvGrpSpPr>
              <a:grpSpLocks noChangeAspect="1"/>
            </p:cNvGrpSpPr>
            <p:nvPr/>
          </p:nvGrpSpPr>
          <p:grpSpPr bwMode="auto">
            <a:xfrm>
              <a:off x="793" y="2250"/>
              <a:ext cx="141" cy="184"/>
              <a:chOff x="4156" y="2557"/>
              <a:chExt cx="282" cy="368"/>
            </a:xfrm>
          </p:grpSpPr>
          <p:sp>
            <p:nvSpPr>
              <p:cNvPr id="15452" name="AutoShape 328"/>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53" name="AutoShape 329"/>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54" name="AutoShape 330"/>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55" name="AutoShape 331"/>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grpSp>
        <p:nvGrpSpPr>
          <p:cNvPr id="15379" name="Group 332"/>
          <p:cNvGrpSpPr>
            <a:grpSpLocks/>
          </p:cNvGrpSpPr>
          <p:nvPr/>
        </p:nvGrpSpPr>
        <p:grpSpPr bwMode="auto">
          <a:xfrm>
            <a:off x="3563938" y="4941888"/>
            <a:ext cx="871537" cy="863600"/>
            <a:chOff x="385" y="1890"/>
            <a:chExt cx="549" cy="544"/>
          </a:xfrm>
        </p:grpSpPr>
        <p:grpSp>
          <p:nvGrpSpPr>
            <p:cNvPr id="15380" name="Group 333"/>
            <p:cNvGrpSpPr>
              <a:grpSpLocks noChangeAspect="1"/>
            </p:cNvGrpSpPr>
            <p:nvPr/>
          </p:nvGrpSpPr>
          <p:grpSpPr bwMode="auto">
            <a:xfrm>
              <a:off x="385" y="1890"/>
              <a:ext cx="141" cy="184"/>
              <a:chOff x="4156" y="2557"/>
              <a:chExt cx="282" cy="368"/>
            </a:xfrm>
          </p:grpSpPr>
          <p:sp>
            <p:nvSpPr>
              <p:cNvPr id="15436" name="AutoShape 334"/>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37" name="AutoShape 335"/>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38" name="AutoShape 336"/>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39" name="AutoShape 337"/>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81" name="Group 338"/>
            <p:cNvGrpSpPr>
              <a:grpSpLocks noChangeAspect="1"/>
            </p:cNvGrpSpPr>
            <p:nvPr/>
          </p:nvGrpSpPr>
          <p:grpSpPr bwMode="auto">
            <a:xfrm>
              <a:off x="521" y="1890"/>
              <a:ext cx="141" cy="184"/>
              <a:chOff x="4156" y="2557"/>
              <a:chExt cx="282" cy="368"/>
            </a:xfrm>
          </p:grpSpPr>
          <p:sp>
            <p:nvSpPr>
              <p:cNvPr id="15432" name="AutoShape 339"/>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33" name="AutoShape 340"/>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34" name="AutoShape 341"/>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35" name="AutoShape 342"/>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82" name="Group 343"/>
            <p:cNvGrpSpPr>
              <a:grpSpLocks noChangeAspect="1"/>
            </p:cNvGrpSpPr>
            <p:nvPr/>
          </p:nvGrpSpPr>
          <p:grpSpPr bwMode="auto">
            <a:xfrm>
              <a:off x="657" y="1890"/>
              <a:ext cx="141" cy="184"/>
              <a:chOff x="4156" y="2557"/>
              <a:chExt cx="282" cy="368"/>
            </a:xfrm>
          </p:grpSpPr>
          <p:sp>
            <p:nvSpPr>
              <p:cNvPr id="15428" name="AutoShape 344"/>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29" name="AutoShape 345"/>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30" name="AutoShape 346"/>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31" name="AutoShape 347"/>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83" name="Group 348"/>
            <p:cNvGrpSpPr>
              <a:grpSpLocks noChangeAspect="1"/>
            </p:cNvGrpSpPr>
            <p:nvPr/>
          </p:nvGrpSpPr>
          <p:grpSpPr bwMode="auto">
            <a:xfrm>
              <a:off x="793" y="1890"/>
              <a:ext cx="141" cy="184"/>
              <a:chOff x="4156" y="2557"/>
              <a:chExt cx="282" cy="368"/>
            </a:xfrm>
          </p:grpSpPr>
          <p:sp>
            <p:nvSpPr>
              <p:cNvPr id="15424" name="AutoShape 349"/>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25" name="AutoShape 350"/>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26" name="AutoShape 351"/>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27" name="AutoShape 352"/>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84" name="Group 353"/>
            <p:cNvGrpSpPr>
              <a:grpSpLocks noChangeAspect="1"/>
            </p:cNvGrpSpPr>
            <p:nvPr/>
          </p:nvGrpSpPr>
          <p:grpSpPr bwMode="auto">
            <a:xfrm>
              <a:off x="385" y="2069"/>
              <a:ext cx="141" cy="184"/>
              <a:chOff x="4156" y="2557"/>
              <a:chExt cx="282" cy="368"/>
            </a:xfrm>
          </p:grpSpPr>
          <p:sp>
            <p:nvSpPr>
              <p:cNvPr id="15420" name="AutoShape 354"/>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21" name="AutoShape 355"/>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22" name="AutoShape 356"/>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23" name="AutoShape 357"/>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85" name="Group 358"/>
            <p:cNvGrpSpPr>
              <a:grpSpLocks noChangeAspect="1"/>
            </p:cNvGrpSpPr>
            <p:nvPr/>
          </p:nvGrpSpPr>
          <p:grpSpPr bwMode="auto">
            <a:xfrm>
              <a:off x="521" y="2069"/>
              <a:ext cx="141" cy="184"/>
              <a:chOff x="4156" y="2557"/>
              <a:chExt cx="282" cy="368"/>
            </a:xfrm>
          </p:grpSpPr>
          <p:sp>
            <p:nvSpPr>
              <p:cNvPr id="15416" name="AutoShape 359"/>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17" name="AutoShape 360"/>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18" name="AutoShape 361"/>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19" name="AutoShape 362"/>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86" name="Group 363"/>
            <p:cNvGrpSpPr>
              <a:grpSpLocks noChangeAspect="1"/>
            </p:cNvGrpSpPr>
            <p:nvPr/>
          </p:nvGrpSpPr>
          <p:grpSpPr bwMode="auto">
            <a:xfrm>
              <a:off x="657" y="2069"/>
              <a:ext cx="141" cy="184"/>
              <a:chOff x="4156" y="2557"/>
              <a:chExt cx="282" cy="368"/>
            </a:xfrm>
          </p:grpSpPr>
          <p:sp>
            <p:nvSpPr>
              <p:cNvPr id="15412" name="AutoShape 364"/>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13" name="AutoShape 365"/>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14" name="AutoShape 366"/>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15" name="AutoShape 367"/>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87" name="Group 368"/>
            <p:cNvGrpSpPr>
              <a:grpSpLocks noChangeAspect="1"/>
            </p:cNvGrpSpPr>
            <p:nvPr/>
          </p:nvGrpSpPr>
          <p:grpSpPr bwMode="auto">
            <a:xfrm>
              <a:off x="793" y="2069"/>
              <a:ext cx="141" cy="184"/>
              <a:chOff x="4156" y="2557"/>
              <a:chExt cx="282" cy="368"/>
            </a:xfrm>
          </p:grpSpPr>
          <p:sp>
            <p:nvSpPr>
              <p:cNvPr id="15408" name="AutoShape 369"/>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09" name="AutoShape 370"/>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10" name="AutoShape 371"/>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11" name="AutoShape 372"/>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88" name="Group 373"/>
            <p:cNvGrpSpPr>
              <a:grpSpLocks noChangeAspect="1"/>
            </p:cNvGrpSpPr>
            <p:nvPr/>
          </p:nvGrpSpPr>
          <p:grpSpPr bwMode="auto">
            <a:xfrm>
              <a:off x="385" y="2250"/>
              <a:ext cx="141" cy="184"/>
              <a:chOff x="4156" y="2557"/>
              <a:chExt cx="282" cy="368"/>
            </a:xfrm>
          </p:grpSpPr>
          <p:sp>
            <p:nvSpPr>
              <p:cNvPr id="15404" name="AutoShape 374"/>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05" name="AutoShape 375"/>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06" name="AutoShape 376"/>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07" name="AutoShape 377"/>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89" name="Group 378"/>
            <p:cNvGrpSpPr>
              <a:grpSpLocks noChangeAspect="1"/>
            </p:cNvGrpSpPr>
            <p:nvPr/>
          </p:nvGrpSpPr>
          <p:grpSpPr bwMode="auto">
            <a:xfrm>
              <a:off x="521" y="2250"/>
              <a:ext cx="141" cy="184"/>
              <a:chOff x="4156" y="2557"/>
              <a:chExt cx="282" cy="368"/>
            </a:xfrm>
          </p:grpSpPr>
          <p:sp>
            <p:nvSpPr>
              <p:cNvPr id="15400" name="AutoShape 379"/>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01" name="AutoShape 380"/>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02" name="AutoShape 381"/>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403" name="AutoShape 382"/>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90" name="Group 383"/>
            <p:cNvGrpSpPr>
              <a:grpSpLocks noChangeAspect="1"/>
            </p:cNvGrpSpPr>
            <p:nvPr/>
          </p:nvGrpSpPr>
          <p:grpSpPr bwMode="auto">
            <a:xfrm>
              <a:off x="657" y="2250"/>
              <a:ext cx="141" cy="184"/>
              <a:chOff x="4156" y="2557"/>
              <a:chExt cx="282" cy="368"/>
            </a:xfrm>
          </p:grpSpPr>
          <p:sp>
            <p:nvSpPr>
              <p:cNvPr id="15396" name="AutoShape 384"/>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397" name="AutoShape 385"/>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398" name="AutoShape 386"/>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399" name="AutoShape 387"/>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5391" name="Group 388"/>
            <p:cNvGrpSpPr>
              <a:grpSpLocks noChangeAspect="1"/>
            </p:cNvGrpSpPr>
            <p:nvPr/>
          </p:nvGrpSpPr>
          <p:grpSpPr bwMode="auto">
            <a:xfrm>
              <a:off x="793" y="2250"/>
              <a:ext cx="141" cy="184"/>
              <a:chOff x="4156" y="2557"/>
              <a:chExt cx="282" cy="368"/>
            </a:xfrm>
          </p:grpSpPr>
          <p:sp>
            <p:nvSpPr>
              <p:cNvPr id="15392" name="AutoShape 389"/>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393" name="AutoShape 390"/>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394" name="AutoShape 391"/>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5395" name="AutoShape 392"/>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pPr eaLnBrk="1" hangingPunct="1"/>
            <a:r>
              <a:rPr lang="it-IT" sz="2100" smtClean="0">
                <a:latin typeface="Arial Black" pitchFamily="34" charset="0"/>
              </a:rPr>
              <a:t>SCELTA DELLE CONDIZIONI DI CRISTALLIZZAZIONE PER OTTENERE LA DESIDERATA ROMA POLIMORFA E RACCOLTA PER PRECIPITAZIONE</a:t>
            </a:r>
          </a:p>
        </p:txBody>
      </p:sp>
      <p:grpSp>
        <p:nvGrpSpPr>
          <p:cNvPr id="16387" name="Group 3"/>
          <p:cNvGrpSpPr>
            <a:grpSpLocks/>
          </p:cNvGrpSpPr>
          <p:nvPr/>
        </p:nvGrpSpPr>
        <p:grpSpPr bwMode="auto">
          <a:xfrm>
            <a:off x="2124075" y="2297113"/>
            <a:ext cx="5175250" cy="4011612"/>
            <a:chOff x="1746" y="1389"/>
            <a:chExt cx="3260" cy="2527"/>
          </a:xfrm>
        </p:grpSpPr>
        <p:sp>
          <p:nvSpPr>
            <p:cNvPr id="16693" name="Freeform 4"/>
            <p:cNvSpPr>
              <a:spLocks/>
            </p:cNvSpPr>
            <p:nvPr/>
          </p:nvSpPr>
          <p:spPr bwMode="auto">
            <a:xfrm>
              <a:off x="1746" y="1448"/>
              <a:ext cx="2049" cy="372"/>
            </a:xfrm>
            <a:custGeom>
              <a:avLst/>
              <a:gdLst>
                <a:gd name="T0" fmla="*/ 6707 w 1204"/>
                <a:gd name="T1" fmla="*/ 0 h 265"/>
                <a:gd name="T2" fmla="*/ 6201 w 1204"/>
                <a:gd name="T3" fmla="*/ 0 h 265"/>
                <a:gd name="T4" fmla="*/ 5269 w 1204"/>
                <a:gd name="T5" fmla="*/ 21 h 265"/>
                <a:gd name="T6" fmla="*/ 4151 w 1204"/>
                <a:gd name="T7" fmla="*/ 58 h 265"/>
                <a:gd name="T8" fmla="*/ 2914 w 1204"/>
                <a:gd name="T9" fmla="*/ 146 h 265"/>
                <a:gd name="T10" fmla="*/ 1755 w 1204"/>
                <a:gd name="T11" fmla="*/ 279 h 265"/>
                <a:gd name="T12" fmla="*/ 773 w 1204"/>
                <a:gd name="T13" fmla="*/ 472 h 265"/>
                <a:gd name="T14" fmla="*/ 168 w 1204"/>
                <a:gd name="T15" fmla="*/ 738 h 265"/>
                <a:gd name="T16" fmla="*/ 44 w 1204"/>
                <a:gd name="T17" fmla="*/ 948 h 265"/>
                <a:gd name="T18" fmla="*/ 0 w 1204"/>
                <a:gd name="T19" fmla="*/ 1036 h 265"/>
                <a:gd name="T20" fmla="*/ 44 w 1204"/>
                <a:gd name="T21" fmla="*/ 1136 h 265"/>
                <a:gd name="T22" fmla="*/ 141 w 1204"/>
                <a:gd name="T23" fmla="*/ 1240 h 265"/>
                <a:gd name="T24" fmla="*/ 442 w 1204"/>
                <a:gd name="T25" fmla="*/ 1352 h 265"/>
                <a:gd name="T26" fmla="*/ 871 w 1204"/>
                <a:gd name="T27" fmla="*/ 1460 h 265"/>
                <a:gd name="T28" fmla="*/ 1588 w 1204"/>
                <a:gd name="T29" fmla="*/ 1568 h 265"/>
                <a:gd name="T30" fmla="*/ 2558 w 1204"/>
                <a:gd name="T31" fmla="*/ 1673 h 265"/>
                <a:gd name="T32" fmla="*/ 3870 w 1204"/>
                <a:gd name="T33" fmla="*/ 1780 h 265"/>
                <a:gd name="T34" fmla="*/ 5579 w 1204"/>
                <a:gd name="T35" fmla="*/ 1868 h 265"/>
                <a:gd name="T36" fmla="*/ 7696 w 1204"/>
                <a:gd name="T37" fmla="*/ 1933 h 265"/>
                <a:gd name="T38" fmla="*/ 10311 w 1204"/>
                <a:gd name="T39" fmla="*/ 1988 h 265"/>
                <a:gd name="T40" fmla="*/ 13429 w 1204"/>
                <a:gd name="T41" fmla="*/ 2021 h 265"/>
                <a:gd name="T42" fmla="*/ 17171 w 1204"/>
                <a:gd name="T43" fmla="*/ 2027 h 265"/>
                <a:gd name="T44" fmla="*/ 21475 w 1204"/>
                <a:gd name="T45" fmla="*/ 2021 h 265"/>
                <a:gd name="T46" fmla="*/ 26484 w 1204"/>
                <a:gd name="T47" fmla="*/ 1972 h 265"/>
                <a:gd name="T48" fmla="*/ 29208 w 1204"/>
                <a:gd name="T49" fmla="*/ 1946 h 265"/>
                <a:gd name="T50" fmla="*/ 28660 w 1204"/>
                <a:gd name="T51" fmla="*/ 1933 h 265"/>
                <a:gd name="T52" fmla="*/ 27665 w 1204"/>
                <a:gd name="T53" fmla="*/ 1932 h 265"/>
                <a:gd name="T54" fmla="*/ 26280 w 1204"/>
                <a:gd name="T55" fmla="*/ 1913 h 265"/>
                <a:gd name="T56" fmla="*/ 24571 w 1204"/>
                <a:gd name="T57" fmla="*/ 1898 h 265"/>
                <a:gd name="T58" fmla="*/ 22599 w 1204"/>
                <a:gd name="T59" fmla="*/ 1875 h 265"/>
                <a:gd name="T60" fmla="*/ 20415 w 1204"/>
                <a:gd name="T61" fmla="*/ 1840 h 265"/>
                <a:gd name="T62" fmla="*/ 18104 w 1204"/>
                <a:gd name="T63" fmla="*/ 1815 h 265"/>
                <a:gd name="T64" fmla="*/ 15718 w 1204"/>
                <a:gd name="T65" fmla="*/ 1780 h 265"/>
                <a:gd name="T66" fmla="*/ 13363 w 1204"/>
                <a:gd name="T67" fmla="*/ 1728 h 265"/>
                <a:gd name="T68" fmla="*/ 11047 w 1204"/>
                <a:gd name="T69" fmla="*/ 1673 h 265"/>
                <a:gd name="T70" fmla="*/ 8892 w 1204"/>
                <a:gd name="T71" fmla="*/ 1624 h 265"/>
                <a:gd name="T72" fmla="*/ 6920 w 1204"/>
                <a:gd name="T73" fmla="*/ 1557 h 265"/>
                <a:gd name="T74" fmla="*/ 5248 w 1204"/>
                <a:gd name="T75" fmla="*/ 1499 h 265"/>
                <a:gd name="T76" fmla="*/ 3909 w 1204"/>
                <a:gd name="T77" fmla="*/ 1433 h 265"/>
                <a:gd name="T78" fmla="*/ 2942 w 1204"/>
                <a:gd name="T79" fmla="*/ 1352 h 265"/>
                <a:gd name="T80" fmla="*/ 2010 w 1204"/>
                <a:gd name="T81" fmla="*/ 1190 h 265"/>
                <a:gd name="T82" fmla="*/ 1280 w 1204"/>
                <a:gd name="T83" fmla="*/ 948 h 265"/>
                <a:gd name="T84" fmla="*/ 1242 w 1204"/>
                <a:gd name="T85" fmla="*/ 741 h 265"/>
                <a:gd name="T86" fmla="*/ 1700 w 1204"/>
                <a:gd name="T87" fmla="*/ 550 h 265"/>
                <a:gd name="T88" fmla="*/ 2522 w 1204"/>
                <a:gd name="T89" fmla="*/ 392 h 265"/>
                <a:gd name="T90" fmla="*/ 3644 w 1204"/>
                <a:gd name="T91" fmla="*/ 253 h 265"/>
                <a:gd name="T92" fmla="*/ 4910 w 1204"/>
                <a:gd name="T93" fmla="*/ 132 h 265"/>
                <a:gd name="T94" fmla="*/ 6166 w 1204"/>
                <a:gd name="T95" fmla="*/ 39 h 26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204"/>
                <a:gd name="T145" fmla="*/ 0 h 265"/>
                <a:gd name="T146" fmla="*/ 1204 w 1204"/>
                <a:gd name="T147" fmla="*/ 265 h 26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204" h="265">
                  <a:moveTo>
                    <a:pt x="279" y="0"/>
                  </a:moveTo>
                  <a:lnTo>
                    <a:pt x="276" y="0"/>
                  </a:lnTo>
                  <a:lnTo>
                    <a:pt x="268" y="0"/>
                  </a:lnTo>
                  <a:lnTo>
                    <a:pt x="255" y="0"/>
                  </a:lnTo>
                  <a:lnTo>
                    <a:pt x="238" y="2"/>
                  </a:lnTo>
                  <a:lnTo>
                    <a:pt x="217" y="3"/>
                  </a:lnTo>
                  <a:lnTo>
                    <a:pt x="195" y="5"/>
                  </a:lnTo>
                  <a:lnTo>
                    <a:pt x="171" y="8"/>
                  </a:lnTo>
                  <a:lnTo>
                    <a:pt x="146" y="13"/>
                  </a:lnTo>
                  <a:lnTo>
                    <a:pt x="120" y="19"/>
                  </a:lnTo>
                  <a:lnTo>
                    <a:pt x="95" y="27"/>
                  </a:lnTo>
                  <a:lnTo>
                    <a:pt x="72" y="36"/>
                  </a:lnTo>
                  <a:lnTo>
                    <a:pt x="50" y="48"/>
                  </a:lnTo>
                  <a:lnTo>
                    <a:pt x="32" y="61"/>
                  </a:lnTo>
                  <a:lnTo>
                    <a:pt x="18" y="78"/>
                  </a:lnTo>
                  <a:lnTo>
                    <a:pt x="7" y="96"/>
                  </a:lnTo>
                  <a:lnTo>
                    <a:pt x="2" y="118"/>
                  </a:lnTo>
                  <a:lnTo>
                    <a:pt x="2" y="124"/>
                  </a:lnTo>
                  <a:lnTo>
                    <a:pt x="0" y="128"/>
                  </a:lnTo>
                  <a:lnTo>
                    <a:pt x="0" y="135"/>
                  </a:lnTo>
                  <a:lnTo>
                    <a:pt x="0" y="141"/>
                  </a:lnTo>
                  <a:lnTo>
                    <a:pt x="2" y="148"/>
                  </a:lnTo>
                  <a:lnTo>
                    <a:pt x="3" y="155"/>
                  </a:lnTo>
                  <a:lnTo>
                    <a:pt x="6" y="162"/>
                  </a:lnTo>
                  <a:lnTo>
                    <a:pt x="11" y="169"/>
                  </a:lnTo>
                  <a:lnTo>
                    <a:pt x="18" y="177"/>
                  </a:lnTo>
                  <a:lnTo>
                    <a:pt x="26" y="184"/>
                  </a:lnTo>
                  <a:lnTo>
                    <a:pt x="36" y="191"/>
                  </a:lnTo>
                  <a:lnTo>
                    <a:pt x="49" y="199"/>
                  </a:lnTo>
                  <a:lnTo>
                    <a:pt x="65" y="205"/>
                  </a:lnTo>
                  <a:lnTo>
                    <a:pt x="83" y="212"/>
                  </a:lnTo>
                  <a:lnTo>
                    <a:pt x="105" y="219"/>
                  </a:lnTo>
                  <a:lnTo>
                    <a:pt x="131" y="225"/>
                  </a:lnTo>
                  <a:lnTo>
                    <a:pt x="159" y="232"/>
                  </a:lnTo>
                  <a:lnTo>
                    <a:pt x="192" y="238"/>
                  </a:lnTo>
                  <a:lnTo>
                    <a:pt x="230" y="244"/>
                  </a:lnTo>
                  <a:lnTo>
                    <a:pt x="271" y="248"/>
                  </a:lnTo>
                  <a:lnTo>
                    <a:pt x="317" y="253"/>
                  </a:lnTo>
                  <a:lnTo>
                    <a:pt x="368" y="256"/>
                  </a:lnTo>
                  <a:lnTo>
                    <a:pt x="424" y="260"/>
                  </a:lnTo>
                  <a:lnTo>
                    <a:pt x="485" y="262"/>
                  </a:lnTo>
                  <a:lnTo>
                    <a:pt x="553" y="264"/>
                  </a:lnTo>
                  <a:lnTo>
                    <a:pt x="627" y="265"/>
                  </a:lnTo>
                  <a:lnTo>
                    <a:pt x="707" y="265"/>
                  </a:lnTo>
                  <a:lnTo>
                    <a:pt x="792" y="265"/>
                  </a:lnTo>
                  <a:lnTo>
                    <a:pt x="884" y="264"/>
                  </a:lnTo>
                  <a:lnTo>
                    <a:pt x="984" y="262"/>
                  </a:lnTo>
                  <a:lnTo>
                    <a:pt x="1090" y="258"/>
                  </a:lnTo>
                  <a:lnTo>
                    <a:pt x="1204" y="254"/>
                  </a:lnTo>
                  <a:lnTo>
                    <a:pt x="1202" y="254"/>
                  </a:lnTo>
                  <a:lnTo>
                    <a:pt x="1193" y="254"/>
                  </a:lnTo>
                  <a:lnTo>
                    <a:pt x="1180" y="253"/>
                  </a:lnTo>
                  <a:lnTo>
                    <a:pt x="1162" y="253"/>
                  </a:lnTo>
                  <a:lnTo>
                    <a:pt x="1139" y="252"/>
                  </a:lnTo>
                  <a:lnTo>
                    <a:pt x="1112" y="252"/>
                  </a:lnTo>
                  <a:lnTo>
                    <a:pt x="1082" y="250"/>
                  </a:lnTo>
                  <a:lnTo>
                    <a:pt x="1048" y="249"/>
                  </a:lnTo>
                  <a:lnTo>
                    <a:pt x="1011" y="248"/>
                  </a:lnTo>
                  <a:lnTo>
                    <a:pt x="972" y="247"/>
                  </a:lnTo>
                  <a:lnTo>
                    <a:pt x="930" y="245"/>
                  </a:lnTo>
                  <a:lnTo>
                    <a:pt x="885" y="244"/>
                  </a:lnTo>
                  <a:lnTo>
                    <a:pt x="840" y="241"/>
                  </a:lnTo>
                  <a:lnTo>
                    <a:pt x="793" y="239"/>
                  </a:lnTo>
                  <a:lnTo>
                    <a:pt x="745" y="237"/>
                  </a:lnTo>
                  <a:lnTo>
                    <a:pt x="696" y="234"/>
                  </a:lnTo>
                  <a:lnTo>
                    <a:pt x="647" y="232"/>
                  </a:lnTo>
                  <a:lnTo>
                    <a:pt x="598" y="229"/>
                  </a:lnTo>
                  <a:lnTo>
                    <a:pt x="550" y="226"/>
                  </a:lnTo>
                  <a:lnTo>
                    <a:pt x="502" y="223"/>
                  </a:lnTo>
                  <a:lnTo>
                    <a:pt x="455" y="219"/>
                  </a:lnTo>
                  <a:lnTo>
                    <a:pt x="409" y="216"/>
                  </a:lnTo>
                  <a:lnTo>
                    <a:pt x="366" y="212"/>
                  </a:lnTo>
                  <a:lnTo>
                    <a:pt x="324" y="209"/>
                  </a:lnTo>
                  <a:lnTo>
                    <a:pt x="285" y="204"/>
                  </a:lnTo>
                  <a:lnTo>
                    <a:pt x="249" y="201"/>
                  </a:lnTo>
                  <a:lnTo>
                    <a:pt x="216" y="196"/>
                  </a:lnTo>
                  <a:lnTo>
                    <a:pt x="186" y="192"/>
                  </a:lnTo>
                  <a:lnTo>
                    <a:pt x="161" y="187"/>
                  </a:lnTo>
                  <a:lnTo>
                    <a:pt x="139" y="181"/>
                  </a:lnTo>
                  <a:lnTo>
                    <a:pt x="121" y="177"/>
                  </a:lnTo>
                  <a:lnTo>
                    <a:pt x="109" y="171"/>
                  </a:lnTo>
                  <a:lnTo>
                    <a:pt x="83" y="155"/>
                  </a:lnTo>
                  <a:lnTo>
                    <a:pt x="65" y="139"/>
                  </a:lnTo>
                  <a:lnTo>
                    <a:pt x="53" y="124"/>
                  </a:lnTo>
                  <a:lnTo>
                    <a:pt x="50" y="110"/>
                  </a:lnTo>
                  <a:lnTo>
                    <a:pt x="51" y="97"/>
                  </a:lnTo>
                  <a:lnTo>
                    <a:pt x="58" y="85"/>
                  </a:lnTo>
                  <a:lnTo>
                    <a:pt x="70" y="72"/>
                  </a:lnTo>
                  <a:lnTo>
                    <a:pt x="86" y="61"/>
                  </a:lnTo>
                  <a:lnTo>
                    <a:pt x="104" y="51"/>
                  </a:lnTo>
                  <a:lnTo>
                    <a:pt x="126" y="41"/>
                  </a:lnTo>
                  <a:lnTo>
                    <a:pt x="150" y="33"/>
                  </a:lnTo>
                  <a:lnTo>
                    <a:pt x="176" y="25"/>
                  </a:lnTo>
                  <a:lnTo>
                    <a:pt x="202" y="17"/>
                  </a:lnTo>
                  <a:lnTo>
                    <a:pt x="229" y="11"/>
                  </a:lnTo>
                  <a:lnTo>
                    <a:pt x="254" y="5"/>
                  </a:lnTo>
                  <a:lnTo>
                    <a:pt x="279" y="0"/>
                  </a:lnTo>
                  <a:close/>
                </a:path>
              </a:pathLst>
            </a:custGeom>
            <a:solidFill>
              <a:srgbClr val="000000"/>
            </a:solidFill>
            <a:ln w="9525">
              <a:noFill/>
              <a:round/>
              <a:headEnd/>
              <a:tailEnd/>
            </a:ln>
          </p:spPr>
          <p:txBody>
            <a:bodyPr/>
            <a:lstStyle/>
            <a:p>
              <a:endParaRPr lang="it-IT"/>
            </a:p>
          </p:txBody>
        </p:sp>
        <p:sp>
          <p:nvSpPr>
            <p:cNvPr id="16694" name="Freeform 5"/>
            <p:cNvSpPr>
              <a:spLocks/>
            </p:cNvSpPr>
            <p:nvPr/>
          </p:nvSpPr>
          <p:spPr bwMode="auto">
            <a:xfrm>
              <a:off x="1959" y="1888"/>
              <a:ext cx="2490" cy="2028"/>
            </a:xfrm>
            <a:custGeom>
              <a:avLst/>
              <a:gdLst>
                <a:gd name="T0" fmla="*/ 35537 w 1463"/>
                <a:gd name="T1" fmla="*/ 1245 h 1442"/>
                <a:gd name="T2" fmla="*/ 35488 w 1463"/>
                <a:gd name="T3" fmla="*/ 7189 h 1442"/>
                <a:gd name="T4" fmla="*/ 35537 w 1463"/>
                <a:gd name="T5" fmla="*/ 9310 h 1442"/>
                <a:gd name="T6" fmla="*/ 35320 w 1463"/>
                <a:gd name="T7" fmla="*/ 9570 h 1442"/>
                <a:gd name="T8" fmla="*/ 34906 w 1463"/>
                <a:gd name="T9" fmla="*/ 9811 h 1442"/>
                <a:gd name="T10" fmla="*/ 34246 w 1463"/>
                <a:gd name="T11" fmla="*/ 10035 h 1442"/>
                <a:gd name="T12" fmla="*/ 33422 w 1463"/>
                <a:gd name="T13" fmla="*/ 10222 h 1442"/>
                <a:gd name="T14" fmla="*/ 32406 w 1463"/>
                <a:gd name="T15" fmla="*/ 10397 h 1442"/>
                <a:gd name="T16" fmla="*/ 31267 w 1463"/>
                <a:gd name="T17" fmla="*/ 10551 h 1442"/>
                <a:gd name="T18" fmla="*/ 29991 w 1463"/>
                <a:gd name="T19" fmla="*/ 10684 h 1442"/>
                <a:gd name="T20" fmla="*/ 28663 w 1463"/>
                <a:gd name="T21" fmla="*/ 10801 h 1442"/>
                <a:gd name="T22" fmla="*/ 27206 w 1463"/>
                <a:gd name="T23" fmla="*/ 10904 h 1442"/>
                <a:gd name="T24" fmla="*/ 25691 w 1463"/>
                <a:gd name="T25" fmla="*/ 10981 h 1442"/>
                <a:gd name="T26" fmla="*/ 24132 w 1463"/>
                <a:gd name="T27" fmla="*/ 11043 h 1442"/>
                <a:gd name="T28" fmla="*/ 22580 w 1463"/>
                <a:gd name="T29" fmla="*/ 11088 h 1442"/>
                <a:gd name="T30" fmla="*/ 21050 w 1463"/>
                <a:gd name="T31" fmla="*/ 11127 h 1442"/>
                <a:gd name="T32" fmla="*/ 19495 w 1463"/>
                <a:gd name="T33" fmla="*/ 11155 h 1442"/>
                <a:gd name="T34" fmla="*/ 18041 w 1463"/>
                <a:gd name="T35" fmla="*/ 11157 h 1442"/>
                <a:gd name="T36" fmla="*/ 15895 w 1463"/>
                <a:gd name="T37" fmla="*/ 11155 h 1442"/>
                <a:gd name="T38" fmla="*/ 12957 w 1463"/>
                <a:gd name="T39" fmla="*/ 11116 h 1442"/>
                <a:gd name="T40" fmla="*/ 10037 w 1463"/>
                <a:gd name="T41" fmla="*/ 10994 h 1442"/>
                <a:gd name="T42" fmla="*/ 7242 w 1463"/>
                <a:gd name="T43" fmla="*/ 10831 h 1442"/>
                <a:gd name="T44" fmla="*/ 4742 w 1463"/>
                <a:gd name="T45" fmla="*/ 10601 h 1442"/>
                <a:gd name="T46" fmla="*/ 2662 w 1463"/>
                <a:gd name="T47" fmla="*/ 10300 h 1442"/>
                <a:gd name="T48" fmla="*/ 1074 w 1463"/>
                <a:gd name="T49" fmla="*/ 9923 h 1442"/>
                <a:gd name="T50" fmla="*/ 168 w 1463"/>
                <a:gd name="T51" fmla="*/ 9480 h 1442"/>
                <a:gd name="T52" fmla="*/ 26 w 1463"/>
                <a:gd name="T53" fmla="*/ 9234 h 1442"/>
                <a:gd name="T54" fmla="*/ 346 w 1463"/>
                <a:gd name="T55" fmla="*/ 9369 h 1442"/>
                <a:gd name="T56" fmla="*/ 1040 w 1463"/>
                <a:gd name="T57" fmla="*/ 9611 h 1442"/>
                <a:gd name="T58" fmla="*/ 2282 w 1463"/>
                <a:gd name="T59" fmla="*/ 9904 h 1442"/>
                <a:gd name="T60" fmla="*/ 4151 w 1463"/>
                <a:gd name="T61" fmla="*/ 10206 h 1442"/>
                <a:gd name="T62" fmla="*/ 6730 w 1463"/>
                <a:gd name="T63" fmla="*/ 10494 h 1442"/>
                <a:gd name="T64" fmla="*/ 10185 w 1463"/>
                <a:gd name="T65" fmla="*/ 10724 h 1442"/>
                <a:gd name="T66" fmla="*/ 14550 w 1463"/>
                <a:gd name="T67" fmla="*/ 10857 h 1442"/>
                <a:gd name="T68" fmla="*/ 20225 w 1463"/>
                <a:gd name="T69" fmla="*/ 10840 h 1442"/>
                <a:gd name="T70" fmla="*/ 25283 w 1463"/>
                <a:gd name="T71" fmla="*/ 10684 h 1442"/>
                <a:gd name="T72" fmla="*/ 28906 w 1463"/>
                <a:gd name="T73" fmla="*/ 10424 h 1442"/>
                <a:gd name="T74" fmla="*/ 31436 w 1463"/>
                <a:gd name="T75" fmla="*/ 10109 h 1442"/>
                <a:gd name="T76" fmla="*/ 32995 w 1463"/>
                <a:gd name="T77" fmla="*/ 9763 h 1442"/>
                <a:gd name="T78" fmla="*/ 33858 w 1463"/>
                <a:gd name="T79" fmla="*/ 9447 h 1442"/>
                <a:gd name="T80" fmla="*/ 34201 w 1463"/>
                <a:gd name="T81" fmla="*/ 9195 h 1442"/>
                <a:gd name="T82" fmla="*/ 34280 w 1463"/>
                <a:gd name="T83" fmla="*/ 9047 h 1442"/>
                <a:gd name="T84" fmla="*/ 34246 w 1463"/>
                <a:gd name="T85" fmla="*/ 8675 h 1442"/>
                <a:gd name="T86" fmla="*/ 34201 w 1463"/>
                <a:gd name="T87" fmla="*/ 6381 h 1442"/>
                <a:gd name="T88" fmla="*/ 34344 w 1463"/>
                <a:gd name="T89" fmla="*/ 3204 h 1442"/>
                <a:gd name="T90" fmla="*/ 34976 w 1463"/>
                <a:gd name="T91" fmla="*/ 623 h 144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463"/>
                <a:gd name="T139" fmla="*/ 0 h 1442"/>
                <a:gd name="T140" fmla="*/ 1463 w 1463"/>
                <a:gd name="T141" fmla="*/ 1442 h 144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463" h="1442">
                  <a:moveTo>
                    <a:pt x="1463" y="0"/>
                  </a:moveTo>
                  <a:lnTo>
                    <a:pt x="1462" y="161"/>
                  </a:lnTo>
                  <a:lnTo>
                    <a:pt x="1461" y="529"/>
                  </a:lnTo>
                  <a:lnTo>
                    <a:pt x="1460" y="929"/>
                  </a:lnTo>
                  <a:lnTo>
                    <a:pt x="1462" y="1184"/>
                  </a:lnTo>
                  <a:lnTo>
                    <a:pt x="1462" y="1203"/>
                  </a:lnTo>
                  <a:lnTo>
                    <a:pt x="1459" y="1220"/>
                  </a:lnTo>
                  <a:lnTo>
                    <a:pt x="1453" y="1237"/>
                  </a:lnTo>
                  <a:lnTo>
                    <a:pt x="1445" y="1253"/>
                  </a:lnTo>
                  <a:lnTo>
                    <a:pt x="1436" y="1268"/>
                  </a:lnTo>
                  <a:lnTo>
                    <a:pt x="1423" y="1283"/>
                  </a:lnTo>
                  <a:lnTo>
                    <a:pt x="1409" y="1297"/>
                  </a:lnTo>
                  <a:lnTo>
                    <a:pt x="1392" y="1310"/>
                  </a:lnTo>
                  <a:lnTo>
                    <a:pt x="1375" y="1321"/>
                  </a:lnTo>
                  <a:lnTo>
                    <a:pt x="1355" y="1333"/>
                  </a:lnTo>
                  <a:lnTo>
                    <a:pt x="1333" y="1344"/>
                  </a:lnTo>
                  <a:lnTo>
                    <a:pt x="1310" y="1355"/>
                  </a:lnTo>
                  <a:lnTo>
                    <a:pt x="1286" y="1364"/>
                  </a:lnTo>
                  <a:lnTo>
                    <a:pt x="1261" y="1373"/>
                  </a:lnTo>
                  <a:lnTo>
                    <a:pt x="1234" y="1381"/>
                  </a:lnTo>
                  <a:lnTo>
                    <a:pt x="1207" y="1389"/>
                  </a:lnTo>
                  <a:lnTo>
                    <a:pt x="1179" y="1396"/>
                  </a:lnTo>
                  <a:lnTo>
                    <a:pt x="1149" y="1402"/>
                  </a:lnTo>
                  <a:lnTo>
                    <a:pt x="1119" y="1409"/>
                  </a:lnTo>
                  <a:lnTo>
                    <a:pt x="1088" y="1414"/>
                  </a:lnTo>
                  <a:lnTo>
                    <a:pt x="1057" y="1419"/>
                  </a:lnTo>
                  <a:lnTo>
                    <a:pt x="1026" y="1423"/>
                  </a:lnTo>
                  <a:lnTo>
                    <a:pt x="993" y="1427"/>
                  </a:lnTo>
                  <a:lnTo>
                    <a:pt x="961" y="1431"/>
                  </a:lnTo>
                  <a:lnTo>
                    <a:pt x="929" y="1433"/>
                  </a:lnTo>
                  <a:lnTo>
                    <a:pt x="898" y="1436"/>
                  </a:lnTo>
                  <a:lnTo>
                    <a:pt x="866" y="1438"/>
                  </a:lnTo>
                  <a:lnTo>
                    <a:pt x="834" y="1440"/>
                  </a:lnTo>
                  <a:lnTo>
                    <a:pt x="802" y="1441"/>
                  </a:lnTo>
                  <a:lnTo>
                    <a:pt x="772" y="1441"/>
                  </a:lnTo>
                  <a:lnTo>
                    <a:pt x="742" y="1442"/>
                  </a:lnTo>
                  <a:lnTo>
                    <a:pt x="712" y="1442"/>
                  </a:lnTo>
                  <a:lnTo>
                    <a:pt x="654" y="1441"/>
                  </a:lnTo>
                  <a:lnTo>
                    <a:pt x="594" y="1439"/>
                  </a:lnTo>
                  <a:lnTo>
                    <a:pt x="533" y="1436"/>
                  </a:lnTo>
                  <a:lnTo>
                    <a:pt x="473" y="1429"/>
                  </a:lnTo>
                  <a:lnTo>
                    <a:pt x="413" y="1421"/>
                  </a:lnTo>
                  <a:lnTo>
                    <a:pt x="354" y="1411"/>
                  </a:lnTo>
                  <a:lnTo>
                    <a:pt x="298" y="1400"/>
                  </a:lnTo>
                  <a:lnTo>
                    <a:pt x="245" y="1386"/>
                  </a:lnTo>
                  <a:lnTo>
                    <a:pt x="195" y="1370"/>
                  </a:lnTo>
                  <a:lnTo>
                    <a:pt x="149" y="1351"/>
                  </a:lnTo>
                  <a:lnTo>
                    <a:pt x="109" y="1331"/>
                  </a:lnTo>
                  <a:lnTo>
                    <a:pt x="73" y="1308"/>
                  </a:lnTo>
                  <a:lnTo>
                    <a:pt x="44" y="1282"/>
                  </a:lnTo>
                  <a:lnTo>
                    <a:pt x="22" y="1255"/>
                  </a:lnTo>
                  <a:lnTo>
                    <a:pt x="7" y="1225"/>
                  </a:lnTo>
                  <a:lnTo>
                    <a:pt x="0" y="1191"/>
                  </a:lnTo>
                  <a:lnTo>
                    <a:pt x="1" y="1194"/>
                  </a:lnTo>
                  <a:lnTo>
                    <a:pt x="6" y="1200"/>
                  </a:lnTo>
                  <a:lnTo>
                    <a:pt x="14" y="1211"/>
                  </a:lnTo>
                  <a:lnTo>
                    <a:pt x="27" y="1225"/>
                  </a:lnTo>
                  <a:lnTo>
                    <a:pt x="43" y="1242"/>
                  </a:lnTo>
                  <a:lnTo>
                    <a:pt x="66" y="1260"/>
                  </a:lnTo>
                  <a:lnTo>
                    <a:pt x="94" y="1280"/>
                  </a:lnTo>
                  <a:lnTo>
                    <a:pt x="128" y="1300"/>
                  </a:lnTo>
                  <a:lnTo>
                    <a:pt x="171" y="1319"/>
                  </a:lnTo>
                  <a:lnTo>
                    <a:pt x="219" y="1339"/>
                  </a:lnTo>
                  <a:lnTo>
                    <a:pt x="277" y="1357"/>
                  </a:lnTo>
                  <a:lnTo>
                    <a:pt x="343" y="1373"/>
                  </a:lnTo>
                  <a:lnTo>
                    <a:pt x="419" y="1386"/>
                  </a:lnTo>
                  <a:lnTo>
                    <a:pt x="504" y="1396"/>
                  </a:lnTo>
                  <a:lnTo>
                    <a:pt x="599" y="1403"/>
                  </a:lnTo>
                  <a:lnTo>
                    <a:pt x="705" y="1404"/>
                  </a:lnTo>
                  <a:lnTo>
                    <a:pt x="832" y="1401"/>
                  </a:lnTo>
                  <a:lnTo>
                    <a:pt x="944" y="1393"/>
                  </a:lnTo>
                  <a:lnTo>
                    <a:pt x="1040" y="1381"/>
                  </a:lnTo>
                  <a:lnTo>
                    <a:pt x="1121" y="1365"/>
                  </a:lnTo>
                  <a:lnTo>
                    <a:pt x="1189" y="1347"/>
                  </a:lnTo>
                  <a:lnTo>
                    <a:pt x="1247" y="1327"/>
                  </a:lnTo>
                  <a:lnTo>
                    <a:pt x="1293" y="1306"/>
                  </a:lnTo>
                  <a:lnTo>
                    <a:pt x="1330" y="1283"/>
                  </a:lnTo>
                  <a:lnTo>
                    <a:pt x="1357" y="1262"/>
                  </a:lnTo>
                  <a:lnTo>
                    <a:pt x="1378" y="1241"/>
                  </a:lnTo>
                  <a:lnTo>
                    <a:pt x="1393" y="1221"/>
                  </a:lnTo>
                  <a:lnTo>
                    <a:pt x="1402" y="1204"/>
                  </a:lnTo>
                  <a:lnTo>
                    <a:pt x="1407" y="1189"/>
                  </a:lnTo>
                  <a:lnTo>
                    <a:pt x="1409" y="1177"/>
                  </a:lnTo>
                  <a:lnTo>
                    <a:pt x="1410" y="1169"/>
                  </a:lnTo>
                  <a:lnTo>
                    <a:pt x="1410" y="1167"/>
                  </a:lnTo>
                  <a:lnTo>
                    <a:pt x="1409" y="1121"/>
                  </a:lnTo>
                  <a:lnTo>
                    <a:pt x="1408" y="999"/>
                  </a:lnTo>
                  <a:lnTo>
                    <a:pt x="1407" y="825"/>
                  </a:lnTo>
                  <a:lnTo>
                    <a:pt x="1408" y="621"/>
                  </a:lnTo>
                  <a:lnTo>
                    <a:pt x="1413" y="414"/>
                  </a:lnTo>
                  <a:lnTo>
                    <a:pt x="1423" y="225"/>
                  </a:lnTo>
                  <a:lnTo>
                    <a:pt x="1439" y="80"/>
                  </a:lnTo>
                  <a:lnTo>
                    <a:pt x="1463" y="0"/>
                  </a:lnTo>
                  <a:close/>
                </a:path>
              </a:pathLst>
            </a:custGeom>
            <a:solidFill>
              <a:srgbClr val="000000"/>
            </a:solidFill>
            <a:ln w="9525">
              <a:noFill/>
              <a:round/>
              <a:headEnd/>
              <a:tailEnd/>
            </a:ln>
          </p:spPr>
          <p:txBody>
            <a:bodyPr/>
            <a:lstStyle/>
            <a:p>
              <a:endParaRPr lang="it-IT"/>
            </a:p>
          </p:txBody>
        </p:sp>
        <p:sp>
          <p:nvSpPr>
            <p:cNvPr id="16695" name="Freeform 6"/>
            <p:cNvSpPr>
              <a:spLocks/>
            </p:cNvSpPr>
            <p:nvPr/>
          </p:nvSpPr>
          <p:spPr bwMode="auto">
            <a:xfrm>
              <a:off x="1927" y="1616"/>
              <a:ext cx="88" cy="1882"/>
            </a:xfrm>
            <a:custGeom>
              <a:avLst/>
              <a:gdLst>
                <a:gd name="T0" fmla="*/ 550 w 51"/>
                <a:gd name="T1" fmla="*/ 0 h 1339"/>
                <a:gd name="T2" fmla="*/ 504 w 51"/>
                <a:gd name="T3" fmla="*/ 403 h 1339"/>
                <a:gd name="T4" fmla="*/ 426 w 51"/>
                <a:gd name="T5" fmla="*/ 1463 h 1339"/>
                <a:gd name="T6" fmla="*/ 255 w 51"/>
                <a:gd name="T7" fmla="*/ 3001 h 1339"/>
                <a:gd name="T8" fmla="*/ 107 w 51"/>
                <a:gd name="T9" fmla="*/ 4773 h 1339"/>
                <a:gd name="T10" fmla="*/ 28 w 51"/>
                <a:gd name="T11" fmla="*/ 6600 h 1339"/>
                <a:gd name="T12" fmla="*/ 0 w 51"/>
                <a:gd name="T13" fmla="*/ 8273 h 1339"/>
                <a:gd name="T14" fmla="*/ 48 w 51"/>
                <a:gd name="T15" fmla="*/ 9581 h 1339"/>
                <a:gd name="T16" fmla="*/ 292 w 51"/>
                <a:gd name="T17" fmla="*/ 10324 h 1339"/>
                <a:gd name="T18" fmla="*/ 402 w 51"/>
                <a:gd name="T19" fmla="*/ 9978 h 1339"/>
                <a:gd name="T20" fmla="*/ 632 w 51"/>
                <a:gd name="T21" fmla="*/ 9036 h 1339"/>
                <a:gd name="T22" fmla="*/ 906 w 51"/>
                <a:gd name="T23" fmla="*/ 7669 h 1339"/>
                <a:gd name="T24" fmla="*/ 1161 w 51"/>
                <a:gd name="T25" fmla="*/ 6037 h 1339"/>
                <a:gd name="T26" fmla="*/ 1346 w 51"/>
                <a:gd name="T27" fmla="*/ 4285 h 1339"/>
                <a:gd name="T28" fmla="*/ 1346 w 51"/>
                <a:gd name="T29" fmla="*/ 2600 h 1339"/>
                <a:gd name="T30" fmla="*/ 1134 w 51"/>
                <a:gd name="T31" fmla="*/ 1109 h 1339"/>
                <a:gd name="T32" fmla="*/ 550 w 51"/>
                <a:gd name="T33" fmla="*/ 0 h 13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1"/>
                <a:gd name="T52" fmla="*/ 0 h 1339"/>
                <a:gd name="T53" fmla="*/ 51 w 51"/>
                <a:gd name="T54" fmla="*/ 1339 h 13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1" h="1339">
                  <a:moveTo>
                    <a:pt x="21" y="0"/>
                  </a:moveTo>
                  <a:lnTo>
                    <a:pt x="19" y="52"/>
                  </a:lnTo>
                  <a:lnTo>
                    <a:pt x="16" y="190"/>
                  </a:lnTo>
                  <a:lnTo>
                    <a:pt x="10" y="389"/>
                  </a:lnTo>
                  <a:lnTo>
                    <a:pt x="4" y="619"/>
                  </a:lnTo>
                  <a:lnTo>
                    <a:pt x="1" y="856"/>
                  </a:lnTo>
                  <a:lnTo>
                    <a:pt x="0" y="1073"/>
                  </a:lnTo>
                  <a:lnTo>
                    <a:pt x="2" y="1243"/>
                  </a:lnTo>
                  <a:lnTo>
                    <a:pt x="11" y="1339"/>
                  </a:lnTo>
                  <a:lnTo>
                    <a:pt x="15" y="1294"/>
                  </a:lnTo>
                  <a:lnTo>
                    <a:pt x="24" y="1172"/>
                  </a:lnTo>
                  <a:lnTo>
                    <a:pt x="34" y="995"/>
                  </a:lnTo>
                  <a:lnTo>
                    <a:pt x="44" y="783"/>
                  </a:lnTo>
                  <a:lnTo>
                    <a:pt x="51" y="556"/>
                  </a:lnTo>
                  <a:lnTo>
                    <a:pt x="51" y="337"/>
                  </a:lnTo>
                  <a:lnTo>
                    <a:pt x="43" y="144"/>
                  </a:lnTo>
                  <a:lnTo>
                    <a:pt x="21" y="0"/>
                  </a:lnTo>
                  <a:close/>
                </a:path>
              </a:pathLst>
            </a:custGeom>
            <a:solidFill>
              <a:srgbClr val="000000"/>
            </a:solidFill>
            <a:ln w="9525">
              <a:noFill/>
              <a:round/>
              <a:headEnd/>
              <a:tailEnd/>
            </a:ln>
          </p:spPr>
          <p:txBody>
            <a:bodyPr/>
            <a:lstStyle/>
            <a:p>
              <a:endParaRPr lang="it-IT"/>
            </a:p>
          </p:txBody>
        </p:sp>
        <p:sp>
          <p:nvSpPr>
            <p:cNvPr id="16696" name="Freeform 7"/>
            <p:cNvSpPr>
              <a:spLocks/>
            </p:cNvSpPr>
            <p:nvPr/>
          </p:nvSpPr>
          <p:spPr bwMode="auto">
            <a:xfrm>
              <a:off x="1944" y="2482"/>
              <a:ext cx="2684" cy="346"/>
            </a:xfrm>
            <a:custGeom>
              <a:avLst/>
              <a:gdLst>
                <a:gd name="T0" fmla="*/ 29852 w 1578"/>
                <a:gd name="T1" fmla="*/ 136 h 247"/>
                <a:gd name="T2" fmla="*/ 28216 w 1578"/>
                <a:gd name="T3" fmla="*/ 108 h 247"/>
                <a:gd name="T4" fmla="*/ 25493 w 1578"/>
                <a:gd name="T5" fmla="*/ 77 h 247"/>
                <a:gd name="T6" fmla="*/ 21960 w 1578"/>
                <a:gd name="T7" fmla="*/ 29 h 247"/>
                <a:gd name="T8" fmla="*/ 17972 w 1578"/>
                <a:gd name="T9" fmla="*/ 0 h 247"/>
                <a:gd name="T10" fmla="*/ 13753 w 1578"/>
                <a:gd name="T11" fmla="*/ 15 h 247"/>
                <a:gd name="T12" fmla="*/ 9610 w 1578"/>
                <a:gd name="T13" fmla="*/ 41 h 247"/>
                <a:gd name="T14" fmla="*/ 5877 w 1578"/>
                <a:gd name="T15" fmla="*/ 146 h 247"/>
                <a:gd name="T16" fmla="*/ 2829 w 1578"/>
                <a:gd name="T17" fmla="*/ 287 h 247"/>
                <a:gd name="T18" fmla="*/ 767 w 1578"/>
                <a:gd name="T19" fmla="*/ 528 h 247"/>
                <a:gd name="T20" fmla="*/ 0 w 1578"/>
                <a:gd name="T21" fmla="*/ 836 h 247"/>
                <a:gd name="T22" fmla="*/ 0 w 1578"/>
                <a:gd name="T23" fmla="*/ 873 h 247"/>
                <a:gd name="T24" fmla="*/ 44 w 1578"/>
                <a:gd name="T25" fmla="*/ 940 h 247"/>
                <a:gd name="T26" fmla="*/ 265 w 1578"/>
                <a:gd name="T27" fmla="*/ 1077 h 247"/>
                <a:gd name="T28" fmla="*/ 1692 w 1578"/>
                <a:gd name="T29" fmla="*/ 1356 h 247"/>
                <a:gd name="T30" fmla="*/ 4169 w 1578"/>
                <a:gd name="T31" fmla="*/ 1563 h 247"/>
                <a:gd name="T32" fmla="*/ 7455 w 1578"/>
                <a:gd name="T33" fmla="*/ 1713 h 247"/>
                <a:gd name="T34" fmla="*/ 11401 w 1578"/>
                <a:gd name="T35" fmla="*/ 1822 h 247"/>
                <a:gd name="T36" fmla="*/ 15784 w 1578"/>
                <a:gd name="T37" fmla="*/ 1866 h 247"/>
                <a:gd name="T38" fmla="*/ 20411 w 1578"/>
                <a:gd name="T39" fmla="*/ 1846 h 247"/>
                <a:gd name="T40" fmla="*/ 25042 w 1578"/>
                <a:gd name="T41" fmla="*/ 1768 h 247"/>
                <a:gd name="T42" fmla="*/ 29534 w 1578"/>
                <a:gd name="T43" fmla="*/ 1632 h 247"/>
                <a:gd name="T44" fmla="*/ 33637 w 1578"/>
                <a:gd name="T45" fmla="*/ 1429 h 247"/>
                <a:gd name="T46" fmla="*/ 37173 w 1578"/>
                <a:gd name="T47" fmla="*/ 1171 h 247"/>
                <a:gd name="T48" fmla="*/ 38044 w 1578"/>
                <a:gd name="T49" fmla="*/ 1076 h 247"/>
                <a:gd name="T50" fmla="*/ 37285 w 1578"/>
                <a:gd name="T51" fmla="*/ 1112 h 247"/>
                <a:gd name="T52" fmla="*/ 35955 w 1578"/>
                <a:gd name="T53" fmla="*/ 1171 h 247"/>
                <a:gd name="T54" fmla="*/ 34127 w 1578"/>
                <a:gd name="T55" fmla="*/ 1248 h 247"/>
                <a:gd name="T56" fmla="*/ 31846 w 1578"/>
                <a:gd name="T57" fmla="*/ 1336 h 247"/>
                <a:gd name="T58" fmla="*/ 29269 w 1578"/>
                <a:gd name="T59" fmla="*/ 1415 h 247"/>
                <a:gd name="T60" fmla="*/ 26462 w 1578"/>
                <a:gd name="T61" fmla="*/ 1507 h 247"/>
                <a:gd name="T62" fmla="*/ 23486 w 1578"/>
                <a:gd name="T63" fmla="*/ 1563 h 247"/>
                <a:gd name="T64" fmla="*/ 20440 w 1578"/>
                <a:gd name="T65" fmla="*/ 1597 h 247"/>
                <a:gd name="T66" fmla="*/ 17364 w 1578"/>
                <a:gd name="T67" fmla="*/ 1603 h 247"/>
                <a:gd name="T68" fmla="*/ 14378 w 1578"/>
                <a:gd name="T69" fmla="*/ 1572 h 247"/>
                <a:gd name="T70" fmla="*/ 10702 w 1578"/>
                <a:gd name="T71" fmla="*/ 1482 h 247"/>
                <a:gd name="T72" fmla="*/ 7559 w 1578"/>
                <a:gd name="T73" fmla="*/ 1371 h 247"/>
                <a:gd name="T74" fmla="*/ 5040 w 1578"/>
                <a:gd name="T75" fmla="*/ 1229 h 247"/>
                <a:gd name="T76" fmla="*/ 3286 w 1578"/>
                <a:gd name="T77" fmla="*/ 1067 h 247"/>
                <a:gd name="T78" fmla="*/ 2378 w 1578"/>
                <a:gd name="T79" fmla="*/ 885 h 247"/>
                <a:gd name="T80" fmla="*/ 2393 w 1578"/>
                <a:gd name="T81" fmla="*/ 721 h 247"/>
                <a:gd name="T82" fmla="*/ 3356 w 1578"/>
                <a:gd name="T83" fmla="*/ 597 h 247"/>
                <a:gd name="T84" fmla="*/ 5077 w 1578"/>
                <a:gd name="T85" fmla="*/ 454 h 247"/>
                <a:gd name="T86" fmla="*/ 7392 w 1578"/>
                <a:gd name="T87" fmla="*/ 336 h 247"/>
                <a:gd name="T88" fmla="*/ 10117 w 1578"/>
                <a:gd name="T89" fmla="*/ 227 h 247"/>
                <a:gd name="T90" fmla="*/ 13053 w 1578"/>
                <a:gd name="T91" fmla="*/ 172 h 247"/>
                <a:gd name="T92" fmla="*/ 16883 w 1578"/>
                <a:gd name="T93" fmla="*/ 151 h 247"/>
                <a:gd name="T94" fmla="*/ 21351 w 1578"/>
                <a:gd name="T95" fmla="*/ 146 h 247"/>
                <a:gd name="T96" fmla="*/ 25695 w 1578"/>
                <a:gd name="T97" fmla="*/ 136 h 247"/>
                <a:gd name="T98" fmla="*/ 28918 w 1578"/>
                <a:gd name="T99" fmla="*/ 146 h 247"/>
                <a:gd name="T100" fmla="*/ 30198 w 1578"/>
                <a:gd name="T101" fmla="*/ 146 h 247"/>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578"/>
                <a:gd name="T154" fmla="*/ 0 h 247"/>
                <a:gd name="T155" fmla="*/ 1578 w 1578"/>
                <a:gd name="T156" fmla="*/ 247 h 247"/>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578" h="247">
                  <a:moveTo>
                    <a:pt x="1247" y="19"/>
                  </a:moveTo>
                  <a:lnTo>
                    <a:pt x="1244" y="19"/>
                  </a:lnTo>
                  <a:lnTo>
                    <a:pt x="1233" y="18"/>
                  </a:lnTo>
                  <a:lnTo>
                    <a:pt x="1216" y="17"/>
                  </a:lnTo>
                  <a:lnTo>
                    <a:pt x="1194" y="15"/>
                  </a:lnTo>
                  <a:lnTo>
                    <a:pt x="1165" y="14"/>
                  </a:lnTo>
                  <a:lnTo>
                    <a:pt x="1132" y="13"/>
                  </a:lnTo>
                  <a:lnTo>
                    <a:pt x="1095" y="11"/>
                  </a:lnTo>
                  <a:lnTo>
                    <a:pt x="1053" y="10"/>
                  </a:lnTo>
                  <a:lnTo>
                    <a:pt x="1008" y="7"/>
                  </a:lnTo>
                  <a:lnTo>
                    <a:pt x="959" y="6"/>
                  </a:lnTo>
                  <a:lnTo>
                    <a:pt x="907" y="4"/>
                  </a:lnTo>
                  <a:lnTo>
                    <a:pt x="854" y="3"/>
                  </a:lnTo>
                  <a:lnTo>
                    <a:pt x="798" y="2"/>
                  </a:lnTo>
                  <a:lnTo>
                    <a:pt x="742" y="0"/>
                  </a:lnTo>
                  <a:lnTo>
                    <a:pt x="684" y="0"/>
                  </a:lnTo>
                  <a:lnTo>
                    <a:pt x="625" y="0"/>
                  </a:lnTo>
                  <a:lnTo>
                    <a:pt x="568" y="2"/>
                  </a:lnTo>
                  <a:lnTo>
                    <a:pt x="510" y="3"/>
                  </a:lnTo>
                  <a:lnTo>
                    <a:pt x="452" y="4"/>
                  </a:lnTo>
                  <a:lnTo>
                    <a:pt x="397" y="6"/>
                  </a:lnTo>
                  <a:lnTo>
                    <a:pt x="343" y="10"/>
                  </a:lnTo>
                  <a:lnTo>
                    <a:pt x="291" y="13"/>
                  </a:lnTo>
                  <a:lnTo>
                    <a:pt x="243" y="19"/>
                  </a:lnTo>
                  <a:lnTo>
                    <a:pt x="197" y="25"/>
                  </a:lnTo>
                  <a:lnTo>
                    <a:pt x="155" y="32"/>
                  </a:lnTo>
                  <a:lnTo>
                    <a:pt x="117" y="38"/>
                  </a:lnTo>
                  <a:lnTo>
                    <a:pt x="84" y="48"/>
                  </a:lnTo>
                  <a:lnTo>
                    <a:pt x="55" y="58"/>
                  </a:lnTo>
                  <a:lnTo>
                    <a:pt x="32" y="70"/>
                  </a:lnTo>
                  <a:lnTo>
                    <a:pt x="15" y="82"/>
                  </a:lnTo>
                  <a:lnTo>
                    <a:pt x="4" y="96"/>
                  </a:lnTo>
                  <a:lnTo>
                    <a:pt x="0" y="111"/>
                  </a:lnTo>
                  <a:lnTo>
                    <a:pt x="0" y="112"/>
                  </a:lnTo>
                  <a:lnTo>
                    <a:pt x="0" y="114"/>
                  </a:lnTo>
                  <a:lnTo>
                    <a:pt x="0" y="116"/>
                  </a:lnTo>
                  <a:lnTo>
                    <a:pt x="0" y="118"/>
                  </a:lnTo>
                  <a:lnTo>
                    <a:pt x="1" y="120"/>
                  </a:lnTo>
                  <a:lnTo>
                    <a:pt x="2" y="124"/>
                  </a:lnTo>
                  <a:lnTo>
                    <a:pt x="2" y="126"/>
                  </a:lnTo>
                  <a:lnTo>
                    <a:pt x="3" y="129"/>
                  </a:lnTo>
                  <a:lnTo>
                    <a:pt x="11" y="143"/>
                  </a:lnTo>
                  <a:lnTo>
                    <a:pt x="26" y="156"/>
                  </a:lnTo>
                  <a:lnTo>
                    <a:pt x="46" y="167"/>
                  </a:lnTo>
                  <a:lnTo>
                    <a:pt x="70" y="179"/>
                  </a:lnTo>
                  <a:lnTo>
                    <a:pt x="100" y="188"/>
                  </a:lnTo>
                  <a:lnTo>
                    <a:pt x="133" y="199"/>
                  </a:lnTo>
                  <a:lnTo>
                    <a:pt x="172" y="207"/>
                  </a:lnTo>
                  <a:lnTo>
                    <a:pt x="214" y="215"/>
                  </a:lnTo>
                  <a:lnTo>
                    <a:pt x="260" y="222"/>
                  </a:lnTo>
                  <a:lnTo>
                    <a:pt x="308" y="227"/>
                  </a:lnTo>
                  <a:lnTo>
                    <a:pt x="360" y="233"/>
                  </a:lnTo>
                  <a:lnTo>
                    <a:pt x="414" y="238"/>
                  </a:lnTo>
                  <a:lnTo>
                    <a:pt x="471" y="241"/>
                  </a:lnTo>
                  <a:lnTo>
                    <a:pt x="530" y="243"/>
                  </a:lnTo>
                  <a:lnTo>
                    <a:pt x="591" y="246"/>
                  </a:lnTo>
                  <a:lnTo>
                    <a:pt x="652" y="247"/>
                  </a:lnTo>
                  <a:lnTo>
                    <a:pt x="715" y="247"/>
                  </a:lnTo>
                  <a:lnTo>
                    <a:pt x="778" y="246"/>
                  </a:lnTo>
                  <a:lnTo>
                    <a:pt x="843" y="245"/>
                  </a:lnTo>
                  <a:lnTo>
                    <a:pt x="906" y="242"/>
                  </a:lnTo>
                  <a:lnTo>
                    <a:pt x="971" y="239"/>
                  </a:lnTo>
                  <a:lnTo>
                    <a:pt x="1034" y="234"/>
                  </a:lnTo>
                  <a:lnTo>
                    <a:pt x="1098" y="230"/>
                  </a:lnTo>
                  <a:lnTo>
                    <a:pt x="1159" y="223"/>
                  </a:lnTo>
                  <a:lnTo>
                    <a:pt x="1220" y="216"/>
                  </a:lnTo>
                  <a:lnTo>
                    <a:pt x="1278" y="208"/>
                  </a:lnTo>
                  <a:lnTo>
                    <a:pt x="1335" y="200"/>
                  </a:lnTo>
                  <a:lnTo>
                    <a:pt x="1389" y="189"/>
                  </a:lnTo>
                  <a:lnTo>
                    <a:pt x="1441" y="179"/>
                  </a:lnTo>
                  <a:lnTo>
                    <a:pt x="1490" y="167"/>
                  </a:lnTo>
                  <a:lnTo>
                    <a:pt x="1535" y="155"/>
                  </a:lnTo>
                  <a:lnTo>
                    <a:pt x="1578" y="141"/>
                  </a:lnTo>
                  <a:lnTo>
                    <a:pt x="1577" y="141"/>
                  </a:lnTo>
                  <a:lnTo>
                    <a:pt x="1571" y="142"/>
                  </a:lnTo>
                  <a:lnTo>
                    <a:pt x="1564" y="143"/>
                  </a:lnTo>
                  <a:lnTo>
                    <a:pt x="1554" y="144"/>
                  </a:lnTo>
                  <a:lnTo>
                    <a:pt x="1540" y="147"/>
                  </a:lnTo>
                  <a:lnTo>
                    <a:pt x="1524" y="149"/>
                  </a:lnTo>
                  <a:lnTo>
                    <a:pt x="1505" y="152"/>
                  </a:lnTo>
                  <a:lnTo>
                    <a:pt x="1485" y="155"/>
                  </a:lnTo>
                  <a:lnTo>
                    <a:pt x="1462" y="158"/>
                  </a:lnTo>
                  <a:lnTo>
                    <a:pt x="1436" y="162"/>
                  </a:lnTo>
                  <a:lnTo>
                    <a:pt x="1409" y="165"/>
                  </a:lnTo>
                  <a:lnTo>
                    <a:pt x="1380" y="169"/>
                  </a:lnTo>
                  <a:lnTo>
                    <a:pt x="1349" y="173"/>
                  </a:lnTo>
                  <a:lnTo>
                    <a:pt x="1315" y="177"/>
                  </a:lnTo>
                  <a:lnTo>
                    <a:pt x="1282" y="180"/>
                  </a:lnTo>
                  <a:lnTo>
                    <a:pt x="1246" y="185"/>
                  </a:lnTo>
                  <a:lnTo>
                    <a:pt x="1209" y="188"/>
                  </a:lnTo>
                  <a:lnTo>
                    <a:pt x="1171" y="192"/>
                  </a:lnTo>
                  <a:lnTo>
                    <a:pt x="1133" y="195"/>
                  </a:lnTo>
                  <a:lnTo>
                    <a:pt x="1093" y="199"/>
                  </a:lnTo>
                  <a:lnTo>
                    <a:pt x="1053" y="201"/>
                  </a:lnTo>
                  <a:lnTo>
                    <a:pt x="1011" y="204"/>
                  </a:lnTo>
                  <a:lnTo>
                    <a:pt x="970" y="207"/>
                  </a:lnTo>
                  <a:lnTo>
                    <a:pt x="928" y="209"/>
                  </a:lnTo>
                  <a:lnTo>
                    <a:pt x="886" y="210"/>
                  </a:lnTo>
                  <a:lnTo>
                    <a:pt x="844" y="211"/>
                  </a:lnTo>
                  <a:lnTo>
                    <a:pt x="801" y="212"/>
                  </a:lnTo>
                  <a:lnTo>
                    <a:pt x="759" y="212"/>
                  </a:lnTo>
                  <a:lnTo>
                    <a:pt x="717" y="212"/>
                  </a:lnTo>
                  <a:lnTo>
                    <a:pt x="676" y="211"/>
                  </a:lnTo>
                  <a:lnTo>
                    <a:pt x="634" y="210"/>
                  </a:lnTo>
                  <a:lnTo>
                    <a:pt x="594" y="208"/>
                  </a:lnTo>
                  <a:lnTo>
                    <a:pt x="541" y="204"/>
                  </a:lnTo>
                  <a:lnTo>
                    <a:pt x="490" y="201"/>
                  </a:lnTo>
                  <a:lnTo>
                    <a:pt x="442" y="196"/>
                  </a:lnTo>
                  <a:lnTo>
                    <a:pt x="396" y="192"/>
                  </a:lnTo>
                  <a:lnTo>
                    <a:pt x="352" y="186"/>
                  </a:lnTo>
                  <a:lnTo>
                    <a:pt x="312" y="181"/>
                  </a:lnTo>
                  <a:lnTo>
                    <a:pt x="274" y="176"/>
                  </a:lnTo>
                  <a:lnTo>
                    <a:pt x="239" y="169"/>
                  </a:lnTo>
                  <a:lnTo>
                    <a:pt x="208" y="163"/>
                  </a:lnTo>
                  <a:lnTo>
                    <a:pt x="180" y="156"/>
                  </a:lnTo>
                  <a:lnTo>
                    <a:pt x="156" y="148"/>
                  </a:lnTo>
                  <a:lnTo>
                    <a:pt x="136" y="141"/>
                  </a:lnTo>
                  <a:lnTo>
                    <a:pt x="118" y="133"/>
                  </a:lnTo>
                  <a:lnTo>
                    <a:pt x="106" y="125"/>
                  </a:lnTo>
                  <a:lnTo>
                    <a:pt x="98" y="117"/>
                  </a:lnTo>
                  <a:lnTo>
                    <a:pt x="93" y="108"/>
                  </a:lnTo>
                  <a:lnTo>
                    <a:pt x="94" y="102"/>
                  </a:lnTo>
                  <a:lnTo>
                    <a:pt x="99" y="96"/>
                  </a:lnTo>
                  <a:lnTo>
                    <a:pt x="109" y="90"/>
                  </a:lnTo>
                  <a:lnTo>
                    <a:pt x="122" y="85"/>
                  </a:lnTo>
                  <a:lnTo>
                    <a:pt x="139" y="79"/>
                  </a:lnTo>
                  <a:lnTo>
                    <a:pt x="160" y="73"/>
                  </a:lnTo>
                  <a:lnTo>
                    <a:pt x="183" y="66"/>
                  </a:lnTo>
                  <a:lnTo>
                    <a:pt x="210" y="60"/>
                  </a:lnTo>
                  <a:lnTo>
                    <a:pt x="239" y="55"/>
                  </a:lnTo>
                  <a:lnTo>
                    <a:pt x="270" y="49"/>
                  </a:lnTo>
                  <a:lnTo>
                    <a:pt x="305" y="44"/>
                  </a:lnTo>
                  <a:lnTo>
                    <a:pt x="341" y="40"/>
                  </a:lnTo>
                  <a:lnTo>
                    <a:pt x="379" y="35"/>
                  </a:lnTo>
                  <a:lnTo>
                    <a:pt x="418" y="30"/>
                  </a:lnTo>
                  <a:lnTo>
                    <a:pt x="458" y="27"/>
                  </a:lnTo>
                  <a:lnTo>
                    <a:pt x="500" y="25"/>
                  </a:lnTo>
                  <a:lnTo>
                    <a:pt x="539" y="23"/>
                  </a:lnTo>
                  <a:lnTo>
                    <a:pt x="586" y="21"/>
                  </a:lnTo>
                  <a:lnTo>
                    <a:pt x="639" y="21"/>
                  </a:lnTo>
                  <a:lnTo>
                    <a:pt x="697" y="20"/>
                  </a:lnTo>
                  <a:lnTo>
                    <a:pt x="757" y="19"/>
                  </a:lnTo>
                  <a:lnTo>
                    <a:pt x="819" y="19"/>
                  </a:lnTo>
                  <a:lnTo>
                    <a:pt x="882" y="19"/>
                  </a:lnTo>
                  <a:lnTo>
                    <a:pt x="944" y="18"/>
                  </a:lnTo>
                  <a:lnTo>
                    <a:pt x="1004" y="18"/>
                  </a:lnTo>
                  <a:lnTo>
                    <a:pt x="1061" y="18"/>
                  </a:lnTo>
                  <a:lnTo>
                    <a:pt x="1112" y="19"/>
                  </a:lnTo>
                  <a:lnTo>
                    <a:pt x="1157" y="19"/>
                  </a:lnTo>
                  <a:lnTo>
                    <a:pt x="1194" y="19"/>
                  </a:lnTo>
                  <a:lnTo>
                    <a:pt x="1223" y="19"/>
                  </a:lnTo>
                  <a:lnTo>
                    <a:pt x="1242" y="19"/>
                  </a:lnTo>
                  <a:lnTo>
                    <a:pt x="1247" y="19"/>
                  </a:lnTo>
                  <a:close/>
                </a:path>
              </a:pathLst>
            </a:custGeom>
            <a:solidFill>
              <a:srgbClr val="000000"/>
            </a:solidFill>
            <a:ln w="9525">
              <a:noFill/>
              <a:round/>
              <a:headEnd/>
              <a:tailEnd/>
            </a:ln>
          </p:spPr>
          <p:txBody>
            <a:bodyPr/>
            <a:lstStyle/>
            <a:p>
              <a:endParaRPr lang="it-IT"/>
            </a:p>
          </p:txBody>
        </p:sp>
        <p:sp>
          <p:nvSpPr>
            <p:cNvPr id="16697" name="Freeform 8"/>
            <p:cNvSpPr>
              <a:spLocks/>
            </p:cNvSpPr>
            <p:nvPr/>
          </p:nvSpPr>
          <p:spPr bwMode="auto">
            <a:xfrm>
              <a:off x="4339" y="1531"/>
              <a:ext cx="667" cy="714"/>
            </a:xfrm>
            <a:custGeom>
              <a:avLst/>
              <a:gdLst>
                <a:gd name="T0" fmla="*/ 44 w 392"/>
                <a:gd name="T1" fmla="*/ 3939 h 507"/>
                <a:gd name="T2" fmla="*/ 240 w 392"/>
                <a:gd name="T3" fmla="*/ 3798 h 507"/>
                <a:gd name="T4" fmla="*/ 689 w 392"/>
                <a:gd name="T5" fmla="*/ 3556 h 507"/>
                <a:gd name="T6" fmla="*/ 1411 w 392"/>
                <a:gd name="T7" fmla="*/ 3229 h 507"/>
                <a:gd name="T8" fmla="*/ 2380 w 392"/>
                <a:gd name="T9" fmla="*/ 2832 h 507"/>
                <a:gd name="T10" fmla="*/ 3665 w 392"/>
                <a:gd name="T11" fmla="*/ 2401 h 507"/>
                <a:gd name="T12" fmla="*/ 5321 w 392"/>
                <a:gd name="T13" fmla="*/ 1943 h 507"/>
                <a:gd name="T14" fmla="*/ 7301 w 392"/>
                <a:gd name="T15" fmla="*/ 1505 h 507"/>
                <a:gd name="T16" fmla="*/ 8960 w 392"/>
                <a:gd name="T17" fmla="*/ 1179 h 507"/>
                <a:gd name="T18" fmla="*/ 9488 w 392"/>
                <a:gd name="T19" fmla="*/ 960 h 507"/>
                <a:gd name="T20" fmla="*/ 9438 w 392"/>
                <a:gd name="T21" fmla="*/ 748 h 507"/>
                <a:gd name="T22" fmla="*/ 8960 w 392"/>
                <a:gd name="T23" fmla="*/ 539 h 507"/>
                <a:gd name="T24" fmla="*/ 8130 w 392"/>
                <a:gd name="T25" fmla="*/ 344 h 507"/>
                <a:gd name="T26" fmla="*/ 7058 w 392"/>
                <a:gd name="T27" fmla="*/ 190 h 507"/>
                <a:gd name="T28" fmla="*/ 5877 w 392"/>
                <a:gd name="T29" fmla="*/ 69 h 507"/>
                <a:gd name="T30" fmla="*/ 4710 w 392"/>
                <a:gd name="T31" fmla="*/ 1 h 507"/>
                <a:gd name="T32" fmla="*/ 4193 w 392"/>
                <a:gd name="T33" fmla="*/ 1 h 507"/>
                <a:gd name="T34" fmla="*/ 4635 w 392"/>
                <a:gd name="T35" fmla="*/ 55 h 507"/>
                <a:gd name="T36" fmla="*/ 5321 w 392"/>
                <a:gd name="T37" fmla="*/ 151 h 507"/>
                <a:gd name="T38" fmla="*/ 6165 w 392"/>
                <a:gd name="T39" fmla="*/ 272 h 507"/>
                <a:gd name="T40" fmla="*/ 6958 w 392"/>
                <a:gd name="T41" fmla="*/ 417 h 507"/>
                <a:gd name="T42" fmla="*/ 7647 w 392"/>
                <a:gd name="T43" fmla="*/ 587 h 507"/>
                <a:gd name="T44" fmla="*/ 7990 w 392"/>
                <a:gd name="T45" fmla="*/ 759 h 507"/>
                <a:gd name="T46" fmla="*/ 7863 w 392"/>
                <a:gd name="T47" fmla="*/ 932 h 507"/>
                <a:gd name="T48" fmla="*/ 6847 w 392"/>
                <a:gd name="T49" fmla="*/ 1191 h 507"/>
                <a:gd name="T50" fmla="*/ 5435 w 392"/>
                <a:gd name="T51" fmla="*/ 1534 h 507"/>
                <a:gd name="T52" fmla="*/ 4193 w 392"/>
                <a:gd name="T53" fmla="*/ 1872 h 507"/>
                <a:gd name="T54" fmla="*/ 3109 w 392"/>
                <a:gd name="T55" fmla="*/ 2215 h 507"/>
                <a:gd name="T56" fmla="*/ 2154 w 392"/>
                <a:gd name="T57" fmla="*/ 2552 h 507"/>
                <a:gd name="T58" fmla="*/ 1383 w 392"/>
                <a:gd name="T59" fmla="*/ 2928 h 507"/>
                <a:gd name="T60" fmla="*/ 730 w 392"/>
                <a:gd name="T61" fmla="*/ 3307 h 507"/>
                <a:gd name="T62" fmla="*/ 202 w 392"/>
                <a:gd name="T63" fmla="*/ 3729 h 50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92"/>
                <a:gd name="T97" fmla="*/ 0 h 507"/>
                <a:gd name="T98" fmla="*/ 392 w 392"/>
                <a:gd name="T99" fmla="*/ 507 h 50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92" h="507">
                  <a:moveTo>
                    <a:pt x="0" y="507"/>
                  </a:moveTo>
                  <a:lnTo>
                    <a:pt x="2" y="505"/>
                  </a:lnTo>
                  <a:lnTo>
                    <a:pt x="5" y="498"/>
                  </a:lnTo>
                  <a:lnTo>
                    <a:pt x="10" y="487"/>
                  </a:lnTo>
                  <a:lnTo>
                    <a:pt x="18" y="474"/>
                  </a:lnTo>
                  <a:lnTo>
                    <a:pt x="28" y="456"/>
                  </a:lnTo>
                  <a:lnTo>
                    <a:pt x="42" y="437"/>
                  </a:lnTo>
                  <a:lnTo>
                    <a:pt x="58" y="414"/>
                  </a:lnTo>
                  <a:lnTo>
                    <a:pt x="76" y="390"/>
                  </a:lnTo>
                  <a:lnTo>
                    <a:pt x="98" y="363"/>
                  </a:lnTo>
                  <a:lnTo>
                    <a:pt x="124" y="335"/>
                  </a:lnTo>
                  <a:lnTo>
                    <a:pt x="151" y="308"/>
                  </a:lnTo>
                  <a:lnTo>
                    <a:pt x="184" y="279"/>
                  </a:lnTo>
                  <a:lnTo>
                    <a:pt x="219" y="249"/>
                  </a:lnTo>
                  <a:lnTo>
                    <a:pt x="258" y="220"/>
                  </a:lnTo>
                  <a:lnTo>
                    <a:pt x="301" y="193"/>
                  </a:lnTo>
                  <a:lnTo>
                    <a:pt x="348" y="165"/>
                  </a:lnTo>
                  <a:lnTo>
                    <a:pt x="369" y="151"/>
                  </a:lnTo>
                  <a:lnTo>
                    <a:pt x="383" y="137"/>
                  </a:lnTo>
                  <a:lnTo>
                    <a:pt x="391" y="123"/>
                  </a:lnTo>
                  <a:lnTo>
                    <a:pt x="392" y="110"/>
                  </a:lnTo>
                  <a:lnTo>
                    <a:pt x="389" y="96"/>
                  </a:lnTo>
                  <a:lnTo>
                    <a:pt x="381" y="82"/>
                  </a:lnTo>
                  <a:lnTo>
                    <a:pt x="369" y="69"/>
                  </a:lnTo>
                  <a:lnTo>
                    <a:pt x="353" y="57"/>
                  </a:lnTo>
                  <a:lnTo>
                    <a:pt x="335" y="44"/>
                  </a:lnTo>
                  <a:lnTo>
                    <a:pt x="314" y="34"/>
                  </a:lnTo>
                  <a:lnTo>
                    <a:pt x="291" y="24"/>
                  </a:lnTo>
                  <a:lnTo>
                    <a:pt x="267" y="16"/>
                  </a:lnTo>
                  <a:lnTo>
                    <a:pt x="242" y="9"/>
                  </a:lnTo>
                  <a:lnTo>
                    <a:pt x="218" y="5"/>
                  </a:lnTo>
                  <a:lnTo>
                    <a:pt x="194" y="1"/>
                  </a:lnTo>
                  <a:lnTo>
                    <a:pt x="171" y="0"/>
                  </a:lnTo>
                  <a:lnTo>
                    <a:pt x="173" y="1"/>
                  </a:lnTo>
                  <a:lnTo>
                    <a:pt x="180" y="4"/>
                  </a:lnTo>
                  <a:lnTo>
                    <a:pt x="191" y="7"/>
                  </a:lnTo>
                  <a:lnTo>
                    <a:pt x="204" y="13"/>
                  </a:lnTo>
                  <a:lnTo>
                    <a:pt x="219" y="19"/>
                  </a:lnTo>
                  <a:lnTo>
                    <a:pt x="237" y="27"/>
                  </a:lnTo>
                  <a:lnTo>
                    <a:pt x="254" y="35"/>
                  </a:lnTo>
                  <a:lnTo>
                    <a:pt x="271" y="44"/>
                  </a:lnTo>
                  <a:lnTo>
                    <a:pt x="287" y="53"/>
                  </a:lnTo>
                  <a:lnTo>
                    <a:pt x="302" y="64"/>
                  </a:lnTo>
                  <a:lnTo>
                    <a:pt x="315" y="75"/>
                  </a:lnTo>
                  <a:lnTo>
                    <a:pt x="323" y="85"/>
                  </a:lnTo>
                  <a:lnTo>
                    <a:pt x="329" y="97"/>
                  </a:lnTo>
                  <a:lnTo>
                    <a:pt x="329" y="108"/>
                  </a:lnTo>
                  <a:lnTo>
                    <a:pt x="324" y="119"/>
                  </a:lnTo>
                  <a:lnTo>
                    <a:pt x="313" y="130"/>
                  </a:lnTo>
                  <a:lnTo>
                    <a:pt x="282" y="153"/>
                  </a:lnTo>
                  <a:lnTo>
                    <a:pt x="252" y="175"/>
                  </a:lnTo>
                  <a:lnTo>
                    <a:pt x="224" y="197"/>
                  </a:lnTo>
                  <a:lnTo>
                    <a:pt x="197" y="219"/>
                  </a:lnTo>
                  <a:lnTo>
                    <a:pt x="173" y="240"/>
                  </a:lnTo>
                  <a:lnTo>
                    <a:pt x="150" y="262"/>
                  </a:lnTo>
                  <a:lnTo>
                    <a:pt x="128" y="284"/>
                  </a:lnTo>
                  <a:lnTo>
                    <a:pt x="109" y="305"/>
                  </a:lnTo>
                  <a:lnTo>
                    <a:pt x="89" y="327"/>
                  </a:lnTo>
                  <a:lnTo>
                    <a:pt x="73" y="350"/>
                  </a:lnTo>
                  <a:lnTo>
                    <a:pt x="57" y="375"/>
                  </a:lnTo>
                  <a:lnTo>
                    <a:pt x="43" y="399"/>
                  </a:lnTo>
                  <a:lnTo>
                    <a:pt x="30" y="424"/>
                  </a:lnTo>
                  <a:lnTo>
                    <a:pt x="19" y="451"/>
                  </a:lnTo>
                  <a:lnTo>
                    <a:pt x="8" y="478"/>
                  </a:lnTo>
                  <a:lnTo>
                    <a:pt x="0" y="507"/>
                  </a:lnTo>
                  <a:close/>
                </a:path>
              </a:pathLst>
            </a:custGeom>
            <a:solidFill>
              <a:srgbClr val="000000"/>
            </a:solidFill>
            <a:ln w="9525">
              <a:noFill/>
              <a:round/>
              <a:headEnd/>
              <a:tailEnd/>
            </a:ln>
          </p:spPr>
          <p:txBody>
            <a:bodyPr/>
            <a:lstStyle/>
            <a:p>
              <a:endParaRPr lang="it-IT"/>
            </a:p>
          </p:txBody>
        </p:sp>
        <p:sp>
          <p:nvSpPr>
            <p:cNvPr id="16698" name="Freeform 9"/>
            <p:cNvSpPr>
              <a:spLocks/>
            </p:cNvSpPr>
            <p:nvPr/>
          </p:nvSpPr>
          <p:spPr bwMode="auto">
            <a:xfrm>
              <a:off x="3907" y="1704"/>
              <a:ext cx="1014" cy="99"/>
            </a:xfrm>
            <a:custGeom>
              <a:avLst/>
              <a:gdLst>
                <a:gd name="T0" fmla="*/ 0 w 596"/>
                <a:gd name="T1" fmla="*/ 403 h 72"/>
                <a:gd name="T2" fmla="*/ 141 w 596"/>
                <a:gd name="T3" fmla="*/ 403 h 72"/>
                <a:gd name="T4" fmla="*/ 512 w 596"/>
                <a:gd name="T5" fmla="*/ 397 h 72"/>
                <a:gd name="T6" fmla="*/ 1074 w 596"/>
                <a:gd name="T7" fmla="*/ 397 h 72"/>
                <a:gd name="T8" fmla="*/ 1827 w 596"/>
                <a:gd name="T9" fmla="*/ 393 h 72"/>
                <a:gd name="T10" fmla="*/ 2724 w 596"/>
                <a:gd name="T11" fmla="*/ 380 h 72"/>
                <a:gd name="T12" fmla="*/ 3736 w 596"/>
                <a:gd name="T13" fmla="*/ 355 h 72"/>
                <a:gd name="T14" fmla="*/ 4840 w 596"/>
                <a:gd name="T15" fmla="*/ 344 h 72"/>
                <a:gd name="T16" fmla="*/ 6043 w 596"/>
                <a:gd name="T17" fmla="*/ 324 h 72"/>
                <a:gd name="T18" fmla="*/ 7273 w 596"/>
                <a:gd name="T19" fmla="*/ 293 h 72"/>
                <a:gd name="T20" fmla="*/ 8481 w 596"/>
                <a:gd name="T21" fmla="*/ 271 h 72"/>
                <a:gd name="T22" fmla="*/ 9711 w 596"/>
                <a:gd name="T23" fmla="*/ 236 h 72"/>
                <a:gd name="T24" fmla="*/ 10858 w 596"/>
                <a:gd name="T25" fmla="*/ 197 h 72"/>
                <a:gd name="T26" fmla="*/ 11932 w 596"/>
                <a:gd name="T27" fmla="*/ 155 h 72"/>
                <a:gd name="T28" fmla="*/ 12905 w 596"/>
                <a:gd name="T29" fmla="*/ 113 h 72"/>
                <a:gd name="T30" fmla="*/ 13764 w 596"/>
                <a:gd name="T31" fmla="*/ 56 h 72"/>
                <a:gd name="T32" fmla="*/ 14453 w 596"/>
                <a:gd name="T33" fmla="*/ 0 h 72"/>
                <a:gd name="T34" fmla="*/ 14409 w 596"/>
                <a:gd name="T35" fmla="*/ 15 h 72"/>
                <a:gd name="T36" fmla="*/ 14310 w 596"/>
                <a:gd name="T37" fmla="*/ 36 h 72"/>
                <a:gd name="T38" fmla="*/ 14108 w 596"/>
                <a:gd name="T39" fmla="*/ 69 h 72"/>
                <a:gd name="T40" fmla="*/ 13825 w 596"/>
                <a:gd name="T41" fmla="*/ 113 h 72"/>
                <a:gd name="T42" fmla="*/ 13454 w 596"/>
                <a:gd name="T43" fmla="*/ 155 h 72"/>
                <a:gd name="T44" fmla="*/ 12971 w 596"/>
                <a:gd name="T45" fmla="*/ 213 h 72"/>
                <a:gd name="T46" fmla="*/ 12343 w 596"/>
                <a:gd name="T47" fmla="*/ 271 h 72"/>
                <a:gd name="T48" fmla="*/ 11622 w 596"/>
                <a:gd name="T49" fmla="*/ 324 h 72"/>
                <a:gd name="T50" fmla="*/ 10764 w 596"/>
                <a:gd name="T51" fmla="*/ 380 h 72"/>
                <a:gd name="T52" fmla="*/ 9720 w 596"/>
                <a:gd name="T53" fmla="*/ 429 h 72"/>
                <a:gd name="T54" fmla="*/ 8568 w 596"/>
                <a:gd name="T55" fmla="*/ 450 h 72"/>
                <a:gd name="T56" fmla="*/ 7197 w 596"/>
                <a:gd name="T57" fmla="*/ 484 h 72"/>
                <a:gd name="T58" fmla="*/ 5708 w 596"/>
                <a:gd name="T59" fmla="*/ 485 h 72"/>
                <a:gd name="T60" fmla="*/ 4003 w 596"/>
                <a:gd name="T61" fmla="*/ 485 h 72"/>
                <a:gd name="T62" fmla="*/ 2079 w 596"/>
                <a:gd name="T63" fmla="*/ 450 h 72"/>
                <a:gd name="T64" fmla="*/ 0 w 596"/>
                <a:gd name="T65" fmla="*/ 403 h 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96"/>
                <a:gd name="T100" fmla="*/ 0 h 72"/>
                <a:gd name="T101" fmla="*/ 596 w 596"/>
                <a:gd name="T102" fmla="*/ 72 h 7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96" h="72">
                  <a:moveTo>
                    <a:pt x="0" y="60"/>
                  </a:moveTo>
                  <a:lnTo>
                    <a:pt x="6" y="60"/>
                  </a:lnTo>
                  <a:lnTo>
                    <a:pt x="21" y="59"/>
                  </a:lnTo>
                  <a:lnTo>
                    <a:pt x="44" y="59"/>
                  </a:lnTo>
                  <a:lnTo>
                    <a:pt x="75" y="58"/>
                  </a:lnTo>
                  <a:lnTo>
                    <a:pt x="112" y="56"/>
                  </a:lnTo>
                  <a:lnTo>
                    <a:pt x="154" y="53"/>
                  </a:lnTo>
                  <a:lnTo>
                    <a:pt x="200" y="51"/>
                  </a:lnTo>
                  <a:lnTo>
                    <a:pt x="249" y="48"/>
                  </a:lnTo>
                  <a:lnTo>
                    <a:pt x="300" y="44"/>
                  </a:lnTo>
                  <a:lnTo>
                    <a:pt x="350" y="40"/>
                  </a:lnTo>
                  <a:lnTo>
                    <a:pt x="400" y="35"/>
                  </a:lnTo>
                  <a:lnTo>
                    <a:pt x="448" y="29"/>
                  </a:lnTo>
                  <a:lnTo>
                    <a:pt x="492" y="23"/>
                  </a:lnTo>
                  <a:lnTo>
                    <a:pt x="532" y="17"/>
                  </a:lnTo>
                  <a:lnTo>
                    <a:pt x="568" y="9"/>
                  </a:lnTo>
                  <a:lnTo>
                    <a:pt x="596" y="0"/>
                  </a:lnTo>
                  <a:lnTo>
                    <a:pt x="594" y="2"/>
                  </a:lnTo>
                  <a:lnTo>
                    <a:pt x="590" y="5"/>
                  </a:lnTo>
                  <a:lnTo>
                    <a:pt x="582" y="10"/>
                  </a:lnTo>
                  <a:lnTo>
                    <a:pt x="570" y="17"/>
                  </a:lnTo>
                  <a:lnTo>
                    <a:pt x="555" y="23"/>
                  </a:lnTo>
                  <a:lnTo>
                    <a:pt x="535" y="32"/>
                  </a:lnTo>
                  <a:lnTo>
                    <a:pt x="509" y="40"/>
                  </a:lnTo>
                  <a:lnTo>
                    <a:pt x="479" y="48"/>
                  </a:lnTo>
                  <a:lnTo>
                    <a:pt x="444" y="56"/>
                  </a:lnTo>
                  <a:lnTo>
                    <a:pt x="401" y="63"/>
                  </a:lnTo>
                  <a:lnTo>
                    <a:pt x="353" y="67"/>
                  </a:lnTo>
                  <a:lnTo>
                    <a:pt x="297" y="71"/>
                  </a:lnTo>
                  <a:lnTo>
                    <a:pt x="235" y="72"/>
                  </a:lnTo>
                  <a:lnTo>
                    <a:pt x="165" y="72"/>
                  </a:lnTo>
                  <a:lnTo>
                    <a:pt x="86" y="67"/>
                  </a:lnTo>
                  <a:lnTo>
                    <a:pt x="0" y="60"/>
                  </a:lnTo>
                  <a:close/>
                </a:path>
              </a:pathLst>
            </a:custGeom>
            <a:solidFill>
              <a:srgbClr val="000000"/>
            </a:solidFill>
            <a:ln w="9525">
              <a:noFill/>
              <a:round/>
              <a:headEnd/>
              <a:tailEnd/>
            </a:ln>
          </p:spPr>
          <p:txBody>
            <a:bodyPr/>
            <a:lstStyle/>
            <a:p>
              <a:endParaRPr lang="it-IT"/>
            </a:p>
          </p:txBody>
        </p:sp>
        <p:sp>
          <p:nvSpPr>
            <p:cNvPr id="16699" name="Freeform 10"/>
            <p:cNvSpPr>
              <a:spLocks/>
            </p:cNvSpPr>
            <p:nvPr/>
          </p:nvSpPr>
          <p:spPr bwMode="auto">
            <a:xfrm>
              <a:off x="2363" y="1389"/>
              <a:ext cx="2166" cy="124"/>
            </a:xfrm>
            <a:custGeom>
              <a:avLst/>
              <a:gdLst>
                <a:gd name="T0" fmla="*/ 44 w 1273"/>
                <a:gd name="T1" fmla="*/ 124 h 89"/>
                <a:gd name="T2" fmla="*/ 527 w 1273"/>
                <a:gd name="T3" fmla="*/ 117 h 89"/>
                <a:gd name="T4" fmla="*/ 1424 w 1273"/>
                <a:gd name="T5" fmla="*/ 95 h 89"/>
                <a:gd name="T6" fmla="*/ 2699 w 1273"/>
                <a:gd name="T7" fmla="*/ 75 h 89"/>
                <a:gd name="T8" fmla="*/ 4264 w 1273"/>
                <a:gd name="T9" fmla="*/ 54 h 89"/>
                <a:gd name="T10" fmla="*/ 6163 w 1273"/>
                <a:gd name="T11" fmla="*/ 21 h 89"/>
                <a:gd name="T12" fmla="*/ 8257 w 1273"/>
                <a:gd name="T13" fmla="*/ 1 h 89"/>
                <a:gd name="T14" fmla="*/ 10527 w 1273"/>
                <a:gd name="T15" fmla="*/ 0 h 89"/>
                <a:gd name="T16" fmla="*/ 12976 w 1273"/>
                <a:gd name="T17" fmla="*/ 0 h 89"/>
                <a:gd name="T18" fmla="*/ 15485 w 1273"/>
                <a:gd name="T19" fmla="*/ 15 h 89"/>
                <a:gd name="T20" fmla="*/ 18055 w 1273"/>
                <a:gd name="T21" fmla="*/ 40 h 89"/>
                <a:gd name="T22" fmla="*/ 20619 w 1273"/>
                <a:gd name="T23" fmla="*/ 95 h 89"/>
                <a:gd name="T24" fmla="*/ 23152 w 1273"/>
                <a:gd name="T25" fmla="*/ 171 h 89"/>
                <a:gd name="T26" fmla="*/ 25570 w 1273"/>
                <a:gd name="T27" fmla="*/ 270 h 89"/>
                <a:gd name="T28" fmla="*/ 27850 w 1273"/>
                <a:gd name="T29" fmla="*/ 392 h 89"/>
                <a:gd name="T30" fmla="*/ 29945 w 1273"/>
                <a:gd name="T31" fmla="*/ 557 h 89"/>
                <a:gd name="T32" fmla="*/ 30862 w 1273"/>
                <a:gd name="T33" fmla="*/ 652 h 89"/>
                <a:gd name="T34" fmla="*/ 30601 w 1273"/>
                <a:gd name="T35" fmla="*/ 631 h 89"/>
                <a:gd name="T36" fmla="*/ 30025 w 1273"/>
                <a:gd name="T37" fmla="*/ 613 h 89"/>
                <a:gd name="T38" fmla="*/ 29216 w 1273"/>
                <a:gd name="T39" fmla="*/ 577 h 89"/>
                <a:gd name="T40" fmla="*/ 28151 w 1273"/>
                <a:gd name="T41" fmla="*/ 543 h 89"/>
                <a:gd name="T42" fmla="*/ 26838 w 1273"/>
                <a:gd name="T43" fmla="*/ 497 h 89"/>
                <a:gd name="T44" fmla="*/ 25315 w 1273"/>
                <a:gd name="T45" fmla="*/ 443 h 89"/>
                <a:gd name="T46" fmla="*/ 23516 w 1273"/>
                <a:gd name="T47" fmla="*/ 392 h 89"/>
                <a:gd name="T48" fmla="*/ 21507 w 1273"/>
                <a:gd name="T49" fmla="*/ 344 h 89"/>
                <a:gd name="T50" fmla="*/ 19269 w 1273"/>
                <a:gd name="T51" fmla="*/ 295 h 89"/>
                <a:gd name="T52" fmla="*/ 16838 w 1273"/>
                <a:gd name="T53" fmla="*/ 256 h 89"/>
                <a:gd name="T54" fmla="*/ 14172 w 1273"/>
                <a:gd name="T55" fmla="*/ 212 h 89"/>
                <a:gd name="T56" fmla="*/ 11349 w 1273"/>
                <a:gd name="T57" fmla="*/ 173 h 89"/>
                <a:gd name="T58" fmla="*/ 8329 w 1273"/>
                <a:gd name="T59" fmla="*/ 145 h 89"/>
                <a:gd name="T60" fmla="*/ 5125 w 1273"/>
                <a:gd name="T61" fmla="*/ 124 h 89"/>
                <a:gd name="T62" fmla="*/ 1770 w 1273"/>
                <a:gd name="T63" fmla="*/ 124 h 8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273"/>
                <a:gd name="T97" fmla="*/ 0 h 89"/>
                <a:gd name="T98" fmla="*/ 1273 w 1273"/>
                <a:gd name="T99" fmla="*/ 89 h 8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273" h="89">
                  <a:moveTo>
                    <a:pt x="0" y="17"/>
                  </a:moveTo>
                  <a:lnTo>
                    <a:pt x="2" y="17"/>
                  </a:lnTo>
                  <a:lnTo>
                    <a:pt x="11" y="16"/>
                  </a:lnTo>
                  <a:lnTo>
                    <a:pt x="22" y="16"/>
                  </a:lnTo>
                  <a:lnTo>
                    <a:pt x="38" y="15"/>
                  </a:lnTo>
                  <a:lnTo>
                    <a:pt x="59" y="13"/>
                  </a:lnTo>
                  <a:lnTo>
                    <a:pt x="83" y="11"/>
                  </a:lnTo>
                  <a:lnTo>
                    <a:pt x="111" y="10"/>
                  </a:lnTo>
                  <a:lnTo>
                    <a:pt x="142" y="8"/>
                  </a:lnTo>
                  <a:lnTo>
                    <a:pt x="176" y="7"/>
                  </a:lnTo>
                  <a:lnTo>
                    <a:pt x="213" y="6"/>
                  </a:lnTo>
                  <a:lnTo>
                    <a:pt x="254" y="3"/>
                  </a:lnTo>
                  <a:lnTo>
                    <a:pt x="296" y="2"/>
                  </a:lnTo>
                  <a:lnTo>
                    <a:pt x="340" y="1"/>
                  </a:lnTo>
                  <a:lnTo>
                    <a:pt x="386" y="0"/>
                  </a:lnTo>
                  <a:lnTo>
                    <a:pt x="434" y="0"/>
                  </a:lnTo>
                  <a:lnTo>
                    <a:pt x="484" y="0"/>
                  </a:lnTo>
                  <a:lnTo>
                    <a:pt x="535" y="0"/>
                  </a:lnTo>
                  <a:lnTo>
                    <a:pt x="587" y="1"/>
                  </a:lnTo>
                  <a:lnTo>
                    <a:pt x="638" y="2"/>
                  </a:lnTo>
                  <a:lnTo>
                    <a:pt x="691" y="3"/>
                  </a:lnTo>
                  <a:lnTo>
                    <a:pt x="744" y="6"/>
                  </a:lnTo>
                  <a:lnTo>
                    <a:pt x="797" y="9"/>
                  </a:lnTo>
                  <a:lnTo>
                    <a:pt x="850" y="13"/>
                  </a:lnTo>
                  <a:lnTo>
                    <a:pt x="902" y="17"/>
                  </a:lnTo>
                  <a:lnTo>
                    <a:pt x="954" y="23"/>
                  </a:lnTo>
                  <a:lnTo>
                    <a:pt x="1005" y="30"/>
                  </a:lnTo>
                  <a:lnTo>
                    <a:pt x="1054" y="37"/>
                  </a:lnTo>
                  <a:lnTo>
                    <a:pt x="1102" y="45"/>
                  </a:lnTo>
                  <a:lnTo>
                    <a:pt x="1148" y="54"/>
                  </a:lnTo>
                  <a:lnTo>
                    <a:pt x="1191" y="64"/>
                  </a:lnTo>
                  <a:lnTo>
                    <a:pt x="1234" y="76"/>
                  </a:lnTo>
                  <a:lnTo>
                    <a:pt x="1273" y="89"/>
                  </a:lnTo>
                  <a:lnTo>
                    <a:pt x="1272" y="89"/>
                  </a:lnTo>
                  <a:lnTo>
                    <a:pt x="1267" y="88"/>
                  </a:lnTo>
                  <a:lnTo>
                    <a:pt x="1261" y="86"/>
                  </a:lnTo>
                  <a:lnTo>
                    <a:pt x="1250" y="85"/>
                  </a:lnTo>
                  <a:lnTo>
                    <a:pt x="1237" y="84"/>
                  </a:lnTo>
                  <a:lnTo>
                    <a:pt x="1222" y="82"/>
                  </a:lnTo>
                  <a:lnTo>
                    <a:pt x="1204" y="79"/>
                  </a:lnTo>
                  <a:lnTo>
                    <a:pt x="1183" y="77"/>
                  </a:lnTo>
                  <a:lnTo>
                    <a:pt x="1160" y="74"/>
                  </a:lnTo>
                  <a:lnTo>
                    <a:pt x="1135" y="71"/>
                  </a:lnTo>
                  <a:lnTo>
                    <a:pt x="1106" y="68"/>
                  </a:lnTo>
                  <a:lnTo>
                    <a:pt x="1075" y="64"/>
                  </a:lnTo>
                  <a:lnTo>
                    <a:pt x="1043" y="61"/>
                  </a:lnTo>
                  <a:lnTo>
                    <a:pt x="1007" y="58"/>
                  </a:lnTo>
                  <a:lnTo>
                    <a:pt x="969" y="54"/>
                  </a:lnTo>
                  <a:lnTo>
                    <a:pt x="929" y="51"/>
                  </a:lnTo>
                  <a:lnTo>
                    <a:pt x="886" y="47"/>
                  </a:lnTo>
                  <a:lnTo>
                    <a:pt x="841" y="44"/>
                  </a:lnTo>
                  <a:lnTo>
                    <a:pt x="794" y="40"/>
                  </a:lnTo>
                  <a:lnTo>
                    <a:pt x="744" y="37"/>
                  </a:lnTo>
                  <a:lnTo>
                    <a:pt x="694" y="35"/>
                  </a:lnTo>
                  <a:lnTo>
                    <a:pt x="640" y="31"/>
                  </a:lnTo>
                  <a:lnTo>
                    <a:pt x="584" y="29"/>
                  </a:lnTo>
                  <a:lnTo>
                    <a:pt x="527" y="26"/>
                  </a:lnTo>
                  <a:lnTo>
                    <a:pt x="468" y="24"/>
                  </a:lnTo>
                  <a:lnTo>
                    <a:pt x="407" y="22"/>
                  </a:lnTo>
                  <a:lnTo>
                    <a:pt x="343" y="20"/>
                  </a:lnTo>
                  <a:lnTo>
                    <a:pt x="278" y="18"/>
                  </a:lnTo>
                  <a:lnTo>
                    <a:pt x="211" y="17"/>
                  </a:lnTo>
                  <a:lnTo>
                    <a:pt x="143" y="17"/>
                  </a:lnTo>
                  <a:lnTo>
                    <a:pt x="73" y="17"/>
                  </a:lnTo>
                  <a:lnTo>
                    <a:pt x="0" y="17"/>
                  </a:lnTo>
                  <a:close/>
                </a:path>
              </a:pathLst>
            </a:custGeom>
            <a:solidFill>
              <a:srgbClr val="000000"/>
            </a:solidFill>
            <a:ln w="9525">
              <a:noFill/>
              <a:round/>
              <a:headEnd/>
              <a:tailEnd/>
            </a:ln>
          </p:spPr>
          <p:txBody>
            <a:bodyPr/>
            <a:lstStyle/>
            <a:p>
              <a:endParaRPr lang="it-IT"/>
            </a:p>
          </p:txBody>
        </p:sp>
        <p:sp>
          <p:nvSpPr>
            <p:cNvPr id="16700" name="Freeform 11"/>
            <p:cNvSpPr>
              <a:spLocks/>
            </p:cNvSpPr>
            <p:nvPr/>
          </p:nvSpPr>
          <p:spPr bwMode="auto">
            <a:xfrm>
              <a:off x="2274" y="1628"/>
              <a:ext cx="2667" cy="76"/>
            </a:xfrm>
            <a:custGeom>
              <a:avLst/>
              <a:gdLst>
                <a:gd name="T0" fmla="*/ 37925 w 1568"/>
                <a:gd name="T1" fmla="*/ 194 h 56"/>
                <a:gd name="T2" fmla="*/ 37581 w 1568"/>
                <a:gd name="T3" fmla="*/ 190 h 56"/>
                <a:gd name="T4" fmla="*/ 36923 w 1568"/>
                <a:gd name="T5" fmla="*/ 181 h 56"/>
                <a:gd name="T6" fmla="*/ 36005 w 1568"/>
                <a:gd name="T7" fmla="*/ 181 h 56"/>
                <a:gd name="T8" fmla="*/ 34795 w 1568"/>
                <a:gd name="T9" fmla="*/ 181 h 56"/>
                <a:gd name="T10" fmla="*/ 33339 w 1568"/>
                <a:gd name="T11" fmla="*/ 190 h 56"/>
                <a:gd name="T12" fmla="*/ 31691 w 1568"/>
                <a:gd name="T13" fmla="*/ 210 h 56"/>
                <a:gd name="T14" fmla="*/ 29839 w 1568"/>
                <a:gd name="T15" fmla="*/ 246 h 56"/>
                <a:gd name="T16" fmla="*/ 28288 w 1568"/>
                <a:gd name="T17" fmla="*/ 282 h 56"/>
                <a:gd name="T18" fmla="*/ 27015 w 1568"/>
                <a:gd name="T19" fmla="*/ 309 h 56"/>
                <a:gd name="T20" fmla="*/ 25534 w 1568"/>
                <a:gd name="T21" fmla="*/ 324 h 56"/>
                <a:gd name="T22" fmla="*/ 23904 w 1568"/>
                <a:gd name="T23" fmla="*/ 334 h 56"/>
                <a:gd name="T24" fmla="*/ 22103 w 1568"/>
                <a:gd name="T25" fmla="*/ 335 h 56"/>
                <a:gd name="T26" fmla="*/ 20171 w 1568"/>
                <a:gd name="T27" fmla="*/ 350 h 56"/>
                <a:gd name="T28" fmla="*/ 18137 w 1568"/>
                <a:gd name="T29" fmla="*/ 335 h 56"/>
                <a:gd name="T30" fmla="*/ 16070 w 1568"/>
                <a:gd name="T31" fmla="*/ 334 h 56"/>
                <a:gd name="T32" fmla="*/ 13951 w 1568"/>
                <a:gd name="T33" fmla="*/ 324 h 56"/>
                <a:gd name="T34" fmla="*/ 11843 w 1568"/>
                <a:gd name="T35" fmla="*/ 309 h 56"/>
                <a:gd name="T36" fmla="*/ 9733 w 1568"/>
                <a:gd name="T37" fmla="*/ 282 h 56"/>
                <a:gd name="T38" fmla="*/ 7674 w 1568"/>
                <a:gd name="T39" fmla="*/ 263 h 56"/>
                <a:gd name="T40" fmla="*/ 5708 w 1568"/>
                <a:gd name="T41" fmla="*/ 228 h 56"/>
                <a:gd name="T42" fmla="*/ 3904 w 1568"/>
                <a:gd name="T43" fmla="*/ 194 h 56"/>
                <a:gd name="T44" fmla="*/ 2209 w 1568"/>
                <a:gd name="T45" fmla="*/ 153 h 56"/>
                <a:gd name="T46" fmla="*/ 682 w 1568"/>
                <a:gd name="T47" fmla="*/ 113 h 56"/>
                <a:gd name="T48" fmla="*/ 44 w 1568"/>
                <a:gd name="T49" fmla="*/ 88 h 56"/>
                <a:gd name="T50" fmla="*/ 408 w 1568"/>
                <a:gd name="T51" fmla="*/ 88 h 56"/>
                <a:gd name="T52" fmla="*/ 1136 w 1568"/>
                <a:gd name="T53" fmla="*/ 92 h 56"/>
                <a:gd name="T54" fmla="*/ 2150 w 1568"/>
                <a:gd name="T55" fmla="*/ 92 h 56"/>
                <a:gd name="T56" fmla="*/ 3414 w 1568"/>
                <a:gd name="T57" fmla="*/ 103 h 56"/>
                <a:gd name="T58" fmla="*/ 4895 w 1568"/>
                <a:gd name="T59" fmla="*/ 103 h 56"/>
                <a:gd name="T60" fmla="*/ 6535 w 1568"/>
                <a:gd name="T61" fmla="*/ 113 h 56"/>
                <a:gd name="T62" fmla="*/ 8285 w 1568"/>
                <a:gd name="T63" fmla="*/ 119 h 56"/>
                <a:gd name="T64" fmla="*/ 10151 w 1568"/>
                <a:gd name="T65" fmla="*/ 119 h 56"/>
                <a:gd name="T66" fmla="*/ 12027 w 1568"/>
                <a:gd name="T67" fmla="*/ 125 h 56"/>
                <a:gd name="T68" fmla="*/ 13922 w 1568"/>
                <a:gd name="T69" fmla="*/ 125 h 56"/>
                <a:gd name="T70" fmla="*/ 15760 w 1568"/>
                <a:gd name="T71" fmla="*/ 133 h 56"/>
                <a:gd name="T72" fmla="*/ 17529 w 1568"/>
                <a:gd name="T73" fmla="*/ 133 h 56"/>
                <a:gd name="T74" fmla="*/ 19176 w 1568"/>
                <a:gd name="T75" fmla="*/ 133 h 56"/>
                <a:gd name="T76" fmla="*/ 20634 w 1568"/>
                <a:gd name="T77" fmla="*/ 133 h 56"/>
                <a:gd name="T78" fmla="*/ 21868 w 1568"/>
                <a:gd name="T79" fmla="*/ 125 h 56"/>
                <a:gd name="T80" fmla="*/ 23680 w 1568"/>
                <a:gd name="T81" fmla="*/ 119 h 56"/>
                <a:gd name="T82" fmla="*/ 26178 w 1568"/>
                <a:gd name="T83" fmla="*/ 88 h 56"/>
                <a:gd name="T84" fmla="*/ 28575 w 1568"/>
                <a:gd name="T85" fmla="*/ 50 h 56"/>
                <a:gd name="T86" fmla="*/ 30808 w 1568"/>
                <a:gd name="T87" fmla="*/ 26 h 56"/>
                <a:gd name="T88" fmla="*/ 32827 w 1568"/>
                <a:gd name="T89" fmla="*/ 0 h 56"/>
                <a:gd name="T90" fmla="*/ 34676 w 1568"/>
                <a:gd name="T91" fmla="*/ 1 h 56"/>
                <a:gd name="T92" fmla="*/ 36232 w 1568"/>
                <a:gd name="T93" fmla="*/ 50 h 56"/>
                <a:gd name="T94" fmla="*/ 37450 w 1568"/>
                <a:gd name="T95" fmla="*/ 133 h 5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568"/>
                <a:gd name="T145" fmla="*/ 0 h 56"/>
                <a:gd name="T146" fmla="*/ 1568 w 1568"/>
                <a:gd name="T147" fmla="*/ 56 h 5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568" h="56">
                  <a:moveTo>
                    <a:pt x="1568" y="31"/>
                  </a:moveTo>
                  <a:lnTo>
                    <a:pt x="1566" y="31"/>
                  </a:lnTo>
                  <a:lnTo>
                    <a:pt x="1561" y="31"/>
                  </a:lnTo>
                  <a:lnTo>
                    <a:pt x="1552" y="30"/>
                  </a:lnTo>
                  <a:lnTo>
                    <a:pt x="1540" y="30"/>
                  </a:lnTo>
                  <a:lnTo>
                    <a:pt x="1525" y="29"/>
                  </a:lnTo>
                  <a:lnTo>
                    <a:pt x="1508" y="29"/>
                  </a:lnTo>
                  <a:lnTo>
                    <a:pt x="1487" y="29"/>
                  </a:lnTo>
                  <a:lnTo>
                    <a:pt x="1463" y="28"/>
                  </a:lnTo>
                  <a:lnTo>
                    <a:pt x="1437" y="29"/>
                  </a:lnTo>
                  <a:lnTo>
                    <a:pt x="1408" y="29"/>
                  </a:lnTo>
                  <a:lnTo>
                    <a:pt x="1377" y="30"/>
                  </a:lnTo>
                  <a:lnTo>
                    <a:pt x="1345" y="31"/>
                  </a:lnTo>
                  <a:lnTo>
                    <a:pt x="1309" y="34"/>
                  </a:lnTo>
                  <a:lnTo>
                    <a:pt x="1271" y="36"/>
                  </a:lnTo>
                  <a:lnTo>
                    <a:pt x="1232" y="39"/>
                  </a:lnTo>
                  <a:lnTo>
                    <a:pt x="1190" y="43"/>
                  </a:lnTo>
                  <a:lnTo>
                    <a:pt x="1168" y="45"/>
                  </a:lnTo>
                  <a:lnTo>
                    <a:pt x="1143" y="48"/>
                  </a:lnTo>
                  <a:lnTo>
                    <a:pt x="1116" y="49"/>
                  </a:lnTo>
                  <a:lnTo>
                    <a:pt x="1087" y="50"/>
                  </a:lnTo>
                  <a:lnTo>
                    <a:pt x="1055" y="52"/>
                  </a:lnTo>
                  <a:lnTo>
                    <a:pt x="1022" y="52"/>
                  </a:lnTo>
                  <a:lnTo>
                    <a:pt x="987" y="53"/>
                  </a:lnTo>
                  <a:lnTo>
                    <a:pt x="951" y="54"/>
                  </a:lnTo>
                  <a:lnTo>
                    <a:pt x="913" y="54"/>
                  </a:lnTo>
                  <a:lnTo>
                    <a:pt x="873" y="56"/>
                  </a:lnTo>
                  <a:lnTo>
                    <a:pt x="833" y="56"/>
                  </a:lnTo>
                  <a:lnTo>
                    <a:pt x="792" y="56"/>
                  </a:lnTo>
                  <a:lnTo>
                    <a:pt x="749" y="54"/>
                  </a:lnTo>
                  <a:lnTo>
                    <a:pt x="706" y="54"/>
                  </a:lnTo>
                  <a:lnTo>
                    <a:pt x="664" y="53"/>
                  </a:lnTo>
                  <a:lnTo>
                    <a:pt x="620" y="52"/>
                  </a:lnTo>
                  <a:lnTo>
                    <a:pt x="576" y="52"/>
                  </a:lnTo>
                  <a:lnTo>
                    <a:pt x="532" y="50"/>
                  </a:lnTo>
                  <a:lnTo>
                    <a:pt x="489" y="49"/>
                  </a:lnTo>
                  <a:lnTo>
                    <a:pt x="445" y="48"/>
                  </a:lnTo>
                  <a:lnTo>
                    <a:pt x="402" y="45"/>
                  </a:lnTo>
                  <a:lnTo>
                    <a:pt x="360" y="44"/>
                  </a:lnTo>
                  <a:lnTo>
                    <a:pt x="317" y="42"/>
                  </a:lnTo>
                  <a:lnTo>
                    <a:pt x="277" y="39"/>
                  </a:lnTo>
                  <a:lnTo>
                    <a:pt x="236" y="36"/>
                  </a:lnTo>
                  <a:lnTo>
                    <a:pt x="198" y="34"/>
                  </a:lnTo>
                  <a:lnTo>
                    <a:pt x="161" y="31"/>
                  </a:lnTo>
                  <a:lnTo>
                    <a:pt x="125" y="28"/>
                  </a:lnTo>
                  <a:lnTo>
                    <a:pt x="91" y="24"/>
                  </a:lnTo>
                  <a:lnTo>
                    <a:pt x="59" y="21"/>
                  </a:lnTo>
                  <a:lnTo>
                    <a:pt x="28" y="18"/>
                  </a:lnTo>
                  <a:lnTo>
                    <a:pt x="0" y="14"/>
                  </a:lnTo>
                  <a:lnTo>
                    <a:pt x="2" y="14"/>
                  </a:lnTo>
                  <a:lnTo>
                    <a:pt x="8" y="14"/>
                  </a:lnTo>
                  <a:lnTo>
                    <a:pt x="17" y="14"/>
                  </a:lnTo>
                  <a:lnTo>
                    <a:pt x="31" y="14"/>
                  </a:lnTo>
                  <a:lnTo>
                    <a:pt x="47" y="15"/>
                  </a:lnTo>
                  <a:lnTo>
                    <a:pt x="67" y="15"/>
                  </a:lnTo>
                  <a:lnTo>
                    <a:pt x="89" y="15"/>
                  </a:lnTo>
                  <a:lnTo>
                    <a:pt x="114" y="15"/>
                  </a:lnTo>
                  <a:lnTo>
                    <a:pt x="141" y="16"/>
                  </a:lnTo>
                  <a:lnTo>
                    <a:pt x="171" y="16"/>
                  </a:lnTo>
                  <a:lnTo>
                    <a:pt x="202" y="16"/>
                  </a:lnTo>
                  <a:lnTo>
                    <a:pt x="235" y="18"/>
                  </a:lnTo>
                  <a:lnTo>
                    <a:pt x="270" y="18"/>
                  </a:lnTo>
                  <a:lnTo>
                    <a:pt x="305" y="18"/>
                  </a:lnTo>
                  <a:lnTo>
                    <a:pt x="342" y="19"/>
                  </a:lnTo>
                  <a:lnTo>
                    <a:pt x="380" y="19"/>
                  </a:lnTo>
                  <a:lnTo>
                    <a:pt x="419" y="19"/>
                  </a:lnTo>
                  <a:lnTo>
                    <a:pt x="458" y="20"/>
                  </a:lnTo>
                  <a:lnTo>
                    <a:pt x="497" y="20"/>
                  </a:lnTo>
                  <a:lnTo>
                    <a:pt x="536" y="20"/>
                  </a:lnTo>
                  <a:lnTo>
                    <a:pt x="575" y="20"/>
                  </a:lnTo>
                  <a:lnTo>
                    <a:pt x="614" y="21"/>
                  </a:lnTo>
                  <a:lnTo>
                    <a:pt x="651" y="21"/>
                  </a:lnTo>
                  <a:lnTo>
                    <a:pt x="688" y="21"/>
                  </a:lnTo>
                  <a:lnTo>
                    <a:pt x="724" y="21"/>
                  </a:lnTo>
                  <a:lnTo>
                    <a:pt x="758" y="21"/>
                  </a:lnTo>
                  <a:lnTo>
                    <a:pt x="792" y="21"/>
                  </a:lnTo>
                  <a:lnTo>
                    <a:pt x="823" y="21"/>
                  </a:lnTo>
                  <a:lnTo>
                    <a:pt x="852" y="21"/>
                  </a:lnTo>
                  <a:lnTo>
                    <a:pt x="879" y="21"/>
                  </a:lnTo>
                  <a:lnTo>
                    <a:pt x="903" y="20"/>
                  </a:lnTo>
                  <a:lnTo>
                    <a:pt x="925" y="20"/>
                  </a:lnTo>
                  <a:lnTo>
                    <a:pt x="978" y="19"/>
                  </a:lnTo>
                  <a:lnTo>
                    <a:pt x="1030" y="16"/>
                  </a:lnTo>
                  <a:lnTo>
                    <a:pt x="1081" y="14"/>
                  </a:lnTo>
                  <a:lnTo>
                    <a:pt x="1131" y="11"/>
                  </a:lnTo>
                  <a:lnTo>
                    <a:pt x="1180" y="8"/>
                  </a:lnTo>
                  <a:lnTo>
                    <a:pt x="1227" y="6"/>
                  </a:lnTo>
                  <a:lnTo>
                    <a:pt x="1272" y="4"/>
                  </a:lnTo>
                  <a:lnTo>
                    <a:pt x="1316" y="1"/>
                  </a:lnTo>
                  <a:lnTo>
                    <a:pt x="1356" y="0"/>
                  </a:lnTo>
                  <a:lnTo>
                    <a:pt x="1395" y="0"/>
                  </a:lnTo>
                  <a:lnTo>
                    <a:pt x="1432" y="1"/>
                  </a:lnTo>
                  <a:lnTo>
                    <a:pt x="1466" y="4"/>
                  </a:lnTo>
                  <a:lnTo>
                    <a:pt x="1496" y="8"/>
                  </a:lnTo>
                  <a:lnTo>
                    <a:pt x="1523" y="14"/>
                  </a:lnTo>
                  <a:lnTo>
                    <a:pt x="1547" y="21"/>
                  </a:lnTo>
                  <a:lnTo>
                    <a:pt x="1568" y="31"/>
                  </a:lnTo>
                  <a:close/>
                </a:path>
              </a:pathLst>
            </a:custGeom>
            <a:solidFill>
              <a:srgbClr val="000000"/>
            </a:solidFill>
            <a:ln w="9525">
              <a:noFill/>
              <a:round/>
              <a:headEnd/>
              <a:tailEnd/>
            </a:ln>
          </p:spPr>
          <p:txBody>
            <a:bodyPr/>
            <a:lstStyle/>
            <a:p>
              <a:endParaRPr lang="it-IT"/>
            </a:p>
          </p:txBody>
        </p:sp>
        <p:sp>
          <p:nvSpPr>
            <p:cNvPr id="16701" name="Freeform 12"/>
            <p:cNvSpPr>
              <a:spLocks/>
            </p:cNvSpPr>
            <p:nvPr/>
          </p:nvSpPr>
          <p:spPr bwMode="auto">
            <a:xfrm>
              <a:off x="2124" y="1479"/>
              <a:ext cx="2423" cy="141"/>
            </a:xfrm>
            <a:custGeom>
              <a:avLst/>
              <a:gdLst>
                <a:gd name="T0" fmla="*/ 34558 w 1424"/>
                <a:gd name="T1" fmla="*/ 553 h 102"/>
                <a:gd name="T2" fmla="*/ 34436 w 1424"/>
                <a:gd name="T3" fmla="*/ 536 h 102"/>
                <a:gd name="T4" fmla="*/ 34193 w 1424"/>
                <a:gd name="T5" fmla="*/ 516 h 102"/>
                <a:gd name="T6" fmla="*/ 33832 w 1424"/>
                <a:gd name="T7" fmla="*/ 495 h 102"/>
                <a:gd name="T8" fmla="*/ 33347 w 1424"/>
                <a:gd name="T9" fmla="*/ 460 h 102"/>
                <a:gd name="T10" fmla="*/ 32716 w 1424"/>
                <a:gd name="T11" fmla="*/ 420 h 102"/>
                <a:gd name="T12" fmla="*/ 31894 w 1424"/>
                <a:gd name="T13" fmla="*/ 380 h 102"/>
                <a:gd name="T14" fmla="*/ 30939 w 1424"/>
                <a:gd name="T15" fmla="*/ 333 h 102"/>
                <a:gd name="T16" fmla="*/ 29801 w 1424"/>
                <a:gd name="T17" fmla="*/ 289 h 102"/>
                <a:gd name="T18" fmla="*/ 28497 w 1424"/>
                <a:gd name="T19" fmla="*/ 236 h 102"/>
                <a:gd name="T20" fmla="*/ 27015 w 1424"/>
                <a:gd name="T21" fmla="*/ 199 h 102"/>
                <a:gd name="T22" fmla="*/ 25293 w 1424"/>
                <a:gd name="T23" fmla="*/ 145 h 102"/>
                <a:gd name="T24" fmla="*/ 23396 w 1424"/>
                <a:gd name="T25" fmla="*/ 105 h 102"/>
                <a:gd name="T26" fmla="*/ 21269 w 1424"/>
                <a:gd name="T27" fmla="*/ 76 h 102"/>
                <a:gd name="T28" fmla="*/ 18926 w 1424"/>
                <a:gd name="T29" fmla="*/ 40 h 102"/>
                <a:gd name="T30" fmla="*/ 16360 w 1424"/>
                <a:gd name="T31" fmla="*/ 21 h 102"/>
                <a:gd name="T32" fmla="*/ 12547 w 1424"/>
                <a:gd name="T33" fmla="*/ 0 h 102"/>
                <a:gd name="T34" fmla="*/ 8440 w 1424"/>
                <a:gd name="T35" fmla="*/ 29 h 102"/>
                <a:gd name="T36" fmla="*/ 5224 w 1424"/>
                <a:gd name="T37" fmla="*/ 91 h 102"/>
                <a:gd name="T38" fmla="*/ 2843 w 1424"/>
                <a:gd name="T39" fmla="*/ 187 h 102"/>
                <a:gd name="T40" fmla="*/ 1217 w 1424"/>
                <a:gd name="T41" fmla="*/ 299 h 102"/>
                <a:gd name="T42" fmla="*/ 286 w 1424"/>
                <a:gd name="T43" fmla="*/ 422 h 102"/>
                <a:gd name="T44" fmla="*/ 0 w 1424"/>
                <a:gd name="T45" fmla="*/ 553 h 102"/>
                <a:gd name="T46" fmla="*/ 218 w 1424"/>
                <a:gd name="T47" fmla="*/ 661 h 102"/>
                <a:gd name="T48" fmla="*/ 527 w 1424"/>
                <a:gd name="T49" fmla="*/ 706 h 102"/>
                <a:gd name="T50" fmla="*/ 752 w 1424"/>
                <a:gd name="T51" fmla="*/ 661 h 102"/>
                <a:gd name="T52" fmla="*/ 1341 w 1424"/>
                <a:gd name="T53" fmla="*/ 600 h 102"/>
                <a:gd name="T54" fmla="*/ 2353 w 1424"/>
                <a:gd name="T55" fmla="*/ 511 h 102"/>
                <a:gd name="T56" fmla="*/ 3941 w 1424"/>
                <a:gd name="T57" fmla="*/ 420 h 102"/>
                <a:gd name="T58" fmla="*/ 6223 w 1424"/>
                <a:gd name="T59" fmla="*/ 344 h 102"/>
                <a:gd name="T60" fmla="*/ 9248 w 1424"/>
                <a:gd name="T61" fmla="*/ 289 h 102"/>
                <a:gd name="T62" fmla="*/ 13214 w 1424"/>
                <a:gd name="T63" fmla="*/ 250 h 102"/>
                <a:gd name="T64" fmla="*/ 16430 w 1424"/>
                <a:gd name="T65" fmla="*/ 268 h 102"/>
                <a:gd name="T66" fmla="*/ 18200 w 1424"/>
                <a:gd name="T67" fmla="*/ 275 h 102"/>
                <a:gd name="T68" fmla="*/ 19928 w 1424"/>
                <a:gd name="T69" fmla="*/ 293 h 102"/>
                <a:gd name="T70" fmla="*/ 21628 w 1424"/>
                <a:gd name="T71" fmla="*/ 305 h 102"/>
                <a:gd name="T72" fmla="*/ 23321 w 1424"/>
                <a:gd name="T73" fmla="*/ 333 h 102"/>
                <a:gd name="T74" fmla="*/ 24902 w 1424"/>
                <a:gd name="T75" fmla="*/ 358 h 102"/>
                <a:gd name="T76" fmla="*/ 26454 w 1424"/>
                <a:gd name="T77" fmla="*/ 380 h 102"/>
                <a:gd name="T78" fmla="*/ 27914 w 1424"/>
                <a:gd name="T79" fmla="*/ 405 h 102"/>
                <a:gd name="T80" fmla="*/ 29239 w 1424"/>
                <a:gd name="T81" fmla="*/ 422 h 102"/>
                <a:gd name="T82" fmla="*/ 30456 w 1424"/>
                <a:gd name="T83" fmla="*/ 451 h 102"/>
                <a:gd name="T84" fmla="*/ 31552 w 1424"/>
                <a:gd name="T85" fmla="*/ 476 h 102"/>
                <a:gd name="T86" fmla="*/ 32476 w 1424"/>
                <a:gd name="T87" fmla="*/ 505 h 102"/>
                <a:gd name="T88" fmla="*/ 33279 w 1424"/>
                <a:gd name="T89" fmla="*/ 516 h 102"/>
                <a:gd name="T90" fmla="*/ 33874 w 1424"/>
                <a:gd name="T91" fmla="*/ 528 h 102"/>
                <a:gd name="T92" fmla="*/ 34291 w 1424"/>
                <a:gd name="T93" fmla="*/ 536 h 102"/>
                <a:gd name="T94" fmla="*/ 34529 w 1424"/>
                <a:gd name="T95" fmla="*/ 553 h 10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424"/>
                <a:gd name="T145" fmla="*/ 0 h 102"/>
                <a:gd name="T146" fmla="*/ 1424 w 1424"/>
                <a:gd name="T147" fmla="*/ 102 h 102"/>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424" h="102">
                  <a:moveTo>
                    <a:pt x="1424" y="79"/>
                  </a:moveTo>
                  <a:lnTo>
                    <a:pt x="1424" y="79"/>
                  </a:lnTo>
                  <a:lnTo>
                    <a:pt x="1421" y="77"/>
                  </a:lnTo>
                  <a:lnTo>
                    <a:pt x="1419" y="77"/>
                  </a:lnTo>
                  <a:lnTo>
                    <a:pt x="1414" y="76"/>
                  </a:lnTo>
                  <a:lnTo>
                    <a:pt x="1409" y="74"/>
                  </a:lnTo>
                  <a:lnTo>
                    <a:pt x="1402" y="73"/>
                  </a:lnTo>
                  <a:lnTo>
                    <a:pt x="1394" y="71"/>
                  </a:lnTo>
                  <a:lnTo>
                    <a:pt x="1385" y="68"/>
                  </a:lnTo>
                  <a:lnTo>
                    <a:pt x="1374" y="66"/>
                  </a:lnTo>
                  <a:lnTo>
                    <a:pt x="1361" y="63"/>
                  </a:lnTo>
                  <a:lnTo>
                    <a:pt x="1348" y="60"/>
                  </a:lnTo>
                  <a:lnTo>
                    <a:pt x="1332" y="57"/>
                  </a:lnTo>
                  <a:lnTo>
                    <a:pt x="1314" y="54"/>
                  </a:lnTo>
                  <a:lnTo>
                    <a:pt x="1296" y="51"/>
                  </a:lnTo>
                  <a:lnTo>
                    <a:pt x="1275" y="48"/>
                  </a:lnTo>
                  <a:lnTo>
                    <a:pt x="1252" y="44"/>
                  </a:lnTo>
                  <a:lnTo>
                    <a:pt x="1228" y="41"/>
                  </a:lnTo>
                  <a:lnTo>
                    <a:pt x="1202" y="37"/>
                  </a:lnTo>
                  <a:lnTo>
                    <a:pt x="1174" y="34"/>
                  </a:lnTo>
                  <a:lnTo>
                    <a:pt x="1144" y="31"/>
                  </a:lnTo>
                  <a:lnTo>
                    <a:pt x="1113" y="28"/>
                  </a:lnTo>
                  <a:lnTo>
                    <a:pt x="1078" y="25"/>
                  </a:lnTo>
                  <a:lnTo>
                    <a:pt x="1042" y="21"/>
                  </a:lnTo>
                  <a:lnTo>
                    <a:pt x="1004" y="19"/>
                  </a:lnTo>
                  <a:lnTo>
                    <a:pt x="964" y="15"/>
                  </a:lnTo>
                  <a:lnTo>
                    <a:pt x="921" y="13"/>
                  </a:lnTo>
                  <a:lnTo>
                    <a:pt x="876" y="11"/>
                  </a:lnTo>
                  <a:lnTo>
                    <a:pt x="829" y="8"/>
                  </a:lnTo>
                  <a:lnTo>
                    <a:pt x="780" y="6"/>
                  </a:lnTo>
                  <a:lnTo>
                    <a:pt x="728" y="4"/>
                  </a:lnTo>
                  <a:lnTo>
                    <a:pt x="674" y="3"/>
                  </a:lnTo>
                  <a:lnTo>
                    <a:pt x="617" y="1"/>
                  </a:lnTo>
                  <a:lnTo>
                    <a:pt x="517" y="0"/>
                  </a:lnTo>
                  <a:lnTo>
                    <a:pt x="427" y="1"/>
                  </a:lnTo>
                  <a:lnTo>
                    <a:pt x="348" y="4"/>
                  </a:lnTo>
                  <a:lnTo>
                    <a:pt x="276" y="8"/>
                  </a:lnTo>
                  <a:lnTo>
                    <a:pt x="215" y="13"/>
                  </a:lnTo>
                  <a:lnTo>
                    <a:pt x="162" y="20"/>
                  </a:lnTo>
                  <a:lnTo>
                    <a:pt x="117" y="27"/>
                  </a:lnTo>
                  <a:lnTo>
                    <a:pt x="80" y="35"/>
                  </a:lnTo>
                  <a:lnTo>
                    <a:pt x="50" y="43"/>
                  </a:lnTo>
                  <a:lnTo>
                    <a:pt x="27" y="52"/>
                  </a:lnTo>
                  <a:lnTo>
                    <a:pt x="12" y="61"/>
                  </a:lnTo>
                  <a:lnTo>
                    <a:pt x="3" y="69"/>
                  </a:lnTo>
                  <a:lnTo>
                    <a:pt x="0" y="79"/>
                  </a:lnTo>
                  <a:lnTo>
                    <a:pt x="1" y="87"/>
                  </a:lnTo>
                  <a:lnTo>
                    <a:pt x="9" y="95"/>
                  </a:lnTo>
                  <a:lnTo>
                    <a:pt x="20" y="102"/>
                  </a:lnTo>
                  <a:lnTo>
                    <a:pt x="22" y="101"/>
                  </a:lnTo>
                  <a:lnTo>
                    <a:pt x="25" y="98"/>
                  </a:lnTo>
                  <a:lnTo>
                    <a:pt x="31" y="95"/>
                  </a:lnTo>
                  <a:lnTo>
                    <a:pt x="41" y="90"/>
                  </a:lnTo>
                  <a:lnTo>
                    <a:pt x="55" y="86"/>
                  </a:lnTo>
                  <a:lnTo>
                    <a:pt x="73" y="79"/>
                  </a:lnTo>
                  <a:lnTo>
                    <a:pt x="97" y="73"/>
                  </a:lnTo>
                  <a:lnTo>
                    <a:pt x="126" y="66"/>
                  </a:lnTo>
                  <a:lnTo>
                    <a:pt x="162" y="60"/>
                  </a:lnTo>
                  <a:lnTo>
                    <a:pt x="205" y="54"/>
                  </a:lnTo>
                  <a:lnTo>
                    <a:pt x="256" y="49"/>
                  </a:lnTo>
                  <a:lnTo>
                    <a:pt x="314" y="44"/>
                  </a:lnTo>
                  <a:lnTo>
                    <a:pt x="381" y="41"/>
                  </a:lnTo>
                  <a:lnTo>
                    <a:pt x="457" y="37"/>
                  </a:lnTo>
                  <a:lnTo>
                    <a:pt x="544" y="36"/>
                  </a:lnTo>
                  <a:lnTo>
                    <a:pt x="640" y="37"/>
                  </a:lnTo>
                  <a:lnTo>
                    <a:pt x="677" y="38"/>
                  </a:lnTo>
                  <a:lnTo>
                    <a:pt x="713" y="38"/>
                  </a:lnTo>
                  <a:lnTo>
                    <a:pt x="750" y="39"/>
                  </a:lnTo>
                  <a:lnTo>
                    <a:pt x="785" y="41"/>
                  </a:lnTo>
                  <a:lnTo>
                    <a:pt x="821" y="42"/>
                  </a:lnTo>
                  <a:lnTo>
                    <a:pt x="857" y="43"/>
                  </a:lnTo>
                  <a:lnTo>
                    <a:pt x="891" y="44"/>
                  </a:lnTo>
                  <a:lnTo>
                    <a:pt x="926" y="46"/>
                  </a:lnTo>
                  <a:lnTo>
                    <a:pt x="961" y="48"/>
                  </a:lnTo>
                  <a:lnTo>
                    <a:pt x="994" y="50"/>
                  </a:lnTo>
                  <a:lnTo>
                    <a:pt x="1026" y="51"/>
                  </a:lnTo>
                  <a:lnTo>
                    <a:pt x="1058" y="53"/>
                  </a:lnTo>
                  <a:lnTo>
                    <a:pt x="1090" y="54"/>
                  </a:lnTo>
                  <a:lnTo>
                    <a:pt x="1121" y="57"/>
                  </a:lnTo>
                  <a:lnTo>
                    <a:pt x="1150" y="58"/>
                  </a:lnTo>
                  <a:lnTo>
                    <a:pt x="1177" y="60"/>
                  </a:lnTo>
                  <a:lnTo>
                    <a:pt x="1205" y="61"/>
                  </a:lnTo>
                  <a:lnTo>
                    <a:pt x="1230" y="64"/>
                  </a:lnTo>
                  <a:lnTo>
                    <a:pt x="1255" y="65"/>
                  </a:lnTo>
                  <a:lnTo>
                    <a:pt x="1279" y="67"/>
                  </a:lnTo>
                  <a:lnTo>
                    <a:pt x="1300" y="68"/>
                  </a:lnTo>
                  <a:lnTo>
                    <a:pt x="1320" y="71"/>
                  </a:lnTo>
                  <a:lnTo>
                    <a:pt x="1338" y="72"/>
                  </a:lnTo>
                  <a:lnTo>
                    <a:pt x="1356" y="73"/>
                  </a:lnTo>
                  <a:lnTo>
                    <a:pt x="1371" y="74"/>
                  </a:lnTo>
                  <a:lnTo>
                    <a:pt x="1385" y="75"/>
                  </a:lnTo>
                  <a:lnTo>
                    <a:pt x="1396" y="76"/>
                  </a:lnTo>
                  <a:lnTo>
                    <a:pt x="1406" y="77"/>
                  </a:lnTo>
                  <a:lnTo>
                    <a:pt x="1413" y="77"/>
                  </a:lnTo>
                  <a:lnTo>
                    <a:pt x="1419" y="79"/>
                  </a:lnTo>
                  <a:lnTo>
                    <a:pt x="1423" y="79"/>
                  </a:lnTo>
                  <a:lnTo>
                    <a:pt x="1424" y="79"/>
                  </a:lnTo>
                  <a:close/>
                </a:path>
              </a:pathLst>
            </a:custGeom>
            <a:solidFill>
              <a:srgbClr val="000000"/>
            </a:solidFill>
            <a:ln w="9525">
              <a:noFill/>
              <a:round/>
              <a:headEnd/>
              <a:tailEnd/>
            </a:ln>
          </p:spPr>
          <p:txBody>
            <a:bodyPr/>
            <a:lstStyle/>
            <a:p>
              <a:endParaRPr lang="it-IT"/>
            </a:p>
          </p:txBody>
        </p:sp>
        <p:sp>
          <p:nvSpPr>
            <p:cNvPr id="16702" name="Freeform 13"/>
            <p:cNvSpPr>
              <a:spLocks/>
            </p:cNvSpPr>
            <p:nvPr/>
          </p:nvSpPr>
          <p:spPr bwMode="auto">
            <a:xfrm>
              <a:off x="2570" y="2572"/>
              <a:ext cx="1528" cy="137"/>
            </a:xfrm>
            <a:custGeom>
              <a:avLst/>
              <a:gdLst>
                <a:gd name="T0" fmla="*/ 6951 w 898"/>
                <a:gd name="T1" fmla="*/ 1 h 97"/>
                <a:gd name="T2" fmla="*/ 8174 w 898"/>
                <a:gd name="T3" fmla="*/ 0 h 97"/>
                <a:gd name="T4" fmla="*/ 10288 w 898"/>
                <a:gd name="T5" fmla="*/ 0 h 97"/>
                <a:gd name="T6" fmla="*/ 12937 w 898"/>
                <a:gd name="T7" fmla="*/ 1 h 97"/>
                <a:gd name="T8" fmla="*/ 15750 w 898"/>
                <a:gd name="T9" fmla="*/ 23 h 97"/>
                <a:gd name="T10" fmla="*/ 18377 w 898"/>
                <a:gd name="T11" fmla="*/ 69 h 97"/>
                <a:gd name="T12" fmla="*/ 20436 w 898"/>
                <a:gd name="T13" fmla="*/ 158 h 97"/>
                <a:gd name="T14" fmla="*/ 21651 w 898"/>
                <a:gd name="T15" fmla="*/ 261 h 97"/>
                <a:gd name="T16" fmla="*/ 21720 w 898"/>
                <a:gd name="T17" fmla="*/ 369 h 97"/>
                <a:gd name="T18" fmla="*/ 21283 w 898"/>
                <a:gd name="T19" fmla="*/ 445 h 97"/>
                <a:gd name="T20" fmla="*/ 20478 w 898"/>
                <a:gd name="T21" fmla="*/ 504 h 97"/>
                <a:gd name="T22" fmla="*/ 19396 w 898"/>
                <a:gd name="T23" fmla="*/ 572 h 97"/>
                <a:gd name="T24" fmla="*/ 18018 w 898"/>
                <a:gd name="T25" fmla="*/ 629 h 97"/>
                <a:gd name="T26" fmla="*/ 16430 w 898"/>
                <a:gd name="T27" fmla="*/ 668 h 97"/>
                <a:gd name="T28" fmla="*/ 14676 w 898"/>
                <a:gd name="T29" fmla="*/ 708 h 97"/>
                <a:gd name="T30" fmla="*/ 12867 w 898"/>
                <a:gd name="T31" fmla="*/ 732 h 97"/>
                <a:gd name="T32" fmla="*/ 10968 w 898"/>
                <a:gd name="T33" fmla="*/ 750 h 97"/>
                <a:gd name="T34" fmla="*/ 9071 w 898"/>
                <a:gd name="T35" fmla="*/ 764 h 97"/>
                <a:gd name="T36" fmla="*/ 7262 w 898"/>
                <a:gd name="T37" fmla="*/ 764 h 97"/>
                <a:gd name="T38" fmla="*/ 5506 w 898"/>
                <a:gd name="T39" fmla="*/ 750 h 97"/>
                <a:gd name="T40" fmla="*/ 3941 w 898"/>
                <a:gd name="T41" fmla="*/ 732 h 97"/>
                <a:gd name="T42" fmla="*/ 2556 w 898"/>
                <a:gd name="T43" fmla="*/ 708 h 97"/>
                <a:gd name="T44" fmla="*/ 1424 w 898"/>
                <a:gd name="T45" fmla="*/ 657 h 97"/>
                <a:gd name="T46" fmla="*/ 631 w 898"/>
                <a:gd name="T47" fmla="*/ 600 h 97"/>
                <a:gd name="T48" fmla="*/ 0 w 898"/>
                <a:gd name="T49" fmla="*/ 501 h 97"/>
                <a:gd name="T50" fmla="*/ 371 w 898"/>
                <a:gd name="T51" fmla="*/ 386 h 97"/>
                <a:gd name="T52" fmla="*/ 1841 w 898"/>
                <a:gd name="T53" fmla="*/ 315 h 97"/>
                <a:gd name="T54" fmla="*/ 4004 w 898"/>
                <a:gd name="T55" fmla="*/ 287 h 97"/>
                <a:gd name="T56" fmla="*/ 6532 w 898"/>
                <a:gd name="T57" fmla="*/ 261 h 97"/>
                <a:gd name="T58" fmla="*/ 8960 w 898"/>
                <a:gd name="T59" fmla="*/ 261 h 97"/>
                <a:gd name="T60" fmla="*/ 10968 w 898"/>
                <a:gd name="T61" fmla="*/ 271 h 97"/>
                <a:gd name="T62" fmla="*/ 12141 w 898"/>
                <a:gd name="T63" fmla="*/ 287 h 97"/>
                <a:gd name="T64" fmla="*/ 12154 w 898"/>
                <a:gd name="T65" fmla="*/ 287 h 97"/>
                <a:gd name="T66" fmla="*/ 11242 w 898"/>
                <a:gd name="T67" fmla="*/ 301 h 97"/>
                <a:gd name="T68" fmla="*/ 9656 w 898"/>
                <a:gd name="T69" fmla="*/ 315 h 97"/>
                <a:gd name="T70" fmla="*/ 7788 w 898"/>
                <a:gd name="T71" fmla="*/ 349 h 97"/>
                <a:gd name="T72" fmla="*/ 5877 w 898"/>
                <a:gd name="T73" fmla="*/ 383 h 97"/>
                <a:gd name="T74" fmla="*/ 4291 w 898"/>
                <a:gd name="T75" fmla="*/ 425 h 97"/>
                <a:gd name="T76" fmla="*/ 3321 w 898"/>
                <a:gd name="T77" fmla="*/ 465 h 97"/>
                <a:gd name="T78" fmla="*/ 3321 w 898"/>
                <a:gd name="T79" fmla="*/ 504 h 97"/>
                <a:gd name="T80" fmla="*/ 4494 w 898"/>
                <a:gd name="T81" fmla="*/ 545 h 97"/>
                <a:gd name="T82" fmla="*/ 6262 w 898"/>
                <a:gd name="T83" fmla="*/ 561 h 97"/>
                <a:gd name="T84" fmla="*/ 8474 w 898"/>
                <a:gd name="T85" fmla="*/ 561 h 97"/>
                <a:gd name="T86" fmla="*/ 10858 w 898"/>
                <a:gd name="T87" fmla="*/ 558 h 97"/>
                <a:gd name="T88" fmla="*/ 13252 w 898"/>
                <a:gd name="T89" fmla="*/ 541 h 97"/>
                <a:gd name="T90" fmla="*/ 15435 w 898"/>
                <a:gd name="T91" fmla="*/ 501 h 97"/>
                <a:gd name="T92" fmla="*/ 17227 w 898"/>
                <a:gd name="T93" fmla="*/ 445 h 97"/>
                <a:gd name="T94" fmla="*/ 18476 w 898"/>
                <a:gd name="T95" fmla="*/ 386 h 97"/>
                <a:gd name="T96" fmla="*/ 18828 w 898"/>
                <a:gd name="T97" fmla="*/ 315 h 97"/>
                <a:gd name="T98" fmla="*/ 18101 w 898"/>
                <a:gd name="T99" fmla="*/ 253 h 97"/>
                <a:gd name="T100" fmla="*/ 16503 w 898"/>
                <a:gd name="T101" fmla="*/ 192 h 97"/>
                <a:gd name="T102" fmla="*/ 14361 w 898"/>
                <a:gd name="T103" fmla="*/ 136 h 97"/>
                <a:gd name="T104" fmla="*/ 12035 w 898"/>
                <a:gd name="T105" fmla="*/ 90 h 97"/>
                <a:gd name="T106" fmla="*/ 9784 w 898"/>
                <a:gd name="T107" fmla="*/ 56 h 97"/>
                <a:gd name="T108" fmla="*/ 7991 w 898"/>
                <a:gd name="T109" fmla="*/ 23 h 97"/>
                <a:gd name="T110" fmla="*/ 6917 w 898"/>
                <a:gd name="T111" fmla="*/ 1 h 9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898"/>
                <a:gd name="T169" fmla="*/ 0 h 97"/>
                <a:gd name="T170" fmla="*/ 898 w 898"/>
                <a:gd name="T171" fmla="*/ 97 h 9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898" h="97">
                  <a:moveTo>
                    <a:pt x="279" y="1"/>
                  </a:moveTo>
                  <a:lnTo>
                    <a:pt x="286" y="1"/>
                  </a:lnTo>
                  <a:lnTo>
                    <a:pt x="306" y="1"/>
                  </a:lnTo>
                  <a:lnTo>
                    <a:pt x="337" y="0"/>
                  </a:lnTo>
                  <a:lnTo>
                    <a:pt x="377" y="0"/>
                  </a:lnTo>
                  <a:lnTo>
                    <a:pt x="424" y="0"/>
                  </a:lnTo>
                  <a:lnTo>
                    <a:pt x="476" y="0"/>
                  </a:lnTo>
                  <a:lnTo>
                    <a:pt x="533" y="1"/>
                  </a:lnTo>
                  <a:lnTo>
                    <a:pt x="590" y="2"/>
                  </a:lnTo>
                  <a:lnTo>
                    <a:pt x="649" y="3"/>
                  </a:lnTo>
                  <a:lnTo>
                    <a:pt x="704" y="6"/>
                  </a:lnTo>
                  <a:lnTo>
                    <a:pt x="757" y="9"/>
                  </a:lnTo>
                  <a:lnTo>
                    <a:pt x="803" y="14"/>
                  </a:lnTo>
                  <a:lnTo>
                    <a:pt x="842" y="20"/>
                  </a:lnTo>
                  <a:lnTo>
                    <a:pt x="872" y="25"/>
                  </a:lnTo>
                  <a:lnTo>
                    <a:pt x="892" y="33"/>
                  </a:lnTo>
                  <a:lnTo>
                    <a:pt x="898" y="43"/>
                  </a:lnTo>
                  <a:lnTo>
                    <a:pt x="895" y="47"/>
                  </a:lnTo>
                  <a:lnTo>
                    <a:pt x="889" y="52"/>
                  </a:lnTo>
                  <a:lnTo>
                    <a:pt x="877" y="56"/>
                  </a:lnTo>
                  <a:lnTo>
                    <a:pt x="862" y="61"/>
                  </a:lnTo>
                  <a:lnTo>
                    <a:pt x="844" y="64"/>
                  </a:lnTo>
                  <a:lnTo>
                    <a:pt x="823" y="69"/>
                  </a:lnTo>
                  <a:lnTo>
                    <a:pt x="799" y="72"/>
                  </a:lnTo>
                  <a:lnTo>
                    <a:pt x="771" y="76"/>
                  </a:lnTo>
                  <a:lnTo>
                    <a:pt x="742" y="79"/>
                  </a:lnTo>
                  <a:lnTo>
                    <a:pt x="710" y="82"/>
                  </a:lnTo>
                  <a:lnTo>
                    <a:pt x="677" y="84"/>
                  </a:lnTo>
                  <a:lnTo>
                    <a:pt x="642" y="86"/>
                  </a:lnTo>
                  <a:lnTo>
                    <a:pt x="605" y="89"/>
                  </a:lnTo>
                  <a:lnTo>
                    <a:pt x="568" y="91"/>
                  </a:lnTo>
                  <a:lnTo>
                    <a:pt x="530" y="92"/>
                  </a:lnTo>
                  <a:lnTo>
                    <a:pt x="491" y="93"/>
                  </a:lnTo>
                  <a:lnTo>
                    <a:pt x="452" y="94"/>
                  </a:lnTo>
                  <a:lnTo>
                    <a:pt x="413" y="96"/>
                  </a:lnTo>
                  <a:lnTo>
                    <a:pt x="374" y="96"/>
                  </a:lnTo>
                  <a:lnTo>
                    <a:pt x="336" y="97"/>
                  </a:lnTo>
                  <a:lnTo>
                    <a:pt x="299" y="96"/>
                  </a:lnTo>
                  <a:lnTo>
                    <a:pt x="262" y="96"/>
                  </a:lnTo>
                  <a:lnTo>
                    <a:pt x="227" y="94"/>
                  </a:lnTo>
                  <a:lnTo>
                    <a:pt x="193" y="93"/>
                  </a:lnTo>
                  <a:lnTo>
                    <a:pt x="162" y="92"/>
                  </a:lnTo>
                  <a:lnTo>
                    <a:pt x="132" y="91"/>
                  </a:lnTo>
                  <a:lnTo>
                    <a:pt x="105" y="89"/>
                  </a:lnTo>
                  <a:lnTo>
                    <a:pt x="80" y="86"/>
                  </a:lnTo>
                  <a:lnTo>
                    <a:pt x="59" y="83"/>
                  </a:lnTo>
                  <a:lnTo>
                    <a:pt x="41" y="79"/>
                  </a:lnTo>
                  <a:lnTo>
                    <a:pt x="26" y="76"/>
                  </a:lnTo>
                  <a:lnTo>
                    <a:pt x="14" y="72"/>
                  </a:lnTo>
                  <a:lnTo>
                    <a:pt x="0" y="63"/>
                  </a:lnTo>
                  <a:lnTo>
                    <a:pt x="1" y="55"/>
                  </a:lnTo>
                  <a:lnTo>
                    <a:pt x="15" y="49"/>
                  </a:lnTo>
                  <a:lnTo>
                    <a:pt x="41" y="45"/>
                  </a:lnTo>
                  <a:lnTo>
                    <a:pt x="76" y="40"/>
                  </a:lnTo>
                  <a:lnTo>
                    <a:pt x="118" y="38"/>
                  </a:lnTo>
                  <a:lnTo>
                    <a:pt x="165" y="36"/>
                  </a:lnTo>
                  <a:lnTo>
                    <a:pt x="216" y="34"/>
                  </a:lnTo>
                  <a:lnTo>
                    <a:pt x="269" y="33"/>
                  </a:lnTo>
                  <a:lnTo>
                    <a:pt x="319" y="33"/>
                  </a:lnTo>
                  <a:lnTo>
                    <a:pt x="369" y="33"/>
                  </a:lnTo>
                  <a:lnTo>
                    <a:pt x="414" y="34"/>
                  </a:lnTo>
                  <a:lnTo>
                    <a:pt x="452" y="34"/>
                  </a:lnTo>
                  <a:lnTo>
                    <a:pt x="481" y="34"/>
                  </a:lnTo>
                  <a:lnTo>
                    <a:pt x="500" y="36"/>
                  </a:lnTo>
                  <a:lnTo>
                    <a:pt x="507" y="36"/>
                  </a:lnTo>
                  <a:lnTo>
                    <a:pt x="501" y="36"/>
                  </a:lnTo>
                  <a:lnTo>
                    <a:pt x="486" y="37"/>
                  </a:lnTo>
                  <a:lnTo>
                    <a:pt x="463" y="38"/>
                  </a:lnTo>
                  <a:lnTo>
                    <a:pt x="433" y="39"/>
                  </a:lnTo>
                  <a:lnTo>
                    <a:pt x="398" y="40"/>
                  </a:lnTo>
                  <a:lnTo>
                    <a:pt x="360" y="43"/>
                  </a:lnTo>
                  <a:lnTo>
                    <a:pt x="321" y="44"/>
                  </a:lnTo>
                  <a:lnTo>
                    <a:pt x="280" y="46"/>
                  </a:lnTo>
                  <a:lnTo>
                    <a:pt x="242" y="48"/>
                  </a:lnTo>
                  <a:lnTo>
                    <a:pt x="208" y="52"/>
                  </a:lnTo>
                  <a:lnTo>
                    <a:pt x="177" y="54"/>
                  </a:lnTo>
                  <a:lnTo>
                    <a:pt x="153" y="56"/>
                  </a:lnTo>
                  <a:lnTo>
                    <a:pt x="137" y="59"/>
                  </a:lnTo>
                  <a:lnTo>
                    <a:pt x="132" y="62"/>
                  </a:lnTo>
                  <a:lnTo>
                    <a:pt x="137" y="64"/>
                  </a:lnTo>
                  <a:lnTo>
                    <a:pt x="156" y="67"/>
                  </a:lnTo>
                  <a:lnTo>
                    <a:pt x="185" y="69"/>
                  </a:lnTo>
                  <a:lnTo>
                    <a:pt x="219" y="70"/>
                  </a:lnTo>
                  <a:lnTo>
                    <a:pt x="258" y="71"/>
                  </a:lnTo>
                  <a:lnTo>
                    <a:pt x="302" y="71"/>
                  </a:lnTo>
                  <a:lnTo>
                    <a:pt x="349" y="71"/>
                  </a:lnTo>
                  <a:lnTo>
                    <a:pt x="398" y="71"/>
                  </a:lnTo>
                  <a:lnTo>
                    <a:pt x="447" y="70"/>
                  </a:lnTo>
                  <a:lnTo>
                    <a:pt x="498" y="69"/>
                  </a:lnTo>
                  <a:lnTo>
                    <a:pt x="546" y="68"/>
                  </a:lnTo>
                  <a:lnTo>
                    <a:pt x="592" y="66"/>
                  </a:lnTo>
                  <a:lnTo>
                    <a:pt x="636" y="63"/>
                  </a:lnTo>
                  <a:lnTo>
                    <a:pt x="675" y="60"/>
                  </a:lnTo>
                  <a:lnTo>
                    <a:pt x="710" y="56"/>
                  </a:lnTo>
                  <a:lnTo>
                    <a:pt x="739" y="53"/>
                  </a:lnTo>
                  <a:lnTo>
                    <a:pt x="761" y="49"/>
                  </a:lnTo>
                  <a:lnTo>
                    <a:pt x="773" y="45"/>
                  </a:lnTo>
                  <a:lnTo>
                    <a:pt x="776" y="40"/>
                  </a:lnTo>
                  <a:lnTo>
                    <a:pt x="765" y="37"/>
                  </a:lnTo>
                  <a:lnTo>
                    <a:pt x="746" y="32"/>
                  </a:lnTo>
                  <a:lnTo>
                    <a:pt x="716" y="29"/>
                  </a:lnTo>
                  <a:lnTo>
                    <a:pt x="680" y="24"/>
                  </a:lnTo>
                  <a:lnTo>
                    <a:pt x="637" y="21"/>
                  </a:lnTo>
                  <a:lnTo>
                    <a:pt x="592" y="17"/>
                  </a:lnTo>
                  <a:lnTo>
                    <a:pt x="544" y="14"/>
                  </a:lnTo>
                  <a:lnTo>
                    <a:pt x="496" y="11"/>
                  </a:lnTo>
                  <a:lnTo>
                    <a:pt x="448" y="9"/>
                  </a:lnTo>
                  <a:lnTo>
                    <a:pt x="403" y="7"/>
                  </a:lnTo>
                  <a:lnTo>
                    <a:pt x="363" y="5"/>
                  </a:lnTo>
                  <a:lnTo>
                    <a:pt x="329" y="3"/>
                  </a:lnTo>
                  <a:lnTo>
                    <a:pt x="302" y="2"/>
                  </a:lnTo>
                  <a:lnTo>
                    <a:pt x="285" y="1"/>
                  </a:lnTo>
                  <a:lnTo>
                    <a:pt x="279" y="1"/>
                  </a:lnTo>
                  <a:close/>
                </a:path>
              </a:pathLst>
            </a:custGeom>
            <a:solidFill>
              <a:srgbClr val="000000"/>
            </a:solidFill>
            <a:ln w="9525">
              <a:noFill/>
              <a:round/>
              <a:headEnd/>
              <a:tailEnd/>
            </a:ln>
          </p:spPr>
          <p:txBody>
            <a:bodyPr/>
            <a:lstStyle/>
            <a:p>
              <a:endParaRPr lang="it-IT"/>
            </a:p>
          </p:txBody>
        </p:sp>
      </p:grpSp>
      <p:grpSp>
        <p:nvGrpSpPr>
          <p:cNvPr id="16388" name="Group 34"/>
          <p:cNvGrpSpPr>
            <a:grpSpLocks/>
          </p:cNvGrpSpPr>
          <p:nvPr/>
        </p:nvGrpSpPr>
        <p:grpSpPr bwMode="auto">
          <a:xfrm>
            <a:off x="5003800" y="4581525"/>
            <a:ext cx="871538" cy="863600"/>
            <a:chOff x="385" y="1890"/>
            <a:chExt cx="549" cy="544"/>
          </a:xfrm>
        </p:grpSpPr>
        <p:grpSp>
          <p:nvGrpSpPr>
            <p:cNvPr id="16633" name="Group 35"/>
            <p:cNvGrpSpPr>
              <a:grpSpLocks noChangeAspect="1"/>
            </p:cNvGrpSpPr>
            <p:nvPr/>
          </p:nvGrpSpPr>
          <p:grpSpPr bwMode="auto">
            <a:xfrm>
              <a:off x="385" y="1890"/>
              <a:ext cx="141" cy="184"/>
              <a:chOff x="4156" y="2557"/>
              <a:chExt cx="282" cy="368"/>
            </a:xfrm>
          </p:grpSpPr>
          <p:sp>
            <p:nvSpPr>
              <p:cNvPr id="16689" name="AutoShape 36"/>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90" name="AutoShape 37"/>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91" name="AutoShape 38"/>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92" name="AutoShape 39"/>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634" name="Group 40"/>
            <p:cNvGrpSpPr>
              <a:grpSpLocks noChangeAspect="1"/>
            </p:cNvGrpSpPr>
            <p:nvPr/>
          </p:nvGrpSpPr>
          <p:grpSpPr bwMode="auto">
            <a:xfrm>
              <a:off x="521" y="1890"/>
              <a:ext cx="141" cy="184"/>
              <a:chOff x="4156" y="2557"/>
              <a:chExt cx="282" cy="368"/>
            </a:xfrm>
          </p:grpSpPr>
          <p:sp>
            <p:nvSpPr>
              <p:cNvPr id="16685" name="AutoShape 41"/>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86" name="AutoShape 42"/>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87" name="AutoShape 43"/>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88" name="AutoShape 44"/>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635" name="Group 45"/>
            <p:cNvGrpSpPr>
              <a:grpSpLocks noChangeAspect="1"/>
            </p:cNvGrpSpPr>
            <p:nvPr/>
          </p:nvGrpSpPr>
          <p:grpSpPr bwMode="auto">
            <a:xfrm>
              <a:off x="657" y="1890"/>
              <a:ext cx="141" cy="184"/>
              <a:chOff x="4156" y="2557"/>
              <a:chExt cx="282" cy="368"/>
            </a:xfrm>
          </p:grpSpPr>
          <p:sp>
            <p:nvSpPr>
              <p:cNvPr id="16681" name="AutoShape 46"/>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82" name="AutoShape 47"/>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83" name="AutoShape 48"/>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84" name="AutoShape 49"/>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636" name="Group 50"/>
            <p:cNvGrpSpPr>
              <a:grpSpLocks noChangeAspect="1"/>
            </p:cNvGrpSpPr>
            <p:nvPr/>
          </p:nvGrpSpPr>
          <p:grpSpPr bwMode="auto">
            <a:xfrm>
              <a:off x="793" y="1890"/>
              <a:ext cx="141" cy="184"/>
              <a:chOff x="4156" y="2557"/>
              <a:chExt cx="282" cy="368"/>
            </a:xfrm>
          </p:grpSpPr>
          <p:sp>
            <p:nvSpPr>
              <p:cNvPr id="16677" name="AutoShape 51"/>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78" name="AutoShape 52"/>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79" name="AutoShape 53"/>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80" name="AutoShape 54"/>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637" name="Group 55"/>
            <p:cNvGrpSpPr>
              <a:grpSpLocks noChangeAspect="1"/>
            </p:cNvGrpSpPr>
            <p:nvPr/>
          </p:nvGrpSpPr>
          <p:grpSpPr bwMode="auto">
            <a:xfrm>
              <a:off x="385" y="2069"/>
              <a:ext cx="141" cy="184"/>
              <a:chOff x="4156" y="2557"/>
              <a:chExt cx="282" cy="368"/>
            </a:xfrm>
          </p:grpSpPr>
          <p:sp>
            <p:nvSpPr>
              <p:cNvPr id="16673" name="AutoShape 56"/>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74" name="AutoShape 57"/>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75" name="AutoShape 58"/>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76" name="AutoShape 59"/>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638" name="Group 60"/>
            <p:cNvGrpSpPr>
              <a:grpSpLocks noChangeAspect="1"/>
            </p:cNvGrpSpPr>
            <p:nvPr/>
          </p:nvGrpSpPr>
          <p:grpSpPr bwMode="auto">
            <a:xfrm>
              <a:off x="521" y="2069"/>
              <a:ext cx="141" cy="184"/>
              <a:chOff x="4156" y="2557"/>
              <a:chExt cx="282" cy="368"/>
            </a:xfrm>
          </p:grpSpPr>
          <p:sp>
            <p:nvSpPr>
              <p:cNvPr id="16669" name="AutoShape 61"/>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70" name="AutoShape 62"/>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71" name="AutoShape 63"/>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72" name="AutoShape 64"/>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639" name="Group 65"/>
            <p:cNvGrpSpPr>
              <a:grpSpLocks noChangeAspect="1"/>
            </p:cNvGrpSpPr>
            <p:nvPr/>
          </p:nvGrpSpPr>
          <p:grpSpPr bwMode="auto">
            <a:xfrm>
              <a:off x="657" y="2069"/>
              <a:ext cx="141" cy="184"/>
              <a:chOff x="4156" y="2557"/>
              <a:chExt cx="282" cy="368"/>
            </a:xfrm>
          </p:grpSpPr>
          <p:sp>
            <p:nvSpPr>
              <p:cNvPr id="16665" name="AutoShape 66"/>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66" name="AutoShape 67"/>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67" name="AutoShape 68"/>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68" name="AutoShape 69"/>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640" name="Group 70"/>
            <p:cNvGrpSpPr>
              <a:grpSpLocks noChangeAspect="1"/>
            </p:cNvGrpSpPr>
            <p:nvPr/>
          </p:nvGrpSpPr>
          <p:grpSpPr bwMode="auto">
            <a:xfrm>
              <a:off x="793" y="2069"/>
              <a:ext cx="141" cy="184"/>
              <a:chOff x="4156" y="2557"/>
              <a:chExt cx="282" cy="368"/>
            </a:xfrm>
          </p:grpSpPr>
          <p:sp>
            <p:nvSpPr>
              <p:cNvPr id="16661" name="AutoShape 71"/>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62" name="AutoShape 72"/>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63" name="AutoShape 73"/>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64" name="AutoShape 74"/>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641" name="Group 75"/>
            <p:cNvGrpSpPr>
              <a:grpSpLocks noChangeAspect="1"/>
            </p:cNvGrpSpPr>
            <p:nvPr/>
          </p:nvGrpSpPr>
          <p:grpSpPr bwMode="auto">
            <a:xfrm>
              <a:off x="385" y="2250"/>
              <a:ext cx="141" cy="184"/>
              <a:chOff x="4156" y="2557"/>
              <a:chExt cx="282" cy="368"/>
            </a:xfrm>
          </p:grpSpPr>
          <p:sp>
            <p:nvSpPr>
              <p:cNvPr id="16657" name="AutoShape 76"/>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58" name="AutoShape 77"/>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59" name="AutoShape 78"/>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60" name="AutoShape 79"/>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642" name="Group 80"/>
            <p:cNvGrpSpPr>
              <a:grpSpLocks noChangeAspect="1"/>
            </p:cNvGrpSpPr>
            <p:nvPr/>
          </p:nvGrpSpPr>
          <p:grpSpPr bwMode="auto">
            <a:xfrm>
              <a:off x="521" y="2250"/>
              <a:ext cx="141" cy="184"/>
              <a:chOff x="4156" y="2557"/>
              <a:chExt cx="282" cy="368"/>
            </a:xfrm>
          </p:grpSpPr>
          <p:sp>
            <p:nvSpPr>
              <p:cNvPr id="16653" name="AutoShape 81"/>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54" name="AutoShape 82"/>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55" name="AutoShape 83"/>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56" name="AutoShape 84"/>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643" name="Group 85"/>
            <p:cNvGrpSpPr>
              <a:grpSpLocks noChangeAspect="1"/>
            </p:cNvGrpSpPr>
            <p:nvPr/>
          </p:nvGrpSpPr>
          <p:grpSpPr bwMode="auto">
            <a:xfrm>
              <a:off x="657" y="2250"/>
              <a:ext cx="141" cy="184"/>
              <a:chOff x="4156" y="2557"/>
              <a:chExt cx="282" cy="368"/>
            </a:xfrm>
          </p:grpSpPr>
          <p:sp>
            <p:nvSpPr>
              <p:cNvPr id="16649" name="AutoShape 86"/>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50" name="AutoShape 87"/>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51" name="AutoShape 88"/>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52" name="AutoShape 89"/>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644" name="Group 90"/>
            <p:cNvGrpSpPr>
              <a:grpSpLocks noChangeAspect="1"/>
            </p:cNvGrpSpPr>
            <p:nvPr/>
          </p:nvGrpSpPr>
          <p:grpSpPr bwMode="auto">
            <a:xfrm>
              <a:off x="793" y="2250"/>
              <a:ext cx="141" cy="184"/>
              <a:chOff x="4156" y="2557"/>
              <a:chExt cx="282" cy="368"/>
            </a:xfrm>
          </p:grpSpPr>
          <p:sp>
            <p:nvSpPr>
              <p:cNvPr id="16645" name="AutoShape 91"/>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46" name="AutoShape 92"/>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47" name="AutoShape 93"/>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48" name="AutoShape 94"/>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grpSp>
        <p:nvGrpSpPr>
          <p:cNvPr id="16389" name="Group 196"/>
          <p:cNvGrpSpPr>
            <a:grpSpLocks/>
          </p:cNvGrpSpPr>
          <p:nvPr/>
        </p:nvGrpSpPr>
        <p:grpSpPr bwMode="auto">
          <a:xfrm>
            <a:off x="2700338" y="4657725"/>
            <a:ext cx="871537" cy="858838"/>
            <a:chOff x="1701" y="2934"/>
            <a:chExt cx="549" cy="541"/>
          </a:xfrm>
        </p:grpSpPr>
        <p:grpSp>
          <p:nvGrpSpPr>
            <p:cNvPr id="16573" name="Group 14"/>
            <p:cNvGrpSpPr>
              <a:grpSpLocks noChangeAspect="1"/>
            </p:cNvGrpSpPr>
            <p:nvPr/>
          </p:nvGrpSpPr>
          <p:grpSpPr bwMode="auto">
            <a:xfrm>
              <a:off x="1701" y="2934"/>
              <a:ext cx="141" cy="184"/>
              <a:chOff x="4156" y="2557"/>
              <a:chExt cx="282" cy="368"/>
            </a:xfrm>
          </p:grpSpPr>
          <p:sp>
            <p:nvSpPr>
              <p:cNvPr id="16629" name="AutoShape 1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30" name="AutoShape 1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31" name="AutoShape 1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32" name="AutoShape 1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74" name="Group 19"/>
            <p:cNvGrpSpPr>
              <a:grpSpLocks noChangeAspect="1"/>
            </p:cNvGrpSpPr>
            <p:nvPr/>
          </p:nvGrpSpPr>
          <p:grpSpPr bwMode="auto">
            <a:xfrm>
              <a:off x="1837" y="2934"/>
              <a:ext cx="141" cy="184"/>
              <a:chOff x="4156" y="2557"/>
              <a:chExt cx="282" cy="368"/>
            </a:xfrm>
          </p:grpSpPr>
          <p:sp>
            <p:nvSpPr>
              <p:cNvPr id="16625" name="AutoShape 2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26" name="AutoShape 2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27" name="AutoShape 2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28" name="AutoShape 2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75" name="Group 24"/>
            <p:cNvGrpSpPr>
              <a:grpSpLocks noChangeAspect="1"/>
            </p:cNvGrpSpPr>
            <p:nvPr/>
          </p:nvGrpSpPr>
          <p:grpSpPr bwMode="auto">
            <a:xfrm>
              <a:off x="1973" y="2934"/>
              <a:ext cx="141" cy="184"/>
              <a:chOff x="4156" y="2557"/>
              <a:chExt cx="282" cy="368"/>
            </a:xfrm>
          </p:grpSpPr>
          <p:sp>
            <p:nvSpPr>
              <p:cNvPr id="16621" name="AutoShape 2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22" name="AutoShape 2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23" name="AutoShape 2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24" name="AutoShape 2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76" name="Group 29"/>
            <p:cNvGrpSpPr>
              <a:grpSpLocks noChangeAspect="1"/>
            </p:cNvGrpSpPr>
            <p:nvPr/>
          </p:nvGrpSpPr>
          <p:grpSpPr bwMode="auto">
            <a:xfrm>
              <a:off x="2109" y="2934"/>
              <a:ext cx="141" cy="184"/>
              <a:chOff x="4156" y="2557"/>
              <a:chExt cx="282" cy="368"/>
            </a:xfrm>
          </p:grpSpPr>
          <p:sp>
            <p:nvSpPr>
              <p:cNvPr id="16617" name="AutoShape 3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18" name="AutoShape 3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19" name="AutoShape 3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20" name="AutoShape 3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77" name="Group 95"/>
            <p:cNvGrpSpPr>
              <a:grpSpLocks noChangeAspect="1"/>
            </p:cNvGrpSpPr>
            <p:nvPr/>
          </p:nvGrpSpPr>
          <p:grpSpPr bwMode="auto">
            <a:xfrm>
              <a:off x="1701" y="3110"/>
              <a:ext cx="141" cy="184"/>
              <a:chOff x="4156" y="2557"/>
              <a:chExt cx="282" cy="368"/>
            </a:xfrm>
          </p:grpSpPr>
          <p:sp>
            <p:nvSpPr>
              <p:cNvPr id="16613" name="AutoShape 96"/>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14" name="AutoShape 97"/>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15" name="AutoShape 98"/>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16" name="AutoShape 99"/>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78" name="Group 100"/>
            <p:cNvGrpSpPr>
              <a:grpSpLocks noChangeAspect="1"/>
            </p:cNvGrpSpPr>
            <p:nvPr/>
          </p:nvGrpSpPr>
          <p:grpSpPr bwMode="auto">
            <a:xfrm>
              <a:off x="1837" y="3110"/>
              <a:ext cx="141" cy="184"/>
              <a:chOff x="4156" y="2557"/>
              <a:chExt cx="282" cy="368"/>
            </a:xfrm>
          </p:grpSpPr>
          <p:sp>
            <p:nvSpPr>
              <p:cNvPr id="16609" name="AutoShape 101"/>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10" name="AutoShape 102"/>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11" name="AutoShape 103"/>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12" name="AutoShape 104"/>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79" name="Group 105"/>
            <p:cNvGrpSpPr>
              <a:grpSpLocks noChangeAspect="1"/>
            </p:cNvGrpSpPr>
            <p:nvPr/>
          </p:nvGrpSpPr>
          <p:grpSpPr bwMode="auto">
            <a:xfrm>
              <a:off x="1973" y="3110"/>
              <a:ext cx="141" cy="184"/>
              <a:chOff x="4156" y="2557"/>
              <a:chExt cx="282" cy="368"/>
            </a:xfrm>
          </p:grpSpPr>
          <p:sp>
            <p:nvSpPr>
              <p:cNvPr id="16605" name="AutoShape 106"/>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06" name="AutoShape 107"/>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07" name="AutoShape 108"/>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08" name="AutoShape 109"/>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80" name="Group 110"/>
            <p:cNvGrpSpPr>
              <a:grpSpLocks noChangeAspect="1"/>
            </p:cNvGrpSpPr>
            <p:nvPr/>
          </p:nvGrpSpPr>
          <p:grpSpPr bwMode="auto">
            <a:xfrm>
              <a:off x="2109" y="3110"/>
              <a:ext cx="141" cy="184"/>
              <a:chOff x="4156" y="2557"/>
              <a:chExt cx="282" cy="368"/>
            </a:xfrm>
          </p:grpSpPr>
          <p:sp>
            <p:nvSpPr>
              <p:cNvPr id="16601" name="AutoShape 111"/>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02" name="AutoShape 112"/>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03" name="AutoShape 113"/>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04" name="AutoShape 114"/>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81" name="Group 115"/>
            <p:cNvGrpSpPr>
              <a:grpSpLocks noChangeAspect="1"/>
            </p:cNvGrpSpPr>
            <p:nvPr/>
          </p:nvGrpSpPr>
          <p:grpSpPr bwMode="auto">
            <a:xfrm>
              <a:off x="1701" y="3291"/>
              <a:ext cx="141" cy="184"/>
              <a:chOff x="4156" y="2557"/>
              <a:chExt cx="282" cy="368"/>
            </a:xfrm>
          </p:grpSpPr>
          <p:sp>
            <p:nvSpPr>
              <p:cNvPr id="16597" name="AutoShape 116"/>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98" name="AutoShape 117"/>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99" name="AutoShape 118"/>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600" name="AutoShape 119"/>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82" name="Group 120"/>
            <p:cNvGrpSpPr>
              <a:grpSpLocks noChangeAspect="1"/>
            </p:cNvGrpSpPr>
            <p:nvPr/>
          </p:nvGrpSpPr>
          <p:grpSpPr bwMode="auto">
            <a:xfrm>
              <a:off x="1837" y="3291"/>
              <a:ext cx="141" cy="184"/>
              <a:chOff x="4156" y="2557"/>
              <a:chExt cx="282" cy="368"/>
            </a:xfrm>
          </p:grpSpPr>
          <p:sp>
            <p:nvSpPr>
              <p:cNvPr id="16593" name="AutoShape 121"/>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94" name="AutoShape 122"/>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95" name="AutoShape 123"/>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96" name="AutoShape 124"/>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83" name="Group 125"/>
            <p:cNvGrpSpPr>
              <a:grpSpLocks noChangeAspect="1"/>
            </p:cNvGrpSpPr>
            <p:nvPr/>
          </p:nvGrpSpPr>
          <p:grpSpPr bwMode="auto">
            <a:xfrm>
              <a:off x="1973" y="3291"/>
              <a:ext cx="141" cy="184"/>
              <a:chOff x="4156" y="2557"/>
              <a:chExt cx="282" cy="368"/>
            </a:xfrm>
          </p:grpSpPr>
          <p:sp>
            <p:nvSpPr>
              <p:cNvPr id="16589" name="AutoShape 126"/>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90" name="AutoShape 127"/>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91" name="AutoShape 128"/>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92" name="AutoShape 129"/>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84" name="Group 130"/>
            <p:cNvGrpSpPr>
              <a:grpSpLocks noChangeAspect="1"/>
            </p:cNvGrpSpPr>
            <p:nvPr/>
          </p:nvGrpSpPr>
          <p:grpSpPr bwMode="auto">
            <a:xfrm>
              <a:off x="2109" y="3291"/>
              <a:ext cx="141" cy="184"/>
              <a:chOff x="4156" y="2557"/>
              <a:chExt cx="282" cy="368"/>
            </a:xfrm>
          </p:grpSpPr>
          <p:sp>
            <p:nvSpPr>
              <p:cNvPr id="16585" name="AutoShape 131"/>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86" name="AutoShape 132"/>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87" name="AutoShape 133"/>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88" name="AutoShape 134"/>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grpSp>
        <p:nvGrpSpPr>
          <p:cNvPr id="16390" name="Group 135"/>
          <p:cNvGrpSpPr>
            <a:grpSpLocks/>
          </p:cNvGrpSpPr>
          <p:nvPr/>
        </p:nvGrpSpPr>
        <p:grpSpPr bwMode="auto">
          <a:xfrm>
            <a:off x="3924300" y="4797425"/>
            <a:ext cx="871538" cy="863600"/>
            <a:chOff x="385" y="1890"/>
            <a:chExt cx="549" cy="544"/>
          </a:xfrm>
        </p:grpSpPr>
        <p:grpSp>
          <p:nvGrpSpPr>
            <p:cNvPr id="16513" name="Group 136"/>
            <p:cNvGrpSpPr>
              <a:grpSpLocks noChangeAspect="1"/>
            </p:cNvGrpSpPr>
            <p:nvPr/>
          </p:nvGrpSpPr>
          <p:grpSpPr bwMode="auto">
            <a:xfrm>
              <a:off x="385" y="1890"/>
              <a:ext cx="141" cy="184"/>
              <a:chOff x="4156" y="2557"/>
              <a:chExt cx="282" cy="368"/>
            </a:xfrm>
          </p:grpSpPr>
          <p:sp>
            <p:nvSpPr>
              <p:cNvPr id="16569" name="AutoShape 137"/>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70" name="AutoShape 138"/>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71" name="AutoShape 139"/>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72" name="AutoShape 140"/>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14" name="Group 141"/>
            <p:cNvGrpSpPr>
              <a:grpSpLocks noChangeAspect="1"/>
            </p:cNvGrpSpPr>
            <p:nvPr/>
          </p:nvGrpSpPr>
          <p:grpSpPr bwMode="auto">
            <a:xfrm>
              <a:off x="521" y="1890"/>
              <a:ext cx="141" cy="184"/>
              <a:chOff x="4156" y="2557"/>
              <a:chExt cx="282" cy="368"/>
            </a:xfrm>
          </p:grpSpPr>
          <p:sp>
            <p:nvSpPr>
              <p:cNvPr id="16565" name="AutoShape 142"/>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66" name="AutoShape 143"/>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67" name="AutoShape 144"/>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68" name="AutoShape 145"/>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15" name="Group 146"/>
            <p:cNvGrpSpPr>
              <a:grpSpLocks noChangeAspect="1"/>
            </p:cNvGrpSpPr>
            <p:nvPr/>
          </p:nvGrpSpPr>
          <p:grpSpPr bwMode="auto">
            <a:xfrm>
              <a:off x="657" y="1890"/>
              <a:ext cx="141" cy="184"/>
              <a:chOff x="4156" y="2557"/>
              <a:chExt cx="282" cy="368"/>
            </a:xfrm>
          </p:grpSpPr>
          <p:sp>
            <p:nvSpPr>
              <p:cNvPr id="16561" name="AutoShape 147"/>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62" name="AutoShape 148"/>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63" name="AutoShape 149"/>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64" name="AutoShape 150"/>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16" name="Group 151"/>
            <p:cNvGrpSpPr>
              <a:grpSpLocks noChangeAspect="1"/>
            </p:cNvGrpSpPr>
            <p:nvPr/>
          </p:nvGrpSpPr>
          <p:grpSpPr bwMode="auto">
            <a:xfrm>
              <a:off x="793" y="1890"/>
              <a:ext cx="141" cy="184"/>
              <a:chOff x="4156" y="2557"/>
              <a:chExt cx="282" cy="368"/>
            </a:xfrm>
          </p:grpSpPr>
          <p:sp>
            <p:nvSpPr>
              <p:cNvPr id="16557" name="AutoShape 152"/>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58" name="AutoShape 153"/>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59" name="AutoShape 154"/>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60" name="AutoShape 155"/>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17" name="Group 156"/>
            <p:cNvGrpSpPr>
              <a:grpSpLocks noChangeAspect="1"/>
            </p:cNvGrpSpPr>
            <p:nvPr/>
          </p:nvGrpSpPr>
          <p:grpSpPr bwMode="auto">
            <a:xfrm>
              <a:off x="385" y="2069"/>
              <a:ext cx="141" cy="184"/>
              <a:chOff x="4156" y="2557"/>
              <a:chExt cx="282" cy="368"/>
            </a:xfrm>
          </p:grpSpPr>
          <p:sp>
            <p:nvSpPr>
              <p:cNvPr id="16553" name="AutoShape 157"/>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54" name="AutoShape 158"/>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55" name="AutoShape 159"/>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56" name="AutoShape 160"/>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18" name="Group 161"/>
            <p:cNvGrpSpPr>
              <a:grpSpLocks noChangeAspect="1"/>
            </p:cNvGrpSpPr>
            <p:nvPr/>
          </p:nvGrpSpPr>
          <p:grpSpPr bwMode="auto">
            <a:xfrm>
              <a:off x="521" y="2069"/>
              <a:ext cx="141" cy="184"/>
              <a:chOff x="4156" y="2557"/>
              <a:chExt cx="282" cy="368"/>
            </a:xfrm>
          </p:grpSpPr>
          <p:sp>
            <p:nvSpPr>
              <p:cNvPr id="16549" name="AutoShape 162"/>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50" name="AutoShape 163"/>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51" name="AutoShape 164"/>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52" name="AutoShape 165"/>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19" name="Group 166"/>
            <p:cNvGrpSpPr>
              <a:grpSpLocks noChangeAspect="1"/>
            </p:cNvGrpSpPr>
            <p:nvPr/>
          </p:nvGrpSpPr>
          <p:grpSpPr bwMode="auto">
            <a:xfrm>
              <a:off x="657" y="2069"/>
              <a:ext cx="141" cy="184"/>
              <a:chOff x="4156" y="2557"/>
              <a:chExt cx="282" cy="368"/>
            </a:xfrm>
          </p:grpSpPr>
          <p:sp>
            <p:nvSpPr>
              <p:cNvPr id="16545" name="AutoShape 167"/>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46" name="AutoShape 168"/>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47" name="AutoShape 169"/>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48" name="AutoShape 170"/>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20" name="Group 171"/>
            <p:cNvGrpSpPr>
              <a:grpSpLocks noChangeAspect="1"/>
            </p:cNvGrpSpPr>
            <p:nvPr/>
          </p:nvGrpSpPr>
          <p:grpSpPr bwMode="auto">
            <a:xfrm>
              <a:off x="793" y="2069"/>
              <a:ext cx="141" cy="184"/>
              <a:chOff x="4156" y="2557"/>
              <a:chExt cx="282" cy="368"/>
            </a:xfrm>
          </p:grpSpPr>
          <p:sp>
            <p:nvSpPr>
              <p:cNvPr id="16541" name="AutoShape 172"/>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42" name="AutoShape 173"/>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43" name="AutoShape 174"/>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44" name="AutoShape 175"/>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21" name="Group 176"/>
            <p:cNvGrpSpPr>
              <a:grpSpLocks noChangeAspect="1"/>
            </p:cNvGrpSpPr>
            <p:nvPr/>
          </p:nvGrpSpPr>
          <p:grpSpPr bwMode="auto">
            <a:xfrm>
              <a:off x="385" y="2250"/>
              <a:ext cx="141" cy="184"/>
              <a:chOff x="4156" y="2557"/>
              <a:chExt cx="282" cy="368"/>
            </a:xfrm>
          </p:grpSpPr>
          <p:sp>
            <p:nvSpPr>
              <p:cNvPr id="16537" name="AutoShape 177"/>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38" name="AutoShape 178"/>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39" name="AutoShape 179"/>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40" name="AutoShape 180"/>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22" name="Group 181"/>
            <p:cNvGrpSpPr>
              <a:grpSpLocks noChangeAspect="1"/>
            </p:cNvGrpSpPr>
            <p:nvPr/>
          </p:nvGrpSpPr>
          <p:grpSpPr bwMode="auto">
            <a:xfrm>
              <a:off x="521" y="2250"/>
              <a:ext cx="141" cy="184"/>
              <a:chOff x="4156" y="2557"/>
              <a:chExt cx="282" cy="368"/>
            </a:xfrm>
          </p:grpSpPr>
          <p:sp>
            <p:nvSpPr>
              <p:cNvPr id="16533" name="AutoShape 182"/>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34" name="AutoShape 183"/>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35" name="AutoShape 184"/>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36" name="AutoShape 185"/>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23" name="Group 186"/>
            <p:cNvGrpSpPr>
              <a:grpSpLocks noChangeAspect="1"/>
            </p:cNvGrpSpPr>
            <p:nvPr/>
          </p:nvGrpSpPr>
          <p:grpSpPr bwMode="auto">
            <a:xfrm>
              <a:off x="657" y="2250"/>
              <a:ext cx="141" cy="184"/>
              <a:chOff x="4156" y="2557"/>
              <a:chExt cx="282" cy="368"/>
            </a:xfrm>
          </p:grpSpPr>
          <p:sp>
            <p:nvSpPr>
              <p:cNvPr id="16529" name="AutoShape 187"/>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30" name="AutoShape 188"/>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31" name="AutoShape 189"/>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32" name="AutoShape 190"/>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524" name="Group 191"/>
            <p:cNvGrpSpPr>
              <a:grpSpLocks noChangeAspect="1"/>
            </p:cNvGrpSpPr>
            <p:nvPr/>
          </p:nvGrpSpPr>
          <p:grpSpPr bwMode="auto">
            <a:xfrm>
              <a:off x="793" y="2250"/>
              <a:ext cx="141" cy="184"/>
              <a:chOff x="4156" y="2557"/>
              <a:chExt cx="282" cy="368"/>
            </a:xfrm>
          </p:grpSpPr>
          <p:sp>
            <p:nvSpPr>
              <p:cNvPr id="16525" name="AutoShape 192"/>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26" name="AutoShape 193"/>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27" name="AutoShape 194"/>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28" name="AutoShape 195"/>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grpSp>
        <p:nvGrpSpPr>
          <p:cNvPr id="16391" name="Group 197"/>
          <p:cNvGrpSpPr>
            <a:grpSpLocks/>
          </p:cNvGrpSpPr>
          <p:nvPr/>
        </p:nvGrpSpPr>
        <p:grpSpPr bwMode="auto">
          <a:xfrm>
            <a:off x="5364163" y="4581525"/>
            <a:ext cx="871537" cy="863600"/>
            <a:chOff x="385" y="1890"/>
            <a:chExt cx="549" cy="544"/>
          </a:xfrm>
        </p:grpSpPr>
        <p:grpSp>
          <p:nvGrpSpPr>
            <p:cNvPr id="16453" name="Group 198"/>
            <p:cNvGrpSpPr>
              <a:grpSpLocks noChangeAspect="1"/>
            </p:cNvGrpSpPr>
            <p:nvPr/>
          </p:nvGrpSpPr>
          <p:grpSpPr bwMode="auto">
            <a:xfrm>
              <a:off x="385" y="1890"/>
              <a:ext cx="141" cy="184"/>
              <a:chOff x="4156" y="2557"/>
              <a:chExt cx="282" cy="368"/>
            </a:xfrm>
          </p:grpSpPr>
          <p:sp>
            <p:nvSpPr>
              <p:cNvPr id="16509" name="AutoShape 199"/>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10" name="AutoShape 200"/>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11" name="AutoShape 201"/>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12" name="AutoShape 202"/>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454" name="Group 203"/>
            <p:cNvGrpSpPr>
              <a:grpSpLocks noChangeAspect="1"/>
            </p:cNvGrpSpPr>
            <p:nvPr/>
          </p:nvGrpSpPr>
          <p:grpSpPr bwMode="auto">
            <a:xfrm>
              <a:off x="521" y="1890"/>
              <a:ext cx="141" cy="184"/>
              <a:chOff x="4156" y="2557"/>
              <a:chExt cx="282" cy="368"/>
            </a:xfrm>
          </p:grpSpPr>
          <p:sp>
            <p:nvSpPr>
              <p:cNvPr id="16505" name="AutoShape 204"/>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06" name="AutoShape 205"/>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07" name="AutoShape 206"/>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08" name="AutoShape 207"/>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455" name="Group 208"/>
            <p:cNvGrpSpPr>
              <a:grpSpLocks noChangeAspect="1"/>
            </p:cNvGrpSpPr>
            <p:nvPr/>
          </p:nvGrpSpPr>
          <p:grpSpPr bwMode="auto">
            <a:xfrm>
              <a:off x="657" y="1890"/>
              <a:ext cx="141" cy="184"/>
              <a:chOff x="4156" y="2557"/>
              <a:chExt cx="282" cy="368"/>
            </a:xfrm>
          </p:grpSpPr>
          <p:sp>
            <p:nvSpPr>
              <p:cNvPr id="16501" name="AutoShape 209"/>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02" name="AutoShape 210"/>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03" name="AutoShape 211"/>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04" name="AutoShape 212"/>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456" name="Group 213"/>
            <p:cNvGrpSpPr>
              <a:grpSpLocks noChangeAspect="1"/>
            </p:cNvGrpSpPr>
            <p:nvPr/>
          </p:nvGrpSpPr>
          <p:grpSpPr bwMode="auto">
            <a:xfrm>
              <a:off x="793" y="1890"/>
              <a:ext cx="141" cy="184"/>
              <a:chOff x="4156" y="2557"/>
              <a:chExt cx="282" cy="368"/>
            </a:xfrm>
          </p:grpSpPr>
          <p:sp>
            <p:nvSpPr>
              <p:cNvPr id="16497" name="AutoShape 214"/>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98" name="AutoShape 215"/>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99" name="AutoShape 216"/>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500" name="AutoShape 217"/>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457" name="Group 218"/>
            <p:cNvGrpSpPr>
              <a:grpSpLocks noChangeAspect="1"/>
            </p:cNvGrpSpPr>
            <p:nvPr/>
          </p:nvGrpSpPr>
          <p:grpSpPr bwMode="auto">
            <a:xfrm>
              <a:off x="385" y="2069"/>
              <a:ext cx="141" cy="184"/>
              <a:chOff x="4156" y="2557"/>
              <a:chExt cx="282" cy="368"/>
            </a:xfrm>
          </p:grpSpPr>
          <p:sp>
            <p:nvSpPr>
              <p:cNvPr id="16493" name="AutoShape 219"/>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94" name="AutoShape 220"/>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95" name="AutoShape 221"/>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96" name="AutoShape 222"/>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458" name="Group 223"/>
            <p:cNvGrpSpPr>
              <a:grpSpLocks noChangeAspect="1"/>
            </p:cNvGrpSpPr>
            <p:nvPr/>
          </p:nvGrpSpPr>
          <p:grpSpPr bwMode="auto">
            <a:xfrm>
              <a:off x="521" y="2069"/>
              <a:ext cx="141" cy="184"/>
              <a:chOff x="4156" y="2557"/>
              <a:chExt cx="282" cy="368"/>
            </a:xfrm>
          </p:grpSpPr>
          <p:sp>
            <p:nvSpPr>
              <p:cNvPr id="16489" name="AutoShape 224"/>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90" name="AutoShape 225"/>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91" name="AutoShape 226"/>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92" name="AutoShape 227"/>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459" name="Group 228"/>
            <p:cNvGrpSpPr>
              <a:grpSpLocks noChangeAspect="1"/>
            </p:cNvGrpSpPr>
            <p:nvPr/>
          </p:nvGrpSpPr>
          <p:grpSpPr bwMode="auto">
            <a:xfrm>
              <a:off x="657" y="2069"/>
              <a:ext cx="141" cy="184"/>
              <a:chOff x="4156" y="2557"/>
              <a:chExt cx="282" cy="368"/>
            </a:xfrm>
          </p:grpSpPr>
          <p:sp>
            <p:nvSpPr>
              <p:cNvPr id="16485" name="AutoShape 229"/>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86" name="AutoShape 230"/>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87" name="AutoShape 231"/>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88" name="AutoShape 232"/>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460" name="Group 233"/>
            <p:cNvGrpSpPr>
              <a:grpSpLocks noChangeAspect="1"/>
            </p:cNvGrpSpPr>
            <p:nvPr/>
          </p:nvGrpSpPr>
          <p:grpSpPr bwMode="auto">
            <a:xfrm>
              <a:off x="793" y="2069"/>
              <a:ext cx="141" cy="184"/>
              <a:chOff x="4156" y="2557"/>
              <a:chExt cx="282" cy="368"/>
            </a:xfrm>
          </p:grpSpPr>
          <p:sp>
            <p:nvSpPr>
              <p:cNvPr id="16481" name="AutoShape 234"/>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82" name="AutoShape 235"/>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83" name="AutoShape 236"/>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84" name="AutoShape 237"/>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461" name="Group 238"/>
            <p:cNvGrpSpPr>
              <a:grpSpLocks noChangeAspect="1"/>
            </p:cNvGrpSpPr>
            <p:nvPr/>
          </p:nvGrpSpPr>
          <p:grpSpPr bwMode="auto">
            <a:xfrm>
              <a:off x="385" y="2250"/>
              <a:ext cx="141" cy="184"/>
              <a:chOff x="4156" y="2557"/>
              <a:chExt cx="282" cy="368"/>
            </a:xfrm>
          </p:grpSpPr>
          <p:sp>
            <p:nvSpPr>
              <p:cNvPr id="16477" name="AutoShape 239"/>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78" name="AutoShape 240"/>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79" name="AutoShape 241"/>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80" name="AutoShape 242"/>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462" name="Group 243"/>
            <p:cNvGrpSpPr>
              <a:grpSpLocks noChangeAspect="1"/>
            </p:cNvGrpSpPr>
            <p:nvPr/>
          </p:nvGrpSpPr>
          <p:grpSpPr bwMode="auto">
            <a:xfrm>
              <a:off x="521" y="2250"/>
              <a:ext cx="141" cy="184"/>
              <a:chOff x="4156" y="2557"/>
              <a:chExt cx="282" cy="368"/>
            </a:xfrm>
          </p:grpSpPr>
          <p:sp>
            <p:nvSpPr>
              <p:cNvPr id="16473" name="AutoShape 244"/>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74" name="AutoShape 245"/>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75" name="AutoShape 246"/>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76" name="AutoShape 247"/>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463" name="Group 248"/>
            <p:cNvGrpSpPr>
              <a:grpSpLocks noChangeAspect="1"/>
            </p:cNvGrpSpPr>
            <p:nvPr/>
          </p:nvGrpSpPr>
          <p:grpSpPr bwMode="auto">
            <a:xfrm>
              <a:off x="657" y="2250"/>
              <a:ext cx="141" cy="184"/>
              <a:chOff x="4156" y="2557"/>
              <a:chExt cx="282" cy="368"/>
            </a:xfrm>
          </p:grpSpPr>
          <p:sp>
            <p:nvSpPr>
              <p:cNvPr id="16469" name="AutoShape 249"/>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70" name="AutoShape 250"/>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71" name="AutoShape 251"/>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72" name="AutoShape 252"/>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464" name="Group 253"/>
            <p:cNvGrpSpPr>
              <a:grpSpLocks noChangeAspect="1"/>
            </p:cNvGrpSpPr>
            <p:nvPr/>
          </p:nvGrpSpPr>
          <p:grpSpPr bwMode="auto">
            <a:xfrm>
              <a:off x="793" y="2250"/>
              <a:ext cx="141" cy="184"/>
              <a:chOff x="4156" y="2557"/>
              <a:chExt cx="282" cy="368"/>
            </a:xfrm>
          </p:grpSpPr>
          <p:sp>
            <p:nvSpPr>
              <p:cNvPr id="16465" name="AutoShape 254"/>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66" name="AutoShape 255"/>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67" name="AutoShape 256"/>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68" name="AutoShape 257"/>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grpSp>
        <p:nvGrpSpPr>
          <p:cNvPr id="16392" name="Group 258"/>
          <p:cNvGrpSpPr>
            <a:grpSpLocks/>
          </p:cNvGrpSpPr>
          <p:nvPr/>
        </p:nvGrpSpPr>
        <p:grpSpPr bwMode="auto">
          <a:xfrm>
            <a:off x="3268663" y="4730750"/>
            <a:ext cx="871537" cy="858838"/>
            <a:chOff x="1701" y="2934"/>
            <a:chExt cx="549" cy="541"/>
          </a:xfrm>
        </p:grpSpPr>
        <p:grpSp>
          <p:nvGrpSpPr>
            <p:cNvPr id="16393" name="Group 259"/>
            <p:cNvGrpSpPr>
              <a:grpSpLocks noChangeAspect="1"/>
            </p:cNvGrpSpPr>
            <p:nvPr/>
          </p:nvGrpSpPr>
          <p:grpSpPr bwMode="auto">
            <a:xfrm>
              <a:off x="1701" y="2934"/>
              <a:ext cx="141" cy="184"/>
              <a:chOff x="4156" y="2557"/>
              <a:chExt cx="282" cy="368"/>
            </a:xfrm>
          </p:grpSpPr>
          <p:sp>
            <p:nvSpPr>
              <p:cNvPr id="16449" name="AutoShape 26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50" name="AutoShape 26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51" name="AutoShape 26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52" name="AutoShape 26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394" name="Group 264"/>
            <p:cNvGrpSpPr>
              <a:grpSpLocks noChangeAspect="1"/>
            </p:cNvGrpSpPr>
            <p:nvPr/>
          </p:nvGrpSpPr>
          <p:grpSpPr bwMode="auto">
            <a:xfrm>
              <a:off x="1837" y="2934"/>
              <a:ext cx="141" cy="184"/>
              <a:chOff x="4156" y="2557"/>
              <a:chExt cx="282" cy="368"/>
            </a:xfrm>
          </p:grpSpPr>
          <p:sp>
            <p:nvSpPr>
              <p:cNvPr id="16445" name="AutoShape 26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46" name="AutoShape 26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47" name="AutoShape 26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48" name="AutoShape 26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395" name="Group 269"/>
            <p:cNvGrpSpPr>
              <a:grpSpLocks noChangeAspect="1"/>
            </p:cNvGrpSpPr>
            <p:nvPr/>
          </p:nvGrpSpPr>
          <p:grpSpPr bwMode="auto">
            <a:xfrm>
              <a:off x="1973" y="2934"/>
              <a:ext cx="141" cy="184"/>
              <a:chOff x="4156" y="2557"/>
              <a:chExt cx="282" cy="368"/>
            </a:xfrm>
          </p:grpSpPr>
          <p:sp>
            <p:nvSpPr>
              <p:cNvPr id="16441" name="AutoShape 27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42" name="AutoShape 27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43" name="AutoShape 27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44" name="AutoShape 27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396" name="Group 274"/>
            <p:cNvGrpSpPr>
              <a:grpSpLocks noChangeAspect="1"/>
            </p:cNvGrpSpPr>
            <p:nvPr/>
          </p:nvGrpSpPr>
          <p:grpSpPr bwMode="auto">
            <a:xfrm>
              <a:off x="2109" y="2934"/>
              <a:ext cx="141" cy="184"/>
              <a:chOff x="4156" y="2557"/>
              <a:chExt cx="282" cy="368"/>
            </a:xfrm>
          </p:grpSpPr>
          <p:sp>
            <p:nvSpPr>
              <p:cNvPr id="16437" name="AutoShape 27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38" name="AutoShape 27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39" name="AutoShape 27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40" name="AutoShape 27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397" name="Group 279"/>
            <p:cNvGrpSpPr>
              <a:grpSpLocks noChangeAspect="1"/>
            </p:cNvGrpSpPr>
            <p:nvPr/>
          </p:nvGrpSpPr>
          <p:grpSpPr bwMode="auto">
            <a:xfrm>
              <a:off x="1701" y="3110"/>
              <a:ext cx="141" cy="184"/>
              <a:chOff x="4156" y="2557"/>
              <a:chExt cx="282" cy="368"/>
            </a:xfrm>
          </p:grpSpPr>
          <p:sp>
            <p:nvSpPr>
              <p:cNvPr id="16433" name="AutoShape 28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34" name="AutoShape 28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35" name="AutoShape 28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36" name="AutoShape 28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398" name="Group 284"/>
            <p:cNvGrpSpPr>
              <a:grpSpLocks noChangeAspect="1"/>
            </p:cNvGrpSpPr>
            <p:nvPr/>
          </p:nvGrpSpPr>
          <p:grpSpPr bwMode="auto">
            <a:xfrm>
              <a:off x="1837" y="3110"/>
              <a:ext cx="141" cy="184"/>
              <a:chOff x="4156" y="2557"/>
              <a:chExt cx="282" cy="368"/>
            </a:xfrm>
          </p:grpSpPr>
          <p:sp>
            <p:nvSpPr>
              <p:cNvPr id="16429" name="AutoShape 28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30" name="AutoShape 28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31" name="AutoShape 28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32" name="AutoShape 28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399" name="Group 289"/>
            <p:cNvGrpSpPr>
              <a:grpSpLocks noChangeAspect="1"/>
            </p:cNvGrpSpPr>
            <p:nvPr/>
          </p:nvGrpSpPr>
          <p:grpSpPr bwMode="auto">
            <a:xfrm>
              <a:off x="1973" y="3110"/>
              <a:ext cx="141" cy="184"/>
              <a:chOff x="4156" y="2557"/>
              <a:chExt cx="282" cy="368"/>
            </a:xfrm>
          </p:grpSpPr>
          <p:sp>
            <p:nvSpPr>
              <p:cNvPr id="16425" name="AutoShape 29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26" name="AutoShape 29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27" name="AutoShape 29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28" name="AutoShape 29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400" name="Group 294"/>
            <p:cNvGrpSpPr>
              <a:grpSpLocks noChangeAspect="1"/>
            </p:cNvGrpSpPr>
            <p:nvPr/>
          </p:nvGrpSpPr>
          <p:grpSpPr bwMode="auto">
            <a:xfrm>
              <a:off x="2109" y="3110"/>
              <a:ext cx="141" cy="184"/>
              <a:chOff x="4156" y="2557"/>
              <a:chExt cx="282" cy="368"/>
            </a:xfrm>
          </p:grpSpPr>
          <p:sp>
            <p:nvSpPr>
              <p:cNvPr id="16421" name="AutoShape 29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22" name="AutoShape 29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23" name="AutoShape 29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24" name="AutoShape 29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401" name="Group 299"/>
            <p:cNvGrpSpPr>
              <a:grpSpLocks noChangeAspect="1"/>
            </p:cNvGrpSpPr>
            <p:nvPr/>
          </p:nvGrpSpPr>
          <p:grpSpPr bwMode="auto">
            <a:xfrm>
              <a:off x="1701" y="3291"/>
              <a:ext cx="141" cy="184"/>
              <a:chOff x="4156" y="2557"/>
              <a:chExt cx="282" cy="368"/>
            </a:xfrm>
          </p:grpSpPr>
          <p:sp>
            <p:nvSpPr>
              <p:cNvPr id="16417" name="AutoShape 30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18" name="AutoShape 30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19" name="AutoShape 30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20" name="AutoShape 30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402" name="Group 304"/>
            <p:cNvGrpSpPr>
              <a:grpSpLocks noChangeAspect="1"/>
            </p:cNvGrpSpPr>
            <p:nvPr/>
          </p:nvGrpSpPr>
          <p:grpSpPr bwMode="auto">
            <a:xfrm>
              <a:off x="1837" y="3291"/>
              <a:ext cx="141" cy="184"/>
              <a:chOff x="4156" y="2557"/>
              <a:chExt cx="282" cy="368"/>
            </a:xfrm>
          </p:grpSpPr>
          <p:sp>
            <p:nvSpPr>
              <p:cNvPr id="16413" name="AutoShape 30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14" name="AutoShape 30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15" name="AutoShape 30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16" name="AutoShape 30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403" name="Group 309"/>
            <p:cNvGrpSpPr>
              <a:grpSpLocks noChangeAspect="1"/>
            </p:cNvGrpSpPr>
            <p:nvPr/>
          </p:nvGrpSpPr>
          <p:grpSpPr bwMode="auto">
            <a:xfrm>
              <a:off x="1973" y="3291"/>
              <a:ext cx="141" cy="184"/>
              <a:chOff x="4156" y="2557"/>
              <a:chExt cx="282" cy="368"/>
            </a:xfrm>
          </p:grpSpPr>
          <p:sp>
            <p:nvSpPr>
              <p:cNvPr id="16409" name="AutoShape 310"/>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10" name="AutoShape 311"/>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11" name="AutoShape 312"/>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12" name="AutoShape 313"/>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6404" name="Group 314"/>
            <p:cNvGrpSpPr>
              <a:grpSpLocks noChangeAspect="1"/>
            </p:cNvGrpSpPr>
            <p:nvPr/>
          </p:nvGrpSpPr>
          <p:grpSpPr bwMode="auto">
            <a:xfrm>
              <a:off x="2109" y="3291"/>
              <a:ext cx="141" cy="184"/>
              <a:chOff x="4156" y="2557"/>
              <a:chExt cx="282" cy="368"/>
            </a:xfrm>
          </p:grpSpPr>
          <p:sp>
            <p:nvSpPr>
              <p:cNvPr id="16405" name="AutoShape 315"/>
              <p:cNvSpPr>
                <a:spLocks noChangeAspect="1" noChangeArrowheads="1"/>
              </p:cNvSpPr>
              <p:nvPr/>
            </p:nvSpPr>
            <p:spPr bwMode="auto">
              <a:xfrm>
                <a:off x="4297"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06" name="AutoShape 316"/>
              <p:cNvSpPr>
                <a:spLocks noChangeAspect="1" noChangeArrowheads="1"/>
              </p:cNvSpPr>
              <p:nvPr/>
            </p:nvSpPr>
            <p:spPr bwMode="auto">
              <a:xfrm flipH="1">
                <a:off x="4156" y="2557"/>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07" name="AutoShape 317"/>
              <p:cNvSpPr>
                <a:spLocks noChangeAspect="1" noChangeArrowheads="1"/>
              </p:cNvSpPr>
              <p:nvPr/>
            </p:nvSpPr>
            <p:spPr bwMode="auto">
              <a:xfrm flipH="1" flipV="1">
                <a:off x="4156"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6408" name="AutoShape 318"/>
              <p:cNvSpPr>
                <a:spLocks noChangeAspect="1" noChangeArrowheads="1"/>
              </p:cNvSpPr>
              <p:nvPr/>
            </p:nvSpPr>
            <p:spPr bwMode="auto">
              <a:xfrm flipV="1">
                <a:off x="4297" y="2741"/>
                <a:ext cx="141" cy="184"/>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p:txBody>
          <a:bodyPr/>
          <a:lstStyle/>
          <a:p>
            <a:pPr eaLnBrk="1" hangingPunct="1"/>
            <a:r>
              <a:rPr lang="it-IT" smtClean="0">
                <a:latin typeface="Arial Black" pitchFamily="34" charset="0"/>
              </a:rPr>
              <a:t>PREPARAZIONE DELLE FORME POLIMORFE</a:t>
            </a:r>
          </a:p>
        </p:txBody>
      </p:sp>
      <p:sp>
        <p:nvSpPr>
          <p:cNvPr id="17411" name="Rectangle 3"/>
          <p:cNvSpPr>
            <a:spLocks noGrp="1" noChangeArrowheads="1"/>
          </p:cNvSpPr>
          <p:nvPr>
            <p:ph type="body" idx="4294967295"/>
          </p:nvPr>
        </p:nvSpPr>
        <p:spPr>
          <a:xfrm>
            <a:off x="304800" y="1905000"/>
            <a:ext cx="8534400" cy="4038600"/>
          </a:xfrm>
        </p:spPr>
        <p:txBody>
          <a:bodyPr/>
          <a:lstStyle/>
          <a:p>
            <a:pPr eaLnBrk="1" hangingPunct="1">
              <a:spcBef>
                <a:spcPct val="0"/>
              </a:spcBef>
            </a:pPr>
            <a:r>
              <a:rPr lang="it-IT" sz="2800" smtClean="0">
                <a:latin typeface="Comic Sans MS" pitchFamily="66" charset="0"/>
              </a:rPr>
              <a:t>Le forme polimorfe si formano durante la sintesi e purificazione delle sostanze</a:t>
            </a:r>
          </a:p>
          <a:p>
            <a:pPr eaLnBrk="1" hangingPunct="1">
              <a:spcBef>
                <a:spcPct val="0"/>
              </a:spcBef>
              <a:buFont typeface="Wingdings" pitchFamily="2" charset="2"/>
              <a:buNone/>
            </a:pPr>
            <a:endParaRPr lang="it-IT" sz="2800" smtClean="0">
              <a:latin typeface="Comic Sans MS" pitchFamily="66" charset="0"/>
            </a:endParaRPr>
          </a:p>
          <a:p>
            <a:pPr eaLnBrk="1" hangingPunct="1">
              <a:spcBef>
                <a:spcPct val="0"/>
              </a:spcBef>
            </a:pPr>
            <a:r>
              <a:rPr lang="it-IT" sz="2800" smtClean="0">
                <a:latin typeface="Comic Sans MS" pitchFamily="66" charset="0"/>
              </a:rPr>
              <a:t>La selezione delle forme polimorfe dipende dalle condizioni di sintesi e cristallizzazione</a:t>
            </a:r>
          </a:p>
          <a:p>
            <a:pPr eaLnBrk="1" hangingPunct="1">
              <a:spcBef>
                <a:spcPct val="0"/>
              </a:spcBef>
              <a:buFont typeface="Wingdings" pitchFamily="2" charset="2"/>
              <a:buNone/>
            </a:pPr>
            <a:endParaRPr lang="it-IT" sz="2800" smtClean="0">
              <a:latin typeface="Comic Sans MS" pitchFamily="66" charset="0"/>
            </a:endParaRPr>
          </a:p>
          <a:p>
            <a:pPr eaLnBrk="1" hangingPunct="1">
              <a:spcBef>
                <a:spcPct val="0"/>
              </a:spcBef>
            </a:pPr>
            <a:r>
              <a:rPr lang="it-IT" sz="2800" smtClean="0">
                <a:latin typeface="Comic Sans MS" pitchFamily="66" charset="0"/>
              </a:rPr>
              <a:t>Il processo di produzione determina il polimorfismo di una sostanza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8434" name="Picture 3"/>
          <p:cNvPicPr>
            <a:picLocks noChangeAspect="1" noChangeArrowheads="1"/>
          </p:cNvPicPr>
          <p:nvPr/>
        </p:nvPicPr>
        <p:blipFill>
          <a:blip r:embed="rId3" cstate="print"/>
          <a:srcRect/>
          <a:stretch>
            <a:fillRect/>
          </a:stretch>
        </p:blipFill>
        <p:spPr bwMode="auto">
          <a:xfrm>
            <a:off x="4559300" y="6480175"/>
            <a:ext cx="4476750" cy="333375"/>
          </a:xfrm>
          <a:prstGeom prst="rect">
            <a:avLst/>
          </a:prstGeom>
          <a:noFill/>
          <a:ln w="9525">
            <a:noFill/>
            <a:miter lim="800000"/>
            <a:headEnd/>
            <a:tailEnd/>
          </a:ln>
        </p:spPr>
      </p:pic>
      <p:sp>
        <p:nvSpPr>
          <p:cNvPr id="18435" name="Text Box 4"/>
          <p:cNvSpPr txBox="1">
            <a:spLocks noChangeArrowheads="1"/>
          </p:cNvSpPr>
          <p:nvPr/>
        </p:nvSpPr>
        <p:spPr bwMode="auto">
          <a:xfrm>
            <a:off x="539750" y="1196975"/>
            <a:ext cx="7920038" cy="4075113"/>
          </a:xfrm>
          <a:prstGeom prst="rect">
            <a:avLst/>
          </a:prstGeom>
          <a:noFill/>
          <a:ln w="9525">
            <a:noFill/>
            <a:miter lim="800000"/>
            <a:headEnd/>
            <a:tailEnd/>
          </a:ln>
        </p:spPr>
        <p:txBody>
          <a:bodyPr>
            <a:spAutoFit/>
          </a:bodyPr>
          <a:lstStyle/>
          <a:p>
            <a:pPr>
              <a:spcBef>
                <a:spcPct val="50000"/>
              </a:spcBef>
            </a:pPr>
            <a:r>
              <a:rPr lang="en-US">
                <a:latin typeface="Comic Sans MS" pitchFamily="66" charset="0"/>
              </a:rPr>
              <a:t>I solidi polmorfici di uno stesso farmaco differiscono ovviamente nella struttura interna  (allo stato solido) e pertanto hanno:</a:t>
            </a:r>
          </a:p>
          <a:p>
            <a:endParaRPr lang="en-US">
              <a:latin typeface="Comic Sans MS" pitchFamily="66" charset="0"/>
            </a:endParaRPr>
          </a:p>
          <a:p>
            <a:r>
              <a:rPr lang="en-US" b="1">
                <a:latin typeface="Comic Sans MS" pitchFamily="66" charset="0"/>
              </a:rPr>
              <a:t>differenti proprietà chimiche e fisiche</a:t>
            </a:r>
            <a:r>
              <a:rPr lang="en-US">
                <a:latin typeface="Comic Sans MS" pitchFamily="66" charset="0"/>
              </a:rPr>
              <a:t>:</a:t>
            </a:r>
          </a:p>
          <a:p>
            <a:pPr>
              <a:buFontTx/>
              <a:buChar char="•"/>
            </a:pPr>
            <a:r>
              <a:rPr lang="en-US" i="1">
                <a:latin typeface="Comic Sans MS" pitchFamily="66" charset="0"/>
              </a:rPr>
              <a:t>spettroscopiche </a:t>
            </a:r>
          </a:p>
          <a:p>
            <a:pPr>
              <a:buFontTx/>
              <a:buChar char="•"/>
            </a:pPr>
            <a:r>
              <a:rPr lang="en-US" i="1">
                <a:latin typeface="Comic Sans MS" pitchFamily="66" charset="0"/>
              </a:rPr>
              <a:t>termodinamiche </a:t>
            </a:r>
          </a:p>
          <a:p>
            <a:pPr>
              <a:buFontTx/>
              <a:buChar char="•"/>
            </a:pPr>
            <a:r>
              <a:rPr lang="en-US" i="1">
                <a:latin typeface="Comic Sans MS" pitchFamily="66" charset="0"/>
              </a:rPr>
              <a:t>cinetiche </a:t>
            </a:r>
          </a:p>
          <a:p>
            <a:pPr>
              <a:buFontTx/>
              <a:buChar char="•"/>
            </a:pPr>
            <a:r>
              <a:rPr lang="en-US" i="1">
                <a:latin typeface="Comic Sans MS" pitchFamily="66" charset="0"/>
              </a:rPr>
              <a:t>meccaniche</a:t>
            </a:r>
          </a:p>
          <a:p>
            <a:pPr>
              <a:buFontTx/>
              <a:buChar char="•"/>
            </a:pPr>
            <a:r>
              <a:rPr lang="en-US" i="1">
                <a:latin typeface="Comic Sans MS" pitchFamily="66" charset="0"/>
              </a:rPr>
              <a:t>di interfacciabilità</a:t>
            </a:r>
          </a:p>
          <a:p>
            <a:pPr>
              <a:spcBef>
                <a:spcPct val="50000"/>
              </a:spcBef>
            </a:pPr>
            <a:endParaRPr lang="en-US">
              <a:latin typeface="Comic Sans MS" pitchFamily="66" charset="0"/>
            </a:endParaRPr>
          </a:p>
          <a:p>
            <a:r>
              <a:rPr lang="en-US" b="1">
                <a:latin typeface="Comic Sans MS" pitchFamily="66" charset="0"/>
              </a:rPr>
              <a:t>Queste proprietà possono avere un impatto diretto</a:t>
            </a:r>
            <a:r>
              <a:rPr lang="en-US">
                <a:latin typeface="Comic Sans MS" pitchFamily="66" charset="0"/>
              </a:rPr>
              <a:t>, fra l’altro, su: </a:t>
            </a:r>
            <a:br>
              <a:rPr lang="en-US">
                <a:latin typeface="Comic Sans MS" pitchFamily="66" charset="0"/>
              </a:rPr>
            </a:br>
            <a:endParaRPr lang="en-US">
              <a:latin typeface="Comic Sans MS" pitchFamily="66" charset="0"/>
            </a:endParaRPr>
          </a:p>
          <a:p>
            <a:pPr>
              <a:buFontTx/>
              <a:buChar char="•"/>
            </a:pPr>
            <a:r>
              <a:rPr lang="en-US" i="1">
                <a:latin typeface="Comic Sans MS" pitchFamily="66" charset="0"/>
              </a:rPr>
              <a:t>dissoluzione</a:t>
            </a:r>
          </a:p>
          <a:p>
            <a:pPr>
              <a:buFontTx/>
              <a:buChar char="•"/>
            </a:pPr>
            <a:r>
              <a:rPr lang="en-US" i="1">
                <a:latin typeface="Comic Sans MS" pitchFamily="66" charset="0"/>
              </a:rPr>
              <a:t>biodisponibilità</a:t>
            </a:r>
          </a:p>
        </p:txBody>
      </p:sp>
      <p:sp>
        <p:nvSpPr>
          <p:cNvPr id="18436" name="Text Box 4"/>
          <p:cNvSpPr txBox="1">
            <a:spLocks noChangeArrowheads="1"/>
          </p:cNvSpPr>
          <p:nvPr/>
        </p:nvSpPr>
        <p:spPr bwMode="auto">
          <a:xfrm>
            <a:off x="3117850" y="422275"/>
            <a:ext cx="2825750" cy="366713"/>
          </a:xfrm>
          <a:prstGeom prst="rect">
            <a:avLst/>
          </a:prstGeom>
          <a:noFill/>
          <a:ln w="9525">
            <a:noFill/>
            <a:miter lim="800000"/>
            <a:headEnd/>
            <a:tailEnd/>
          </a:ln>
        </p:spPr>
        <p:txBody>
          <a:bodyPr wrap="none">
            <a:spAutoFit/>
          </a:bodyPr>
          <a:lstStyle/>
          <a:p>
            <a:r>
              <a:rPr lang="en-GB">
                <a:latin typeface="Comic Sans MS" pitchFamily="66" charset="0"/>
              </a:rPr>
              <a:t>Polimorfismo dei farmaci</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p:txBody>
          <a:bodyPr/>
          <a:lstStyle/>
          <a:p>
            <a:pPr eaLnBrk="1" hangingPunct="1"/>
            <a:r>
              <a:rPr lang="it-IT" sz="2900" smtClean="0">
                <a:latin typeface="Arial Black" pitchFamily="34" charset="0"/>
              </a:rPr>
              <a:t>IL POLIMORFISMO, UNA PROPRIETÀ DELLO STATO SOLIDO</a:t>
            </a:r>
          </a:p>
        </p:txBody>
      </p:sp>
      <p:sp>
        <p:nvSpPr>
          <p:cNvPr id="19459" name="Rectangle 3"/>
          <p:cNvSpPr>
            <a:spLocks noGrp="1" noChangeArrowheads="1"/>
          </p:cNvSpPr>
          <p:nvPr>
            <p:ph type="body" idx="4294967295"/>
          </p:nvPr>
        </p:nvSpPr>
        <p:spPr/>
        <p:txBody>
          <a:bodyPr/>
          <a:lstStyle/>
          <a:p>
            <a:pPr eaLnBrk="1" hangingPunct="1">
              <a:spcBef>
                <a:spcPct val="0"/>
              </a:spcBef>
            </a:pPr>
            <a:r>
              <a:rPr lang="it-IT" sz="3200" smtClean="0">
                <a:latin typeface="Comic Sans MS" pitchFamily="66" charset="0"/>
              </a:rPr>
              <a:t>Una sostanza, una volta sciolta, perde completamente la memoria della forma polimorfa dello stato solido da cui deriva</a:t>
            </a:r>
          </a:p>
          <a:p>
            <a:pPr eaLnBrk="1" hangingPunct="1">
              <a:lnSpc>
                <a:spcPct val="60000"/>
              </a:lnSpc>
              <a:spcBef>
                <a:spcPct val="0"/>
              </a:spcBef>
              <a:buFont typeface="Wingdings" pitchFamily="2" charset="2"/>
              <a:buNone/>
            </a:pPr>
            <a:endParaRPr lang="it-IT" sz="3200" smtClean="0">
              <a:latin typeface="Comic Sans MS" pitchFamily="66" charset="0"/>
            </a:endParaRPr>
          </a:p>
          <a:p>
            <a:pPr eaLnBrk="1" hangingPunct="1">
              <a:spcBef>
                <a:spcPct val="0"/>
              </a:spcBef>
            </a:pPr>
            <a:r>
              <a:rPr lang="it-IT" sz="3200" smtClean="0">
                <a:latin typeface="Comic Sans MS" pitchFamily="66" charset="0"/>
              </a:rPr>
              <a:t>Il polimorfismo pertanto esercita la sua influenza fintantoché la sostanza rimane allo stato solido</a:t>
            </a: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482" name="Picture 3"/>
          <p:cNvPicPr>
            <a:picLocks noChangeAspect="1" noChangeArrowheads="1"/>
          </p:cNvPicPr>
          <p:nvPr/>
        </p:nvPicPr>
        <p:blipFill>
          <a:blip r:embed="rId3" cstate="print"/>
          <a:srcRect/>
          <a:stretch>
            <a:fillRect/>
          </a:stretch>
        </p:blipFill>
        <p:spPr bwMode="auto">
          <a:xfrm>
            <a:off x="4267200" y="5410200"/>
            <a:ext cx="4476750" cy="333375"/>
          </a:xfrm>
          <a:prstGeom prst="rect">
            <a:avLst/>
          </a:prstGeom>
          <a:noFill/>
          <a:ln w="9525">
            <a:noFill/>
            <a:miter lim="800000"/>
            <a:headEnd/>
            <a:tailEnd/>
          </a:ln>
        </p:spPr>
      </p:pic>
      <p:sp>
        <p:nvSpPr>
          <p:cNvPr id="20483" name="Text Box 4"/>
          <p:cNvSpPr txBox="1">
            <a:spLocks noChangeArrowheads="1"/>
          </p:cNvSpPr>
          <p:nvPr/>
        </p:nvSpPr>
        <p:spPr bwMode="auto">
          <a:xfrm>
            <a:off x="539750" y="1855788"/>
            <a:ext cx="7920038" cy="1878012"/>
          </a:xfrm>
          <a:prstGeom prst="rect">
            <a:avLst/>
          </a:prstGeom>
          <a:noFill/>
          <a:ln w="9525">
            <a:noFill/>
            <a:miter lim="800000"/>
            <a:headEnd/>
            <a:tailEnd/>
          </a:ln>
        </p:spPr>
        <p:txBody>
          <a:bodyPr>
            <a:spAutoFit/>
          </a:bodyPr>
          <a:lstStyle/>
          <a:p>
            <a:pPr>
              <a:spcBef>
                <a:spcPct val="50000"/>
              </a:spcBef>
            </a:pPr>
            <a:r>
              <a:rPr lang="en-US">
                <a:latin typeface="Comic Sans MS" pitchFamily="66" charset="0"/>
              </a:rPr>
              <a:t>Negli anni recenti il polimorfismo dei farmaci ha ricevuto una particolare attenzione per quel che riguarda:</a:t>
            </a:r>
          </a:p>
          <a:p>
            <a:pPr>
              <a:spcBef>
                <a:spcPct val="50000"/>
              </a:spcBef>
            </a:pPr>
            <a:endParaRPr lang="en-US">
              <a:latin typeface="Comic Sans MS" pitchFamily="66" charset="0"/>
            </a:endParaRPr>
          </a:p>
          <a:p>
            <a:pPr>
              <a:buFontTx/>
              <a:buChar char="•"/>
            </a:pPr>
            <a:r>
              <a:rPr lang="en-US">
                <a:latin typeface="Comic Sans MS" pitchFamily="66" charset="0"/>
              </a:rPr>
              <a:t> Lo sviluppo</a:t>
            </a:r>
          </a:p>
          <a:p>
            <a:pPr>
              <a:buFontTx/>
              <a:buChar char="•"/>
            </a:pPr>
            <a:r>
              <a:rPr lang="en-US">
                <a:latin typeface="Comic Sans MS" pitchFamily="66" charset="0"/>
              </a:rPr>
              <a:t> La produzione</a:t>
            </a:r>
          </a:p>
          <a:p>
            <a:pPr>
              <a:buFontTx/>
              <a:buChar char="•"/>
            </a:pPr>
            <a:r>
              <a:rPr lang="en-US">
                <a:latin typeface="Comic Sans MS" pitchFamily="66" charset="0"/>
              </a:rPr>
              <a:t> Gli aspetti regolatori</a:t>
            </a:r>
          </a:p>
        </p:txBody>
      </p:sp>
      <p:sp>
        <p:nvSpPr>
          <p:cNvPr id="20484" name="Text Box 6"/>
          <p:cNvSpPr txBox="1">
            <a:spLocks noChangeArrowheads="1"/>
          </p:cNvSpPr>
          <p:nvPr/>
        </p:nvSpPr>
        <p:spPr bwMode="auto">
          <a:xfrm>
            <a:off x="3117850" y="422275"/>
            <a:ext cx="2825750" cy="366713"/>
          </a:xfrm>
          <a:prstGeom prst="rect">
            <a:avLst/>
          </a:prstGeom>
          <a:noFill/>
          <a:ln w="9525">
            <a:noFill/>
            <a:miter lim="800000"/>
            <a:headEnd/>
            <a:tailEnd/>
          </a:ln>
        </p:spPr>
        <p:txBody>
          <a:bodyPr wrap="none">
            <a:spAutoFit/>
          </a:bodyPr>
          <a:lstStyle/>
          <a:p>
            <a:r>
              <a:rPr lang="en-GB">
                <a:latin typeface="Comic Sans MS" pitchFamily="66" charset="0"/>
              </a:rPr>
              <a:t>Polimorfismo dei farmaci</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CasellaDiTesto 4"/>
          <p:cNvSpPr txBox="1">
            <a:spLocks noChangeArrowheads="1"/>
          </p:cNvSpPr>
          <p:nvPr/>
        </p:nvSpPr>
        <p:spPr bwMode="auto">
          <a:xfrm>
            <a:off x="755650" y="1614488"/>
            <a:ext cx="7416800" cy="366712"/>
          </a:xfrm>
          <a:prstGeom prst="rect">
            <a:avLst/>
          </a:prstGeom>
          <a:noFill/>
          <a:ln w="9525">
            <a:noFill/>
            <a:miter lim="800000"/>
            <a:headEnd/>
            <a:tailEnd/>
          </a:ln>
        </p:spPr>
        <p:txBody>
          <a:bodyPr>
            <a:spAutoFit/>
          </a:bodyPr>
          <a:lstStyle/>
          <a:p>
            <a:endParaRPr lang="en-GB"/>
          </a:p>
        </p:txBody>
      </p:sp>
      <p:pic>
        <p:nvPicPr>
          <p:cNvPr id="21507" name="Picture 3"/>
          <p:cNvPicPr>
            <a:picLocks noChangeAspect="1" noChangeArrowheads="1"/>
          </p:cNvPicPr>
          <p:nvPr/>
        </p:nvPicPr>
        <p:blipFill>
          <a:blip r:embed="rId3" cstate="print"/>
          <a:srcRect/>
          <a:stretch>
            <a:fillRect/>
          </a:stretch>
        </p:blipFill>
        <p:spPr bwMode="auto">
          <a:xfrm>
            <a:off x="2971800" y="4572000"/>
            <a:ext cx="3200400" cy="962025"/>
          </a:xfrm>
          <a:prstGeom prst="rect">
            <a:avLst/>
          </a:prstGeom>
          <a:noFill/>
          <a:ln w="9525">
            <a:noFill/>
            <a:miter lim="800000"/>
            <a:headEnd/>
            <a:tailEnd/>
          </a:ln>
        </p:spPr>
      </p:pic>
      <p:sp>
        <p:nvSpPr>
          <p:cNvPr id="21508" name="Text Box 6"/>
          <p:cNvSpPr txBox="1">
            <a:spLocks noChangeArrowheads="1"/>
          </p:cNvSpPr>
          <p:nvPr/>
        </p:nvSpPr>
        <p:spPr bwMode="auto">
          <a:xfrm>
            <a:off x="1524000" y="666750"/>
            <a:ext cx="6213475" cy="701675"/>
          </a:xfrm>
          <a:prstGeom prst="rect">
            <a:avLst/>
          </a:prstGeom>
          <a:noFill/>
          <a:ln w="9525">
            <a:noFill/>
            <a:miter lim="800000"/>
            <a:headEnd/>
            <a:tailEnd/>
          </a:ln>
        </p:spPr>
        <p:txBody>
          <a:bodyPr wrap="none">
            <a:spAutoFit/>
          </a:bodyPr>
          <a:lstStyle/>
          <a:p>
            <a:pPr algn="ctr"/>
            <a:r>
              <a:rPr lang="en-GB" sz="2000" b="1">
                <a:latin typeface="Comic Sans MS" pitchFamily="66" charset="0"/>
              </a:rPr>
              <a:t>Polimorfismi: Abbreviated New Drug Application </a:t>
            </a:r>
          </a:p>
          <a:p>
            <a:pPr algn="ctr"/>
            <a:r>
              <a:rPr lang="en-GB" sz="2000" b="1">
                <a:latin typeface="Comic Sans MS" pitchFamily="66" charset="0"/>
              </a:rPr>
              <a:t>(ANDA)</a:t>
            </a:r>
          </a:p>
        </p:txBody>
      </p:sp>
      <p:sp>
        <p:nvSpPr>
          <p:cNvPr id="21509" name="Text Box 7"/>
          <p:cNvSpPr txBox="1">
            <a:spLocks noChangeArrowheads="1"/>
          </p:cNvSpPr>
          <p:nvPr/>
        </p:nvSpPr>
        <p:spPr bwMode="auto">
          <a:xfrm>
            <a:off x="762000" y="2327275"/>
            <a:ext cx="7824788" cy="641350"/>
          </a:xfrm>
          <a:prstGeom prst="rect">
            <a:avLst/>
          </a:prstGeom>
          <a:noFill/>
          <a:ln w="9525">
            <a:noFill/>
            <a:miter lim="800000"/>
            <a:headEnd/>
            <a:tailEnd/>
          </a:ln>
        </p:spPr>
        <p:txBody>
          <a:bodyPr wrap="none">
            <a:spAutoFit/>
          </a:bodyPr>
          <a:lstStyle/>
          <a:p>
            <a:r>
              <a:rPr lang="en-GB" b="1">
                <a:latin typeface="Comic Sans MS" pitchFamily="66" charset="0"/>
              </a:rPr>
              <a:t>La FDA, quando un farmaco esiste in forma polimorfica, raccomanda</a:t>
            </a:r>
          </a:p>
          <a:p>
            <a:r>
              <a:rPr lang="en-GB" b="1">
                <a:latin typeface="Comic Sans MS" pitchFamily="66" charset="0"/>
              </a:rPr>
              <a:t>l’uguaglianza/identicità </a:t>
            </a:r>
            <a:r>
              <a:rPr lang="en-GB">
                <a:latin typeface="Comic Sans MS" pitchFamily="66" charset="0"/>
              </a:rPr>
              <a:t>(</a:t>
            </a:r>
            <a:r>
              <a:rPr lang="en-GB" i="1">
                <a:latin typeface="Comic Sans MS" pitchFamily="66" charset="0"/>
              </a:rPr>
              <a:t>sameness</a:t>
            </a:r>
            <a:r>
              <a:rPr lang="en-GB">
                <a:latin typeface="Comic Sans MS" pitchFamily="66" charset="0"/>
              </a:rPr>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2530" name="Picture 3"/>
          <p:cNvPicPr>
            <a:picLocks noChangeAspect="1" noChangeArrowheads="1"/>
          </p:cNvPicPr>
          <p:nvPr/>
        </p:nvPicPr>
        <p:blipFill>
          <a:blip r:embed="rId3" cstate="print"/>
          <a:srcRect/>
          <a:stretch>
            <a:fillRect/>
          </a:stretch>
        </p:blipFill>
        <p:spPr bwMode="auto">
          <a:xfrm>
            <a:off x="4267200" y="6019800"/>
            <a:ext cx="4476750" cy="333375"/>
          </a:xfrm>
          <a:prstGeom prst="rect">
            <a:avLst/>
          </a:prstGeom>
          <a:noFill/>
          <a:ln w="9525">
            <a:noFill/>
            <a:miter lim="800000"/>
            <a:headEnd/>
            <a:tailEnd/>
          </a:ln>
        </p:spPr>
      </p:pic>
      <p:sp>
        <p:nvSpPr>
          <p:cNvPr id="22531" name="Text Box 4"/>
          <p:cNvSpPr txBox="1">
            <a:spLocks noChangeArrowheads="1"/>
          </p:cNvSpPr>
          <p:nvPr/>
        </p:nvSpPr>
        <p:spPr bwMode="auto">
          <a:xfrm>
            <a:off x="612775" y="1035050"/>
            <a:ext cx="7920038" cy="4625975"/>
          </a:xfrm>
          <a:prstGeom prst="rect">
            <a:avLst/>
          </a:prstGeom>
          <a:noFill/>
          <a:ln w="9525">
            <a:noFill/>
            <a:miter lim="800000"/>
            <a:headEnd/>
            <a:tailEnd/>
          </a:ln>
        </p:spPr>
        <p:txBody>
          <a:bodyPr>
            <a:spAutoFit/>
          </a:bodyPr>
          <a:lstStyle/>
          <a:p>
            <a:pPr>
              <a:spcBef>
                <a:spcPct val="50000"/>
              </a:spcBef>
              <a:buFontTx/>
              <a:buBlip>
                <a:blip r:embed="rId4"/>
              </a:buBlip>
            </a:pPr>
            <a:r>
              <a:rPr lang="en-US">
                <a:latin typeface="Comic Sans MS" pitchFamily="66" charset="0"/>
              </a:rPr>
              <a:t>An ANDA must contain sufficient information to show that the drug substance is the “same” as that of the reference listed drug (RLD); otherwise, FDA will refuse to approve the ANDA. </a:t>
            </a:r>
          </a:p>
          <a:p>
            <a:pPr>
              <a:spcBef>
                <a:spcPct val="50000"/>
              </a:spcBef>
              <a:buFontTx/>
              <a:buBlip>
                <a:blip r:embed="rId4"/>
              </a:buBlip>
            </a:pPr>
            <a:r>
              <a:rPr lang="en-US">
                <a:latin typeface="Comic Sans MS" pitchFamily="66" charset="0"/>
              </a:rPr>
              <a:t>“Sameness” between the drug substance in the generic drug product and the RLD is established by demonstrating the same chemical structure, as appropriate. </a:t>
            </a:r>
          </a:p>
          <a:p>
            <a:pPr>
              <a:spcBef>
                <a:spcPct val="50000"/>
              </a:spcBef>
              <a:buFontTx/>
              <a:buBlip>
                <a:blip r:embed="rId4"/>
              </a:buBlip>
            </a:pPr>
            <a:r>
              <a:rPr lang="en-US">
                <a:latin typeface="Comic Sans MS" pitchFamily="66" charset="0"/>
              </a:rPr>
              <a:t>Because a drug substance that exists in different polymorphic forms or crystal habits has the same chemical structure, it has been concluded that polymorphism is not directly relevant in the determination of drug substance “sameness”.</a:t>
            </a:r>
          </a:p>
          <a:p>
            <a:pPr>
              <a:spcBef>
                <a:spcPct val="50000"/>
              </a:spcBef>
              <a:buFontTx/>
              <a:buBlip>
                <a:blip r:embed="rId4"/>
              </a:buBlip>
            </a:pPr>
            <a:r>
              <a:rPr lang="en-US">
                <a:latin typeface="Comic Sans MS" pitchFamily="66" charset="0"/>
              </a:rPr>
              <a:t>Moreover, differences in solubility of polymorphs of a drug substance may not necessarily lead to bioinequivalent products. Apart from dissolution, the rate and extent of oral drug absorption is also dependent on permeability, metabolic stability, and other physiologic factors. </a:t>
            </a:r>
          </a:p>
        </p:txBody>
      </p:sp>
      <p:pic>
        <p:nvPicPr>
          <p:cNvPr id="22532" name="Picture 5"/>
          <p:cNvPicPr>
            <a:picLocks noChangeAspect="1" noChangeArrowheads="1"/>
          </p:cNvPicPr>
          <p:nvPr/>
        </p:nvPicPr>
        <p:blipFill>
          <a:blip r:embed="rId5" cstate="print"/>
          <a:srcRect/>
          <a:stretch>
            <a:fillRect/>
          </a:stretch>
        </p:blipFill>
        <p:spPr bwMode="auto">
          <a:xfrm>
            <a:off x="2190750" y="188913"/>
            <a:ext cx="4819650" cy="571500"/>
          </a:xfrm>
          <a:prstGeom prst="rect">
            <a:avLst/>
          </a:prstGeom>
          <a:noFill/>
          <a:ln w="38100">
            <a:solidFill>
              <a:srgbClr val="FF0000"/>
            </a:solidFill>
            <a:miter lim="800000"/>
            <a:headEnd/>
            <a:tailEnd/>
          </a:ln>
        </p:spPr>
      </p:pic>
      <p:sp>
        <p:nvSpPr>
          <p:cNvPr id="22533" name="Line 6"/>
          <p:cNvSpPr>
            <a:spLocks noChangeShapeType="1"/>
          </p:cNvSpPr>
          <p:nvPr/>
        </p:nvSpPr>
        <p:spPr bwMode="auto">
          <a:xfrm>
            <a:off x="685800" y="4800600"/>
            <a:ext cx="5638800" cy="0"/>
          </a:xfrm>
          <a:prstGeom prst="line">
            <a:avLst/>
          </a:prstGeom>
          <a:noFill/>
          <a:ln w="38100">
            <a:solidFill>
              <a:srgbClr val="FF0000"/>
            </a:solidFill>
            <a:round/>
            <a:headEnd/>
            <a:tailEnd/>
          </a:ln>
        </p:spPr>
        <p:txBody>
          <a:bodyPr/>
          <a:lstStyle/>
          <a:p>
            <a:endParaRPr lang="it-IT"/>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
          <p:cNvPicPr>
            <a:picLocks noChangeAspect="1" noChangeArrowheads="1"/>
          </p:cNvPicPr>
          <p:nvPr/>
        </p:nvPicPr>
        <p:blipFill>
          <a:blip r:embed="rId3" cstate="print"/>
          <a:srcRect/>
          <a:stretch>
            <a:fillRect/>
          </a:stretch>
        </p:blipFill>
        <p:spPr bwMode="auto">
          <a:xfrm>
            <a:off x="1763688" y="6309320"/>
            <a:ext cx="6771087" cy="504230"/>
          </a:xfrm>
          <a:prstGeom prst="rect">
            <a:avLst/>
          </a:prstGeom>
          <a:noFill/>
          <a:ln w="9525">
            <a:noFill/>
            <a:miter lim="800000"/>
            <a:headEnd/>
            <a:tailEnd/>
          </a:ln>
        </p:spPr>
      </p:pic>
      <p:sp>
        <p:nvSpPr>
          <p:cNvPr id="5123" name="Text Box 6"/>
          <p:cNvSpPr txBox="1">
            <a:spLocks noChangeArrowheads="1"/>
          </p:cNvSpPr>
          <p:nvPr/>
        </p:nvSpPr>
        <p:spPr bwMode="auto">
          <a:xfrm>
            <a:off x="539552" y="1052736"/>
            <a:ext cx="8604448" cy="5184576"/>
          </a:xfrm>
          <a:prstGeom prst="rect">
            <a:avLst/>
          </a:prstGeom>
          <a:noFill/>
          <a:ln w="9525">
            <a:noFill/>
            <a:miter lim="800000"/>
            <a:headEnd/>
            <a:tailEnd/>
          </a:ln>
        </p:spPr>
        <p:txBody>
          <a:bodyPr wrap="square">
            <a:spAutoFit/>
          </a:bodyPr>
          <a:lstStyle/>
          <a:p>
            <a:pPr>
              <a:spcBef>
                <a:spcPct val="50000"/>
              </a:spcBef>
              <a:buFontTx/>
              <a:buBlip>
                <a:blip r:embed="rId4"/>
              </a:buBlip>
            </a:pPr>
            <a:r>
              <a:rPr lang="en-US" sz="2200" dirty="0">
                <a:latin typeface="Comic Sans MS" pitchFamily="66" charset="0"/>
              </a:rPr>
              <a:t>Many solids can exist in different physical forms.</a:t>
            </a:r>
          </a:p>
          <a:p>
            <a:pPr>
              <a:spcBef>
                <a:spcPct val="50000"/>
              </a:spcBef>
              <a:buFontTx/>
              <a:buBlip>
                <a:blip r:embed="rId4"/>
              </a:buBlip>
            </a:pPr>
            <a:r>
              <a:rPr lang="en-US" sz="2200" dirty="0">
                <a:latin typeface="Comic Sans MS" pitchFamily="66" charset="0"/>
              </a:rPr>
              <a:t>Polymorphism is often characterized as the ability of a drug substance to exist as two or more crystalline phases that have different arrangements and/or conformations of the molecules in the crystal lattice. </a:t>
            </a:r>
          </a:p>
          <a:p>
            <a:pPr>
              <a:spcBef>
                <a:spcPct val="50000"/>
              </a:spcBef>
              <a:buFontTx/>
              <a:buBlip>
                <a:blip r:embed="rId4"/>
              </a:buBlip>
            </a:pPr>
            <a:r>
              <a:rPr lang="en-US" sz="2200" dirty="0">
                <a:latin typeface="Comic Sans MS" pitchFamily="66" charset="0"/>
              </a:rPr>
              <a:t>Amorphous solids consist of disordered arrangements of molecules and do not possess a distinguishable crystal lattice. </a:t>
            </a:r>
            <a:r>
              <a:rPr lang="en-US" sz="2200" dirty="0" err="1" smtClean="0">
                <a:latin typeface="Comic Sans MS" pitchFamily="66" charset="0"/>
              </a:rPr>
              <a:t>stoichiometric</a:t>
            </a:r>
            <a:r>
              <a:rPr lang="en-US" sz="2200" dirty="0" smtClean="0">
                <a:latin typeface="Comic Sans MS" pitchFamily="66" charset="0"/>
              </a:rPr>
              <a:t> or </a:t>
            </a:r>
            <a:r>
              <a:rPr lang="en-US" sz="2200" dirty="0" err="1" smtClean="0">
                <a:latin typeface="Comic Sans MS" pitchFamily="66" charset="0"/>
              </a:rPr>
              <a:t>nonstoichiometric</a:t>
            </a:r>
            <a:r>
              <a:rPr lang="en-US" sz="2200" dirty="0" smtClean="0">
                <a:latin typeface="Comic Sans MS" pitchFamily="66" charset="0"/>
              </a:rPr>
              <a:t> amounts of a solvent. </a:t>
            </a:r>
          </a:p>
          <a:p>
            <a:pPr>
              <a:spcBef>
                <a:spcPct val="50000"/>
              </a:spcBef>
              <a:buFontTx/>
              <a:buBlip>
                <a:blip r:embed="rId4"/>
              </a:buBlip>
            </a:pPr>
            <a:r>
              <a:rPr lang="en-US" sz="2200" dirty="0" smtClean="0">
                <a:latin typeface="Comic Sans MS" pitchFamily="66" charset="0"/>
              </a:rPr>
              <a:t>If the incorporated solvent is water, the solvates are also commonly known as hydrates. </a:t>
            </a:r>
          </a:p>
          <a:p>
            <a:pPr>
              <a:spcBef>
                <a:spcPct val="50000"/>
              </a:spcBef>
              <a:buFontTx/>
              <a:buBlip>
                <a:blip r:embed="rId4"/>
              </a:buBlip>
            </a:pPr>
            <a:endParaRPr lang="en-US" sz="2200" dirty="0">
              <a:latin typeface="Comic Sans MS" pitchFamily="66" charset="0"/>
            </a:endParaRPr>
          </a:p>
          <a:p>
            <a:pPr>
              <a:spcBef>
                <a:spcPct val="50000"/>
              </a:spcBef>
              <a:buFontTx/>
              <a:buBlip>
                <a:blip r:embed="rId4"/>
              </a:buBlip>
            </a:pPr>
            <a:r>
              <a:rPr lang="en-US" sz="2200" dirty="0">
                <a:latin typeface="Comic Sans MS" pitchFamily="66" charset="0"/>
              </a:rPr>
              <a:t>Solvates are crystal forms containing </a:t>
            </a:r>
            <a:r>
              <a:rPr lang="en-US" sz="2200" dirty="0" smtClean="0">
                <a:latin typeface="Comic Sans MS" pitchFamily="66" charset="0"/>
              </a:rPr>
              <a:t>either</a:t>
            </a:r>
            <a:endParaRPr lang="en-US" sz="2200" dirty="0">
              <a:latin typeface="Comic Sans MS" pitchFamily="66" charset="0"/>
            </a:endParaRPr>
          </a:p>
        </p:txBody>
      </p:sp>
      <p:sp>
        <p:nvSpPr>
          <p:cNvPr id="5124" name="Text Box 1029"/>
          <p:cNvSpPr txBox="1">
            <a:spLocks noChangeArrowheads="1"/>
          </p:cNvSpPr>
          <p:nvPr/>
        </p:nvSpPr>
        <p:spPr bwMode="auto">
          <a:xfrm>
            <a:off x="3492500" y="284163"/>
            <a:ext cx="2222500" cy="519112"/>
          </a:xfrm>
          <a:prstGeom prst="rect">
            <a:avLst/>
          </a:prstGeom>
          <a:noFill/>
          <a:ln w="9525">
            <a:noFill/>
            <a:miter lim="800000"/>
            <a:headEnd/>
            <a:tailEnd/>
          </a:ln>
        </p:spPr>
        <p:txBody>
          <a:bodyPr wrap="none">
            <a:spAutoFit/>
          </a:bodyPr>
          <a:lstStyle/>
          <a:p>
            <a:r>
              <a:rPr lang="it-IT" sz="2800" b="1">
                <a:latin typeface="Comic Sans MS" pitchFamily="66" charset="0"/>
              </a:rPr>
              <a:t>Polimorfismi</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3" cstate="print"/>
          <a:srcRect/>
          <a:stretch>
            <a:fillRect/>
          </a:stretch>
        </p:blipFill>
        <p:spPr bwMode="auto">
          <a:xfrm>
            <a:off x="1638300" y="600075"/>
            <a:ext cx="5905500" cy="619125"/>
          </a:xfrm>
          <a:prstGeom prst="rect">
            <a:avLst/>
          </a:prstGeom>
          <a:noFill/>
          <a:ln w="38100">
            <a:solidFill>
              <a:srgbClr val="FF0000"/>
            </a:solidFill>
            <a:miter lim="800000"/>
            <a:headEnd/>
            <a:tailEnd/>
          </a:ln>
        </p:spPr>
      </p:pic>
      <p:pic>
        <p:nvPicPr>
          <p:cNvPr id="23555" name="Picture 3"/>
          <p:cNvPicPr>
            <a:picLocks noChangeAspect="1" noChangeArrowheads="1"/>
          </p:cNvPicPr>
          <p:nvPr/>
        </p:nvPicPr>
        <p:blipFill>
          <a:blip r:embed="rId4" cstate="print"/>
          <a:srcRect/>
          <a:stretch>
            <a:fillRect/>
          </a:stretch>
        </p:blipFill>
        <p:spPr bwMode="auto">
          <a:xfrm>
            <a:off x="1066800" y="5853113"/>
            <a:ext cx="7162800" cy="476250"/>
          </a:xfrm>
          <a:prstGeom prst="rect">
            <a:avLst/>
          </a:prstGeom>
          <a:noFill/>
          <a:ln w="57150">
            <a:solidFill>
              <a:schemeClr val="hlink"/>
            </a:solidFill>
            <a:miter lim="800000"/>
            <a:headEnd/>
            <a:tailEnd/>
          </a:ln>
        </p:spPr>
      </p:pic>
      <p:sp>
        <p:nvSpPr>
          <p:cNvPr id="23556" name="CasellaDiTesto 4"/>
          <p:cNvSpPr txBox="1">
            <a:spLocks noChangeArrowheads="1"/>
          </p:cNvSpPr>
          <p:nvPr/>
        </p:nvSpPr>
        <p:spPr bwMode="auto">
          <a:xfrm>
            <a:off x="755650" y="1484313"/>
            <a:ext cx="7416800" cy="369887"/>
          </a:xfrm>
          <a:prstGeom prst="rect">
            <a:avLst/>
          </a:prstGeom>
          <a:noFill/>
          <a:ln w="9525">
            <a:noFill/>
            <a:miter lim="800000"/>
            <a:headEnd/>
            <a:tailEnd/>
          </a:ln>
        </p:spPr>
        <p:txBody>
          <a:bodyPr>
            <a:spAutoFit/>
          </a:bodyPr>
          <a:lstStyle/>
          <a:p>
            <a:endParaRPr lang="en-GB"/>
          </a:p>
        </p:txBody>
      </p:sp>
      <p:sp>
        <p:nvSpPr>
          <p:cNvPr id="23557" name="CasellaDiTesto 4"/>
          <p:cNvSpPr txBox="1">
            <a:spLocks noChangeArrowheads="1"/>
          </p:cNvSpPr>
          <p:nvPr/>
        </p:nvSpPr>
        <p:spPr bwMode="auto">
          <a:xfrm>
            <a:off x="757238" y="2117725"/>
            <a:ext cx="7777162" cy="3140075"/>
          </a:xfrm>
          <a:prstGeom prst="rect">
            <a:avLst/>
          </a:prstGeom>
          <a:noFill/>
          <a:ln w="9525">
            <a:noFill/>
            <a:miter lim="800000"/>
            <a:headEnd/>
            <a:tailEnd/>
          </a:ln>
        </p:spPr>
        <p:txBody>
          <a:bodyPr>
            <a:spAutoFit/>
          </a:bodyPr>
          <a:lstStyle/>
          <a:p>
            <a:pPr>
              <a:buFontTx/>
              <a:buBlip>
                <a:blip r:embed="rId5"/>
              </a:buBlip>
            </a:pPr>
            <a:r>
              <a:rPr lang="en-US" sz="2000">
                <a:latin typeface="Comic Sans MS" pitchFamily="66" charset="0"/>
              </a:rPr>
              <a:t>The principle regulatory concern with regard to drug substance polymorphism is based upon the potential effect that it </a:t>
            </a:r>
            <a:r>
              <a:rPr lang="en-US" sz="2000">
                <a:solidFill>
                  <a:srgbClr val="FF0000"/>
                </a:solidFill>
                <a:latin typeface="Comic Sans MS" pitchFamily="66" charset="0"/>
              </a:rPr>
              <a:t>may have upon drug product bioavailability/bioequivalence</a:t>
            </a:r>
            <a:r>
              <a:rPr lang="en-US" sz="2000">
                <a:latin typeface="Comic Sans MS" pitchFamily="66" charset="0"/>
              </a:rPr>
              <a:t> (BA/BE). </a:t>
            </a:r>
          </a:p>
          <a:p>
            <a:endParaRPr lang="en-US" sz="2000">
              <a:latin typeface="Comic Sans MS" pitchFamily="66" charset="0"/>
            </a:endParaRPr>
          </a:p>
          <a:p>
            <a:pPr>
              <a:buFontTx/>
              <a:buBlip>
                <a:blip r:embed="rId5"/>
              </a:buBlip>
            </a:pPr>
            <a:r>
              <a:rPr lang="en-US" sz="2000">
                <a:latin typeface="Comic Sans MS" pitchFamily="66" charset="0"/>
              </a:rPr>
              <a:t>As the solid state properties of a drug substance are known </a:t>
            </a:r>
            <a:r>
              <a:rPr lang="en-US" sz="2000">
                <a:solidFill>
                  <a:srgbClr val="FF0000"/>
                </a:solidFill>
                <a:latin typeface="Comic Sans MS" pitchFamily="66" charset="0"/>
              </a:rPr>
              <a:t>to potentially exert a significant influence on the solubilization</a:t>
            </a:r>
            <a:r>
              <a:rPr lang="en-US" sz="2000">
                <a:latin typeface="Comic Sans MS" pitchFamily="66" charset="0"/>
              </a:rPr>
              <a:t> of drugs, and as polymorphic forms differ in internal solid-state structure, </a:t>
            </a:r>
            <a:r>
              <a:rPr lang="en-US" sz="2000">
                <a:solidFill>
                  <a:srgbClr val="FF0000"/>
                </a:solidFill>
                <a:latin typeface="Comic Sans MS" pitchFamily="66" charset="0"/>
              </a:rPr>
              <a:t>polymorphs of a drug substance may have different apparent aqueous solubilities and dissolution rates</a:t>
            </a:r>
            <a:r>
              <a:rPr lang="en-US" sz="2000">
                <a:latin typeface="Comic Sans MS" pitchFamily="66" charset="0"/>
              </a:rPr>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asellaDiTesto 4"/>
          <p:cNvSpPr txBox="1">
            <a:spLocks noChangeArrowheads="1"/>
          </p:cNvSpPr>
          <p:nvPr/>
        </p:nvSpPr>
        <p:spPr bwMode="auto">
          <a:xfrm>
            <a:off x="755650" y="1484313"/>
            <a:ext cx="7416800" cy="369887"/>
          </a:xfrm>
          <a:prstGeom prst="rect">
            <a:avLst/>
          </a:prstGeom>
          <a:noFill/>
          <a:ln w="9525">
            <a:noFill/>
            <a:miter lim="800000"/>
            <a:headEnd/>
            <a:tailEnd/>
          </a:ln>
        </p:spPr>
        <p:txBody>
          <a:bodyPr>
            <a:spAutoFit/>
          </a:bodyPr>
          <a:lstStyle/>
          <a:p>
            <a:endParaRPr lang="en-GB"/>
          </a:p>
        </p:txBody>
      </p:sp>
      <p:sp>
        <p:nvSpPr>
          <p:cNvPr id="24579" name="CasellaDiTesto 4"/>
          <p:cNvSpPr txBox="1">
            <a:spLocks noChangeArrowheads="1"/>
          </p:cNvSpPr>
          <p:nvPr/>
        </p:nvSpPr>
        <p:spPr bwMode="auto">
          <a:xfrm>
            <a:off x="611188" y="2270125"/>
            <a:ext cx="7777162" cy="2225675"/>
          </a:xfrm>
          <a:prstGeom prst="rect">
            <a:avLst/>
          </a:prstGeom>
          <a:noFill/>
          <a:ln w="9525">
            <a:noFill/>
            <a:miter lim="800000"/>
            <a:headEnd/>
            <a:tailEnd/>
          </a:ln>
        </p:spPr>
        <p:txBody>
          <a:bodyPr>
            <a:spAutoFit/>
          </a:bodyPr>
          <a:lstStyle/>
          <a:p>
            <a:pPr marL="190500" lvl="1"/>
            <a:r>
              <a:rPr lang="en-US" sz="2000">
                <a:latin typeface="Comic Sans MS" pitchFamily="66" charset="0"/>
              </a:rPr>
              <a:t>When the differences in the solubilities of the various polymorphs are sufficiently large, this may have an effect upon drug product bioavailability. </a:t>
            </a:r>
          </a:p>
          <a:p>
            <a:pPr marL="190500" lvl="1"/>
            <a:endParaRPr lang="en-US" sz="2000">
              <a:latin typeface="Comic Sans MS" pitchFamily="66" charset="0"/>
            </a:endParaRPr>
          </a:p>
          <a:p>
            <a:pPr marL="190500" lvl="1"/>
            <a:r>
              <a:rPr lang="en-US" sz="2000" i="1">
                <a:latin typeface="Comic Sans MS" pitchFamily="66" charset="0"/>
              </a:rPr>
              <a:t>Historical examples</a:t>
            </a:r>
            <a:r>
              <a:rPr lang="en-US" sz="2000">
                <a:latin typeface="Comic Sans MS" pitchFamily="66" charset="0"/>
              </a:rPr>
              <a:t> :</a:t>
            </a:r>
          </a:p>
          <a:p>
            <a:pPr marL="190500" lvl="1"/>
            <a:r>
              <a:rPr lang="en-US" sz="2000">
                <a:latin typeface="Comic Sans MS" pitchFamily="66" charset="0"/>
              </a:rPr>
              <a:t>chloramphenicol palmitate </a:t>
            </a:r>
          </a:p>
          <a:p>
            <a:pPr marL="190500" lvl="1"/>
            <a:r>
              <a:rPr lang="en-US" sz="2000">
                <a:latin typeface="Comic Sans MS" pitchFamily="66" charset="0"/>
              </a:rPr>
              <a:t>carbamazepine .</a:t>
            </a:r>
          </a:p>
        </p:txBody>
      </p:sp>
      <p:pic>
        <p:nvPicPr>
          <p:cNvPr id="24580" name="Picture 2"/>
          <p:cNvPicPr>
            <a:picLocks noChangeAspect="1" noChangeArrowheads="1"/>
          </p:cNvPicPr>
          <p:nvPr/>
        </p:nvPicPr>
        <p:blipFill>
          <a:blip r:embed="rId3" cstate="print"/>
          <a:srcRect/>
          <a:stretch>
            <a:fillRect/>
          </a:stretch>
        </p:blipFill>
        <p:spPr bwMode="auto">
          <a:xfrm>
            <a:off x="1638300" y="304800"/>
            <a:ext cx="5905500" cy="619125"/>
          </a:xfrm>
          <a:prstGeom prst="rect">
            <a:avLst/>
          </a:prstGeom>
          <a:noFill/>
          <a:ln w="38100">
            <a:solidFill>
              <a:srgbClr val="FF0000"/>
            </a:solidFill>
            <a:miter lim="800000"/>
            <a:headEnd/>
            <a:tailEnd/>
          </a:ln>
        </p:spPr>
      </p:pic>
      <p:pic>
        <p:nvPicPr>
          <p:cNvPr id="24581" name="Picture 3"/>
          <p:cNvPicPr>
            <a:picLocks noChangeAspect="1" noChangeArrowheads="1"/>
          </p:cNvPicPr>
          <p:nvPr/>
        </p:nvPicPr>
        <p:blipFill>
          <a:blip r:embed="rId4" cstate="print"/>
          <a:srcRect/>
          <a:stretch>
            <a:fillRect/>
          </a:stretch>
        </p:blipFill>
        <p:spPr bwMode="auto">
          <a:xfrm>
            <a:off x="1066800" y="5853113"/>
            <a:ext cx="7162800" cy="476250"/>
          </a:xfrm>
          <a:prstGeom prst="rect">
            <a:avLst/>
          </a:prstGeom>
          <a:noFill/>
          <a:ln w="57150">
            <a:solidFill>
              <a:schemeClr val="hlink"/>
            </a:solid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it-IT" smtClean="0">
                <a:latin typeface="Arial Black" pitchFamily="34" charset="0"/>
              </a:rPr>
              <a:t>Paracetamolo</a:t>
            </a:r>
          </a:p>
        </p:txBody>
      </p:sp>
      <p:pic>
        <p:nvPicPr>
          <p:cNvPr id="25603" name="Picture 4"/>
          <p:cNvPicPr>
            <a:picLocks noChangeAspect="1" noChangeArrowheads="1"/>
          </p:cNvPicPr>
          <p:nvPr/>
        </p:nvPicPr>
        <p:blipFill>
          <a:blip r:embed="rId3" cstate="print"/>
          <a:srcRect/>
          <a:stretch>
            <a:fillRect/>
          </a:stretch>
        </p:blipFill>
        <p:spPr bwMode="auto">
          <a:xfrm>
            <a:off x="352425" y="2085975"/>
            <a:ext cx="8439150" cy="2686050"/>
          </a:xfrm>
          <a:prstGeom prst="rect">
            <a:avLst/>
          </a:prstGeom>
          <a:noFill/>
          <a:ln w="9525">
            <a:noFill/>
            <a:miter lim="800000"/>
            <a:headEnd/>
            <a:tailEnd/>
          </a:ln>
        </p:spPr>
      </p:pic>
      <p:sp>
        <p:nvSpPr>
          <p:cNvPr id="25604" name="Text Box 7"/>
          <p:cNvSpPr txBox="1">
            <a:spLocks noChangeArrowheads="1"/>
          </p:cNvSpPr>
          <p:nvPr/>
        </p:nvSpPr>
        <p:spPr bwMode="auto">
          <a:xfrm>
            <a:off x="827088" y="5805488"/>
            <a:ext cx="7345362" cy="274637"/>
          </a:xfrm>
          <a:prstGeom prst="rect">
            <a:avLst/>
          </a:prstGeom>
          <a:noFill/>
          <a:ln w="9525">
            <a:noFill/>
            <a:miter lim="800000"/>
            <a:headEnd/>
            <a:tailEnd/>
          </a:ln>
        </p:spPr>
        <p:txBody>
          <a:bodyPr>
            <a:spAutoFit/>
          </a:bodyPr>
          <a:lstStyle/>
          <a:p>
            <a:pPr>
              <a:spcBef>
                <a:spcPct val="50000"/>
              </a:spcBef>
            </a:pPr>
            <a:r>
              <a:rPr lang="it-IT" sz="1200">
                <a:solidFill>
                  <a:srgbClr val="000000"/>
                </a:solidFill>
              </a:rPr>
              <a:t>Jason Gray, in Developing IP strategies for Crystalline Forms, London Dec. 5</a:t>
            </a:r>
            <a:r>
              <a:rPr lang="it-IT" sz="1200" baseline="30000">
                <a:solidFill>
                  <a:srgbClr val="000000"/>
                </a:solidFill>
              </a:rPr>
              <a:t>th</a:t>
            </a:r>
            <a:r>
              <a:rPr lang="it-IT" sz="1200">
                <a:solidFill>
                  <a:srgbClr val="000000"/>
                </a:solidFill>
              </a:rPr>
              <a:t> and 6</a:t>
            </a:r>
            <a:r>
              <a:rPr lang="it-IT" sz="1200" baseline="30000">
                <a:solidFill>
                  <a:srgbClr val="000000"/>
                </a:solidFill>
              </a:rPr>
              <a:t>th</a:t>
            </a:r>
            <a:r>
              <a:rPr lang="it-IT" sz="1200">
                <a:solidFill>
                  <a:srgbClr val="000000"/>
                </a:solidFill>
              </a:rPr>
              <a:t> 2006.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it-IT" smtClean="0">
                <a:latin typeface="Arial Black" pitchFamily="34" charset="0"/>
              </a:rPr>
              <a:t>Atorvastatin</a:t>
            </a:r>
          </a:p>
        </p:txBody>
      </p:sp>
      <p:pic>
        <p:nvPicPr>
          <p:cNvPr id="26627" name="Picture 4"/>
          <p:cNvPicPr>
            <a:picLocks noChangeAspect="1" noChangeArrowheads="1"/>
          </p:cNvPicPr>
          <p:nvPr/>
        </p:nvPicPr>
        <p:blipFill>
          <a:blip r:embed="rId3" cstate="print"/>
          <a:srcRect/>
          <a:stretch>
            <a:fillRect/>
          </a:stretch>
        </p:blipFill>
        <p:spPr bwMode="auto">
          <a:xfrm>
            <a:off x="242888" y="1935163"/>
            <a:ext cx="8658225" cy="4086225"/>
          </a:xfrm>
          <a:prstGeom prst="rect">
            <a:avLst/>
          </a:prstGeom>
          <a:noFill/>
          <a:ln w="9525">
            <a:noFill/>
            <a:miter lim="800000"/>
            <a:headEnd/>
            <a:tailEnd/>
          </a:ln>
        </p:spPr>
      </p:pic>
      <p:sp>
        <p:nvSpPr>
          <p:cNvPr id="26628" name="Text Box 5"/>
          <p:cNvSpPr txBox="1">
            <a:spLocks noChangeArrowheads="1"/>
          </p:cNvSpPr>
          <p:nvPr/>
        </p:nvSpPr>
        <p:spPr bwMode="auto">
          <a:xfrm>
            <a:off x="971550" y="6021388"/>
            <a:ext cx="7345363" cy="244475"/>
          </a:xfrm>
          <a:prstGeom prst="rect">
            <a:avLst/>
          </a:prstGeom>
          <a:noFill/>
          <a:ln w="9525">
            <a:noFill/>
            <a:miter lim="800000"/>
            <a:headEnd/>
            <a:tailEnd/>
          </a:ln>
        </p:spPr>
        <p:txBody>
          <a:bodyPr>
            <a:spAutoFit/>
          </a:bodyPr>
          <a:lstStyle/>
          <a:p>
            <a:pPr>
              <a:spcBef>
                <a:spcPct val="50000"/>
              </a:spcBef>
            </a:pPr>
            <a:r>
              <a:rPr lang="it-IT" sz="1000">
                <a:solidFill>
                  <a:srgbClr val="000000"/>
                </a:solidFill>
              </a:rPr>
              <a:t>Jason Gray, in Developing IP strategies for Crystalline Forms, London Dec. 5</a:t>
            </a:r>
            <a:r>
              <a:rPr lang="it-IT" sz="1000" baseline="30000">
                <a:solidFill>
                  <a:srgbClr val="000000"/>
                </a:solidFill>
              </a:rPr>
              <a:t>th</a:t>
            </a:r>
            <a:r>
              <a:rPr lang="it-IT" sz="1000">
                <a:solidFill>
                  <a:srgbClr val="000000"/>
                </a:solidFill>
              </a:rPr>
              <a:t> and 6</a:t>
            </a:r>
            <a:r>
              <a:rPr lang="it-IT" sz="1000" baseline="30000">
                <a:solidFill>
                  <a:srgbClr val="000000"/>
                </a:solidFill>
              </a:rPr>
              <a:t>th</a:t>
            </a:r>
            <a:r>
              <a:rPr lang="it-IT" sz="1000">
                <a:solidFill>
                  <a:srgbClr val="000000"/>
                </a:solidFill>
              </a:rPr>
              <a:t> 2006.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755650" y="260350"/>
            <a:ext cx="7696200" cy="639763"/>
          </a:xfrm>
        </p:spPr>
        <p:txBody>
          <a:bodyPr/>
          <a:lstStyle/>
          <a:p>
            <a:pPr eaLnBrk="1" hangingPunct="1"/>
            <a:r>
              <a:rPr lang="it-IT" smtClean="0">
                <a:latin typeface="Arial Black" pitchFamily="34" charset="0"/>
              </a:rPr>
              <a:t>Altri esempi</a:t>
            </a:r>
          </a:p>
        </p:txBody>
      </p:sp>
      <p:sp>
        <p:nvSpPr>
          <p:cNvPr id="27651" name="Rectangle 3"/>
          <p:cNvSpPr>
            <a:spLocks noChangeArrowheads="1"/>
          </p:cNvSpPr>
          <p:nvPr/>
        </p:nvSpPr>
        <p:spPr bwMode="auto">
          <a:xfrm>
            <a:off x="971550" y="6157913"/>
            <a:ext cx="7142163" cy="366712"/>
          </a:xfrm>
          <a:prstGeom prst="rect">
            <a:avLst/>
          </a:prstGeom>
          <a:noFill/>
          <a:ln w="9525">
            <a:noFill/>
            <a:miter lim="800000"/>
            <a:headEnd/>
            <a:tailEnd/>
          </a:ln>
        </p:spPr>
        <p:txBody>
          <a:bodyPr wrap="none">
            <a:spAutoFit/>
          </a:bodyPr>
          <a:lstStyle/>
          <a:p>
            <a:r>
              <a:rPr lang="it-IT">
                <a:latin typeface="Comic Sans MS" pitchFamily="66" charset="0"/>
              </a:rPr>
              <a:t>Raw SA et al. Advanced Drug Delivery Reviews 2004; 56:397-414</a:t>
            </a:r>
          </a:p>
        </p:txBody>
      </p:sp>
      <p:graphicFrame>
        <p:nvGraphicFramePr>
          <p:cNvPr id="220193" name="Group 33"/>
          <p:cNvGraphicFramePr>
            <a:graphicFrameLocks noGrp="1"/>
          </p:cNvGraphicFramePr>
          <p:nvPr/>
        </p:nvGraphicFramePr>
        <p:xfrm>
          <a:off x="541338" y="1265238"/>
          <a:ext cx="7991475" cy="4111310"/>
        </p:xfrm>
        <a:graphic>
          <a:graphicData uri="http://schemas.openxmlformats.org/drawingml/2006/table">
            <a:tbl>
              <a:tblPr/>
              <a:tblGrid>
                <a:gridCol w="2049462"/>
                <a:gridCol w="5942013"/>
              </a:tblGrid>
              <a:tr h="401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1" i="0" u="none" strike="noStrike" cap="none" normalizeH="0" baseline="0" smtClean="0">
                          <a:ln>
                            <a:noFill/>
                          </a:ln>
                          <a:solidFill>
                            <a:schemeClr val="tx1"/>
                          </a:solidFill>
                          <a:effectLst/>
                          <a:latin typeface="Comic Sans MS" pitchFamily="66" charset="0"/>
                          <a:cs typeface="Times New Roman" pitchFamily="18" charset="0"/>
                        </a:rPr>
                        <a:t>Farmaco</a:t>
                      </a:r>
                      <a:endParaRPr kumimoji="0" lang="it-IT" sz="2000" b="0" i="0" u="none" strike="noStrike" cap="none" normalizeH="0" baseline="0" smtClean="0">
                        <a:ln>
                          <a:noFill/>
                        </a:ln>
                        <a:solidFill>
                          <a:schemeClr val="tx1"/>
                        </a:solidFill>
                        <a:effectLst/>
                        <a:latin typeface="Arial" charset="0"/>
                      </a:endParaRPr>
                    </a:p>
                  </a:txBody>
                  <a:tcPr horzOverflow="overflow">
                    <a:lnL w="25400" cap="flat" cmpd="sng" algn="ctr">
                      <a:solidFill>
                        <a:srgbClr val="008080"/>
                      </a:solidFill>
                      <a:prstDash val="solid"/>
                      <a:round/>
                      <a:headEnd type="none" w="med" len="med"/>
                      <a:tailEnd type="none" w="med" len="med"/>
                    </a:lnL>
                    <a:lnR w="25400" cap="flat" cmpd="sng" algn="ctr">
                      <a:solidFill>
                        <a:srgbClr val="008080"/>
                      </a:solidFill>
                      <a:prstDash val="solid"/>
                      <a:round/>
                      <a:headEnd type="none" w="med" len="med"/>
                      <a:tailEnd type="none" w="med" len="med"/>
                    </a:lnR>
                    <a:lnT w="25400" cap="flat" cmpd="sng" algn="ctr">
                      <a:solidFill>
                        <a:srgbClr val="008080"/>
                      </a:solidFill>
                      <a:prstDash val="solid"/>
                      <a:round/>
                      <a:headEnd type="none" w="med" len="med"/>
                      <a:tailEnd type="none" w="med" len="med"/>
                    </a:lnT>
                    <a:lnB w="25400" cap="flat" cmpd="sng" algn="ctr">
                      <a:solidFill>
                        <a:srgbClr val="0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1" i="0" u="none" strike="noStrike" cap="none" normalizeH="0" baseline="0" smtClean="0">
                          <a:ln>
                            <a:noFill/>
                          </a:ln>
                          <a:solidFill>
                            <a:schemeClr val="tx1"/>
                          </a:solidFill>
                          <a:effectLst/>
                          <a:latin typeface="Comic Sans MS" pitchFamily="66" charset="0"/>
                          <a:cs typeface="Times New Roman" pitchFamily="18" charset="0"/>
                        </a:rPr>
                        <a:t>Polimorfismi </a:t>
                      </a:r>
                      <a:endParaRPr kumimoji="0" lang="it-IT" sz="2000" b="0" i="0" u="none" strike="noStrike" cap="none" normalizeH="0" baseline="0" smtClean="0">
                        <a:ln>
                          <a:noFill/>
                        </a:ln>
                        <a:solidFill>
                          <a:schemeClr val="tx1"/>
                        </a:solidFill>
                        <a:effectLst/>
                        <a:latin typeface="Arial" charset="0"/>
                      </a:endParaRPr>
                    </a:p>
                  </a:txBody>
                  <a:tcPr horzOverflow="overflow">
                    <a:lnL w="25400" cap="flat" cmpd="sng" algn="ctr">
                      <a:solidFill>
                        <a:srgbClr val="008080"/>
                      </a:solidFill>
                      <a:prstDash val="solid"/>
                      <a:round/>
                      <a:headEnd type="none" w="med" len="med"/>
                      <a:tailEnd type="none" w="med" len="med"/>
                    </a:lnL>
                    <a:lnR w="25400" cap="flat" cmpd="sng" algn="ctr">
                      <a:solidFill>
                        <a:srgbClr val="008080"/>
                      </a:solidFill>
                      <a:prstDash val="solid"/>
                      <a:round/>
                      <a:headEnd type="none" w="med" len="med"/>
                      <a:tailEnd type="none" w="med" len="med"/>
                    </a:lnR>
                    <a:lnT w="25400" cap="flat" cmpd="sng" algn="ctr">
                      <a:solidFill>
                        <a:srgbClr val="008080"/>
                      </a:solidFill>
                      <a:prstDash val="solid"/>
                      <a:round/>
                      <a:headEnd type="none" w="med" len="med"/>
                      <a:tailEnd type="none" w="med" len="med"/>
                    </a:lnT>
                    <a:lnB w="25400" cap="flat" cmpd="sng" algn="ctr">
                      <a:solidFill>
                        <a:srgbClr val="008080"/>
                      </a:solidFill>
                      <a:prstDash val="solid"/>
                      <a:round/>
                      <a:headEnd type="none" w="med" len="med"/>
                      <a:tailEnd type="none" w="med" len="med"/>
                    </a:lnB>
                    <a:lnTlToBr>
                      <a:noFill/>
                    </a:lnTlToBr>
                    <a:lnBlToTr>
                      <a:noFill/>
                    </a:lnBlToTr>
                    <a:noFill/>
                  </a:tcPr>
                </a:tc>
              </a:tr>
              <a:tr h="401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cs typeface="Times New Roman" pitchFamily="18" charset="0"/>
                        </a:rPr>
                        <a:t>Enalapril </a:t>
                      </a:r>
                      <a:endParaRPr kumimoji="0" lang="it-IT" sz="2000" b="0" i="0" u="none" strike="noStrike" cap="none" normalizeH="0" baseline="0" smtClean="0">
                        <a:ln>
                          <a:noFill/>
                        </a:ln>
                        <a:solidFill>
                          <a:schemeClr val="tx1"/>
                        </a:solidFill>
                        <a:effectLst/>
                        <a:latin typeface="Arial" charset="0"/>
                      </a:endParaRPr>
                    </a:p>
                  </a:txBody>
                  <a:tcPr horzOverflow="overflow">
                    <a:lnL w="25400" cap="flat" cmpd="sng" algn="ctr">
                      <a:solidFill>
                        <a:srgbClr val="008080"/>
                      </a:solidFill>
                      <a:prstDash val="solid"/>
                      <a:round/>
                      <a:headEnd type="none" w="med" len="med"/>
                      <a:tailEnd type="none" w="med" len="med"/>
                    </a:lnL>
                    <a:lnR w="25400" cap="flat" cmpd="sng" algn="ctr">
                      <a:solidFill>
                        <a:srgbClr val="008080"/>
                      </a:solidFill>
                      <a:prstDash val="solid"/>
                      <a:round/>
                      <a:headEnd type="none" w="med" len="med"/>
                      <a:tailEnd type="none" w="med" len="med"/>
                    </a:lnR>
                    <a:lnT w="25400" cap="flat" cmpd="sng" algn="ctr">
                      <a:solidFill>
                        <a:srgbClr val="008080"/>
                      </a:solidFill>
                      <a:prstDash val="solid"/>
                      <a:round/>
                      <a:headEnd type="none" w="med" len="med"/>
                      <a:tailEnd type="none" w="med" len="med"/>
                    </a:lnT>
                    <a:lnB w="25400" cap="flat" cmpd="sng" algn="ctr">
                      <a:solidFill>
                        <a:srgbClr val="0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cs typeface="Times New Roman" pitchFamily="18" charset="0"/>
                        </a:rPr>
                        <a:t>2 forme polimorfe: I e II (termodinamicamente pi</a:t>
                      </a:r>
                      <a:r>
                        <a:rPr kumimoji="0" lang="it-IT" sz="2000" b="0" i="0" u="none" strike="noStrike" cap="none" normalizeH="0" baseline="0" smtClean="0">
                          <a:ln>
                            <a:noFill/>
                          </a:ln>
                          <a:solidFill>
                            <a:schemeClr val="tx1"/>
                          </a:solidFill>
                          <a:effectLst/>
                          <a:latin typeface="Arial"/>
                          <a:cs typeface="Times New Roman" pitchFamily="18" charset="0"/>
                        </a:rPr>
                        <a:t>ù</a:t>
                      </a:r>
                      <a:r>
                        <a:rPr kumimoji="0" lang="it-IT" sz="2000" b="0" i="0" u="none" strike="noStrike" cap="none" normalizeH="0" baseline="0" smtClean="0">
                          <a:ln>
                            <a:noFill/>
                          </a:ln>
                          <a:solidFill>
                            <a:schemeClr val="tx1"/>
                          </a:solidFill>
                          <a:effectLst/>
                          <a:latin typeface="Comic Sans MS" pitchFamily="66" charset="0"/>
                          <a:cs typeface="Times New Roman" pitchFamily="18" charset="0"/>
                        </a:rPr>
                        <a:t> stabile)</a:t>
                      </a:r>
                      <a:endParaRPr kumimoji="0" lang="it-IT" sz="2000" b="0" i="0" u="none" strike="noStrike" cap="none" normalizeH="0" baseline="0" smtClean="0">
                        <a:ln>
                          <a:noFill/>
                        </a:ln>
                        <a:solidFill>
                          <a:schemeClr val="tx1"/>
                        </a:solidFill>
                        <a:effectLst/>
                        <a:latin typeface="Arial" charset="0"/>
                      </a:endParaRPr>
                    </a:p>
                  </a:txBody>
                  <a:tcPr horzOverflow="overflow">
                    <a:lnL w="25400" cap="flat" cmpd="sng" algn="ctr">
                      <a:solidFill>
                        <a:srgbClr val="008080"/>
                      </a:solidFill>
                      <a:prstDash val="solid"/>
                      <a:round/>
                      <a:headEnd type="none" w="med" len="med"/>
                      <a:tailEnd type="none" w="med" len="med"/>
                    </a:lnL>
                    <a:lnR w="25400" cap="flat" cmpd="sng" algn="ctr">
                      <a:solidFill>
                        <a:srgbClr val="008080"/>
                      </a:solidFill>
                      <a:prstDash val="solid"/>
                      <a:round/>
                      <a:headEnd type="none" w="med" len="med"/>
                      <a:tailEnd type="none" w="med" len="med"/>
                    </a:lnR>
                    <a:lnT w="25400" cap="flat" cmpd="sng" algn="ctr">
                      <a:solidFill>
                        <a:srgbClr val="008080"/>
                      </a:solidFill>
                      <a:prstDash val="solid"/>
                      <a:round/>
                      <a:headEnd type="none" w="med" len="med"/>
                      <a:tailEnd type="none" w="med" len="med"/>
                    </a:lnT>
                    <a:lnB w="25400" cap="flat" cmpd="sng" algn="ctr">
                      <a:solidFill>
                        <a:srgbClr val="008080"/>
                      </a:solidFill>
                      <a:prstDash val="solid"/>
                      <a:round/>
                      <a:headEnd type="none" w="med" len="med"/>
                      <a:tailEnd type="none" w="med" len="med"/>
                    </a:lnB>
                    <a:lnTlToBr>
                      <a:noFill/>
                    </a:lnTlToBr>
                    <a:lnBlToTr>
                      <a:noFill/>
                    </a:lnBlToTr>
                    <a:noFill/>
                  </a:tcPr>
                </a:tc>
              </a:tr>
              <a:tr h="401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cs typeface="Times New Roman" pitchFamily="18" charset="0"/>
                        </a:rPr>
                        <a:t>Ranitidina</a:t>
                      </a:r>
                      <a:endParaRPr kumimoji="0" lang="it-IT" sz="2000" b="0" i="0" u="none" strike="noStrike" cap="none" normalizeH="0" baseline="0" smtClean="0">
                        <a:ln>
                          <a:noFill/>
                        </a:ln>
                        <a:solidFill>
                          <a:schemeClr val="tx1"/>
                        </a:solidFill>
                        <a:effectLst/>
                        <a:latin typeface="Arial" charset="0"/>
                      </a:endParaRPr>
                    </a:p>
                  </a:txBody>
                  <a:tcPr horzOverflow="overflow">
                    <a:lnL w="25400" cap="flat" cmpd="sng" algn="ctr">
                      <a:solidFill>
                        <a:srgbClr val="008080"/>
                      </a:solidFill>
                      <a:prstDash val="solid"/>
                      <a:round/>
                      <a:headEnd type="none" w="med" len="med"/>
                      <a:tailEnd type="none" w="med" len="med"/>
                    </a:lnL>
                    <a:lnR w="25400" cap="flat" cmpd="sng" algn="ctr">
                      <a:solidFill>
                        <a:srgbClr val="008080"/>
                      </a:solidFill>
                      <a:prstDash val="solid"/>
                      <a:round/>
                      <a:headEnd type="none" w="med" len="med"/>
                      <a:tailEnd type="none" w="med" len="med"/>
                    </a:lnR>
                    <a:lnT w="25400" cap="flat" cmpd="sng" algn="ctr">
                      <a:solidFill>
                        <a:srgbClr val="008080"/>
                      </a:solidFill>
                      <a:prstDash val="solid"/>
                      <a:round/>
                      <a:headEnd type="none" w="med" len="med"/>
                      <a:tailEnd type="none" w="med" len="med"/>
                    </a:lnT>
                    <a:lnB w="25400" cap="flat" cmpd="sng" algn="ctr">
                      <a:solidFill>
                        <a:srgbClr val="0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cs typeface="Times New Roman" pitchFamily="18" charset="0"/>
                        </a:rPr>
                        <a:t>2 forme polimorfe: I e II </a:t>
                      </a:r>
                      <a:endParaRPr kumimoji="0" lang="it-IT" sz="2000" b="0" i="0" u="none" strike="noStrike" cap="none" normalizeH="0" baseline="0" smtClean="0">
                        <a:ln>
                          <a:noFill/>
                        </a:ln>
                        <a:solidFill>
                          <a:schemeClr val="tx1"/>
                        </a:solidFill>
                        <a:effectLst/>
                        <a:latin typeface="Arial" charset="0"/>
                      </a:endParaRPr>
                    </a:p>
                  </a:txBody>
                  <a:tcPr horzOverflow="overflow">
                    <a:lnL w="25400" cap="flat" cmpd="sng" algn="ctr">
                      <a:solidFill>
                        <a:srgbClr val="008080"/>
                      </a:solidFill>
                      <a:prstDash val="solid"/>
                      <a:round/>
                      <a:headEnd type="none" w="med" len="med"/>
                      <a:tailEnd type="none" w="med" len="med"/>
                    </a:lnL>
                    <a:lnR w="25400" cap="flat" cmpd="sng" algn="ctr">
                      <a:solidFill>
                        <a:srgbClr val="008080"/>
                      </a:solidFill>
                      <a:prstDash val="solid"/>
                      <a:round/>
                      <a:headEnd type="none" w="med" len="med"/>
                      <a:tailEnd type="none" w="med" len="med"/>
                    </a:lnR>
                    <a:lnT w="25400" cap="flat" cmpd="sng" algn="ctr">
                      <a:solidFill>
                        <a:srgbClr val="008080"/>
                      </a:solidFill>
                      <a:prstDash val="solid"/>
                      <a:round/>
                      <a:headEnd type="none" w="med" len="med"/>
                      <a:tailEnd type="none" w="med" len="med"/>
                    </a:lnT>
                    <a:lnB w="25400" cap="flat" cmpd="sng" algn="ctr">
                      <a:solidFill>
                        <a:srgbClr val="008080"/>
                      </a:solidFill>
                      <a:prstDash val="solid"/>
                      <a:round/>
                      <a:headEnd type="none" w="med" len="med"/>
                      <a:tailEnd type="none" w="med" len="med"/>
                    </a:lnB>
                    <a:lnTlToBr>
                      <a:noFill/>
                    </a:lnTlToBr>
                    <a:lnBlToTr>
                      <a:noFill/>
                    </a:lnBlToTr>
                    <a:noFill/>
                  </a:tcPr>
                </a:tc>
              </a:tr>
              <a:tr h="66675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cs typeface="Times New Roman" pitchFamily="18" charset="0"/>
                        </a:rPr>
                        <a:t>Terazosina </a:t>
                      </a:r>
                      <a:endParaRPr kumimoji="0" lang="it-IT" sz="2000" b="0" i="0" u="none" strike="noStrike" cap="none" normalizeH="0" baseline="0" smtClean="0">
                        <a:ln>
                          <a:noFill/>
                        </a:ln>
                        <a:solidFill>
                          <a:schemeClr val="tx1"/>
                        </a:solidFill>
                        <a:effectLst/>
                        <a:latin typeface="Arial" charset="0"/>
                      </a:endParaRPr>
                    </a:p>
                  </a:txBody>
                  <a:tcPr horzOverflow="overflow">
                    <a:lnL w="25400" cap="flat" cmpd="sng" algn="ctr">
                      <a:solidFill>
                        <a:srgbClr val="008080"/>
                      </a:solidFill>
                      <a:prstDash val="solid"/>
                      <a:round/>
                      <a:headEnd type="none" w="med" len="med"/>
                      <a:tailEnd type="none" w="med" len="med"/>
                    </a:lnL>
                    <a:lnR w="25400" cap="flat" cmpd="sng" algn="ctr">
                      <a:solidFill>
                        <a:srgbClr val="008080"/>
                      </a:solidFill>
                      <a:prstDash val="solid"/>
                      <a:round/>
                      <a:headEnd type="none" w="med" len="med"/>
                      <a:tailEnd type="none" w="med" len="med"/>
                    </a:lnR>
                    <a:lnT w="25400" cap="flat" cmpd="sng" algn="ctr">
                      <a:solidFill>
                        <a:srgbClr val="008080"/>
                      </a:solidFill>
                      <a:prstDash val="solid"/>
                      <a:round/>
                      <a:headEnd type="none" w="med" len="med"/>
                      <a:tailEnd type="none" w="med" len="med"/>
                    </a:lnT>
                    <a:lnB w="25400" cap="flat" cmpd="sng" algn="ctr">
                      <a:solidFill>
                        <a:srgbClr val="0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cs typeface="Times New Roman" pitchFamily="18" charset="0"/>
                        </a:rPr>
                        <a:t>3 forme anidre (I, II e III), una forma monoidrata e una forma diidrata</a:t>
                      </a:r>
                      <a:endParaRPr kumimoji="0" lang="it-IT" sz="2000" b="0" i="0" u="none" strike="noStrike" cap="none" normalizeH="0" baseline="0" smtClean="0">
                        <a:ln>
                          <a:noFill/>
                        </a:ln>
                        <a:solidFill>
                          <a:schemeClr val="tx1"/>
                        </a:solidFill>
                        <a:effectLst/>
                        <a:latin typeface="Arial" charset="0"/>
                      </a:endParaRPr>
                    </a:p>
                  </a:txBody>
                  <a:tcPr horzOverflow="overflow">
                    <a:lnL w="25400" cap="flat" cmpd="sng" algn="ctr">
                      <a:solidFill>
                        <a:srgbClr val="008080"/>
                      </a:solidFill>
                      <a:prstDash val="solid"/>
                      <a:round/>
                      <a:headEnd type="none" w="med" len="med"/>
                      <a:tailEnd type="none" w="med" len="med"/>
                    </a:lnL>
                    <a:lnR w="25400" cap="flat" cmpd="sng" algn="ctr">
                      <a:solidFill>
                        <a:srgbClr val="008080"/>
                      </a:solidFill>
                      <a:prstDash val="solid"/>
                      <a:round/>
                      <a:headEnd type="none" w="med" len="med"/>
                      <a:tailEnd type="none" w="med" len="med"/>
                    </a:lnR>
                    <a:lnT w="25400" cap="flat" cmpd="sng" algn="ctr">
                      <a:solidFill>
                        <a:srgbClr val="008080"/>
                      </a:solidFill>
                      <a:prstDash val="solid"/>
                      <a:round/>
                      <a:headEnd type="none" w="med" len="med"/>
                      <a:tailEnd type="none" w="med" len="med"/>
                    </a:lnT>
                    <a:lnB w="25400" cap="flat" cmpd="sng" algn="ctr">
                      <a:solidFill>
                        <a:srgbClr val="008080"/>
                      </a:solidFill>
                      <a:prstDash val="solid"/>
                      <a:round/>
                      <a:headEnd type="none" w="med" len="med"/>
                      <a:tailEnd type="none" w="med" len="med"/>
                    </a:lnB>
                    <a:lnTlToBr>
                      <a:noFill/>
                    </a:lnTlToBr>
                    <a:lnBlToTr>
                      <a:noFill/>
                    </a:lnBlToTr>
                    <a:noFill/>
                  </a:tcPr>
                </a:tc>
              </a:tr>
              <a:tr h="401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cs typeface="Times New Roman" pitchFamily="18" charset="0"/>
                        </a:rPr>
                        <a:t>Torasemide</a:t>
                      </a:r>
                      <a:endParaRPr kumimoji="0" lang="it-IT" sz="2000" b="0" i="0" u="none" strike="noStrike" cap="none" normalizeH="0" baseline="0" smtClean="0">
                        <a:ln>
                          <a:noFill/>
                        </a:ln>
                        <a:solidFill>
                          <a:schemeClr val="tx1"/>
                        </a:solidFill>
                        <a:effectLst/>
                        <a:latin typeface="Arial" charset="0"/>
                      </a:endParaRPr>
                    </a:p>
                  </a:txBody>
                  <a:tcPr horzOverflow="overflow">
                    <a:lnL w="25400" cap="flat" cmpd="sng" algn="ctr">
                      <a:solidFill>
                        <a:srgbClr val="008080"/>
                      </a:solidFill>
                      <a:prstDash val="solid"/>
                      <a:round/>
                      <a:headEnd type="none" w="med" len="med"/>
                      <a:tailEnd type="none" w="med" len="med"/>
                    </a:lnL>
                    <a:lnR w="25400" cap="flat" cmpd="sng" algn="ctr">
                      <a:solidFill>
                        <a:srgbClr val="008080"/>
                      </a:solidFill>
                      <a:prstDash val="solid"/>
                      <a:round/>
                      <a:headEnd type="none" w="med" len="med"/>
                      <a:tailEnd type="none" w="med" len="med"/>
                    </a:lnR>
                    <a:lnT w="25400" cap="flat" cmpd="sng" algn="ctr">
                      <a:solidFill>
                        <a:srgbClr val="008080"/>
                      </a:solidFill>
                      <a:prstDash val="solid"/>
                      <a:round/>
                      <a:headEnd type="none" w="med" len="med"/>
                      <a:tailEnd type="none" w="med" len="med"/>
                    </a:lnT>
                    <a:lnB w="25400" cap="flat" cmpd="sng" algn="ctr">
                      <a:solidFill>
                        <a:srgbClr val="0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cs typeface="Times New Roman" pitchFamily="18" charset="0"/>
                        </a:rPr>
                        <a:t>2 forme non solvate (I e II) </a:t>
                      </a:r>
                      <a:endParaRPr kumimoji="0" lang="it-IT" sz="2000" b="0" i="0" u="none" strike="noStrike" cap="none" normalizeH="0" baseline="0" smtClean="0">
                        <a:ln>
                          <a:noFill/>
                        </a:ln>
                        <a:solidFill>
                          <a:schemeClr val="tx1"/>
                        </a:solidFill>
                        <a:effectLst/>
                        <a:latin typeface="Arial" charset="0"/>
                      </a:endParaRPr>
                    </a:p>
                  </a:txBody>
                  <a:tcPr horzOverflow="overflow">
                    <a:lnL w="25400" cap="flat" cmpd="sng" algn="ctr">
                      <a:solidFill>
                        <a:srgbClr val="008080"/>
                      </a:solidFill>
                      <a:prstDash val="solid"/>
                      <a:round/>
                      <a:headEnd type="none" w="med" len="med"/>
                      <a:tailEnd type="none" w="med" len="med"/>
                    </a:lnL>
                    <a:lnR w="25400" cap="flat" cmpd="sng" algn="ctr">
                      <a:solidFill>
                        <a:srgbClr val="008080"/>
                      </a:solidFill>
                      <a:prstDash val="solid"/>
                      <a:round/>
                      <a:headEnd type="none" w="med" len="med"/>
                      <a:tailEnd type="none" w="med" len="med"/>
                    </a:lnR>
                    <a:lnT w="25400" cap="flat" cmpd="sng" algn="ctr">
                      <a:solidFill>
                        <a:srgbClr val="008080"/>
                      </a:solidFill>
                      <a:prstDash val="solid"/>
                      <a:round/>
                      <a:headEnd type="none" w="med" len="med"/>
                      <a:tailEnd type="none" w="med" len="med"/>
                    </a:lnT>
                    <a:lnB w="25400" cap="flat" cmpd="sng" algn="ctr">
                      <a:solidFill>
                        <a:srgbClr val="008080"/>
                      </a:solidFill>
                      <a:prstDash val="solid"/>
                      <a:round/>
                      <a:headEnd type="none" w="med" len="med"/>
                      <a:tailEnd type="none" w="med" len="med"/>
                    </a:lnB>
                    <a:lnTlToBr>
                      <a:noFill/>
                    </a:lnTlToBr>
                    <a:lnBlToTr>
                      <a:noFill/>
                    </a:lnBlToTr>
                    <a:noFill/>
                  </a:tcPr>
                </a:tc>
              </a:tr>
              <a:tr h="66675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cs typeface="Times New Roman" pitchFamily="18" charset="0"/>
                        </a:rPr>
                        <a:t>Carbamazepina</a:t>
                      </a:r>
                      <a:endParaRPr kumimoji="0" lang="it-IT" sz="2000" b="0" i="0" u="none" strike="noStrike" cap="none" normalizeH="0" baseline="0" smtClean="0">
                        <a:ln>
                          <a:noFill/>
                        </a:ln>
                        <a:solidFill>
                          <a:schemeClr val="tx1"/>
                        </a:solidFill>
                        <a:effectLst/>
                        <a:latin typeface="Arial" charset="0"/>
                      </a:endParaRPr>
                    </a:p>
                  </a:txBody>
                  <a:tcPr horzOverflow="overflow">
                    <a:lnL w="25400" cap="flat" cmpd="sng" algn="ctr">
                      <a:solidFill>
                        <a:srgbClr val="008080"/>
                      </a:solidFill>
                      <a:prstDash val="solid"/>
                      <a:round/>
                      <a:headEnd type="none" w="med" len="med"/>
                      <a:tailEnd type="none" w="med" len="med"/>
                    </a:lnL>
                    <a:lnR w="25400" cap="flat" cmpd="sng" algn="ctr">
                      <a:solidFill>
                        <a:srgbClr val="008080"/>
                      </a:solidFill>
                      <a:prstDash val="solid"/>
                      <a:round/>
                      <a:headEnd type="none" w="med" len="med"/>
                      <a:tailEnd type="none" w="med" len="med"/>
                    </a:lnR>
                    <a:lnT w="25400" cap="flat" cmpd="sng" algn="ctr">
                      <a:solidFill>
                        <a:srgbClr val="008080"/>
                      </a:solidFill>
                      <a:prstDash val="solid"/>
                      <a:round/>
                      <a:headEnd type="none" w="med" len="med"/>
                      <a:tailEnd type="none" w="med" len="med"/>
                    </a:lnT>
                    <a:lnB w="25400" cap="flat" cmpd="sng" algn="ctr">
                      <a:solidFill>
                        <a:srgbClr val="0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cs typeface="Times New Roman" pitchFamily="18" charset="0"/>
                        </a:rPr>
                        <a:t>3 forme non solvate (α, β e γ) ed una forma diidrata (meno solubile)</a:t>
                      </a:r>
                      <a:endParaRPr kumimoji="0" lang="it-IT" sz="2000" b="0" i="0" u="none" strike="noStrike" cap="none" normalizeH="0" baseline="0" smtClean="0">
                        <a:ln>
                          <a:noFill/>
                        </a:ln>
                        <a:solidFill>
                          <a:schemeClr val="tx1"/>
                        </a:solidFill>
                        <a:effectLst/>
                        <a:latin typeface="Arial" charset="0"/>
                      </a:endParaRPr>
                    </a:p>
                  </a:txBody>
                  <a:tcPr horzOverflow="overflow">
                    <a:lnL w="25400" cap="flat" cmpd="sng" algn="ctr">
                      <a:solidFill>
                        <a:srgbClr val="008080"/>
                      </a:solidFill>
                      <a:prstDash val="solid"/>
                      <a:round/>
                      <a:headEnd type="none" w="med" len="med"/>
                      <a:tailEnd type="none" w="med" len="med"/>
                    </a:lnL>
                    <a:lnR w="25400" cap="flat" cmpd="sng" algn="ctr">
                      <a:solidFill>
                        <a:srgbClr val="008080"/>
                      </a:solidFill>
                      <a:prstDash val="solid"/>
                      <a:round/>
                      <a:headEnd type="none" w="med" len="med"/>
                      <a:tailEnd type="none" w="med" len="med"/>
                    </a:lnR>
                    <a:lnT w="25400" cap="flat" cmpd="sng" algn="ctr">
                      <a:solidFill>
                        <a:srgbClr val="008080"/>
                      </a:solidFill>
                      <a:prstDash val="solid"/>
                      <a:round/>
                      <a:headEnd type="none" w="med" len="med"/>
                      <a:tailEnd type="none" w="med" len="med"/>
                    </a:lnT>
                    <a:lnB w="25400" cap="flat" cmpd="sng" algn="ctr">
                      <a:solidFill>
                        <a:srgbClr val="008080"/>
                      </a:solidFill>
                      <a:prstDash val="solid"/>
                      <a:round/>
                      <a:headEnd type="none" w="med" len="med"/>
                      <a:tailEnd type="none" w="med" len="med"/>
                    </a:lnB>
                    <a:lnTlToBr>
                      <a:noFill/>
                    </a:lnTlToBr>
                    <a:lnBlToTr>
                      <a:noFill/>
                    </a:lnBlToTr>
                    <a:noFill/>
                  </a:tcPr>
                </a:tc>
              </a:tr>
              <a:tr h="401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cs typeface="Times New Roman" pitchFamily="18" charset="0"/>
                        </a:rPr>
                        <a:t>Warfarin</a:t>
                      </a:r>
                      <a:endParaRPr kumimoji="0" lang="it-IT" sz="2000" b="0" i="0" u="none" strike="noStrike" cap="none" normalizeH="0" baseline="0" smtClean="0">
                        <a:ln>
                          <a:noFill/>
                        </a:ln>
                        <a:solidFill>
                          <a:schemeClr val="tx1"/>
                        </a:solidFill>
                        <a:effectLst/>
                        <a:latin typeface="Arial" charset="0"/>
                      </a:endParaRPr>
                    </a:p>
                  </a:txBody>
                  <a:tcPr horzOverflow="overflow">
                    <a:lnL w="25400" cap="flat" cmpd="sng" algn="ctr">
                      <a:solidFill>
                        <a:srgbClr val="008080"/>
                      </a:solidFill>
                      <a:prstDash val="solid"/>
                      <a:round/>
                      <a:headEnd type="none" w="med" len="med"/>
                      <a:tailEnd type="none" w="med" len="med"/>
                    </a:lnL>
                    <a:lnR w="25400" cap="flat" cmpd="sng" algn="ctr">
                      <a:solidFill>
                        <a:srgbClr val="008080"/>
                      </a:solidFill>
                      <a:prstDash val="solid"/>
                      <a:round/>
                      <a:headEnd type="none" w="med" len="med"/>
                      <a:tailEnd type="none" w="med" len="med"/>
                    </a:lnR>
                    <a:lnT w="25400" cap="flat" cmpd="sng" algn="ctr">
                      <a:solidFill>
                        <a:srgbClr val="008080"/>
                      </a:solidFill>
                      <a:prstDash val="solid"/>
                      <a:round/>
                      <a:headEnd type="none" w="med" len="med"/>
                      <a:tailEnd type="none" w="med" len="med"/>
                    </a:lnT>
                    <a:lnB w="25400" cap="flat" cmpd="sng" algn="ctr">
                      <a:solidFill>
                        <a:srgbClr val="0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cs typeface="Times New Roman" pitchFamily="18" charset="0"/>
                        </a:rPr>
                        <a:t>Solido amorfo e clatrato cristallino</a:t>
                      </a:r>
                      <a:endParaRPr kumimoji="0" lang="it-IT" sz="2000" b="0" i="0" u="none" strike="noStrike" cap="none" normalizeH="0" baseline="0" smtClean="0">
                        <a:ln>
                          <a:noFill/>
                        </a:ln>
                        <a:solidFill>
                          <a:schemeClr val="tx1"/>
                        </a:solidFill>
                        <a:effectLst/>
                        <a:latin typeface="Arial" charset="0"/>
                      </a:endParaRPr>
                    </a:p>
                  </a:txBody>
                  <a:tcPr horzOverflow="overflow">
                    <a:lnL w="25400" cap="flat" cmpd="sng" algn="ctr">
                      <a:solidFill>
                        <a:srgbClr val="008080"/>
                      </a:solidFill>
                      <a:prstDash val="solid"/>
                      <a:round/>
                      <a:headEnd type="none" w="med" len="med"/>
                      <a:tailEnd type="none" w="med" len="med"/>
                    </a:lnL>
                    <a:lnR w="25400" cap="flat" cmpd="sng" algn="ctr">
                      <a:solidFill>
                        <a:srgbClr val="008080"/>
                      </a:solidFill>
                      <a:prstDash val="solid"/>
                      <a:round/>
                      <a:headEnd type="none" w="med" len="med"/>
                      <a:tailEnd type="none" w="med" len="med"/>
                    </a:lnR>
                    <a:lnT w="25400" cap="flat" cmpd="sng" algn="ctr">
                      <a:solidFill>
                        <a:srgbClr val="008080"/>
                      </a:solidFill>
                      <a:prstDash val="solid"/>
                      <a:round/>
                      <a:headEnd type="none" w="med" len="med"/>
                      <a:tailEnd type="none" w="med" len="med"/>
                    </a:lnT>
                    <a:lnB w="25400" cap="flat" cmpd="sng" algn="ctr">
                      <a:solidFill>
                        <a:srgbClr val="008080"/>
                      </a:solidFill>
                      <a:prstDash val="solid"/>
                      <a:round/>
                      <a:headEnd type="none" w="med" len="med"/>
                      <a:tailEnd type="none" w="med" len="med"/>
                    </a:lnB>
                    <a:lnTlToBr>
                      <a:noFill/>
                    </a:lnTlToBr>
                    <a:lnBlToTr>
                      <a:noFill/>
                    </a:lnBlToTr>
                    <a:noFill/>
                  </a:tcPr>
                </a:tc>
              </a:tr>
              <a:tr h="4016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cs typeface="Times New Roman" pitchFamily="18" charset="0"/>
                        </a:rPr>
                        <a:t>Cefuroxime</a:t>
                      </a:r>
                      <a:endParaRPr kumimoji="0" lang="it-IT" sz="2000" b="0" i="0" u="none" strike="noStrike" cap="none" normalizeH="0" baseline="0" smtClean="0">
                        <a:ln>
                          <a:noFill/>
                        </a:ln>
                        <a:solidFill>
                          <a:schemeClr val="tx1"/>
                        </a:solidFill>
                        <a:effectLst/>
                        <a:latin typeface="Arial" charset="0"/>
                      </a:endParaRPr>
                    </a:p>
                  </a:txBody>
                  <a:tcPr horzOverflow="overflow">
                    <a:lnL w="25400" cap="flat" cmpd="sng" algn="ctr">
                      <a:solidFill>
                        <a:srgbClr val="008080"/>
                      </a:solidFill>
                      <a:prstDash val="solid"/>
                      <a:round/>
                      <a:headEnd type="none" w="med" len="med"/>
                      <a:tailEnd type="none" w="med" len="med"/>
                    </a:lnL>
                    <a:lnR w="25400" cap="flat" cmpd="sng" algn="ctr">
                      <a:solidFill>
                        <a:srgbClr val="008080"/>
                      </a:solidFill>
                      <a:prstDash val="solid"/>
                      <a:round/>
                      <a:headEnd type="none" w="med" len="med"/>
                      <a:tailEnd type="none" w="med" len="med"/>
                    </a:lnR>
                    <a:lnT w="25400" cap="flat" cmpd="sng" algn="ctr">
                      <a:solidFill>
                        <a:srgbClr val="008080"/>
                      </a:solidFill>
                      <a:prstDash val="solid"/>
                      <a:round/>
                      <a:headEnd type="none" w="med" len="med"/>
                      <a:tailEnd type="none" w="med" len="med"/>
                    </a:lnT>
                    <a:lnB w="25400" cap="flat" cmpd="sng" algn="ctr">
                      <a:solidFill>
                        <a:srgbClr val="00808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cs typeface="Times New Roman" pitchFamily="18" charset="0"/>
                        </a:rPr>
                        <a:t>Forma amorfa e forma cristallina</a:t>
                      </a:r>
                      <a:endParaRPr kumimoji="0" lang="it-IT" sz="2000" b="0" i="0" u="none" strike="noStrike" cap="none" normalizeH="0" baseline="0" smtClean="0">
                        <a:ln>
                          <a:noFill/>
                        </a:ln>
                        <a:solidFill>
                          <a:schemeClr val="tx1"/>
                        </a:solidFill>
                        <a:effectLst/>
                        <a:latin typeface="Arial" charset="0"/>
                      </a:endParaRPr>
                    </a:p>
                  </a:txBody>
                  <a:tcPr horzOverflow="overflow">
                    <a:lnL w="25400" cap="flat" cmpd="sng" algn="ctr">
                      <a:solidFill>
                        <a:srgbClr val="008080"/>
                      </a:solidFill>
                      <a:prstDash val="solid"/>
                      <a:round/>
                      <a:headEnd type="none" w="med" len="med"/>
                      <a:tailEnd type="none" w="med" len="med"/>
                    </a:lnL>
                    <a:lnR w="25400" cap="flat" cmpd="sng" algn="ctr">
                      <a:solidFill>
                        <a:srgbClr val="008080"/>
                      </a:solidFill>
                      <a:prstDash val="solid"/>
                      <a:round/>
                      <a:headEnd type="none" w="med" len="med"/>
                      <a:tailEnd type="none" w="med" len="med"/>
                    </a:lnR>
                    <a:lnT w="25400" cap="flat" cmpd="sng" algn="ctr">
                      <a:solidFill>
                        <a:srgbClr val="008080"/>
                      </a:solidFill>
                      <a:prstDash val="solid"/>
                      <a:round/>
                      <a:headEnd type="none" w="med" len="med"/>
                      <a:tailEnd type="none" w="med" len="med"/>
                    </a:lnT>
                    <a:lnB w="25400" cap="flat" cmpd="sng" algn="ctr">
                      <a:solidFill>
                        <a:srgbClr val="00808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asellaDiTesto 4"/>
          <p:cNvSpPr txBox="1">
            <a:spLocks noChangeArrowheads="1"/>
          </p:cNvSpPr>
          <p:nvPr/>
        </p:nvSpPr>
        <p:spPr bwMode="auto">
          <a:xfrm>
            <a:off x="755650" y="3563938"/>
            <a:ext cx="7416800" cy="369887"/>
          </a:xfrm>
          <a:prstGeom prst="rect">
            <a:avLst/>
          </a:prstGeom>
          <a:noFill/>
          <a:ln w="9525">
            <a:noFill/>
            <a:miter lim="800000"/>
            <a:headEnd/>
            <a:tailEnd/>
          </a:ln>
        </p:spPr>
        <p:txBody>
          <a:bodyPr>
            <a:spAutoFit/>
          </a:bodyPr>
          <a:lstStyle/>
          <a:p>
            <a:endParaRPr lang="en-GB"/>
          </a:p>
        </p:txBody>
      </p:sp>
      <p:sp>
        <p:nvSpPr>
          <p:cNvPr id="28675" name="CasellaDiTesto 6"/>
          <p:cNvSpPr txBox="1">
            <a:spLocks noChangeArrowheads="1"/>
          </p:cNvSpPr>
          <p:nvPr/>
        </p:nvSpPr>
        <p:spPr bwMode="auto">
          <a:xfrm>
            <a:off x="685800" y="2498725"/>
            <a:ext cx="7705725" cy="2835275"/>
          </a:xfrm>
          <a:prstGeom prst="rect">
            <a:avLst/>
          </a:prstGeom>
          <a:noFill/>
          <a:ln w="9525">
            <a:noFill/>
            <a:miter lim="800000"/>
            <a:headEnd/>
            <a:tailEnd/>
          </a:ln>
        </p:spPr>
        <p:txBody>
          <a:bodyPr>
            <a:spAutoFit/>
          </a:bodyPr>
          <a:lstStyle/>
          <a:p>
            <a:pPr>
              <a:buFontTx/>
              <a:buBlip>
                <a:blip r:embed="rId3"/>
              </a:buBlip>
            </a:pPr>
            <a:r>
              <a:rPr lang="it-IT" sz="2000">
                <a:latin typeface="Comic Sans MS" pitchFamily="66" charset="0"/>
              </a:rPr>
              <a:t>Rifaximin is a semi-synthetic analog of the rifamycin derivative, rifampin. </a:t>
            </a:r>
          </a:p>
          <a:p>
            <a:endParaRPr lang="it-IT" sz="2000">
              <a:latin typeface="Comic Sans MS" pitchFamily="66" charset="0"/>
            </a:endParaRPr>
          </a:p>
          <a:p>
            <a:pPr>
              <a:buFontTx/>
              <a:buBlip>
                <a:blip r:embed="rId3"/>
              </a:buBlip>
            </a:pPr>
            <a:r>
              <a:rPr lang="it-IT" sz="2000">
                <a:latin typeface="Comic Sans MS" pitchFamily="66" charset="0"/>
              </a:rPr>
              <a:t>The addition of the benzimidazole ring makes rifaximin essentially nonabsorbed. </a:t>
            </a:r>
          </a:p>
          <a:p>
            <a:endParaRPr lang="it-IT" sz="2000">
              <a:latin typeface="Comic Sans MS" pitchFamily="66" charset="0"/>
            </a:endParaRPr>
          </a:p>
          <a:p>
            <a:pPr>
              <a:buFontTx/>
              <a:buBlip>
                <a:blip r:embed="rId3"/>
              </a:buBlip>
            </a:pPr>
            <a:r>
              <a:rPr lang="it-IT" sz="2000">
                <a:latin typeface="Comic Sans MS" pitchFamily="66" charset="0"/>
              </a:rPr>
              <a:t>Much like rifampin, rifaximin exerts antibacterial activity through inhibiting the bacterial RNA synthesis by action on the b-subunit of the DNA-dependent RNA polymerase</a:t>
            </a:r>
          </a:p>
        </p:txBody>
      </p:sp>
      <p:sp>
        <p:nvSpPr>
          <p:cNvPr id="28676" name="Text Box 5"/>
          <p:cNvSpPr txBox="1">
            <a:spLocks noChangeArrowheads="1"/>
          </p:cNvSpPr>
          <p:nvPr/>
        </p:nvSpPr>
        <p:spPr bwMode="auto">
          <a:xfrm>
            <a:off x="203200" y="919163"/>
            <a:ext cx="8677275" cy="611187"/>
          </a:xfrm>
          <a:prstGeom prst="rect">
            <a:avLst/>
          </a:prstGeom>
          <a:noFill/>
          <a:ln w="9525">
            <a:noFill/>
            <a:miter lim="800000"/>
            <a:headEnd/>
            <a:tailEnd/>
          </a:ln>
        </p:spPr>
        <p:txBody>
          <a:bodyPr wrap="none">
            <a:spAutoFit/>
          </a:bodyPr>
          <a:lstStyle/>
          <a:p>
            <a:pPr algn="ctr"/>
            <a:r>
              <a:rPr lang="en-GB" b="1">
                <a:solidFill>
                  <a:schemeClr val="hlink"/>
                </a:solidFill>
                <a:latin typeface="Comic Sans MS" pitchFamily="66" charset="0"/>
              </a:rPr>
              <a:t>Rifaximin; a non systemic rifamycin antibiotic for gastrointestinal infections</a:t>
            </a:r>
          </a:p>
          <a:p>
            <a:pPr algn="ctr"/>
            <a:r>
              <a:rPr lang="en-GB" sz="1600" b="1">
                <a:solidFill>
                  <a:schemeClr val="hlink"/>
                </a:solidFill>
                <a:latin typeface="Comic Sans MS" pitchFamily="66" charset="0"/>
              </a:rPr>
              <a:t>(Expert Rev Anti Infect Ther 2010; 8:747-60)</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asellaDiTesto 4"/>
          <p:cNvSpPr txBox="1">
            <a:spLocks noChangeArrowheads="1"/>
          </p:cNvSpPr>
          <p:nvPr/>
        </p:nvSpPr>
        <p:spPr bwMode="auto">
          <a:xfrm>
            <a:off x="755650" y="3563938"/>
            <a:ext cx="7416800" cy="369887"/>
          </a:xfrm>
          <a:prstGeom prst="rect">
            <a:avLst/>
          </a:prstGeom>
          <a:noFill/>
          <a:ln w="9525">
            <a:noFill/>
            <a:miter lim="800000"/>
            <a:headEnd/>
            <a:tailEnd/>
          </a:ln>
        </p:spPr>
        <p:txBody>
          <a:bodyPr>
            <a:spAutoFit/>
          </a:bodyPr>
          <a:lstStyle/>
          <a:p>
            <a:endParaRPr lang="en-GB"/>
          </a:p>
        </p:txBody>
      </p:sp>
      <p:sp>
        <p:nvSpPr>
          <p:cNvPr id="29699" name="CasellaDiTesto 6"/>
          <p:cNvSpPr txBox="1">
            <a:spLocks noChangeArrowheads="1"/>
          </p:cNvSpPr>
          <p:nvPr/>
        </p:nvSpPr>
        <p:spPr bwMode="auto">
          <a:xfrm>
            <a:off x="684213" y="1584325"/>
            <a:ext cx="7705725" cy="4054475"/>
          </a:xfrm>
          <a:prstGeom prst="rect">
            <a:avLst/>
          </a:prstGeom>
          <a:noFill/>
          <a:ln w="9525">
            <a:noFill/>
            <a:miter lim="800000"/>
            <a:headEnd/>
            <a:tailEnd/>
          </a:ln>
        </p:spPr>
        <p:txBody>
          <a:bodyPr>
            <a:spAutoFit/>
          </a:bodyPr>
          <a:lstStyle/>
          <a:p>
            <a:pPr>
              <a:buFontTx/>
              <a:buBlip>
                <a:blip r:embed="rId3"/>
              </a:buBlip>
            </a:pPr>
            <a:r>
              <a:rPr lang="en-US" sz="2000">
                <a:latin typeface="Comic Sans MS" pitchFamily="66" charset="0"/>
              </a:rPr>
              <a:t> systemic absorption of oral less than 0.4%, and low in both the fasting state and when administered in 30 min of a high-fat breakfast </a:t>
            </a:r>
          </a:p>
          <a:p>
            <a:pPr>
              <a:buFontTx/>
              <a:buBlip>
                <a:blip r:embed="rId3"/>
              </a:buBlip>
            </a:pPr>
            <a:r>
              <a:rPr lang="en-US" sz="2000">
                <a:latin typeface="Comic Sans MS" pitchFamily="66" charset="0"/>
              </a:rPr>
              <a:t> administereble with or without food</a:t>
            </a:r>
          </a:p>
          <a:p>
            <a:pPr>
              <a:buFontTx/>
              <a:buBlip>
                <a:blip r:embed="rId3"/>
              </a:buBlip>
            </a:pPr>
            <a:r>
              <a:rPr lang="en-US" sz="2000">
                <a:latin typeface="Comic Sans MS" pitchFamily="66" charset="0"/>
              </a:rPr>
              <a:t> no enterohepatic circulation.</a:t>
            </a:r>
          </a:p>
          <a:p>
            <a:pPr>
              <a:buFontTx/>
              <a:buBlip>
                <a:blip r:embed="rId3"/>
              </a:buBlip>
            </a:pPr>
            <a:r>
              <a:rPr lang="en-US" sz="2000">
                <a:latin typeface="Comic Sans MS" pitchFamily="66" charset="0"/>
              </a:rPr>
              <a:t> no alterations of the gut pH, gastric acid volume and pepsin activity </a:t>
            </a:r>
          </a:p>
          <a:p>
            <a:pPr>
              <a:buFontTx/>
              <a:buBlip>
                <a:blip r:embed="rId3"/>
              </a:buBlip>
            </a:pPr>
            <a:r>
              <a:rPr lang="en-US" sz="2000">
                <a:latin typeface="Comic Sans MS" pitchFamily="66" charset="0"/>
              </a:rPr>
              <a:t> no modifications of empting rate or intestinal motility was observed. </a:t>
            </a:r>
          </a:p>
          <a:p>
            <a:pPr>
              <a:buFontTx/>
              <a:buBlip>
                <a:blip r:embed="rId3"/>
              </a:buBlip>
            </a:pPr>
            <a:r>
              <a:rPr lang="en-US" sz="2000">
                <a:latin typeface="Comic Sans MS" pitchFamily="66" charset="0"/>
              </a:rPr>
              <a:t> absorption not influenced by GI. </a:t>
            </a:r>
          </a:p>
          <a:p>
            <a:pPr>
              <a:buFontTx/>
              <a:buBlip>
                <a:blip r:embed="rId3"/>
              </a:buBlip>
            </a:pPr>
            <a:r>
              <a:rPr lang="en-US" sz="2000">
                <a:latin typeface="Comic Sans MS" pitchFamily="66" charset="0"/>
              </a:rPr>
              <a:t> high concentrations in the feces</a:t>
            </a:r>
          </a:p>
          <a:p>
            <a:pPr>
              <a:buFontTx/>
              <a:buBlip>
                <a:blip r:embed="rId3"/>
              </a:buBlip>
            </a:pPr>
            <a:r>
              <a:rPr lang="en-US" sz="2000">
                <a:latin typeface="Comic Sans MS" pitchFamily="66" charset="0"/>
              </a:rPr>
              <a:t> not fully studied the pharmacokinetic profile in patients ≥ 65 years of age and in pediatric patients</a:t>
            </a:r>
          </a:p>
        </p:txBody>
      </p:sp>
      <p:pic>
        <p:nvPicPr>
          <p:cNvPr id="29700" name="Picture 6"/>
          <p:cNvPicPr>
            <a:picLocks noChangeAspect="1" noChangeArrowheads="1"/>
          </p:cNvPicPr>
          <p:nvPr/>
        </p:nvPicPr>
        <p:blipFill>
          <a:blip r:embed="rId4" cstate="print"/>
          <a:srcRect/>
          <a:stretch>
            <a:fillRect/>
          </a:stretch>
        </p:blipFill>
        <p:spPr bwMode="auto">
          <a:xfrm>
            <a:off x="3984625" y="6310313"/>
            <a:ext cx="4979988" cy="431800"/>
          </a:xfrm>
          <a:prstGeom prst="rect">
            <a:avLst/>
          </a:prstGeom>
          <a:noFill/>
          <a:ln w="9525">
            <a:noFill/>
            <a:miter lim="800000"/>
            <a:headEnd/>
            <a:tailEnd/>
          </a:ln>
        </p:spPr>
      </p:pic>
      <p:pic>
        <p:nvPicPr>
          <p:cNvPr id="29701" name="Picture 2"/>
          <p:cNvPicPr>
            <a:picLocks noChangeAspect="1" noChangeArrowheads="1"/>
          </p:cNvPicPr>
          <p:nvPr/>
        </p:nvPicPr>
        <p:blipFill>
          <a:blip r:embed="rId5" cstate="print"/>
          <a:srcRect t="78436" r="35008" b="3593"/>
          <a:stretch>
            <a:fillRect/>
          </a:stretch>
        </p:blipFill>
        <p:spPr bwMode="auto">
          <a:xfrm>
            <a:off x="466725" y="6308725"/>
            <a:ext cx="3168650" cy="360363"/>
          </a:xfrm>
          <a:prstGeom prst="rect">
            <a:avLst/>
          </a:prstGeom>
          <a:noFill/>
          <a:ln w="9525">
            <a:noFill/>
            <a:miter lim="800000"/>
            <a:headEnd/>
            <a:tailEnd/>
          </a:ln>
        </p:spPr>
      </p:pic>
      <p:pic>
        <p:nvPicPr>
          <p:cNvPr id="29702" name="Picture 6"/>
          <p:cNvPicPr>
            <a:picLocks noChangeAspect="1" noChangeArrowheads="1"/>
          </p:cNvPicPr>
          <p:nvPr/>
        </p:nvPicPr>
        <p:blipFill>
          <a:blip r:embed="rId6" cstate="print"/>
          <a:srcRect/>
          <a:stretch>
            <a:fillRect/>
          </a:stretch>
        </p:blipFill>
        <p:spPr bwMode="auto">
          <a:xfrm>
            <a:off x="3551238" y="266700"/>
            <a:ext cx="2087562" cy="495300"/>
          </a:xfrm>
          <a:prstGeom prst="rect">
            <a:avLst/>
          </a:prstGeom>
          <a:noFill/>
          <a:ln w="38100">
            <a:solidFill>
              <a:srgbClr val="FF0000"/>
            </a:solid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762000" y="533400"/>
            <a:ext cx="7696200" cy="609600"/>
          </a:xfrm>
          <a:ln>
            <a:solidFill>
              <a:schemeClr val="hlink"/>
            </a:solidFill>
          </a:ln>
        </p:spPr>
        <p:txBody>
          <a:bodyPr/>
          <a:lstStyle/>
          <a:p>
            <a:pPr algn="ctr" eaLnBrk="1" hangingPunct="1"/>
            <a:r>
              <a:rPr lang="it-IT" sz="2900" smtClean="0">
                <a:solidFill>
                  <a:schemeClr val="hlink"/>
                </a:solidFill>
                <a:latin typeface="Comic Sans MS" pitchFamily="66" charset="0"/>
              </a:rPr>
              <a:t>POLIMORFISMO DELLA RIFAXIMINA</a:t>
            </a:r>
          </a:p>
        </p:txBody>
      </p:sp>
      <p:sp>
        <p:nvSpPr>
          <p:cNvPr id="30723" name="Rectangle 3"/>
          <p:cNvSpPr>
            <a:spLocks noGrp="1" noChangeArrowheads="1"/>
          </p:cNvSpPr>
          <p:nvPr>
            <p:ph type="body" idx="1"/>
          </p:nvPr>
        </p:nvSpPr>
        <p:spPr>
          <a:xfrm>
            <a:off x="685800" y="1905000"/>
            <a:ext cx="7696200" cy="4038600"/>
          </a:xfrm>
        </p:spPr>
        <p:txBody>
          <a:bodyPr/>
          <a:lstStyle/>
          <a:p>
            <a:pPr eaLnBrk="1" hangingPunct="1"/>
            <a:r>
              <a:rPr lang="it-IT" smtClean="0">
                <a:latin typeface="Comic Sans MS" pitchFamily="66" charset="0"/>
              </a:rPr>
              <a:t>Cinque forme polimorfe di rifaximina sono state trovate e denominate rifaximina</a:t>
            </a:r>
            <a:r>
              <a:rPr lang="it-IT" sz="3500" smtClean="0">
                <a:latin typeface="Comic Sans MS" pitchFamily="66" charset="0"/>
              </a:rPr>
              <a:t>-</a:t>
            </a:r>
            <a:r>
              <a:rPr lang="it-IT" sz="3500" smtClean="0">
                <a:latin typeface="Comic Sans MS" pitchFamily="66" charset="0"/>
                <a:sym typeface="Symbol" pitchFamily="18" charset="2"/>
              </a:rPr>
              <a:t>, -, -, -, </a:t>
            </a:r>
            <a:r>
              <a:rPr lang="it-IT" smtClean="0">
                <a:latin typeface="Comic Sans MS" pitchFamily="66" charset="0"/>
                <a:sym typeface="Symbol" pitchFamily="18" charset="2"/>
              </a:rPr>
              <a:t>e</a:t>
            </a:r>
            <a:r>
              <a:rPr lang="it-IT" sz="3500" smtClean="0">
                <a:latin typeface="Comic Sans MS" pitchFamily="66" charset="0"/>
                <a:sym typeface="Symbol" pitchFamily="18" charset="2"/>
              </a:rPr>
              <a:t> -</a:t>
            </a:r>
          </a:p>
          <a:p>
            <a:pPr eaLnBrk="1" hangingPunct="1">
              <a:buFont typeface="Wingdings" pitchFamily="2" charset="2"/>
              <a:buNone/>
            </a:pPr>
            <a:endParaRPr lang="it-IT" sz="3500" smtClean="0">
              <a:latin typeface="Comic Sans MS" pitchFamily="66" charset="0"/>
              <a:sym typeface="Symbol" pitchFamily="18" charset="2"/>
            </a:endParaRPr>
          </a:p>
          <a:p>
            <a:pPr eaLnBrk="1" hangingPunct="1"/>
            <a:r>
              <a:rPr lang="it-IT" smtClean="0">
                <a:latin typeface="Comic Sans MS" pitchFamily="66" charset="0"/>
                <a:sym typeface="Symbol" pitchFamily="18" charset="2"/>
              </a:rPr>
              <a:t>È inoltre possibile produrre rifaximina amorfa</a:t>
            </a:r>
          </a:p>
          <a:p>
            <a:pPr eaLnBrk="1" hangingPunct="1">
              <a:buFont typeface="Wingdings" pitchFamily="2" charset="2"/>
              <a:buNone/>
            </a:pPr>
            <a:endParaRPr lang="it-IT" smtClean="0">
              <a:latin typeface="Comic Sans MS" pitchFamily="66" charset="0"/>
              <a:sym typeface="Symbol" pitchFamily="18" charset="2"/>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971550" y="304800"/>
            <a:ext cx="7340600" cy="596900"/>
          </a:xfrm>
          <a:solidFill>
            <a:schemeClr val="hlink"/>
          </a:solidFill>
        </p:spPr>
        <p:txBody>
          <a:bodyPr/>
          <a:lstStyle/>
          <a:p>
            <a:pPr algn="ctr" eaLnBrk="1" hangingPunct="1"/>
            <a:r>
              <a:rPr lang="it-IT" smtClean="0">
                <a:solidFill>
                  <a:schemeClr val="bg1"/>
                </a:solidFill>
                <a:latin typeface="Arial Black" pitchFamily="34" charset="0"/>
              </a:rPr>
              <a:t>POLYMORPH CROSSTALK</a:t>
            </a:r>
          </a:p>
        </p:txBody>
      </p:sp>
      <p:sp>
        <p:nvSpPr>
          <p:cNvPr id="31747" name="Text Box 3"/>
          <p:cNvSpPr txBox="1">
            <a:spLocks noChangeArrowheads="1"/>
          </p:cNvSpPr>
          <p:nvPr/>
        </p:nvSpPr>
        <p:spPr bwMode="auto">
          <a:xfrm>
            <a:off x="125413" y="2808288"/>
            <a:ext cx="1277937" cy="1190625"/>
          </a:xfrm>
          <a:prstGeom prst="rect">
            <a:avLst/>
          </a:prstGeom>
          <a:noFill/>
          <a:ln w="9525">
            <a:noFill/>
            <a:miter lim="800000"/>
            <a:headEnd/>
            <a:tailEnd/>
          </a:ln>
        </p:spPr>
        <p:txBody>
          <a:bodyPr>
            <a:spAutoFit/>
          </a:bodyPr>
          <a:lstStyle/>
          <a:p>
            <a:pPr>
              <a:spcBef>
                <a:spcPct val="50000"/>
              </a:spcBef>
            </a:pPr>
            <a:r>
              <a:rPr lang="it-IT">
                <a:solidFill>
                  <a:srgbClr val="336666"/>
                </a:solidFill>
                <a:latin typeface="Times New Roman" pitchFamily="18" charset="0"/>
              </a:rPr>
              <a:t>Water content in the solid state</a:t>
            </a:r>
          </a:p>
        </p:txBody>
      </p:sp>
      <p:sp>
        <p:nvSpPr>
          <p:cNvPr id="31748" name="Text Box 4"/>
          <p:cNvSpPr txBox="1">
            <a:spLocks noChangeArrowheads="1"/>
          </p:cNvSpPr>
          <p:nvPr/>
        </p:nvSpPr>
        <p:spPr bwMode="auto">
          <a:xfrm>
            <a:off x="3976688" y="2092325"/>
            <a:ext cx="533400" cy="641350"/>
          </a:xfrm>
          <a:prstGeom prst="rect">
            <a:avLst/>
          </a:prstGeom>
          <a:noFill/>
          <a:ln w="9525">
            <a:noFill/>
            <a:miter lim="800000"/>
            <a:headEnd/>
            <a:tailEnd/>
          </a:ln>
        </p:spPr>
        <p:txBody>
          <a:bodyPr>
            <a:spAutoFit/>
          </a:bodyPr>
          <a:lstStyle/>
          <a:p>
            <a:pPr>
              <a:spcBef>
                <a:spcPct val="50000"/>
              </a:spcBef>
            </a:pPr>
            <a:r>
              <a:rPr lang="en-GB" sz="3600" b="1">
                <a:solidFill>
                  <a:srgbClr val="336666"/>
                </a:solidFill>
                <a:latin typeface="Times New Roman" pitchFamily="18" charset="0"/>
                <a:cs typeface="Times New Roman" pitchFamily="18" charset="0"/>
                <a:sym typeface="Symbol" pitchFamily="18" charset="2"/>
              </a:rPr>
              <a:t></a:t>
            </a:r>
            <a:endParaRPr lang="it-IT" sz="3600" b="1">
              <a:solidFill>
                <a:srgbClr val="336666"/>
              </a:solidFill>
              <a:latin typeface="Times New Roman" pitchFamily="18" charset="0"/>
            </a:endParaRPr>
          </a:p>
        </p:txBody>
      </p:sp>
      <p:sp>
        <p:nvSpPr>
          <p:cNvPr id="31749" name="Text Box 5"/>
          <p:cNvSpPr txBox="1">
            <a:spLocks noChangeArrowheads="1"/>
          </p:cNvSpPr>
          <p:nvPr/>
        </p:nvSpPr>
        <p:spPr bwMode="auto">
          <a:xfrm>
            <a:off x="1843088" y="5597525"/>
            <a:ext cx="533400" cy="641350"/>
          </a:xfrm>
          <a:prstGeom prst="rect">
            <a:avLst/>
          </a:prstGeom>
          <a:noFill/>
          <a:ln w="9525" algn="ctr">
            <a:noFill/>
            <a:miter lim="800000"/>
            <a:headEnd/>
            <a:tailEnd/>
          </a:ln>
        </p:spPr>
        <p:txBody>
          <a:bodyPr>
            <a:spAutoFit/>
          </a:bodyPr>
          <a:lstStyle/>
          <a:p>
            <a:pPr>
              <a:spcBef>
                <a:spcPct val="50000"/>
              </a:spcBef>
            </a:pPr>
            <a:r>
              <a:rPr lang="en-GB" sz="3600" b="1">
                <a:solidFill>
                  <a:srgbClr val="336666"/>
                </a:solidFill>
                <a:latin typeface="Times New Roman" pitchFamily="18" charset="0"/>
                <a:cs typeface="Times New Roman" pitchFamily="18" charset="0"/>
                <a:sym typeface="Symbol" pitchFamily="18" charset="2"/>
              </a:rPr>
              <a:t></a:t>
            </a:r>
            <a:r>
              <a:rPr lang="it-IT" sz="3600" b="1">
                <a:solidFill>
                  <a:srgbClr val="336666"/>
                </a:solidFill>
                <a:latin typeface="Times New Roman" pitchFamily="18" charset="0"/>
                <a:cs typeface="Times New Roman" pitchFamily="18" charset="0"/>
              </a:rPr>
              <a:t> </a:t>
            </a:r>
          </a:p>
        </p:txBody>
      </p:sp>
      <p:sp>
        <p:nvSpPr>
          <p:cNvPr id="31750" name="Text Box 6"/>
          <p:cNvSpPr txBox="1">
            <a:spLocks noChangeArrowheads="1"/>
          </p:cNvSpPr>
          <p:nvPr/>
        </p:nvSpPr>
        <p:spPr bwMode="auto">
          <a:xfrm>
            <a:off x="7862888" y="5140325"/>
            <a:ext cx="533400" cy="641350"/>
          </a:xfrm>
          <a:prstGeom prst="rect">
            <a:avLst/>
          </a:prstGeom>
          <a:noFill/>
          <a:ln w="9525" algn="ctr">
            <a:noFill/>
            <a:miter lim="800000"/>
            <a:headEnd/>
            <a:tailEnd/>
          </a:ln>
        </p:spPr>
        <p:txBody>
          <a:bodyPr>
            <a:spAutoFit/>
          </a:bodyPr>
          <a:lstStyle/>
          <a:p>
            <a:pPr>
              <a:spcBef>
                <a:spcPct val="50000"/>
              </a:spcBef>
            </a:pPr>
            <a:r>
              <a:rPr lang="it-IT" sz="3600" b="1">
                <a:solidFill>
                  <a:srgbClr val="336666"/>
                </a:solidFill>
                <a:latin typeface="Times New Roman" pitchFamily="18" charset="0"/>
                <a:cs typeface="Times New Roman" pitchFamily="18" charset="0"/>
                <a:sym typeface="Symbol" pitchFamily="18" charset="2"/>
              </a:rPr>
              <a:t></a:t>
            </a:r>
          </a:p>
        </p:txBody>
      </p:sp>
      <p:sp>
        <p:nvSpPr>
          <p:cNvPr id="31751" name="Line 7"/>
          <p:cNvSpPr>
            <a:spLocks noChangeShapeType="1"/>
          </p:cNvSpPr>
          <p:nvPr/>
        </p:nvSpPr>
        <p:spPr bwMode="auto">
          <a:xfrm rot="1742955">
            <a:off x="2987675" y="2601913"/>
            <a:ext cx="0" cy="3200400"/>
          </a:xfrm>
          <a:prstGeom prst="line">
            <a:avLst/>
          </a:prstGeom>
          <a:noFill/>
          <a:ln w="57150">
            <a:solidFill>
              <a:srgbClr val="000099"/>
            </a:solidFill>
            <a:round/>
            <a:headEnd/>
            <a:tailEnd type="triangle" w="med" len="med"/>
          </a:ln>
        </p:spPr>
        <p:txBody>
          <a:bodyPr/>
          <a:lstStyle/>
          <a:p>
            <a:endParaRPr lang="it-IT"/>
          </a:p>
        </p:txBody>
      </p:sp>
      <p:sp>
        <p:nvSpPr>
          <p:cNvPr id="31752" name="Line 8"/>
          <p:cNvSpPr>
            <a:spLocks noChangeShapeType="1"/>
          </p:cNvSpPr>
          <p:nvPr/>
        </p:nvSpPr>
        <p:spPr bwMode="auto">
          <a:xfrm rot="1742955" flipV="1">
            <a:off x="3252788" y="2749550"/>
            <a:ext cx="0" cy="3200400"/>
          </a:xfrm>
          <a:prstGeom prst="line">
            <a:avLst/>
          </a:prstGeom>
          <a:noFill/>
          <a:ln w="57150">
            <a:solidFill>
              <a:srgbClr val="000099"/>
            </a:solidFill>
            <a:round/>
            <a:headEnd/>
            <a:tailEnd type="triangle" w="med" len="med"/>
          </a:ln>
        </p:spPr>
        <p:txBody>
          <a:bodyPr/>
          <a:lstStyle/>
          <a:p>
            <a:endParaRPr lang="it-IT"/>
          </a:p>
        </p:txBody>
      </p:sp>
      <p:sp>
        <p:nvSpPr>
          <p:cNvPr id="31753" name="Line 9"/>
          <p:cNvSpPr>
            <a:spLocks noChangeShapeType="1"/>
          </p:cNvSpPr>
          <p:nvPr/>
        </p:nvSpPr>
        <p:spPr bwMode="auto">
          <a:xfrm rot="-1435607">
            <a:off x="4678363" y="2884488"/>
            <a:ext cx="0" cy="2095500"/>
          </a:xfrm>
          <a:prstGeom prst="line">
            <a:avLst/>
          </a:prstGeom>
          <a:noFill/>
          <a:ln w="57150">
            <a:solidFill>
              <a:srgbClr val="000099"/>
            </a:solidFill>
            <a:round/>
            <a:headEnd/>
            <a:tailEnd type="triangle" w="med" len="med"/>
          </a:ln>
        </p:spPr>
        <p:txBody>
          <a:bodyPr/>
          <a:lstStyle/>
          <a:p>
            <a:endParaRPr lang="it-IT"/>
          </a:p>
        </p:txBody>
      </p:sp>
      <p:sp>
        <p:nvSpPr>
          <p:cNvPr id="31754" name="Line 10"/>
          <p:cNvSpPr>
            <a:spLocks noChangeShapeType="1"/>
          </p:cNvSpPr>
          <p:nvPr/>
        </p:nvSpPr>
        <p:spPr bwMode="auto">
          <a:xfrm rot="20164393" flipV="1">
            <a:off x="4956175" y="2762250"/>
            <a:ext cx="0" cy="2095500"/>
          </a:xfrm>
          <a:prstGeom prst="line">
            <a:avLst/>
          </a:prstGeom>
          <a:noFill/>
          <a:ln w="57150">
            <a:solidFill>
              <a:srgbClr val="000099"/>
            </a:solidFill>
            <a:round/>
            <a:headEnd/>
            <a:tailEnd type="triangle" w="med" len="med"/>
          </a:ln>
        </p:spPr>
        <p:txBody>
          <a:bodyPr/>
          <a:lstStyle/>
          <a:p>
            <a:endParaRPr lang="it-IT"/>
          </a:p>
        </p:txBody>
      </p:sp>
      <p:sp>
        <p:nvSpPr>
          <p:cNvPr id="31755" name="Text Box 11"/>
          <p:cNvSpPr txBox="1">
            <a:spLocks noChangeArrowheads="1"/>
          </p:cNvSpPr>
          <p:nvPr/>
        </p:nvSpPr>
        <p:spPr bwMode="auto">
          <a:xfrm>
            <a:off x="3086100" y="1112838"/>
            <a:ext cx="2057400" cy="396875"/>
          </a:xfrm>
          <a:prstGeom prst="rect">
            <a:avLst/>
          </a:prstGeom>
          <a:noFill/>
          <a:ln w="9525">
            <a:noFill/>
            <a:miter lim="800000"/>
            <a:headEnd/>
            <a:tailEnd/>
          </a:ln>
        </p:spPr>
        <p:txBody>
          <a:bodyPr>
            <a:spAutoFit/>
          </a:bodyPr>
          <a:lstStyle/>
          <a:p>
            <a:pPr>
              <a:spcBef>
                <a:spcPct val="50000"/>
              </a:spcBef>
            </a:pPr>
            <a:r>
              <a:rPr lang="en-GB" sz="2000">
                <a:solidFill>
                  <a:srgbClr val="336666"/>
                </a:solidFill>
                <a:latin typeface="Times New Roman" pitchFamily="18" charset="0"/>
              </a:rPr>
              <a:t>Wet  Rifaximin</a:t>
            </a:r>
          </a:p>
        </p:txBody>
      </p:sp>
      <p:sp>
        <p:nvSpPr>
          <p:cNvPr id="31756" name="Line 12"/>
          <p:cNvSpPr>
            <a:spLocks noChangeShapeType="1"/>
          </p:cNvSpPr>
          <p:nvPr/>
        </p:nvSpPr>
        <p:spPr bwMode="auto">
          <a:xfrm>
            <a:off x="4205288" y="1473200"/>
            <a:ext cx="0" cy="609600"/>
          </a:xfrm>
          <a:prstGeom prst="line">
            <a:avLst/>
          </a:prstGeom>
          <a:noFill/>
          <a:ln w="57150">
            <a:solidFill>
              <a:srgbClr val="000099"/>
            </a:solidFill>
            <a:round/>
            <a:headEnd/>
            <a:tailEnd type="triangle" w="med" len="med"/>
          </a:ln>
        </p:spPr>
        <p:txBody>
          <a:bodyPr/>
          <a:lstStyle/>
          <a:p>
            <a:endParaRPr lang="it-IT"/>
          </a:p>
        </p:txBody>
      </p:sp>
      <p:sp>
        <p:nvSpPr>
          <p:cNvPr id="31757" name="Line 13"/>
          <p:cNvSpPr>
            <a:spLocks noChangeShapeType="1"/>
          </p:cNvSpPr>
          <p:nvPr/>
        </p:nvSpPr>
        <p:spPr bwMode="auto">
          <a:xfrm>
            <a:off x="5805488" y="5140325"/>
            <a:ext cx="1905000" cy="381000"/>
          </a:xfrm>
          <a:prstGeom prst="line">
            <a:avLst/>
          </a:prstGeom>
          <a:noFill/>
          <a:ln w="57150">
            <a:solidFill>
              <a:srgbClr val="000099"/>
            </a:solidFill>
            <a:round/>
            <a:headEnd/>
            <a:tailEnd type="triangle" w="med" len="med"/>
          </a:ln>
        </p:spPr>
        <p:txBody>
          <a:bodyPr/>
          <a:lstStyle/>
          <a:p>
            <a:endParaRPr lang="it-IT"/>
          </a:p>
        </p:txBody>
      </p:sp>
      <p:sp>
        <p:nvSpPr>
          <p:cNvPr id="31758" name="Line 14"/>
          <p:cNvSpPr>
            <a:spLocks noChangeShapeType="1"/>
          </p:cNvSpPr>
          <p:nvPr/>
        </p:nvSpPr>
        <p:spPr bwMode="auto">
          <a:xfrm flipH="1" flipV="1">
            <a:off x="4500563" y="2636838"/>
            <a:ext cx="3352800" cy="2590800"/>
          </a:xfrm>
          <a:prstGeom prst="line">
            <a:avLst/>
          </a:prstGeom>
          <a:noFill/>
          <a:ln w="57150">
            <a:solidFill>
              <a:srgbClr val="000099"/>
            </a:solidFill>
            <a:round/>
            <a:headEnd/>
            <a:tailEnd type="triangle" w="med" len="med"/>
          </a:ln>
        </p:spPr>
        <p:txBody>
          <a:bodyPr/>
          <a:lstStyle/>
          <a:p>
            <a:endParaRPr lang="it-IT"/>
          </a:p>
        </p:txBody>
      </p:sp>
      <p:sp>
        <p:nvSpPr>
          <p:cNvPr id="31759" name="AutoShape 15"/>
          <p:cNvSpPr>
            <a:spLocks noChangeArrowheads="1"/>
          </p:cNvSpPr>
          <p:nvPr/>
        </p:nvSpPr>
        <p:spPr bwMode="auto">
          <a:xfrm>
            <a:off x="1258888" y="1557338"/>
            <a:ext cx="288925" cy="4745037"/>
          </a:xfrm>
          <a:prstGeom prst="upArrow">
            <a:avLst>
              <a:gd name="adj1" fmla="val 50000"/>
              <a:gd name="adj2" fmla="val 410577"/>
            </a:avLst>
          </a:prstGeom>
          <a:solidFill>
            <a:schemeClr val="tx2"/>
          </a:solidFill>
          <a:ln w="9525">
            <a:noFill/>
            <a:miter lim="800000"/>
            <a:headEnd/>
            <a:tailEnd/>
          </a:ln>
        </p:spPr>
        <p:txBody>
          <a:bodyPr wrap="none" anchor="ctr"/>
          <a:lstStyle/>
          <a:p>
            <a:endParaRPr lang="en-GB">
              <a:solidFill>
                <a:srgbClr val="000000"/>
              </a:solidFill>
            </a:endParaRPr>
          </a:p>
        </p:txBody>
      </p:sp>
      <p:sp>
        <p:nvSpPr>
          <p:cNvPr id="31760" name="Text Box 16"/>
          <p:cNvSpPr txBox="1">
            <a:spLocks noChangeArrowheads="1"/>
          </p:cNvSpPr>
          <p:nvPr/>
        </p:nvSpPr>
        <p:spPr bwMode="auto">
          <a:xfrm>
            <a:off x="6300788" y="4857750"/>
            <a:ext cx="1600200" cy="396875"/>
          </a:xfrm>
          <a:prstGeom prst="rect">
            <a:avLst/>
          </a:prstGeom>
          <a:noFill/>
          <a:ln w="9525">
            <a:noFill/>
            <a:miter lim="800000"/>
            <a:headEnd/>
            <a:tailEnd/>
          </a:ln>
        </p:spPr>
        <p:txBody>
          <a:bodyPr>
            <a:spAutoFit/>
          </a:bodyPr>
          <a:lstStyle/>
          <a:p>
            <a:pPr>
              <a:spcBef>
                <a:spcPct val="50000"/>
              </a:spcBef>
            </a:pPr>
            <a:r>
              <a:rPr lang="it-IT" sz="2000">
                <a:solidFill>
                  <a:srgbClr val="336666"/>
                </a:solidFill>
                <a:latin typeface="Times New Roman" pitchFamily="18" charset="0"/>
              </a:rPr>
              <a:t>T, </a:t>
            </a:r>
            <a:r>
              <a:rPr lang="it-IT" sz="2000">
                <a:solidFill>
                  <a:srgbClr val="336666"/>
                </a:solidFill>
                <a:latin typeface="Times New Roman" pitchFamily="18" charset="0"/>
                <a:cs typeface="Times New Roman" pitchFamily="18" charset="0"/>
              </a:rPr>
              <a:t>-</a:t>
            </a:r>
            <a:r>
              <a:rPr lang="it-IT" sz="2000">
                <a:solidFill>
                  <a:srgbClr val="336666"/>
                </a:solidFill>
                <a:latin typeface="Times New Roman" pitchFamily="18" charset="0"/>
              </a:rPr>
              <a:t>H</a:t>
            </a:r>
            <a:r>
              <a:rPr lang="it-IT" sz="2000" baseline="-25000">
                <a:solidFill>
                  <a:srgbClr val="336666"/>
                </a:solidFill>
                <a:latin typeface="Times New Roman" pitchFamily="18" charset="0"/>
              </a:rPr>
              <a:t>2</a:t>
            </a:r>
            <a:r>
              <a:rPr lang="it-IT" sz="2000">
                <a:solidFill>
                  <a:srgbClr val="336666"/>
                </a:solidFill>
                <a:latin typeface="Times New Roman" pitchFamily="18" charset="0"/>
              </a:rPr>
              <a:t>O</a:t>
            </a:r>
          </a:p>
        </p:txBody>
      </p:sp>
      <p:sp>
        <p:nvSpPr>
          <p:cNvPr id="31761" name="Text Box 17"/>
          <p:cNvSpPr txBox="1">
            <a:spLocks noChangeArrowheads="1"/>
          </p:cNvSpPr>
          <p:nvPr/>
        </p:nvSpPr>
        <p:spPr bwMode="auto">
          <a:xfrm>
            <a:off x="6186488" y="3311525"/>
            <a:ext cx="1066800" cy="396875"/>
          </a:xfrm>
          <a:prstGeom prst="rect">
            <a:avLst/>
          </a:prstGeom>
          <a:noFill/>
          <a:ln w="9525">
            <a:noFill/>
            <a:miter lim="800000"/>
            <a:headEnd/>
            <a:tailEnd/>
          </a:ln>
        </p:spPr>
        <p:txBody>
          <a:bodyPr>
            <a:spAutoFit/>
          </a:bodyPr>
          <a:lstStyle/>
          <a:p>
            <a:pPr>
              <a:spcBef>
                <a:spcPct val="50000"/>
              </a:spcBef>
            </a:pPr>
            <a:r>
              <a:rPr lang="it-IT" sz="2000">
                <a:solidFill>
                  <a:srgbClr val="336666"/>
                </a:solidFill>
                <a:latin typeface="Times New Roman" pitchFamily="18" charset="0"/>
              </a:rPr>
              <a:t>+ H</a:t>
            </a:r>
            <a:r>
              <a:rPr lang="it-IT" sz="2000" baseline="-25000">
                <a:solidFill>
                  <a:srgbClr val="336666"/>
                </a:solidFill>
                <a:latin typeface="Times New Roman" pitchFamily="18" charset="0"/>
              </a:rPr>
              <a:t>2</a:t>
            </a:r>
            <a:r>
              <a:rPr lang="it-IT" sz="2000">
                <a:solidFill>
                  <a:srgbClr val="336666"/>
                </a:solidFill>
                <a:latin typeface="Times New Roman" pitchFamily="18" charset="0"/>
              </a:rPr>
              <a:t>O</a:t>
            </a:r>
          </a:p>
        </p:txBody>
      </p:sp>
      <p:sp>
        <p:nvSpPr>
          <p:cNvPr id="31762" name="Text Box 18"/>
          <p:cNvSpPr txBox="1">
            <a:spLocks noChangeArrowheads="1"/>
          </p:cNvSpPr>
          <p:nvPr/>
        </p:nvSpPr>
        <p:spPr bwMode="auto">
          <a:xfrm>
            <a:off x="4967288" y="3616325"/>
            <a:ext cx="1066800" cy="396875"/>
          </a:xfrm>
          <a:prstGeom prst="rect">
            <a:avLst/>
          </a:prstGeom>
          <a:noFill/>
          <a:ln w="9525">
            <a:noFill/>
            <a:miter lim="800000"/>
            <a:headEnd/>
            <a:tailEnd/>
          </a:ln>
        </p:spPr>
        <p:txBody>
          <a:bodyPr>
            <a:spAutoFit/>
          </a:bodyPr>
          <a:lstStyle/>
          <a:p>
            <a:pPr>
              <a:spcBef>
                <a:spcPct val="50000"/>
              </a:spcBef>
            </a:pPr>
            <a:r>
              <a:rPr lang="it-IT" sz="2000">
                <a:solidFill>
                  <a:srgbClr val="336666"/>
                </a:solidFill>
                <a:latin typeface="Times New Roman" pitchFamily="18" charset="0"/>
              </a:rPr>
              <a:t>+ H</a:t>
            </a:r>
            <a:r>
              <a:rPr lang="it-IT" sz="2000" baseline="-25000">
                <a:solidFill>
                  <a:srgbClr val="336666"/>
                </a:solidFill>
                <a:latin typeface="Times New Roman" pitchFamily="18" charset="0"/>
              </a:rPr>
              <a:t>2</a:t>
            </a:r>
            <a:r>
              <a:rPr lang="it-IT" sz="2000">
                <a:solidFill>
                  <a:srgbClr val="336666"/>
                </a:solidFill>
                <a:latin typeface="Times New Roman" pitchFamily="18" charset="0"/>
              </a:rPr>
              <a:t>O</a:t>
            </a:r>
          </a:p>
        </p:txBody>
      </p:sp>
      <p:sp>
        <p:nvSpPr>
          <p:cNvPr id="31763" name="Text Box 19"/>
          <p:cNvSpPr txBox="1">
            <a:spLocks noChangeArrowheads="1"/>
          </p:cNvSpPr>
          <p:nvPr/>
        </p:nvSpPr>
        <p:spPr bwMode="auto">
          <a:xfrm>
            <a:off x="3138488" y="4378325"/>
            <a:ext cx="1066800" cy="396875"/>
          </a:xfrm>
          <a:prstGeom prst="rect">
            <a:avLst/>
          </a:prstGeom>
          <a:noFill/>
          <a:ln w="9525">
            <a:noFill/>
            <a:miter lim="800000"/>
            <a:headEnd/>
            <a:tailEnd/>
          </a:ln>
        </p:spPr>
        <p:txBody>
          <a:bodyPr>
            <a:spAutoFit/>
          </a:bodyPr>
          <a:lstStyle/>
          <a:p>
            <a:pPr>
              <a:spcBef>
                <a:spcPct val="50000"/>
              </a:spcBef>
            </a:pPr>
            <a:r>
              <a:rPr lang="it-IT" sz="2000">
                <a:solidFill>
                  <a:srgbClr val="336666"/>
                </a:solidFill>
                <a:latin typeface="Times New Roman" pitchFamily="18" charset="0"/>
              </a:rPr>
              <a:t>+ H</a:t>
            </a:r>
            <a:r>
              <a:rPr lang="it-IT" sz="2000" baseline="-25000">
                <a:solidFill>
                  <a:srgbClr val="336666"/>
                </a:solidFill>
                <a:latin typeface="Times New Roman" pitchFamily="18" charset="0"/>
              </a:rPr>
              <a:t>2</a:t>
            </a:r>
            <a:r>
              <a:rPr lang="it-IT" sz="2000">
                <a:solidFill>
                  <a:srgbClr val="336666"/>
                </a:solidFill>
                <a:latin typeface="Times New Roman" pitchFamily="18" charset="0"/>
              </a:rPr>
              <a:t>O</a:t>
            </a:r>
          </a:p>
        </p:txBody>
      </p:sp>
      <p:sp>
        <p:nvSpPr>
          <p:cNvPr id="31764" name="Text Box 20"/>
          <p:cNvSpPr txBox="1">
            <a:spLocks noChangeArrowheads="1"/>
          </p:cNvSpPr>
          <p:nvPr/>
        </p:nvSpPr>
        <p:spPr bwMode="auto">
          <a:xfrm>
            <a:off x="2071688" y="3692525"/>
            <a:ext cx="1066800" cy="396875"/>
          </a:xfrm>
          <a:prstGeom prst="rect">
            <a:avLst/>
          </a:prstGeom>
          <a:noFill/>
          <a:ln w="9525">
            <a:noFill/>
            <a:miter lim="800000"/>
            <a:headEnd/>
            <a:tailEnd/>
          </a:ln>
        </p:spPr>
        <p:txBody>
          <a:bodyPr>
            <a:spAutoFit/>
          </a:bodyPr>
          <a:lstStyle/>
          <a:p>
            <a:pPr>
              <a:spcBef>
                <a:spcPct val="50000"/>
              </a:spcBef>
            </a:pPr>
            <a:r>
              <a:rPr lang="it-IT" sz="2000">
                <a:solidFill>
                  <a:srgbClr val="336666"/>
                </a:solidFill>
                <a:latin typeface="Times New Roman" pitchFamily="18" charset="0"/>
              </a:rPr>
              <a:t>- H</a:t>
            </a:r>
            <a:r>
              <a:rPr lang="it-IT" sz="2000" baseline="-25000">
                <a:solidFill>
                  <a:srgbClr val="336666"/>
                </a:solidFill>
                <a:latin typeface="Times New Roman" pitchFamily="18" charset="0"/>
              </a:rPr>
              <a:t>2</a:t>
            </a:r>
            <a:r>
              <a:rPr lang="it-IT" sz="2000">
                <a:solidFill>
                  <a:srgbClr val="336666"/>
                </a:solidFill>
                <a:latin typeface="Times New Roman" pitchFamily="18" charset="0"/>
              </a:rPr>
              <a:t>O</a:t>
            </a:r>
          </a:p>
        </p:txBody>
      </p:sp>
      <p:sp>
        <p:nvSpPr>
          <p:cNvPr id="31765" name="Text Box 21"/>
          <p:cNvSpPr txBox="1">
            <a:spLocks noChangeArrowheads="1"/>
          </p:cNvSpPr>
          <p:nvPr/>
        </p:nvSpPr>
        <p:spPr bwMode="auto">
          <a:xfrm>
            <a:off x="4052888" y="3921125"/>
            <a:ext cx="1066800" cy="396875"/>
          </a:xfrm>
          <a:prstGeom prst="rect">
            <a:avLst/>
          </a:prstGeom>
          <a:noFill/>
          <a:ln w="9525">
            <a:noFill/>
            <a:miter lim="800000"/>
            <a:headEnd/>
            <a:tailEnd/>
          </a:ln>
        </p:spPr>
        <p:txBody>
          <a:bodyPr>
            <a:spAutoFit/>
          </a:bodyPr>
          <a:lstStyle/>
          <a:p>
            <a:pPr>
              <a:spcBef>
                <a:spcPct val="50000"/>
              </a:spcBef>
            </a:pPr>
            <a:r>
              <a:rPr lang="it-IT" sz="2000">
                <a:solidFill>
                  <a:srgbClr val="336666"/>
                </a:solidFill>
                <a:latin typeface="Times New Roman" pitchFamily="18" charset="0"/>
              </a:rPr>
              <a:t>- H</a:t>
            </a:r>
            <a:r>
              <a:rPr lang="it-IT" sz="2000" baseline="-25000">
                <a:solidFill>
                  <a:srgbClr val="336666"/>
                </a:solidFill>
                <a:latin typeface="Times New Roman" pitchFamily="18" charset="0"/>
              </a:rPr>
              <a:t>2</a:t>
            </a:r>
            <a:r>
              <a:rPr lang="it-IT" sz="2000">
                <a:solidFill>
                  <a:srgbClr val="336666"/>
                </a:solidFill>
                <a:latin typeface="Times New Roman" pitchFamily="18" charset="0"/>
              </a:rPr>
              <a:t>O</a:t>
            </a:r>
          </a:p>
        </p:txBody>
      </p:sp>
      <p:sp>
        <p:nvSpPr>
          <p:cNvPr id="31766" name="Line 22"/>
          <p:cNvSpPr>
            <a:spLocks noChangeShapeType="1"/>
          </p:cNvSpPr>
          <p:nvPr/>
        </p:nvSpPr>
        <p:spPr bwMode="auto">
          <a:xfrm rot="-1435607">
            <a:off x="2509838" y="4924425"/>
            <a:ext cx="5024437" cy="1889125"/>
          </a:xfrm>
          <a:prstGeom prst="line">
            <a:avLst/>
          </a:prstGeom>
          <a:noFill/>
          <a:ln w="57150">
            <a:solidFill>
              <a:srgbClr val="000099"/>
            </a:solidFill>
            <a:round/>
            <a:headEnd/>
            <a:tailEnd type="triangle" w="med" len="med"/>
          </a:ln>
        </p:spPr>
        <p:txBody>
          <a:bodyPr/>
          <a:lstStyle/>
          <a:p>
            <a:endParaRPr lang="it-IT"/>
          </a:p>
        </p:txBody>
      </p:sp>
      <p:sp>
        <p:nvSpPr>
          <p:cNvPr id="31767" name="Text Box 23"/>
          <p:cNvSpPr txBox="1">
            <a:spLocks noChangeArrowheads="1"/>
          </p:cNvSpPr>
          <p:nvPr/>
        </p:nvSpPr>
        <p:spPr bwMode="auto">
          <a:xfrm>
            <a:off x="4357688" y="5900738"/>
            <a:ext cx="1222375" cy="396875"/>
          </a:xfrm>
          <a:prstGeom prst="rect">
            <a:avLst/>
          </a:prstGeom>
          <a:noFill/>
          <a:ln w="9525" algn="ctr">
            <a:noFill/>
            <a:miter lim="800000"/>
            <a:headEnd/>
            <a:tailEnd/>
          </a:ln>
        </p:spPr>
        <p:txBody>
          <a:bodyPr>
            <a:spAutoFit/>
          </a:bodyPr>
          <a:lstStyle/>
          <a:p>
            <a:pPr>
              <a:spcBef>
                <a:spcPct val="50000"/>
              </a:spcBef>
            </a:pPr>
            <a:r>
              <a:rPr lang="it-IT" sz="2000">
                <a:solidFill>
                  <a:srgbClr val="336666"/>
                </a:solidFill>
                <a:latin typeface="Times New Roman" pitchFamily="18" charset="0"/>
              </a:rPr>
              <a:t>+ H</a:t>
            </a:r>
            <a:r>
              <a:rPr lang="it-IT" sz="2000" baseline="-25000">
                <a:solidFill>
                  <a:srgbClr val="336666"/>
                </a:solidFill>
                <a:latin typeface="Times New Roman" pitchFamily="18" charset="0"/>
              </a:rPr>
              <a:t>2</a:t>
            </a:r>
            <a:r>
              <a:rPr lang="it-IT" sz="2000">
                <a:solidFill>
                  <a:srgbClr val="336666"/>
                </a:solidFill>
                <a:latin typeface="Times New Roman" pitchFamily="18" charset="0"/>
              </a:rPr>
              <a:t>O</a:t>
            </a:r>
          </a:p>
        </p:txBody>
      </p:sp>
      <p:sp>
        <p:nvSpPr>
          <p:cNvPr id="31768" name="Text Box 24"/>
          <p:cNvSpPr txBox="1">
            <a:spLocks noChangeArrowheads="1"/>
          </p:cNvSpPr>
          <p:nvPr/>
        </p:nvSpPr>
        <p:spPr bwMode="auto">
          <a:xfrm>
            <a:off x="5195888" y="4835525"/>
            <a:ext cx="457200" cy="641350"/>
          </a:xfrm>
          <a:prstGeom prst="rect">
            <a:avLst/>
          </a:prstGeom>
          <a:noFill/>
          <a:ln w="9525" algn="ctr">
            <a:noFill/>
            <a:miter lim="800000"/>
            <a:headEnd/>
            <a:tailEnd/>
          </a:ln>
        </p:spPr>
        <p:txBody>
          <a:bodyPr>
            <a:spAutoFit/>
          </a:bodyPr>
          <a:lstStyle/>
          <a:p>
            <a:pPr>
              <a:spcBef>
                <a:spcPct val="50000"/>
              </a:spcBef>
            </a:pPr>
            <a:r>
              <a:rPr lang="it-IT" sz="3600" b="1">
                <a:solidFill>
                  <a:srgbClr val="336666"/>
                </a:solidFill>
                <a:latin typeface="Times New Roman" pitchFamily="18" charset="0"/>
                <a:cs typeface="Times New Roman" pitchFamily="18" charset="0"/>
                <a:sym typeface="Symbol" pitchFamily="18" charset="2"/>
              </a:rPr>
              <a:t></a:t>
            </a:r>
          </a:p>
        </p:txBody>
      </p:sp>
      <p:sp>
        <p:nvSpPr>
          <p:cNvPr id="31769" name="Line 25"/>
          <p:cNvSpPr>
            <a:spLocks noChangeShapeType="1"/>
          </p:cNvSpPr>
          <p:nvPr/>
        </p:nvSpPr>
        <p:spPr bwMode="auto">
          <a:xfrm flipV="1">
            <a:off x="2376488" y="5292725"/>
            <a:ext cx="2819400" cy="685800"/>
          </a:xfrm>
          <a:prstGeom prst="line">
            <a:avLst/>
          </a:prstGeom>
          <a:noFill/>
          <a:ln w="57150">
            <a:solidFill>
              <a:srgbClr val="000099"/>
            </a:solidFill>
            <a:round/>
            <a:headEnd/>
            <a:tailEnd type="triangle" w="med" len="med"/>
          </a:ln>
        </p:spPr>
        <p:txBody>
          <a:bodyPr/>
          <a:lstStyle/>
          <a:p>
            <a:endParaRPr lang="it-IT"/>
          </a:p>
        </p:txBody>
      </p:sp>
      <p:sp>
        <p:nvSpPr>
          <p:cNvPr id="31770" name="Text Box 26"/>
          <p:cNvSpPr txBox="1">
            <a:spLocks noChangeArrowheads="1"/>
          </p:cNvSpPr>
          <p:nvPr/>
        </p:nvSpPr>
        <p:spPr bwMode="auto">
          <a:xfrm>
            <a:off x="3367088" y="5140325"/>
            <a:ext cx="1066800" cy="396875"/>
          </a:xfrm>
          <a:prstGeom prst="rect">
            <a:avLst/>
          </a:prstGeom>
          <a:noFill/>
          <a:ln w="9525" algn="ctr">
            <a:noFill/>
            <a:miter lim="800000"/>
            <a:headEnd/>
            <a:tailEnd/>
          </a:ln>
        </p:spPr>
        <p:txBody>
          <a:bodyPr>
            <a:spAutoFit/>
          </a:bodyPr>
          <a:lstStyle/>
          <a:p>
            <a:pPr>
              <a:spcBef>
                <a:spcPct val="50000"/>
              </a:spcBef>
            </a:pPr>
            <a:r>
              <a:rPr lang="it-IT" sz="2000">
                <a:solidFill>
                  <a:srgbClr val="336666"/>
                </a:solidFill>
                <a:latin typeface="Times New Roman" pitchFamily="18" charset="0"/>
              </a:rPr>
              <a:t>+ H</a:t>
            </a:r>
            <a:r>
              <a:rPr lang="it-IT" sz="2000" baseline="-25000">
                <a:solidFill>
                  <a:srgbClr val="336666"/>
                </a:solidFill>
                <a:latin typeface="Times New Roman" pitchFamily="18" charset="0"/>
              </a:rPr>
              <a:t>2</a:t>
            </a:r>
            <a:r>
              <a:rPr lang="it-IT" sz="2000">
                <a:solidFill>
                  <a:srgbClr val="336666"/>
                </a:solidFill>
                <a:latin typeface="Times New Roman" pitchFamily="18" charset="0"/>
              </a:rPr>
              <a:t>O</a:t>
            </a:r>
          </a:p>
        </p:txBody>
      </p:sp>
      <p:cxnSp>
        <p:nvCxnSpPr>
          <p:cNvPr id="31771" name="AutoShape 27"/>
          <p:cNvCxnSpPr>
            <a:cxnSpLocks noChangeShapeType="1"/>
          </p:cNvCxnSpPr>
          <p:nvPr/>
        </p:nvCxnSpPr>
        <p:spPr bwMode="auto">
          <a:xfrm>
            <a:off x="4500563" y="2408238"/>
            <a:ext cx="4211637" cy="3717925"/>
          </a:xfrm>
          <a:prstGeom prst="bentConnector2">
            <a:avLst/>
          </a:prstGeom>
          <a:noFill/>
          <a:ln w="57150">
            <a:solidFill>
              <a:srgbClr val="000099"/>
            </a:solidFill>
            <a:miter lim="800000"/>
            <a:headEnd/>
            <a:tailEnd type="triangle" w="med" len="med"/>
          </a:ln>
        </p:spPr>
      </p:cxnSp>
      <p:sp>
        <p:nvSpPr>
          <p:cNvPr id="31772" name="Rectangle 28"/>
          <p:cNvSpPr>
            <a:spLocks noChangeArrowheads="1"/>
          </p:cNvSpPr>
          <p:nvPr/>
        </p:nvSpPr>
        <p:spPr bwMode="auto">
          <a:xfrm>
            <a:off x="8534400" y="6130925"/>
            <a:ext cx="373063" cy="641350"/>
          </a:xfrm>
          <a:prstGeom prst="rect">
            <a:avLst/>
          </a:prstGeom>
          <a:noFill/>
          <a:ln w="9525" algn="ctr">
            <a:noFill/>
            <a:miter lim="800000"/>
            <a:headEnd/>
            <a:tailEnd/>
          </a:ln>
        </p:spPr>
        <p:txBody>
          <a:bodyPr>
            <a:spAutoFit/>
          </a:bodyPr>
          <a:lstStyle/>
          <a:p>
            <a:pPr>
              <a:spcBef>
                <a:spcPct val="50000"/>
              </a:spcBef>
            </a:pPr>
            <a:r>
              <a:rPr lang="en-GB" sz="3600" b="1">
                <a:solidFill>
                  <a:srgbClr val="336666"/>
                </a:solidFill>
                <a:latin typeface="Times New Roman" pitchFamily="18" charset="0"/>
                <a:cs typeface="Times New Roman" pitchFamily="18" charset="0"/>
                <a:sym typeface="Symbol" pitchFamily="18" charset="2"/>
              </a:rPr>
              <a:t></a:t>
            </a:r>
          </a:p>
        </p:txBody>
      </p:sp>
      <p:sp>
        <p:nvSpPr>
          <p:cNvPr id="31773" name="Text Box 29"/>
          <p:cNvSpPr txBox="1">
            <a:spLocks noChangeArrowheads="1"/>
          </p:cNvSpPr>
          <p:nvPr/>
        </p:nvSpPr>
        <p:spPr bwMode="auto">
          <a:xfrm>
            <a:off x="5257800" y="1711325"/>
            <a:ext cx="3733800" cy="650875"/>
          </a:xfrm>
          <a:prstGeom prst="rect">
            <a:avLst/>
          </a:prstGeom>
          <a:noFill/>
          <a:ln w="57150" algn="ctr">
            <a:noFill/>
            <a:miter lim="800000"/>
            <a:headEnd/>
            <a:tailEnd/>
          </a:ln>
        </p:spPr>
        <p:txBody>
          <a:bodyPr/>
          <a:lstStyle/>
          <a:p>
            <a:pPr>
              <a:spcBef>
                <a:spcPct val="50000"/>
              </a:spcBef>
            </a:pPr>
            <a:r>
              <a:rPr lang="it-IT" i="1">
                <a:solidFill>
                  <a:srgbClr val="336666"/>
                </a:solidFill>
                <a:latin typeface="Times New Roman" pitchFamily="18" charset="0"/>
              </a:rPr>
              <a:t>(</a:t>
            </a:r>
            <a:r>
              <a:rPr lang="en-GB" i="1">
                <a:solidFill>
                  <a:srgbClr val="336666"/>
                </a:solidFill>
                <a:latin typeface="Times New Roman" pitchFamily="18" charset="0"/>
              </a:rPr>
              <a:t>Fast crystallisation, or absence of </a:t>
            </a:r>
            <a:r>
              <a:rPr lang="it-IT" i="1">
                <a:solidFill>
                  <a:srgbClr val="336666"/>
                </a:solidFill>
                <a:latin typeface="Times New Roman" pitchFamily="18" charset="0"/>
              </a:rPr>
              <a:t>water </a:t>
            </a:r>
            <a:r>
              <a:rPr lang="en-GB" i="1">
                <a:solidFill>
                  <a:srgbClr val="336666"/>
                </a:solidFill>
                <a:latin typeface="Times New Roman" pitchFamily="18" charset="0"/>
              </a:rPr>
              <a:t>washings</a:t>
            </a:r>
            <a:r>
              <a:rPr lang="it-IT" i="1">
                <a:solidFill>
                  <a:srgbClr val="336666"/>
                </a:solidFill>
                <a:latin typeface="Times New Roman" pitchFamily="18" charset="0"/>
              </a:rPr>
              <a:t>)</a:t>
            </a:r>
            <a:endParaRPr lang="en-GB" i="1">
              <a:solidFill>
                <a:srgbClr val="336666"/>
              </a:solidFill>
              <a:latin typeface="Times New Roman" pitchFamily="18" charset="0"/>
            </a:endParaRPr>
          </a:p>
        </p:txBody>
      </p:sp>
      <p:cxnSp>
        <p:nvCxnSpPr>
          <p:cNvPr id="31774" name="AutoShape 30"/>
          <p:cNvCxnSpPr>
            <a:cxnSpLocks noChangeShapeType="1"/>
          </p:cNvCxnSpPr>
          <p:nvPr/>
        </p:nvCxnSpPr>
        <p:spPr bwMode="auto">
          <a:xfrm rot="10800000">
            <a:off x="4500563" y="2552700"/>
            <a:ext cx="3962400" cy="3505200"/>
          </a:xfrm>
          <a:prstGeom prst="bentConnector3">
            <a:avLst>
              <a:gd name="adj1" fmla="val 560"/>
            </a:avLst>
          </a:prstGeom>
          <a:noFill/>
          <a:ln w="57150">
            <a:solidFill>
              <a:srgbClr val="000099"/>
            </a:solidFill>
            <a:miter lim="800000"/>
            <a:headEnd/>
            <a:tailEnd type="triangle" w="med" len="med"/>
          </a:ln>
        </p:spPr>
      </p:cxnSp>
      <p:sp>
        <p:nvSpPr>
          <p:cNvPr id="31775" name="Rectangle 31"/>
          <p:cNvSpPr>
            <a:spLocks noChangeArrowheads="1"/>
          </p:cNvSpPr>
          <p:nvPr/>
        </p:nvSpPr>
        <p:spPr bwMode="auto">
          <a:xfrm>
            <a:off x="7620000" y="3921125"/>
            <a:ext cx="841375" cy="396875"/>
          </a:xfrm>
          <a:prstGeom prst="rect">
            <a:avLst/>
          </a:prstGeom>
          <a:noFill/>
          <a:ln w="9525">
            <a:noFill/>
            <a:miter lim="800000"/>
            <a:headEnd/>
            <a:tailEnd/>
          </a:ln>
        </p:spPr>
        <p:txBody>
          <a:bodyPr wrap="none">
            <a:spAutoFit/>
          </a:bodyPr>
          <a:lstStyle/>
          <a:p>
            <a:r>
              <a:rPr lang="it-IT" sz="2000">
                <a:solidFill>
                  <a:srgbClr val="336666"/>
                </a:solidFill>
                <a:latin typeface="Times New Roman" pitchFamily="18" charset="0"/>
              </a:rPr>
              <a:t>+ H</a:t>
            </a:r>
            <a:r>
              <a:rPr lang="it-IT" sz="2000" baseline="-25000">
                <a:solidFill>
                  <a:srgbClr val="336666"/>
                </a:solidFill>
                <a:latin typeface="Times New Roman" pitchFamily="18" charset="0"/>
              </a:rPr>
              <a:t>2</a:t>
            </a:r>
            <a:r>
              <a:rPr lang="it-IT" sz="2000">
                <a:solidFill>
                  <a:srgbClr val="336666"/>
                </a:solidFill>
                <a:latin typeface="Times New Roman" pitchFamily="18" charset="0"/>
              </a:rPr>
              <a:t>O</a:t>
            </a:r>
            <a:endParaRPr lang="en-GB" sz="2000">
              <a:solidFill>
                <a:srgbClr val="336666"/>
              </a:solidFill>
              <a:latin typeface="Times New Roman" pitchFamily="18" charset="0"/>
            </a:endParaRPr>
          </a:p>
        </p:txBody>
      </p:sp>
    </p:spTree>
    <p:custDataLst>
      <p:tags r:id="rId1"/>
    </p:custData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762000" y="533400"/>
            <a:ext cx="7696200" cy="914400"/>
          </a:xfrm>
        </p:spPr>
        <p:txBody>
          <a:bodyPr/>
          <a:lstStyle/>
          <a:p>
            <a:pPr algn="ctr" eaLnBrk="1" hangingPunct="1"/>
            <a:r>
              <a:rPr lang="it-IT" sz="2500" b="1" smtClean="0">
                <a:latin typeface="Comic Sans MS" pitchFamily="66" charset="0"/>
              </a:rPr>
              <a:t>PREPARAZIONE DELLE FORME POLIMORFE </a:t>
            </a:r>
            <a:br>
              <a:rPr lang="it-IT" sz="2500" b="1" smtClean="0">
                <a:latin typeface="Comic Sans MS" pitchFamily="66" charset="0"/>
              </a:rPr>
            </a:br>
            <a:r>
              <a:rPr lang="it-IT" sz="2500" b="1" smtClean="0">
                <a:latin typeface="Comic Sans MS" pitchFamily="66" charset="0"/>
              </a:rPr>
              <a:t>DI RIFAXIMINA</a:t>
            </a:r>
          </a:p>
        </p:txBody>
      </p:sp>
      <p:sp>
        <p:nvSpPr>
          <p:cNvPr id="32771" name="Rectangle 3"/>
          <p:cNvSpPr>
            <a:spLocks noGrp="1" noChangeArrowheads="1"/>
          </p:cNvSpPr>
          <p:nvPr>
            <p:ph type="body" idx="1"/>
          </p:nvPr>
        </p:nvSpPr>
        <p:spPr>
          <a:xfrm>
            <a:off x="762000" y="2514600"/>
            <a:ext cx="7696200" cy="2819400"/>
          </a:xfrm>
        </p:spPr>
        <p:txBody>
          <a:bodyPr/>
          <a:lstStyle/>
          <a:p>
            <a:pPr eaLnBrk="1" hangingPunct="1">
              <a:lnSpc>
                <a:spcPct val="90000"/>
              </a:lnSpc>
            </a:pPr>
            <a:r>
              <a:rPr lang="it-IT" sz="2000" smtClean="0">
                <a:latin typeface="Comic Sans MS" pitchFamily="66" charset="0"/>
              </a:rPr>
              <a:t>Tutte le forme polimorfe trovate sono ottenibili con lo stesso schema di sintesi e con gli stessi solventi di cristallizzazione</a:t>
            </a:r>
          </a:p>
          <a:p>
            <a:pPr eaLnBrk="1" hangingPunct="1">
              <a:lnSpc>
                <a:spcPct val="90000"/>
              </a:lnSpc>
            </a:pPr>
            <a:endParaRPr lang="it-IT" sz="2000" smtClean="0">
              <a:latin typeface="Comic Sans MS" pitchFamily="66" charset="0"/>
            </a:endParaRPr>
          </a:p>
          <a:p>
            <a:pPr eaLnBrk="1" hangingPunct="1">
              <a:lnSpc>
                <a:spcPct val="90000"/>
              </a:lnSpc>
            </a:pPr>
            <a:r>
              <a:rPr lang="it-IT" sz="2000" smtClean="0">
                <a:latin typeface="Comic Sans MS" pitchFamily="66" charset="0"/>
              </a:rPr>
              <a:t>La preparazione delle forme polimorfe avviene principalmente controllando il processo di essiccamento</a:t>
            </a:r>
          </a:p>
          <a:p>
            <a:pPr eaLnBrk="1" hangingPunct="1">
              <a:lnSpc>
                <a:spcPct val="90000"/>
              </a:lnSpc>
            </a:pPr>
            <a:endParaRPr lang="it-IT" sz="2000" smtClean="0">
              <a:latin typeface="Comic Sans MS" pitchFamily="66" charset="0"/>
            </a:endParaRPr>
          </a:p>
          <a:p>
            <a:pPr eaLnBrk="1" hangingPunct="1">
              <a:lnSpc>
                <a:spcPct val="90000"/>
              </a:lnSpc>
            </a:pPr>
            <a:r>
              <a:rPr lang="it-IT" sz="2000" smtClean="0">
                <a:latin typeface="Comic Sans MS" pitchFamily="66" charset="0"/>
              </a:rPr>
              <a:t>Le forme polimorfe di rifaximina possono interscambiare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1447800" y="533400"/>
            <a:ext cx="7696200" cy="1143000"/>
          </a:xfrm>
        </p:spPr>
        <p:txBody>
          <a:bodyPr/>
          <a:lstStyle/>
          <a:p>
            <a:pPr eaLnBrk="1" hangingPunct="1"/>
            <a:r>
              <a:rPr lang="it-IT" smtClean="0">
                <a:latin typeface="Arial Black" pitchFamily="34" charset="0"/>
              </a:rPr>
              <a:t>ESEMPI DELLA VITA QUOTIDIANA</a:t>
            </a:r>
          </a:p>
        </p:txBody>
      </p:sp>
      <p:pic>
        <p:nvPicPr>
          <p:cNvPr id="36869" name="Picture 5" descr="250px-Brillanten">
            <a:hlinkClick r:id="rId4" tooltip="Brillanten.jpg"/>
          </p:cNvPr>
          <p:cNvPicPr>
            <a:picLocks noChangeAspect="1" noChangeArrowheads="1"/>
          </p:cNvPicPr>
          <p:nvPr/>
        </p:nvPicPr>
        <p:blipFill>
          <a:blip r:embed="rId5" cstate="print"/>
          <a:srcRect/>
          <a:stretch>
            <a:fillRect/>
          </a:stretch>
        </p:blipFill>
        <p:spPr bwMode="auto">
          <a:xfrm>
            <a:off x="6156325" y="2206625"/>
            <a:ext cx="2592388" cy="2303463"/>
          </a:xfrm>
          <a:prstGeom prst="rect">
            <a:avLst/>
          </a:prstGeom>
          <a:solidFill>
            <a:schemeClr val="tx2"/>
          </a:solidFill>
          <a:ln w="9525">
            <a:solidFill>
              <a:schemeClr val="tx1"/>
            </a:solidFill>
            <a:miter lim="800000"/>
            <a:headEnd/>
            <a:tailEnd/>
          </a:ln>
        </p:spPr>
      </p:pic>
      <p:pic>
        <p:nvPicPr>
          <p:cNvPr id="36871" name="Picture 7" descr="Carbone">
            <a:hlinkClick r:id="rId6" tooltip="Carbone"/>
          </p:cNvPr>
          <p:cNvPicPr>
            <a:picLocks noChangeAspect="1" noChangeArrowheads="1"/>
          </p:cNvPicPr>
          <p:nvPr/>
        </p:nvPicPr>
        <p:blipFill>
          <a:blip r:embed="rId7" cstate="print"/>
          <a:srcRect/>
          <a:stretch>
            <a:fillRect/>
          </a:stretch>
        </p:blipFill>
        <p:spPr bwMode="auto">
          <a:xfrm>
            <a:off x="539750" y="2133600"/>
            <a:ext cx="2381250" cy="2393950"/>
          </a:xfrm>
          <a:prstGeom prst="rect">
            <a:avLst/>
          </a:prstGeom>
          <a:noFill/>
          <a:ln w="9525">
            <a:noFill/>
            <a:miter lim="800000"/>
            <a:headEnd/>
            <a:tailEnd/>
          </a:ln>
        </p:spPr>
      </p:pic>
      <p:pic>
        <p:nvPicPr>
          <p:cNvPr id="36873" name="Picture 9" descr="Matite colorate">
            <a:hlinkClick r:id="rId8" tooltip="Matite colorate"/>
          </p:cNvPr>
          <p:cNvPicPr>
            <a:picLocks noChangeAspect="1" noChangeArrowheads="1"/>
          </p:cNvPicPr>
          <p:nvPr/>
        </p:nvPicPr>
        <p:blipFill>
          <a:blip r:embed="rId9" cstate="print"/>
          <a:srcRect/>
          <a:stretch>
            <a:fillRect/>
          </a:stretch>
        </p:blipFill>
        <p:spPr bwMode="auto">
          <a:xfrm>
            <a:off x="3132138" y="2165350"/>
            <a:ext cx="2808287" cy="2344738"/>
          </a:xfrm>
          <a:prstGeom prst="rect">
            <a:avLst/>
          </a:prstGeom>
          <a:noFill/>
          <a:ln w="9525">
            <a:noFill/>
            <a:miter lim="800000"/>
            <a:headEnd/>
            <a:tailEnd/>
          </a:ln>
        </p:spPr>
      </p:pic>
      <p:pic>
        <p:nvPicPr>
          <p:cNvPr id="218118" name="Picture 6" descr="grafene"/>
          <p:cNvPicPr>
            <a:picLocks noChangeAspect="1" noChangeArrowheads="1"/>
          </p:cNvPicPr>
          <p:nvPr/>
        </p:nvPicPr>
        <p:blipFill>
          <a:blip r:embed="rId10" cstate="print"/>
          <a:srcRect/>
          <a:stretch>
            <a:fillRect/>
          </a:stretch>
        </p:blipFill>
        <p:spPr bwMode="auto">
          <a:xfrm>
            <a:off x="1263650" y="4581525"/>
            <a:ext cx="3524250" cy="2200275"/>
          </a:xfrm>
          <a:prstGeom prst="rect">
            <a:avLst/>
          </a:prstGeom>
          <a:noFill/>
          <a:ln w="9525">
            <a:noFill/>
            <a:miter lim="800000"/>
            <a:headEnd/>
            <a:tailEnd/>
          </a:ln>
        </p:spPr>
      </p:pic>
      <p:pic>
        <p:nvPicPr>
          <p:cNvPr id="218119" name="Picture 7" descr="nobel"/>
          <p:cNvPicPr>
            <a:picLocks noChangeAspect="1" noChangeArrowheads="1"/>
          </p:cNvPicPr>
          <p:nvPr/>
        </p:nvPicPr>
        <p:blipFill>
          <a:blip r:embed="rId11" cstate="print"/>
          <a:srcRect/>
          <a:stretch>
            <a:fillRect/>
          </a:stretch>
        </p:blipFill>
        <p:spPr bwMode="auto">
          <a:xfrm>
            <a:off x="5364163" y="4572000"/>
            <a:ext cx="2241550" cy="2241550"/>
          </a:xfrm>
          <a:prstGeom prst="rect">
            <a:avLst/>
          </a:prstGeom>
          <a:noFill/>
          <a:ln w="9525">
            <a:noFill/>
            <a:miter lim="800000"/>
            <a:headEnd/>
            <a:tailEnd/>
          </a:ln>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36871"/>
                                        </p:tgtEl>
                                        <p:attrNameLst>
                                          <p:attrName>style.visibility</p:attrName>
                                        </p:attrNameLst>
                                      </p:cBhvr>
                                      <p:to>
                                        <p:strVal val="visible"/>
                                      </p:to>
                                    </p:set>
                                    <p:animEffect transition="in" filter="barn(inHorizontal)">
                                      <p:cBhvr>
                                        <p:cTn id="7" dur="500"/>
                                        <p:tgtEl>
                                          <p:spTgt spid="36871"/>
                                        </p:tgtEl>
                                      </p:cBhvr>
                                    </p:animEffect>
                                  </p:childTnLst>
                                </p:cTn>
                              </p:par>
                            </p:childTnLst>
                          </p:cTn>
                        </p:par>
                        <p:par>
                          <p:cTn id="8" fill="hold">
                            <p:stCondLst>
                              <p:cond delay="500"/>
                            </p:stCondLst>
                            <p:childTnLst>
                              <p:par>
                                <p:cTn id="9" presetID="16" presetClass="entr" presetSubtype="26" fill="hold" nodeType="afterEffect">
                                  <p:stCondLst>
                                    <p:cond delay="0"/>
                                  </p:stCondLst>
                                  <p:childTnLst>
                                    <p:set>
                                      <p:cBhvr>
                                        <p:cTn id="10" dur="1" fill="hold">
                                          <p:stCondLst>
                                            <p:cond delay="0"/>
                                          </p:stCondLst>
                                        </p:cTn>
                                        <p:tgtEl>
                                          <p:spTgt spid="36873"/>
                                        </p:tgtEl>
                                        <p:attrNameLst>
                                          <p:attrName>style.visibility</p:attrName>
                                        </p:attrNameLst>
                                      </p:cBhvr>
                                      <p:to>
                                        <p:strVal val="visible"/>
                                      </p:to>
                                    </p:set>
                                    <p:animEffect transition="in" filter="barn(inHorizontal)">
                                      <p:cBhvr>
                                        <p:cTn id="11" dur="500"/>
                                        <p:tgtEl>
                                          <p:spTgt spid="36873"/>
                                        </p:tgtEl>
                                      </p:cBhvr>
                                    </p:animEffect>
                                  </p:childTnLst>
                                </p:cTn>
                              </p:par>
                            </p:childTnLst>
                          </p:cTn>
                        </p:par>
                        <p:par>
                          <p:cTn id="12" fill="hold">
                            <p:stCondLst>
                              <p:cond delay="1000"/>
                            </p:stCondLst>
                            <p:childTnLst>
                              <p:par>
                                <p:cTn id="13" presetID="16" presetClass="entr" presetSubtype="26" fill="hold" nodeType="afterEffect">
                                  <p:stCondLst>
                                    <p:cond delay="0"/>
                                  </p:stCondLst>
                                  <p:childTnLst>
                                    <p:set>
                                      <p:cBhvr>
                                        <p:cTn id="14" dur="1" fill="hold">
                                          <p:stCondLst>
                                            <p:cond delay="0"/>
                                          </p:stCondLst>
                                        </p:cTn>
                                        <p:tgtEl>
                                          <p:spTgt spid="36869"/>
                                        </p:tgtEl>
                                        <p:attrNameLst>
                                          <p:attrName>style.visibility</p:attrName>
                                        </p:attrNameLst>
                                      </p:cBhvr>
                                      <p:to>
                                        <p:strVal val="visible"/>
                                      </p:to>
                                    </p:set>
                                    <p:animEffect transition="in" filter="barn(inHorizontal)">
                                      <p:cBhvr>
                                        <p:cTn id="15" dur="500"/>
                                        <p:tgtEl>
                                          <p:spTgt spid="36869"/>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218118"/>
                                        </p:tgtEl>
                                        <p:attrNameLst>
                                          <p:attrName>style.visibility</p:attrName>
                                        </p:attrNameLst>
                                      </p:cBhvr>
                                      <p:to>
                                        <p:strVal val="visible"/>
                                      </p:to>
                                    </p:set>
                                    <p:animEffect transition="in" filter="dissolve">
                                      <p:cBhvr>
                                        <p:cTn id="20" dur="500"/>
                                        <p:tgtEl>
                                          <p:spTgt spid="218118"/>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218119"/>
                                        </p:tgtEl>
                                        <p:attrNameLst>
                                          <p:attrName>style.visibility</p:attrName>
                                        </p:attrNameLst>
                                      </p:cBhvr>
                                      <p:to>
                                        <p:strVal val="visible"/>
                                      </p:to>
                                    </p:set>
                                    <p:animEffect transition="in" filter="dissolve">
                                      <p:cBhvr>
                                        <p:cTn id="25" dur="500"/>
                                        <p:tgtEl>
                                          <p:spTgt spid="2181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762000" y="533400"/>
            <a:ext cx="7696200" cy="762000"/>
          </a:xfrm>
        </p:spPr>
        <p:txBody>
          <a:bodyPr/>
          <a:lstStyle/>
          <a:p>
            <a:pPr algn="ctr" eaLnBrk="1" hangingPunct="1"/>
            <a:r>
              <a:rPr lang="it-IT" smtClean="0">
                <a:latin typeface="Comic Sans MS" pitchFamily="66" charset="0"/>
              </a:rPr>
              <a:t>IDRATI DI RIFAXIMINA</a:t>
            </a:r>
          </a:p>
        </p:txBody>
      </p:sp>
      <p:sp>
        <p:nvSpPr>
          <p:cNvPr id="39939" name="Rectangle 3"/>
          <p:cNvSpPr>
            <a:spLocks noGrp="1" noChangeArrowheads="1"/>
          </p:cNvSpPr>
          <p:nvPr>
            <p:ph type="body" idx="1"/>
          </p:nvPr>
        </p:nvSpPr>
        <p:spPr>
          <a:xfrm>
            <a:off x="762000" y="1905000"/>
            <a:ext cx="7696200" cy="3200400"/>
          </a:xfrm>
        </p:spPr>
        <p:txBody>
          <a:bodyPr/>
          <a:lstStyle/>
          <a:p>
            <a:pPr eaLnBrk="1" hangingPunct="1"/>
            <a:r>
              <a:rPr lang="it-IT" sz="2400" smtClean="0">
                <a:latin typeface="Comic Sans MS" pitchFamily="66" charset="0"/>
              </a:rPr>
              <a:t>Sulla base dei dati sperimentali risulta che le forme polimorfe di rifaximina sono degli idrati</a:t>
            </a:r>
          </a:p>
          <a:p>
            <a:pPr eaLnBrk="1" hangingPunct="1">
              <a:buFont typeface="Wingdings" pitchFamily="2" charset="2"/>
              <a:buNone/>
            </a:pPr>
            <a:endParaRPr lang="it-IT" sz="2400" smtClean="0">
              <a:latin typeface="Comic Sans MS" pitchFamily="66" charset="0"/>
            </a:endParaRPr>
          </a:p>
          <a:p>
            <a:pPr eaLnBrk="1" hangingPunct="1"/>
            <a:r>
              <a:rPr lang="it-IT" sz="2400" smtClean="0">
                <a:latin typeface="Comic Sans MS" pitchFamily="66" charset="0"/>
              </a:rPr>
              <a:t>Poiché l’aggiunta o la sottrazione dell’acqua può far cambiare la forma polimorfa, particolare attenzione deve essere posta nella fase di produzione e conservazione del farmaco, affinché sia mantenuta la forma desiderata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Effect transition="in" filter="barn(inHorizontal)">
                                      <p:cBhvr>
                                        <p:cTn id="7" dur="500"/>
                                        <p:tgtEl>
                                          <p:spTgt spid="399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9939">
                                            <p:txEl>
                                              <p:pRg st="2" end="2"/>
                                            </p:txEl>
                                          </p:spTgt>
                                        </p:tgtEl>
                                        <p:attrNameLst>
                                          <p:attrName>style.visibility</p:attrName>
                                        </p:attrNameLst>
                                      </p:cBhvr>
                                      <p:to>
                                        <p:strVal val="visible"/>
                                      </p:to>
                                    </p:set>
                                    <p:animEffect transition="in" filter="barn(inHorizontal)">
                                      <p:cBhvr>
                                        <p:cTn id="12" dur="500"/>
                                        <p:tgtEl>
                                          <p:spTgt spid="399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p:bldLst>
  </p:timing>
</p:sld>
</file>

<file path=ppt/slides/slide3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755650" y="228600"/>
            <a:ext cx="7550150" cy="1112838"/>
          </a:xfrm>
        </p:spPr>
        <p:txBody>
          <a:bodyPr/>
          <a:lstStyle/>
          <a:p>
            <a:pPr algn="ctr" eaLnBrk="1" hangingPunct="1"/>
            <a:r>
              <a:rPr lang="en-GB" sz="2900" b="1" smtClean="0">
                <a:latin typeface="Arial Black" pitchFamily="34" charset="0"/>
              </a:rPr>
              <a:t>Se tutte le strade ..... portano alla </a:t>
            </a:r>
            <a:r>
              <a:rPr lang="en-GB" sz="2900" b="1" smtClean="0">
                <a:latin typeface="Arial Black" pitchFamily="34" charset="0"/>
                <a:sym typeface="Symbol" pitchFamily="18" charset="2"/>
              </a:rPr>
              <a:t>forma-</a:t>
            </a:r>
          </a:p>
        </p:txBody>
      </p:sp>
      <p:sp>
        <p:nvSpPr>
          <p:cNvPr id="34819" name="Text Box 4"/>
          <p:cNvSpPr txBox="1">
            <a:spLocks noChangeArrowheads="1"/>
          </p:cNvSpPr>
          <p:nvPr/>
        </p:nvSpPr>
        <p:spPr bwMode="auto">
          <a:xfrm>
            <a:off x="3924300" y="1628775"/>
            <a:ext cx="533400" cy="641350"/>
          </a:xfrm>
          <a:prstGeom prst="rect">
            <a:avLst/>
          </a:prstGeom>
          <a:noFill/>
          <a:ln w="9525" algn="ctr">
            <a:noFill/>
            <a:miter lim="800000"/>
            <a:headEnd/>
            <a:tailEnd/>
          </a:ln>
        </p:spPr>
        <p:txBody>
          <a:bodyPr>
            <a:spAutoFit/>
          </a:bodyPr>
          <a:lstStyle/>
          <a:p>
            <a:pPr>
              <a:spcBef>
                <a:spcPct val="50000"/>
              </a:spcBef>
            </a:pPr>
            <a:r>
              <a:rPr lang="en-GB" sz="3600" b="1">
                <a:solidFill>
                  <a:srgbClr val="336666"/>
                </a:solidFill>
                <a:latin typeface="Times New Roman" pitchFamily="18" charset="0"/>
                <a:cs typeface="Times New Roman" pitchFamily="18" charset="0"/>
                <a:sym typeface="Symbol" pitchFamily="18" charset="2"/>
              </a:rPr>
              <a:t></a:t>
            </a:r>
            <a:endParaRPr lang="it-IT" sz="3600" b="1">
              <a:solidFill>
                <a:srgbClr val="336666"/>
              </a:solidFill>
              <a:latin typeface="Times New Roman" pitchFamily="18" charset="0"/>
              <a:cs typeface="Times New Roman" pitchFamily="18" charset="0"/>
            </a:endParaRPr>
          </a:p>
        </p:txBody>
      </p:sp>
      <p:sp>
        <p:nvSpPr>
          <p:cNvPr id="34820" name="Text Box 5"/>
          <p:cNvSpPr txBox="1">
            <a:spLocks noChangeArrowheads="1"/>
          </p:cNvSpPr>
          <p:nvPr/>
        </p:nvSpPr>
        <p:spPr bwMode="auto">
          <a:xfrm>
            <a:off x="1790700" y="5133975"/>
            <a:ext cx="533400" cy="641350"/>
          </a:xfrm>
          <a:prstGeom prst="rect">
            <a:avLst/>
          </a:prstGeom>
          <a:noFill/>
          <a:ln w="9525" algn="ctr">
            <a:noFill/>
            <a:miter lim="800000"/>
            <a:headEnd/>
            <a:tailEnd/>
          </a:ln>
        </p:spPr>
        <p:txBody>
          <a:bodyPr>
            <a:spAutoFit/>
          </a:bodyPr>
          <a:lstStyle/>
          <a:p>
            <a:pPr>
              <a:spcBef>
                <a:spcPct val="50000"/>
              </a:spcBef>
            </a:pPr>
            <a:r>
              <a:rPr lang="en-GB" sz="3600" b="1">
                <a:solidFill>
                  <a:srgbClr val="336666"/>
                </a:solidFill>
                <a:latin typeface="Times New Roman" pitchFamily="18" charset="0"/>
                <a:cs typeface="Times New Roman" pitchFamily="18" charset="0"/>
                <a:sym typeface="Symbol" pitchFamily="18" charset="2"/>
              </a:rPr>
              <a:t></a:t>
            </a:r>
            <a:r>
              <a:rPr lang="it-IT" sz="3600" b="1">
                <a:solidFill>
                  <a:srgbClr val="336666"/>
                </a:solidFill>
                <a:latin typeface="Times New Roman" pitchFamily="18" charset="0"/>
                <a:cs typeface="Times New Roman" pitchFamily="18" charset="0"/>
              </a:rPr>
              <a:t> </a:t>
            </a:r>
          </a:p>
        </p:txBody>
      </p:sp>
      <p:sp>
        <p:nvSpPr>
          <p:cNvPr id="34821" name="Text Box 6"/>
          <p:cNvSpPr txBox="1">
            <a:spLocks noChangeArrowheads="1"/>
          </p:cNvSpPr>
          <p:nvPr/>
        </p:nvSpPr>
        <p:spPr bwMode="auto">
          <a:xfrm>
            <a:off x="7810500" y="4676775"/>
            <a:ext cx="533400" cy="641350"/>
          </a:xfrm>
          <a:prstGeom prst="rect">
            <a:avLst/>
          </a:prstGeom>
          <a:noFill/>
          <a:ln w="9525" algn="ctr">
            <a:noFill/>
            <a:miter lim="800000"/>
            <a:headEnd/>
            <a:tailEnd/>
          </a:ln>
        </p:spPr>
        <p:txBody>
          <a:bodyPr>
            <a:spAutoFit/>
          </a:bodyPr>
          <a:lstStyle/>
          <a:p>
            <a:pPr>
              <a:spcBef>
                <a:spcPct val="50000"/>
              </a:spcBef>
            </a:pPr>
            <a:r>
              <a:rPr lang="it-IT" sz="3600" b="1">
                <a:solidFill>
                  <a:srgbClr val="336666"/>
                </a:solidFill>
                <a:latin typeface="Times New Roman" pitchFamily="18" charset="0"/>
                <a:cs typeface="Times New Roman" pitchFamily="18" charset="0"/>
                <a:sym typeface="Symbol" pitchFamily="18" charset="2"/>
              </a:rPr>
              <a:t></a:t>
            </a:r>
          </a:p>
        </p:txBody>
      </p:sp>
      <p:sp>
        <p:nvSpPr>
          <p:cNvPr id="34822" name="Line 7"/>
          <p:cNvSpPr>
            <a:spLocks noChangeShapeType="1"/>
          </p:cNvSpPr>
          <p:nvPr/>
        </p:nvSpPr>
        <p:spPr bwMode="auto">
          <a:xfrm rot="1742955" flipV="1">
            <a:off x="3200400" y="2286000"/>
            <a:ext cx="1588" cy="3200400"/>
          </a:xfrm>
          <a:prstGeom prst="line">
            <a:avLst/>
          </a:prstGeom>
          <a:noFill/>
          <a:ln w="57150">
            <a:solidFill>
              <a:srgbClr val="000099"/>
            </a:solidFill>
            <a:round/>
            <a:headEnd/>
            <a:tailEnd type="triangle" w="med" len="med"/>
          </a:ln>
        </p:spPr>
        <p:txBody>
          <a:bodyPr/>
          <a:lstStyle/>
          <a:p>
            <a:endParaRPr lang="it-IT"/>
          </a:p>
        </p:txBody>
      </p:sp>
      <p:sp>
        <p:nvSpPr>
          <p:cNvPr id="34823" name="Line 8"/>
          <p:cNvSpPr>
            <a:spLocks noChangeShapeType="1"/>
          </p:cNvSpPr>
          <p:nvPr/>
        </p:nvSpPr>
        <p:spPr bwMode="auto">
          <a:xfrm rot="20164393" flipV="1">
            <a:off x="4735513" y="2305050"/>
            <a:ext cx="1587" cy="2095500"/>
          </a:xfrm>
          <a:prstGeom prst="line">
            <a:avLst/>
          </a:prstGeom>
          <a:noFill/>
          <a:ln w="57150">
            <a:solidFill>
              <a:srgbClr val="000099"/>
            </a:solidFill>
            <a:round/>
            <a:headEnd/>
            <a:tailEnd type="triangle" w="med" len="med"/>
          </a:ln>
        </p:spPr>
        <p:txBody>
          <a:bodyPr/>
          <a:lstStyle/>
          <a:p>
            <a:endParaRPr lang="it-IT"/>
          </a:p>
        </p:txBody>
      </p:sp>
      <p:sp>
        <p:nvSpPr>
          <p:cNvPr id="34824" name="Line 9"/>
          <p:cNvSpPr>
            <a:spLocks noChangeShapeType="1"/>
          </p:cNvSpPr>
          <p:nvPr/>
        </p:nvSpPr>
        <p:spPr bwMode="auto">
          <a:xfrm flipH="1" flipV="1">
            <a:off x="4448175" y="2233613"/>
            <a:ext cx="3352800" cy="2590800"/>
          </a:xfrm>
          <a:prstGeom prst="line">
            <a:avLst/>
          </a:prstGeom>
          <a:noFill/>
          <a:ln w="57150">
            <a:solidFill>
              <a:srgbClr val="000099"/>
            </a:solidFill>
            <a:round/>
            <a:headEnd/>
            <a:tailEnd type="triangle" w="med" len="med"/>
          </a:ln>
        </p:spPr>
        <p:txBody>
          <a:bodyPr/>
          <a:lstStyle/>
          <a:p>
            <a:endParaRPr lang="it-IT"/>
          </a:p>
        </p:txBody>
      </p:sp>
      <p:sp>
        <p:nvSpPr>
          <p:cNvPr id="34825" name="Text Box 11"/>
          <p:cNvSpPr txBox="1">
            <a:spLocks noChangeArrowheads="1"/>
          </p:cNvSpPr>
          <p:nvPr/>
        </p:nvSpPr>
        <p:spPr bwMode="auto">
          <a:xfrm>
            <a:off x="6032500" y="3025775"/>
            <a:ext cx="1066800" cy="396875"/>
          </a:xfrm>
          <a:prstGeom prst="rect">
            <a:avLst/>
          </a:prstGeom>
          <a:noFill/>
          <a:ln w="9525" algn="ctr">
            <a:noFill/>
            <a:miter lim="800000"/>
            <a:headEnd/>
            <a:tailEnd/>
          </a:ln>
        </p:spPr>
        <p:txBody>
          <a:bodyPr>
            <a:spAutoFit/>
          </a:bodyPr>
          <a:lstStyle/>
          <a:p>
            <a:pPr>
              <a:spcBef>
                <a:spcPct val="50000"/>
              </a:spcBef>
            </a:pPr>
            <a:r>
              <a:rPr lang="it-IT" sz="2000">
                <a:solidFill>
                  <a:srgbClr val="336666"/>
                </a:solidFill>
                <a:latin typeface="Times New Roman" pitchFamily="18" charset="0"/>
              </a:rPr>
              <a:t>+ H</a:t>
            </a:r>
            <a:r>
              <a:rPr lang="it-IT" sz="2000" baseline="-25000">
                <a:solidFill>
                  <a:srgbClr val="336666"/>
                </a:solidFill>
                <a:latin typeface="Times New Roman" pitchFamily="18" charset="0"/>
              </a:rPr>
              <a:t>2</a:t>
            </a:r>
            <a:r>
              <a:rPr lang="it-IT" sz="2000">
                <a:solidFill>
                  <a:srgbClr val="336666"/>
                </a:solidFill>
                <a:latin typeface="Times New Roman" pitchFamily="18" charset="0"/>
              </a:rPr>
              <a:t>O</a:t>
            </a:r>
          </a:p>
        </p:txBody>
      </p:sp>
      <p:sp>
        <p:nvSpPr>
          <p:cNvPr id="34826" name="Text Box 12"/>
          <p:cNvSpPr txBox="1">
            <a:spLocks noChangeArrowheads="1"/>
          </p:cNvSpPr>
          <p:nvPr/>
        </p:nvSpPr>
        <p:spPr bwMode="auto">
          <a:xfrm>
            <a:off x="4914900" y="3152775"/>
            <a:ext cx="1066800" cy="396875"/>
          </a:xfrm>
          <a:prstGeom prst="rect">
            <a:avLst/>
          </a:prstGeom>
          <a:noFill/>
          <a:ln w="9525" algn="ctr">
            <a:noFill/>
            <a:miter lim="800000"/>
            <a:headEnd/>
            <a:tailEnd/>
          </a:ln>
        </p:spPr>
        <p:txBody>
          <a:bodyPr>
            <a:spAutoFit/>
          </a:bodyPr>
          <a:lstStyle/>
          <a:p>
            <a:pPr>
              <a:spcBef>
                <a:spcPct val="50000"/>
              </a:spcBef>
            </a:pPr>
            <a:r>
              <a:rPr lang="it-IT" sz="2000">
                <a:solidFill>
                  <a:srgbClr val="336666"/>
                </a:solidFill>
                <a:latin typeface="Times New Roman" pitchFamily="18" charset="0"/>
              </a:rPr>
              <a:t>+ H</a:t>
            </a:r>
            <a:r>
              <a:rPr lang="it-IT" sz="2000" baseline="-25000">
                <a:solidFill>
                  <a:srgbClr val="336666"/>
                </a:solidFill>
                <a:latin typeface="Times New Roman" pitchFamily="18" charset="0"/>
              </a:rPr>
              <a:t>2</a:t>
            </a:r>
            <a:r>
              <a:rPr lang="it-IT" sz="2000">
                <a:solidFill>
                  <a:srgbClr val="336666"/>
                </a:solidFill>
                <a:latin typeface="Times New Roman" pitchFamily="18" charset="0"/>
              </a:rPr>
              <a:t>O</a:t>
            </a:r>
          </a:p>
        </p:txBody>
      </p:sp>
      <p:sp>
        <p:nvSpPr>
          <p:cNvPr id="34827" name="Text Box 13"/>
          <p:cNvSpPr txBox="1">
            <a:spLocks noChangeArrowheads="1"/>
          </p:cNvSpPr>
          <p:nvPr/>
        </p:nvSpPr>
        <p:spPr bwMode="auto">
          <a:xfrm>
            <a:off x="3079750" y="3889375"/>
            <a:ext cx="1066800" cy="396875"/>
          </a:xfrm>
          <a:prstGeom prst="rect">
            <a:avLst/>
          </a:prstGeom>
          <a:noFill/>
          <a:ln w="9525">
            <a:noFill/>
            <a:miter lim="800000"/>
            <a:headEnd/>
            <a:tailEnd/>
          </a:ln>
        </p:spPr>
        <p:txBody>
          <a:bodyPr>
            <a:spAutoFit/>
          </a:bodyPr>
          <a:lstStyle/>
          <a:p>
            <a:pPr>
              <a:spcBef>
                <a:spcPct val="50000"/>
              </a:spcBef>
            </a:pPr>
            <a:r>
              <a:rPr lang="it-IT" sz="2000">
                <a:solidFill>
                  <a:srgbClr val="336666"/>
                </a:solidFill>
                <a:latin typeface="Times New Roman" pitchFamily="18" charset="0"/>
              </a:rPr>
              <a:t>+ H</a:t>
            </a:r>
            <a:r>
              <a:rPr lang="it-IT" sz="2000" baseline="-25000">
                <a:solidFill>
                  <a:srgbClr val="336666"/>
                </a:solidFill>
                <a:latin typeface="Times New Roman" pitchFamily="18" charset="0"/>
              </a:rPr>
              <a:t>2</a:t>
            </a:r>
            <a:r>
              <a:rPr lang="it-IT" sz="2000">
                <a:solidFill>
                  <a:srgbClr val="336666"/>
                </a:solidFill>
                <a:latin typeface="Times New Roman" pitchFamily="18" charset="0"/>
              </a:rPr>
              <a:t>O</a:t>
            </a:r>
          </a:p>
        </p:txBody>
      </p:sp>
      <p:sp>
        <p:nvSpPr>
          <p:cNvPr id="34828" name="Text Box 14"/>
          <p:cNvSpPr txBox="1">
            <a:spLocks noChangeArrowheads="1"/>
          </p:cNvSpPr>
          <p:nvPr/>
        </p:nvSpPr>
        <p:spPr bwMode="auto">
          <a:xfrm>
            <a:off x="5143500" y="4371975"/>
            <a:ext cx="457200" cy="641350"/>
          </a:xfrm>
          <a:prstGeom prst="rect">
            <a:avLst/>
          </a:prstGeom>
          <a:noFill/>
          <a:ln w="9525" algn="ctr">
            <a:noFill/>
            <a:miter lim="800000"/>
            <a:headEnd/>
            <a:tailEnd/>
          </a:ln>
        </p:spPr>
        <p:txBody>
          <a:bodyPr>
            <a:spAutoFit/>
          </a:bodyPr>
          <a:lstStyle/>
          <a:p>
            <a:pPr>
              <a:spcBef>
                <a:spcPct val="50000"/>
              </a:spcBef>
            </a:pPr>
            <a:r>
              <a:rPr lang="it-IT" sz="3600" b="1">
                <a:solidFill>
                  <a:srgbClr val="336666"/>
                </a:solidFill>
                <a:latin typeface="Times New Roman" pitchFamily="18" charset="0"/>
                <a:cs typeface="Times New Roman" pitchFamily="18" charset="0"/>
                <a:sym typeface="Symbol" pitchFamily="18" charset="2"/>
              </a:rPr>
              <a:t></a:t>
            </a:r>
          </a:p>
        </p:txBody>
      </p:sp>
      <p:sp>
        <p:nvSpPr>
          <p:cNvPr id="34829" name="Rectangle 15"/>
          <p:cNvSpPr>
            <a:spLocks noChangeArrowheads="1"/>
          </p:cNvSpPr>
          <p:nvPr/>
        </p:nvSpPr>
        <p:spPr bwMode="auto">
          <a:xfrm>
            <a:off x="8178800" y="5667375"/>
            <a:ext cx="373063" cy="641350"/>
          </a:xfrm>
          <a:prstGeom prst="rect">
            <a:avLst/>
          </a:prstGeom>
          <a:noFill/>
          <a:ln w="9525" algn="ctr">
            <a:noFill/>
            <a:miter lim="800000"/>
            <a:headEnd/>
            <a:tailEnd/>
          </a:ln>
        </p:spPr>
        <p:txBody>
          <a:bodyPr>
            <a:spAutoFit/>
          </a:bodyPr>
          <a:lstStyle/>
          <a:p>
            <a:pPr>
              <a:spcBef>
                <a:spcPct val="50000"/>
              </a:spcBef>
            </a:pPr>
            <a:r>
              <a:rPr lang="en-GB" sz="3600" b="1">
                <a:solidFill>
                  <a:srgbClr val="336666"/>
                </a:solidFill>
                <a:latin typeface="Times New Roman" pitchFamily="18" charset="0"/>
                <a:cs typeface="Times New Roman" pitchFamily="18" charset="0"/>
                <a:sym typeface="Symbol" pitchFamily="18" charset="2"/>
              </a:rPr>
              <a:t></a:t>
            </a:r>
          </a:p>
        </p:txBody>
      </p:sp>
      <p:cxnSp>
        <p:nvCxnSpPr>
          <p:cNvPr id="34830" name="AutoShape 16"/>
          <p:cNvCxnSpPr>
            <a:cxnSpLocks noChangeShapeType="1"/>
          </p:cNvCxnSpPr>
          <p:nvPr/>
        </p:nvCxnSpPr>
        <p:spPr bwMode="auto">
          <a:xfrm rot="10800000">
            <a:off x="4448175" y="2089150"/>
            <a:ext cx="3962400" cy="3505200"/>
          </a:xfrm>
          <a:prstGeom prst="bentConnector3">
            <a:avLst>
              <a:gd name="adj1" fmla="val 560"/>
            </a:avLst>
          </a:prstGeom>
          <a:noFill/>
          <a:ln w="57150">
            <a:solidFill>
              <a:srgbClr val="000099"/>
            </a:solidFill>
            <a:miter lim="800000"/>
            <a:headEnd/>
            <a:tailEnd type="triangle" w="med" len="med"/>
          </a:ln>
        </p:spPr>
      </p:cxnSp>
      <p:sp>
        <p:nvSpPr>
          <p:cNvPr id="34831" name="Rectangle 17"/>
          <p:cNvSpPr>
            <a:spLocks noChangeArrowheads="1"/>
          </p:cNvSpPr>
          <p:nvPr/>
        </p:nvSpPr>
        <p:spPr bwMode="auto">
          <a:xfrm>
            <a:off x="7567613" y="3457575"/>
            <a:ext cx="850900" cy="396875"/>
          </a:xfrm>
          <a:prstGeom prst="rect">
            <a:avLst/>
          </a:prstGeom>
          <a:noFill/>
          <a:ln w="9525" algn="ctr">
            <a:noFill/>
            <a:miter lim="800000"/>
            <a:headEnd/>
            <a:tailEnd/>
          </a:ln>
        </p:spPr>
        <p:txBody>
          <a:bodyPr>
            <a:spAutoFit/>
          </a:bodyPr>
          <a:lstStyle/>
          <a:p>
            <a:pPr>
              <a:spcBef>
                <a:spcPct val="50000"/>
              </a:spcBef>
            </a:pPr>
            <a:r>
              <a:rPr lang="it-IT" sz="2000">
                <a:solidFill>
                  <a:srgbClr val="336666"/>
                </a:solidFill>
                <a:latin typeface="Times New Roman" pitchFamily="18" charset="0"/>
              </a:rPr>
              <a:t>+ H</a:t>
            </a:r>
            <a:r>
              <a:rPr lang="it-IT" sz="2000" baseline="-25000">
                <a:solidFill>
                  <a:srgbClr val="336666"/>
                </a:solidFill>
                <a:latin typeface="Times New Roman" pitchFamily="18" charset="0"/>
              </a:rPr>
              <a:t>2</a:t>
            </a:r>
            <a:r>
              <a:rPr lang="it-IT" sz="2000">
                <a:solidFill>
                  <a:srgbClr val="336666"/>
                </a:solidFill>
                <a:latin typeface="Times New Roman" pitchFamily="18" charset="0"/>
              </a:rPr>
              <a:t>O</a:t>
            </a:r>
            <a:endParaRPr lang="en-GB" sz="2000">
              <a:solidFill>
                <a:srgbClr val="336666"/>
              </a:solidFill>
              <a:latin typeface="Times New Roman" pitchFamily="18" charset="0"/>
            </a:endParaRPr>
          </a:p>
        </p:txBody>
      </p:sp>
      <p:sp>
        <p:nvSpPr>
          <p:cNvPr id="65555" name="Text Box 19"/>
          <p:cNvSpPr txBox="1">
            <a:spLocks noChangeArrowheads="1"/>
          </p:cNvSpPr>
          <p:nvPr/>
        </p:nvSpPr>
        <p:spPr bwMode="auto">
          <a:xfrm>
            <a:off x="1044575" y="5919788"/>
            <a:ext cx="6911975" cy="822325"/>
          </a:xfrm>
          <a:prstGeom prst="rect">
            <a:avLst/>
          </a:prstGeom>
          <a:noFill/>
          <a:ln w="9525">
            <a:noFill/>
            <a:miter lim="800000"/>
            <a:headEnd/>
            <a:tailEnd/>
          </a:ln>
        </p:spPr>
        <p:txBody>
          <a:bodyPr>
            <a:spAutoFit/>
          </a:bodyPr>
          <a:lstStyle/>
          <a:p>
            <a:pPr>
              <a:spcBef>
                <a:spcPct val="50000"/>
              </a:spcBef>
            </a:pPr>
            <a:r>
              <a:rPr lang="en-GB" sz="2400">
                <a:solidFill>
                  <a:srgbClr val="336666"/>
                </a:solidFill>
                <a:latin typeface="Arial Black" pitchFamily="34" charset="0"/>
              </a:rPr>
              <a:t>... perchè i polimorfi di rifaximina hanno una diversa biodisponibilità?</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5555"/>
                                        </p:tgtEl>
                                        <p:attrNameLst>
                                          <p:attrName>style.visibility</p:attrName>
                                        </p:attrNameLst>
                                      </p:cBhvr>
                                      <p:to>
                                        <p:strVal val="visible"/>
                                      </p:to>
                                    </p:set>
                                    <p:animEffect transition="in" filter="blinds(horizontal)">
                                      <p:cBhvr>
                                        <p:cTn id="7" dur="500"/>
                                        <p:tgtEl>
                                          <p:spTgt spid="655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55" grpId="0"/>
    </p:bld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119"/>
          <p:cNvSpPr>
            <a:spLocks noGrp="1" noChangeArrowheads="1"/>
          </p:cNvSpPr>
          <p:nvPr>
            <p:ph type="title"/>
          </p:nvPr>
        </p:nvSpPr>
        <p:spPr>
          <a:xfrm>
            <a:off x="762000" y="533400"/>
            <a:ext cx="7696200" cy="533400"/>
          </a:xfrm>
        </p:spPr>
        <p:txBody>
          <a:bodyPr/>
          <a:lstStyle/>
          <a:p>
            <a:pPr algn="ctr" eaLnBrk="1" hangingPunct="1"/>
            <a:r>
              <a:rPr lang="it-IT" sz="2500" b="1" smtClean="0">
                <a:latin typeface="Comic Sans MS" pitchFamily="66" charset="0"/>
              </a:rPr>
              <a:t>Confronto di solubilità di polimorfi di Rifaximina</a:t>
            </a:r>
          </a:p>
        </p:txBody>
      </p:sp>
      <p:graphicFrame>
        <p:nvGraphicFramePr>
          <p:cNvPr id="51323" name="Group 123"/>
          <p:cNvGraphicFramePr>
            <a:graphicFrameLocks noGrp="1"/>
          </p:cNvGraphicFramePr>
          <p:nvPr>
            <p:ph idx="1"/>
          </p:nvPr>
        </p:nvGraphicFramePr>
        <p:xfrm>
          <a:off x="762000" y="1447800"/>
          <a:ext cx="7696200" cy="4038601"/>
        </p:xfrm>
        <a:graphic>
          <a:graphicData uri="http://schemas.openxmlformats.org/drawingml/2006/table">
            <a:tbl>
              <a:tblPr/>
              <a:tblGrid>
                <a:gridCol w="1973263"/>
                <a:gridCol w="2265362"/>
                <a:gridCol w="3457575"/>
              </a:tblGrid>
              <a:tr h="14700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0" smtClean="0">
                          <a:ln>
                            <a:noFill/>
                          </a:ln>
                          <a:solidFill>
                            <a:schemeClr val="tx1"/>
                          </a:solidFill>
                          <a:effectLst/>
                          <a:latin typeface="Comic Sans MS" pitchFamily="66" charset="0"/>
                          <a:ea typeface="Times New Roman" pitchFamily="18" charset="0"/>
                          <a:cs typeface="Arial" charset="0"/>
                        </a:rPr>
                        <a:t>Polimorfo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127000" algn="ctr" defTabSz="914400" rtl="0" eaLnBrk="1" fontAlgn="base" latinLnBrk="0" hangingPunct="1">
                        <a:lnSpc>
                          <a:spcPct val="100000"/>
                        </a:lnSpc>
                        <a:spcBef>
                          <a:spcPct val="0"/>
                        </a:spcBef>
                        <a:spcAft>
                          <a:spcPct val="0"/>
                        </a:spcAft>
                        <a:buClrTx/>
                        <a:buSzTx/>
                        <a:buFontTx/>
                        <a:buNone/>
                        <a:tabLst/>
                      </a:pPr>
                      <a:r>
                        <a:rPr kumimoji="0" lang="it-IT" sz="1800" b="1" i="0" u="none" strike="noStrike" cap="none" normalizeH="0" baseline="0" smtClean="0">
                          <a:ln>
                            <a:noFill/>
                          </a:ln>
                          <a:solidFill>
                            <a:schemeClr val="tx1"/>
                          </a:solidFill>
                          <a:effectLst/>
                          <a:latin typeface="Comic Sans MS" pitchFamily="66" charset="0"/>
                          <a:ea typeface="Times New Roman" pitchFamily="18" charset="0"/>
                          <a:cs typeface="Arial" charset="0"/>
                        </a:rPr>
                        <a:t>Concentrazione massima (*)</a:t>
                      </a:r>
                      <a:endParaRPr kumimoji="0" lang="it-IT" sz="1800" b="0" i="0" u="none" strike="noStrike" cap="none" normalizeH="0" baseline="0" smtClean="0">
                        <a:ln>
                          <a:noFill/>
                        </a:ln>
                        <a:solidFill>
                          <a:schemeClr val="tx1"/>
                        </a:solidFill>
                        <a:effectLst/>
                        <a:latin typeface="Comic Sans MS" pitchFamily="66" charset="0"/>
                        <a:ea typeface="Times New Roman" pitchFamily="18" charset="0"/>
                        <a:cs typeface="Arial" charset="0"/>
                      </a:endParaRPr>
                    </a:p>
                    <a:p>
                      <a:pPr marL="342900" marR="0" lvl="0" indent="-127000" algn="ctr" defTabSz="914400" rtl="0" eaLnBrk="0" fontAlgn="base" latinLnBrk="0" hangingPunct="0">
                        <a:lnSpc>
                          <a:spcPct val="100000"/>
                        </a:lnSpc>
                        <a:spcBef>
                          <a:spcPct val="0"/>
                        </a:spcBef>
                        <a:spcAft>
                          <a:spcPct val="0"/>
                        </a:spcAft>
                        <a:buClrTx/>
                        <a:buSzTx/>
                        <a:buFontTx/>
                        <a:buNone/>
                        <a:tabLst/>
                      </a:pPr>
                      <a:r>
                        <a:rPr kumimoji="0" lang="it-IT" sz="1800" b="1" i="0" u="none" strike="noStrike" cap="none" normalizeH="0" baseline="0" smtClean="0">
                          <a:ln>
                            <a:noFill/>
                          </a:ln>
                          <a:solidFill>
                            <a:schemeClr val="tx1"/>
                          </a:solidFill>
                          <a:effectLst/>
                          <a:latin typeface="Comic Sans MS" pitchFamily="66" charset="0"/>
                          <a:ea typeface="Times New Roman" pitchFamily="18" charset="0"/>
                          <a:cs typeface="Arial" charset="0"/>
                        </a:rPr>
                        <a:t>(</a:t>
                      </a:r>
                      <a:r>
                        <a:rPr kumimoji="0" lang="it-IT" sz="1600" b="1" i="0" u="none" strike="noStrike" cap="none" normalizeH="0" baseline="0" smtClean="0">
                          <a:ln>
                            <a:noFill/>
                          </a:ln>
                          <a:solidFill>
                            <a:schemeClr val="tx1"/>
                          </a:solidFill>
                          <a:effectLst/>
                          <a:latin typeface="Comic Sans MS" pitchFamily="66" charset="0"/>
                          <a:ea typeface="Times New Roman" pitchFamily="18" charset="0"/>
                          <a:cs typeface="Arial" charset="0"/>
                        </a:rPr>
                        <a:t>espressa in unità di assorbanza</a:t>
                      </a:r>
                      <a:r>
                        <a:rPr kumimoji="0" lang="it-IT" sz="1800" b="1" i="0" u="none" strike="noStrike" cap="none" normalizeH="0" baseline="0" smtClean="0">
                          <a:ln>
                            <a:noFill/>
                          </a:ln>
                          <a:solidFill>
                            <a:schemeClr val="tx1"/>
                          </a:solidFill>
                          <a:effectLst/>
                          <a:latin typeface="Comic Sans MS" pitchFamily="66" charset="0"/>
                          <a:ea typeface="Times New Roman" pitchFamily="18" charset="0"/>
                          <a:cs typeface="Arial" charset="0"/>
                        </a:rPr>
                        <a:t>)</a:t>
                      </a:r>
                      <a:endParaRPr kumimoji="0" lang="it-IT" sz="3200" b="0" i="0" u="none" strike="noStrike" cap="none" normalizeH="0" baseline="0" smtClean="0">
                        <a:ln>
                          <a:noFill/>
                        </a:ln>
                        <a:solidFill>
                          <a:schemeClr val="tx1"/>
                        </a:solidFill>
                        <a:effectLst/>
                        <a:latin typeface="Comic Sans MS" pitchFamily="66"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1800" b="1" i="0" u="none" strike="noStrike" cap="none" normalizeH="0" baseline="0" smtClean="0">
                          <a:ln>
                            <a:noFill/>
                          </a:ln>
                          <a:solidFill>
                            <a:schemeClr val="tx1"/>
                          </a:solidFill>
                          <a:effectLst/>
                          <a:latin typeface="Comic Sans MS" pitchFamily="66" charset="0"/>
                          <a:ea typeface="Times New Roman" pitchFamily="18" charset="0"/>
                          <a:cs typeface="Arial" charset="0"/>
                        </a:rPr>
                        <a:t>Rapporto di concentrazione rispetto alla forma meno solubile</a:t>
                      </a:r>
                      <a:endParaRPr kumimoji="0" lang="it-IT" sz="3200" b="0" i="0" u="none" strike="noStrike" cap="none" normalizeH="0" baseline="0" smtClean="0">
                        <a:ln>
                          <a:noFill/>
                        </a:ln>
                        <a:solidFill>
                          <a:schemeClr val="tx1"/>
                        </a:solidFill>
                        <a:effectLst/>
                        <a:latin typeface="Comic Sans MS" pitchFamily="66"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435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ea typeface="Times New Roman" pitchFamily="18" charset="0"/>
                          <a:cs typeface="Arial" charset="0"/>
                          <a:sym typeface="Symbol"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ea typeface="Times New Roman" pitchFamily="18" charset="0"/>
                          <a:cs typeface="Arial" charset="0"/>
                        </a:rPr>
                        <a:t>0,070</a:t>
                      </a:r>
                      <a:endParaRPr kumimoji="0" lang="it-IT" sz="3600" b="0" i="0" u="none" strike="noStrike" cap="none" normalizeH="0" baseline="0" smtClean="0">
                        <a:ln>
                          <a:noFill/>
                        </a:ln>
                        <a:solidFill>
                          <a:schemeClr val="tx1"/>
                        </a:solidFill>
                        <a:effectLst/>
                        <a:latin typeface="Comic Sans MS" pitchFamily="66"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ea typeface="Times New Roman" pitchFamily="18" charset="0"/>
                          <a:cs typeface="Arial" charset="0"/>
                        </a:rPr>
                        <a:t>1,2</a:t>
                      </a:r>
                      <a:endParaRPr kumimoji="0" lang="it-IT" sz="3600" b="0" i="0" u="none" strike="noStrike" cap="none" normalizeH="0" baseline="0" smtClean="0">
                        <a:ln>
                          <a:noFill/>
                        </a:ln>
                        <a:solidFill>
                          <a:schemeClr val="tx1"/>
                        </a:solidFill>
                        <a:effectLst/>
                        <a:latin typeface="Comic Sans MS" pitchFamily="66"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27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ea typeface="Times New Roman" pitchFamily="18" charset="0"/>
                          <a:cs typeface="Arial" charset="0"/>
                          <a:sym typeface="Symbol"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ea typeface="Times New Roman" pitchFamily="18" charset="0"/>
                          <a:cs typeface="Arial" charset="0"/>
                        </a:rPr>
                        <a:t>0,059</a:t>
                      </a:r>
                      <a:endParaRPr kumimoji="0" lang="it-IT" sz="3600" b="0" i="0" u="none" strike="noStrike" cap="none" normalizeH="0" baseline="0" smtClean="0">
                        <a:ln>
                          <a:noFill/>
                        </a:ln>
                        <a:solidFill>
                          <a:schemeClr val="tx1"/>
                        </a:solidFill>
                        <a:effectLst/>
                        <a:latin typeface="Comic Sans MS" pitchFamily="66"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ea typeface="Times New Roman" pitchFamily="18" charset="0"/>
                          <a:cs typeface="Arial" charset="0"/>
                        </a:rPr>
                        <a:t>1,0</a:t>
                      </a:r>
                      <a:endParaRPr kumimoji="0" lang="it-IT" sz="3600" b="0" i="0" u="none" strike="noStrike" cap="none" normalizeH="0" baseline="0" smtClean="0">
                        <a:ln>
                          <a:noFill/>
                        </a:ln>
                        <a:solidFill>
                          <a:schemeClr val="tx1"/>
                        </a:solidFill>
                        <a:effectLst/>
                        <a:latin typeface="Comic Sans MS" pitchFamily="66"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435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ea typeface="Times New Roman" pitchFamily="18" charset="0"/>
                          <a:cs typeface="Arial" charset="0"/>
                          <a:sym typeface="Symbol"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ea typeface="Times New Roman" pitchFamily="18" charset="0"/>
                          <a:cs typeface="Arial" charset="0"/>
                        </a:rPr>
                        <a:t>1,630</a:t>
                      </a:r>
                      <a:endParaRPr kumimoji="0" lang="it-IT" sz="3600" b="0" i="0" u="none" strike="noStrike" cap="none" normalizeH="0" baseline="0" smtClean="0">
                        <a:ln>
                          <a:noFill/>
                        </a:ln>
                        <a:solidFill>
                          <a:schemeClr val="tx1"/>
                        </a:solidFill>
                        <a:effectLst/>
                        <a:latin typeface="Comic Sans MS" pitchFamily="66"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ea typeface="Times New Roman" pitchFamily="18" charset="0"/>
                          <a:cs typeface="Arial" charset="0"/>
                        </a:rPr>
                        <a:t>27,6</a:t>
                      </a:r>
                      <a:endParaRPr kumimoji="0" lang="it-IT" sz="3600" b="0" i="0" u="none" strike="noStrike" cap="none" normalizeH="0" baseline="0" smtClean="0">
                        <a:ln>
                          <a:noFill/>
                        </a:ln>
                        <a:solidFill>
                          <a:schemeClr val="tx1"/>
                        </a:solidFill>
                        <a:effectLst/>
                        <a:latin typeface="Comic Sans MS" pitchFamily="66"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27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ea typeface="Times New Roman" pitchFamily="18" charset="0"/>
                          <a:cs typeface="Arial" charset="0"/>
                          <a:sym typeface="Symbol"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ea typeface="Times New Roman" pitchFamily="18" charset="0"/>
                          <a:cs typeface="Arial" charset="0"/>
                        </a:rPr>
                        <a:t>0,240</a:t>
                      </a:r>
                      <a:endParaRPr kumimoji="0" lang="it-IT" sz="3600" b="0" i="0" u="none" strike="noStrike" cap="none" normalizeH="0" baseline="0" smtClean="0">
                        <a:ln>
                          <a:noFill/>
                        </a:ln>
                        <a:solidFill>
                          <a:schemeClr val="tx1"/>
                        </a:solidFill>
                        <a:effectLst/>
                        <a:latin typeface="Comic Sans MS" pitchFamily="66"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ea typeface="Times New Roman" pitchFamily="18" charset="0"/>
                          <a:cs typeface="Arial" charset="0"/>
                        </a:rPr>
                        <a:t>4,1</a:t>
                      </a:r>
                      <a:endParaRPr kumimoji="0" lang="it-IT" sz="3600" b="0" i="0" u="none" strike="noStrike" cap="none" normalizeH="0" baseline="0" smtClean="0">
                        <a:ln>
                          <a:noFill/>
                        </a:ln>
                        <a:solidFill>
                          <a:schemeClr val="tx1"/>
                        </a:solidFill>
                        <a:effectLst/>
                        <a:latin typeface="Comic Sans MS" pitchFamily="66"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435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ea typeface="Times New Roman" pitchFamily="18" charset="0"/>
                          <a:cs typeface="Arial" charset="0"/>
                          <a:sym typeface="Symbol"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ea typeface="Times New Roman" pitchFamily="18" charset="0"/>
                          <a:cs typeface="Arial" charset="0"/>
                        </a:rPr>
                        <a:t>0,176</a:t>
                      </a:r>
                      <a:endParaRPr kumimoji="0" lang="it-IT" sz="3600" b="0" i="0" u="none" strike="noStrike" cap="none" normalizeH="0" baseline="0" smtClean="0">
                        <a:ln>
                          <a:noFill/>
                        </a:ln>
                        <a:solidFill>
                          <a:schemeClr val="tx1"/>
                        </a:solidFill>
                        <a:effectLst/>
                        <a:latin typeface="Comic Sans MS" pitchFamily="66"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smtClean="0">
                          <a:ln>
                            <a:noFill/>
                          </a:ln>
                          <a:solidFill>
                            <a:schemeClr val="tx1"/>
                          </a:solidFill>
                          <a:effectLst/>
                          <a:latin typeface="Comic Sans MS" pitchFamily="66" charset="0"/>
                          <a:ea typeface="Times New Roman" pitchFamily="18" charset="0"/>
                          <a:cs typeface="Arial" charset="0"/>
                        </a:rPr>
                        <a:t>3,0</a:t>
                      </a:r>
                      <a:endParaRPr kumimoji="0" lang="it-IT" sz="3600" b="0" i="0" u="none" strike="noStrike" cap="none" normalizeH="0" baseline="0" smtClean="0">
                        <a:ln>
                          <a:noFill/>
                        </a:ln>
                        <a:solidFill>
                          <a:schemeClr val="tx1"/>
                        </a:solidFill>
                        <a:effectLst/>
                        <a:latin typeface="Comic Sans MS" pitchFamily="66"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5873" name="Text Box 122"/>
          <p:cNvSpPr txBox="1">
            <a:spLocks noChangeArrowheads="1"/>
          </p:cNvSpPr>
          <p:nvPr/>
        </p:nvSpPr>
        <p:spPr bwMode="auto">
          <a:xfrm>
            <a:off x="1066800" y="5867400"/>
            <a:ext cx="7056438" cy="366713"/>
          </a:xfrm>
          <a:prstGeom prst="rect">
            <a:avLst/>
          </a:prstGeom>
          <a:noFill/>
          <a:ln w="9525">
            <a:noFill/>
            <a:miter lim="800000"/>
            <a:headEnd/>
            <a:tailEnd/>
          </a:ln>
        </p:spPr>
        <p:txBody>
          <a:bodyPr>
            <a:spAutoFit/>
          </a:bodyPr>
          <a:lstStyle/>
          <a:p>
            <a:pPr>
              <a:spcBef>
                <a:spcPct val="50000"/>
              </a:spcBef>
            </a:pPr>
            <a:r>
              <a:rPr lang="it-IT" b="1">
                <a:solidFill>
                  <a:srgbClr val="336666"/>
                </a:solidFill>
                <a:latin typeface="Comic Sans MS" pitchFamily="66" charset="0"/>
              </a:rPr>
              <a:t>(*) soluzione</a:t>
            </a:r>
            <a:r>
              <a:rPr lang="it-IT">
                <a:solidFill>
                  <a:srgbClr val="336666"/>
                </a:solidFill>
                <a:latin typeface="Comic Sans MS" pitchFamily="66" charset="0"/>
              </a:rPr>
              <a:t> </a:t>
            </a:r>
            <a:r>
              <a:rPr lang="it-IT" b="1">
                <a:solidFill>
                  <a:srgbClr val="336666"/>
                </a:solidFill>
                <a:latin typeface="Comic Sans MS" pitchFamily="66" charset="0"/>
              </a:rPr>
              <a:t>acquosa a pH 6,8, sotto agitazione di 100 rpm</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pPr eaLnBrk="1" hangingPunct="1"/>
            <a:r>
              <a:rPr lang="en-GB" smtClean="0">
                <a:latin typeface="Arial Black" pitchFamily="34" charset="0"/>
              </a:rPr>
              <a:t>In-vitro Bioavailability</a:t>
            </a:r>
          </a:p>
        </p:txBody>
      </p:sp>
      <p:graphicFrame>
        <p:nvGraphicFramePr>
          <p:cNvPr id="1026" name="Object 3"/>
          <p:cNvGraphicFramePr>
            <a:graphicFrameLocks noChangeAspect="1"/>
          </p:cNvGraphicFramePr>
          <p:nvPr>
            <p:ph idx="1"/>
          </p:nvPr>
        </p:nvGraphicFramePr>
        <p:xfrm>
          <a:off x="755650" y="1506538"/>
          <a:ext cx="8137525" cy="4514850"/>
        </p:xfrm>
        <a:graphic>
          <a:graphicData uri="http://schemas.openxmlformats.org/presentationml/2006/ole">
            <p:oleObj spid="_x0000_s1026" name="Grafico" r:id="rId4" imgW="4686300" imgH="2600249" progId="Excel.Sheet.8">
              <p:embed/>
            </p:oleObj>
          </a:graphicData>
        </a:graphic>
      </p:graphicFrame>
      <p:sp>
        <p:nvSpPr>
          <p:cNvPr id="77828" name="Text Box 4"/>
          <p:cNvSpPr txBox="1">
            <a:spLocks noChangeArrowheads="1"/>
          </p:cNvSpPr>
          <p:nvPr/>
        </p:nvSpPr>
        <p:spPr bwMode="auto">
          <a:xfrm>
            <a:off x="900113" y="6092825"/>
            <a:ext cx="7704137" cy="366713"/>
          </a:xfrm>
          <a:prstGeom prst="rect">
            <a:avLst/>
          </a:prstGeom>
          <a:noFill/>
          <a:ln w="9525">
            <a:noFill/>
            <a:miter lim="800000"/>
            <a:headEnd/>
            <a:tailEnd/>
          </a:ln>
        </p:spPr>
        <p:txBody>
          <a:bodyPr>
            <a:spAutoFit/>
          </a:bodyPr>
          <a:lstStyle/>
          <a:p>
            <a:pPr>
              <a:spcBef>
                <a:spcPct val="50000"/>
              </a:spcBef>
            </a:pPr>
            <a:r>
              <a:rPr lang="en-GB">
                <a:solidFill>
                  <a:srgbClr val="FFFFFF"/>
                </a:solidFill>
              </a:rPr>
              <a:t>Stomach input, 800mg; time 360 min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77828"/>
                                        </p:tgtEl>
                                        <p:attrNameLst>
                                          <p:attrName>style.visibility</p:attrName>
                                        </p:attrNameLst>
                                      </p:cBhvr>
                                      <p:to>
                                        <p:strVal val="visible"/>
                                      </p:to>
                                    </p:set>
                                    <p:animEffect transition="in" filter="blinds(horizontal)">
                                      <p:cBhvr>
                                        <p:cTn id="7" dur="500"/>
                                        <p:tgtEl>
                                          <p:spTgt spid="778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8" grpId="0"/>
    </p:bld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539750" y="0"/>
            <a:ext cx="8229600" cy="836613"/>
          </a:xfrm>
        </p:spPr>
        <p:txBody>
          <a:bodyPr/>
          <a:lstStyle/>
          <a:p>
            <a:pPr eaLnBrk="1" hangingPunct="1"/>
            <a:r>
              <a:rPr lang="en-GB" smtClean="0">
                <a:latin typeface="Arial Black" pitchFamily="34" charset="0"/>
              </a:rPr>
              <a:t>“Kinetic” solubility parameters</a:t>
            </a:r>
          </a:p>
        </p:txBody>
      </p:sp>
      <p:graphicFrame>
        <p:nvGraphicFramePr>
          <p:cNvPr id="49223" name="Group 71"/>
          <p:cNvGraphicFramePr>
            <a:graphicFrameLocks noGrp="1"/>
          </p:cNvGraphicFramePr>
          <p:nvPr>
            <p:ph idx="1"/>
          </p:nvPr>
        </p:nvGraphicFramePr>
        <p:xfrm>
          <a:off x="395288" y="765175"/>
          <a:ext cx="8229600" cy="4750118"/>
        </p:xfrm>
        <a:graphic>
          <a:graphicData uri="http://schemas.openxmlformats.org/drawingml/2006/table">
            <a:tbl>
              <a:tblPr/>
              <a:tblGrid>
                <a:gridCol w="1112837"/>
                <a:gridCol w="1328738"/>
                <a:gridCol w="1096962"/>
                <a:gridCol w="1096963"/>
                <a:gridCol w="1327150"/>
                <a:gridCol w="1096962"/>
                <a:gridCol w="1169988"/>
              </a:tblGrid>
              <a:tr h="708025">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it-IT" sz="4500" b="0" i="0" u="none" strike="noStrike" cap="none" normalizeH="0" baseline="0" smtClean="0">
                        <a:ln>
                          <a:noFill/>
                        </a:ln>
                        <a:solidFill>
                          <a:schemeClr val="tx2"/>
                        </a:solidFill>
                        <a:effectLst/>
                        <a:latin typeface="Arial" charset="0"/>
                      </a:endParaRPr>
                    </a:p>
                  </a:txBody>
                  <a:tcPr anchor="ctr" horzOverflow="overflow">
                    <a:lnL cap="flat">
                      <a:noFill/>
                    </a:lnL>
                    <a:lnR w="12700" cap="flat" cmpd="sng" algn="ctr">
                      <a:solidFill>
                        <a:srgbClr val="000000"/>
                      </a:solidFill>
                      <a:prstDash val="solid"/>
                      <a:round/>
                      <a:headEnd type="none" w="med" len="med"/>
                      <a:tailEnd type="none" w="med" len="med"/>
                    </a:lnR>
                    <a:lnT cap="flat">
                      <a:noFill/>
                    </a:lnT>
                    <a:lnB>
                      <a:noFill/>
                    </a:lnB>
                    <a:lnTlToBr>
                      <a:noFill/>
                    </a:lnTlToBr>
                    <a:lnBlToTr>
                      <a:noFill/>
                    </a:lnBlToTr>
                    <a:solidFill>
                      <a:schemeClr val="bg1"/>
                    </a:solidFill>
                  </a:tcPr>
                </a:tc>
                <a:tc gridSpan="6">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1" i="0" u="none" strike="noStrike" cap="none" normalizeH="0" baseline="0" smtClean="0">
                          <a:ln>
                            <a:noFill/>
                          </a:ln>
                          <a:solidFill>
                            <a:schemeClr val="tx2"/>
                          </a:solidFill>
                          <a:effectLst/>
                          <a:latin typeface="Times New Roman" pitchFamily="18" charset="0"/>
                          <a:cs typeface="Times New Roman" pitchFamily="18" charset="0"/>
                        </a:rPr>
                        <a:t>Mixing rate</a:t>
                      </a:r>
                      <a:endParaRPr kumimoji="0" lang="en-US"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r>
              <a:tr h="706438">
                <a:tc>
                  <a:txBody>
                    <a:bodyPr/>
                    <a:lstStyle/>
                    <a:p>
                      <a:pPr marL="0" marR="0" lvl="0" indent="0" algn="l" defTabSz="914400" rtl="0" eaLnBrk="1" fontAlgn="base" latinLnBrk="0" hangingPunct="1">
                        <a:lnSpc>
                          <a:spcPct val="100000"/>
                        </a:lnSpc>
                        <a:spcBef>
                          <a:spcPct val="20000"/>
                        </a:spcBef>
                        <a:spcAft>
                          <a:spcPct val="0"/>
                        </a:spcAft>
                        <a:buClr>
                          <a:schemeClr val="bg2"/>
                        </a:buClr>
                        <a:buSzPct val="70000"/>
                        <a:buFont typeface="Wingdings" pitchFamily="2" charset="2"/>
                        <a:buNone/>
                        <a:tabLst/>
                      </a:pPr>
                      <a:endParaRPr kumimoji="0" lang="it-IT" sz="4500" b="0" i="0" u="none" strike="noStrike" cap="none" normalizeH="0" baseline="0" smtClean="0">
                        <a:ln>
                          <a:noFill/>
                        </a:ln>
                        <a:solidFill>
                          <a:schemeClr val="tx2"/>
                        </a:solidFill>
                        <a:effectLst/>
                        <a:latin typeface="Arial" charset="0"/>
                      </a:endParaRPr>
                    </a:p>
                  </a:txBody>
                  <a:tcPr anchor="ctr" horzOverflow="overflow">
                    <a:lnL cap="flat">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gridSpan="3">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1" i="0" u="none" strike="noStrike" cap="none" normalizeH="0" baseline="0" smtClean="0">
                          <a:ln>
                            <a:noFill/>
                          </a:ln>
                          <a:solidFill>
                            <a:schemeClr val="tx2"/>
                          </a:solidFill>
                          <a:effectLst/>
                          <a:latin typeface="Times New Roman" pitchFamily="18" charset="0"/>
                          <a:cs typeface="Times New Roman" pitchFamily="18" charset="0"/>
                        </a:rPr>
                        <a:t>250 rpm</a:t>
                      </a:r>
                      <a:endParaRPr kumimoji="0" lang="en-US"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lang="it-IT"/>
                    </a:p>
                  </a:txBody>
                  <a:tcPr/>
                </a:tc>
                <a:tc hMerge="1">
                  <a:txBody>
                    <a:bodyPr/>
                    <a:lstStyle/>
                    <a:p>
                      <a:endParaRPr lang="it-IT"/>
                    </a:p>
                  </a:txBody>
                  <a:tcPr/>
                </a:tc>
                <a:tc gridSpan="3">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1" i="0" u="none" strike="noStrike" cap="none" normalizeH="0" baseline="0" smtClean="0">
                          <a:ln>
                            <a:noFill/>
                          </a:ln>
                          <a:solidFill>
                            <a:schemeClr val="tx2"/>
                          </a:solidFill>
                          <a:effectLst/>
                          <a:latin typeface="Times New Roman" pitchFamily="18" charset="0"/>
                          <a:cs typeface="Times New Roman" pitchFamily="18" charset="0"/>
                        </a:rPr>
                        <a:t>100 rpm</a:t>
                      </a:r>
                      <a:endParaRPr kumimoji="0" lang="en-US"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lang="it-IT"/>
                    </a:p>
                  </a:txBody>
                  <a:tcPr/>
                </a:tc>
                <a:tc hMerge="1">
                  <a:txBody>
                    <a:bodyPr/>
                    <a:lstStyle/>
                    <a:p>
                      <a:endParaRPr lang="it-IT"/>
                    </a:p>
                  </a:txBody>
                  <a:tcPr/>
                </a:tc>
              </a:tr>
              <a:tr h="1214438">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1" i="0" u="none" strike="noStrike" cap="none" normalizeH="0" baseline="0" smtClean="0">
                          <a:ln>
                            <a:noFill/>
                          </a:ln>
                          <a:solidFill>
                            <a:schemeClr val="tx2"/>
                          </a:solidFill>
                          <a:effectLst/>
                          <a:latin typeface="Times New Roman" pitchFamily="18" charset="0"/>
                          <a:cs typeface="Times New Roman" pitchFamily="18" charset="0"/>
                        </a:rPr>
                        <a:t/>
                      </a:r>
                      <a:br>
                        <a:rPr kumimoji="0" lang="en-US" sz="2000" b="1" i="0" u="none" strike="noStrike" cap="none" normalizeH="0" baseline="0" smtClean="0">
                          <a:ln>
                            <a:noFill/>
                          </a:ln>
                          <a:solidFill>
                            <a:schemeClr val="tx2"/>
                          </a:solidFill>
                          <a:effectLst/>
                          <a:latin typeface="Times New Roman" pitchFamily="18" charset="0"/>
                          <a:cs typeface="Times New Roman" pitchFamily="18" charset="0"/>
                        </a:rPr>
                      </a:br>
                      <a:r>
                        <a:rPr kumimoji="0" lang="en-GB" sz="2000" b="1" i="0" u="none" strike="noStrike" cap="none" normalizeH="0" baseline="0" smtClean="0">
                          <a:ln>
                            <a:noFill/>
                          </a:ln>
                          <a:solidFill>
                            <a:schemeClr val="tx2"/>
                          </a:solidFill>
                          <a:effectLst/>
                          <a:latin typeface="Times New Roman" pitchFamily="18" charset="0"/>
                          <a:cs typeface="Times New Roman" pitchFamily="18" charset="0"/>
                        </a:rPr>
                        <a:t>Form</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fr-FR" sz="2000" b="1" i="0" u="none" strike="noStrike" cap="none" normalizeH="0" baseline="0" smtClean="0">
                          <a:ln>
                            <a:noFill/>
                          </a:ln>
                          <a:solidFill>
                            <a:schemeClr val="tx2"/>
                          </a:solidFill>
                          <a:effectLst/>
                          <a:latin typeface="Times New Roman" pitchFamily="18" charset="0"/>
                          <a:cs typeface="Times New Roman" pitchFamily="18" charset="0"/>
                        </a:rPr>
                        <a:t>C</a:t>
                      </a:r>
                      <a:r>
                        <a:rPr kumimoji="0" lang="fr-FR" sz="2000" b="1" i="0" u="none" strike="noStrike" cap="none" normalizeH="0" baseline="-30000" smtClean="0">
                          <a:ln>
                            <a:noFill/>
                          </a:ln>
                          <a:solidFill>
                            <a:schemeClr val="tx2"/>
                          </a:solidFill>
                          <a:effectLst/>
                          <a:latin typeface="Times New Roman" pitchFamily="18" charset="0"/>
                          <a:cs typeface="Times New Roman" pitchFamily="18" charset="0"/>
                        </a:rPr>
                        <a:t>max, sol</a:t>
                      </a:r>
                      <a:r>
                        <a:rPr kumimoji="0" lang="fr-FR" sz="2000" b="1" i="0" u="none" strike="noStrike" cap="none" normalizeH="0" baseline="30000" smtClean="0">
                          <a:ln>
                            <a:noFill/>
                          </a:ln>
                          <a:solidFill>
                            <a:schemeClr val="tx2"/>
                          </a:solidFill>
                          <a:effectLst/>
                          <a:latin typeface="Times New Roman" pitchFamily="18" charset="0"/>
                          <a:cs typeface="Times New Roman" pitchFamily="18" charset="0"/>
                        </a:rPr>
                        <a:t>(#)</a:t>
                      </a:r>
                      <a:endParaRPr kumimoji="0" lang="it-IT" sz="1800" b="0" i="0" u="none" strike="noStrike" cap="none" normalizeH="0" baseline="0" smtClean="0">
                        <a:ln>
                          <a:noFill/>
                        </a:ln>
                        <a:solidFill>
                          <a:schemeClr val="tx2"/>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
                          <a:schemeClr val="bg2"/>
                        </a:buClr>
                        <a:buSzPct val="70000"/>
                        <a:buFont typeface="Wingdings" pitchFamily="2" charset="2"/>
                        <a:buNone/>
                        <a:tabLst/>
                      </a:pPr>
                      <a:r>
                        <a:rPr kumimoji="0" lang="en-US" sz="1600" b="1" i="0" u="none" strike="noStrike" cap="none" normalizeH="0" baseline="0" smtClean="0">
                          <a:ln>
                            <a:noFill/>
                          </a:ln>
                          <a:solidFill>
                            <a:schemeClr val="tx2"/>
                          </a:solidFill>
                          <a:effectLst/>
                          <a:latin typeface="Times New Roman" pitchFamily="18" charset="0"/>
                          <a:cs typeface="Times New Roman" pitchFamily="18" charset="0"/>
                        </a:rPr>
                        <a:t>(absorbance unit)</a:t>
                      </a:r>
                      <a:endParaRPr kumimoji="0" lang="en-US"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1" i="0" u="none" strike="noStrike" cap="none" normalizeH="0" baseline="0" smtClean="0">
                          <a:ln>
                            <a:noFill/>
                          </a:ln>
                          <a:solidFill>
                            <a:schemeClr val="tx2"/>
                          </a:solidFill>
                          <a:effectLst/>
                          <a:latin typeface="Times New Roman" pitchFamily="18" charset="0"/>
                          <a:cs typeface="Times New Roman" pitchFamily="18" charset="0"/>
                        </a:rPr>
                        <a:t>t</a:t>
                      </a:r>
                      <a:r>
                        <a:rPr kumimoji="0" lang="en-US" sz="2000" b="1" i="0" u="none" strike="noStrike" cap="none" normalizeH="0" baseline="-30000" smtClean="0">
                          <a:ln>
                            <a:noFill/>
                          </a:ln>
                          <a:solidFill>
                            <a:schemeClr val="tx2"/>
                          </a:solidFill>
                          <a:effectLst/>
                          <a:latin typeface="Times New Roman" pitchFamily="18" charset="0"/>
                          <a:cs typeface="Times New Roman" pitchFamily="18" charset="0"/>
                        </a:rPr>
                        <a:t>max</a:t>
                      </a:r>
                      <a:r>
                        <a:rPr kumimoji="0" lang="en-US" sz="2000" b="1" i="0" u="none" strike="noStrike" cap="none" normalizeH="0" baseline="30000" smtClean="0">
                          <a:ln>
                            <a:noFill/>
                          </a:ln>
                          <a:solidFill>
                            <a:schemeClr val="tx2"/>
                          </a:solidFill>
                          <a:effectLst/>
                          <a:latin typeface="Times New Roman" pitchFamily="18" charset="0"/>
                          <a:cs typeface="Times New Roman" pitchFamily="18" charset="0"/>
                        </a:rPr>
                        <a:t>(*)</a:t>
                      </a:r>
                      <a:endParaRPr kumimoji="0" lang="it-IT" sz="1800" b="0" i="0" u="none" strike="noStrike" cap="none" normalizeH="0" baseline="0" smtClean="0">
                        <a:ln>
                          <a:noFill/>
                        </a:ln>
                        <a:solidFill>
                          <a:schemeClr val="tx2"/>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
                          <a:schemeClr val="bg2"/>
                        </a:buClr>
                        <a:buSzPct val="70000"/>
                        <a:buFont typeface="Wingdings" pitchFamily="2" charset="2"/>
                        <a:buNone/>
                        <a:tabLst/>
                      </a:pPr>
                      <a:r>
                        <a:rPr kumimoji="0" lang="en-US" sz="1600" b="1" i="0" u="none" strike="noStrike" cap="none" normalizeH="0" baseline="0" smtClean="0">
                          <a:ln>
                            <a:noFill/>
                          </a:ln>
                          <a:solidFill>
                            <a:schemeClr val="tx2"/>
                          </a:solidFill>
                          <a:effectLst/>
                          <a:latin typeface="Times New Roman" pitchFamily="18" charset="0"/>
                          <a:cs typeface="Times New Roman" pitchFamily="18" charset="0"/>
                        </a:rPr>
                        <a:t>(hours)</a:t>
                      </a:r>
                      <a:endParaRPr kumimoji="0" lang="en-US"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1" i="0" u="none" strike="noStrike" cap="none" normalizeH="0" baseline="0" smtClean="0">
                          <a:ln>
                            <a:noFill/>
                          </a:ln>
                          <a:solidFill>
                            <a:schemeClr val="tx2"/>
                          </a:solidFill>
                          <a:effectLst/>
                          <a:latin typeface="Times New Roman" pitchFamily="18" charset="0"/>
                          <a:cs typeface="Times New Roman" pitchFamily="18" charset="0"/>
                        </a:rPr>
                        <a:t>t</a:t>
                      </a:r>
                      <a:r>
                        <a:rPr kumimoji="0" lang="en-US" sz="2000" b="1" i="0" u="none" strike="noStrike" cap="none" normalizeH="0" baseline="-30000" smtClean="0">
                          <a:ln>
                            <a:noFill/>
                          </a:ln>
                          <a:solidFill>
                            <a:schemeClr val="tx2"/>
                          </a:solidFill>
                          <a:effectLst/>
                          <a:latin typeface="Times New Roman" pitchFamily="18" charset="0"/>
                          <a:cs typeface="Times New Roman" pitchFamily="18" charset="0"/>
                        </a:rPr>
                        <a:t>eq</a:t>
                      </a:r>
                      <a:r>
                        <a:rPr kumimoji="0" lang="en-US" sz="2000" b="1" i="0" u="none" strike="noStrike" cap="none" normalizeH="0" baseline="0" smtClean="0">
                          <a:ln>
                            <a:noFill/>
                          </a:ln>
                          <a:solidFill>
                            <a:schemeClr val="tx2"/>
                          </a:solidFill>
                          <a:effectLst/>
                          <a:latin typeface="Times New Roman" pitchFamily="18" charset="0"/>
                          <a:cs typeface="Times New Roman" pitchFamily="18" charset="0"/>
                        </a:rPr>
                        <a:t> </a:t>
                      </a:r>
                      <a:r>
                        <a:rPr kumimoji="0" lang="en-US" sz="2000" b="1" i="0" u="none" strike="noStrike" cap="none" normalizeH="0" baseline="30000" smtClean="0">
                          <a:ln>
                            <a:noFill/>
                          </a:ln>
                          <a:solidFill>
                            <a:schemeClr val="tx2"/>
                          </a:solidFill>
                          <a:effectLst/>
                          <a:latin typeface="Times New Roman" pitchFamily="18" charset="0"/>
                          <a:cs typeface="Times New Roman" pitchFamily="18" charset="0"/>
                        </a:rPr>
                        <a:t>(**)</a:t>
                      </a:r>
                      <a:endParaRPr kumimoji="0" lang="it-IT" sz="1800" b="0" i="0" u="none" strike="noStrike" cap="none" normalizeH="0" baseline="0" smtClean="0">
                        <a:ln>
                          <a:noFill/>
                        </a:ln>
                        <a:solidFill>
                          <a:schemeClr val="tx2"/>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
                          <a:schemeClr val="bg2"/>
                        </a:buClr>
                        <a:buSzPct val="70000"/>
                        <a:buFont typeface="Wingdings" pitchFamily="2" charset="2"/>
                        <a:buNone/>
                        <a:tabLst/>
                      </a:pPr>
                      <a:r>
                        <a:rPr kumimoji="0" lang="en-US" sz="1600" b="1" i="0" u="none" strike="noStrike" cap="none" normalizeH="0" baseline="0" smtClean="0">
                          <a:ln>
                            <a:noFill/>
                          </a:ln>
                          <a:solidFill>
                            <a:schemeClr val="tx2"/>
                          </a:solidFill>
                          <a:effectLst/>
                          <a:latin typeface="Times New Roman" pitchFamily="18" charset="0"/>
                          <a:cs typeface="Times New Roman" pitchFamily="18" charset="0"/>
                        </a:rPr>
                        <a:t>(hours)</a:t>
                      </a:r>
                      <a:endParaRPr kumimoji="0" lang="en-US"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fr-FR" sz="2000" b="1" i="0" u="none" strike="noStrike" cap="none" normalizeH="0" baseline="0" smtClean="0">
                          <a:ln>
                            <a:noFill/>
                          </a:ln>
                          <a:solidFill>
                            <a:schemeClr val="tx2"/>
                          </a:solidFill>
                          <a:effectLst/>
                          <a:latin typeface="Times New Roman" pitchFamily="18" charset="0"/>
                          <a:cs typeface="Times New Roman" pitchFamily="18" charset="0"/>
                        </a:rPr>
                        <a:t>C</a:t>
                      </a:r>
                      <a:r>
                        <a:rPr kumimoji="0" lang="fr-FR" sz="2000" b="1" i="0" u="none" strike="noStrike" cap="none" normalizeH="0" baseline="-30000" smtClean="0">
                          <a:ln>
                            <a:noFill/>
                          </a:ln>
                          <a:solidFill>
                            <a:schemeClr val="tx2"/>
                          </a:solidFill>
                          <a:effectLst/>
                          <a:latin typeface="Times New Roman" pitchFamily="18" charset="0"/>
                          <a:cs typeface="Times New Roman" pitchFamily="18" charset="0"/>
                        </a:rPr>
                        <a:t>max, sol</a:t>
                      </a:r>
                      <a:r>
                        <a:rPr kumimoji="0" lang="fr-FR" sz="2000" b="1" i="0" u="none" strike="noStrike" cap="none" normalizeH="0" baseline="30000" smtClean="0">
                          <a:ln>
                            <a:noFill/>
                          </a:ln>
                          <a:solidFill>
                            <a:schemeClr val="tx2"/>
                          </a:solidFill>
                          <a:effectLst/>
                          <a:latin typeface="Times New Roman" pitchFamily="18" charset="0"/>
                          <a:cs typeface="Times New Roman" pitchFamily="18" charset="0"/>
                        </a:rPr>
                        <a:t>(#)</a:t>
                      </a:r>
                      <a:endParaRPr kumimoji="0" lang="it-IT" sz="1800" b="0" i="0" u="none" strike="noStrike" cap="none" normalizeH="0" baseline="0" smtClean="0">
                        <a:ln>
                          <a:noFill/>
                        </a:ln>
                        <a:solidFill>
                          <a:schemeClr val="tx2"/>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
                          <a:schemeClr val="bg2"/>
                        </a:buClr>
                        <a:buSzPct val="70000"/>
                        <a:buFont typeface="Wingdings" pitchFamily="2" charset="2"/>
                        <a:buNone/>
                        <a:tabLst/>
                      </a:pPr>
                      <a:r>
                        <a:rPr kumimoji="0" lang="en-US" sz="1600" b="1" i="0" u="none" strike="noStrike" cap="none" normalizeH="0" baseline="0" smtClean="0">
                          <a:ln>
                            <a:noFill/>
                          </a:ln>
                          <a:solidFill>
                            <a:schemeClr val="tx2"/>
                          </a:solidFill>
                          <a:effectLst/>
                          <a:latin typeface="Times New Roman" pitchFamily="18" charset="0"/>
                          <a:cs typeface="Times New Roman" pitchFamily="18" charset="0"/>
                        </a:rPr>
                        <a:t>(absorbance unit)</a:t>
                      </a:r>
                      <a:endParaRPr kumimoji="0" lang="en-US"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1" i="0" u="none" strike="noStrike" cap="none" normalizeH="0" baseline="0" smtClean="0">
                          <a:ln>
                            <a:noFill/>
                          </a:ln>
                          <a:solidFill>
                            <a:schemeClr val="tx2"/>
                          </a:solidFill>
                          <a:effectLst/>
                          <a:latin typeface="Times New Roman" pitchFamily="18" charset="0"/>
                          <a:cs typeface="Times New Roman" pitchFamily="18" charset="0"/>
                        </a:rPr>
                        <a:t>t</a:t>
                      </a:r>
                      <a:r>
                        <a:rPr kumimoji="0" lang="en-US" sz="2000" b="1" i="0" u="none" strike="noStrike" cap="none" normalizeH="0" baseline="-30000" smtClean="0">
                          <a:ln>
                            <a:noFill/>
                          </a:ln>
                          <a:solidFill>
                            <a:schemeClr val="tx2"/>
                          </a:solidFill>
                          <a:effectLst/>
                          <a:latin typeface="Times New Roman" pitchFamily="18" charset="0"/>
                          <a:cs typeface="Times New Roman" pitchFamily="18" charset="0"/>
                        </a:rPr>
                        <a:t>max</a:t>
                      </a:r>
                      <a:r>
                        <a:rPr kumimoji="0" lang="en-US" sz="2000" b="1" i="0" u="none" strike="noStrike" cap="none" normalizeH="0" baseline="30000" smtClean="0">
                          <a:ln>
                            <a:noFill/>
                          </a:ln>
                          <a:solidFill>
                            <a:schemeClr val="tx2"/>
                          </a:solidFill>
                          <a:effectLst/>
                          <a:latin typeface="Times New Roman" pitchFamily="18" charset="0"/>
                          <a:cs typeface="Times New Roman" pitchFamily="18" charset="0"/>
                        </a:rPr>
                        <a:t>(*)</a:t>
                      </a:r>
                      <a:endParaRPr kumimoji="0" lang="it-IT" sz="1800" b="0" i="0" u="none" strike="noStrike" cap="none" normalizeH="0" baseline="0" smtClean="0">
                        <a:ln>
                          <a:noFill/>
                        </a:ln>
                        <a:solidFill>
                          <a:schemeClr val="tx2"/>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
                          <a:schemeClr val="bg2"/>
                        </a:buClr>
                        <a:buSzPct val="70000"/>
                        <a:buFont typeface="Wingdings" pitchFamily="2" charset="2"/>
                        <a:buNone/>
                        <a:tabLst/>
                      </a:pPr>
                      <a:r>
                        <a:rPr kumimoji="0" lang="en-US" sz="1600" b="1" i="0" u="none" strike="noStrike" cap="none" normalizeH="0" baseline="0" smtClean="0">
                          <a:ln>
                            <a:noFill/>
                          </a:ln>
                          <a:solidFill>
                            <a:schemeClr val="tx2"/>
                          </a:solidFill>
                          <a:effectLst/>
                          <a:latin typeface="Times New Roman" pitchFamily="18" charset="0"/>
                          <a:cs typeface="Times New Roman" pitchFamily="18" charset="0"/>
                        </a:rPr>
                        <a:t>(hours)</a:t>
                      </a:r>
                      <a:endParaRPr kumimoji="0" lang="en-US"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1" i="0" u="none" strike="noStrike" cap="none" normalizeH="0" baseline="0" smtClean="0">
                          <a:ln>
                            <a:noFill/>
                          </a:ln>
                          <a:solidFill>
                            <a:schemeClr val="tx2"/>
                          </a:solidFill>
                          <a:effectLst/>
                          <a:latin typeface="Times New Roman" pitchFamily="18" charset="0"/>
                          <a:cs typeface="Times New Roman" pitchFamily="18" charset="0"/>
                        </a:rPr>
                        <a:t>t</a:t>
                      </a:r>
                      <a:r>
                        <a:rPr kumimoji="0" lang="en-US" sz="2000" b="1" i="0" u="none" strike="noStrike" cap="none" normalizeH="0" baseline="-30000" smtClean="0">
                          <a:ln>
                            <a:noFill/>
                          </a:ln>
                          <a:solidFill>
                            <a:schemeClr val="tx2"/>
                          </a:solidFill>
                          <a:effectLst/>
                          <a:latin typeface="Times New Roman" pitchFamily="18" charset="0"/>
                          <a:cs typeface="Times New Roman" pitchFamily="18" charset="0"/>
                        </a:rPr>
                        <a:t>eq</a:t>
                      </a:r>
                      <a:r>
                        <a:rPr kumimoji="0" lang="en-US" sz="2000" b="1" i="0" u="none" strike="noStrike" cap="none" normalizeH="0" baseline="30000" smtClean="0">
                          <a:ln>
                            <a:noFill/>
                          </a:ln>
                          <a:solidFill>
                            <a:schemeClr val="tx2"/>
                          </a:solidFill>
                          <a:effectLst/>
                          <a:latin typeface="Times New Roman" pitchFamily="18" charset="0"/>
                          <a:cs typeface="Times New Roman" pitchFamily="18" charset="0"/>
                        </a:rPr>
                        <a:t>(**)</a:t>
                      </a:r>
                      <a:endParaRPr kumimoji="0" lang="it-IT" sz="1800" b="0" i="0" u="none" strike="noStrike" cap="none" normalizeH="0" baseline="0" smtClean="0">
                        <a:ln>
                          <a:noFill/>
                        </a:ln>
                        <a:solidFill>
                          <a:schemeClr val="tx2"/>
                        </a:solidFill>
                        <a:effectLst/>
                        <a:latin typeface="Times New Roman" pitchFamily="18"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
                          <a:schemeClr val="bg2"/>
                        </a:buClr>
                        <a:buSzPct val="70000"/>
                        <a:buFont typeface="Wingdings" pitchFamily="2" charset="2"/>
                        <a:buNone/>
                        <a:tabLst/>
                      </a:pPr>
                      <a:r>
                        <a:rPr kumimoji="0" lang="en-US" sz="1600" b="1" i="0" u="none" strike="noStrike" cap="none" normalizeH="0" baseline="0" smtClean="0">
                          <a:ln>
                            <a:noFill/>
                          </a:ln>
                          <a:solidFill>
                            <a:schemeClr val="tx2"/>
                          </a:solidFill>
                          <a:effectLst/>
                          <a:latin typeface="Times New Roman" pitchFamily="18" charset="0"/>
                          <a:cs typeface="Times New Roman" pitchFamily="18" charset="0"/>
                        </a:rPr>
                        <a:t>(hours)</a:t>
                      </a:r>
                      <a:endParaRPr kumimoji="0" lang="en-US"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77825">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it-IT" sz="2000" b="0" i="0" u="none" strike="noStrike" cap="none" normalizeH="0" baseline="0" smtClean="0">
                          <a:ln>
                            <a:noFill/>
                          </a:ln>
                          <a:solidFill>
                            <a:schemeClr val="tx2"/>
                          </a:solidFill>
                          <a:effectLst/>
                          <a:latin typeface="Times New Roman" pitchFamily="18" charset="0"/>
                          <a:ea typeface="Times New Roman" pitchFamily="18" charset="0"/>
                          <a:cs typeface="Symbol" pitchFamily="18" charset="2"/>
                          <a:sym typeface="Symbol" pitchFamily="18" charset="2"/>
                        </a:rPr>
                        <a:t></a:t>
                      </a:r>
                      <a:endParaRPr kumimoji="0" lang="it-IT" sz="3200" b="0" i="0" u="none" strike="noStrike" cap="none" normalizeH="0" baseline="0" smtClean="0">
                        <a:ln>
                          <a:noFill/>
                        </a:ln>
                        <a:solidFill>
                          <a:schemeClr val="tx2"/>
                        </a:solidFill>
                        <a:effectLst/>
                        <a:latin typeface="Arial" charset="0"/>
                        <a:ea typeface="Times New Roman" pitchFamily="18" charset="0"/>
                        <a:cs typeface="Symbol" pitchFamily="18" charset="2"/>
                        <a:sym typeface="Symbol" pitchFamily="18" charset="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0.07</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0.17</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1.25</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0.07</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1.25</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7.00</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76238">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it-IT" sz="2000" b="0" i="0" u="none" strike="noStrike" cap="none" normalizeH="0" baseline="0" smtClean="0">
                          <a:ln>
                            <a:noFill/>
                          </a:ln>
                          <a:solidFill>
                            <a:schemeClr val="tx2"/>
                          </a:solidFill>
                          <a:effectLst/>
                          <a:latin typeface="Times New Roman" pitchFamily="18" charset="0"/>
                          <a:ea typeface="Times New Roman" pitchFamily="18" charset="0"/>
                          <a:cs typeface="Symbol" pitchFamily="18" charset="2"/>
                          <a:sym typeface="Symbol" pitchFamily="18" charset="2"/>
                        </a:rPr>
                        <a:t></a:t>
                      </a:r>
                      <a:endParaRPr kumimoji="0" lang="it-IT" sz="3200" b="0" i="0" u="none" strike="noStrike" cap="none" normalizeH="0" baseline="0" smtClean="0">
                        <a:ln>
                          <a:noFill/>
                        </a:ln>
                        <a:solidFill>
                          <a:schemeClr val="tx2"/>
                        </a:solidFill>
                        <a:effectLst/>
                        <a:latin typeface="Arial" charset="0"/>
                        <a:ea typeface="Times New Roman" pitchFamily="18" charset="0"/>
                        <a:cs typeface="Symbol" pitchFamily="18" charset="2"/>
                        <a:sym typeface="Symbol" pitchFamily="18" charset="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0.05</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0.25</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1.50</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0.06</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1.25</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6.00</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77825">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it-IT" sz="2000" b="0" i="0" u="none" strike="noStrike" cap="none" normalizeH="0" baseline="0" smtClean="0">
                          <a:ln>
                            <a:noFill/>
                          </a:ln>
                          <a:solidFill>
                            <a:schemeClr val="tx2"/>
                          </a:solidFill>
                          <a:effectLst/>
                          <a:latin typeface="Times New Roman" pitchFamily="18" charset="0"/>
                          <a:ea typeface="Times New Roman" pitchFamily="18" charset="0"/>
                          <a:cs typeface="Symbol" pitchFamily="18" charset="2"/>
                          <a:sym typeface="Symbol" pitchFamily="18" charset="2"/>
                        </a:rPr>
                        <a:t></a:t>
                      </a:r>
                      <a:endParaRPr kumimoji="0" lang="it-IT" sz="3200" b="0" i="0" u="none" strike="noStrike" cap="none" normalizeH="0" baseline="0" smtClean="0">
                        <a:ln>
                          <a:noFill/>
                        </a:ln>
                        <a:solidFill>
                          <a:schemeClr val="tx2"/>
                        </a:solidFill>
                        <a:effectLst/>
                        <a:latin typeface="Arial" charset="0"/>
                        <a:ea typeface="Times New Roman" pitchFamily="18" charset="0"/>
                        <a:cs typeface="Symbol" pitchFamily="18" charset="2"/>
                        <a:sym typeface="Symbol" pitchFamily="18" charset="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6.00</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0.17</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0.75</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1.63</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0.75</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4.00</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77825">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ea typeface="Times New Roman" pitchFamily="18" charset="0"/>
                          <a:cs typeface="Symbol" pitchFamily="18" charset="2"/>
                          <a:sym typeface="Symbol" pitchFamily="18" charset="2"/>
                        </a:rPr>
                        <a:t></a:t>
                      </a:r>
                      <a:endParaRPr kumimoji="0" lang="en-GB" sz="3200" b="0" i="0" u="none" strike="noStrike" cap="none" normalizeH="0" baseline="0" smtClean="0">
                        <a:ln>
                          <a:noFill/>
                        </a:ln>
                        <a:solidFill>
                          <a:schemeClr val="tx2"/>
                        </a:solidFill>
                        <a:effectLst/>
                        <a:latin typeface="Arial" charset="0"/>
                        <a:ea typeface="Times New Roman" pitchFamily="18" charset="0"/>
                        <a:cs typeface="Symbol" pitchFamily="18" charset="2"/>
                        <a:sym typeface="Symbol" pitchFamily="18" charset="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0.48</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0.25</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2.67</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0.24</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0.92</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5.00</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90525">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ea typeface="Times New Roman" pitchFamily="18" charset="0"/>
                          <a:cs typeface="Symbol" pitchFamily="18" charset="2"/>
                          <a:sym typeface="Symbol" pitchFamily="18" charset="2"/>
                        </a:rPr>
                        <a:t></a:t>
                      </a:r>
                      <a:endParaRPr kumimoji="0" lang="en-GB" sz="3200" b="0" i="0" u="none" strike="noStrike" cap="none" normalizeH="0" baseline="0" smtClean="0">
                        <a:ln>
                          <a:noFill/>
                        </a:ln>
                        <a:solidFill>
                          <a:schemeClr val="tx2"/>
                        </a:solidFill>
                        <a:effectLst/>
                        <a:latin typeface="Arial" charset="0"/>
                        <a:ea typeface="Times New Roman" pitchFamily="18" charset="0"/>
                        <a:cs typeface="Symbol" pitchFamily="18" charset="2"/>
                        <a:sym typeface="Symbol" pitchFamily="18" charset="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0.51</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0.08</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0.83</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0.18</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0.67</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GB" sz="2000" b="0" i="0" u="none" strike="noStrike" cap="none" normalizeH="0" baseline="0" smtClean="0">
                          <a:ln>
                            <a:noFill/>
                          </a:ln>
                          <a:solidFill>
                            <a:schemeClr val="tx2"/>
                          </a:solidFill>
                          <a:effectLst/>
                          <a:latin typeface="Times New Roman" pitchFamily="18" charset="0"/>
                          <a:cs typeface="Times New Roman" pitchFamily="18" charset="0"/>
                        </a:rPr>
                        <a:t>7.00</a:t>
                      </a:r>
                      <a:endParaRPr kumimoji="0" lang="en-GB" sz="3200" b="0" i="0" u="none" strike="noStrike" cap="none" normalizeH="0" baseline="0" smtClean="0">
                        <a:ln>
                          <a:noFill/>
                        </a:ln>
                        <a:solidFill>
                          <a:schemeClr val="tx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
        <p:nvSpPr>
          <p:cNvPr id="36932" name="Text Box 70"/>
          <p:cNvSpPr txBox="1">
            <a:spLocks noChangeArrowheads="1"/>
          </p:cNvSpPr>
          <p:nvPr/>
        </p:nvSpPr>
        <p:spPr bwMode="auto">
          <a:xfrm>
            <a:off x="755650" y="5661025"/>
            <a:ext cx="8064500" cy="1069975"/>
          </a:xfrm>
          <a:prstGeom prst="rect">
            <a:avLst/>
          </a:prstGeom>
          <a:noFill/>
          <a:ln w="9525">
            <a:noFill/>
            <a:miter lim="800000"/>
            <a:headEnd/>
            <a:tailEnd/>
          </a:ln>
        </p:spPr>
        <p:txBody>
          <a:bodyPr>
            <a:spAutoFit/>
          </a:bodyPr>
          <a:lstStyle/>
          <a:p>
            <a:r>
              <a:rPr lang="en-US" sz="1600">
                <a:solidFill>
                  <a:srgbClr val="336666"/>
                </a:solidFill>
              </a:rPr>
              <a:t>(#) The reported values are direct readings on the instrument without correction for the non linearity of the response</a:t>
            </a:r>
          </a:p>
          <a:p>
            <a:r>
              <a:rPr lang="en-US" sz="1600">
                <a:solidFill>
                  <a:srgbClr val="336666"/>
                </a:solidFill>
              </a:rPr>
              <a:t>(*) Time to get C</a:t>
            </a:r>
            <a:r>
              <a:rPr lang="en-US" sz="1600" baseline="-25000">
                <a:solidFill>
                  <a:srgbClr val="336666"/>
                </a:solidFill>
              </a:rPr>
              <a:t>max,sol</a:t>
            </a:r>
          </a:p>
          <a:p>
            <a:r>
              <a:rPr lang="en-US" sz="1600">
                <a:solidFill>
                  <a:srgbClr val="336666"/>
                </a:solidFill>
              </a:rPr>
              <a:t>(**) Time to get the constant concentration </a:t>
            </a:r>
            <a:endParaRPr lang="en-GB" sz="1600">
              <a:solidFill>
                <a:srgbClr val="336666"/>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248"/>
          <p:cNvSpPr>
            <a:spLocks noGrp="1" noChangeArrowheads="1"/>
          </p:cNvSpPr>
          <p:nvPr>
            <p:ph type="title"/>
          </p:nvPr>
        </p:nvSpPr>
        <p:spPr>
          <a:xfrm>
            <a:off x="755650" y="260350"/>
            <a:ext cx="7696200" cy="765175"/>
          </a:xfrm>
        </p:spPr>
        <p:txBody>
          <a:bodyPr/>
          <a:lstStyle/>
          <a:p>
            <a:pPr eaLnBrk="1" hangingPunct="1"/>
            <a:r>
              <a:rPr lang="it-IT" sz="2900" smtClean="0">
                <a:latin typeface="Arial Black" pitchFamily="34" charset="0"/>
              </a:rPr>
              <a:t>Studio di farmacocinetica nel cane </a:t>
            </a:r>
          </a:p>
        </p:txBody>
      </p:sp>
      <p:graphicFrame>
        <p:nvGraphicFramePr>
          <p:cNvPr id="58624" name="Group 256"/>
          <p:cNvGraphicFramePr>
            <a:graphicFrameLocks noGrp="1"/>
          </p:cNvGraphicFramePr>
          <p:nvPr>
            <p:ph idx="1"/>
          </p:nvPr>
        </p:nvGraphicFramePr>
        <p:xfrm>
          <a:off x="755650" y="1258888"/>
          <a:ext cx="7696200" cy="4195763"/>
        </p:xfrm>
        <a:graphic>
          <a:graphicData uri="http://schemas.openxmlformats.org/drawingml/2006/table">
            <a:tbl>
              <a:tblPr/>
              <a:tblGrid>
                <a:gridCol w="1397000"/>
                <a:gridCol w="1574800"/>
                <a:gridCol w="1574800"/>
                <a:gridCol w="1574800"/>
                <a:gridCol w="1574800"/>
              </a:tblGrid>
              <a:tr h="406400">
                <a:tc gridSpan="5">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1" i="0" u="none" strike="noStrike" cap="none" normalizeH="0" baseline="0" smtClean="0">
                          <a:ln>
                            <a:noFill/>
                          </a:ln>
                          <a:solidFill>
                            <a:schemeClr val="tx1"/>
                          </a:solidFill>
                          <a:effectLst/>
                          <a:latin typeface="Arial" charset="0"/>
                          <a:ea typeface="Times New Roman" pitchFamily="18" charset="0"/>
                          <a:cs typeface="Arial" charset="0"/>
                        </a:rPr>
                        <a:t>Parametri di Farmacocinetica</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r>
              <a:tr h="9318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0" smtClean="0">
                          <a:ln>
                            <a:noFill/>
                          </a:ln>
                          <a:solidFill>
                            <a:schemeClr val="tx1"/>
                          </a:solidFill>
                          <a:effectLst/>
                          <a:latin typeface="Arial" charset="0"/>
                          <a:ea typeface="Times New Roman" pitchFamily="18" charset="0"/>
                          <a:cs typeface="Arial" charset="0"/>
                        </a:rPr>
                        <a:t/>
                      </a:r>
                      <a:br>
                        <a:rPr kumimoji="0" lang="it-IT" sz="2000" b="1" i="0" u="none" strike="noStrike" cap="none" normalizeH="0" baseline="0" smtClean="0">
                          <a:ln>
                            <a:noFill/>
                          </a:ln>
                          <a:solidFill>
                            <a:schemeClr val="tx1"/>
                          </a:solidFill>
                          <a:effectLst/>
                          <a:latin typeface="Arial" charset="0"/>
                          <a:ea typeface="Times New Roman" pitchFamily="18" charset="0"/>
                          <a:cs typeface="Arial" charset="0"/>
                        </a:rPr>
                      </a:br>
                      <a:r>
                        <a:rPr kumimoji="0" lang="it-IT" sz="2000" b="1" i="0" u="none" strike="noStrike" cap="none" normalizeH="0" baseline="0" smtClean="0">
                          <a:ln>
                            <a:noFill/>
                          </a:ln>
                          <a:solidFill>
                            <a:schemeClr val="tx1"/>
                          </a:solidFill>
                          <a:effectLst/>
                          <a:latin typeface="Arial" charset="0"/>
                          <a:ea typeface="Times New Roman" pitchFamily="18" charset="0"/>
                          <a:cs typeface="Arial" charset="0"/>
                        </a:rPr>
                        <a:t>Forma</a:t>
                      </a:r>
                      <a:endParaRPr kumimoji="0" lang="it-IT" sz="36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0" smtClean="0">
                          <a:ln>
                            <a:noFill/>
                          </a:ln>
                          <a:solidFill>
                            <a:schemeClr val="tx1"/>
                          </a:solidFill>
                          <a:effectLst/>
                          <a:latin typeface="Arial" charset="0"/>
                          <a:ea typeface="Times New Roman" pitchFamily="18" charset="0"/>
                          <a:cs typeface="Arial" charset="0"/>
                        </a:rPr>
                        <a:t>C</a:t>
                      </a:r>
                      <a:r>
                        <a:rPr kumimoji="0" lang="it-IT" sz="2000" b="1" i="0" u="none" strike="noStrike" cap="none" normalizeH="0" baseline="-30000" smtClean="0">
                          <a:ln>
                            <a:noFill/>
                          </a:ln>
                          <a:solidFill>
                            <a:schemeClr val="tx1"/>
                          </a:solidFill>
                          <a:effectLst/>
                          <a:latin typeface="Arial" charset="0"/>
                          <a:ea typeface="Times New Roman" pitchFamily="18" charset="0"/>
                          <a:cs typeface="Arial" charset="0"/>
                        </a:rPr>
                        <a:t>max</a:t>
                      </a:r>
                      <a:br>
                        <a:rPr kumimoji="0" lang="it-IT" sz="2000" b="1" i="0" u="none" strike="noStrike" cap="none" normalizeH="0" baseline="-30000" smtClean="0">
                          <a:ln>
                            <a:noFill/>
                          </a:ln>
                          <a:solidFill>
                            <a:schemeClr val="tx1"/>
                          </a:solidFill>
                          <a:effectLst/>
                          <a:latin typeface="Arial" charset="0"/>
                          <a:ea typeface="Times New Roman" pitchFamily="18" charset="0"/>
                          <a:cs typeface="Arial" charset="0"/>
                        </a:rPr>
                      </a:br>
                      <a:r>
                        <a:rPr kumimoji="0" lang="it-IT" sz="2000" b="1" i="0" u="none" strike="noStrike" cap="none" normalizeH="0" baseline="-30000" smtClean="0">
                          <a:ln>
                            <a:noFill/>
                          </a:ln>
                          <a:solidFill>
                            <a:schemeClr val="tx1"/>
                          </a:solidFill>
                          <a:effectLst/>
                          <a:latin typeface="Arial" charset="0"/>
                          <a:ea typeface="Times New Roman" pitchFamily="18" charset="0"/>
                          <a:cs typeface="Arial" charset="0"/>
                        </a:rPr>
                        <a:t>(#)</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30000" smtClean="0">
                          <a:ln>
                            <a:noFill/>
                          </a:ln>
                          <a:solidFill>
                            <a:schemeClr val="tx1"/>
                          </a:solidFill>
                          <a:effectLst/>
                          <a:latin typeface="Arial" charset="0"/>
                          <a:ea typeface="Times New Roman" pitchFamily="18" charset="0"/>
                          <a:cs typeface="Arial" charset="0"/>
                        </a:rPr>
                        <a:t>(ng/mL)</a:t>
                      </a:r>
                      <a:endParaRPr kumimoji="0" lang="it-IT" sz="36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0" smtClean="0">
                          <a:ln>
                            <a:noFill/>
                          </a:ln>
                          <a:solidFill>
                            <a:schemeClr val="tx1"/>
                          </a:solidFill>
                          <a:effectLst/>
                          <a:latin typeface="Arial" charset="0"/>
                          <a:ea typeface="Times New Roman" pitchFamily="18" charset="0"/>
                          <a:cs typeface="Arial" charset="0"/>
                        </a:rPr>
                        <a:t>T</a:t>
                      </a:r>
                      <a:r>
                        <a:rPr kumimoji="0" lang="it-IT" sz="2000" b="1" i="0" u="none" strike="noStrike" cap="none" normalizeH="0" baseline="-30000" smtClean="0">
                          <a:ln>
                            <a:noFill/>
                          </a:ln>
                          <a:solidFill>
                            <a:schemeClr val="tx1"/>
                          </a:solidFill>
                          <a:effectLst/>
                          <a:latin typeface="Arial" charset="0"/>
                          <a:ea typeface="Times New Roman" pitchFamily="18" charset="0"/>
                          <a:cs typeface="Arial" charset="0"/>
                        </a:rPr>
                        <a:t>max</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30000" smtClean="0">
                          <a:ln>
                            <a:noFill/>
                          </a:ln>
                          <a:solidFill>
                            <a:schemeClr val="tx1"/>
                          </a:solidFill>
                          <a:effectLst/>
                          <a:latin typeface="Arial" charset="0"/>
                          <a:ea typeface="Times New Roman" pitchFamily="18" charset="0"/>
                          <a:cs typeface="Arial" charset="0"/>
                        </a:rPr>
                        <a:t>(*)</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30000" smtClean="0">
                          <a:ln>
                            <a:noFill/>
                          </a:ln>
                          <a:solidFill>
                            <a:schemeClr val="tx1"/>
                          </a:solidFill>
                          <a:effectLst/>
                          <a:latin typeface="Arial" charset="0"/>
                          <a:ea typeface="Times New Roman" pitchFamily="18" charset="0"/>
                          <a:cs typeface="Arial" charset="0"/>
                        </a:rPr>
                        <a:t>(h)</a:t>
                      </a:r>
                      <a:endParaRPr kumimoji="0" lang="it-IT" sz="36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0" smtClean="0">
                          <a:ln>
                            <a:noFill/>
                          </a:ln>
                          <a:solidFill>
                            <a:schemeClr val="tx1"/>
                          </a:solidFill>
                          <a:effectLst/>
                          <a:latin typeface="Arial" charset="0"/>
                          <a:ea typeface="Times New Roman" pitchFamily="18" charset="0"/>
                          <a:cs typeface="Arial" charset="0"/>
                        </a:rPr>
                        <a:t>AUC</a:t>
                      </a:r>
                      <a:r>
                        <a:rPr kumimoji="0" lang="it-IT" sz="2000" b="1" i="0" u="none" strike="noStrike" cap="none" normalizeH="0" baseline="-30000" smtClean="0">
                          <a:ln>
                            <a:noFill/>
                          </a:ln>
                          <a:solidFill>
                            <a:schemeClr val="tx1"/>
                          </a:solidFill>
                          <a:effectLst/>
                          <a:latin typeface="Arial" charset="0"/>
                          <a:ea typeface="Times New Roman" pitchFamily="18" charset="0"/>
                          <a:cs typeface="Arial" charset="0"/>
                        </a:rPr>
                        <a:t>0-24h</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30000" smtClean="0">
                          <a:ln>
                            <a:noFill/>
                          </a:ln>
                          <a:solidFill>
                            <a:schemeClr val="tx1"/>
                          </a:solidFill>
                          <a:effectLst/>
                          <a:latin typeface="Arial" charset="0"/>
                          <a:ea typeface="Times New Roman" pitchFamily="18" charset="0"/>
                          <a:cs typeface="Arial" charset="0"/>
                        </a:rPr>
                        <a:t>(</a:t>
                      </a:r>
                      <a:r>
                        <a:rPr kumimoji="0" lang="en-US" sz="2000" b="1" i="0" u="none" strike="noStrike" cap="none" normalizeH="0" baseline="-30000" smtClean="0">
                          <a:ln>
                            <a:noFill/>
                          </a:ln>
                          <a:solidFill>
                            <a:schemeClr val="tx1"/>
                          </a:solidFill>
                          <a:effectLst/>
                          <a:latin typeface="Arial" charset="0"/>
                          <a:ea typeface="Times New Roman" pitchFamily="18" charset="0"/>
                          <a:cs typeface="Arial" charset="0"/>
                        </a:rPr>
                        <a:t>¶)</a:t>
                      </a:r>
                      <a:endParaRPr kumimoji="0" lang="it-IT" sz="2000" b="1" i="0" u="none" strike="noStrike" cap="none" normalizeH="0" baseline="-30000" smtClean="0">
                        <a:ln>
                          <a:noFill/>
                        </a:ln>
                        <a:solidFill>
                          <a:schemeClr val="tx1"/>
                        </a:solidFill>
                        <a:effectLst/>
                        <a:latin typeface="Arial" charset="0"/>
                        <a:ea typeface="Times New Roman" pitchFamily="18" charset="0"/>
                        <a:cs typeface="Arial" charset="0"/>
                      </a:endParaRP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30000" smtClean="0">
                          <a:ln>
                            <a:noFill/>
                          </a:ln>
                          <a:solidFill>
                            <a:schemeClr val="tx1"/>
                          </a:solidFill>
                          <a:effectLst/>
                          <a:latin typeface="Arial" charset="0"/>
                          <a:ea typeface="Times New Roman" pitchFamily="18" charset="0"/>
                          <a:cs typeface="Arial" charset="0"/>
                        </a:rPr>
                        <a:t>(ng h/mL)</a:t>
                      </a:r>
                      <a:endParaRPr kumimoji="0" lang="it-IT" sz="36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0" smtClean="0">
                          <a:ln>
                            <a:noFill/>
                          </a:ln>
                          <a:solidFill>
                            <a:schemeClr val="tx1"/>
                          </a:solidFill>
                          <a:effectLst/>
                          <a:latin typeface="Arial" charset="0"/>
                          <a:ea typeface="Times New Roman" pitchFamily="18" charset="0"/>
                          <a:cs typeface="Arial" charset="0"/>
                        </a:rPr>
                        <a:t>AUC</a:t>
                      </a:r>
                      <a:r>
                        <a:rPr kumimoji="0" lang="it-IT" sz="2000" b="1" i="0" u="none" strike="noStrike" cap="none" normalizeH="0" baseline="-30000" smtClean="0">
                          <a:ln>
                            <a:noFill/>
                          </a:ln>
                          <a:solidFill>
                            <a:schemeClr val="tx1"/>
                          </a:solidFill>
                          <a:effectLst/>
                          <a:latin typeface="Arial" charset="0"/>
                          <a:ea typeface="Times New Roman" pitchFamily="18" charset="0"/>
                          <a:cs typeface="Arial" charset="0"/>
                        </a:rPr>
                        <a:t>0-inf</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30000" smtClean="0">
                          <a:ln>
                            <a:noFill/>
                          </a:ln>
                          <a:solidFill>
                            <a:schemeClr val="tx1"/>
                          </a:solidFill>
                          <a:effectLst/>
                          <a:latin typeface="Arial" charset="0"/>
                          <a:ea typeface="Times New Roman" pitchFamily="18" charset="0"/>
                          <a:cs typeface="Arial" charset="0"/>
                        </a:rPr>
                        <a:t>(</a:t>
                      </a:r>
                      <a:r>
                        <a:rPr kumimoji="0" lang="en-US" sz="2000" b="1" i="0" u="none" strike="noStrike" cap="none" normalizeH="0" baseline="-30000" smtClean="0">
                          <a:ln>
                            <a:noFill/>
                          </a:ln>
                          <a:solidFill>
                            <a:schemeClr val="tx1"/>
                          </a:solidFill>
                          <a:effectLst/>
                          <a:latin typeface="Arial" charset="0"/>
                          <a:ea typeface="Times New Roman" pitchFamily="18" charset="0"/>
                          <a:cs typeface="Arial" charset="0"/>
                        </a:rPr>
                        <a:t>§)</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000" b="1" i="0" u="none" strike="noStrike" cap="none" normalizeH="0" baseline="-30000" smtClean="0">
                          <a:ln>
                            <a:noFill/>
                          </a:ln>
                          <a:solidFill>
                            <a:schemeClr val="tx1"/>
                          </a:solidFill>
                          <a:effectLst/>
                          <a:latin typeface="Arial" charset="0"/>
                          <a:ea typeface="Times New Roman" pitchFamily="18" charset="0"/>
                          <a:cs typeface="Arial" charset="0"/>
                        </a:rPr>
                        <a:t>ng h/mL</a:t>
                      </a:r>
                      <a:endParaRPr kumimoji="0" lang="it-IT" sz="36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49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sym typeface="Symbol"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2,6</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4</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17</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17</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65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sym typeface="Symbol"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1,1</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4</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10</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12</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65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sym typeface="Symbol"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1085</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2</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4795</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4894</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49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sym typeface="Symbol"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308</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2</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801</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830</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2070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sym typeface="Symbol" pitchFamily="18" charset="2"/>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ea typeface="Times New Roman" pitchFamily="18" charset="0"/>
                          <a:cs typeface="Arial" charset="0"/>
                        </a:rPr>
                        <a:t>6,9</a:t>
                      </a:r>
                      <a:endParaRPr kumimoji="0" lang="en-GB"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ea typeface="Times New Roman" pitchFamily="18" charset="0"/>
                          <a:cs typeface="Arial" charset="0"/>
                        </a:rPr>
                        <a:t>4</a:t>
                      </a:r>
                      <a:endParaRPr kumimoji="0" lang="en-GB"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ea typeface="Times New Roman" pitchFamily="18" charset="0"/>
                          <a:cs typeface="Arial" charset="0"/>
                        </a:rPr>
                        <a:t>42</a:t>
                      </a:r>
                      <a:endParaRPr kumimoji="0" lang="en-GB"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ea typeface="Times New Roman" pitchFamily="18" charset="0"/>
                          <a:cs typeface="Arial" charset="0"/>
                        </a:rPr>
                        <a:t>77</a:t>
                      </a:r>
                      <a:endParaRPr kumimoji="0" lang="en-GB"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65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smtClean="0">
                          <a:ln>
                            <a:noFill/>
                          </a:ln>
                          <a:solidFill>
                            <a:schemeClr val="tx1"/>
                          </a:solidFill>
                          <a:effectLst/>
                          <a:latin typeface="Arial" charset="0"/>
                          <a:ea typeface="Times New Roman" pitchFamily="18" charset="0"/>
                          <a:cs typeface="Arial" charset="0"/>
                        </a:rPr>
                        <a:t>amorfa</a:t>
                      </a:r>
                      <a:endParaRPr kumimoji="0" lang="it-IT"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ea typeface="Times New Roman" pitchFamily="18" charset="0"/>
                          <a:cs typeface="Arial" charset="0"/>
                        </a:rPr>
                        <a:t>1044</a:t>
                      </a:r>
                      <a:endParaRPr kumimoji="0" lang="en-GB"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ea typeface="Times New Roman" pitchFamily="18" charset="0"/>
                          <a:cs typeface="Arial" charset="0"/>
                        </a:rPr>
                        <a:t>2</a:t>
                      </a:r>
                      <a:endParaRPr kumimoji="0" lang="en-GB"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ea typeface="Times New Roman" pitchFamily="18" charset="0"/>
                          <a:cs typeface="Arial" charset="0"/>
                        </a:rPr>
                        <a:t>2854</a:t>
                      </a:r>
                      <a:endParaRPr kumimoji="0" lang="en-GB"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ea typeface="Times New Roman" pitchFamily="18" charset="0"/>
                          <a:cs typeface="Arial" charset="0"/>
                        </a:rPr>
                        <a:t>3618</a:t>
                      </a:r>
                      <a:endParaRPr kumimoji="0" lang="en-GB" sz="40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8619" name="Text Box 251"/>
          <p:cNvSpPr txBox="1">
            <a:spLocks noChangeArrowheads="1"/>
          </p:cNvSpPr>
          <p:nvPr/>
        </p:nvSpPr>
        <p:spPr bwMode="auto">
          <a:xfrm>
            <a:off x="755650" y="5516563"/>
            <a:ext cx="7993063" cy="701675"/>
          </a:xfrm>
          <a:prstGeom prst="rect">
            <a:avLst/>
          </a:prstGeom>
          <a:noFill/>
          <a:ln w="9525">
            <a:noFill/>
            <a:miter lim="800000"/>
            <a:headEnd/>
            <a:tailEnd/>
          </a:ln>
        </p:spPr>
        <p:txBody>
          <a:bodyPr>
            <a:spAutoFit/>
          </a:bodyPr>
          <a:lstStyle/>
          <a:p>
            <a:r>
              <a:rPr lang="en-US" sz="1000">
                <a:solidFill>
                  <a:srgbClr val="336666"/>
                </a:solidFill>
              </a:rPr>
              <a:t>(#)  maximum observed plasma concentration</a:t>
            </a:r>
          </a:p>
          <a:p>
            <a:r>
              <a:rPr lang="en-US" sz="1000">
                <a:solidFill>
                  <a:srgbClr val="336666"/>
                </a:solidFill>
              </a:rPr>
              <a:t>(*)  time from administration to obtain Cmax; the values are given as median.</a:t>
            </a:r>
          </a:p>
          <a:p>
            <a:r>
              <a:rPr lang="en-US" sz="1000">
                <a:solidFill>
                  <a:srgbClr val="336666"/>
                </a:solidFill>
              </a:rPr>
              <a:t>(¶) area under the concentration-time curve from time zero up to last sampling (24 h after administration)</a:t>
            </a:r>
          </a:p>
          <a:p>
            <a:r>
              <a:rPr lang="en-US" sz="1000">
                <a:solidFill>
                  <a:srgbClr val="336666"/>
                </a:solidFill>
              </a:rPr>
              <a:t>(</a:t>
            </a:r>
            <a:r>
              <a:rPr lang="en-US" sz="1000">
                <a:solidFill>
                  <a:srgbClr val="336666"/>
                </a:solidFill>
                <a:cs typeface="Arial" charset="0"/>
              </a:rPr>
              <a:t>§</a:t>
            </a:r>
            <a:r>
              <a:rPr lang="en-US" sz="1000">
                <a:solidFill>
                  <a:srgbClr val="336666"/>
                </a:solidFill>
              </a:rPr>
              <a:t>)</a:t>
            </a:r>
            <a:r>
              <a:rPr lang="en-GB" sz="1000">
                <a:solidFill>
                  <a:srgbClr val="336666"/>
                </a:solidFill>
              </a:rPr>
              <a:t> area under the concentration-time curve calculating the extrapolation to infinity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58619"/>
                                        </p:tgtEl>
                                        <p:attrNameLst>
                                          <p:attrName>style.visibility</p:attrName>
                                        </p:attrNameLst>
                                      </p:cBhvr>
                                      <p:to>
                                        <p:strVal val="visible"/>
                                      </p:to>
                                    </p:set>
                                    <p:animEffect transition="in" filter="checkerboard(across)">
                                      <p:cBhvr>
                                        <p:cTn id="7" dur="500"/>
                                        <p:tgtEl>
                                          <p:spTgt spid="586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619" grpId="0"/>
    </p:bld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36"/>
          <p:cNvSpPr>
            <a:spLocks noGrp="1" noChangeArrowheads="1"/>
          </p:cNvSpPr>
          <p:nvPr>
            <p:ph type="title"/>
          </p:nvPr>
        </p:nvSpPr>
        <p:spPr>
          <a:xfrm>
            <a:off x="762000" y="533400"/>
            <a:ext cx="7696200" cy="533400"/>
          </a:xfrm>
        </p:spPr>
        <p:txBody>
          <a:bodyPr/>
          <a:lstStyle/>
          <a:p>
            <a:pPr eaLnBrk="1" hangingPunct="1"/>
            <a:r>
              <a:rPr lang="it-IT" sz="2100" smtClean="0">
                <a:latin typeface="Comic Sans MS" pitchFamily="66" charset="0"/>
              </a:rPr>
              <a:t>ASSORBIMENTO DI RIFAXIMINA DOSE DIPENDENTE</a:t>
            </a:r>
          </a:p>
        </p:txBody>
      </p:sp>
      <p:graphicFrame>
        <p:nvGraphicFramePr>
          <p:cNvPr id="61480" name="Group 40"/>
          <p:cNvGraphicFramePr>
            <a:graphicFrameLocks noGrp="1"/>
          </p:cNvGraphicFramePr>
          <p:nvPr>
            <p:ph idx="1"/>
          </p:nvPr>
        </p:nvGraphicFramePr>
        <p:xfrm>
          <a:off x="755650" y="1371600"/>
          <a:ext cx="7696200" cy="3775076"/>
        </p:xfrm>
        <a:graphic>
          <a:graphicData uri="http://schemas.openxmlformats.org/drawingml/2006/table">
            <a:tbl>
              <a:tblPr/>
              <a:tblGrid>
                <a:gridCol w="1338263"/>
                <a:gridCol w="1751012"/>
                <a:gridCol w="925513"/>
                <a:gridCol w="1841500"/>
                <a:gridCol w="1839912"/>
              </a:tblGrid>
              <a:tr h="1046163">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tab pos="539750" algn="l"/>
                        </a:tabLst>
                      </a:pPr>
                      <a:r>
                        <a:rPr kumimoji="0" lang="en-US" sz="1600" b="1" i="0" u="none" strike="noStrike" cap="none" normalizeH="0" baseline="0" smtClean="0">
                          <a:ln>
                            <a:noFill/>
                          </a:ln>
                          <a:solidFill>
                            <a:schemeClr val="tx1"/>
                          </a:solidFill>
                          <a:effectLst/>
                          <a:latin typeface="Comic Sans MS" pitchFamily="66" charset="0"/>
                          <a:cs typeface="Times New Roman" pitchFamily="18" charset="0"/>
                        </a:rPr>
                        <a:t>Treatment</a:t>
                      </a:r>
                      <a:endParaRPr kumimoji="0" lang="it-IT" sz="1600" b="0" i="0" u="none" strike="noStrike" cap="none" normalizeH="0" baseline="0" smtClean="0">
                        <a:ln>
                          <a:noFill/>
                        </a:ln>
                        <a:solidFill>
                          <a:schemeClr val="tx1"/>
                        </a:solidFill>
                        <a:effectLst/>
                        <a:latin typeface="Comic Sans MS" pitchFamily="66"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
                          <a:schemeClr val="bg2"/>
                        </a:buClr>
                        <a:buSzPct val="70000"/>
                        <a:buFont typeface="Wingdings" pitchFamily="2" charset="2"/>
                        <a:buNone/>
                        <a:tabLst>
                          <a:tab pos="539750" algn="l"/>
                        </a:tabLst>
                      </a:pPr>
                      <a:r>
                        <a:rPr kumimoji="0" lang="de-DE" sz="1600" b="1" i="0" u="none" strike="noStrike" cap="none" normalizeH="0" baseline="0" smtClean="0">
                          <a:ln>
                            <a:noFill/>
                          </a:ln>
                          <a:solidFill>
                            <a:schemeClr val="tx1"/>
                          </a:solidFill>
                          <a:effectLst/>
                          <a:latin typeface="Comic Sans MS" pitchFamily="66" charset="0"/>
                          <a:cs typeface="Times New Roman" pitchFamily="18" charset="0"/>
                        </a:rPr>
                        <a:t>(mg/kg)</a:t>
                      </a:r>
                      <a:endParaRPr kumimoji="0" lang="de-DE" sz="16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1800" b="1" i="0" u="none" strike="noStrike" cap="none" normalizeH="0" baseline="0" smtClean="0">
                          <a:ln>
                            <a:noFill/>
                          </a:ln>
                          <a:solidFill>
                            <a:schemeClr val="tx1"/>
                          </a:solidFill>
                          <a:effectLst/>
                          <a:latin typeface="Comic Sans MS" pitchFamily="66" charset="0"/>
                          <a:cs typeface="Times New Roman" pitchFamily="18" charset="0"/>
                        </a:rPr>
                        <a:t>C</a:t>
                      </a:r>
                      <a:r>
                        <a:rPr kumimoji="0" lang="en-US" sz="1800" b="1" i="0" u="none" strike="noStrike" cap="none" normalizeH="0" baseline="-30000" smtClean="0">
                          <a:ln>
                            <a:noFill/>
                          </a:ln>
                          <a:solidFill>
                            <a:schemeClr val="tx1"/>
                          </a:solidFill>
                          <a:effectLst/>
                          <a:latin typeface="Comic Sans MS" pitchFamily="66" charset="0"/>
                          <a:cs typeface="Times New Roman" pitchFamily="18" charset="0"/>
                        </a:rPr>
                        <a:t>max</a:t>
                      </a:r>
                      <a:r>
                        <a:rPr kumimoji="0" lang="en-US" sz="1800" b="1" i="0" u="none" strike="noStrike" cap="none" normalizeH="0" baseline="0" smtClean="0">
                          <a:ln>
                            <a:noFill/>
                          </a:ln>
                          <a:solidFill>
                            <a:schemeClr val="tx1"/>
                          </a:solidFill>
                          <a:effectLst/>
                          <a:latin typeface="Comic Sans MS" pitchFamily="66" charset="0"/>
                          <a:cs typeface="Times New Roman" pitchFamily="18" charset="0"/>
                        </a:rPr>
                        <a:t> </a:t>
                      </a:r>
                      <a:r>
                        <a:rPr kumimoji="0" lang="de-DE" sz="1800" b="1" i="0" u="none" strike="noStrike" cap="none" normalizeH="0" baseline="30000" smtClean="0">
                          <a:ln>
                            <a:noFill/>
                          </a:ln>
                          <a:solidFill>
                            <a:schemeClr val="tx1"/>
                          </a:solidFill>
                          <a:effectLst/>
                          <a:latin typeface="Comic Sans MS" pitchFamily="66" charset="0"/>
                          <a:cs typeface="Times New Roman" pitchFamily="18" charset="0"/>
                        </a:rPr>
                        <a:t>(#)</a:t>
                      </a:r>
                      <a:endParaRPr kumimoji="0" lang="it-IT" sz="1800" b="0" i="0" u="none" strike="noStrike" cap="none" normalizeH="0" baseline="0" smtClean="0">
                        <a:ln>
                          <a:noFill/>
                        </a:ln>
                        <a:solidFill>
                          <a:schemeClr val="tx1"/>
                        </a:solidFill>
                        <a:effectLst/>
                        <a:latin typeface="Comic Sans MS" pitchFamily="66"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
                          <a:schemeClr val="bg2"/>
                        </a:buClr>
                        <a:buSzPct val="70000"/>
                        <a:buFont typeface="Wingdings" pitchFamily="2" charset="2"/>
                        <a:buNone/>
                        <a:tabLst/>
                      </a:pPr>
                      <a:r>
                        <a:rPr kumimoji="0" lang="de-DE" sz="1800" b="1" i="0" u="none" strike="noStrike" cap="none" normalizeH="0" baseline="0" smtClean="0">
                          <a:ln>
                            <a:noFill/>
                          </a:ln>
                          <a:solidFill>
                            <a:schemeClr val="tx1"/>
                          </a:solidFill>
                          <a:effectLst/>
                          <a:latin typeface="Comic Sans MS" pitchFamily="66" charset="0"/>
                          <a:cs typeface="Times New Roman" pitchFamily="18" charset="0"/>
                        </a:rPr>
                        <a:t>(ng/ml)</a:t>
                      </a:r>
                      <a:endParaRPr kumimoji="0" lang="de-DE" sz="18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1800" b="1" i="0" u="none" strike="noStrike" cap="none" normalizeH="0" baseline="0" smtClean="0">
                          <a:ln>
                            <a:noFill/>
                          </a:ln>
                          <a:solidFill>
                            <a:schemeClr val="tx1"/>
                          </a:solidFill>
                          <a:effectLst/>
                          <a:latin typeface="Comic Sans MS" pitchFamily="66" charset="0"/>
                          <a:cs typeface="Times New Roman" pitchFamily="18" charset="0"/>
                        </a:rPr>
                        <a:t>t</a:t>
                      </a:r>
                      <a:r>
                        <a:rPr kumimoji="0" lang="en-US" sz="1800" b="1" i="0" u="none" strike="noStrike" cap="none" normalizeH="0" baseline="-30000" smtClean="0">
                          <a:ln>
                            <a:noFill/>
                          </a:ln>
                          <a:solidFill>
                            <a:schemeClr val="tx1"/>
                          </a:solidFill>
                          <a:effectLst/>
                          <a:latin typeface="Comic Sans MS" pitchFamily="66" charset="0"/>
                          <a:cs typeface="Times New Roman" pitchFamily="18" charset="0"/>
                        </a:rPr>
                        <a:t>max</a:t>
                      </a:r>
                      <a:r>
                        <a:rPr kumimoji="0" lang="en-US" sz="1800" b="1" i="0" u="none" strike="noStrike" cap="none" normalizeH="0" baseline="30000" smtClean="0">
                          <a:ln>
                            <a:noFill/>
                          </a:ln>
                          <a:solidFill>
                            <a:schemeClr val="tx1"/>
                          </a:solidFill>
                          <a:effectLst/>
                          <a:latin typeface="Comic Sans MS" pitchFamily="66" charset="0"/>
                          <a:cs typeface="Times New Roman" pitchFamily="18" charset="0"/>
                        </a:rPr>
                        <a:t>(</a:t>
                      </a:r>
                      <a:r>
                        <a:rPr kumimoji="0" lang="en-US" sz="1800" b="1" i="0" u="none" strike="noStrike" cap="none" normalizeH="0" baseline="0" smtClean="0">
                          <a:ln>
                            <a:noFill/>
                          </a:ln>
                          <a:solidFill>
                            <a:schemeClr val="tx1"/>
                          </a:solidFill>
                          <a:effectLst/>
                          <a:latin typeface="Comic Sans MS" pitchFamily="66" charset="0"/>
                          <a:cs typeface="Times New Roman" pitchFamily="18" charset="0"/>
                        </a:rPr>
                        <a:t>*) (h)</a:t>
                      </a:r>
                      <a:endParaRPr kumimoji="0" lang="en-US" sz="18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de-DE" sz="1800" b="1" i="0" u="none" strike="noStrike" cap="none" normalizeH="0" baseline="0" smtClean="0">
                          <a:ln>
                            <a:noFill/>
                          </a:ln>
                          <a:solidFill>
                            <a:schemeClr val="tx1"/>
                          </a:solidFill>
                          <a:effectLst/>
                          <a:latin typeface="Comic Sans MS" pitchFamily="66" charset="0"/>
                          <a:cs typeface="Times New Roman" pitchFamily="18" charset="0"/>
                        </a:rPr>
                        <a:t>AUC</a:t>
                      </a:r>
                      <a:r>
                        <a:rPr kumimoji="0" lang="de-DE" sz="1800" b="1" i="0" u="none" strike="noStrike" cap="none" normalizeH="0" baseline="-30000" smtClean="0">
                          <a:ln>
                            <a:noFill/>
                          </a:ln>
                          <a:solidFill>
                            <a:schemeClr val="tx1"/>
                          </a:solidFill>
                          <a:effectLst/>
                          <a:latin typeface="Comic Sans MS" pitchFamily="66" charset="0"/>
                          <a:cs typeface="Times New Roman" pitchFamily="18" charset="0"/>
                        </a:rPr>
                        <a:t>0-24h</a:t>
                      </a:r>
                      <a:r>
                        <a:rPr kumimoji="0" lang="de-DE" sz="1800" b="1" i="0" u="none" strike="noStrike" cap="none" normalizeH="0" baseline="30000" smtClean="0">
                          <a:ln>
                            <a:noFill/>
                          </a:ln>
                          <a:solidFill>
                            <a:schemeClr val="tx1"/>
                          </a:solidFill>
                          <a:effectLst/>
                          <a:latin typeface="Comic Sans MS" pitchFamily="66" charset="0"/>
                          <a:cs typeface="Times New Roman" pitchFamily="18" charset="0"/>
                        </a:rPr>
                        <a:t>(¶)</a:t>
                      </a:r>
                      <a:endParaRPr kumimoji="0" lang="it-IT" sz="1800" b="0" i="0" u="none" strike="noStrike" cap="none" normalizeH="0" baseline="0" smtClean="0">
                        <a:ln>
                          <a:noFill/>
                        </a:ln>
                        <a:solidFill>
                          <a:schemeClr val="tx1"/>
                        </a:solidFill>
                        <a:effectLst/>
                        <a:latin typeface="Comic Sans MS" pitchFamily="66"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
                          <a:schemeClr val="bg2"/>
                        </a:buClr>
                        <a:buSzPct val="70000"/>
                        <a:buFont typeface="Wingdings" pitchFamily="2" charset="2"/>
                        <a:buNone/>
                        <a:tabLst/>
                      </a:pPr>
                      <a:r>
                        <a:rPr kumimoji="0" lang="de-DE" sz="1800" b="1" i="0" u="none" strike="noStrike" cap="none" normalizeH="0" baseline="0" smtClean="0">
                          <a:ln>
                            <a:noFill/>
                          </a:ln>
                          <a:solidFill>
                            <a:schemeClr val="tx1"/>
                          </a:solidFill>
                          <a:effectLst/>
                          <a:latin typeface="Comic Sans MS" pitchFamily="66" charset="0"/>
                          <a:cs typeface="Times New Roman" pitchFamily="18" charset="0"/>
                        </a:rPr>
                        <a:t> </a:t>
                      </a:r>
                      <a:r>
                        <a:rPr kumimoji="0" lang="en-US" sz="1800" b="1" i="0" u="none" strike="noStrike" cap="none" normalizeH="0" baseline="0" smtClean="0">
                          <a:ln>
                            <a:noFill/>
                          </a:ln>
                          <a:solidFill>
                            <a:schemeClr val="tx1"/>
                          </a:solidFill>
                          <a:effectLst/>
                          <a:latin typeface="Comic Sans MS" pitchFamily="66" charset="0"/>
                          <a:cs typeface="Times New Roman" pitchFamily="18" charset="0"/>
                        </a:rPr>
                        <a:t>(ng·h/ml)</a:t>
                      </a:r>
                      <a:endParaRPr kumimoji="0" lang="en-US" sz="18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de-DE" sz="1800" b="1" i="0" u="none" strike="noStrike" cap="none" normalizeH="0" baseline="0" smtClean="0">
                          <a:ln>
                            <a:noFill/>
                          </a:ln>
                          <a:solidFill>
                            <a:schemeClr val="tx1"/>
                          </a:solidFill>
                          <a:effectLst/>
                          <a:latin typeface="Comic Sans MS" pitchFamily="66" charset="0"/>
                          <a:cs typeface="Times New Roman" pitchFamily="18" charset="0"/>
                        </a:rPr>
                        <a:t>AUC</a:t>
                      </a:r>
                      <a:r>
                        <a:rPr kumimoji="0" lang="de-DE" sz="1800" b="1" i="0" u="none" strike="noStrike" cap="none" normalizeH="0" baseline="-30000" smtClean="0">
                          <a:ln>
                            <a:noFill/>
                          </a:ln>
                          <a:solidFill>
                            <a:schemeClr val="tx1"/>
                          </a:solidFill>
                          <a:effectLst/>
                          <a:latin typeface="Comic Sans MS" pitchFamily="66" charset="0"/>
                          <a:cs typeface="Times New Roman" pitchFamily="18" charset="0"/>
                        </a:rPr>
                        <a:t>0-inf</a:t>
                      </a:r>
                      <a:r>
                        <a:rPr kumimoji="0" lang="de-DE" sz="1800" b="1" i="0" u="none" strike="noStrike" cap="none" normalizeH="0" baseline="0" smtClean="0">
                          <a:ln>
                            <a:noFill/>
                          </a:ln>
                          <a:solidFill>
                            <a:schemeClr val="tx1"/>
                          </a:solidFill>
                          <a:effectLst/>
                          <a:latin typeface="Comic Sans MS" pitchFamily="66" charset="0"/>
                          <a:cs typeface="Times New Roman" pitchFamily="18" charset="0"/>
                        </a:rPr>
                        <a:t> </a:t>
                      </a:r>
                      <a:r>
                        <a:rPr kumimoji="0" lang="de-DE" sz="1800" b="1" i="0" u="none" strike="noStrike" cap="none" normalizeH="0" baseline="30000" smtClean="0">
                          <a:ln>
                            <a:noFill/>
                          </a:ln>
                          <a:solidFill>
                            <a:schemeClr val="tx1"/>
                          </a:solidFill>
                          <a:effectLst/>
                          <a:latin typeface="Comic Sans MS" pitchFamily="66" charset="0"/>
                          <a:cs typeface="Times New Roman" pitchFamily="18" charset="0"/>
                        </a:rPr>
                        <a:t>(†)</a:t>
                      </a:r>
                      <a:endParaRPr kumimoji="0" lang="it-IT" sz="1800" b="0" i="0" u="none" strike="noStrike" cap="none" normalizeH="0" baseline="0" smtClean="0">
                        <a:ln>
                          <a:noFill/>
                        </a:ln>
                        <a:solidFill>
                          <a:schemeClr val="tx1"/>
                        </a:solidFill>
                        <a:effectLst/>
                        <a:latin typeface="Comic Sans MS" pitchFamily="66" charset="0"/>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
                          <a:schemeClr val="bg2"/>
                        </a:buClr>
                        <a:buSzPct val="70000"/>
                        <a:buFont typeface="Wingdings" pitchFamily="2" charset="2"/>
                        <a:buNone/>
                        <a:tabLst/>
                      </a:pPr>
                      <a:r>
                        <a:rPr kumimoji="0" lang="de-DE" sz="1800" b="1" i="0" u="none" strike="noStrike" cap="none" normalizeH="0" baseline="0" smtClean="0">
                          <a:ln>
                            <a:noFill/>
                          </a:ln>
                          <a:solidFill>
                            <a:schemeClr val="tx1"/>
                          </a:solidFill>
                          <a:effectLst/>
                          <a:latin typeface="Comic Sans MS" pitchFamily="66" charset="0"/>
                          <a:cs typeface="Times New Roman" pitchFamily="18" charset="0"/>
                        </a:rPr>
                        <a:t>(ng·h/ml)</a:t>
                      </a:r>
                      <a:endParaRPr kumimoji="0" lang="de-DE" sz="18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879475">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tab pos="1349375" algn="l"/>
                          <a:tab pos="1981200" algn="l"/>
                        </a:tabLst>
                      </a:pPr>
                      <a:r>
                        <a:rPr kumimoji="0" lang="en-US" sz="1900" b="0" i="0" u="none" strike="noStrike" cap="none" normalizeH="0" baseline="0" smtClean="0">
                          <a:ln>
                            <a:noFill/>
                          </a:ln>
                          <a:solidFill>
                            <a:schemeClr val="tx1"/>
                          </a:solidFill>
                          <a:effectLst/>
                          <a:latin typeface="Comic Sans MS" pitchFamily="66" charset="0"/>
                          <a:cs typeface="Times New Roman" pitchFamily="18" charset="0"/>
                        </a:rPr>
                        <a:t>25</a:t>
                      </a:r>
                      <a:endParaRPr kumimoji="0" lang="en-US" sz="32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0" i="0" u="none" strike="noStrike" cap="none" normalizeH="0" baseline="0" smtClean="0">
                          <a:ln>
                            <a:noFill/>
                          </a:ln>
                          <a:solidFill>
                            <a:schemeClr val="tx1"/>
                          </a:solidFill>
                          <a:effectLst/>
                          <a:latin typeface="Comic Sans MS" pitchFamily="66" charset="0"/>
                          <a:cs typeface="Times New Roman" pitchFamily="18" charset="0"/>
                        </a:rPr>
                        <a:t>114 </a:t>
                      </a:r>
                      <a:r>
                        <a:rPr kumimoji="0" lang="en-GB" sz="2000" b="0" i="0" u="none" strike="noStrike" cap="none" normalizeH="0" baseline="0" smtClean="0">
                          <a:ln>
                            <a:noFill/>
                          </a:ln>
                          <a:solidFill>
                            <a:schemeClr val="tx1"/>
                          </a:solidFill>
                          <a:effectLst/>
                          <a:latin typeface="Comic Sans MS" pitchFamily="66" charset="0"/>
                          <a:cs typeface="Times New Roman" pitchFamily="18" charset="0"/>
                        </a:rPr>
                        <a:t>± 56</a:t>
                      </a:r>
                      <a:endParaRPr kumimoji="0" lang="en-GB" sz="32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0" i="0" u="none" strike="noStrike" cap="none" normalizeH="0" baseline="0" smtClean="0">
                          <a:ln>
                            <a:noFill/>
                          </a:ln>
                          <a:solidFill>
                            <a:schemeClr val="tx1"/>
                          </a:solidFill>
                          <a:effectLst/>
                          <a:latin typeface="Comic Sans MS" pitchFamily="66" charset="0"/>
                          <a:cs typeface="Times New Roman" pitchFamily="18" charset="0"/>
                        </a:rPr>
                        <a:t>1.5</a:t>
                      </a:r>
                      <a:endParaRPr kumimoji="0" lang="en-US" sz="32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0" i="0" u="none" strike="noStrike" cap="none" normalizeH="0" baseline="0" smtClean="0">
                          <a:ln>
                            <a:noFill/>
                          </a:ln>
                          <a:solidFill>
                            <a:schemeClr val="tx1"/>
                          </a:solidFill>
                          <a:effectLst/>
                          <a:latin typeface="Comic Sans MS" pitchFamily="66" charset="0"/>
                          <a:cs typeface="Times New Roman" pitchFamily="18" charset="0"/>
                        </a:rPr>
                        <a:t>304 </a:t>
                      </a:r>
                      <a:r>
                        <a:rPr kumimoji="0" lang="en-GB" sz="2000" b="0" i="0" u="none" strike="noStrike" cap="none" normalizeH="0" baseline="0" smtClean="0">
                          <a:ln>
                            <a:noFill/>
                          </a:ln>
                          <a:solidFill>
                            <a:schemeClr val="tx1"/>
                          </a:solidFill>
                          <a:effectLst/>
                          <a:latin typeface="Comic Sans MS" pitchFamily="66" charset="0"/>
                          <a:cs typeface="Times New Roman" pitchFamily="18" charset="0"/>
                        </a:rPr>
                        <a:t>± 165</a:t>
                      </a:r>
                      <a:endParaRPr kumimoji="0" lang="en-GB" sz="32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0" i="0" u="none" strike="noStrike" cap="none" normalizeH="0" baseline="0" smtClean="0">
                          <a:ln>
                            <a:noFill/>
                          </a:ln>
                          <a:solidFill>
                            <a:schemeClr val="tx1"/>
                          </a:solidFill>
                          <a:effectLst/>
                          <a:latin typeface="Comic Sans MS" pitchFamily="66" charset="0"/>
                          <a:cs typeface="Times New Roman" pitchFamily="18" charset="0"/>
                        </a:rPr>
                        <a:t>548 </a:t>
                      </a:r>
                      <a:r>
                        <a:rPr kumimoji="0" lang="en-GB" sz="2000" b="0" i="0" u="none" strike="noStrike" cap="none" normalizeH="0" baseline="0" smtClean="0">
                          <a:ln>
                            <a:noFill/>
                          </a:ln>
                          <a:solidFill>
                            <a:schemeClr val="tx1"/>
                          </a:solidFill>
                          <a:effectLst/>
                          <a:latin typeface="Comic Sans MS" pitchFamily="66" charset="0"/>
                          <a:cs typeface="Times New Roman" pitchFamily="18" charset="0"/>
                        </a:rPr>
                        <a:t>± 247</a:t>
                      </a:r>
                      <a:endParaRPr kumimoji="0" lang="en-GB" sz="32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923925">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tab pos="1349375" algn="l"/>
                          <a:tab pos="1981200" algn="l"/>
                        </a:tabLst>
                      </a:pPr>
                      <a:r>
                        <a:rPr kumimoji="0" lang="en-US" sz="1900" b="0" i="0" u="none" strike="noStrike" cap="none" normalizeH="0" baseline="0" smtClean="0">
                          <a:ln>
                            <a:noFill/>
                          </a:ln>
                          <a:solidFill>
                            <a:schemeClr val="tx1"/>
                          </a:solidFill>
                          <a:effectLst/>
                          <a:latin typeface="Comic Sans MS" pitchFamily="66" charset="0"/>
                          <a:cs typeface="Times New Roman" pitchFamily="18" charset="0"/>
                        </a:rPr>
                        <a:t>100</a:t>
                      </a:r>
                      <a:endParaRPr kumimoji="0" lang="en-US" sz="32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0" i="0" u="none" strike="noStrike" cap="none" normalizeH="0" baseline="0" smtClean="0">
                          <a:ln>
                            <a:noFill/>
                          </a:ln>
                          <a:solidFill>
                            <a:schemeClr val="tx1"/>
                          </a:solidFill>
                          <a:effectLst/>
                          <a:latin typeface="Comic Sans MS" pitchFamily="66" charset="0"/>
                          <a:cs typeface="Times New Roman" pitchFamily="18" charset="0"/>
                        </a:rPr>
                        <a:t>1,269 </a:t>
                      </a:r>
                      <a:r>
                        <a:rPr kumimoji="0" lang="en-GB" sz="2000" b="0" i="0" u="none" strike="noStrike" cap="none" normalizeH="0" baseline="0" smtClean="0">
                          <a:ln>
                            <a:noFill/>
                          </a:ln>
                          <a:solidFill>
                            <a:schemeClr val="tx1"/>
                          </a:solidFill>
                          <a:effectLst/>
                          <a:latin typeface="Comic Sans MS" pitchFamily="66" charset="0"/>
                          <a:cs typeface="Times New Roman" pitchFamily="18" charset="0"/>
                        </a:rPr>
                        <a:t>± 509</a:t>
                      </a:r>
                      <a:endParaRPr kumimoji="0" lang="en-GB" sz="32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0" i="0" u="none" strike="noStrike" cap="none" normalizeH="0" baseline="0" smtClean="0">
                          <a:ln>
                            <a:noFill/>
                          </a:ln>
                          <a:solidFill>
                            <a:schemeClr val="tx1"/>
                          </a:solidFill>
                          <a:effectLst/>
                          <a:latin typeface="Comic Sans MS" pitchFamily="66" charset="0"/>
                          <a:cs typeface="Times New Roman" pitchFamily="18" charset="0"/>
                        </a:rPr>
                        <a:t>2</a:t>
                      </a:r>
                      <a:endParaRPr kumimoji="0" lang="en-US" sz="32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0" i="0" u="none" strike="noStrike" cap="none" normalizeH="0" baseline="0" smtClean="0">
                          <a:ln>
                            <a:noFill/>
                          </a:ln>
                          <a:solidFill>
                            <a:schemeClr val="tx1"/>
                          </a:solidFill>
                          <a:effectLst/>
                          <a:latin typeface="Comic Sans MS" pitchFamily="66" charset="0"/>
                          <a:cs typeface="Times New Roman" pitchFamily="18" charset="0"/>
                        </a:rPr>
                        <a:t>2,693 </a:t>
                      </a:r>
                      <a:r>
                        <a:rPr kumimoji="0" lang="en-GB" sz="2000" b="0" i="0" u="none" strike="noStrike" cap="none" normalizeH="0" baseline="0" smtClean="0">
                          <a:ln>
                            <a:noFill/>
                          </a:ln>
                          <a:solidFill>
                            <a:schemeClr val="tx1"/>
                          </a:solidFill>
                          <a:effectLst/>
                          <a:latin typeface="Comic Sans MS" pitchFamily="66" charset="0"/>
                          <a:cs typeface="Times New Roman" pitchFamily="18" charset="0"/>
                        </a:rPr>
                        <a:t>± 773</a:t>
                      </a:r>
                      <a:endParaRPr kumimoji="0" lang="en-GB" sz="32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0" i="0" u="none" strike="noStrike" cap="none" normalizeH="0" baseline="0" smtClean="0">
                          <a:ln>
                            <a:noFill/>
                          </a:ln>
                          <a:solidFill>
                            <a:schemeClr val="tx1"/>
                          </a:solidFill>
                          <a:effectLst/>
                          <a:latin typeface="Comic Sans MS" pitchFamily="66" charset="0"/>
                          <a:cs typeface="Times New Roman" pitchFamily="18" charset="0"/>
                        </a:rPr>
                        <a:t>2,937 </a:t>
                      </a:r>
                      <a:r>
                        <a:rPr kumimoji="0" lang="en-GB" sz="2000" b="0" i="0" u="none" strike="noStrike" cap="none" normalizeH="0" baseline="0" smtClean="0">
                          <a:ln>
                            <a:noFill/>
                          </a:ln>
                          <a:solidFill>
                            <a:schemeClr val="tx1"/>
                          </a:solidFill>
                          <a:effectLst/>
                          <a:latin typeface="Comic Sans MS" pitchFamily="66" charset="0"/>
                          <a:cs typeface="Times New Roman" pitchFamily="18" charset="0"/>
                        </a:rPr>
                        <a:t>± 797</a:t>
                      </a:r>
                      <a:endParaRPr kumimoji="0" lang="en-GB" sz="32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925513">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tab pos="1349375" algn="l"/>
                          <a:tab pos="1981200" algn="l"/>
                        </a:tabLst>
                      </a:pPr>
                      <a:r>
                        <a:rPr kumimoji="0" lang="en-US" sz="1900" b="0" i="0" u="none" strike="noStrike" cap="none" normalizeH="0" baseline="0" smtClean="0">
                          <a:ln>
                            <a:noFill/>
                          </a:ln>
                          <a:solidFill>
                            <a:schemeClr val="tx1"/>
                          </a:solidFill>
                          <a:effectLst/>
                          <a:latin typeface="Comic Sans MS" pitchFamily="66" charset="0"/>
                          <a:cs typeface="Times New Roman" pitchFamily="18" charset="0"/>
                        </a:rPr>
                        <a:t>300</a:t>
                      </a:r>
                      <a:endParaRPr kumimoji="0" lang="en-US" sz="32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0" i="0" u="none" strike="noStrike" cap="none" normalizeH="0" baseline="0" smtClean="0">
                          <a:ln>
                            <a:noFill/>
                          </a:ln>
                          <a:solidFill>
                            <a:schemeClr val="tx1"/>
                          </a:solidFill>
                          <a:effectLst/>
                          <a:latin typeface="Comic Sans MS" pitchFamily="66" charset="0"/>
                          <a:cs typeface="Times New Roman" pitchFamily="18" charset="0"/>
                        </a:rPr>
                        <a:t>3,146 </a:t>
                      </a:r>
                      <a:r>
                        <a:rPr kumimoji="0" lang="en-GB" sz="2000" b="0" i="0" u="none" strike="noStrike" cap="none" normalizeH="0" baseline="0" smtClean="0">
                          <a:ln>
                            <a:noFill/>
                          </a:ln>
                          <a:solidFill>
                            <a:schemeClr val="tx1"/>
                          </a:solidFill>
                          <a:effectLst/>
                          <a:latin typeface="Comic Sans MS" pitchFamily="66" charset="0"/>
                          <a:cs typeface="Times New Roman" pitchFamily="18" charset="0"/>
                        </a:rPr>
                        <a:t>± 699</a:t>
                      </a:r>
                      <a:endParaRPr kumimoji="0" lang="en-GB" sz="32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0" i="0" u="none" strike="noStrike" cap="none" normalizeH="0" baseline="0" smtClean="0">
                          <a:ln>
                            <a:noFill/>
                          </a:ln>
                          <a:solidFill>
                            <a:schemeClr val="tx1"/>
                          </a:solidFill>
                          <a:effectLst/>
                          <a:latin typeface="Comic Sans MS" pitchFamily="66" charset="0"/>
                          <a:cs typeface="Times New Roman" pitchFamily="18" charset="0"/>
                        </a:rPr>
                        <a:t>3</a:t>
                      </a:r>
                      <a:endParaRPr kumimoji="0" lang="en-US" sz="32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0" i="0" u="none" strike="noStrike" cap="none" normalizeH="0" baseline="0" smtClean="0">
                          <a:ln>
                            <a:noFill/>
                          </a:ln>
                          <a:solidFill>
                            <a:schemeClr val="tx1"/>
                          </a:solidFill>
                          <a:effectLst/>
                          <a:latin typeface="Comic Sans MS" pitchFamily="66" charset="0"/>
                          <a:cs typeface="Times New Roman" pitchFamily="18" charset="0"/>
                        </a:rPr>
                        <a:t>25,030 </a:t>
                      </a:r>
                      <a:r>
                        <a:rPr kumimoji="0" lang="en-GB" sz="2000" b="0" i="0" u="none" strike="noStrike" cap="none" normalizeH="0" baseline="0" smtClean="0">
                          <a:ln>
                            <a:noFill/>
                          </a:ln>
                          <a:solidFill>
                            <a:schemeClr val="tx1"/>
                          </a:solidFill>
                          <a:effectLst/>
                          <a:latin typeface="Comic Sans MS" pitchFamily="66" charset="0"/>
                          <a:cs typeface="Times New Roman" pitchFamily="18" charset="0"/>
                        </a:rPr>
                        <a:t>± 13,407</a:t>
                      </a:r>
                      <a:endParaRPr kumimoji="0" lang="en-GB" sz="32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
                          <a:schemeClr val="bg2"/>
                        </a:buClr>
                        <a:buSzPct val="70000"/>
                        <a:buFont typeface="Wingdings" pitchFamily="2" charset="2"/>
                        <a:buNone/>
                        <a:tabLst/>
                      </a:pPr>
                      <a:r>
                        <a:rPr kumimoji="0" lang="en-US" sz="2000" b="0" i="0" u="none" strike="noStrike" cap="none" normalizeH="0" baseline="0" smtClean="0">
                          <a:ln>
                            <a:noFill/>
                          </a:ln>
                          <a:solidFill>
                            <a:schemeClr val="tx1"/>
                          </a:solidFill>
                          <a:effectLst/>
                          <a:latin typeface="Comic Sans MS" pitchFamily="66" charset="0"/>
                          <a:cs typeface="Times New Roman" pitchFamily="18" charset="0"/>
                        </a:rPr>
                        <a:t>25,513 </a:t>
                      </a:r>
                      <a:r>
                        <a:rPr kumimoji="0" lang="en-GB" sz="2000" b="0" i="0" u="none" strike="noStrike" cap="none" normalizeH="0" baseline="0" smtClean="0">
                          <a:ln>
                            <a:noFill/>
                          </a:ln>
                          <a:solidFill>
                            <a:schemeClr val="tx1"/>
                          </a:solidFill>
                          <a:effectLst/>
                          <a:latin typeface="Comic Sans MS" pitchFamily="66" charset="0"/>
                          <a:cs typeface="Times New Roman" pitchFamily="18" charset="0"/>
                        </a:rPr>
                        <a:t>± 13,418</a:t>
                      </a:r>
                      <a:endParaRPr kumimoji="0" lang="en-GB" sz="3200" b="0" i="0" u="none" strike="noStrike" cap="none" normalizeH="0" baseline="0" smtClean="0">
                        <a:ln>
                          <a:noFill/>
                        </a:ln>
                        <a:solidFill>
                          <a:schemeClr val="tx1"/>
                        </a:solidFill>
                        <a:effectLst/>
                        <a:latin typeface="Comic Sans MS" pitchFamily="66"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
        <p:nvSpPr>
          <p:cNvPr id="38947" name="Text Box 41"/>
          <p:cNvSpPr txBox="1">
            <a:spLocks noChangeArrowheads="1"/>
          </p:cNvSpPr>
          <p:nvPr/>
        </p:nvSpPr>
        <p:spPr bwMode="auto">
          <a:xfrm>
            <a:off x="684213" y="5516563"/>
            <a:ext cx="8459787" cy="822325"/>
          </a:xfrm>
          <a:prstGeom prst="rect">
            <a:avLst/>
          </a:prstGeom>
          <a:noFill/>
          <a:ln w="9525">
            <a:noFill/>
            <a:miter lim="800000"/>
            <a:headEnd/>
            <a:tailEnd/>
          </a:ln>
        </p:spPr>
        <p:txBody>
          <a:bodyPr>
            <a:spAutoFit/>
          </a:bodyPr>
          <a:lstStyle/>
          <a:p>
            <a:r>
              <a:rPr lang="en-US" sz="1200">
                <a:solidFill>
                  <a:srgbClr val="336666"/>
                </a:solidFill>
                <a:latin typeface="Comic Sans MS" pitchFamily="66" charset="0"/>
              </a:rPr>
              <a:t>(#)  maximum observed plasma concentration</a:t>
            </a:r>
          </a:p>
          <a:p>
            <a:r>
              <a:rPr lang="en-US" sz="1200">
                <a:solidFill>
                  <a:srgbClr val="336666"/>
                </a:solidFill>
                <a:latin typeface="Comic Sans MS" pitchFamily="66" charset="0"/>
              </a:rPr>
              <a:t>(*)  time from administration to obtain Cmax; The values are given as median.</a:t>
            </a:r>
          </a:p>
          <a:p>
            <a:r>
              <a:rPr lang="en-US" sz="1200">
                <a:solidFill>
                  <a:srgbClr val="336666"/>
                </a:solidFill>
                <a:latin typeface="Comic Sans MS" pitchFamily="66" charset="0"/>
              </a:rPr>
              <a:t>(¶) area under the concentration-time curve from time zero up to last sampling (24 h after administration)</a:t>
            </a:r>
          </a:p>
          <a:p>
            <a:r>
              <a:rPr lang="en-US" sz="1200">
                <a:solidFill>
                  <a:srgbClr val="336666"/>
                </a:solidFill>
                <a:latin typeface="Comic Sans MS" pitchFamily="66" charset="0"/>
              </a:rPr>
              <a:t>(†)</a:t>
            </a:r>
            <a:r>
              <a:rPr lang="en-GB" sz="1200">
                <a:solidFill>
                  <a:srgbClr val="336666"/>
                </a:solidFill>
                <a:latin typeface="Comic Sans MS" pitchFamily="66" charset="0"/>
              </a:rPr>
              <a:t> area under the concentration-time curve calculating the extrapolation to infinity</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762000" y="533400"/>
            <a:ext cx="7696200" cy="685800"/>
          </a:xfrm>
        </p:spPr>
        <p:txBody>
          <a:bodyPr/>
          <a:lstStyle/>
          <a:p>
            <a:pPr algn="ctr" eaLnBrk="1" hangingPunct="1"/>
            <a:r>
              <a:rPr lang="it-IT" smtClean="0">
                <a:latin typeface="Comic Sans MS" pitchFamily="66" charset="0"/>
              </a:rPr>
              <a:t>Conclusione (1)</a:t>
            </a:r>
          </a:p>
        </p:txBody>
      </p:sp>
      <p:sp>
        <p:nvSpPr>
          <p:cNvPr id="39939" name="Rectangle 3"/>
          <p:cNvSpPr>
            <a:spLocks noGrp="1" noChangeArrowheads="1"/>
          </p:cNvSpPr>
          <p:nvPr>
            <p:ph type="body" idx="1"/>
          </p:nvPr>
        </p:nvSpPr>
        <p:spPr>
          <a:xfrm>
            <a:off x="755650" y="2154238"/>
            <a:ext cx="7696200" cy="2951162"/>
          </a:xfrm>
        </p:spPr>
        <p:txBody>
          <a:bodyPr/>
          <a:lstStyle/>
          <a:p>
            <a:pPr eaLnBrk="1" hangingPunct="1">
              <a:spcBef>
                <a:spcPct val="0"/>
              </a:spcBef>
            </a:pPr>
            <a:r>
              <a:rPr lang="it-IT" sz="2300" smtClean="0">
                <a:latin typeface="Comic Sans MS" pitchFamily="66" charset="0"/>
              </a:rPr>
              <a:t>La proprietà di non essere assorbita non è intrinseca della rifaximina, ma dipende dalla forma polimorfa dello stato solido alla quale è somministrata</a:t>
            </a:r>
          </a:p>
          <a:p>
            <a:pPr eaLnBrk="1" hangingPunct="1">
              <a:spcBef>
                <a:spcPct val="0"/>
              </a:spcBef>
              <a:buFont typeface="Wingdings" pitchFamily="2" charset="2"/>
              <a:buNone/>
            </a:pPr>
            <a:endParaRPr lang="it-IT" sz="2300" smtClean="0">
              <a:latin typeface="Comic Sans MS" pitchFamily="66" charset="0"/>
            </a:endParaRPr>
          </a:p>
          <a:p>
            <a:pPr eaLnBrk="1" hangingPunct="1">
              <a:spcBef>
                <a:spcPct val="0"/>
              </a:spcBef>
            </a:pPr>
            <a:r>
              <a:rPr lang="it-IT" sz="2300" smtClean="0">
                <a:latin typeface="Comic Sans MS" pitchFamily="66" charset="0"/>
              </a:rPr>
              <a:t>La forma </a:t>
            </a:r>
            <a:r>
              <a:rPr lang="it-IT" sz="2300" smtClean="0">
                <a:latin typeface="Comic Sans MS" pitchFamily="66" charset="0"/>
                <a:sym typeface="Symbol" pitchFamily="18" charset="2"/>
              </a:rPr>
              <a:t></a:t>
            </a:r>
            <a:r>
              <a:rPr lang="it-IT" sz="2300" smtClean="0">
                <a:latin typeface="Comic Sans MS" pitchFamily="66" charset="0"/>
              </a:rPr>
              <a:t> e la forma </a:t>
            </a:r>
            <a:r>
              <a:rPr lang="it-IT" sz="2300" smtClean="0">
                <a:latin typeface="Comic Sans MS" pitchFamily="66" charset="0"/>
                <a:sym typeface="Symbol" pitchFamily="18" charset="2"/>
              </a:rPr>
              <a:t> possono essere considerate praticamente non assorbite, mentre la forma , ma ancor di più, la forma  e la forma amorfa sono significativamente assorbite</a:t>
            </a:r>
            <a:endParaRPr lang="it-IT" sz="2300" smtClean="0">
              <a:latin typeface="Comic Sans MS" pitchFamily="66"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3"/>
          <p:cNvSpPr>
            <a:spLocks noGrp="1" noChangeArrowheads="1"/>
          </p:cNvSpPr>
          <p:nvPr>
            <p:ph type="body" idx="4294967295"/>
          </p:nvPr>
        </p:nvSpPr>
        <p:spPr>
          <a:xfrm>
            <a:off x="685800" y="1828800"/>
            <a:ext cx="7772400" cy="3581400"/>
          </a:xfrm>
        </p:spPr>
        <p:txBody>
          <a:bodyPr/>
          <a:lstStyle/>
          <a:p>
            <a:pPr marL="0" indent="0" eaLnBrk="1" hangingPunct="1">
              <a:lnSpc>
                <a:spcPct val="80000"/>
              </a:lnSpc>
              <a:buFont typeface="Wingdings" pitchFamily="2" charset="2"/>
              <a:buNone/>
            </a:pPr>
            <a:r>
              <a:rPr lang="it-IT" sz="2300" smtClean="0">
                <a:latin typeface="Comic Sans MS" pitchFamily="66" charset="0"/>
                <a:sym typeface="Symbol" pitchFamily="18" charset="2"/>
              </a:rPr>
              <a:t>Le forme polimorfe di rifaximina che generano livelli di assorbimento molto più elevati della forma , non garantiscono gli stessi livelli di sicurezza</a:t>
            </a:r>
          </a:p>
          <a:p>
            <a:pPr marL="0" indent="0" eaLnBrk="1" hangingPunct="1">
              <a:lnSpc>
                <a:spcPct val="30000"/>
              </a:lnSpc>
              <a:buFont typeface="Wingdings" pitchFamily="2" charset="2"/>
              <a:buNone/>
            </a:pPr>
            <a:endParaRPr lang="it-IT" sz="2300" smtClean="0">
              <a:latin typeface="Comic Sans MS" pitchFamily="66" charset="0"/>
              <a:sym typeface="Symbol" pitchFamily="18" charset="2"/>
            </a:endParaRPr>
          </a:p>
          <a:p>
            <a:pPr marL="0" indent="0" eaLnBrk="1" hangingPunct="1">
              <a:buFont typeface="Wingdings" pitchFamily="2" charset="2"/>
              <a:buNone/>
            </a:pPr>
            <a:r>
              <a:rPr lang="it-IT" sz="2300" smtClean="0">
                <a:solidFill>
                  <a:srgbClr val="FF0000"/>
                </a:solidFill>
                <a:latin typeface="Comic Sans MS" pitchFamily="66" charset="0"/>
              </a:rPr>
              <a:t>La rifaximina contenuta in </a:t>
            </a:r>
            <a:r>
              <a:rPr lang="it-IT" sz="2300" smtClean="0">
                <a:solidFill>
                  <a:srgbClr val="FF0000"/>
                </a:solidFill>
                <a:latin typeface="Comic Sans MS" pitchFamily="66" charset="0"/>
                <a:sym typeface="Symbol" pitchFamily="18" charset="2"/>
              </a:rPr>
              <a:t>Normix</a:t>
            </a:r>
            <a:r>
              <a:rPr lang="en-US" sz="2300" smtClean="0">
                <a:solidFill>
                  <a:srgbClr val="FF0000"/>
                </a:solidFill>
                <a:latin typeface="Comic Sans MS" pitchFamily="66" charset="0"/>
                <a:sym typeface="Symbol" pitchFamily="18" charset="2"/>
              </a:rPr>
              <a:t>®</a:t>
            </a:r>
            <a:r>
              <a:rPr lang="it-IT" sz="2300" smtClean="0">
                <a:solidFill>
                  <a:srgbClr val="FF0000"/>
                </a:solidFill>
                <a:latin typeface="Comic Sans MS" pitchFamily="66" charset="0"/>
              </a:rPr>
              <a:t> è la rifaximina-</a:t>
            </a:r>
            <a:r>
              <a:rPr lang="it-IT" sz="2300" smtClean="0">
                <a:solidFill>
                  <a:srgbClr val="FF0000"/>
                </a:solidFill>
                <a:latin typeface="Comic Sans MS" pitchFamily="66" charset="0"/>
                <a:sym typeface="Symbol" pitchFamily="18" charset="2"/>
              </a:rPr>
              <a:t></a:t>
            </a:r>
          </a:p>
          <a:p>
            <a:pPr marL="0" indent="0" eaLnBrk="1" hangingPunct="1">
              <a:lnSpc>
                <a:spcPct val="40000"/>
              </a:lnSpc>
              <a:buFont typeface="Wingdings" pitchFamily="2" charset="2"/>
              <a:buNone/>
            </a:pPr>
            <a:endParaRPr lang="it-IT" sz="2300" smtClean="0">
              <a:solidFill>
                <a:srgbClr val="FF0000"/>
              </a:solidFill>
              <a:latin typeface="Comic Sans MS" pitchFamily="66" charset="0"/>
              <a:sym typeface="Symbol" pitchFamily="18" charset="2"/>
            </a:endParaRPr>
          </a:p>
          <a:p>
            <a:pPr marL="0" indent="0" eaLnBrk="1" hangingPunct="1">
              <a:lnSpc>
                <a:spcPct val="80000"/>
              </a:lnSpc>
              <a:buFont typeface="Wingdings" pitchFamily="2" charset="2"/>
              <a:buNone/>
            </a:pPr>
            <a:r>
              <a:rPr lang="it-IT" sz="2300" smtClean="0">
                <a:latin typeface="Comic Sans MS" pitchFamily="66" charset="0"/>
                <a:sym typeface="Symbol" pitchFamily="18" charset="2"/>
              </a:rPr>
              <a:t>L’efficacia e la sicurezza di Normix</a:t>
            </a:r>
            <a:r>
              <a:rPr lang="en-US" sz="2300" smtClean="0">
                <a:latin typeface="Comic Sans MS" pitchFamily="66" charset="0"/>
                <a:sym typeface="Symbol" pitchFamily="18" charset="2"/>
              </a:rPr>
              <a:t>®</a:t>
            </a:r>
            <a:r>
              <a:rPr lang="it-IT" sz="2300" smtClean="0">
                <a:latin typeface="Comic Sans MS" pitchFamily="66" charset="0"/>
                <a:sym typeface="Symbol" pitchFamily="18" charset="2"/>
              </a:rPr>
              <a:t> si basano sulle caratteristiche di biodisponibilità della rifaximina-</a:t>
            </a:r>
          </a:p>
          <a:p>
            <a:pPr marL="0" indent="0" eaLnBrk="1" hangingPunct="1">
              <a:lnSpc>
                <a:spcPct val="50000"/>
              </a:lnSpc>
              <a:buFont typeface="Wingdings" pitchFamily="2" charset="2"/>
              <a:buNone/>
            </a:pPr>
            <a:endParaRPr lang="it-IT" sz="2300" smtClean="0">
              <a:latin typeface="Comic Sans MS" pitchFamily="66" charset="0"/>
              <a:sym typeface="Symbol" pitchFamily="18" charset="2"/>
            </a:endParaRPr>
          </a:p>
          <a:p>
            <a:pPr marL="0" indent="0" eaLnBrk="1" hangingPunct="1">
              <a:lnSpc>
                <a:spcPct val="80000"/>
              </a:lnSpc>
              <a:buFont typeface="Wingdings" pitchFamily="2" charset="2"/>
              <a:buNone/>
            </a:pPr>
            <a:r>
              <a:rPr lang="it-IT" sz="2300" smtClean="0">
                <a:sym typeface="Symbol" pitchFamily="18" charset="2"/>
              </a:rPr>
              <a:t>L’ identificazione della rifaximina-  è una specifica di prodotto approvata dall’AIFA e riportata nel RCP del </a:t>
            </a:r>
            <a:r>
              <a:rPr lang="it-IT" sz="2300" smtClean="0">
                <a:latin typeface="Comic Sans MS" pitchFamily="66" charset="0"/>
                <a:sym typeface="Symbol" pitchFamily="18" charset="2"/>
              </a:rPr>
              <a:t>Normix</a:t>
            </a:r>
            <a:r>
              <a:rPr lang="en-US" sz="2300" smtClean="0">
                <a:latin typeface="Comic Sans MS" pitchFamily="66" charset="0"/>
                <a:sym typeface="Symbol" pitchFamily="18" charset="2"/>
              </a:rPr>
              <a:t>®</a:t>
            </a:r>
            <a:r>
              <a:rPr lang="it-IT" sz="2300" smtClean="0">
                <a:latin typeface="Comic Sans MS" pitchFamily="66" charset="0"/>
                <a:sym typeface="Symbol" pitchFamily="18" charset="2"/>
              </a:rPr>
              <a:t> </a:t>
            </a:r>
          </a:p>
        </p:txBody>
      </p:sp>
      <p:sp>
        <p:nvSpPr>
          <p:cNvPr id="40963" name="Rectangle 2"/>
          <p:cNvSpPr>
            <a:spLocks noChangeArrowheads="1"/>
          </p:cNvSpPr>
          <p:nvPr/>
        </p:nvSpPr>
        <p:spPr bwMode="auto">
          <a:xfrm>
            <a:off x="762000" y="533400"/>
            <a:ext cx="7696200" cy="685800"/>
          </a:xfrm>
          <a:prstGeom prst="rect">
            <a:avLst/>
          </a:prstGeom>
          <a:noFill/>
          <a:ln w="9525">
            <a:noFill/>
            <a:miter lim="800000"/>
            <a:headEnd/>
            <a:tailEnd/>
          </a:ln>
        </p:spPr>
        <p:txBody>
          <a:bodyPr anchor="b"/>
          <a:lstStyle/>
          <a:p>
            <a:pPr algn="ctr"/>
            <a:r>
              <a:rPr lang="it-IT" sz="2400" b="1">
                <a:solidFill>
                  <a:srgbClr val="FF0000"/>
                </a:solidFill>
                <a:latin typeface="Comic Sans MS" pitchFamily="66" charset="0"/>
              </a:rPr>
              <a:t>Conclusione (2)</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762000" y="381000"/>
            <a:ext cx="7696200" cy="1143000"/>
          </a:xfrm>
          <a:ln w="28575">
            <a:solidFill>
              <a:srgbClr val="FF0000"/>
            </a:solidFill>
          </a:ln>
        </p:spPr>
        <p:txBody>
          <a:bodyPr/>
          <a:lstStyle/>
          <a:p>
            <a:pPr eaLnBrk="1" hangingPunct="1"/>
            <a:r>
              <a:rPr lang="it-IT" sz="2900" b="1" smtClean="0">
                <a:solidFill>
                  <a:srgbClr val="FF0000"/>
                </a:solidFill>
                <a:latin typeface="Comic Sans MS" pitchFamily="66" charset="0"/>
              </a:rPr>
              <a:t>	Tutti i muri sono fatti di mattoni, ma</a:t>
            </a:r>
            <a:r>
              <a:rPr lang="it-IT" sz="2900" b="1" smtClean="0">
                <a:solidFill>
                  <a:srgbClr val="FF0000"/>
                </a:solidFill>
                <a:latin typeface="Arial Black" pitchFamily="34" charset="0"/>
              </a:rPr>
              <a:t>…</a:t>
            </a:r>
            <a:r>
              <a:rPr lang="it-IT" sz="2900" b="1" smtClean="0">
                <a:solidFill>
                  <a:srgbClr val="FF0000"/>
                </a:solidFill>
                <a:latin typeface="Comic Sans MS" pitchFamily="66" charset="0"/>
              </a:rPr>
              <a:t> non tutti i muri sono uguali!</a:t>
            </a:r>
          </a:p>
        </p:txBody>
      </p:sp>
      <p:sp>
        <p:nvSpPr>
          <p:cNvPr id="7171" name="AutoShape 12"/>
          <p:cNvSpPr>
            <a:spLocks noChangeArrowheads="1"/>
          </p:cNvSpPr>
          <p:nvPr/>
        </p:nvSpPr>
        <p:spPr bwMode="auto">
          <a:xfrm>
            <a:off x="4267200" y="2060575"/>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pPr algn="ctr"/>
            <a:endParaRPr lang="en-GB">
              <a:solidFill>
                <a:srgbClr val="000000"/>
              </a:solidFill>
            </a:endParaRPr>
          </a:p>
        </p:txBody>
      </p:sp>
      <p:grpSp>
        <p:nvGrpSpPr>
          <p:cNvPr id="7172" name="Group 74"/>
          <p:cNvGrpSpPr>
            <a:grpSpLocks/>
          </p:cNvGrpSpPr>
          <p:nvPr/>
        </p:nvGrpSpPr>
        <p:grpSpPr bwMode="auto">
          <a:xfrm>
            <a:off x="539750" y="3111500"/>
            <a:ext cx="2808288" cy="1079500"/>
            <a:chOff x="340" y="1752"/>
            <a:chExt cx="1769" cy="680"/>
          </a:xfrm>
        </p:grpSpPr>
        <p:sp>
          <p:nvSpPr>
            <p:cNvPr id="7208" name="AutoShape 18"/>
            <p:cNvSpPr>
              <a:spLocks noChangeArrowheads="1"/>
            </p:cNvSpPr>
            <p:nvPr/>
          </p:nvSpPr>
          <p:spPr bwMode="auto">
            <a:xfrm>
              <a:off x="340" y="1752"/>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09" name="AutoShape 19"/>
            <p:cNvSpPr>
              <a:spLocks noChangeArrowheads="1"/>
            </p:cNvSpPr>
            <p:nvPr/>
          </p:nvSpPr>
          <p:spPr bwMode="auto">
            <a:xfrm>
              <a:off x="793" y="1752"/>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10" name="AutoShape 20"/>
            <p:cNvSpPr>
              <a:spLocks noChangeArrowheads="1"/>
            </p:cNvSpPr>
            <p:nvPr/>
          </p:nvSpPr>
          <p:spPr bwMode="auto">
            <a:xfrm>
              <a:off x="1247" y="1752"/>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11" name="AutoShape 21"/>
            <p:cNvSpPr>
              <a:spLocks noChangeArrowheads="1"/>
            </p:cNvSpPr>
            <p:nvPr/>
          </p:nvSpPr>
          <p:spPr bwMode="auto">
            <a:xfrm>
              <a:off x="1701" y="1752"/>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12" name="AutoShape 22"/>
            <p:cNvSpPr>
              <a:spLocks noChangeArrowheads="1"/>
            </p:cNvSpPr>
            <p:nvPr/>
          </p:nvSpPr>
          <p:spPr bwMode="auto">
            <a:xfrm>
              <a:off x="340" y="1933"/>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13" name="AutoShape 23"/>
            <p:cNvSpPr>
              <a:spLocks noChangeArrowheads="1"/>
            </p:cNvSpPr>
            <p:nvPr/>
          </p:nvSpPr>
          <p:spPr bwMode="auto">
            <a:xfrm>
              <a:off x="793" y="1933"/>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14" name="AutoShape 24"/>
            <p:cNvSpPr>
              <a:spLocks noChangeArrowheads="1"/>
            </p:cNvSpPr>
            <p:nvPr/>
          </p:nvSpPr>
          <p:spPr bwMode="auto">
            <a:xfrm>
              <a:off x="1247" y="1933"/>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15" name="AutoShape 25"/>
            <p:cNvSpPr>
              <a:spLocks noChangeArrowheads="1"/>
            </p:cNvSpPr>
            <p:nvPr/>
          </p:nvSpPr>
          <p:spPr bwMode="auto">
            <a:xfrm>
              <a:off x="1701" y="1933"/>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16" name="AutoShape 26"/>
            <p:cNvSpPr>
              <a:spLocks noChangeArrowheads="1"/>
            </p:cNvSpPr>
            <p:nvPr/>
          </p:nvSpPr>
          <p:spPr bwMode="auto">
            <a:xfrm>
              <a:off x="340" y="2115"/>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17" name="AutoShape 27"/>
            <p:cNvSpPr>
              <a:spLocks noChangeArrowheads="1"/>
            </p:cNvSpPr>
            <p:nvPr/>
          </p:nvSpPr>
          <p:spPr bwMode="auto">
            <a:xfrm>
              <a:off x="793" y="2115"/>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18" name="AutoShape 28"/>
            <p:cNvSpPr>
              <a:spLocks noChangeArrowheads="1"/>
            </p:cNvSpPr>
            <p:nvPr/>
          </p:nvSpPr>
          <p:spPr bwMode="auto">
            <a:xfrm>
              <a:off x="1247" y="2115"/>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19" name="AutoShape 29"/>
            <p:cNvSpPr>
              <a:spLocks noChangeArrowheads="1"/>
            </p:cNvSpPr>
            <p:nvPr/>
          </p:nvSpPr>
          <p:spPr bwMode="auto">
            <a:xfrm>
              <a:off x="1701" y="2115"/>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20" name="AutoShape 30"/>
            <p:cNvSpPr>
              <a:spLocks noChangeArrowheads="1"/>
            </p:cNvSpPr>
            <p:nvPr/>
          </p:nvSpPr>
          <p:spPr bwMode="auto">
            <a:xfrm>
              <a:off x="340" y="2296"/>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21" name="AutoShape 31"/>
            <p:cNvSpPr>
              <a:spLocks noChangeArrowheads="1"/>
            </p:cNvSpPr>
            <p:nvPr/>
          </p:nvSpPr>
          <p:spPr bwMode="auto">
            <a:xfrm>
              <a:off x="793" y="2296"/>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22" name="AutoShape 32"/>
            <p:cNvSpPr>
              <a:spLocks noChangeArrowheads="1"/>
            </p:cNvSpPr>
            <p:nvPr/>
          </p:nvSpPr>
          <p:spPr bwMode="auto">
            <a:xfrm>
              <a:off x="1247" y="2296"/>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23" name="AutoShape 33"/>
            <p:cNvSpPr>
              <a:spLocks noChangeArrowheads="1"/>
            </p:cNvSpPr>
            <p:nvPr/>
          </p:nvSpPr>
          <p:spPr bwMode="auto">
            <a:xfrm>
              <a:off x="1701" y="2296"/>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grpSp>
      <p:grpSp>
        <p:nvGrpSpPr>
          <p:cNvPr id="7173" name="Group 73"/>
          <p:cNvGrpSpPr>
            <a:grpSpLocks/>
          </p:cNvGrpSpPr>
          <p:nvPr/>
        </p:nvGrpSpPr>
        <p:grpSpPr bwMode="auto">
          <a:xfrm>
            <a:off x="5387975" y="3111500"/>
            <a:ext cx="3527425" cy="1079500"/>
            <a:chOff x="3334" y="1752"/>
            <a:chExt cx="2222" cy="680"/>
          </a:xfrm>
        </p:grpSpPr>
        <p:sp>
          <p:nvSpPr>
            <p:cNvPr id="7191" name="AutoShape 36"/>
            <p:cNvSpPr>
              <a:spLocks noChangeArrowheads="1"/>
            </p:cNvSpPr>
            <p:nvPr/>
          </p:nvSpPr>
          <p:spPr bwMode="auto">
            <a:xfrm>
              <a:off x="3379" y="1752"/>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92" name="AutoShape 37"/>
            <p:cNvSpPr>
              <a:spLocks noChangeArrowheads="1"/>
            </p:cNvSpPr>
            <p:nvPr/>
          </p:nvSpPr>
          <p:spPr bwMode="auto">
            <a:xfrm>
              <a:off x="3833" y="1752"/>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93" name="AutoShape 38"/>
            <p:cNvSpPr>
              <a:spLocks noChangeArrowheads="1"/>
            </p:cNvSpPr>
            <p:nvPr/>
          </p:nvSpPr>
          <p:spPr bwMode="auto">
            <a:xfrm>
              <a:off x="4286" y="1752"/>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94" name="AutoShape 39"/>
            <p:cNvSpPr>
              <a:spLocks noChangeArrowheads="1"/>
            </p:cNvSpPr>
            <p:nvPr/>
          </p:nvSpPr>
          <p:spPr bwMode="auto">
            <a:xfrm>
              <a:off x="4740" y="1752"/>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95" name="AutoShape 40"/>
            <p:cNvSpPr>
              <a:spLocks noChangeArrowheads="1"/>
            </p:cNvSpPr>
            <p:nvPr/>
          </p:nvSpPr>
          <p:spPr bwMode="auto">
            <a:xfrm>
              <a:off x="3606" y="1933"/>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96" name="AutoShape 41"/>
            <p:cNvSpPr>
              <a:spLocks noChangeArrowheads="1"/>
            </p:cNvSpPr>
            <p:nvPr/>
          </p:nvSpPr>
          <p:spPr bwMode="auto">
            <a:xfrm>
              <a:off x="4059" y="1933"/>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97" name="AutoShape 42"/>
            <p:cNvSpPr>
              <a:spLocks noChangeArrowheads="1"/>
            </p:cNvSpPr>
            <p:nvPr/>
          </p:nvSpPr>
          <p:spPr bwMode="auto">
            <a:xfrm>
              <a:off x="4513" y="1933"/>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98" name="AutoShape 43"/>
            <p:cNvSpPr>
              <a:spLocks noChangeArrowheads="1"/>
            </p:cNvSpPr>
            <p:nvPr/>
          </p:nvSpPr>
          <p:spPr bwMode="auto">
            <a:xfrm>
              <a:off x="4967" y="1933"/>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99" name="AutoShape 44"/>
            <p:cNvSpPr>
              <a:spLocks noChangeArrowheads="1"/>
            </p:cNvSpPr>
            <p:nvPr/>
          </p:nvSpPr>
          <p:spPr bwMode="auto">
            <a:xfrm>
              <a:off x="3334" y="2115"/>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00" name="AutoShape 45"/>
            <p:cNvSpPr>
              <a:spLocks noChangeArrowheads="1"/>
            </p:cNvSpPr>
            <p:nvPr/>
          </p:nvSpPr>
          <p:spPr bwMode="auto">
            <a:xfrm>
              <a:off x="3787" y="2115"/>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01" name="AutoShape 46"/>
            <p:cNvSpPr>
              <a:spLocks noChangeArrowheads="1"/>
            </p:cNvSpPr>
            <p:nvPr/>
          </p:nvSpPr>
          <p:spPr bwMode="auto">
            <a:xfrm>
              <a:off x="4241" y="2115"/>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02" name="AutoShape 47"/>
            <p:cNvSpPr>
              <a:spLocks noChangeArrowheads="1"/>
            </p:cNvSpPr>
            <p:nvPr/>
          </p:nvSpPr>
          <p:spPr bwMode="auto">
            <a:xfrm>
              <a:off x="4694" y="2115"/>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03" name="AutoShape 48"/>
            <p:cNvSpPr>
              <a:spLocks noChangeArrowheads="1"/>
            </p:cNvSpPr>
            <p:nvPr/>
          </p:nvSpPr>
          <p:spPr bwMode="auto">
            <a:xfrm>
              <a:off x="5148" y="2115"/>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04" name="AutoShape 49"/>
            <p:cNvSpPr>
              <a:spLocks noChangeArrowheads="1"/>
            </p:cNvSpPr>
            <p:nvPr/>
          </p:nvSpPr>
          <p:spPr bwMode="auto">
            <a:xfrm>
              <a:off x="3515" y="2296"/>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05" name="AutoShape 50"/>
            <p:cNvSpPr>
              <a:spLocks noChangeArrowheads="1"/>
            </p:cNvSpPr>
            <p:nvPr/>
          </p:nvSpPr>
          <p:spPr bwMode="auto">
            <a:xfrm>
              <a:off x="3969" y="2296"/>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06" name="AutoShape 51"/>
            <p:cNvSpPr>
              <a:spLocks noChangeArrowheads="1"/>
            </p:cNvSpPr>
            <p:nvPr/>
          </p:nvSpPr>
          <p:spPr bwMode="auto">
            <a:xfrm>
              <a:off x="4422" y="2296"/>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207" name="AutoShape 52"/>
            <p:cNvSpPr>
              <a:spLocks noChangeArrowheads="1"/>
            </p:cNvSpPr>
            <p:nvPr/>
          </p:nvSpPr>
          <p:spPr bwMode="auto">
            <a:xfrm>
              <a:off x="4876" y="2296"/>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grpSp>
      <p:grpSp>
        <p:nvGrpSpPr>
          <p:cNvPr id="7174" name="Group 72"/>
          <p:cNvGrpSpPr>
            <a:grpSpLocks/>
          </p:cNvGrpSpPr>
          <p:nvPr/>
        </p:nvGrpSpPr>
        <p:grpSpPr bwMode="auto">
          <a:xfrm>
            <a:off x="3686175" y="4419600"/>
            <a:ext cx="1800225" cy="1223963"/>
            <a:chOff x="2109" y="3067"/>
            <a:chExt cx="1134" cy="771"/>
          </a:xfrm>
        </p:grpSpPr>
        <p:sp>
          <p:nvSpPr>
            <p:cNvPr id="7176" name="AutoShape 54"/>
            <p:cNvSpPr>
              <a:spLocks noChangeArrowheads="1"/>
            </p:cNvSpPr>
            <p:nvPr/>
          </p:nvSpPr>
          <p:spPr bwMode="auto">
            <a:xfrm rot="-1894138">
              <a:off x="2199" y="3113"/>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77" name="AutoShape 55"/>
            <p:cNvSpPr>
              <a:spLocks noChangeArrowheads="1"/>
            </p:cNvSpPr>
            <p:nvPr/>
          </p:nvSpPr>
          <p:spPr bwMode="auto">
            <a:xfrm rot="913257">
              <a:off x="2426" y="3294"/>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78" name="AutoShape 56"/>
            <p:cNvSpPr>
              <a:spLocks noChangeArrowheads="1"/>
            </p:cNvSpPr>
            <p:nvPr/>
          </p:nvSpPr>
          <p:spPr bwMode="auto">
            <a:xfrm rot="-5132496">
              <a:off x="2925" y="3475"/>
              <a:ext cx="408" cy="136"/>
            </a:xfrm>
            <a:prstGeom prst="roundRect">
              <a:avLst>
                <a:gd name="adj" fmla="val 16667"/>
              </a:avLst>
            </a:prstGeom>
            <a:solidFill>
              <a:schemeClr val="accent1"/>
            </a:solidFill>
            <a:ln w="9525">
              <a:solidFill>
                <a:schemeClr val="tx1"/>
              </a:solidFill>
              <a:round/>
              <a:headEnd/>
              <a:tailEnd/>
            </a:ln>
          </p:spPr>
          <p:txBody>
            <a:bodyPr vert="eaVert" wrap="none" anchor="ctr"/>
            <a:lstStyle/>
            <a:p>
              <a:endParaRPr lang="en-GB">
                <a:solidFill>
                  <a:srgbClr val="000000"/>
                </a:solidFill>
              </a:endParaRPr>
            </a:p>
          </p:txBody>
        </p:sp>
        <p:sp>
          <p:nvSpPr>
            <p:cNvPr id="7179" name="AutoShape 57"/>
            <p:cNvSpPr>
              <a:spLocks noChangeArrowheads="1"/>
            </p:cNvSpPr>
            <p:nvPr/>
          </p:nvSpPr>
          <p:spPr bwMode="auto">
            <a:xfrm rot="3032410">
              <a:off x="1973" y="3521"/>
              <a:ext cx="408" cy="136"/>
            </a:xfrm>
            <a:prstGeom prst="roundRect">
              <a:avLst>
                <a:gd name="adj" fmla="val 16667"/>
              </a:avLst>
            </a:prstGeom>
            <a:solidFill>
              <a:schemeClr val="accent1"/>
            </a:solidFill>
            <a:ln w="9525">
              <a:solidFill>
                <a:schemeClr val="tx1"/>
              </a:solidFill>
              <a:round/>
              <a:headEnd/>
              <a:tailEnd/>
            </a:ln>
          </p:spPr>
          <p:txBody>
            <a:bodyPr rot="10800000" vert="eaVert" wrap="none" anchor="ctr"/>
            <a:lstStyle/>
            <a:p>
              <a:endParaRPr lang="en-GB">
                <a:solidFill>
                  <a:srgbClr val="000000"/>
                </a:solidFill>
              </a:endParaRPr>
            </a:p>
          </p:txBody>
        </p:sp>
        <p:sp>
          <p:nvSpPr>
            <p:cNvPr id="7180" name="AutoShape 58"/>
            <p:cNvSpPr>
              <a:spLocks noChangeArrowheads="1"/>
            </p:cNvSpPr>
            <p:nvPr/>
          </p:nvSpPr>
          <p:spPr bwMode="auto">
            <a:xfrm rot="-1894138">
              <a:off x="2199" y="3339"/>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81" name="AutoShape 59"/>
            <p:cNvSpPr>
              <a:spLocks noChangeArrowheads="1"/>
            </p:cNvSpPr>
            <p:nvPr/>
          </p:nvSpPr>
          <p:spPr bwMode="auto">
            <a:xfrm rot="3032410">
              <a:off x="2472" y="3203"/>
              <a:ext cx="408" cy="136"/>
            </a:xfrm>
            <a:prstGeom prst="roundRect">
              <a:avLst>
                <a:gd name="adj" fmla="val 16667"/>
              </a:avLst>
            </a:prstGeom>
            <a:solidFill>
              <a:schemeClr val="accent1"/>
            </a:solidFill>
            <a:ln w="9525">
              <a:solidFill>
                <a:schemeClr val="tx1"/>
              </a:solidFill>
              <a:round/>
              <a:headEnd/>
              <a:tailEnd/>
            </a:ln>
          </p:spPr>
          <p:txBody>
            <a:bodyPr rot="10800000" vert="eaVert" wrap="none" anchor="ctr"/>
            <a:lstStyle/>
            <a:p>
              <a:endParaRPr lang="en-GB">
                <a:solidFill>
                  <a:srgbClr val="000000"/>
                </a:solidFill>
              </a:endParaRPr>
            </a:p>
          </p:txBody>
        </p:sp>
        <p:sp>
          <p:nvSpPr>
            <p:cNvPr id="7182" name="AutoShape 60"/>
            <p:cNvSpPr>
              <a:spLocks noChangeArrowheads="1"/>
            </p:cNvSpPr>
            <p:nvPr/>
          </p:nvSpPr>
          <p:spPr bwMode="auto">
            <a:xfrm rot="325292">
              <a:off x="2835" y="3339"/>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83" name="AutoShape 61"/>
            <p:cNvSpPr>
              <a:spLocks noChangeArrowheads="1"/>
            </p:cNvSpPr>
            <p:nvPr/>
          </p:nvSpPr>
          <p:spPr bwMode="auto">
            <a:xfrm rot="519699">
              <a:off x="2517" y="3702"/>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84" name="AutoShape 62"/>
            <p:cNvSpPr>
              <a:spLocks noChangeArrowheads="1"/>
            </p:cNvSpPr>
            <p:nvPr/>
          </p:nvSpPr>
          <p:spPr bwMode="auto">
            <a:xfrm rot="901328">
              <a:off x="2653" y="3521"/>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85" name="AutoShape 63"/>
            <p:cNvSpPr>
              <a:spLocks noChangeArrowheads="1"/>
            </p:cNvSpPr>
            <p:nvPr/>
          </p:nvSpPr>
          <p:spPr bwMode="auto">
            <a:xfrm rot="3032410">
              <a:off x="2381" y="3475"/>
              <a:ext cx="408" cy="136"/>
            </a:xfrm>
            <a:prstGeom prst="roundRect">
              <a:avLst>
                <a:gd name="adj" fmla="val 16667"/>
              </a:avLst>
            </a:prstGeom>
            <a:solidFill>
              <a:schemeClr val="accent1"/>
            </a:solidFill>
            <a:ln w="9525">
              <a:solidFill>
                <a:schemeClr val="tx1"/>
              </a:solidFill>
              <a:round/>
              <a:headEnd/>
              <a:tailEnd/>
            </a:ln>
          </p:spPr>
          <p:txBody>
            <a:bodyPr rot="10800000" vert="eaVert" wrap="none" anchor="ctr"/>
            <a:lstStyle/>
            <a:p>
              <a:endParaRPr lang="en-GB">
                <a:solidFill>
                  <a:srgbClr val="000000"/>
                </a:solidFill>
              </a:endParaRPr>
            </a:p>
          </p:txBody>
        </p:sp>
        <p:sp>
          <p:nvSpPr>
            <p:cNvPr id="7186" name="AutoShape 64"/>
            <p:cNvSpPr>
              <a:spLocks noChangeArrowheads="1"/>
            </p:cNvSpPr>
            <p:nvPr/>
          </p:nvSpPr>
          <p:spPr bwMode="auto">
            <a:xfrm rot="519699">
              <a:off x="2517" y="3113"/>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87" name="AutoShape 65"/>
            <p:cNvSpPr>
              <a:spLocks noChangeArrowheads="1"/>
            </p:cNvSpPr>
            <p:nvPr/>
          </p:nvSpPr>
          <p:spPr bwMode="auto">
            <a:xfrm rot="519699">
              <a:off x="2834" y="3203"/>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88" name="AutoShape 66"/>
            <p:cNvSpPr>
              <a:spLocks noChangeArrowheads="1"/>
            </p:cNvSpPr>
            <p:nvPr/>
          </p:nvSpPr>
          <p:spPr bwMode="auto">
            <a:xfrm rot="519699">
              <a:off x="2744" y="3612"/>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89" name="AutoShape 67"/>
            <p:cNvSpPr>
              <a:spLocks noChangeArrowheads="1"/>
            </p:cNvSpPr>
            <p:nvPr/>
          </p:nvSpPr>
          <p:spPr bwMode="auto">
            <a:xfrm rot="519699">
              <a:off x="2199" y="3475"/>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7190" name="AutoShape 68"/>
            <p:cNvSpPr>
              <a:spLocks noChangeArrowheads="1"/>
            </p:cNvSpPr>
            <p:nvPr/>
          </p:nvSpPr>
          <p:spPr bwMode="auto">
            <a:xfrm rot="519699">
              <a:off x="2245" y="3702"/>
              <a:ext cx="408" cy="136"/>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grpSp>
      <p:sp>
        <p:nvSpPr>
          <p:cNvPr id="7175" name="Text Box 69"/>
          <p:cNvSpPr txBox="1">
            <a:spLocks noChangeArrowheads="1"/>
          </p:cNvSpPr>
          <p:nvPr/>
        </p:nvSpPr>
        <p:spPr bwMode="auto">
          <a:xfrm>
            <a:off x="3960813" y="2438400"/>
            <a:ext cx="1296987" cy="366713"/>
          </a:xfrm>
          <a:prstGeom prst="rect">
            <a:avLst/>
          </a:prstGeom>
          <a:noFill/>
          <a:ln w="9525">
            <a:noFill/>
            <a:miter lim="800000"/>
            <a:headEnd/>
            <a:tailEnd/>
          </a:ln>
        </p:spPr>
        <p:txBody>
          <a:bodyPr>
            <a:spAutoFit/>
          </a:bodyPr>
          <a:lstStyle/>
          <a:p>
            <a:pPr algn="ctr">
              <a:spcBef>
                <a:spcPct val="50000"/>
              </a:spcBef>
            </a:pPr>
            <a:r>
              <a:rPr lang="it-IT" b="1">
                <a:solidFill>
                  <a:srgbClr val="FF0000"/>
                </a:solidFill>
                <a:latin typeface="Comic Sans MS" pitchFamily="66" charset="0"/>
              </a:rPr>
              <a:t>Mattone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ln>
            <a:solidFill>
              <a:srgbClr val="FF0000"/>
            </a:solidFill>
          </a:ln>
        </p:spPr>
        <p:txBody>
          <a:bodyPr/>
          <a:lstStyle/>
          <a:p>
            <a:pPr eaLnBrk="1" hangingPunct="1"/>
            <a:r>
              <a:rPr lang="it-IT" b="1" smtClean="0">
                <a:solidFill>
                  <a:srgbClr val="FF0000"/>
                </a:solidFill>
                <a:latin typeface="Comic Sans MS" pitchFamily="66" charset="0"/>
              </a:rPr>
              <a:t>UN MURO FATTO DI MATTONI E COLLANTI</a:t>
            </a:r>
          </a:p>
        </p:txBody>
      </p:sp>
      <p:sp>
        <p:nvSpPr>
          <p:cNvPr id="8195" name="AutoShape 20"/>
          <p:cNvSpPr>
            <a:spLocks noChangeArrowheads="1"/>
          </p:cNvSpPr>
          <p:nvPr/>
        </p:nvSpPr>
        <p:spPr bwMode="auto">
          <a:xfrm>
            <a:off x="5364163" y="4292600"/>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196" name="AutoShape 21"/>
          <p:cNvSpPr>
            <a:spLocks noChangeArrowheads="1"/>
          </p:cNvSpPr>
          <p:nvPr/>
        </p:nvSpPr>
        <p:spPr bwMode="auto">
          <a:xfrm>
            <a:off x="6084888" y="4292600"/>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197" name="AutoShape 22"/>
          <p:cNvSpPr>
            <a:spLocks noChangeArrowheads="1"/>
          </p:cNvSpPr>
          <p:nvPr/>
        </p:nvSpPr>
        <p:spPr bwMode="auto">
          <a:xfrm>
            <a:off x="6804025" y="4292600"/>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198" name="AutoShape 23"/>
          <p:cNvSpPr>
            <a:spLocks noChangeArrowheads="1"/>
          </p:cNvSpPr>
          <p:nvPr/>
        </p:nvSpPr>
        <p:spPr bwMode="auto">
          <a:xfrm>
            <a:off x="7524750" y="4292600"/>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199" name="AutoShape 24"/>
          <p:cNvSpPr>
            <a:spLocks noChangeArrowheads="1"/>
          </p:cNvSpPr>
          <p:nvPr/>
        </p:nvSpPr>
        <p:spPr bwMode="auto">
          <a:xfrm>
            <a:off x="5724525" y="4579938"/>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00" name="AutoShape 25"/>
          <p:cNvSpPr>
            <a:spLocks noChangeArrowheads="1"/>
          </p:cNvSpPr>
          <p:nvPr/>
        </p:nvSpPr>
        <p:spPr bwMode="auto">
          <a:xfrm>
            <a:off x="6443663" y="4579938"/>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01" name="AutoShape 26"/>
          <p:cNvSpPr>
            <a:spLocks noChangeArrowheads="1"/>
          </p:cNvSpPr>
          <p:nvPr/>
        </p:nvSpPr>
        <p:spPr bwMode="auto">
          <a:xfrm>
            <a:off x="7164388" y="4579938"/>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02" name="AutoShape 27"/>
          <p:cNvSpPr>
            <a:spLocks noChangeArrowheads="1"/>
          </p:cNvSpPr>
          <p:nvPr/>
        </p:nvSpPr>
        <p:spPr bwMode="auto">
          <a:xfrm>
            <a:off x="7885113" y="4579938"/>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03" name="AutoShape 28"/>
          <p:cNvSpPr>
            <a:spLocks noChangeArrowheads="1"/>
          </p:cNvSpPr>
          <p:nvPr/>
        </p:nvSpPr>
        <p:spPr bwMode="auto">
          <a:xfrm>
            <a:off x="5292725" y="4868863"/>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04" name="AutoShape 29"/>
          <p:cNvSpPr>
            <a:spLocks noChangeArrowheads="1"/>
          </p:cNvSpPr>
          <p:nvPr/>
        </p:nvSpPr>
        <p:spPr bwMode="auto">
          <a:xfrm>
            <a:off x="6011863" y="4868863"/>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05" name="AutoShape 30"/>
          <p:cNvSpPr>
            <a:spLocks noChangeArrowheads="1"/>
          </p:cNvSpPr>
          <p:nvPr/>
        </p:nvSpPr>
        <p:spPr bwMode="auto">
          <a:xfrm>
            <a:off x="6732588" y="4868863"/>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06" name="AutoShape 31"/>
          <p:cNvSpPr>
            <a:spLocks noChangeArrowheads="1"/>
          </p:cNvSpPr>
          <p:nvPr/>
        </p:nvSpPr>
        <p:spPr bwMode="auto">
          <a:xfrm>
            <a:off x="7451725" y="4868863"/>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07" name="AutoShape 32"/>
          <p:cNvSpPr>
            <a:spLocks noChangeArrowheads="1"/>
          </p:cNvSpPr>
          <p:nvPr/>
        </p:nvSpPr>
        <p:spPr bwMode="auto">
          <a:xfrm>
            <a:off x="8172450" y="4868863"/>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08" name="AutoShape 33"/>
          <p:cNvSpPr>
            <a:spLocks noChangeArrowheads="1"/>
          </p:cNvSpPr>
          <p:nvPr/>
        </p:nvSpPr>
        <p:spPr bwMode="auto">
          <a:xfrm>
            <a:off x="5580063" y="5156200"/>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09" name="AutoShape 34"/>
          <p:cNvSpPr>
            <a:spLocks noChangeArrowheads="1"/>
          </p:cNvSpPr>
          <p:nvPr/>
        </p:nvSpPr>
        <p:spPr bwMode="auto">
          <a:xfrm>
            <a:off x="6300788" y="5156200"/>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10" name="AutoShape 35"/>
          <p:cNvSpPr>
            <a:spLocks noChangeArrowheads="1"/>
          </p:cNvSpPr>
          <p:nvPr/>
        </p:nvSpPr>
        <p:spPr bwMode="auto">
          <a:xfrm>
            <a:off x="7019925" y="5156200"/>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11" name="AutoShape 36"/>
          <p:cNvSpPr>
            <a:spLocks noChangeArrowheads="1"/>
          </p:cNvSpPr>
          <p:nvPr/>
        </p:nvSpPr>
        <p:spPr bwMode="auto">
          <a:xfrm>
            <a:off x="7740650" y="5156200"/>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grpSp>
        <p:nvGrpSpPr>
          <p:cNvPr id="8212" name="Group 77"/>
          <p:cNvGrpSpPr>
            <a:grpSpLocks/>
          </p:cNvGrpSpPr>
          <p:nvPr/>
        </p:nvGrpSpPr>
        <p:grpSpPr bwMode="auto">
          <a:xfrm>
            <a:off x="1638300" y="3048000"/>
            <a:ext cx="1485900" cy="457200"/>
            <a:chOff x="567" y="3158"/>
            <a:chExt cx="1224" cy="288"/>
          </a:xfrm>
        </p:grpSpPr>
        <p:sp>
          <p:nvSpPr>
            <p:cNvPr id="8257" name="Oval 61"/>
            <p:cNvSpPr>
              <a:spLocks noChangeArrowheads="1"/>
            </p:cNvSpPr>
            <p:nvPr/>
          </p:nvSpPr>
          <p:spPr bwMode="auto">
            <a:xfrm>
              <a:off x="793" y="3158"/>
              <a:ext cx="227" cy="45"/>
            </a:xfrm>
            <a:prstGeom prst="ellipse">
              <a:avLst/>
            </a:prstGeom>
            <a:solidFill>
              <a:srgbClr val="FFCC00"/>
            </a:solidFill>
            <a:ln w="9525">
              <a:solidFill>
                <a:schemeClr val="tx1"/>
              </a:solidFill>
              <a:round/>
              <a:headEnd/>
              <a:tailEnd/>
            </a:ln>
          </p:spPr>
          <p:txBody>
            <a:bodyPr wrap="none" anchor="ctr"/>
            <a:lstStyle/>
            <a:p>
              <a:endParaRPr lang="en-GB" sz="2400">
                <a:solidFill>
                  <a:srgbClr val="000000"/>
                </a:solidFill>
              </a:endParaRPr>
            </a:p>
          </p:txBody>
        </p:sp>
        <p:sp>
          <p:nvSpPr>
            <p:cNvPr id="8258" name="Text Box 62"/>
            <p:cNvSpPr txBox="1">
              <a:spLocks noChangeArrowheads="1"/>
            </p:cNvSpPr>
            <p:nvPr/>
          </p:nvSpPr>
          <p:spPr bwMode="auto">
            <a:xfrm>
              <a:off x="567" y="3158"/>
              <a:ext cx="1224" cy="288"/>
            </a:xfrm>
            <a:prstGeom prst="rect">
              <a:avLst/>
            </a:prstGeom>
            <a:noFill/>
            <a:ln w="9525">
              <a:noFill/>
              <a:miter lim="800000"/>
              <a:headEnd/>
              <a:tailEnd/>
            </a:ln>
          </p:spPr>
          <p:txBody>
            <a:bodyPr>
              <a:spAutoFit/>
            </a:bodyPr>
            <a:lstStyle/>
            <a:p>
              <a:pPr>
                <a:spcBef>
                  <a:spcPct val="50000"/>
                </a:spcBef>
              </a:pPr>
              <a:r>
                <a:rPr lang="it-IT" sz="2400">
                  <a:solidFill>
                    <a:srgbClr val="FF0000"/>
                  </a:solidFill>
                  <a:latin typeface="Comic Sans MS" pitchFamily="66" charset="0"/>
                </a:rPr>
                <a:t>Cemento</a:t>
              </a:r>
            </a:p>
          </p:txBody>
        </p:sp>
      </p:grpSp>
      <p:sp>
        <p:nvSpPr>
          <p:cNvPr id="8213" name="Oval 63"/>
          <p:cNvSpPr>
            <a:spLocks noChangeArrowheads="1"/>
          </p:cNvSpPr>
          <p:nvPr/>
        </p:nvSpPr>
        <p:spPr bwMode="auto">
          <a:xfrm>
            <a:off x="5867400" y="4508500"/>
            <a:ext cx="360363" cy="71438"/>
          </a:xfrm>
          <a:prstGeom prst="ellipse">
            <a:avLst/>
          </a:prstGeom>
          <a:solidFill>
            <a:srgbClr val="00FFCC"/>
          </a:solidFill>
          <a:ln w="9525">
            <a:solidFill>
              <a:schemeClr val="tx1"/>
            </a:solidFill>
            <a:round/>
            <a:headEnd/>
            <a:tailEnd/>
          </a:ln>
        </p:spPr>
        <p:txBody>
          <a:bodyPr wrap="none" anchor="ctr"/>
          <a:lstStyle/>
          <a:p>
            <a:endParaRPr lang="en-GB">
              <a:solidFill>
                <a:srgbClr val="000000"/>
              </a:solidFill>
            </a:endParaRPr>
          </a:p>
        </p:txBody>
      </p:sp>
      <p:sp>
        <p:nvSpPr>
          <p:cNvPr id="8214" name="Oval 65"/>
          <p:cNvSpPr>
            <a:spLocks noChangeArrowheads="1"/>
          </p:cNvSpPr>
          <p:nvPr/>
        </p:nvSpPr>
        <p:spPr bwMode="auto">
          <a:xfrm>
            <a:off x="6588125" y="4508500"/>
            <a:ext cx="360363" cy="71438"/>
          </a:xfrm>
          <a:prstGeom prst="ellipse">
            <a:avLst/>
          </a:prstGeom>
          <a:solidFill>
            <a:srgbClr val="00FFCC"/>
          </a:solidFill>
          <a:ln w="9525">
            <a:solidFill>
              <a:schemeClr val="tx1"/>
            </a:solidFill>
            <a:round/>
            <a:headEnd/>
            <a:tailEnd/>
          </a:ln>
        </p:spPr>
        <p:txBody>
          <a:bodyPr wrap="none" anchor="ctr"/>
          <a:lstStyle/>
          <a:p>
            <a:endParaRPr lang="en-GB">
              <a:solidFill>
                <a:srgbClr val="000000"/>
              </a:solidFill>
            </a:endParaRPr>
          </a:p>
        </p:txBody>
      </p:sp>
      <p:sp>
        <p:nvSpPr>
          <p:cNvPr id="8215" name="Oval 66"/>
          <p:cNvSpPr>
            <a:spLocks noChangeArrowheads="1"/>
          </p:cNvSpPr>
          <p:nvPr/>
        </p:nvSpPr>
        <p:spPr bwMode="auto">
          <a:xfrm>
            <a:off x="7308850" y="4508500"/>
            <a:ext cx="360363" cy="71438"/>
          </a:xfrm>
          <a:prstGeom prst="ellipse">
            <a:avLst/>
          </a:prstGeom>
          <a:solidFill>
            <a:srgbClr val="00FFCC"/>
          </a:solidFill>
          <a:ln w="9525">
            <a:solidFill>
              <a:schemeClr val="tx1"/>
            </a:solidFill>
            <a:round/>
            <a:headEnd/>
            <a:tailEnd/>
          </a:ln>
        </p:spPr>
        <p:txBody>
          <a:bodyPr wrap="none" anchor="ctr"/>
          <a:lstStyle/>
          <a:p>
            <a:endParaRPr lang="en-GB">
              <a:solidFill>
                <a:srgbClr val="000000"/>
              </a:solidFill>
            </a:endParaRPr>
          </a:p>
        </p:txBody>
      </p:sp>
      <p:sp>
        <p:nvSpPr>
          <p:cNvPr id="8216" name="Oval 67"/>
          <p:cNvSpPr>
            <a:spLocks noChangeArrowheads="1"/>
          </p:cNvSpPr>
          <p:nvPr/>
        </p:nvSpPr>
        <p:spPr bwMode="auto">
          <a:xfrm>
            <a:off x="8027988" y="4508500"/>
            <a:ext cx="360362" cy="71438"/>
          </a:xfrm>
          <a:prstGeom prst="ellipse">
            <a:avLst/>
          </a:prstGeom>
          <a:solidFill>
            <a:srgbClr val="00FFCC"/>
          </a:solidFill>
          <a:ln w="9525">
            <a:solidFill>
              <a:schemeClr val="tx1"/>
            </a:solidFill>
            <a:round/>
            <a:headEnd/>
            <a:tailEnd/>
          </a:ln>
        </p:spPr>
        <p:txBody>
          <a:bodyPr wrap="none" anchor="ctr"/>
          <a:lstStyle/>
          <a:p>
            <a:endParaRPr lang="en-GB">
              <a:solidFill>
                <a:srgbClr val="000000"/>
              </a:solidFill>
            </a:endParaRPr>
          </a:p>
        </p:txBody>
      </p:sp>
      <p:sp>
        <p:nvSpPr>
          <p:cNvPr id="8217" name="Oval 68"/>
          <p:cNvSpPr>
            <a:spLocks noChangeArrowheads="1"/>
          </p:cNvSpPr>
          <p:nvPr/>
        </p:nvSpPr>
        <p:spPr bwMode="auto">
          <a:xfrm>
            <a:off x="6516688" y="4795838"/>
            <a:ext cx="360362" cy="71437"/>
          </a:xfrm>
          <a:prstGeom prst="ellipse">
            <a:avLst/>
          </a:prstGeom>
          <a:solidFill>
            <a:srgbClr val="00FFCC"/>
          </a:solidFill>
          <a:ln w="9525">
            <a:solidFill>
              <a:schemeClr val="tx1"/>
            </a:solidFill>
            <a:round/>
            <a:headEnd/>
            <a:tailEnd/>
          </a:ln>
        </p:spPr>
        <p:txBody>
          <a:bodyPr wrap="none" anchor="ctr"/>
          <a:lstStyle/>
          <a:p>
            <a:endParaRPr lang="en-GB">
              <a:solidFill>
                <a:srgbClr val="000000"/>
              </a:solidFill>
            </a:endParaRPr>
          </a:p>
        </p:txBody>
      </p:sp>
      <p:sp>
        <p:nvSpPr>
          <p:cNvPr id="8218" name="Oval 69"/>
          <p:cNvSpPr>
            <a:spLocks noChangeArrowheads="1"/>
          </p:cNvSpPr>
          <p:nvPr/>
        </p:nvSpPr>
        <p:spPr bwMode="auto">
          <a:xfrm>
            <a:off x="5795963" y="4795838"/>
            <a:ext cx="360362" cy="71437"/>
          </a:xfrm>
          <a:prstGeom prst="ellipse">
            <a:avLst/>
          </a:prstGeom>
          <a:solidFill>
            <a:srgbClr val="00FFCC"/>
          </a:solidFill>
          <a:ln w="9525">
            <a:solidFill>
              <a:schemeClr val="tx1"/>
            </a:solidFill>
            <a:round/>
            <a:headEnd/>
            <a:tailEnd/>
          </a:ln>
        </p:spPr>
        <p:txBody>
          <a:bodyPr wrap="none" anchor="ctr"/>
          <a:lstStyle/>
          <a:p>
            <a:endParaRPr lang="en-GB">
              <a:solidFill>
                <a:srgbClr val="000000"/>
              </a:solidFill>
            </a:endParaRPr>
          </a:p>
        </p:txBody>
      </p:sp>
      <p:sp>
        <p:nvSpPr>
          <p:cNvPr id="8219" name="Oval 70"/>
          <p:cNvSpPr>
            <a:spLocks noChangeArrowheads="1"/>
          </p:cNvSpPr>
          <p:nvPr/>
        </p:nvSpPr>
        <p:spPr bwMode="auto">
          <a:xfrm>
            <a:off x="7667625" y="4795838"/>
            <a:ext cx="360363" cy="71437"/>
          </a:xfrm>
          <a:prstGeom prst="ellipse">
            <a:avLst/>
          </a:prstGeom>
          <a:solidFill>
            <a:srgbClr val="00FFCC"/>
          </a:solidFill>
          <a:ln w="9525">
            <a:solidFill>
              <a:schemeClr val="tx1"/>
            </a:solidFill>
            <a:round/>
            <a:headEnd/>
            <a:tailEnd/>
          </a:ln>
        </p:spPr>
        <p:txBody>
          <a:bodyPr wrap="none" anchor="ctr"/>
          <a:lstStyle/>
          <a:p>
            <a:endParaRPr lang="en-GB">
              <a:solidFill>
                <a:srgbClr val="000000"/>
              </a:solidFill>
            </a:endParaRPr>
          </a:p>
        </p:txBody>
      </p:sp>
      <p:sp>
        <p:nvSpPr>
          <p:cNvPr id="8220" name="Oval 71"/>
          <p:cNvSpPr>
            <a:spLocks noChangeArrowheads="1"/>
          </p:cNvSpPr>
          <p:nvPr/>
        </p:nvSpPr>
        <p:spPr bwMode="auto">
          <a:xfrm>
            <a:off x="7956550" y="5084763"/>
            <a:ext cx="360363" cy="71437"/>
          </a:xfrm>
          <a:prstGeom prst="ellipse">
            <a:avLst/>
          </a:prstGeom>
          <a:solidFill>
            <a:srgbClr val="00FFCC"/>
          </a:solidFill>
          <a:ln w="9525">
            <a:solidFill>
              <a:schemeClr val="tx1"/>
            </a:solidFill>
            <a:round/>
            <a:headEnd/>
            <a:tailEnd/>
          </a:ln>
        </p:spPr>
        <p:txBody>
          <a:bodyPr wrap="none" anchor="ctr"/>
          <a:lstStyle/>
          <a:p>
            <a:endParaRPr lang="en-GB">
              <a:solidFill>
                <a:srgbClr val="000000"/>
              </a:solidFill>
            </a:endParaRPr>
          </a:p>
        </p:txBody>
      </p:sp>
      <p:sp>
        <p:nvSpPr>
          <p:cNvPr id="8221" name="Oval 72"/>
          <p:cNvSpPr>
            <a:spLocks noChangeArrowheads="1"/>
          </p:cNvSpPr>
          <p:nvPr/>
        </p:nvSpPr>
        <p:spPr bwMode="auto">
          <a:xfrm>
            <a:off x="5795963" y="5084763"/>
            <a:ext cx="360362" cy="71437"/>
          </a:xfrm>
          <a:prstGeom prst="ellipse">
            <a:avLst/>
          </a:prstGeom>
          <a:solidFill>
            <a:srgbClr val="00FFCC"/>
          </a:solidFill>
          <a:ln w="9525">
            <a:solidFill>
              <a:schemeClr val="tx1"/>
            </a:solidFill>
            <a:round/>
            <a:headEnd/>
            <a:tailEnd/>
          </a:ln>
        </p:spPr>
        <p:txBody>
          <a:bodyPr wrap="none" anchor="ctr"/>
          <a:lstStyle/>
          <a:p>
            <a:endParaRPr lang="en-GB">
              <a:solidFill>
                <a:srgbClr val="000000"/>
              </a:solidFill>
            </a:endParaRPr>
          </a:p>
        </p:txBody>
      </p:sp>
      <p:sp>
        <p:nvSpPr>
          <p:cNvPr id="8222" name="Oval 73"/>
          <p:cNvSpPr>
            <a:spLocks noChangeArrowheads="1"/>
          </p:cNvSpPr>
          <p:nvPr/>
        </p:nvSpPr>
        <p:spPr bwMode="auto">
          <a:xfrm>
            <a:off x="6516688" y="5084763"/>
            <a:ext cx="360362" cy="71437"/>
          </a:xfrm>
          <a:prstGeom prst="ellipse">
            <a:avLst/>
          </a:prstGeom>
          <a:solidFill>
            <a:srgbClr val="00FFCC"/>
          </a:solidFill>
          <a:ln w="9525">
            <a:solidFill>
              <a:schemeClr val="tx1"/>
            </a:solidFill>
            <a:round/>
            <a:headEnd/>
            <a:tailEnd/>
          </a:ln>
        </p:spPr>
        <p:txBody>
          <a:bodyPr wrap="none" anchor="ctr"/>
          <a:lstStyle/>
          <a:p>
            <a:endParaRPr lang="en-GB">
              <a:solidFill>
                <a:srgbClr val="000000"/>
              </a:solidFill>
            </a:endParaRPr>
          </a:p>
        </p:txBody>
      </p:sp>
      <p:sp>
        <p:nvSpPr>
          <p:cNvPr id="8223" name="Oval 74"/>
          <p:cNvSpPr>
            <a:spLocks noChangeArrowheads="1"/>
          </p:cNvSpPr>
          <p:nvPr/>
        </p:nvSpPr>
        <p:spPr bwMode="auto">
          <a:xfrm>
            <a:off x="7308850" y="5084763"/>
            <a:ext cx="360363" cy="71437"/>
          </a:xfrm>
          <a:prstGeom prst="ellipse">
            <a:avLst/>
          </a:prstGeom>
          <a:solidFill>
            <a:srgbClr val="00FFCC"/>
          </a:solidFill>
          <a:ln w="9525">
            <a:solidFill>
              <a:schemeClr val="tx1"/>
            </a:solidFill>
            <a:round/>
            <a:headEnd/>
            <a:tailEnd/>
          </a:ln>
        </p:spPr>
        <p:txBody>
          <a:bodyPr wrap="none" anchor="ctr"/>
          <a:lstStyle/>
          <a:p>
            <a:endParaRPr lang="en-GB">
              <a:solidFill>
                <a:srgbClr val="000000"/>
              </a:solidFill>
            </a:endParaRPr>
          </a:p>
        </p:txBody>
      </p:sp>
      <p:sp>
        <p:nvSpPr>
          <p:cNvPr id="8224" name="Oval 75"/>
          <p:cNvSpPr>
            <a:spLocks noChangeArrowheads="1"/>
          </p:cNvSpPr>
          <p:nvPr/>
        </p:nvSpPr>
        <p:spPr bwMode="auto">
          <a:xfrm>
            <a:off x="6948488" y="4795838"/>
            <a:ext cx="360362" cy="71437"/>
          </a:xfrm>
          <a:prstGeom prst="ellipse">
            <a:avLst/>
          </a:prstGeom>
          <a:solidFill>
            <a:srgbClr val="00FFCC"/>
          </a:solidFill>
          <a:ln w="9525">
            <a:solidFill>
              <a:schemeClr val="tx1"/>
            </a:solidFill>
            <a:round/>
            <a:headEnd/>
            <a:tailEnd/>
          </a:ln>
        </p:spPr>
        <p:txBody>
          <a:bodyPr wrap="none" anchor="ctr"/>
          <a:lstStyle/>
          <a:p>
            <a:endParaRPr lang="en-GB">
              <a:solidFill>
                <a:srgbClr val="000000"/>
              </a:solidFill>
            </a:endParaRPr>
          </a:p>
        </p:txBody>
      </p:sp>
      <p:grpSp>
        <p:nvGrpSpPr>
          <p:cNvPr id="8225" name="Group 79"/>
          <p:cNvGrpSpPr>
            <a:grpSpLocks/>
          </p:cNvGrpSpPr>
          <p:nvPr/>
        </p:nvGrpSpPr>
        <p:grpSpPr bwMode="auto">
          <a:xfrm>
            <a:off x="6276975" y="3048000"/>
            <a:ext cx="1114425" cy="457200"/>
            <a:chOff x="3198" y="3067"/>
            <a:chExt cx="1134" cy="288"/>
          </a:xfrm>
        </p:grpSpPr>
        <p:sp>
          <p:nvSpPr>
            <p:cNvPr id="8255" name="Oval 76"/>
            <p:cNvSpPr>
              <a:spLocks noChangeArrowheads="1"/>
            </p:cNvSpPr>
            <p:nvPr/>
          </p:nvSpPr>
          <p:spPr bwMode="auto">
            <a:xfrm>
              <a:off x="3379" y="3067"/>
              <a:ext cx="227" cy="45"/>
            </a:xfrm>
            <a:prstGeom prst="ellipse">
              <a:avLst/>
            </a:prstGeom>
            <a:solidFill>
              <a:srgbClr val="00FFCC"/>
            </a:solidFill>
            <a:ln w="9525">
              <a:solidFill>
                <a:schemeClr val="tx1"/>
              </a:solidFill>
              <a:round/>
              <a:headEnd/>
              <a:tailEnd/>
            </a:ln>
          </p:spPr>
          <p:txBody>
            <a:bodyPr wrap="none" anchor="ctr"/>
            <a:lstStyle/>
            <a:p>
              <a:endParaRPr lang="en-GB">
                <a:solidFill>
                  <a:srgbClr val="000000"/>
                </a:solidFill>
              </a:endParaRPr>
            </a:p>
          </p:txBody>
        </p:sp>
        <p:sp>
          <p:nvSpPr>
            <p:cNvPr id="8256" name="Text Box 78"/>
            <p:cNvSpPr txBox="1">
              <a:spLocks noChangeArrowheads="1"/>
            </p:cNvSpPr>
            <p:nvPr/>
          </p:nvSpPr>
          <p:spPr bwMode="auto">
            <a:xfrm>
              <a:off x="3198" y="3067"/>
              <a:ext cx="1134" cy="288"/>
            </a:xfrm>
            <a:prstGeom prst="rect">
              <a:avLst/>
            </a:prstGeom>
            <a:noFill/>
            <a:ln w="9525">
              <a:noFill/>
              <a:miter lim="800000"/>
              <a:headEnd/>
              <a:tailEnd/>
            </a:ln>
          </p:spPr>
          <p:txBody>
            <a:bodyPr>
              <a:spAutoFit/>
            </a:bodyPr>
            <a:lstStyle/>
            <a:p>
              <a:pPr>
                <a:spcBef>
                  <a:spcPct val="50000"/>
                </a:spcBef>
              </a:pPr>
              <a:r>
                <a:rPr lang="it-IT" sz="2400">
                  <a:solidFill>
                    <a:srgbClr val="FF0000"/>
                  </a:solidFill>
                  <a:latin typeface="Comic Sans MS" pitchFamily="66" charset="0"/>
                </a:rPr>
                <a:t>Gesso</a:t>
              </a:r>
            </a:p>
          </p:txBody>
        </p:sp>
      </p:grpSp>
      <p:sp>
        <p:nvSpPr>
          <p:cNvPr id="8226" name="AutoShape 80"/>
          <p:cNvSpPr>
            <a:spLocks noChangeArrowheads="1"/>
          </p:cNvSpPr>
          <p:nvPr/>
        </p:nvSpPr>
        <p:spPr bwMode="auto">
          <a:xfrm>
            <a:off x="827088" y="4292600"/>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27" name="AutoShape 81"/>
          <p:cNvSpPr>
            <a:spLocks noChangeArrowheads="1"/>
          </p:cNvSpPr>
          <p:nvPr/>
        </p:nvSpPr>
        <p:spPr bwMode="auto">
          <a:xfrm>
            <a:off x="1547813" y="4292600"/>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28" name="AutoShape 82"/>
          <p:cNvSpPr>
            <a:spLocks noChangeArrowheads="1"/>
          </p:cNvSpPr>
          <p:nvPr/>
        </p:nvSpPr>
        <p:spPr bwMode="auto">
          <a:xfrm>
            <a:off x="2266950" y="4292600"/>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29" name="AutoShape 83"/>
          <p:cNvSpPr>
            <a:spLocks noChangeArrowheads="1"/>
          </p:cNvSpPr>
          <p:nvPr/>
        </p:nvSpPr>
        <p:spPr bwMode="auto">
          <a:xfrm>
            <a:off x="2987675" y="4292600"/>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30" name="AutoShape 84"/>
          <p:cNvSpPr>
            <a:spLocks noChangeArrowheads="1"/>
          </p:cNvSpPr>
          <p:nvPr/>
        </p:nvSpPr>
        <p:spPr bwMode="auto">
          <a:xfrm>
            <a:off x="1187450" y="4579938"/>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31" name="AutoShape 85"/>
          <p:cNvSpPr>
            <a:spLocks noChangeArrowheads="1"/>
          </p:cNvSpPr>
          <p:nvPr/>
        </p:nvSpPr>
        <p:spPr bwMode="auto">
          <a:xfrm>
            <a:off x="1906588" y="4579938"/>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32" name="AutoShape 86"/>
          <p:cNvSpPr>
            <a:spLocks noChangeArrowheads="1"/>
          </p:cNvSpPr>
          <p:nvPr/>
        </p:nvSpPr>
        <p:spPr bwMode="auto">
          <a:xfrm>
            <a:off x="2627313" y="4579938"/>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33" name="AutoShape 87"/>
          <p:cNvSpPr>
            <a:spLocks noChangeArrowheads="1"/>
          </p:cNvSpPr>
          <p:nvPr/>
        </p:nvSpPr>
        <p:spPr bwMode="auto">
          <a:xfrm>
            <a:off x="3348038" y="4579938"/>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34" name="AutoShape 88"/>
          <p:cNvSpPr>
            <a:spLocks noChangeArrowheads="1"/>
          </p:cNvSpPr>
          <p:nvPr/>
        </p:nvSpPr>
        <p:spPr bwMode="auto">
          <a:xfrm>
            <a:off x="755650" y="4868863"/>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35" name="AutoShape 89"/>
          <p:cNvSpPr>
            <a:spLocks noChangeArrowheads="1"/>
          </p:cNvSpPr>
          <p:nvPr/>
        </p:nvSpPr>
        <p:spPr bwMode="auto">
          <a:xfrm>
            <a:off x="1474788" y="4868863"/>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36" name="AutoShape 90"/>
          <p:cNvSpPr>
            <a:spLocks noChangeArrowheads="1"/>
          </p:cNvSpPr>
          <p:nvPr/>
        </p:nvSpPr>
        <p:spPr bwMode="auto">
          <a:xfrm>
            <a:off x="2195513" y="4868863"/>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37" name="AutoShape 91"/>
          <p:cNvSpPr>
            <a:spLocks noChangeArrowheads="1"/>
          </p:cNvSpPr>
          <p:nvPr/>
        </p:nvSpPr>
        <p:spPr bwMode="auto">
          <a:xfrm>
            <a:off x="2914650" y="4868863"/>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38" name="AutoShape 92"/>
          <p:cNvSpPr>
            <a:spLocks noChangeArrowheads="1"/>
          </p:cNvSpPr>
          <p:nvPr/>
        </p:nvSpPr>
        <p:spPr bwMode="auto">
          <a:xfrm>
            <a:off x="3635375" y="4868863"/>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39" name="AutoShape 93"/>
          <p:cNvSpPr>
            <a:spLocks noChangeArrowheads="1"/>
          </p:cNvSpPr>
          <p:nvPr/>
        </p:nvSpPr>
        <p:spPr bwMode="auto">
          <a:xfrm>
            <a:off x="1042988" y="5156200"/>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40" name="AutoShape 94"/>
          <p:cNvSpPr>
            <a:spLocks noChangeArrowheads="1"/>
          </p:cNvSpPr>
          <p:nvPr/>
        </p:nvSpPr>
        <p:spPr bwMode="auto">
          <a:xfrm>
            <a:off x="1763713" y="5156200"/>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41" name="AutoShape 95"/>
          <p:cNvSpPr>
            <a:spLocks noChangeArrowheads="1"/>
          </p:cNvSpPr>
          <p:nvPr/>
        </p:nvSpPr>
        <p:spPr bwMode="auto">
          <a:xfrm>
            <a:off x="2482850" y="5156200"/>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42" name="AutoShape 96"/>
          <p:cNvSpPr>
            <a:spLocks noChangeArrowheads="1"/>
          </p:cNvSpPr>
          <p:nvPr/>
        </p:nvSpPr>
        <p:spPr bwMode="auto">
          <a:xfrm>
            <a:off x="3203575" y="5156200"/>
            <a:ext cx="647700" cy="215900"/>
          </a:xfrm>
          <a:prstGeom prst="roundRect">
            <a:avLst>
              <a:gd name="adj" fmla="val 16667"/>
            </a:avLst>
          </a:prstGeom>
          <a:solidFill>
            <a:schemeClr val="accent1"/>
          </a:solidFill>
          <a:ln w="9525">
            <a:solidFill>
              <a:schemeClr val="tx1"/>
            </a:solidFill>
            <a:round/>
            <a:headEnd/>
            <a:tailEnd/>
          </a:ln>
        </p:spPr>
        <p:txBody>
          <a:bodyPr wrap="none" anchor="ctr"/>
          <a:lstStyle/>
          <a:p>
            <a:endParaRPr lang="en-GB">
              <a:solidFill>
                <a:srgbClr val="000000"/>
              </a:solidFill>
            </a:endParaRPr>
          </a:p>
        </p:txBody>
      </p:sp>
      <p:sp>
        <p:nvSpPr>
          <p:cNvPr id="8243" name="Oval 97"/>
          <p:cNvSpPr>
            <a:spLocks noChangeArrowheads="1"/>
          </p:cNvSpPr>
          <p:nvPr/>
        </p:nvSpPr>
        <p:spPr bwMode="auto">
          <a:xfrm>
            <a:off x="1330325" y="4508500"/>
            <a:ext cx="360363" cy="71438"/>
          </a:xfrm>
          <a:prstGeom prst="ellipse">
            <a:avLst/>
          </a:prstGeom>
          <a:solidFill>
            <a:srgbClr val="FFCC00"/>
          </a:solidFill>
          <a:ln w="9525">
            <a:solidFill>
              <a:schemeClr val="tx1"/>
            </a:solidFill>
            <a:round/>
            <a:headEnd/>
            <a:tailEnd/>
          </a:ln>
        </p:spPr>
        <p:txBody>
          <a:bodyPr wrap="none" anchor="ctr"/>
          <a:lstStyle/>
          <a:p>
            <a:endParaRPr lang="en-GB">
              <a:solidFill>
                <a:srgbClr val="000000"/>
              </a:solidFill>
            </a:endParaRPr>
          </a:p>
        </p:txBody>
      </p:sp>
      <p:sp>
        <p:nvSpPr>
          <p:cNvPr id="8244" name="Oval 98"/>
          <p:cNvSpPr>
            <a:spLocks noChangeArrowheads="1"/>
          </p:cNvSpPr>
          <p:nvPr/>
        </p:nvSpPr>
        <p:spPr bwMode="auto">
          <a:xfrm>
            <a:off x="2051050" y="4508500"/>
            <a:ext cx="360363" cy="71438"/>
          </a:xfrm>
          <a:prstGeom prst="ellipse">
            <a:avLst/>
          </a:prstGeom>
          <a:solidFill>
            <a:srgbClr val="FFCC00"/>
          </a:solidFill>
          <a:ln w="9525" algn="ctr">
            <a:solidFill>
              <a:schemeClr val="tx1"/>
            </a:solidFill>
            <a:round/>
            <a:headEnd/>
            <a:tailEnd/>
          </a:ln>
        </p:spPr>
        <p:txBody>
          <a:bodyPr wrap="none" anchor="ctr"/>
          <a:lstStyle/>
          <a:p>
            <a:endParaRPr lang="en-GB">
              <a:solidFill>
                <a:srgbClr val="000000"/>
              </a:solidFill>
            </a:endParaRPr>
          </a:p>
        </p:txBody>
      </p:sp>
      <p:sp>
        <p:nvSpPr>
          <p:cNvPr id="8245" name="Oval 99"/>
          <p:cNvSpPr>
            <a:spLocks noChangeArrowheads="1"/>
          </p:cNvSpPr>
          <p:nvPr/>
        </p:nvSpPr>
        <p:spPr bwMode="auto">
          <a:xfrm>
            <a:off x="2771775" y="4508500"/>
            <a:ext cx="360363" cy="71438"/>
          </a:xfrm>
          <a:prstGeom prst="ellipse">
            <a:avLst/>
          </a:prstGeom>
          <a:solidFill>
            <a:srgbClr val="FFCC00"/>
          </a:solidFill>
          <a:ln w="9525" algn="ctr">
            <a:solidFill>
              <a:schemeClr val="tx1"/>
            </a:solidFill>
            <a:round/>
            <a:headEnd/>
            <a:tailEnd/>
          </a:ln>
        </p:spPr>
        <p:txBody>
          <a:bodyPr wrap="none" anchor="ctr"/>
          <a:lstStyle/>
          <a:p>
            <a:endParaRPr lang="en-GB">
              <a:solidFill>
                <a:srgbClr val="000000"/>
              </a:solidFill>
            </a:endParaRPr>
          </a:p>
        </p:txBody>
      </p:sp>
      <p:sp>
        <p:nvSpPr>
          <p:cNvPr id="8246" name="Oval 100"/>
          <p:cNvSpPr>
            <a:spLocks noChangeArrowheads="1"/>
          </p:cNvSpPr>
          <p:nvPr/>
        </p:nvSpPr>
        <p:spPr bwMode="auto">
          <a:xfrm>
            <a:off x="3490913" y="4508500"/>
            <a:ext cx="360362" cy="71438"/>
          </a:xfrm>
          <a:prstGeom prst="ellipse">
            <a:avLst/>
          </a:prstGeom>
          <a:solidFill>
            <a:srgbClr val="FFCC00"/>
          </a:solidFill>
          <a:ln w="9525" algn="ctr">
            <a:solidFill>
              <a:schemeClr val="tx1"/>
            </a:solidFill>
            <a:round/>
            <a:headEnd/>
            <a:tailEnd/>
          </a:ln>
        </p:spPr>
        <p:txBody>
          <a:bodyPr wrap="none" anchor="ctr"/>
          <a:lstStyle/>
          <a:p>
            <a:endParaRPr lang="en-GB">
              <a:solidFill>
                <a:srgbClr val="000000"/>
              </a:solidFill>
            </a:endParaRPr>
          </a:p>
        </p:txBody>
      </p:sp>
      <p:sp>
        <p:nvSpPr>
          <p:cNvPr id="8247" name="Oval 101"/>
          <p:cNvSpPr>
            <a:spLocks noChangeArrowheads="1"/>
          </p:cNvSpPr>
          <p:nvPr/>
        </p:nvSpPr>
        <p:spPr bwMode="auto">
          <a:xfrm>
            <a:off x="1979613" y="4795838"/>
            <a:ext cx="360362" cy="71437"/>
          </a:xfrm>
          <a:prstGeom prst="ellipse">
            <a:avLst/>
          </a:prstGeom>
          <a:solidFill>
            <a:srgbClr val="FFCC00"/>
          </a:solidFill>
          <a:ln w="9525" algn="ctr">
            <a:solidFill>
              <a:schemeClr val="tx1"/>
            </a:solidFill>
            <a:round/>
            <a:headEnd/>
            <a:tailEnd/>
          </a:ln>
        </p:spPr>
        <p:txBody>
          <a:bodyPr wrap="none" anchor="ctr"/>
          <a:lstStyle/>
          <a:p>
            <a:endParaRPr lang="en-GB">
              <a:solidFill>
                <a:srgbClr val="000000"/>
              </a:solidFill>
            </a:endParaRPr>
          </a:p>
        </p:txBody>
      </p:sp>
      <p:sp>
        <p:nvSpPr>
          <p:cNvPr id="8248" name="Oval 102"/>
          <p:cNvSpPr>
            <a:spLocks noChangeArrowheads="1"/>
          </p:cNvSpPr>
          <p:nvPr/>
        </p:nvSpPr>
        <p:spPr bwMode="auto">
          <a:xfrm>
            <a:off x="1258888" y="4795838"/>
            <a:ext cx="360362" cy="71437"/>
          </a:xfrm>
          <a:prstGeom prst="ellipse">
            <a:avLst/>
          </a:prstGeom>
          <a:solidFill>
            <a:srgbClr val="FFCC00"/>
          </a:solidFill>
          <a:ln w="9525" algn="ctr">
            <a:solidFill>
              <a:schemeClr val="tx1"/>
            </a:solidFill>
            <a:round/>
            <a:headEnd/>
            <a:tailEnd/>
          </a:ln>
        </p:spPr>
        <p:txBody>
          <a:bodyPr wrap="none" anchor="ctr"/>
          <a:lstStyle/>
          <a:p>
            <a:endParaRPr lang="en-GB">
              <a:solidFill>
                <a:srgbClr val="000000"/>
              </a:solidFill>
            </a:endParaRPr>
          </a:p>
        </p:txBody>
      </p:sp>
      <p:sp>
        <p:nvSpPr>
          <p:cNvPr id="8249" name="Oval 103"/>
          <p:cNvSpPr>
            <a:spLocks noChangeArrowheads="1"/>
          </p:cNvSpPr>
          <p:nvPr/>
        </p:nvSpPr>
        <p:spPr bwMode="auto">
          <a:xfrm>
            <a:off x="3130550" y="4795838"/>
            <a:ext cx="360363" cy="71437"/>
          </a:xfrm>
          <a:prstGeom prst="ellipse">
            <a:avLst/>
          </a:prstGeom>
          <a:solidFill>
            <a:srgbClr val="FFCC00"/>
          </a:solidFill>
          <a:ln w="9525" algn="ctr">
            <a:solidFill>
              <a:schemeClr val="tx1"/>
            </a:solidFill>
            <a:round/>
            <a:headEnd/>
            <a:tailEnd/>
          </a:ln>
        </p:spPr>
        <p:txBody>
          <a:bodyPr wrap="none" anchor="ctr"/>
          <a:lstStyle/>
          <a:p>
            <a:endParaRPr lang="en-GB">
              <a:solidFill>
                <a:srgbClr val="000000"/>
              </a:solidFill>
            </a:endParaRPr>
          </a:p>
        </p:txBody>
      </p:sp>
      <p:sp>
        <p:nvSpPr>
          <p:cNvPr id="8250" name="Oval 104"/>
          <p:cNvSpPr>
            <a:spLocks noChangeArrowheads="1"/>
          </p:cNvSpPr>
          <p:nvPr/>
        </p:nvSpPr>
        <p:spPr bwMode="auto">
          <a:xfrm>
            <a:off x="3419475" y="5084763"/>
            <a:ext cx="360363" cy="71437"/>
          </a:xfrm>
          <a:prstGeom prst="ellipse">
            <a:avLst/>
          </a:prstGeom>
          <a:solidFill>
            <a:srgbClr val="FFCC00"/>
          </a:solidFill>
          <a:ln w="9525" algn="ctr">
            <a:solidFill>
              <a:schemeClr val="tx1"/>
            </a:solidFill>
            <a:round/>
            <a:headEnd/>
            <a:tailEnd/>
          </a:ln>
        </p:spPr>
        <p:txBody>
          <a:bodyPr wrap="none" anchor="ctr"/>
          <a:lstStyle/>
          <a:p>
            <a:endParaRPr lang="en-GB">
              <a:solidFill>
                <a:srgbClr val="000000"/>
              </a:solidFill>
            </a:endParaRPr>
          </a:p>
        </p:txBody>
      </p:sp>
      <p:sp>
        <p:nvSpPr>
          <p:cNvPr id="8251" name="Oval 105"/>
          <p:cNvSpPr>
            <a:spLocks noChangeArrowheads="1"/>
          </p:cNvSpPr>
          <p:nvPr/>
        </p:nvSpPr>
        <p:spPr bwMode="auto">
          <a:xfrm>
            <a:off x="1258888" y="5084763"/>
            <a:ext cx="360362" cy="71437"/>
          </a:xfrm>
          <a:prstGeom prst="ellipse">
            <a:avLst/>
          </a:prstGeom>
          <a:solidFill>
            <a:srgbClr val="FFCC00"/>
          </a:solidFill>
          <a:ln w="9525" algn="ctr">
            <a:solidFill>
              <a:schemeClr val="tx1"/>
            </a:solidFill>
            <a:round/>
            <a:headEnd/>
            <a:tailEnd/>
          </a:ln>
        </p:spPr>
        <p:txBody>
          <a:bodyPr wrap="none" anchor="ctr"/>
          <a:lstStyle/>
          <a:p>
            <a:endParaRPr lang="en-GB">
              <a:solidFill>
                <a:srgbClr val="000000"/>
              </a:solidFill>
            </a:endParaRPr>
          </a:p>
        </p:txBody>
      </p:sp>
      <p:sp>
        <p:nvSpPr>
          <p:cNvPr id="8252" name="Oval 106"/>
          <p:cNvSpPr>
            <a:spLocks noChangeArrowheads="1"/>
          </p:cNvSpPr>
          <p:nvPr/>
        </p:nvSpPr>
        <p:spPr bwMode="auto">
          <a:xfrm>
            <a:off x="1979613" y="5084763"/>
            <a:ext cx="360362" cy="71437"/>
          </a:xfrm>
          <a:prstGeom prst="ellipse">
            <a:avLst/>
          </a:prstGeom>
          <a:solidFill>
            <a:srgbClr val="FFCC00"/>
          </a:solidFill>
          <a:ln w="9525" algn="ctr">
            <a:solidFill>
              <a:schemeClr val="tx1"/>
            </a:solidFill>
            <a:round/>
            <a:headEnd/>
            <a:tailEnd/>
          </a:ln>
        </p:spPr>
        <p:txBody>
          <a:bodyPr wrap="none" anchor="ctr"/>
          <a:lstStyle/>
          <a:p>
            <a:endParaRPr lang="en-GB">
              <a:solidFill>
                <a:srgbClr val="000000"/>
              </a:solidFill>
            </a:endParaRPr>
          </a:p>
        </p:txBody>
      </p:sp>
      <p:sp>
        <p:nvSpPr>
          <p:cNvPr id="8253" name="Oval 107"/>
          <p:cNvSpPr>
            <a:spLocks noChangeArrowheads="1"/>
          </p:cNvSpPr>
          <p:nvPr/>
        </p:nvSpPr>
        <p:spPr bwMode="auto">
          <a:xfrm>
            <a:off x="2771775" y="5084763"/>
            <a:ext cx="360363" cy="71437"/>
          </a:xfrm>
          <a:prstGeom prst="ellipse">
            <a:avLst/>
          </a:prstGeom>
          <a:solidFill>
            <a:srgbClr val="FFCC00"/>
          </a:solidFill>
          <a:ln w="9525" algn="ctr">
            <a:solidFill>
              <a:schemeClr val="tx1"/>
            </a:solidFill>
            <a:round/>
            <a:headEnd/>
            <a:tailEnd/>
          </a:ln>
        </p:spPr>
        <p:txBody>
          <a:bodyPr wrap="none" anchor="ctr"/>
          <a:lstStyle/>
          <a:p>
            <a:endParaRPr lang="en-GB">
              <a:solidFill>
                <a:srgbClr val="000000"/>
              </a:solidFill>
            </a:endParaRPr>
          </a:p>
        </p:txBody>
      </p:sp>
      <p:sp>
        <p:nvSpPr>
          <p:cNvPr id="8254" name="Oval 108"/>
          <p:cNvSpPr>
            <a:spLocks noChangeArrowheads="1"/>
          </p:cNvSpPr>
          <p:nvPr/>
        </p:nvSpPr>
        <p:spPr bwMode="auto">
          <a:xfrm>
            <a:off x="2411413" y="4795838"/>
            <a:ext cx="360362" cy="71437"/>
          </a:xfrm>
          <a:prstGeom prst="ellipse">
            <a:avLst/>
          </a:prstGeom>
          <a:solidFill>
            <a:srgbClr val="FFCC00"/>
          </a:solidFill>
          <a:ln w="9525" algn="ctr">
            <a:solidFill>
              <a:schemeClr val="tx1"/>
            </a:solidFill>
            <a:round/>
            <a:headEnd/>
            <a:tailEnd/>
          </a:ln>
        </p:spPr>
        <p:txBody>
          <a:bodyPr wrap="none" anchor="ctr"/>
          <a:lstStyle/>
          <a:p>
            <a:endParaRPr lang="en-GB">
              <a:solidFill>
                <a:srgbClr val="000000"/>
              </a:solidFill>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762000" y="304800"/>
            <a:ext cx="7696200" cy="1143000"/>
          </a:xfrm>
          <a:ln>
            <a:solidFill>
              <a:srgbClr val="FF0000"/>
            </a:solidFill>
          </a:ln>
        </p:spPr>
        <p:txBody>
          <a:bodyPr/>
          <a:lstStyle/>
          <a:p>
            <a:pPr algn="ctr" eaLnBrk="1" hangingPunct="1"/>
            <a:r>
              <a:rPr lang="it-IT" smtClean="0">
                <a:solidFill>
                  <a:srgbClr val="FF0000"/>
                </a:solidFill>
                <a:latin typeface="Comic Sans MS" pitchFamily="66" charset="0"/>
              </a:rPr>
              <a:t>UN COMPOSTO IN DIVERSE FORME....</a:t>
            </a:r>
          </a:p>
        </p:txBody>
      </p:sp>
      <p:sp>
        <p:nvSpPr>
          <p:cNvPr id="9219" name="AutoShape 4"/>
          <p:cNvSpPr>
            <a:spLocks noChangeArrowheads="1"/>
          </p:cNvSpPr>
          <p:nvPr/>
        </p:nvSpPr>
        <p:spPr bwMode="auto">
          <a:xfrm>
            <a:off x="4033838" y="1844675"/>
            <a:ext cx="1223962" cy="1081088"/>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9220" name="AutoShape 8"/>
          <p:cNvSpPr>
            <a:spLocks noChangeArrowheads="1"/>
          </p:cNvSpPr>
          <p:nvPr/>
        </p:nvSpPr>
        <p:spPr bwMode="auto">
          <a:xfrm flipH="1" flipV="1">
            <a:off x="3957638" y="4953000"/>
            <a:ext cx="1223962" cy="1081088"/>
          </a:xfrm>
          <a:prstGeom prst="rtTriangle">
            <a:avLst/>
          </a:prstGeom>
          <a:solidFill>
            <a:schemeClr val="accent1"/>
          </a:solidFill>
          <a:ln w="9525">
            <a:solidFill>
              <a:schemeClr val="tx1"/>
            </a:solidFill>
            <a:miter lim="800000"/>
            <a:headEnd/>
            <a:tailEnd/>
          </a:ln>
        </p:spPr>
        <p:txBody>
          <a:bodyPr rot="10800000" wrap="none" anchor="ctr"/>
          <a:lstStyle/>
          <a:p>
            <a:endParaRPr lang="en-GB">
              <a:solidFill>
                <a:srgbClr val="000000"/>
              </a:solidFill>
            </a:endParaRPr>
          </a:p>
        </p:txBody>
      </p:sp>
      <p:sp>
        <p:nvSpPr>
          <p:cNvPr id="9221" name="AutoShape 9"/>
          <p:cNvSpPr>
            <a:spLocks noChangeArrowheads="1"/>
          </p:cNvSpPr>
          <p:nvPr/>
        </p:nvSpPr>
        <p:spPr bwMode="auto">
          <a:xfrm>
            <a:off x="3957638" y="4953000"/>
            <a:ext cx="1223962" cy="1081088"/>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9222" name="AutoShape 10"/>
          <p:cNvSpPr>
            <a:spLocks noChangeArrowheads="1"/>
          </p:cNvSpPr>
          <p:nvPr/>
        </p:nvSpPr>
        <p:spPr bwMode="auto">
          <a:xfrm flipH="1">
            <a:off x="452438" y="3500438"/>
            <a:ext cx="1223962" cy="1081087"/>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9223" name="AutoShape 11"/>
          <p:cNvSpPr>
            <a:spLocks noChangeArrowheads="1"/>
          </p:cNvSpPr>
          <p:nvPr/>
        </p:nvSpPr>
        <p:spPr bwMode="auto">
          <a:xfrm>
            <a:off x="1676400" y="3500438"/>
            <a:ext cx="1223963" cy="1081087"/>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9224" name="AutoShape 12"/>
          <p:cNvSpPr>
            <a:spLocks noChangeArrowheads="1"/>
          </p:cNvSpPr>
          <p:nvPr/>
        </p:nvSpPr>
        <p:spPr bwMode="auto">
          <a:xfrm flipH="1" flipV="1">
            <a:off x="6443663" y="4365625"/>
            <a:ext cx="1223962" cy="1081088"/>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9225" name="AutoShape 13"/>
          <p:cNvSpPr>
            <a:spLocks noChangeArrowheads="1"/>
          </p:cNvSpPr>
          <p:nvPr/>
        </p:nvSpPr>
        <p:spPr bwMode="auto">
          <a:xfrm flipV="1">
            <a:off x="7667625" y="4365625"/>
            <a:ext cx="1223963" cy="1081088"/>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9226" name="AutoShape 14"/>
          <p:cNvSpPr>
            <a:spLocks noChangeArrowheads="1"/>
          </p:cNvSpPr>
          <p:nvPr/>
        </p:nvSpPr>
        <p:spPr bwMode="auto">
          <a:xfrm flipH="1">
            <a:off x="6443663" y="3286125"/>
            <a:ext cx="1223962" cy="1081088"/>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9227" name="AutoShape 15"/>
          <p:cNvSpPr>
            <a:spLocks noChangeArrowheads="1"/>
          </p:cNvSpPr>
          <p:nvPr/>
        </p:nvSpPr>
        <p:spPr bwMode="auto">
          <a:xfrm>
            <a:off x="7667625" y="3286125"/>
            <a:ext cx="1223963" cy="1081088"/>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9228" name="Text Box 16"/>
          <p:cNvSpPr txBox="1">
            <a:spLocks noChangeArrowheads="1"/>
          </p:cNvSpPr>
          <p:nvPr/>
        </p:nvSpPr>
        <p:spPr bwMode="auto">
          <a:xfrm>
            <a:off x="3414713" y="3152775"/>
            <a:ext cx="2376487" cy="581025"/>
          </a:xfrm>
          <a:prstGeom prst="rect">
            <a:avLst/>
          </a:prstGeom>
          <a:noFill/>
          <a:ln w="9525">
            <a:noFill/>
            <a:miter lim="800000"/>
            <a:headEnd/>
            <a:tailEnd/>
          </a:ln>
        </p:spPr>
        <p:txBody>
          <a:bodyPr>
            <a:spAutoFit/>
          </a:bodyPr>
          <a:lstStyle/>
          <a:p>
            <a:pPr>
              <a:spcBef>
                <a:spcPct val="50000"/>
              </a:spcBef>
            </a:pPr>
            <a:r>
              <a:rPr lang="it-IT" sz="1600" b="1">
                <a:latin typeface="Comic Sans MS" pitchFamily="66" charset="0"/>
              </a:rPr>
              <a:t>Ogni molecola assume una propria forma</a:t>
            </a:r>
          </a:p>
        </p:txBody>
      </p:sp>
      <p:sp>
        <p:nvSpPr>
          <p:cNvPr id="9229" name="AutoShape 17"/>
          <p:cNvSpPr>
            <a:spLocks noChangeArrowheads="1"/>
          </p:cNvSpPr>
          <p:nvPr/>
        </p:nvSpPr>
        <p:spPr bwMode="auto">
          <a:xfrm rot="-7569349">
            <a:off x="2780506" y="3237707"/>
            <a:ext cx="288925" cy="1008062"/>
          </a:xfrm>
          <a:prstGeom prst="upArrow">
            <a:avLst>
              <a:gd name="adj1" fmla="val 50000"/>
              <a:gd name="adj2" fmla="val 87225"/>
            </a:avLst>
          </a:prstGeom>
          <a:solidFill>
            <a:schemeClr val="tx2"/>
          </a:solidFill>
          <a:ln w="9525">
            <a:solidFill>
              <a:schemeClr val="tx1"/>
            </a:solidFill>
            <a:miter lim="800000"/>
            <a:headEnd/>
            <a:tailEnd/>
          </a:ln>
        </p:spPr>
        <p:txBody>
          <a:bodyPr vert="eaVert" wrap="none" anchor="ctr"/>
          <a:lstStyle/>
          <a:p>
            <a:endParaRPr lang="en-GB">
              <a:solidFill>
                <a:srgbClr val="000000"/>
              </a:solidFill>
            </a:endParaRPr>
          </a:p>
        </p:txBody>
      </p:sp>
      <p:sp>
        <p:nvSpPr>
          <p:cNvPr id="9230" name="AutoShape 18"/>
          <p:cNvSpPr>
            <a:spLocks noChangeArrowheads="1"/>
          </p:cNvSpPr>
          <p:nvPr/>
        </p:nvSpPr>
        <p:spPr bwMode="auto">
          <a:xfrm rot="10800000">
            <a:off x="4435475" y="3716338"/>
            <a:ext cx="288925" cy="1008062"/>
          </a:xfrm>
          <a:prstGeom prst="upArrow">
            <a:avLst>
              <a:gd name="adj1" fmla="val 50000"/>
              <a:gd name="adj2" fmla="val 87225"/>
            </a:avLst>
          </a:prstGeom>
          <a:solidFill>
            <a:schemeClr val="tx2"/>
          </a:solidFill>
          <a:ln w="9525">
            <a:solidFill>
              <a:schemeClr val="tx1"/>
            </a:solidFill>
            <a:miter lim="800000"/>
            <a:headEnd/>
            <a:tailEnd/>
          </a:ln>
        </p:spPr>
        <p:txBody>
          <a:bodyPr rot="10800000" wrap="none" anchor="ctr"/>
          <a:lstStyle/>
          <a:p>
            <a:endParaRPr lang="en-GB">
              <a:solidFill>
                <a:srgbClr val="000000"/>
              </a:solidFill>
            </a:endParaRPr>
          </a:p>
        </p:txBody>
      </p:sp>
      <p:sp>
        <p:nvSpPr>
          <p:cNvPr id="9231" name="AutoShape 19"/>
          <p:cNvSpPr>
            <a:spLocks noChangeArrowheads="1"/>
          </p:cNvSpPr>
          <p:nvPr/>
        </p:nvSpPr>
        <p:spPr bwMode="auto">
          <a:xfrm rot="7897104">
            <a:off x="6133306" y="3161507"/>
            <a:ext cx="288925" cy="1008062"/>
          </a:xfrm>
          <a:prstGeom prst="upArrow">
            <a:avLst>
              <a:gd name="adj1" fmla="val 50000"/>
              <a:gd name="adj2" fmla="val 87225"/>
            </a:avLst>
          </a:prstGeom>
          <a:solidFill>
            <a:schemeClr val="tx2"/>
          </a:solidFill>
          <a:ln w="9525">
            <a:solidFill>
              <a:schemeClr val="tx1"/>
            </a:solidFill>
            <a:miter lim="800000"/>
            <a:headEnd/>
            <a:tailEnd/>
          </a:ln>
        </p:spPr>
        <p:txBody>
          <a:bodyPr rot="10800000" vert="eaVert" wrap="none" anchor="ctr"/>
          <a:lstStyle/>
          <a:p>
            <a:endParaRPr lang="en-GB">
              <a:solidFill>
                <a:srgbClr val="000000"/>
              </a:solidFill>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ln>
            <a:solidFill>
              <a:srgbClr val="FF0000"/>
            </a:solidFill>
          </a:ln>
        </p:spPr>
        <p:txBody>
          <a:bodyPr/>
          <a:lstStyle/>
          <a:p>
            <a:pPr algn="ctr" eaLnBrk="1" hangingPunct="1"/>
            <a:r>
              <a:rPr lang="it-IT" smtClean="0">
                <a:solidFill>
                  <a:srgbClr val="FF0000"/>
                </a:solidFill>
                <a:latin typeface="Arial Black" pitchFamily="34" charset="0"/>
              </a:rPr>
              <a:t>... che generano polimorfi diversi</a:t>
            </a:r>
          </a:p>
        </p:txBody>
      </p:sp>
      <p:grpSp>
        <p:nvGrpSpPr>
          <p:cNvPr id="10243" name="Group 6"/>
          <p:cNvGrpSpPr>
            <a:grpSpLocks noChangeAspect="1"/>
          </p:cNvGrpSpPr>
          <p:nvPr/>
        </p:nvGrpSpPr>
        <p:grpSpPr bwMode="auto">
          <a:xfrm>
            <a:off x="468313" y="2817813"/>
            <a:ext cx="1223962" cy="539750"/>
            <a:chOff x="158" y="2205"/>
            <a:chExt cx="1542" cy="681"/>
          </a:xfrm>
        </p:grpSpPr>
        <p:sp>
          <p:nvSpPr>
            <p:cNvPr id="10322" name="AutoShape 4"/>
            <p:cNvSpPr>
              <a:spLocks noChangeAspect="1" noChangeArrowheads="1"/>
            </p:cNvSpPr>
            <p:nvPr/>
          </p:nvSpPr>
          <p:spPr bwMode="auto">
            <a:xfrm flipH="1">
              <a:off x="158" y="2205"/>
              <a:ext cx="771" cy="681"/>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323" name="AutoShape 5"/>
            <p:cNvSpPr>
              <a:spLocks noChangeAspect="1" noChangeArrowheads="1"/>
            </p:cNvSpPr>
            <p:nvPr/>
          </p:nvSpPr>
          <p:spPr bwMode="auto">
            <a:xfrm>
              <a:off x="929" y="2205"/>
              <a:ext cx="771" cy="681"/>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44" name="Group 7"/>
          <p:cNvGrpSpPr>
            <a:grpSpLocks noChangeAspect="1"/>
          </p:cNvGrpSpPr>
          <p:nvPr/>
        </p:nvGrpSpPr>
        <p:grpSpPr bwMode="auto">
          <a:xfrm>
            <a:off x="468313" y="3355975"/>
            <a:ext cx="1223962" cy="539750"/>
            <a:chOff x="158" y="2205"/>
            <a:chExt cx="1542" cy="681"/>
          </a:xfrm>
        </p:grpSpPr>
        <p:sp>
          <p:nvSpPr>
            <p:cNvPr id="10320" name="AutoShape 8"/>
            <p:cNvSpPr>
              <a:spLocks noChangeAspect="1" noChangeArrowheads="1"/>
            </p:cNvSpPr>
            <p:nvPr/>
          </p:nvSpPr>
          <p:spPr bwMode="auto">
            <a:xfrm flipH="1">
              <a:off x="158" y="2205"/>
              <a:ext cx="771" cy="681"/>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321" name="AutoShape 9"/>
            <p:cNvSpPr>
              <a:spLocks noChangeAspect="1" noChangeArrowheads="1"/>
            </p:cNvSpPr>
            <p:nvPr/>
          </p:nvSpPr>
          <p:spPr bwMode="auto">
            <a:xfrm>
              <a:off x="929" y="2205"/>
              <a:ext cx="771" cy="681"/>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45" name="Group 10"/>
          <p:cNvGrpSpPr>
            <a:grpSpLocks noChangeAspect="1"/>
          </p:cNvGrpSpPr>
          <p:nvPr/>
        </p:nvGrpSpPr>
        <p:grpSpPr bwMode="auto">
          <a:xfrm>
            <a:off x="468313" y="3897313"/>
            <a:ext cx="1223962" cy="539750"/>
            <a:chOff x="158" y="2205"/>
            <a:chExt cx="1542" cy="681"/>
          </a:xfrm>
        </p:grpSpPr>
        <p:sp>
          <p:nvSpPr>
            <p:cNvPr id="10318" name="AutoShape 11"/>
            <p:cNvSpPr>
              <a:spLocks noChangeAspect="1" noChangeArrowheads="1"/>
            </p:cNvSpPr>
            <p:nvPr/>
          </p:nvSpPr>
          <p:spPr bwMode="auto">
            <a:xfrm flipH="1">
              <a:off x="158" y="2205"/>
              <a:ext cx="771" cy="681"/>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319" name="AutoShape 12"/>
            <p:cNvSpPr>
              <a:spLocks noChangeAspect="1" noChangeArrowheads="1"/>
            </p:cNvSpPr>
            <p:nvPr/>
          </p:nvSpPr>
          <p:spPr bwMode="auto">
            <a:xfrm>
              <a:off x="929" y="2205"/>
              <a:ext cx="771" cy="681"/>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46" name="Group 13"/>
          <p:cNvGrpSpPr>
            <a:grpSpLocks noChangeAspect="1"/>
          </p:cNvGrpSpPr>
          <p:nvPr/>
        </p:nvGrpSpPr>
        <p:grpSpPr bwMode="auto">
          <a:xfrm>
            <a:off x="468313" y="4437063"/>
            <a:ext cx="1223962" cy="539750"/>
            <a:chOff x="158" y="2205"/>
            <a:chExt cx="1542" cy="681"/>
          </a:xfrm>
        </p:grpSpPr>
        <p:sp>
          <p:nvSpPr>
            <p:cNvPr id="10316" name="AutoShape 14"/>
            <p:cNvSpPr>
              <a:spLocks noChangeAspect="1" noChangeArrowheads="1"/>
            </p:cNvSpPr>
            <p:nvPr/>
          </p:nvSpPr>
          <p:spPr bwMode="auto">
            <a:xfrm flipH="1">
              <a:off x="158" y="2205"/>
              <a:ext cx="771" cy="681"/>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317" name="AutoShape 15"/>
            <p:cNvSpPr>
              <a:spLocks noChangeAspect="1" noChangeArrowheads="1"/>
            </p:cNvSpPr>
            <p:nvPr/>
          </p:nvSpPr>
          <p:spPr bwMode="auto">
            <a:xfrm>
              <a:off x="929" y="2205"/>
              <a:ext cx="771" cy="681"/>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47" name="Group 16"/>
          <p:cNvGrpSpPr>
            <a:grpSpLocks noChangeAspect="1"/>
          </p:cNvGrpSpPr>
          <p:nvPr/>
        </p:nvGrpSpPr>
        <p:grpSpPr bwMode="auto">
          <a:xfrm>
            <a:off x="1692275" y="2817813"/>
            <a:ext cx="1223963" cy="539750"/>
            <a:chOff x="158" y="2205"/>
            <a:chExt cx="1542" cy="681"/>
          </a:xfrm>
        </p:grpSpPr>
        <p:sp>
          <p:nvSpPr>
            <p:cNvPr id="10314" name="AutoShape 17"/>
            <p:cNvSpPr>
              <a:spLocks noChangeAspect="1" noChangeArrowheads="1"/>
            </p:cNvSpPr>
            <p:nvPr/>
          </p:nvSpPr>
          <p:spPr bwMode="auto">
            <a:xfrm flipH="1">
              <a:off x="158" y="2205"/>
              <a:ext cx="771" cy="681"/>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315" name="AutoShape 18"/>
            <p:cNvSpPr>
              <a:spLocks noChangeAspect="1" noChangeArrowheads="1"/>
            </p:cNvSpPr>
            <p:nvPr/>
          </p:nvSpPr>
          <p:spPr bwMode="auto">
            <a:xfrm>
              <a:off x="929" y="2205"/>
              <a:ext cx="771" cy="681"/>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48" name="Group 19"/>
          <p:cNvGrpSpPr>
            <a:grpSpLocks noChangeAspect="1"/>
          </p:cNvGrpSpPr>
          <p:nvPr/>
        </p:nvGrpSpPr>
        <p:grpSpPr bwMode="auto">
          <a:xfrm>
            <a:off x="1692275" y="3355975"/>
            <a:ext cx="1223963" cy="539750"/>
            <a:chOff x="158" y="2205"/>
            <a:chExt cx="1542" cy="681"/>
          </a:xfrm>
        </p:grpSpPr>
        <p:sp>
          <p:nvSpPr>
            <p:cNvPr id="10312" name="AutoShape 20"/>
            <p:cNvSpPr>
              <a:spLocks noChangeAspect="1" noChangeArrowheads="1"/>
            </p:cNvSpPr>
            <p:nvPr/>
          </p:nvSpPr>
          <p:spPr bwMode="auto">
            <a:xfrm flipH="1">
              <a:off x="158" y="2205"/>
              <a:ext cx="771" cy="681"/>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313" name="AutoShape 21"/>
            <p:cNvSpPr>
              <a:spLocks noChangeAspect="1" noChangeArrowheads="1"/>
            </p:cNvSpPr>
            <p:nvPr/>
          </p:nvSpPr>
          <p:spPr bwMode="auto">
            <a:xfrm>
              <a:off x="929" y="2205"/>
              <a:ext cx="771" cy="681"/>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49" name="Group 22"/>
          <p:cNvGrpSpPr>
            <a:grpSpLocks noChangeAspect="1"/>
          </p:cNvGrpSpPr>
          <p:nvPr/>
        </p:nvGrpSpPr>
        <p:grpSpPr bwMode="auto">
          <a:xfrm>
            <a:off x="1692275" y="4437063"/>
            <a:ext cx="1223963" cy="539750"/>
            <a:chOff x="158" y="2205"/>
            <a:chExt cx="1542" cy="681"/>
          </a:xfrm>
        </p:grpSpPr>
        <p:sp>
          <p:nvSpPr>
            <p:cNvPr id="10310" name="AutoShape 23"/>
            <p:cNvSpPr>
              <a:spLocks noChangeAspect="1" noChangeArrowheads="1"/>
            </p:cNvSpPr>
            <p:nvPr/>
          </p:nvSpPr>
          <p:spPr bwMode="auto">
            <a:xfrm flipH="1">
              <a:off x="158" y="2205"/>
              <a:ext cx="771" cy="681"/>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311" name="AutoShape 24"/>
            <p:cNvSpPr>
              <a:spLocks noChangeAspect="1" noChangeArrowheads="1"/>
            </p:cNvSpPr>
            <p:nvPr/>
          </p:nvSpPr>
          <p:spPr bwMode="auto">
            <a:xfrm>
              <a:off x="929" y="2205"/>
              <a:ext cx="771" cy="681"/>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50" name="Group 25"/>
          <p:cNvGrpSpPr>
            <a:grpSpLocks noChangeAspect="1"/>
          </p:cNvGrpSpPr>
          <p:nvPr/>
        </p:nvGrpSpPr>
        <p:grpSpPr bwMode="auto">
          <a:xfrm>
            <a:off x="1692275" y="3897313"/>
            <a:ext cx="1223963" cy="539750"/>
            <a:chOff x="158" y="2205"/>
            <a:chExt cx="1542" cy="681"/>
          </a:xfrm>
        </p:grpSpPr>
        <p:sp>
          <p:nvSpPr>
            <p:cNvPr id="10308" name="AutoShape 26"/>
            <p:cNvSpPr>
              <a:spLocks noChangeAspect="1" noChangeArrowheads="1"/>
            </p:cNvSpPr>
            <p:nvPr/>
          </p:nvSpPr>
          <p:spPr bwMode="auto">
            <a:xfrm flipH="1">
              <a:off x="158" y="2205"/>
              <a:ext cx="771" cy="681"/>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309" name="AutoShape 27"/>
            <p:cNvSpPr>
              <a:spLocks noChangeAspect="1" noChangeArrowheads="1"/>
            </p:cNvSpPr>
            <p:nvPr/>
          </p:nvSpPr>
          <p:spPr bwMode="auto">
            <a:xfrm>
              <a:off x="929" y="2205"/>
              <a:ext cx="771" cy="681"/>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51" name="Group 36"/>
          <p:cNvGrpSpPr>
            <a:grpSpLocks/>
          </p:cNvGrpSpPr>
          <p:nvPr/>
        </p:nvGrpSpPr>
        <p:grpSpPr bwMode="auto">
          <a:xfrm>
            <a:off x="3779838" y="2852738"/>
            <a:ext cx="611187" cy="539750"/>
            <a:chOff x="2381" y="1797"/>
            <a:chExt cx="385" cy="340"/>
          </a:xfrm>
        </p:grpSpPr>
        <p:sp>
          <p:nvSpPr>
            <p:cNvPr id="10306" name="AutoShape 28"/>
            <p:cNvSpPr>
              <a:spLocks noChangeAspect="1" noChangeArrowheads="1"/>
            </p:cNvSpPr>
            <p:nvPr/>
          </p:nvSpPr>
          <p:spPr bwMode="auto">
            <a:xfrm flipH="1" flipV="1">
              <a:off x="2381" y="1797"/>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307" name="AutoShape 29"/>
            <p:cNvSpPr>
              <a:spLocks noChangeAspect="1" noChangeArrowheads="1"/>
            </p:cNvSpPr>
            <p:nvPr/>
          </p:nvSpPr>
          <p:spPr bwMode="auto">
            <a:xfrm>
              <a:off x="2381" y="1797"/>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52" name="Group 37"/>
          <p:cNvGrpSpPr>
            <a:grpSpLocks/>
          </p:cNvGrpSpPr>
          <p:nvPr/>
        </p:nvGrpSpPr>
        <p:grpSpPr bwMode="auto">
          <a:xfrm>
            <a:off x="4356100" y="3394075"/>
            <a:ext cx="611188" cy="539750"/>
            <a:chOff x="2381" y="1797"/>
            <a:chExt cx="385" cy="340"/>
          </a:xfrm>
        </p:grpSpPr>
        <p:sp>
          <p:nvSpPr>
            <p:cNvPr id="10304" name="AutoShape 38"/>
            <p:cNvSpPr>
              <a:spLocks noChangeAspect="1" noChangeArrowheads="1"/>
            </p:cNvSpPr>
            <p:nvPr/>
          </p:nvSpPr>
          <p:spPr bwMode="auto">
            <a:xfrm flipH="1" flipV="1">
              <a:off x="2381" y="1797"/>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305" name="AutoShape 39"/>
            <p:cNvSpPr>
              <a:spLocks noChangeAspect="1" noChangeArrowheads="1"/>
            </p:cNvSpPr>
            <p:nvPr/>
          </p:nvSpPr>
          <p:spPr bwMode="auto">
            <a:xfrm>
              <a:off x="2381" y="1797"/>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53" name="Group 40"/>
          <p:cNvGrpSpPr>
            <a:grpSpLocks/>
          </p:cNvGrpSpPr>
          <p:nvPr/>
        </p:nvGrpSpPr>
        <p:grpSpPr bwMode="auto">
          <a:xfrm>
            <a:off x="3744913" y="3933825"/>
            <a:ext cx="611187" cy="539750"/>
            <a:chOff x="2381" y="1797"/>
            <a:chExt cx="385" cy="340"/>
          </a:xfrm>
        </p:grpSpPr>
        <p:sp>
          <p:nvSpPr>
            <p:cNvPr id="10302" name="AutoShape 41"/>
            <p:cNvSpPr>
              <a:spLocks noChangeAspect="1" noChangeArrowheads="1"/>
            </p:cNvSpPr>
            <p:nvPr/>
          </p:nvSpPr>
          <p:spPr bwMode="auto">
            <a:xfrm flipH="1" flipV="1">
              <a:off x="2381" y="1797"/>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303" name="AutoShape 42"/>
            <p:cNvSpPr>
              <a:spLocks noChangeAspect="1" noChangeArrowheads="1"/>
            </p:cNvSpPr>
            <p:nvPr/>
          </p:nvSpPr>
          <p:spPr bwMode="auto">
            <a:xfrm>
              <a:off x="2381" y="1797"/>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54" name="Group 43"/>
          <p:cNvGrpSpPr>
            <a:grpSpLocks/>
          </p:cNvGrpSpPr>
          <p:nvPr/>
        </p:nvGrpSpPr>
        <p:grpSpPr bwMode="auto">
          <a:xfrm>
            <a:off x="4968875" y="3933825"/>
            <a:ext cx="611188" cy="539750"/>
            <a:chOff x="2381" y="1797"/>
            <a:chExt cx="385" cy="340"/>
          </a:xfrm>
        </p:grpSpPr>
        <p:sp>
          <p:nvSpPr>
            <p:cNvPr id="10300" name="AutoShape 44"/>
            <p:cNvSpPr>
              <a:spLocks noChangeAspect="1" noChangeArrowheads="1"/>
            </p:cNvSpPr>
            <p:nvPr/>
          </p:nvSpPr>
          <p:spPr bwMode="auto">
            <a:xfrm flipH="1" flipV="1">
              <a:off x="2381" y="1797"/>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301" name="AutoShape 45"/>
            <p:cNvSpPr>
              <a:spLocks noChangeAspect="1" noChangeArrowheads="1"/>
            </p:cNvSpPr>
            <p:nvPr/>
          </p:nvSpPr>
          <p:spPr bwMode="auto">
            <a:xfrm>
              <a:off x="2381" y="1797"/>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55" name="Group 46"/>
          <p:cNvGrpSpPr>
            <a:grpSpLocks/>
          </p:cNvGrpSpPr>
          <p:nvPr/>
        </p:nvGrpSpPr>
        <p:grpSpPr bwMode="auto">
          <a:xfrm>
            <a:off x="4356100" y="4473575"/>
            <a:ext cx="611188" cy="539750"/>
            <a:chOff x="2381" y="1797"/>
            <a:chExt cx="385" cy="340"/>
          </a:xfrm>
        </p:grpSpPr>
        <p:sp>
          <p:nvSpPr>
            <p:cNvPr id="10298" name="AutoShape 47"/>
            <p:cNvSpPr>
              <a:spLocks noChangeAspect="1" noChangeArrowheads="1"/>
            </p:cNvSpPr>
            <p:nvPr/>
          </p:nvSpPr>
          <p:spPr bwMode="auto">
            <a:xfrm flipH="1" flipV="1">
              <a:off x="2381" y="1797"/>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99" name="AutoShape 48"/>
            <p:cNvSpPr>
              <a:spLocks noChangeAspect="1" noChangeArrowheads="1"/>
            </p:cNvSpPr>
            <p:nvPr/>
          </p:nvSpPr>
          <p:spPr bwMode="auto">
            <a:xfrm>
              <a:off x="2381" y="1797"/>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56" name="Group 49"/>
          <p:cNvGrpSpPr>
            <a:grpSpLocks/>
          </p:cNvGrpSpPr>
          <p:nvPr/>
        </p:nvGrpSpPr>
        <p:grpSpPr bwMode="auto">
          <a:xfrm>
            <a:off x="3744913" y="5013325"/>
            <a:ext cx="611187" cy="539750"/>
            <a:chOff x="2381" y="1797"/>
            <a:chExt cx="385" cy="340"/>
          </a:xfrm>
        </p:grpSpPr>
        <p:sp>
          <p:nvSpPr>
            <p:cNvPr id="10296" name="AutoShape 50"/>
            <p:cNvSpPr>
              <a:spLocks noChangeAspect="1" noChangeArrowheads="1"/>
            </p:cNvSpPr>
            <p:nvPr/>
          </p:nvSpPr>
          <p:spPr bwMode="auto">
            <a:xfrm flipH="1" flipV="1">
              <a:off x="2381" y="1797"/>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97" name="AutoShape 51"/>
            <p:cNvSpPr>
              <a:spLocks noChangeAspect="1" noChangeArrowheads="1"/>
            </p:cNvSpPr>
            <p:nvPr/>
          </p:nvSpPr>
          <p:spPr bwMode="auto">
            <a:xfrm>
              <a:off x="2381" y="1797"/>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57" name="Group 52"/>
          <p:cNvGrpSpPr>
            <a:grpSpLocks/>
          </p:cNvGrpSpPr>
          <p:nvPr/>
        </p:nvGrpSpPr>
        <p:grpSpPr bwMode="auto">
          <a:xfrm>
            <a:off x="4968875" y="5013325"/>
            <a:ext cx="611188" cy="539750"/>
            <a:chOff x="2381" y="1797"/>
            <a:chExt cx="385" cy="340"/>
          </a:xfrm>
        </p:grpSpPr>
        <p:sp>
          <p:nvSpPr>
            <p:cNvPr id="10294" name="AutoShape 53"/>
            <p:cNvSpPr>
              <a:spLocks noChangeAspect="1" noChangeArrowheads="1"/>
            </p:cNvSpPr>
            <p:nvPr/>
          </p:nvSpPr>
          <p:spPr bwMode="auto">
            <a:xfrm flipH="1" flipV="1">
              <a:off x="2381" y="1797"/>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95" name="AutoShape 54"/>
            <p:cNvSpPr>
              <a:spLocks noChangeAspect="1" noChangeArrowheads="1"/>
            </p:cNvSpPr>
            <p:nvPr/>
          </p:nvSpPr>
          <p:spPr bwMode="auto">
            <a:xfrm>
              <a:off x="2381" y="1797"/>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58" name="Group 55"/>
          <p:cNvGrpSpPr>
            <a:grpSpLocks/>
          </p:cNvGrpSpPr>
          <p:nvPr/>
        </p:nvGrpSpPr>
        <p:grpSpPr bwMode="auto">
          <a:xfrm>
            <a:off x="4968875" y="2852738"/>
            <a:ext cx="611188" cy="539750"/>
            <a:chOff x="2381" y="1797"/>
            <a:chExt cx="385" cy="340"/>
          </a:xfrm>
        </p:grpSpPr>
        <p:sp>
          <p:nvSpPr>
            <p:cNvPr id="10292" name="AutoShape 56"/>
            <p:cNvSpPr>
              <a:spLocks noChangeAspect="1" noChangeArrowheads="1"/>
            </p:cNvSpPr>
            <p:nvPr/>
          </p:nvSpPr>
          <p:spPr bwMode="auto">
            <a:xfrm flipH="1" flipV="1">
              <a:off x="2381" y="1797"/>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93" name="AutoShape 57"/>
            <p:cNvSpPr>
              <a:spLocks noChangeAspect="1" noChangeArrowheads="1"/>
            </p:cNvSpPr>
            <p:nvPr/>
          </p:nvSpPr>
          <p:spPr bwMode="auto">
            <a:xfrm>
              <a:off x="2381" y="1797"/>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59" name="Group 62"/>
          <p:cNvGrpSpPr>
            <a:grpSpLocks/>
          </p:cNvGrpSpPr>
          <p:nvPr/>
        </p:nvGrpSpPr>
        <p:grpSpPr bwMode="auto">
          <a:xfrm>
            <a:off x="6156325" y="2565400"/>
            <a:ext cx="1223963" cy="1079500"/>
            <a:chOff x="4059" y="2410"/>
            <a:chExt cx="771" cy="680"/>
          </a:xfrm>
        </p:grpSpPr>
        <p:sp>
          <p:nvSpPr>
            <p:cNvPr id="10288" name="AutoShape 58"/>
            <p:cNvSpPr>
              <a:spLocks noChangeAspect="1" noChangeArrowheads="1"/>
            </p:cNvSpPr>
            <p:nvPr/>
          </p:nvSpPr>
          <p:spPr bwMode="auto">
            <a:xfrm flipH="1" flipV="1">
              <a:off x="4059" y="2749"/>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89" name="AutoShape 59"/>
            <p:cNvSpPr>
              <a:spLocks noChangeAspect="1" noChangeArrowheads="1"/>
            </p:cNvSpPr>
            <p:nvPr/>
          </p:nvSpPr>
          <p:spPr bwMode="auto">
            <a:xfrm flipV="1">
              <a:off x="4445" y="275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90" name="AutoShape 60"/>
            <p:cNvSpPr>
              <a:spLocks noChangeAspect="1" noChangeArrowheads="1"/>
            </p:cNvSpPr>
            <p:nvPr/>
          </p:nvSpPr>
          <p:spPr bwMode="auto">
            <a:xfrm flipH="1">
              <a:off x="4059" y="241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91" name="AutoShape 61"/>
            <p:cNvSpPr>
              <a:spLocks noChangeAspect="1" noChangeArrowheads="1"/>
            </p:cNvSpPr>
            <p:nvPr/>
          </p:nvSpPr>
          <p:spPr bwMode="auto">
            <a:xfrm>
              <a:off x="4445" y="241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60" name="Group 67"/>
          <p:cNvGrpSpPr>
            <a:grpSpLocks/>
          </p:cNvGrpSpPr>
          <p:nvPr/>
        </p:nvGrpSpPr>
        <p:grpSpPr bwMode="auto">
          <a:xfrm>
            <a:off x="7380288" y="2565400"/>
            <a:ext cx="1223962" cy="1079500"/>
            <a:chOff x="4059" y="2410"/>
            <a:chExt cx="771" cy="680"/>
          </a:xfrm>
        </p:grpSpPr>
        <p:sp>
          <p:nvSpPr>
            <p:cNvPr id="10284" name="AutoShape 68"/>
            <p:cNvSpPr>
              <a:spLocks noChangeAspect="1" noChangeArrowheads="1"/>
            </p:cNvSpPr>
            <p:nvPr/>
          </p:nvSpPr>
          <p:spPr bwMode="auto">
            <a:xfrm flipH="1" flipV="1">
              <a:off x="4059" y="2749"/>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85" name="AutoShape 69"/>
            <p:cNvSpPr>
              <a:spLocks noChangeAspect="1" noChangeArrowheads="1"/>
            </p:cNvSpPr>
            <p:nvPr/>
          </p:nvSpPr>
          <p:spPr bwMode="auto">
            <a:xfrm flipV="1">
              <a:off x="4445" y="275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86" name="AutoShape 70"/>
            <p:cNvSpPr>
              <a:spLocks noChangeAspect="1" noChangeArrowheads="1"/>
            </p:cNvSpPr>
            <p:nvPr/>
          </p:nvSpPr>
          <p:spPr bwMode="auto">
            <a:xfrm flipH="1">
              <a:off x="4059" y="241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87" name="AutoShape 71"/>
            <p:cNvSpPr>
              <a:spLocks noChangeAspect="1" noChangeArrowheads="1"/>
            </p:cNvSpPr>
            <p:nvPr/>
          </p:nvSpPr>
          <p:spPr bwMode="auto">
            <a:xfrm>
              <a:off x="4445" y="241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61" name="Group 72"/>
          <p:cNvGrpSpPr>
            <a:grpSpLocks/>
          </p:cNvGrpSpPr>
          <p:nvPr/>
        </p:nvGrpSpPr>
        <p:grpSpPr bwMode="auto">
          <a:xfrm>
            <a:off x="6156325" y="3644900"/>
            <a:ext cx="1223963" cy="1079500"/>
            <a:chOff x="4059" y="2410"/>
            <a:chExt cx="771" cy="680"/>
          </a:xfrm>
        </p:grpSpPr>
        <p:sp>
          <p:nvSpPr>
            <p:cNvPr id="10280" name="AutoShape 73"/>
            <p:cNvSpPr>
              <a:spLocks noChangeAspect="1" noChangeArrowheads="1"/>
            </p:cNvSpPr>
            <p:nvPr/>
          </p:nvSpPr>
          <p:spPr bwMode="auto">
            <a:xfrm flipH="1" flipV="1">
              <a:off x="4059" y="2749"/>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81" name="AutoShape 74"/>
            <p:cNvSpPr>
              <a:spLocks noChangeAspect="1" noChangeArrowheads="1"/>
            </p:cNvSpPr>
            <p:nvPr/>
          </p:nvSpPr>
          <p:spPr bwMode="auto">
            <a:xfrm flipV="1">
              <a:off x="4445" y="275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82" name="AutoShape 75"/>
            <p:cNvSpPr>
              <a:spLocks noChangeAspect="1" noChangeArrowheads="1"/>
            </p:cNvSpPr>
            <p:nvPr/>
          </p:nvSpPr>
          <p:spPr bwMode="auto">
            <a:xfrm flipH="1">
              <a:off x="4059" y="241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83" name="AutoShape 76"/>
            <p:cNvSpPr>
              <a:spLocks noChangeAspect="1" noChangeArrowheads="1"/>
            </p:cNvSpPr>
            <p:nvPr/>
          </p:nvSpPr>
          <p:spPr bwMode="auto">
            <a:xfrm>
              <a:off x="4445" y="241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62" name="Group 77"/>
          <p:cNvGrpSpPr>
            <a:grpSpLocks/>
          </p:cNvGrpSpPr>
          <p:nvPr/>
        </p:nvGrpSpPr>
        <p:grpSpPr bwMode="auto">
          <a:xfrm>
            <a:off x="7380288" y="3644900"/>
            <a:ext cx="1223962" cy="1079500"/>
            <a:chOff x="4059" y="2410"/>
            <a:chExt cx="771" cy="680"/>
          </a:xfrm>
        </p:grpSpPr>
        <p:sp>
          <p:nvSpPr>
            <p:cNvPr id="10276" name="AutoShape 78"/>
            <p:cNvSpPr>
              <a:spLocks noChangeAspect="1" noChangeArrowheads="1"/>
            </p:cNvSpPr>
            <p:nvPr/>
          </p:nvSpPr>
          <p:spPr bwMode="auto">
            <a:xfrm flipH="1" flipV="1">
              <a:off x="4059" y="2749"/>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77" name="AutoShape 79"/>
            <p:cNvSpPr>
              <a:spLocks noChangeAspect="1" noChangeArrowheads="1"/>
            </p:cNvSpPr>
            <p:nvPr/>
          </p:nvSpPr>
          <p:spPr bwMode="auto">
            <a:xfrm flipV="1">
              <a:off x="4445" y="275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78" name="AutoShape 80"/>
            <p:cNvSpPr>
              <a:spLocks noChangeAspect="1" noChangeArrowheads="1"/>
            </p:cNvSpPr>
            <p:nvPr/>
          </p:nvSpPr>
          <p:spPr bwMode="auto">
            <a:xfrm flipH="1">
              <a:off x="4059" y="241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79" name="AutoShape 81"/>
            <p:cNvSpPr>
              <a:spLocks noChangeAspect="1" noChangeArrowheads="1"/>
            </p:cNvSpPr>
            <p:nvPr/>
          </p:nvSpPr>
          <p:spPr bwMode="auto">
            <a:xfrm>
              <a:off x="4445" y="241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63" name="Group 82"/>
          <p:cNvGrpSpPr>
            <a:grpSpLocks/>
          </p:cNvGrpSpPr>
          <p:nvPr/>
        </p:nvGrpSpPr>
        <p:grpSpPr bwMode="auto">
          <a:xfrm>
            <a:off x="6156325" y="4724400"/>
            <a:ext cx="1223963" cy="1079500"/>
            <a:chOff x="4059" y="2410"/>
            <a:chExt cx="771" cy="680"/>
          </a:xfrm>
        </p:grpSpPr>
        <p:sp>
          <p:nvSpPr>
            <p:cNvPr id="10272" name="AutoShape 83"/>
            <p:cNvSpPr>
              <a:spLocks noChangeAspect="1" noChangeArrowheads="1"/>
            </p:cNvSpPr>
            <p:nvPr/>
          </p:nvSpPr>
          <p:spPr bwMode="auto">
            <a:xfrm flipH="1" flipV="1">
              <a:off x="4059" y="2749"/>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73" name="AutoShape 84"/>
            <p:cNvSpPr>
              <a:spLocks noChangeAspect="1" noChangeArrowheads="1"/>
            </p:cNvSpPr>
            <p:nvPr/>
          </p:nvSpPr>
          <p:spPr bwMode="auto">
            <a:xfrm flipV="1">
              <a:off x="4445" y="275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74" name="AutoShape 85"/>
            <p:cNvSpPr>
              <a:spLocks noChangeAspect="1" noChangeArrowheads="1"/>
            </p:cNvSpPr>
            <p:nvPr/>
          </p:nvSpPr>
          <p:spPr bwMode="auto">
            <a:xfrm flipH="1">
              <a:off x="4059" y="241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75" name="AutoShape 86"/>
            <p:cNvSpPr>
              <a:spLocks noChangeAspect="1" noChangeArrowheads="1"/>
            </p:cNvSpPr>
            <p:nvPr/>
          </p:nvSpPr>
          <p:spPr bwMode="auto">
            <a:xfrm>
              <a:off x="4445" y="241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grpSp>
        <p:nvGrpSpPr>
          <p:cNvPr id="10264" name="Group 87"/>
          <p:cNvGrpSpPr>
            <a:grpSpLocks/>
          </p:cNvGrpSpPr>
          <p:nvPr/>
        </p:nvGrpSpPr>
        <p:grpSpPr bwMode="auto">
          <a:xfrm>
            <a:off x="7380288" y="4724400"/>
            <a:ext cx="1223962" cy="1079500"/>
            <a:chOff x="4059" y="2410"/>
            <a:chExt cx="771" cy="680"/>
          </a:xfrm>
        </p:grpSpPr>
        <p:sp>
          <p:nvSpPr>
            <p:cNvPr id="10268" name="AutoShape 88"/>
            <p:cNvSpPr>
              <a:spLocks noChangeAspect="1" noChangeArrowheads="1"/>
            </p:cNvSpPr>
            <p:nvPr/>
          </p:nvSpPr>
          <p:spPr bwMode="auto">
            <a:xfrm flipH="1" flipV="1">
              <a:off x="4059" y="2749"/>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69" name="AutoShape 89"/>
            <p:cNvSpPr>
              <a:spLocks noChangeAspect="1" noChangeArrowheads="1"/>
            </p:cNvSpPr>
            <p:nvPr/>
          </p:nvSpPr>
          <p:spPr bwMode="auto">
            <a:xfrm flipV="1">
              <a:off x="4445" y="275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70" name="AutoShape 90"/>
            <p:cNvSpPr>
              <a:spLocks noChangeAspect="1" noChangeArrowheads="1"/>
            </p:cNvSpPr>
            <p:nvPr/>
          </p:nvSpPr>
          <p:spPr bwMode="auto">
            <a:xfrm flipH="1">
              <a:off x="4059" y="241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0271" name="AutoShape 91"/>
            <p:cNvSpPr>
              <a:spLocks noChangeAspect="1" noChangeArrowheads="1"/>
            </p:cNvSpPr>
            <p:nvPr/>
          </p:nvSpPr>
          <p:spPr bwMode="auto">
            <a:xfrm>
              <a:off x="4445" y="2410"/>
              <a:ext cx="385" cy="340"/>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grpSp>
      <p:sp>
        <p:nvSpPr>
          <p:cNvPr id="10265" name="Text Box 92"/>
          <p:cNvSpPr txBox="1">
            <a:spLocks noChangeArrowheads="1"/>
          </p:cNvSpPr>
          <p:nvPr/>
        </p:nvSpPr>
        <p:spPr bwMode="auto">
          <a:xfrm>
            <a:off x="466725" y="5222875"/>
            <a:ext cx="2376488" cy="366713"/>
          </a:xfrm>
          <a:prstGeom prst="rect">
            <a:avLst/>
          </a:prstGeom>
          <a:noFill/>
          <a:ln w="9525">
            <a:noFill/>
            <a:miter lim="800000"/>
            <a:headEnd/>
            <a:tailEnd/>
          </a:ln>
        </p:spPr>
        <p:txBody>
          <a:bodyPr>
            <a:spAutoFit/>
          </a:bodyPr>
          <a:lstStyle/>
          <a:p>
            <a:pPr algn="ctr">
              <a:spcBef>
                <a:spcPct val="50000"/>
              </a:spcBef>
            </a:pPr>
            <a:r>
              <a:rPr lang="it-IT">
                <a:solidFill>
                  <a:srgbClr val="000000"/>
                </a:solidFill>
              </a:rPr>
              <a:t>Polimorfo I</a:t>
            </a:r>
          </a:p>
        </p:txBody>
      </p:sp>
      <p:sp>
        <p:nvSpPr>
          <p:cNvPr id="10266" name="Text Box 93"/>
          <p:cNvSpPr txBox="1">
            <a:spLocks noChangeArrowheads="1"/>
          </p:cNvSpPr>
          <p:nvPr/>
        </p:nvSpPr>
        <p:spPr bwMode="auto">
          <a:xfrm>
            <a:off x="3429000" y="5805488"/>
            <a:ext cx="2376488" cy="366712"/>
          </a:xfrm>
          <a:prstGeom prst="rect">
            <a:avLst/>
          </a:prstGeom>
          <a:noFill/>
          <a:ln w="9525">
            <a:noFill/>
            <a:miter lim="800000"/>
            <a:headEnd/>
            <a:tailEnd/>
          </a:ln>
        </p:spPr>
        <p:txBody>
          <a:bodyPr>
            <a:spAutoFit/>
          </a:bodyPr>
          <a:lstStyle/>
          <a:p>
            <a:pPr algn="ctr">
              <a:spcBef>
                <a:spcPct val="50000"/>
              </a:spcBef>
            </a:pPr>
            <a:r>
              <a:rPr lang="it-IT">
                <a:solidFill>
                  <a:srgbClr val="000000"/>
                </a:solidFill>
              </a:rPr>
              <a:t>Polimorfo II</a:t>
            </a:r>
          </a:p>
        </p:txBody>
      </p:sp>
      <p:sp>
        <p:nvSpPr>
          <p:cNvPr id="10267" name="Text Box 94"/>
          <p:cNvSpPr txBox="1">
            <a:spLocks noChangeArrowheads="1"/>
          </p:cNvSpPr>
          <p:nvPr/>
        </p:nvSpPr>
        <p:spPr bwMode="auto">
          <a:xfrm>
            <a:off x="6537325" y="5949950"/>
            <a:ext cx="1692275" cy="366713"/>
          </a:xfrm>
          <a:prstGeom prst="rect">
            <a:avLst/>
          </a:prstGeom>
          <a:noFill/>
          <a:ln w="9525">
            <a:noFill/>
            <a:miter lim="800000"/>
            <a:headEnd/>
            <a:tailEnd/>
          </a:ln>
        </p:spPr>
        <p:txBody>
          <a:bodyPr>
            <a:spAutoFit/>
          </a:bodyPr>
          <a:lstStyle/>
          <a:p>
            <a:pPr algn="ctr">
              <a:spcBef>
                <a:spcPct val="50000"/>
              </a:spcBef>
            </a:pPr>
            <a:r>
              <a:rPr lang="it-IT">
                <a:solidFill>
                  <a:srgbClr val="000000"/>
                </a:solidFill>
              </a:rPr>
              <a:t>Polimorfo III</a:t>
            </a: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762000" y="609600"/>
            <a:ext cx="7696200" cy="762000"/>
          </a:xfrm>
        </p:spPr>
        <p:txBody>
          <a:bodyPr/>
          <a:lstStyle/>
          <a:p>
            <a:pPr algn="ctr" eaLnBrk="1" hangingPunct="1"/>
            <a:r>
              <a:rPr lang="it-IT" b="1" smtClean="0">
                <a:solidFill>
                  <a:srgbClr val="FF0000"/>
                </a:solidFill>
                <a:latin typeface="Comic Sans MS" pitchFamily="66" charset="0"/>
              </a:rPr>
              <a:t>PSEUDO-POLIMORFI</a:t>
            </a:r>
          </a:p>
        </p:txBody>
      </p:sp>
      <p:sp>
        <p:nvSpPr>
          <p:cNvPr id="11267" name="Oval 46"/>
          <p:cNvSpPr>
            <a:spLocks noChangeArrowheads="1"/>
          </p:cNvSpPr>
          <p:nvPr/>
        </p:nvSpPr>
        <p:spPr bwMode="auto">
          <a:xfrm>
            <a:off x="1908175" y="4725988"/>
            <a:ext cx="360363" cy="71437"/>
          </a:xfrm>
          <a:prstGeom prst="ellipse">
            <a:avLst/>
          </a:prstGeom>
          <a:solidFill>
            <a:srgbClr val="FFCC00"/>
          </a:solidFill>
          <a:ln w="9525">
            <a:solidFill>
              <a:schemeClr val="tx1"/>
            </a:solidFill>
            <a:round/>
            <a:headEnd/>
            <a:tailEnd/>
          </a:ln>
        </p:spPr>
        <p:txBody>
          <a:bodyPr wrap="none" anchor="ctr"/>
          <a:lstStyle/>
          <a:p>
            <a:endParaRPr lang="en-GB">
              <a:solidFill>
                <a:srgbClr val="000000"/>
              </a:solidFill>
            </a:endParaRPr>
          </a:p>
        </p:txBody>
      </p:sp>
      <p:sp>
        <p:nvSpPr>
          <p:cNvPr id="11268" name="Oval 61"/>
          <p:cNvSpPr>
            <a:spLocks noChangeArrowheads="1"/>
          </p:cNvSpPr>
          <p:nvPr/>
        </p:nvSpPr>
        <p:spPr bwMode="auto">
          <a:xfrm>
            <a:off x="5580063" y="2779713"/>
            <a:ext cx="360362" cy="71437"/>
          </a:xfrm>
          <a:prstGeom prst="ellipse">
            <a:avLst/>
          </a:prstGeom>
          <a:solidFill>
            <a:srgbClr val="00FFCC"/>
          </a:solidFill>
          <a:ln w="9525">
            <a:solidFill>
              <a:schemeClr val="tx1"/>
            </a:solidFill>
            <a:round/>
            <a:headEnd/>
            <a:tailEnd/>
          </a:ln>
        </p:spPr>
        <p:txBody>
          <a:bodyPr wrap="none" anchor="ctr"/>
          <a:lstStyle/>
          <a:p>
            <a:endParaRPr lang="en-GB">
              <a:solidFill>
                <a:srgbClr val="000000"/>
              </a:solidFill>
            </a:endParaRPr>
          </a:p>
        </p:txBody>
      </p:sp>
      <p:sp>
        <p:nvSpPr>
          <p:cNvPr id="11269" name="Text Box 62"/>
          <p:cNvSpPr txBox="1">
            <a:spLocks noChangeArrowheads="1"/>
          </p:cNvSpPr>
          <p:nvPr/>
        </p:nvSpPr>
        <p:spPr bwMode="auto">
          <a:xfrm>
            <a:off x="5292725" y="2924175"/>
            <a:ext cx="3240088" cy="366713"/>
          </a:xfrm>
          <a:prstGeom prst="rect">
            <a:avLst/>
          </a:prstGeom>
          <a:noFill/>
          <a:ln w="9525">
            <a:noFill/>
            <a:miter lim="800000"/>
            <a:headEnd/>
            <a:tailEnd/>
          </a:ln>
        </p:spPr>
        <p:txBody>
          <a:bodyPr>
            <a:spAutoFit/>
          </a:bodyPr>
          <a:lstStyle/>
          <a:p>
            <a:pPr>
              <a:spcBef>
                <a:spcPct val="50000"/>
              </a:spcBef>
            </a:pPr>
            <a:r>
              <a:rPr lang="it-IT">
                <a:solidFill>
                  <a:srgbClr val="000000"/>
                </a:solidFill>
              </a:rPr>
              <a:t>Solventi (</a:t>
            </a:r>
            <a:r>
              <a:rPr lang="it-IT" sz="1400">
                <a:solidFill>
                  <a:srgbClr val="000000"/>
                </a:solidFill>
              </a:rPr>
              <a:t>Etanolo, Metanolo, ecc.)</a:t>
            </a:r>
          </a:p>
        </p:txBody>
      </p:sp>
      <p:sp>
        <p:nvSpPr>
          <p:cNvPr id="11270" name="AutoShape 68"/>
          <p:cNvSpPr>
            <a:spLocks noChangeArrowheads="1"/>
          </p:cNvSpPr>
          <p:nvPr/>
        </p:nvSpPr>
        <p:spPr bwMode="auto">
          <a:xfrm flipH="1" flipV="1">
            <a:off x="1331913" y="4797425"/>
            <a:ext cx="1223962" cy="1081088"/>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1271" name="AutoShape 69"/>
          <p:cNvSpPr>
            <a:spLocks noChangeArrowheads="1"/>
          </p:cNvSpPr>
          <p:nvPr/>
        </p:nvSpPr>
        <p:spPr bwMode="auto">
          <a:xfrm flipV="1">
            <a:off x="2627313" y="4795838"/>
            <a:ext cx="1223962" cy="1081087"/>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1272" name="AutoShape 70"/>
          <p:cNvSpPr>
            <a:spLocks noChangeArrowheads="1"/>
          </p:cNvSpPr>
          <p:nvPr/>
        </p:nvSpPr>
        <p:spPr bwMode="auto">
          <a:xfrm flipH="1">
            <a:off x="1331913" y="3643313"/>
            <a:ext cx="1223962" cy="1081087"/>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1273" name="AutoShape 71"/>
          <p:cNvSpPr>
            <a:spLocks noChangeArrowheads="1"/>
          </p:cNvSpPr>
          <p:nvPr/>
        </p:nvSpPr>
        <p:spPr bwMode="auto">
          <a:xfrm>
            <a:off x="2627313" y="3643313"/>
            <a:ext cx="1223962" cy="1081087"/>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1274" name="Oval 72"/>
          <p:cNvSpPr>
            <a:spLocks noChangeArrowheads="1"/>
          </p:cNvSpPr>
          <p:nvPr/>
        </p:nvSpPr>
        <p:spPr bwMode="auto">
          <a:xfrm>
            <a:off x="2195513" y="2852738"/>
            <a:ext cx="360362" cy="71437"/>
          </a:xfrm>
          <a:prstGeom prst="ellipse">
            <a:avLst/>
          </a:prstGeom>
          <a:solidFill>
            <a:srgbClr val="FFCC00"/>
          </a:solidFill>
          <a:ln w="9525">
            <a:solidFill>
              <a:schemeClr val="tx1"/>
            </a:solidFill>
            <a:round/>
            <a:headEnd/>
            <a:tailEnd/>
          </a:ln>
        </p:spPr>
        <p:txBody>
          <a:bodyPr wrap="none" anchor="ctr"/>
          <a:lstStyle/>
          <a:p>
            <a:endParaRPr lang="en-GB">
              <a:solidFill>
                <a:srgbClr val="000000"/>
              </a:solidFill>
            </a:endParaRPr>
          </a:p>
        </p:txBody>
      </p:sp>
      <p:sp>
        <p:nvSpPr>
          <p:cNvPr id="11275" name="Text Box 73"/>
          <p:cNvSpPr txBox="1">
            <a:spLocks noChangeArrowheads="1"/>
          </p:cNvSpPr>
          <p:nvPr/>
        </p:nvSpPr>
        <p:spPr bwMode="auto">
          <a:xfrm>
            <a:off x="1908175" y="2852738"/>
            <a:ext cx="1943100" cy="366712"/>
          </a:xfrm>
          <a:prstGeom prst="rect">
            <a:avLst/>
          </a:prstGeom>
          <a:noFill/>
          <a:ln w="9525">
            <a:noFill/>
            <a:miter lim="800000"/>
            <a:headEnd/>
            <a:tailEnd/>
          </a:ln>
        </p:spPr>
        <p:txBody>
          <a:bodyPr>
            <a:spAutoFit/>
          </a:bodyPr>
          <a:lstStyle/>
          <a:p>
            <a:pPr>
              <a:spcBef>
                <a:spcPct val="50000"/>
              </a:spcBef>
            </a:pPr>
            <a:r>
              <a:rPr lang="it-IT">
                <a:solidFill>
                  <a:srgbClr val="000000"/>
                </a:solidFill>
              </a:rPr>
              <a:t>Acqua</a:t>
            </a:r>
          </a:p>
        </p:txBody>
      </p:sp>
      <p:sp>
        <p:nvSpPr>
          <p:cNvPr id="11276" name="Oval 74"/>
          <p:cNvSpPr>
            <a:spLocks noChangeArrowheads="1"/>
          </p:cNvSpPr>
          <p:nvPr/>
        </p:nvSpPr>
        <p:spPr bwMode="auto">
          <a:xfrm>
            <a:off x="3132138" y="4724400"/>
            <a:ext cx="360362" cy="71438"/>
          </a:xfrm>
          <a:prstGeom prst="ellipse">
            <a:avLst/>
          </a:prstGeom>
          <a:solidFill>
            <a:srgbClr val="FFCC00"/>
          </a:solidFill>
          <a:ln w="9525">
            <a:solidFill>
              <a:schemeClr val="tx1"/>
            </a:solidFill>
            <a:round/>
            <a:headEnd/>
            <a:tailEnd/>
          </a:ln>
        </p:spPr>
        <p:txBody>
          <a:bodyPr wrap="none" anchor="ctr"/>
          <a:lstStyle/>
          <a:p>
            <a:endParaRPr lang="en-GB">
              <a:solidFill>
                <a:srgbClr val="000000"/>
              </a:solidFill>
            </a:endParaRPr>
          </a:p>
        </p:txBody>
      </p:sp>
      <p:sp>
        <p:nvSpPr>
          <p:cNvPr id="11277" name="Oval 76"/>
          <p:cNvSpPr>
            <a:spLocks noChangeArrowheads="1"/>
          </p:cNvSpPr>
          <p:nvPr/>
        </p:nvSpPr>
        <p:spPr bwMode="auto">
          <a:xfrm rot="-5400000">
            <a:off x="2411412" y="4221163"/>
            <a:ext cx="360363" cy="71438"/>
          </a:xfrm>
          <a:prstGeom prst="ellipse">
            <a:avLst/>
          </a:prstGeom>
          <a:solidFill>
            <a:srgbClr val="FFCC00"/>
          </a:solidFill>
          <a:ln w="9525">
            <a:solidFill>
              <a:schemeClr val="tx1"/>
            </a:solidFill>
            <a:round/>
            <a:headEnd/>
            <a:tailEnd/>
          </a:ln>
        </p:spPr>
        <p:txBody>
          <a:bodyPr wrap="none" anchor="ctr"/>
          <a:lstStyle/>
          <a:p>
            <a:endParaRPr lang="en-GB">
              <a:solidFill>
                <a:srgbClr val="000000"/>
              </a:solidFill>
            </a:endParaRPr>
          </a:p>
        </p:txBody>
      </p:sp>
      <p:sp>
        <p:nvSpPr>
          <p:cNvPr id="11278" name="Oval 77"/>
          <p:cNvSpPr>
            <a:spLocks noChangeArrowheads="1"/>
          </p:cNvSpPr>
          <p:nvPr/>
        </p:nvSpPr>
        <p:spPr bwMode="auto">
          <a:xfrm rot="-5400000">
            <a:off x="2411412" y="5157788"/>
            <a:ext cx="360363" cy="71438"/>
          </a:xfrm>
          <a:prstGeom prst="ellipse">
            <a:avLst/>
          </a:prstGeom>
          <a:solidFill>
            <a:srgbClr val="FFCC00"/>
          </a:solidFill>
          <a:ln w="9525">
            <a:solidFill>
              <a:schemeClr val="tx1"/>
            </a:solidFill>
            <a:round/>
            <a:headEnd/>
            <a:tailEnd/>
          </a:ln>
        </p:spPr>
        <p:txBody>
          <a:bodyPr wrap="none" anchor="ctr"/>
          <a:lstStyle/>
          <a:p>
            <a:endParaRPr lang="en-GB">
              <a:solidFill>
                <a:srgbClr val="000000"/>
              </a:solidFill>
            </a:endParaRPr>
          </a:p>
        </p:txBody>
      </p:sp>
      <p:sp>
        <p:nvSpPr>
          <p:cNvPr id="11279" name="AutoShape 78"/>
          <p:cNvSpPr>
            <a:spLocks noChangeArrowheads="1"/>
          </p:cNvSpPr>
          <p:nvPr/>
        </p:nvSpPr>
        <p:spPr bwMode="auto">
          <a:xfrm flipH="1" flipV="1">
            <a:off x="5651500" y="3933825"/>
            <a:ext cx="1728788" cy="1584325"/>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1280" name="AutoShape 79"/>
          <p:cNvSpPr>
            <a:spLocks noChangeArrowheads="1"/>
          </p:cNvSpPr>
          <p:nvPr/>
        </p:nvSpPr>
        <p:spPr bwMode="auto">
          <a:xfrm>
            <a:off x="5651500" y="4005263"/>
            <a:ext cx="1728788" cy="1584325"/>
          </a:xfrm>
          <a:prstGeom prst="rtTriangle">
            <a:avLst/>
          </a:prstGeom>
          <a:solidFill>
            <a:schemeClr val="accent1"/>
          </a:solidFill>
          <a:ln w="9525">
            <a:solidFill>
              <a:schemeClr val="tx1"/>
            </a:solidFill>
            <a:miter lim="800000"/>
            <a:headEnd/>
            <a:tailEnd/>
          </a:ln>
        </p:spPr>
        <p:txBody>
          <a:bodyPr wrap="none" anchor="ctr"/>
          <a:lstStyle/>
          <a:p>
            <a:endParaRPr lang="en-GB">
              <a:solidFill>
                <a:srgbClr val="000000"/>
              </a:solidFill>
            </a:endParaRPr>
          </a:p>
        </p:txBody>
      </p:sp>
      <p:sp>
        <p:nvSpPr>
          <p:cNvPr id="11281" name="Oval 81"/>
          <p:cNvSpPr>
            <a:spLocks noChangeArrowheads="1"/>
          </p:cNvSpPr>
          <p:nvPr/>
        </p:nvSpPr>
        <p:spPr bwMode="auto">
          <a:xfrm rot="2537707">
            <a:off x="5795963" y="4221163"/>
            <a:ext cx="360362" cy="71437"/>
          </a:xfrm>
          <a:prstGeom prst="ellipse">
            <a:avLst/>
          </a:prstGeom>
          <a:solidFill>
            <a:srgbClr val="00FFCC"/>
          </a:solidFill>
          <a:ln w="9525">
            <a:solidFill>
              <a:schemeClr val="tx1"/>
            </a:solidFill>
            <a:round/>
            <a:headEnd/>
            <a:tailEnd/>
          </a:ln>
        </p:spPr>
        <p:txBody>
          <a:bodyPr wrap="none" anchor="ctr"/>
          <a:lstStyle/>
          <a:p>
            <a:endParaRPr lang="en-GB">
              <a:solidFill>
                <a:srgbClr val="000000"/>
              </a:solidFill>
            </a:endParaRPr>
          </a:p>
        </p:txBody>
      </p:sp>
      <p:sp>
        <p:nvSpPr>
          <p:cNvPr id="11282" name="Oval 82"/>
          <p:cNvSpPr>
            <a:spLocks noChangeArrowheads="1"/>
          </p:cNvSpPr>
          <p:nvPr/>
        </p:nvSpPr>
        <p:spPr bwMode="auto">
          <a:xfrm rot="2537707">
            <a:off x="6877050" y="5229225"/>
            <a:ext cx="360363" cy="71438"/>
          </a:xfrm>
          <a:prstGeom prst="ellipse">
            <a:avLst/>
          </a:prstGeom>
          <a:solidFill>
            <a:srgbClr val="00FFCC"/>
          </a:solidFill>
          <a:ln w="9525">
            <a:solidFill>
              <a:schemeClr val="tx1"/>
            </a:solidFill>
            <a:round/>
            <a:headEnd/>
            <a:tailEnd/>
          </a:ln>
        </p:spPr>
        <p:txBody>
          <a:bodyPr wrap="none" anchor="ctr"/>
          <a:lstStyle/>
          <a:p>
            <a:endParaRPr lang="en-GB">
              <a:solidFill>
                <a:srgbClr val="000000"/>
              </a:solidFill>
            </a:endParaRPr>
          </a:p>
        </p:txBody>
      </p:sp>
      <p:sp>
        <p:nvSpPr>
          <p:cNvPr id="11283" name="Text Box 83"/>
          <p:cNvSpPr txBox="1">
            <a:spLocks noChangeArrowheads="1"/>
          </p:cNvSpPr>
          <p:nvPr/>
        </p:nvSpPr>
        <p:spPr bwMode="auto">
          <a:xfrm>
            <a:off x="2268538" y="5949950"/>
            <a:ext cx="1079500" cy="396875"/>
          </a:xfrm>
          <a:prstGeom prst="rect">
            <a:avLst/>
          </a:prstGeom>
          <a:noFill/>
          <a:ln w="9525">
            <a:noFill/>
            <a:miter lim="800000"/>
            <a:headEnd/>
            <a:tailEnd/>
          </a:ln>
        </p:spPr>
        <p:txBody>
          <a:bodyPr>
            <a:spAutoFit/>
          </a:bodyPr>
          <a:lstStyle/>
          <a:p>
            <a:pPr>
              <a:spcBef>
                <a:spcPct val="50000"/>
              </a:spcBef>
            </a:pPr>
            <a:r>
              <a:rPr lang="it-IT" sz="2000">
                <a:solidFill>
                  <a:srgbClr val="000000"/>
                </a:solidFill>
              </a:rPr>
              <a:t>Idrati</a:t>
            </a:r>
          </a:p>
        </p:txBody>
      </p:sp>
      <p:sp>
        <p:nvSpPr>
          <p:cNvPr id="11284" name="Text Box 84"/>
          <p:cNvSpPr txBox="1">
            <a:spLocks noChangeArrowheads="1"/>
          </p:cNvSpPr>
          <p:nvPr/>
        </p:nvSpPr>
        <p:spPr bwMode="auto">
          <a:xfrm>
            <a:off x="5508625" y="5661025"/>
            <a:ext cx="2449513" cy="701675"/>
          </a:xfrm>
          <a:prstGeom prst="rect">
            <a:avLst/>
          </a:prstGeom>
          <a:noFill/>
          <a:ln w="9525">
            <a:noFill/>
            <a:miter lim="800000"/>
            <a:headEnd/>
            <a:tailEnd/>
          </a:ln>
        </p:spPr>
        <p:txBody>
          <a:bodyPr>
            <a:spAutoFit/>
          </a:bodyPr>
          <a:lstStyle/>
          <a:p>
            <a:pPr>
              <a:spcBef>
                <a:spcPct val="50000"/>
              </a:spcBef>
            </a:pPr>
            <a:r>
              <a:rPr lang="it-IT" sz="2000">
                <a:solidFill>
                  <a:srgbClr val="000000"/>
                </a:solidFill>
              </a:rPr>
              <a:t>Solvati (Etanolati, metanolati, ecc.)</a:t>
            </a:r>
          </a:p>
        </p:txBody>
      </p:sp>
      <p:sp>
        <p:nvSpPr>
          <p:cNvPr id="11285" name="Text Box 85"/>
          <p:cNvSpPr txBox="1">
            <a:spLocks noChangeArrowheads="1"/>
          </p:cNvSpPr>
          <p:nvPr/>
        </p:nvSpPr>
        <p:spPr bwMode="auto">
          <a:xfrm>
            <a:off x="684213" y="1989138"/>
            <a:ext cx="8064500" cy="701675"/>
          </a:xfrm>
          <a:prstGeom prst="rect">
            <a:avLst/>
          </a:prstGeom>
          <a:noFill/>
          <a:ln w="9525">
            <a:noFill/>
            <a:miter lim="800000"/>
            <a:headEnd/>
            <a:tailEnd/>
          </a:ln>
        </p:spPr>
        <p:txBody>
          <a:bodyPr>
            <a:spAutoFit/>
          </a:bodyPr>
          <a:lstStyle/>
          <a:p>
            <a:pPr>
              <a:spcBef>
                <a:spcPct val="50000"/>
              </a:spcBef>
            </a:pPr>
            <a:r>
              <a:rPr lang="it-IT" sz="2000">
                <a:solidFill>
                  <a:srgbClr val="000000"/>
                </a:solidFill>
              </a:rPr>
              <a:t>L’acqua o solventi organici possono entrare a far parte della struttura cristallina di un composto.</a:t>
            </a: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p:txBody>
          <a:bodyPr/>
          <a:lstStyle/>
          <a:p>
            <a:pPr eaLnBrk="1" hangingPunct="1"/>
            <a:r>
              <a:rPr lang="it-IT" smtClean="0">
                <a:latin typeface="Arial Black" pitchFamily="34" charset="0"/>
              </a:rPr>
              <a:t>POLIMORFISMO</a:t>
            </a:r>
          </a:p>
        </p:txBody>
      </p:sp>
      <p:sp>
        <p:nvSpPr>
          <p:cNvPr id="12291" name="Rectangle 3"/>
          <p:cNvSpPr>
            <a:spLocks noGrp="1" noChangeArrowheads="1"/>
          </p:cNvSpPr>
          <p:nvPr>
            <p:ph type="body" idx="4294967295"/>
          </p:nvPr>
        </p:nvSpPr>
        <p:spPr/>
        <p:txBody>
          <a:bodyPr/>
          <a:lstStyle/>
          <a:p>
            <a:pPr eaLnBrk="1" hangingPunct="1">
              <a:lnSpc>
                <a:spcPct val="90000"/>
              </a:lnSpc>
            </a:pPr>
            <a:r>
              <a:rPr lang="it-IT" sz="2800" smtClean="0"/>
              <a:t>Il polimorfismo è una caratteristica dello stato solido</a:t>
            </a:r>
          </a:p>
          <a:p>
            <a:pPr eaLnBrk="1" hangingPunct="1">
              <a:lnSpc>
                <a:spcPct val="90000"/>
              </a:lnSpc>
            </a:pPr>
            <a:r>
              <a:rPr lang="it-IT" sz="2800" smtClean="0"/>
              <a:t>Forme polimorfe di una stessa sostanza sono caratterizzata da una uguale composizione chimica e una diversa disposizione spaziale delle molecole</a:t>
            </a:r>
          </a:p>
          <a:p>
            <a:pPr eaLnBrk="1" hangingPunct="1">
              <a:lnSpc>
                <a:spcPct val="90000"/>
              </a:lnSpc>
            </a:pPr>
            <a:r>
              <a:rPr lang="it-IT" sz="2800" smtClean="0"/>
              <a:t>In relazione al polimorfismo assunto, una sostanza allo stato solido può assumere proprietà diverse</a:t>
            </a:r>
          </a:p>
          <a:p>
            <a:pPr eaLnBrk="1" hangingPunct="1">
              <a:lnSpc>
                <a:spcPct val="90000"/>
              </a:lnSpc>
            </a:pPr>
            <a:endParaRPr lang="it-IT" sz="2800" smtClean="0"/>
          </a:p>
          <a:p>
            <a:pPr eaLnBrk="1" hangingPunct="1">
              <a:lnSpc>
                <a:spcPct val="90000"/>
              </a:lnSpc>
            </a:pPr>
            <a:endParaRPr lang="it-IT" sz="2700" smtClean="0"/>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0.3|0.5"/>
</p:tagLst>
</file>

<file path=ppt/tags/tag10.xml><?xml version="1.0" encoding="utf-8"?>
<p:tagLst xmlns:a="http://schemas.openxmlformats.org/drawingml/2006/main" xmlns:r="http://schemas.openxmlformats.org/officeDocument/2006/relationships" xmlns:p="http://schemas.openxmlformats.org/presentationml/2006/main">
  <p:tag name="TIMING" val="|1.7"/>
</p:tagLst>
</file>

<file path=ppt/tags/tag11.xml><?xml version="1.0" encoding="utf-8"?>
<p:tagLst xmlns:a="http://schemas.openxmlformats.org/drawingml/2006/main" xmlns:r="http://schemas.openxmlformats.org/officeDocument/2006/relationships" xmlns:p="http://schemas.openxmlformats.org/presentationml/2006/main">
  <p:tag name="TIMING" val="|2.2|15.6|11.6"/>
</p:tagLst>
</file>

<file path=ppt/tags/tag12.xml><?xml version="1.0" encoding="utf-8"?>
<p:tagLst xmlns:a="http://schemas.openxmlformats.org/drawingml/2006/main" xmlns:r="http://schemas.openxmlformats.org/officeDocument/2006/relationships" xmlns:p="http://schemas.openxmlformats.org/presentationml/2006/main">
  <p:tag name="TIMING" val="|12.5|31.5|4.8|3.1|6.1|1.5|16.8|9.7|3.7|4.6|6.3|15.5|36.3|2.7|8.5"/>
</p:tagLst>
</file>

<file path=ppt/tags/tag2.xml><?xml version="1.0" encoding="utf-8"?>
<p:tagLst xmlns:a="http://schemas.openxmlformats.org/drawingml/2006/main" xmlns:r="http://schemas.openxmlformats.org/officeDocument/2006/relationships" xmlns:p="http://schemas.openxmlformats.org/presentationml/2006/main">
  <p:tag name="TIMING" val="|0|0"/>
</p:tagLst>
</file>

<file path=ppt/tags/tag3.xml><?xml version="1.0" encoding="utf-8"?>
<p:tagLst xmlns:a="http://schemas.openxmlformats.org/drawingml/2006/main" xmlns:r="http://schemas.openxmlformats.org/officeDocument/2006/relationships" xmlns:p="http://schemas.openxmlformats.org/presentationml/2006/main">
  <p:tag name="TIMING" val="|0|0.4"/>
</p:tagLst>
</file>

<file path=ppt/tags/tag4.xml><?xml version="1.0" encoding="utf-8"?>
<p:tagLst xmlns:a="http://schemas.openxmlformats.org/drawingml/2006/main" xmlns:r="http://schemas.openxmlformats.org/officeDocument/2006/relationships" xmlns:p="http://schemas.openxmlformats.org/presentationml/2006/main">
  <p:tag name="TIMING" val="|0|0.1"/>
</p:tagLst>
</file>

<file path=ppt/tags/tag5.xml><?xml version="1.0" encoding="utf-8"?>
<p:tagLst xmlns:a="http://schemas.openxmlformats.org/drawingml/2006/main" xmlns:r="http://schemas.openxmlformats.org/officeDocument/2006/relationships" xmlns:p="http://schemas.openxmlformats.org/presentationml/2006/main">
  <p:tag name="TIMING" val="|0.2|0.5|0.1"/>
</p:tagLst>
</file>

<file path=ppt/tags/tag6.xml><?xml version="1.0" encoding="utf-8"?>
<p:tagLst xmlns:a="http://schemas.openxmlformats.org/drawingml/2006/main" xmlns:r="http://schemas.openxmlformats.org/officeDocument/2006/relationships" xmlns:p="http://schemas.openxmlformats.org/presentationml/2006/main">
  <p:tag name="TIMING" val="|0.8|0.8|1"/>
</p:tagLst>
</file>

<file path=ppt/tags/tag7.xml><?xml version="1.0" encoding="utf-8"?>
<p:tagLst xmlns:a="http://schemas.openxmlformats.org/drawingml/2006/main" xmlns:r="http://schemas.openxmlformats.org/officeDocument/2006/relationships" xmlns:p="http://schemas.openxmlformats.org/presentationml/2006/main">
  <p:tag name="TIMING" val="|2.9|9.2"/>
</p:tagLst>
</file>

<file path=ppt/tags/tag8.xml><?xml version="1.0" encoding="utf-8"?>
<p:tagLst xmlns:a="http://schemas.openxmlformats.org/drawingml/2006/main" xmlns:r="http://schemas.openxmlformats.org/officeDocument/2006/relationships" xmlns:p="http://schemas.openxmlformats.org/presentationml/2006/main">
  <p:tag name="TIMING" val="|17.1"/>
</p:tagLst>
</file>

<file path=ppt/tags/tag9.xml><?xml version="1.0" encoding="utf-8"?>
<p:tagLst xmlns:a="http://schemas.openxmlformats.org/drawingml/2006/main" xmlns:r="http://schemas.openxmlformats.org/officeDocument/2006/relationships" xmlns:p="http://schemas.openxmlformats.org/presentationml/2006/main">
  <p:tag name="TIMING" val="|3.7"/>
</p:tagLst>
</file>

<file path=ppt/theme/theme1.xml><?xml version="1.0" encoding="utf-8"?>
<a:theme xmlns:a="http://schemas.openxmlformats.org/drawingml/2006/main" name="13_Studio">
  <a:themeElements>
    <a:clrScheme name="Studio 12">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0000FF"/>
      </a:hlink>
      <a:folHlink>
        <a:srgbClr val="B2B2B2"/>
      </a:folHlink>
    </a:clrScheme>
    <a:fontScheme name="13_Studio">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
      <a:clrScheme name="Studio 1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0000FF"/>
        </a:hlink>
        <a:folHlink>
          <a:srgbClr val="336666"/>
        </a:folHlink>
      </a:clrScheme>
      <a:clrMap bg1="lt1" tx1="dk1" bg2="lt2" tx2="dk2" accent1="accent1" accent2="accent2" accent3="accent3" accent4="accent4" accent5="accent5" accent6="accent6" hlink="hlink" folHlink="folHlink"/>
    </a:extraClrScheme>
    <a:extraClrScheme>
      <a:clrScheme name="Studio 12">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0000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518</TotalTime>
  <Words>1690</Words>
  <Application>Microsoft Office PowerPoint</Application>
  <PresentationFormat>Presentazione su schermo (4:3)</PresentationFormat>
  <Paragraphs>342</Paragraphs>
  <Slides>39</Slides>
  <Notes>39</Notes>
  <HiddenSlides>0</HiddenSlides>
  <MMClips>0</MMClips>
  <ScaleCrop>false</ScaleCrop>
  <HeadingPairs>
    <vt:vector size="6" baseType="variant">
      <vt:variant>
        <vt:lpstr>Tema</vt:lpstr>
      </vt:variant>
      <vt:variant>
        <vt:i4>1</vt:i4>
      </vt:variant>
      <vt:variant>
        <vt:lpstr>Server OLE incorporati</vt:lpstr>
      </vt:variant>
      <vt:variant>
        <vt:i4>1</vt:i4>
      </vt:variant>
      <vt:variant>
        <vt:lpstr>Titoli diapositive</vt:lpstr>
      </vt:variant>
      <vt:variant>
        <vt:i4>39</vt:i4>
      </vt:variant>
    </vt:vector>
  </HeadingPairs>
  <TitlesOfParts>
    <vt:vector size="41" baseType="lpstr">
      <vt:lpstr>13_Studio</vt:lpstr>
      <vt:lpstr>Grafico</vt:lpstr>
      <vt:lpstr>Diapositiva 1</vt:lpstr>
      <vt:lpstr>Diapositiva 2</vt:lpstr>
      <vt:lpstr>ESEMPI DELLA VITA QUOTIDIANA</vt:lpstr>
      <vt:lpstr> Tutti i muri sono fatti di mattoni, ma… non tutti i muri sono uguali!</vt:lpstr>
      <vt:lpstr>UN MURO FATTO DI MATTONI E COLLANTI</vt:lpstr>
      <vt:lpstr>UN COMPOSTO IN DIVERSE FORME....</vt:lpstr>
      <vt:lpstr>... che generano polimorfi diversi</vt:lpstr>
      <vt:lpstr>PSEUDO-POLIMORFI</vt:lpstr>
      <vt:lpstr>POLIMORFISMO</vt:lpstr>
      <vt:lpstr>Sintesi di un composto</vt:lpstr>
      <vt:lpstr>Il composto sintetizzato è recuperato in forma solida facendolo “precipitare”dalla soluzione (CRISTALLIZZAZIONE)</vt:lpstr>
      <vt:lpstr>SCELTA DELLE CONDIZIONI DI CRISTALLIZZAZIONE PER OTTENERE LA DESIDERATA FORMA POLIMORFA E RACCOLTA PER PRECIPITAZIONE</vt:lpstr>
      <vt:lpstr>SCELTA DELLE CONDIZIONI DI CRISTALLIZZAZIONE PER OTTENERE LA DESIDERATA ROMA POLIMORFA E RACCOLTA PER PRECIPITAZIONE</vt:lpstr>
      <vt:lpstr>PREPARAZIONE DELLE FORME POLIMORFE</vt:lpstr>
      <vt:lpstr>Diapositiva 15</vt:lpstr>
      <vt:lpstr>IL POLIMORFISMO, UNA PROPRIETÀ DELLO STATO SOLIDO</vt:lpstr>
      <vt:lpstr>Diapositiva 17</vt:lpstr>
      <vt:lpstr>Diapositiva 18</vt:lpstr>
      <vt:lpstr>Diapositiva 19</vt:lpstr>
      <vt:lpstr>Diapositiva 20</vt:lpstr>
      <vt:lpstr>Diapositiva 21</vt:lpstr>
      <vt:lpstr>Paracetamolo</vt:lpstr>
      <vt:lpstr>Atorvastatin</vt:lpstr>
      <vt:lpstr>Altri esempi</vt:lpstr>
      <vt:lpstr>Diapositiva 25</vt:lpstr>
      <vt:lpstr>Diapositiva 26</vt:lpstr>
      <vt:lpstr>POLIMORFISMO DELLA RIFAXIMINA</vt:lpstr>
      <vt:lpstr>POLYMORPH CROSSTALK</vt:lpstr>
      <vt:lpstr>PREPARAZIONE DELLE FORME POLIMORFE  DI RIFAXIMINA</vt:lpstr>
      <vt:lpstr>IDRATI DI RIFAXIMINA</vt:lpstr>
      <vt:lpstr>Se tutte le strade ..... portano alla forma-</vt:lpstr>
      <vt:lpstr>Confronto di solubilità di polimorfi di Rifaximina</vt:lpstr>
      <vt:lpstr>In-vitro Bioavailability</vt:lpstr>
      <vt:lpstr>“Kinetic” solubility parameters</vt:lpstr>
      <vt:lpstr>Studio di farmacocinetica nel cane </vt:lpstr>
      <vt:lpstr>ASSORBIMENTO DI RIFAXIMINA DOSE DIPENDENTE</vt:lpstr>
      <vt:lpstr>Conclusione (1)</vt:lpstr>
      <vt:lpstr>Diapositiva 38</vt:lpstr>
      <vt:lpstr>Diapositiva 39</vt:lpstr>
    </vt:vector>
  </TitlesOfParts>
  <Company>ALFA WASSERMANN SPA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POLIMORFISMO DELLA RIFAXIMINA</dc:title>
  <dc:creator>Franco</dc:creator>
  <cp:lastModifiedBy>Franco</cp:lastModifiedBy>
  <cp:revision>42</cp:revision>
  <dcterms:created xsi:type="dcterms:W3CDTF">2010-09-20T14:42:50Z</dcterms:created>
  <dcterms:modified xsi:type="dcterms:W3CDTF">2012-04-02T06:14:00Z</dcterms:modified>
</cp:coreProperties>
</file>