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76" r:id="rId4"/>
    <p:sldId id="279" r:id="rId5"/>
    <p:sldId id="277" r:id="rId6"/>
    <p:sldId id="288" r:id="rId7"/>
    <p:sldId id="280" r:id="rId8"/>
    <p:sldId id="267" r:id="rId9"/>
    <p:sldId id="278" r:id="rId10"/>
    <p:sldId id="257" r:id="rId11"/>
    <p:sldId id="264" r:id="rId12"/>
    <p:sldId id="259" r:id="rId13"/>
    <p:sldId id="263" r:id="rId14"/>
    <p:sldId id="260" r:id="rId15"/>
    <p:sldId id="261" r:id="rId16"/>
    <p:sldId id="266" r:id="rId17"/>
    <p:sldId id="265" r:id="rId18"/>
    <p:sldId id="462" r:id="rId19"/>
    <p:sldId id="289" r:id="rId20"/>
    <p:sldId id="271" r:id="rId21"/>
    <p:sldId id="274" r:id="rId22"/>
    <p:sldId id="272" r:id="rId23"/>
    <p:sldId id="273" r:id="rId24"/>
    <p:sldId id="463" r:id="rId25"/>
    <p:sldId id="281" r:id="rId26"/>
    <p:sldId id="282" r:id="rId27"/>
    <p:sldId id="258" r:id="rId28"/>
    <p:sldId id="283" r:id="rId29"/>
    <p:sldId id="284" r:id="rId30"/>
    <p:sldId id="285" r:id="rId31"/>
    <p:sldId id="262" r:id="rId32"/>
    <p:sldId id="286" r:id="rId33"/>
    <p:sldId id="287" r:id="rId3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1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51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B64A-58F8-F942-88E5-B1C9DBC67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E43C5-DB08-664A-AE89-3F00A07D2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40C1E-203B-C942-BA51-4DC3F9D0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24DC-2258-A340-ADD3-0C6ECD2CA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4C552-207A-5240-AA46-6787DA4E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07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B7BC-C048-4041-9324-B77E2939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6D06B-2EDD-EA47-B8A4-F9955978D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EF819-6FB4-BD45-B2FA-F25A14CC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C9587-AAC9-EE42-85A4-A5C0BBD7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2F184-F925-2642-9757-B3F5B813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213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B389F-5B47-1646-8953-02C898003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6D97F-8244-A242-A3C9-A9C674AA8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CF1C-0A3E-1B4A-A300-ED81A188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B5DE7-223E-0347-9A53-414D7A90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D6C5C-2E87-B54A-9027-2FD4C047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663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E56C-BD91-1B41-B88A-7DE60DBE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2A661-A07F-AE42-8757-4ECE22FC5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4C906-F725-6441-9623-053ABD29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77581-F2A7-5146-82F7-C43B5438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4E144-A1D1-8545-BACE-B906D72B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449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F055-CF28-9142-A392-D7C359C6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DC158-B477-8F47-94EE-06DCFA17E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885B-6563-4540-AF7A-8718F351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24220-067A-ED46-8EED-516074D2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D887-ECDF-E54D-9FEB-90C1DB91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07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58DC-D769-1D4B-B893-E8047908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0813-6392-F844-B8FC-7CD059AE3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817A4-70FA-6F42-B718-51201D261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775A9-1BCA-424C-9D5B-7A8C9F04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11F51-38CD-534E-BA07-46378685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F35E2-CB18-0645-84B0-C310FCA6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936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4EC0-DBCA-3A49-BD14-6446B483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EAC14-8E03-E04D-995A-C90A1FD9B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35381-5282-9D4C-8AD4-CED7BBCF9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EBE1D-A89D-5C48-A8F5-19EF96A01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6AEE3-A03C-DE4C-8A77-DCFE030DE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600F8-CB66-5B4F-A712-A280D14C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84245-8209-7445-8F7F-207863C9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4F547-6331-8741-B1B4-4C2D4300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579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FE15-3610-5E48-84AF-716AA15B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15CFA5-8FB6-7C45-8AF8-FAC1BE5A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4A13D-C697-6F4A-A23E-01FCAF2E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633F2-FB18-0F42-BF5D-6FC9CAFC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935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234A0-2B9D-184A-9D05-AF877505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B8015-BAFD-FB4A-9262-14F2E313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49D97-2D8D-6C4C-92B0-4CCBEC48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122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F17D-0460-9F4C-B6A9-180217EDE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48640-169E-574D-8A28-5D3B03AF2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B85C6-A905-8943-927F-ACE025892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508CA-086B-C545-8C89-5DA9A44F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094F9-8D95-A048-AF56-3D794D16F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601B6-9C86-5344-8F6C-F3042C98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76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9AB-BAA2-6844-9EB3-95B2E5BB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977E5-15A1-7D4E-97B6-011E4FE30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4527E-B782-A442-8903-ABC008F0D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5DE97-CD0B-CF47-A6EC-7DF591FB0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77A88-291F-A74A-98C8-5D0BF542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75107-3856-2E4A-864E-C1CE4CD7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619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EAF0D-B0EE-3340-8686-60ECB6448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A9A90-5113-2141-84D4-7E6A8C119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0AD24-5981-244D-B9CE-17314A266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2C7A9-BA0C-4841-A829-4E8B183FDB59}" type="datetimeFigureOut">
              <a:rPr lang="x-none" smtClean="0"/>
              <a:t>01/10/2023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B1499-23D0-0E44-BF22-66191592D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364FA-10C9-D042-B9EA-33997BF52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961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fabio.ferlazzo@uniroma1.it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8D6A427-77CD-FD45-9FC7-B6F8C1765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747CE1-AD6C-F347-88CB-2071E2BCAAF2}"/>
              </a:ext>
            </a:extLst>
          </p:cNvPr>
          <p:cNvSpPr/>
          <p:nvPr/>
        </p:nvSpPr>
        <p:spPr>
          <a:xfrm>
            <a:off x="126206" y="6361599"/>
            <a:ext cx="589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0" dirty="0">
                <a:effectLst/>
                <a:latin typeface="+mj-lt"/>
              </a:rPr>
              <a:t>Exterior of the old Atocha Station in Madrid </a:t>
            </a:r>
            <a:r>
              <a:rPr lang="en-GB" sz="1000" b="0" i="0" dirty="0">
                <a:effectLst/>
                <a:latin typeface="+mj-lt"/>
              </a:rPr>
              <a:t>(Gryffindor / CC BY-SA)</a:t>
            </a:r>
            <a:endParaRPr lang="x-none" sz="1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429" y="115193"/>
            <a:ext cx="100475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FORENSIC DECISION MAKING + </a:t>
            </a:r>
          </a:p>
          <a:p>
            <a:pPr algn="ctr"/>
            <a:r>
              <a:rPr lang="en-US" sz="2800" dirty="0"/>
              <a:t>EPISTEMOLOGY AND PROFESSIONAL ETHICS</a:t>
            </a:r>
          </a:p>
          <a:p>
            <a:pPr algn="ctr"/>
            <a:r>
              <a:rPr lang="en-US" sz="2800" dirty="0"/>
              <a:t>Fabio </a:t>
            </a:r>
            <a:r>
              <a:rPr lang="en-US" sz="2800" dirty="0" err="1"/>
              <a:t>Ferlazzo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341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D7BB06-AEF8-B448-A427-C3D21FCC8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6" b="32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21779A-B565-D643-A75C-F118E55C8C89}"/>
              </a:ext>
            </a:extLst>
          </p:cNvPr>
          <p:cNvSpPr/>
          <p:nvPr/>
        </p:nvSpPr>
        <p:spPr>
          <a:xfrm>
            <a:off x="126206" y="6342697"/>
            <a:ext cx="5100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+mj-lt"/>
              </a:rPr>
              <a:t>Interior plaza in old Atocha station </a:t>
            </a:r>
            <a:r>
              <a:rPr lang="en-GB" sz="100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+mj-lt"/>
              </a:rPr>
              <a:t>(</a:t>
            </a:r>
            <a:r>
              <a:rPr lang="en-GB" sz="1000" i="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+mj-lt"/>
              </a:rPr>
              <a:t>Daderot</a:t>
            </a:r>
            <a:r>
              <a:rPr lang="en-GB" sz="100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+mj-lt"/>
              </a:rPr>
              <a:t> / Public domain)</a:t>
            </a:r>
            <a:endParaRPr lang="x-none" sz="1000" dirty="0">
              <a:solidFill>
                <a:schemeClr val="bg1"/>
              </a:solidFill>
              <a:highlight>
                <a:srgbClr val="000000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9000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7DAA91F-0996-6B4A-98BD-0B44701CB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1" b="7879"/>
          <a:stretch/>
        </p:blipFill>
        <p:spPr bwMode="auto">
          <a:xfrm>
            <a:off x="0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D4ABE6-65C5-8740-B13F-00C96DC0C663}"/>
              </a:ext>
            </a:extLst>
          </p:cNvPr>
          <p:cNvSpPr/>
          <p:nvPr/>
        </p:nvSpPr>
        <p:spPr>
          <a:xfrm>
            <a:off x="3282286" y="89094"/>
            <a:ext cx="4611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0" dirty="0">
                <a:effectLst/>
                <a:latin typeface="+mj-lt"/>
              </a:rPr>
              <a:t>11 </a:t>
            </a:r>
            <a:r>
              <a:rPr lang="en-GB" sz="3200" b="1" i="0" dirty="0" err="1">
                <a:effectLst/>
                <a:latin typeface="+mj-lt"/>
              </a:rPr>
              <a:t>marzo</a:t>
            </a:r>
            <a:r>
              <a:rPr lang="en-GB" sz="3200" b="1" i="0" dirty="0">
                <a:effectLst/>
                <a:latin typeface="+mj-lt"/>
              </a:rPr>
              <a:t> 2004  7:37 - 7:40</a:t>
            </a:r>
            <a:endParaRPr lang="x-none" sz="32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B34B4-A4B8-6040-80A9-238A81BEAF8F}"/>
              </a:ext>
            </a:extLst>
          </p:cNvPr>
          <p:cNvSpPr/>
          <p:nvPr/>
        </p:nvSpPr>
        <p:spPr>
          <a:xfrm>
            <a:off x="1717503" y="3226879"/>
            <a:ext cx="1499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0" dirty="0">
                <a:effectLst/>
              </a:rPr>
              <a:t>3 bombe</a:t>
            </a:r>
            <a:endParaRPr lang="x-none" sz="2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2C5F0-D5FB-5746-A094-CD52030D471D}"/>
              </a:ext>
            </a:extLst>
          </p:cNvPr>
          <p:cNvSpPr/>
          <p:nvPr/>
        </p:nvSpPr>
        <p:spPr>
          <a:xfrm>
            <a:off x="3774903" y="5522367"/>
            <a:ext cx="1499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0" dirty="0">
                <a:effectLst/>
              </a:rPr>
              <a:t>2 bombe</a:t>
            </a:r>
            <a:endParaRPr lang="x-none" sz="28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E28D3-FE5D-7047-ABBE-3124B548879C}"/>
              </a:ext>
            </a:extLst>
          </p:cNvPr>
          <p:cNvSpPr/>
          <p:nvPr/>
        </p:nvSpPr>
        <p:spPr>
          <a:xfrm>
            <a:off x="7983452" y="5522367"/>
            <a:ext cx="1499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0" dirty="0">
                <a:effectLst/>
              </a:rPr>
              <a:t>1 </a:t>
            </a:r>
            <a:r>
              <a:rPr lang="en-GB" sz="2800" b="1" i="0" dirty="0" err="1">
                <a:effectLst/>
              </a:rPr>
              <a:t>bomba</a:t>
            </a:r>
            <a:endParaRPr lang="x-none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CACE21-7ECB-A147-8FDF-F8E03B46B877}"/>
              </a:ext>
            </a:extLst>
          </p:cNvPr>
          <p:cNvSpPr/>
          <p:nvPr/>
        </p:nvSpPr>
        <p:spPr>
          <a:xfrm>
            <a:off x="7894061" y="2703659"/>
            <a:ext cx="1499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0" dirty="0">
                <a:effectLst/>
              </a:rPr>
              <a:t>4 bombe</a:t>
            </a:r>
            <a:endParaRPr lang="x-none" sz="2800" b="1" dirty="0"/>
          </a:p>
        </p:txBody>
      </p:sp>
    </p:spTree>
    <p:extLst>
      <p:ext uri="{BB962C8B-B14F-4D97-AF65-F5344CB8AC3E}">
        <p14:creationId xmlns:p14="http://schemas.microsoft.com/office/powerpoint/2010/main" val="3759044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6FDECF0-F2C9-2740-A59C-7369DF4E4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45D668-A39A-F947-8389-27B4214FBB9A}"/>
              </a:ext>
            </a:extLst>
          </p:cNvPr>
          <p:cNvSpPr/>
          <p:nvPr/>
        </p:nvSpPr>
        <p:spPr>
          <a:xfrm>
            <a:off x="126206" y="6342697"/>
            <a:ext cx="1221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+mj-lt"/>
              </a:rPr>
              <a:t>BBC News</a:t>
            </a:r>
            <a:endParaRPr lang="x-none" sz="1000" dirty="0">
              <a:solidFill>
                <a:schemeClr val="bg1"/>
              </a:solidFill>
              <a:highlight>
                <a:srgbClr val="000000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4587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9A4ABD4-5D45-CF45-96D2-03C72F5AE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b="1490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757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C780D-0036-D447-8339-D6BE68752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09" b="18765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689F74-4878-C647-903A-447BF198798E}"/>
              </a:ext>
            </a:extLst>
          </p:cNvPr>
          <p:cNvSpPr/>
          <p:nvPr/>
        </p:nvSpPr>
        <p:spPr>
          <a:xfrm>
            <a:off x="0" y="6443363"/>
            <a:ext cx="22990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BentonGothic"/>
              </a:rPr>
              <a:t>Reuters (Pablo Torres Guerrero – El </a:t>
            </a:r>
            <a:r>
              <a:rPr lang="en-GB" sz="1000" b="0" i="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BentonGothic"/>
              </a:rPr>
              <a:t>Pais</a:t>
            </a:r>
            <a:r>
              <a:rPr lang="en-GB" sz="10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BentonGothic"/>
              </a:rPr>
              <a:t>)</a:t>
            </a:r>
            <a:endParaRPr lang="x-none" sz="1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11673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odies are removed from a train near Madrid's Atocha station on March 11, 2004, after explosions on four trains in Spain's capital that left 191 dead.">
            <a:extLst>
              <a:ext uri="{FF2B5EF4-FFF2-40B4-BE49-F238E27FC236}">
                <a16:creationId xmlns:a16="http://schemas.microsoft.com/office/drawing/2014/main" id="{9131F314-4171-D044-9659-FE04E3823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1" b="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C03389-4700-C94B-9432-EF3BB92FBD0A}"/>
              </a:ext>
            </a:extLst>
          </p:cNvPr>
          <p:cNvSpPr/>
          <p:nvPr/>
        </p:nvSpPr>
        <p:spPr>
          <a:xfrm>
            <a:off x="0" y="6548346"/>
            <a:ext cx="3203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BentonGothic"/>
              </a:rPr>
              <a:t>Los Angeles Times (Christophe Simon / AFP/Getty Images)</a:t>
            </a:r>
            <a:endParaRPr lang="x-none" sz="1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2426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C03389-4700-C94B-9432-EF3BB92FBD0A}"/>
              </a:ext>
            </a:extLst>
          </p:cNvPr>
          <p:cNvSpPr/>
          <p:nvPr/>
        </p:nvSpPr>
        <p:spPr>
          <a:xfrm>
            <a:off x="0" y="6548346"/>
            <a:ext cx="3203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BentonGothic"/>
              </a:rPr>
              <a:t>Los Angeles Times (Christophe Simon / AFP/Getty Images)</a:t>
            </a:r>
            <a:endParaRPr lang="x-none" sz="1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44" y="508000"/>
            <a:ext cx="9752445" cy="59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77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C03389-4700-C94B-9432-EF3BB92FBD0A}"/>
              </a:ext>
            </a:extLst>
          </p:cNvPr>
          <p:cNvSpPr/>
          <p:nvPr/>
        </p:nvSpPr>
        <p:spPr>
          <a:xfrm>
            <a:off x="0" y="6548346"/>
            <a:ext cx="3203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BentonGothic"/>
              </a:rPr>
              <a:t>Los Angeles Times (Christophe Simon / AFP/Getty Images)</a:t>
            </a:r>
            <a:endParaRPr lang="x-none" sz="1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3" y="857955"/>
            <a:ext cx="6769773" cy="509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74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C03389-4700-C94B-9432-EF3BB92FBD0A}"/>
              </a:ext>
            </a:extLst>
          </p:cNvPr>
          <p:cNvSpPr/>
          <p:nvPr/>
        </p:nvSpPr>
        <p:spPr>
          <a:xfrm>
            <a:off x="1524000" y="5768511"/>
            <a:ext cx="2460930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  <a:highlight>
                  <a:srgbClr val="000000"/>
                </a:highlight>
                <a:latin typeface="BentonGothic"/>
              </a:rPr>
              <a:t>Los Angeles Times (Christophe Simon / AFP/Getty Images)</a:t>
            </a:r>
            <a:endParaRPr lang="x-none" sz="75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500717"/>
            <a:ext cx="5077330" cy="3822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4E648E-7207-9641-BAE9-0AD65B03AF25}"/>
              </a:ext>
            </a:extLst>
          </p:cNvPr>
          <p:cNvSpPr/>
          <p:nvPr/>
        </p:nvSpPr>
        <p:spPr>
          <a:xfrm>
            <a:off x="2063552" y="609329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/>
              <a:t>https://www.youtube.com/watch?v=wTa-PWdjX-Q&amp;ab_channel=TomMauriello</a:t>
            </a:r>
          </a:p>
        </p:txBody>
      </p:sp>
    </p:spTree>
    <p:extLst>
      <p:ext uri="{BB962C8B-B14F-4D97-AF65-F5344CB8AC3E}">
        <p14:creationId xmlns:p14="http://schemas.microsoft.com/office/powerpoint/2010/main" val="2200241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93667" y="211491"/>
            <a:ext cx="228940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600" dirty="0">
                <a:latin typeface="Times New Roman" charset="0"/>
                <a:cs typeface="+mn-cs"/>
              </a:rPr>
              <a:t>BIG DATA</a:t>
            </a:r>
          </a:p>
          <a:p>
            <a:pPr algn="ctr">
              <a:defRPr/>
            </a:pPr>
            <a:endParaRPr lang="it-IT" sz="3200" dirty="0">
              <a:latin typeface="Times New Roman" charset="0"/>
              <a:cs typeface="+mn-cs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26" y="1293820"/>
            <a:ext cx="6572073" cy="47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02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9842" y="1496517"/>
            <a:ext cx="998361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Lectures will be devoted at analyzing the following general topics:</a:t>
            </a:r>
          </a:p>
          <a:p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/>
              <a:t>Cognitive and neurophysiological bases of decision-making (8 hours)</a:t>
            </a:r>
          </a:p>
          <a:p>
            <a:pPr marL="457200" indent="-457200">
              <a:buAutoNum type="arabicParenR"/>
            </a:pPr>
            <a:r>
              <a:rPr lang="en-US" sz="2400" dirty="0"/>
              <a:t>Theories and models of decision-making processes, from the normative approach to the naturalistic approach (26 hours)</a:t>
            </a:r>
          </a:p>
          <a:p>
            <a:pPr marL="457200" indent="-457200">
              <a:buAutoNum type="arabicParenR"/>
            </a:pPr>
            <a:r>
              <a:rPr lang="en-US" sz="2400" dirty="0"/>
              <a:t>Application of the theoretical models to different operational contexts,  with case studies and analysis of the scientific literature (14 hours).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r>
              <a:rPr lang="en-US" sz="2400" dirty="0"/>
              <a:t>TEXTBOOKS</a:t>
            </a:r>
          </a:p>
          <a:p>
            <a:r>
              <a:rPr lang="en-US" sz="2400" dirty="0"/>
              <a:t>1) Newell, </a:t>
            </a:r>
            <a:r>
              <a:rPr lang="en-US" sz="2400" dirty="0" err="1"/>
              <a:t>Lagnado</a:t>
            </a:r>
            <a:r>
              <a:rPr lang="en-US" sz="2400" dirty="0"/>
              <a:t>, Shanks (2015), Straight choices: the psychology of decision making, London: Psychology Press (second edition).</a:t>
            </a:r>
          </a:p>
          <a:p>
            <a:r>
              <a:rPr lang="en-US" sz="2400" dirty="0"/>
              <a:t>2) Six scientific papers in English. They will be chosen at the beginning of the course.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979023" y="837168"/>
            <a:ext cx="4442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FORENSIC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576080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51602" y="387879"/>
            <a:ext cx="9114676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600" dirty="0">
                <a:latin typeface="Times New Roman" charset="0"/>
                <a:cs typeface="+mn-cs"/>
              </a:rPr>
              <a:t>BIG DATA</a:t>
            </a:r>
          </a:p>
          <a:p>
            <a:pPr algn="ctr">
              <a:defRPr/>
            </a:pPr>
            <a:endParaRPr lang="it-IT" sz="3600" dirty="0">
              <a:latin typeface="Times New Roman" charset="0"/>
            </a:endParaRPr>
          </a:p>
          <a:p>
            <a:pPr algn="ctr">
              <a:defRPr/>
            </a:pPr>
            <a:r>
              <a:rPr lang="it-IT" sz="3600" dirty="0">
                <a:latin typeface="Times New Roman" charset="0"/>
                <a:cs typeface="+mn-cs"/>
              </a:rPr>
              <a:t>4) </a:t>
            </a:r>
            <a:r>
              <a:rPr lang="it-IT" sz="3600" dirty="0" err="1">
                <a:latin typeface="Times New Roman" charset="0"/>
                <a:cs typeface="+mn-cs"/>
              </a:rPr>
              <a:t>Predictive</a:t>
            </a:r>
            <a:r>
              <a:rPr lang="it-IT" sz="3600" dirty="0">
                <a:latin typeface="Times New Roman" charset="0"/>
                <a:cs typeface="+mn-cs"/>
              </a:rPr>
              <a:t> </a:t>
            </a:r>
            <a:r>
              <a:rPr lang="it-IT" sz="3600" dirty="0" err="1">
                <a:latin typeface="Times New Roman" charset="0"/>
                <a:cs typeface="+mn-cs"/>
              </a:rPr>
              <a:t>algorithms</a:t>
            </a:r>
            <a:r>
              <a:rPr lang="it-IT" sz="3600" dirty="0">
                <a:latin typeface="Times New Roman" charset="0"/>
                <a:cs typeface="+mn-cs"/>
              </a:rPr>
              <a:t> and </a:t>
            </a:r>
            <a:r>
              <a:rPr lang="it-IT" sz="3600" dirty="0" err="1">
                <a:latin typeface="Times New Roman" charset="0"/>
                <a:cs typeface="+mn-cs"/>
              </a:rPr>
              <a:t>criminal</a:t>
            </a:r>
            <a:r>
              <a:rPr lang="it-IT" sz="3600" dirty="0">
                <a:latin typeface="Times New Roman" charset="0"/>
                <a:cs typeface="+mn-cs"/>
              </a:rPr>
              <a:t> </a:t>
            </a:r>
            <a:r>
              <a:rPr lang="it-IT" sz="3600" dirty="0" err="1">
                <a:latin typeface="Times New Roman" charset="0"/>
                <a:cs typeface="+mn-cs"/>
              </a:rPr>
              <a:t>justice</a:t>
            </a:r>
            <a:endParaRPr lang="it-IT" sz="3600" dirty="0">
              <a:latin typeface="Times New Roman" charset="0"/>
              <a:cs typeface="+mn-cs"/>
            </a:endParaRPr>
          </a:p>
          <a:p>
            <a:pPr algn="ctr">
              <a:defRPr/>
            </a:pPr>
            <a:endParaRPr lang="it-IT" sz="3600" dirty="0">
              <a:latin typeface="Times New Roman" charset="0"/>
              <a:cs typeface="+mn-cs"/>
            </a:endParaRPr>
          </a:p>
          <a:p>
            <a:pPr algn="ctr">
              <a:defRPr/>
            </a:pPr>
            <a:r>
              <a:rPr lang="it-IT" sz="3600" dirty="0">
                <a:latin typeface="Times New Roman" charset="0"/>
              </a:rPr>
              <a:t>(e.g., </a:t>
            </a:r>
            <a:r>
              <a:rPr lang="it-IT" sz="3600" dirty="0" err="1">
                <a:latin typeface="Times New Roman" charset="0"/>
              </a:rPr>
              <a:t>probability</a:t>
            </a:r>
            <a:r>
              <a:rPr lang="it-IT" sz="3600" dirty="0">
                <a:latin typeface="Times New Roman" charset="0"/>
              </a:rPr>
              <a:t> of </a:t>
            </a:r>
            <a:r>
              <a:rPr lang="it-IT" sz="3600" dirty="0" err="1">
                <a:latin typeface="Times New Roman" charset="0"/>
              </a:rPr>
              <a:t>reoffending</a:t>
            </a:r>
            <a:r>
              <a:rPr lang="it-IT" sz="3600" dirty="0">
                <a:latin typeface="Times New Roman" charset="0"/>
              </a:rPr>
              <a:t>: France, USA)</a:t>
            </a:r>
            <a:endParaRPr lang="it-IT" sz="3600" dirty="0">
              <a:latin typeface="Times New Roman" charset="0"/>
              <a:cs typeface="+mn-cs"/>
            </a:endParaRPr>
          </a:p>
          <a:p>
            <a:pPr algn="ctr">
              <a:defRPr/>
            </a:pPr>
            <a:endParaRPr lang="it-IT" sz="3200" dirty="0">
              <a:latin typeface="Times New Roman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963EE4-E8B3-8947-BBF3-4D25A7B8239A}"/>
              </a:ext>
            </a:extLst>
          </p:cNvPr>
          <p:cNvSpPr/>
          <p:nvPr/>
        </p:nvSpPr>
        <p:spPr>
          <a:xfrm>
            <a:off x="283779" y="4330825"/>
            <a:ext cx="1067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dirty="0" err="1">
                <a:latin typeface="Times New Roman" charset="0"/>
              </a:rPr>
              <a:t>https</a:t>
            </a:r>
            <a:r>
              <a:rPr lang="it-IT" dirty="0">
                <a:latin typeface="Times New Roman" charset="0"/>
              </a:rPr>
              <a:t>://</a:t>
            </a:r>
            <a:r>
              <a:rPr lang="it-IT" dirty="0" err="1">
                <a:latin typeface="Times New Roman" charset="0"/>
              </a:rPr>
              <a:t>www.youtube.com</a:t>
            </a:r>
            <a:r>
              <a:rPr lang="it-IT" dirty="0">
                <a:latin typeface="Times New Roman" charset="0"/>
              </a:rPr>
              <a:t>/</a:t>
            </a:r>
            <a:r>
              <a:rPr lang="it-IT" dirty="0" err="1">
                <a:latin typeface="Times New Roman" charset="0"/>
              </a:rPr>
              <a:t>watch?v</a:t>
            </a:r>
            <a:r>
              <a:rPr lang="it-IT" dirty="0">
                <a:latin typeface="Times New Roman" charset="0"/>
              </a:rPr>
              <a:t>=p-82YeUPQh0&amp;ab_channel=</a:t>
            </a:r>
            <a:r>
              <a:rPr lang="it-IT" dirty="0" err="1">
                <a:latin typeface="Times New Roman" charset="0"/>
              </a:rPr>
              <a:t>TEDxTalks</a:t>
            </a:r>
            <a:endParaRPr lang="it-IT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371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C03389-4700-C94B-9432-EF3BB92FBD0A}"/>
              </a:ext>
            </a:extLst>
          </p:cNvPr>
          <p:cNvSpPr/>
          <p:nvPr/>
        </p:nvSpPr>
        <p:spPr>
          <a:xfrm>
            <a:off x="0" y="6548346"/>
            <a:ext cx="3203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BentonGothic"/>
              </a:rPr>
              <a:t>Los Angeles Times (Christophe Simon / AFP/Getty Images)</a:t>
            </a:r>
            <a:endParaRPr lang="x-none" sz="1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45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C03389-4700-C94B-9432-EF3BB92FBD0A}"/>
              </a:ext>
            </a:extLst>
          </p:cNvPr>
          <p:cNvSpPr/>
          <p:nvPr/>
        </p:nvSpPr>
        <p:spPr>
          <a:xfrm>
            <a:off x="0" y="6548346"/>
            <a:ext cx="3203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BentonGothic"/>
              </a:rPr>
              <a:t>Los Angeles Times (Christophe Simon / AFP/Getty Images)</a:t>
            </a:r>
            <a:endParaRPr lang="x-none" sz="1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92000" cy="680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03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C03389-4700-C94B-9432-EF3BB92FBD0A}"/>
              </a:ext>
            </a:extLst>
          </p:cNvPr>
          <p:cNvSpPr/>
          <p:nvPr/>
        </p:nvSpPr>
        <p:spPr>
          <a:xfrm>
            <a:off x="0" y="6548346"/>
            <a:ext cx="3203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BentonGothic"/>
              </a:rPr>
              <a:t>Los Angeles Times (Christophe Simon / AFP/Getty Images)</a:t>
            </a:r>
            <a:endParaRPr lang="x-none" sz="1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3630" cy="67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31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EC2BA9-F17B-BF41-B26F-0F20DFB88313}"/>
              </a:ext>
            </a:extLst>
          </p:cNvPr>
          <p:cNvSpPr/>
          <p:nvPr/>
        </p:nvSpPr>
        <p:spPr>
          <a:xfrm>
            <a:off x="1847528" y="292494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/>
              <a:t>https://www.youtube.com/watch?v=GTz_ZoeH7_g&amp;ab_channel=WellcomeCollection</a:t>
            </a:r>
          </a:p>
        </p:txBody>
      </p:sp>
    </p:spTree>
    <p:extLst>
      <p:ext uri="{BB962C8B-B14F-4D97-AF65-F5344CB8AC3E}">
        <p14:creationId xmlns:p14="http://schemas.microsoft.com/office/powerpoint/2010/main" val="279070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D7FE7539-213C-3D47-9ECC-45509823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3985"/>
            <a:ext cx="896591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600" dirty="0" err="1"/>
              <a:t>Decision</a:t>
            </a:r>
            <a:r>
              <a:rPr lang="it-IT" altLang="en-US" sz="3600" dirty="0"/>
              <a:t> </a:t>
            </a:r>
            <a:r>
              <a:rPr lang="it-IT" altLang="en-US" sz="3600" dirty="0" err="1"/>
              <a:t>making</a:t>
            </a:r>
            <a:r>
              <a:rPr lang="it-IT" altLang="en-US" sz="3600" dirty="0"/>
              <a:t> </a:t>
            </a:r>
            <a:r>
              <a:rPr lang="it-IT" altLang="en-US" sz="3600" dirty="0" err="1"/>
              <a:t>process</a:t>
            </a:r>
            <a:endParaRPr lang="it-IT" altLang="en-US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err="1"/>
              <a:t>Chosing</a:t>
            </a:r>
            <a:r>
              <a:rPr lang="it-IT" altLang="en-US" sz="2400" dirty="0"/>
              <a:t> </a:t>
            </a:r>
            <a:r>
              <a:rPr lang="it-IT" altLang="en-US" sz="2400" dirty="0" err="1"/>
              <a:t>among</a:t>
            </a:r>
            <a:r>
              <a:rPr lang="it-IT" altLang="en-US" sz="2400" dirty="0"/>
              <a:t> alternative </a:t>
            </a:r>
            <a:r>
              <a:rPr lang="it-IT" altLang="en-US" sz="2400" dirty="0" err="1"/>
              <a:t>courses</a:t>
            </a:r>
            <a:r>
              <a:rPr lang="it-IT" altLang="en-US" sz="2400" dirty="0"/>
              <a:t> of </a:t>
            </a:r>
            <a:r>
              <a:rPr lang="it-IT" altLang="en-US" sz="2400" dirty="0" err="1"/>
              <a:t>action</a:t>
            </a:r>
            <a:r>
              <a:rPr lang="it-IT" altLang="en-US" sz="2400" dirty="0"/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err="1"/>
              <a:t>Each</a:t>
            </a:r>
            <a:r>
              <a:rPr lang="it-IT" altLang="en-US" sz="2400" dirty="0"/>
              <a:t> option </a:t>
            </a:r>
            <a:r>
              <a:rPr lang="it-IT" altLang="en-US" sz="2400" dirty="0" err="1"/>
              <a:t>may</a:t>
            </a:r>
            <a:r>
              <a:rPr lang="it-IT" altLang="en-US" sz="2400" dirty="0"/>
              <a:t> </a:t>
            </a:r>
            <a:r>
              <a:rPr lang="it-IT" altLang="en-US" sz="2400" dirty="0" err="1"/>
              <a:t>lead</a:t>
            </a:r>
            <a:r>
              <a:rPr lang="it-IT" altLang="en-US" sz="2400" dirty="0"/>
              <a:t> to </a:t>
            </a:r>
            <a:r>
              <a:rPr lang="it-IT" altLang="en-US" sz="2400" dirty="0" err="1"/>
              <a:t>certain</a:t>
            </a:r>
            <a:r>
              <a:rPr lang="it-IT" altLang="en-US" sz="2400" dirty="0"/>
              <a:t> </a:t>
            </a:r>
            <a:r>
              <a:rPr lang="it-IT" altLang="en-US" sz="2400" dirty="0" err="1"/>
              <a:t>outcomes</a:t>
            </a:r>
            <a:r>
              <a:rPr lang="it-IT" altLang="en-US" sz="2400" dirty="0"/>
              <a:t>, with some </a:t>
            </a:r>
            <a:r>
              <a:rPr lang="it-IT" altLang="en-US" sz="2400" dirty="0" err="1"/>
              <a:t>probability</a:t>
            </a:r>
            <a:endParaRPr lang="it-IT" altLang="en-US" sz="2400" dirty="0"/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D449F8C2-547F-5442-BDCB-4C2F1C621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202" y="4221164"/>
            <a:ext cx="35149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err="1"/>
              <a:t>We</a:t>
            </a:r>
            <a:r>
              <a:rPr lang="it-IT" altLang="en-US" sz="2400" dirty="0"/>
              <a:t> do </a:t>
            </a:r>
            <a:r>
              <a:rPr lang="it-IT" altLang="en-US" sz="2400" dirty="0" err="1"/>
              <a:t>not</a:t>
            </a:r>
            <a:r>
              <a:rPr lang="it-IT" altLang="en-US" sz="2400" dirty="0"/>
              <a:t> </a:t>
            </a:r>
            <a:r>
              <a:rPr lang="it-IT" altLang="en-US" sz="2400" dirty="0" err="1"/>
              <a:t>know</a:t>
            </a:r>
            <a:r>
              <a:rPr lang="it-IT" altLang="en-US" sz="2400" dirty="0"/>
              <a:t> for </a:t>
            </a:r>
            <a:r>
              <a:rPr lang="it-IT" altLang="en-US" sz="2400" dirty="0" err="1"/>
              <a:t>sure</a:t>
            </a:r>
            <a:endParaRPr lang="it-IT" altLang="en-US" sz="2400" dirty="0"/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68FDB7EA-25B1-F640-A320-73CFBCB08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024" y="4195764"/>
            <a:ext cx="40631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err="1"/>
              <a:t>We</a:t>
            </a:r>
            <a:r>
              <a:rPr lang="it-IT" altLang="en-US" sz="2400" dirty="0"/>
              <a:t> </a:t>
            </a:r>
            <a:r>
              <a:rPr lang="it-IT" altLang="en-US" sz="2400" dirty="0" err="1"/>
              <a:t>know</a:t>
            </a:r>
            <a:r>
              <a:rPr lang="it-IT" altLang="en-US" sz="2400" dirty="0"/>
              <a:t> </a:t>
            </a:r>
            <a:r>
              <a:rPr lang="it-IT" altLang="en-US" sz="2400" dirty="0" err="1"/>
              <a:t>both</a:t>
            </a:r>
            <a:r>
              <a:rPr lang="it-IT" altLang="en-US" sz="2400" dirty="0"/>
              <a:t> the </a:t>
            </a:r>
            <a:r>
              <a:rPr lang="it-IT" altLang="en-US" sz="2400" dirty="0" err="1"/>
              <a:t>outcomes</a:t>
            </a:r>
            <a:endParaRPr lang="it-IT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and </a:t>
            </a:r>
            <a:r>
              <a:rPr lang="it-IT" altLang="en-US" sz="2400" dirty="0" err="1"/>
              <a:t>their</a:t>
            </a:r>
            <a:r>
              <a:rPr lang="it-IT" altLang="en-US" sz="2400" dirty="0"/>
              <a:t> </a:t>
            </a:r>
            <a:r>
              <a:rPr lang="it-IT" altLang="en-US" sz="2400" dirty="0" err="1"/>
              <a:t>probabilities</a:t>
            </a:r>
            <a:endParaRPr lang="it-IT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(</a:t>
            </a:r>
            <a:r>
              <a:rPr lang="it-IT" altLang="en-US" sz="2400" dirty="0" err="1"/>
              <a:t>gambling</a:t>
            </a:r>
            <a:r>
              <a:rPr lang="it-IT" altLang="en-US" sz="2400" dirty="0"/>
              <a:t>)</a:t>
            </a:r>
          </a:p>
        </p:txBody>
      </p:sp>
      <p:sp>
        <p:nvSpPr>
          <p:cNvPr id="15365" name="Text Box 7">
            <a:extLst>
              <a:ext uri="{FF2B5EF4-FFF2-40B4-BE49-F238E27FC236}">
                <a16:creationId xmlns:a16="http://schemas.microsoft.com/office/drawing/2014/main" id="{0E59668F-B31A-714C-BE6B-160CB8FB1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239" y="2708276"/>
            <a:ext cx="784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err="1"/>
              <a:t>Risk</a:t>
            </a:r>
            <a:endParaRPr lang="it-IT" altLang="en-US" sz="2400" dirty="0"/>
          </a:p>
        </p:txBody>
      </p:sp>
      <p:sp>
        <p:nvSpPr>
          <p:cNvPr id="15366" name="Text Box 8">
            <a:extLst>
              <a:ext uri="{FF2B5EF4-FFF2-40B4-BE49-F238E27FC236}">
                <a16:creationId xmlns:a16="http://schemas.microsoft.com/office/drawing/2014/main" id="{455B7C85-DB12-874A-B1DF-CA9236D0B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171" y="2708276"/>
            <a:ext cx="17427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err="1"/>
              <a:t>Uncertainty</a:t>
            </a:r>
            <a:endParaRPr lang="it-IT" altLang="en-US" sz="2400" dirty="0"/>
          </a:p>
        </p:txBody>
      </p:sp>
      <p:sp>
        <p:nvSpPr>
          <p:cNvPr id="15367" name="Line 10">
            <a:extLst>
              <a:ext uri="{FF2B5EF4-FFF2-40B4-BE49-F238E27FC236}">
                <a16:creationId xmlns:a16="http://schemas.microsoft.com/office/drawing/2014/main" id="{C5FD68A0-DBB0-FF4D-9DEE-2D02260D41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73854" y="1563110"/>
            <a:ext cx="1800225" cy="1081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15368" name="Line 11">
            <a:extLst>
              <a:ext uri="{FF2B5EF4-FFF2-40B4-BE49-F238E27FC236}">
                <a16:creationId xmlns:a16="http://schemas.microsoft.com/office/drawing/2014/main" id="{72388200-1991-FD43-9B1E-7337BCD84F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2670" y="1563111"/>
            <a:ext cx="2159000" cy="1081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15369" name="Line 12">
            <a:extLst>
              <a:ext uri="{FF2B5EF4-FFF2-40B4-BE49-F238E27FC236}">
                <a16:creationId xmlns:a16="http://schemas.microsoft.com/office/drawing/2014/main" id="{C414C2A4-5B8F-5F49-911C-DAC2A4E1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5413" y="3213101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15370" name="Line 13">
            <a:extLst>
              <a:ext uri="{FF2B5EF4-FFF2-40B4-BE49-F238E27FC236}">
                <a16:creationId xmlns:a16="http://schemas.microsoft.com/office/drawing/2014/main" id="{40AA2500-074D-B54E-8A66-5A2A022F1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213101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>
            <a:extLst>
              <a:ext uri="{FF2B5EF4-FFF2-40B4-BE49-F238E27FC236}">
                <a16:creationId xmlns:a16="http://schemas.microsoft.com/office/drawing/2014/main" id="{1D0F3CA2-F73F-5946-8351-55019DC80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425" y="329314"/>
            <a:ext cx="3565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 i="1" dirty="0" err="1">
                <a:latin typeface="Times New Roman" panose="02020603050405020304" pitchFamily="18" charset="0"/>
              </a:rPr>
              <a:t>Probability</a:t>
            </a:r>
            <a:r>
              <a:rPr lang="it-IT" altLang="en-US" sz="3600" i="1" dirty="0">
                <a:latin typeface="Times New Roman" panose="02020603050405020304" pitchFamily="18" charset="0"/>
              </a:rPr>
              <a:t> </a:t>
            </a:r>
            <a:r>
              <a:rPr lang="it-IT" altLang="en-US" sz="3600" i="1" dirty="0" err="1">
                <a:latin typeface="Times New Roman" panose="02020603050405020304" pitchFamily="18" charset="0"/>
              </a:rPr>
              <a:t>theory</a:t>
            </a:r>
            <a:endParaRPr lang="it-IT" altLang="en-US" sz="3600" i="1" dirty="0">
              <a:latin typeface="Times New Roman" panose="02020603050405020304" pitchFamily="18" charset="0"/>
            </a:endParaRPr>
          </a:p>
        </p:txBody>
      </p:sp>
      <p:sp>
        <p:nvSpPr>
          <p:cNvPr id="16387" name="Text Box 6">
            <a:extLst>
              <a:ext uri="{FF2B5EF4-FFF2-40B4-BE49-F238E27FC236}">
                <a16:creationId xmlns:a16="http://schemas.microsoft.com/office/drawing/2014/main" id="{F0F92A09-5779-394D-8982-36854B31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458" y="1484314"/>
            <a:ext cx="52950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Any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fact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that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may</a:t>
            </a:r>
            <a:r>
              <a:rPr lang="it-IT" altLang="en-US" sz="2800" dirty="0">
                <a:latin typeface="Times New Roman" panose="02020603050405020304" pitchFamily="18" charset="0"/>
              </a:rPr>
              <a:t> or </a:t>
            </a:r>
            <a:r>
              <a:rPr lang="it-IT" altLang="en-US" sz="2800" dirty="0" err="1">
                <a:latin typeface="Times New Roman" panose="02020603050405020304" pitchFamily="18" charset="0"/>
              </a:rPr>
              <a:t>may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not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occur</a:t>
            </a: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6388" name="Text Box 7">
            <a:extLst>
              <a:ext uri="{FF2B5EF4-FFF2-40B4-BE49-F238E27FC236}">
                <a16:creationId xmlns:a16="http://schemas.microsoft.com/office/drawing/2014/main" id="{53D85DBF-42AC-EF45-BB82-4D4C4BA2B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2781301"/>
            <a:ext cx="756126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Probability</a:t>
            </a:r>
            <a:r>
              <a:rPr lang="it-IT" altLang="en-US" sz="2800" dirty="0">
                <a:latin typeface="Times New Roman" panose="02020603050405020304" pitchFamily="18" charset="0"/>
              </a:rPr>
              <a:t> of an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Number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that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measures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possibility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that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occurs</a:t>
            </a: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6389" name="Text Box 8">
            <a:extLst>
              <a:ext uri="{FF2B5EF4-FFF2-40B4-BE49-F238E27FC236}">
                <a16:creationId xmlns:a16="http://schemas.microsoft.com/office/drawing/2014/main" id="{D376450F-0A75-2D49-8A7D-95D8BB230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645" y="4427539"/>
            <a:ext cx="316464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Sure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 = 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Impossible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 = 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4">
            <a:extLst>
              <a:ext uri="{FF2B5EF4-FFF2-40B4-BE49-F238E27FC236}">
                <a16:creationId xmlns:a16="http://schemas.microsoft.com/office/drawing/2014/main" id="{0063DA5A-9736-B84F-8DBB-EDFA6FD6B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63" y="1192213"/>
            <a:ext cx="50722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Classical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definition</a:t>
            </a:r>
            <a:r>
              <a:rPr lang="it-IT" altLang="en-US" sz="2800" dirty="0">
                <a:latin typeface="Times New Roman" panose="02020603050405020304" pitchFamily="18" charset="0"/>
              </a:rPr>
              <a:t>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probability</a:t>
            </a: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7412" name="Text Box 5">
            <a:extLst>
              <a:ext uri="{FF2B5EF4-FFF2-40B4-BE49-F238E27FC236}">
                <a16:creationId xmlns:a16="http://schemas.microsoft.com/office/drawing/2014/main" id="{4E3249BE-B858-B647-B3B1-319FA35F9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2055814"/>
            <a:ext cx="63357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Ratio </a:t>
            </a:r>
            <a:r>
              <a:rPr lang="it-IT" altLang="en-US" sz="2800" dirty="0" err="1">
                <a:latin typeface="Times New Roman" panose="02020603050405020304" pitchFamily="18" charset="0"/>
              </a:rPr>
              <a:t>between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number</a:t>
            </a:r>
            <a:r>
              <a:rPr lang="it-IT" altLang="en-US" sz="2800" dirty="0">
                <a:latin typeface="Times New Roman" panose="02020603050405020304" pitchFamily="18" charset="0"/>
              </a:rPr>
              <a:t>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favourable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cases</a:t>
            </a:r>
            <a:r>
              <a:rPr lang="it-IT" altLang="en-US" sz="2800" dirty="0">
                <a:latin typeface="Times New Roman" panose="02020603050405020304" pitchFamily="18" charset="0"/>
              </a:rPr>
              <a:t> and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number</a:t>
            </a:r>
            <a:r>
              <a:rPr lang="it-IT" altLang="en-US" sz="2800" dirty="0">
                <a:latin typeface="Times New Roman" panose="02020603050405020304" pitchFamily="18" charset="0"/>
              </a:rPr>
              <a:t>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possible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cases</a:t>
            </a:r>
            <a:endParaRPr lang="it-IT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67E2F7B0-2D42-7C45-B054-AAA7917A2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2997200"/>
            <a:ext cx="71278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 (A) = </a:t>
            </a:r>
            <a:r>
              <a:rPr lang="it-IT" altLang="en-US" sz="2800" dirty="0" err="1">
                <a:latin typeface="Times New Roman" panose="02020603050405020304" pitchFamily="18" charset="0"/>
              </a:rPr>
              <a:t>flipping</a:t>
            </a:r>
            <a:r>
              <a:rPr lang="it-IT" altLang="en-US" sz="2800" dirty="0">
                <a:latin typeface="Times New Roman" panose="02020603050405020304" pitchFamily="18" charset="0"/>
              </a:rPr>
              <a:t> a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coin</a:t>
            </a:r>
            <a:r>
              <a:rPr lang="it-IT" altLang="en-US" sz="2800" dirty="0">
                <a:latin typeface="Times New Roman" panose="02020603050405020304" pitchFamily="18" charset="0"/>
              </a:rPr>
              <a:t>,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lands</a:t>
            </a:r>
            <a:r>
              <a:rPr lang="it-IT" altLang="en-US" sz="2800" dirty="0">
                <a:latin typeface="Times New Roman" panose="02020603050405020304" pitchFamily="18" charset="0"/>
              </a:rPr>
              <a:t> on heads</a:t>
            </a:r>
          </a:p>
        </p:txBody>
      </p:sp>
      <p:sp>
        <p:nvSpPr>
          <p:cNvPr id="17414" name="Text Box 7">
            <a:extLst>
              <a:ext uri="{FF2B5EF4-FFF2-40B4-BE49-F238E27FC236}">
                <a16:creationId xmlns:a16="http://schemas.microsoft.com/office/drawing/2014/main" id="{2E73A12A-29AF-1640-A338-086A2A59B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829" y="3951308"/>
            <a:ext cx="572219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Favourable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cases</a:t>
            </a:r>
            <a:r>
              <a:rPr lang="it-IT" altLang="en-US" sz="2800" dirty="0">
                <a:latin typeface="Times New Roman" panose="02020603050405020304" pitchFamily="18" charset="0"/>
              </a:rPr>
              <a:t> = 1 (heads)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Possible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cases</a:t>
            </a:r>
            <a:r>
              <a:rPr lang="it-IT" altLang="en-US" sz="2800" dirty="0">
                <a:latin typeface="Times New Roman" panose="02020603050405020304" pitchFamily="18" charset="0"/>
              </a:rPr>
              <a:t> = 2 (heads and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tails</a:t>
            </a:r>
            <a:r>
              <a:rPr lang="it-IT" altLang="en-US" sz="2800" dirty="0">
                <a:latin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p(A) = ½ = 0.5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FFBE3B7-A12F-4243-ABA7-6B130CEB8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425" y="329314"/>
            <a:ext cx="3565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 i="1" dirty="0" err="1">
                <a:latin typeface="Times New Roman" panose="02020603050405020304" pitchFamily="18" charset="0"/>
              </a:rPr>
              <a:t>Probability</a:t>
            </a:r>
            <a:r>
              <a:rPr lang="it-IT" altLang="en-US" sz="3600" i="1" dirty="0">
                <a:latin typeface="Times New Roman" panose="02020603050405020304" pitchFamily="18" charset="0"/>
              </a:rPr>
              <a:t> </a:t>
            </a:r>
            <a:r>
              <a:rPr lang="it-IT" altLang="en-US" sz="3600" i="1" dirty="0" err="1">
                <a:latin typeface="Times New Roman" panose="02020603050405020304" pitchFamily="18" charset="0"/>
              </a:rPr>
              <a:t>theory</a:t>
            </a:r>
            <a:endParaRPr lang="it-IT" altLang="en-US" sz="36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>
            <a:extLst>
              <a:ext uri="{FF2B5EF4-FFF2-40B4-BE49-F238E27FC236}">
                <a16:creationId xmlns:a16="http://schemas.microsoft.com/office/drawing/2014/main" id="{BC75F3E4-DD3B-B045-9E3B-55A38A5C8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1" y="1192213"/>
            <a:ext cx="53367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Frequentist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definition</a:t>
            </a:r>
            <a:r>
              <a:rPr lang="it-IT" altLang="en-US" sz="2800" dirty="0">
                <a:latin typeface="Times New Roman" panose="02020603050405020304" pitchFamily="18" charset="0"/>
              </a:rPr>
              <a:t>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probability</a:t>
            </a: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id="{06D666BA-87B3-4A4B-B668-6068AB115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3" y="1916114"/>
            <a:ext cx="62658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Ratio </a:t>
            </a:r>
            <a:r>
              <a:rPr lang="it-IT" altLang="en-US" sz="2800" dirty="0" err="1">
                <a:latin typeface="Times New Roman" panose="02020603050405020304" pitchFamily="18" charset="0"/>
              </a:rPr>
              <a:t>between</a:t>
            </a:r>
            <a:r>
              <a:rPr lang="it-IT" altLang="en-US" sz="2800" dirty="0">
                <a:latin typeface="Times New Roman" panose="02020603050405020304" pitchFamily="18" charset="0"/>
              </a:rPr>
              <a:t> the  </a:t>
            </a:r>
            <a:r>
              <a:rPr lang="it-IT" altLang="en-US" sz="2800" dirty="0" err="1">
                <a:latin typeface="Times New Roman" panose="02020603050405020304" pitchFamily="18" charset="0"/>
              </a:rPr>
              <a:t>number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i="1" dirty="0">
                <a:latin typeface="Times New Roman" panose="02020603050405020304" pitchFamily="18" charset="0"/>
              </a:rPr>
              <a:t>m</a:t>
            </a:r>
            <a:r>
              <a:rPr lang="it-IT" altLang="en-US" sz="2800" dirty="0">
                <a:latin typeface="Times New Roman" panose="02020603050405020304" pitchFamily="18" charset="0"/>
              </a:rPr>
              <a:t> of trials </a:t>
            </a:r>
            <a:r>
              <a:rPr lang="it-IT" altLang="en-US" sz="2800" dirty="0" err="1">
                <a:latin typeface="Times New Roman" panose="02020603050405020304" pitchFamily="18" charset="0"/>
              </a:rPr>
              <a:t>wherein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 A </a:t>
            </a:r>
            <a:r>
              <a:rPr lang="it-IT" altLang="en-US" sz="2800" dirty="0" err="1">
                <a:latin typeface="Times New Roman" panose="02020603050405020304" pitchFamily="18" charset="0"/>
              </a:rPr>
              <a:t>occurred</a:t>
            </a:r>
            <a:endParaRPr lang="it-IT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and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number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n</a:t>
            </a:r>
            <a:r>
              <a:rPr lang="it-IT" altLang="en-US" sz="2800" dirty="0">
                <a:latin typeface="Times New Roman" panose="02020603050405020304" pitchFamily="18" charset="0"/>
              </a:rPr>
              <a:t> of trials</a:t>
            </a:r>
          </a:p>
        </p:txBody>
      </p:sp>
      <p:sp>
        <p:nvSpPr>
          <p:cNvPr id="18437" name="Text Box 6">
            <a:extLst>
              <a:ext uri="{FF2B5EF4-FFF2-40B4-BE49-F238E27FC236}">
                <a16:creationId xmlns:a16="http://schemas.microsoft.com/office/drawing/2014/main" id="{0A3C6C9C-33AB-2944-A10D-3C8021FE1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3" y="3573464"/>
            <a:ext cx="62658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As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number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n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increses</a:t>
            </a:r>
            <a:r>
              <a:rPr lang="it-IT" altLang="en-US" sz="2800" dirty="0">
                <a:latin typeface="Times New Roman" panose="02020603050405020304" pitchFamily="18" charset="0"/>
              </a:rPr>
              <a:t>, the relative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frequency</a:t>
            </a:r>
            <a:r>
              <a:rPr lang="it-IT" altLang="en-US" sz="2800" dirty="0">
                <a:latin typeface="Times New Roman" panose="02020603050405020304" pitchFamily="18" charset="0"/>
              </a:rPr>
              <a:t> of A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converges</a:t>
            </a:r>
            <a:r>
              <a:rPr lang="it-IT" altLang="en-US" sz="2800" dirty="0">
                <a:latin typeface="Times New Roman" panose="02020603050405020304" pitchFamily="18" charset="0"/>
              </a:rPr>
              <a:t> to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its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probability</a:t>
            </a:r>
            <a:endParaRPr lang="it-IT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p</a:t>
            </a:r>
            <a:r>
              <a:rPr lang="it-IT" altLang="en-US" sz="2800" dirty="0">
                <a:latin typeface="Times New Roman" panose="02020603050405020304" pitchFamily="18" charset="0"/>
              </a:rPr>
              <a:t>(A) = m/</a:t>
            </a:r>
            <a:r>
              <a:rPr lang="it-IT" altLang="en-US" sz="2800" dirty="0" err="1">
                <a:latin typeface="Times New Roman" panose="02020603050405020304" pitchFamily="18" charset="0"/>
              </a:rPr>
              <a:t>n</a:t>
            </a: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01D3A9C-11D7-A047-8C11-3886A0FF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425" y="329314"/>
            <a:ext cx="3565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 i="1" dirty="0" err="1">
                <a:latin typeface="Times New Roman" panose="02020603050405020304" pitchFamily="18" charset="0"/>
              </a:rPr>
              <a:t>Probability</a:t>
            </a:r>
            <a:r>
              <a:rPr lang="it-IT" altLang="en-US" sz="3600" i="1" dirty="0">
                <a:latin typeface="Times New Roman" panose="02020603050405020304" pitchFamily="18" charset="0"/>
              </a:rPr>
              <a:t> </a:t>
            </a:r>
            <a:r>
              <a:rPr lang="it-IT" altLang="en-US" sz="3600" i="1" dirty="0" err="1">
                <a:latin typeface="Times New Roman" panose="02020603050405020304" pitchFamily="18" charset="0"/>
              </a:rPr>
              <a:t>theory</a:t>
            </a:r>
            <a:endParaRPr lang="it-IT" altLang="en-US" sz="36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>
            <a:extLst>
              <a:ext uri="{FF2B5EF4-FFF2-40B4-BE49-F238E27FC236}">
                <a16:creationId xmlns:a16="http://schemas.microsoft.com/office/drawing/2014/main" id="{A97BC2EF-CCA7-D849-AF32-FEDBBCD14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6516" y="1268760"/>
            <a:ext cx="5235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Subjective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definition</a:t>
            </a:r>
            <a:r>
              <a:rPr lang="it-IT" altLang="en-US" sz="2800" dirty="0">
                <a:latin typeface="Times New Roman" panose="02020603050405020304" pitchFamily="18" charset="0"/>
              </a:rPr>
              <a:t>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probability</a:t>
            </a: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609E35B0-3ED3-E74B-8A34-D6097B4A4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2420889"/>
            <a:ext cx="61928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probability</a:t>
            </a:r>
            <a:r>
              <a:rPr lang="it-IT" altLang="en-US" sz="2800" dirty="0">
                <a:latin typeface="Times New Roman" panose="02020603050405020304" pitchFamily="18" charset="0"/>
              </a:rPr>
              <a:t> of an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 A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is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degree</a:t>
            </a:r>
            <a:r>
              <a:rPr lang="it-IT" altLang="en-US" sz="2800" dirty="0">
                <a:latin typeface="Times New Roman" panose="02020603050405020304" pitchFamily="18" charset="0"/>
              </a:rPr>
              <a:t>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confidence</a:t>
            </a:r>
            <a:r>
              <a:rPr lang="it-IT" altLang="en-US" sz="2800" dirty="0">
                <a:latin typeface="Times New Roman" panose="02020603050405020304" pitchFamily="18" charset="0"/>
              </a:rPr>
              <a:t> an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individual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has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that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will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occur</a:t>
            </a:r>
            <a:r>
              <a:rPr lang="it-IT" altLang="en-US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DCEC6E2-1DE2-6E4F-82C8-0E557C6B7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425" y="329314"/>
            <a:ext cx="3565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 i="1" dirty="0" err="1">
                <a:latin typeface="Times New Roman" panose="02020603050405020304" pitchFamily="18" charset="0"/>
              </a:rPr>
              <a:t>Probability</a:t>
            </a:r>
            <a:r>
              <a:rPr lang="it-IT" altLang="en-US" sz="3600" i="1" dirty="0">
                <a:latin typeface="Times New Roman" panose="02020603050405020304" pitchFamily="18" charset="0"/>
              </a:rPr>
              <a:t> </a:t>
            </a:r>
            <a:r>
              <a:rPr lang="it-IT" altLang="en-US" sz="3600" i="1" dirty="0" err="1">
                <a:latin typeface="Times New Roman" panose="02020603050405020304" pitchFamily="18" charset="0"/>
              </a:rPr>
              <a:t>theory</a:t>
            </a:r>
            <a:endParaRPr lang="it-IT" altLang="en-US" sz="36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2499" y="1720840"/>
            <a:ext cx="99836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Epistemological models: Bacon, von </a:t>
            </a:r>
            <a:r>
              <a:rPr lang="en-US" sz="2400" dirty="0" err="1"/>
              <a:t>Neurath</a:t>
            </a:r>
            <a:r>
              <a:rPr lang="en-US" sz="2400" dirty="0"/>
              <a:t>, Popper, Lakatos, Kuhn, </a:t>
            </a:r>
            <a:r>
              <a:rPr lang="en-US" sz="2400" dirty="0" err="1"/>
              <a:t>Feyerabend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Professional ethics</a:t>
            </a:r>
          </a:p>
          <a:p>
            <a:endParaRPr lang="en-US" sz="2400" dirty="0"/>
          </a:p>
          <a:p>
            <a:r>
              <a:rPr lang="en-US" sz="2400" dirty="0"/>
              <a:t>Discussion of case studies</a:t>
            </a:r>
          </a:p>
          <a:p>
            <a:endParaRPr lang="en-US" sz="2400" dirty="0"/>
          </a:p>
          <a:p>
            <a:r>
              <a:rPr lang="en-US" sz="2400" dirty="0"/>
              <a:t>TEXTBOOKS</a:t>
            </a:r>
          </a:p>
          <a:p>
            <a:r>
              <a:rPr lang="en-US" sz="2400" dirty="0"/>
              <a:t>1) Three scientific papers provided at the beginning of the course</a:t>
            </a:r>
          </a:p>
          <a:p>
            <a:r>
              <a:rPr lang="en-US" sz="2400" dirty="0"/>
              <a:t>2) Case studies provided during the classes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3453" y="837168"/>
            <a:ext cx="6594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EPISTEMOLOGY AND PROFESSIONAL ETHICS</a:t>
            </a:r>
          </a:p>
        </p:txBody>
      </p:sp>
    </p:spTree>
    <p:extLst>
      <p:ext uri="{BB962C8B-B14F-4D97-AF65-F5344CB8AC3E}">
        <p14:creationId xmlns:p14="http://schemas.microsoft.com/office/powerpoint/2010/main" val="1086885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>
            <a:extLst>
              <a:ext uri="{FF2B5EF4-FFF2-40B4-BE49-F238E27FC236}">
                <a16:creationId xmlns:a16="http://schemas.microsoft.com/office/drawing/2014/main" id="{527574D4-F5D8-504D-8081-32AD31E5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166" y="1191872"/>
            <a:ext cx="24064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Theorems</a:t>
            </a:r>
            <a:r>
              <a:rPr lang="it-IT" altLang="en-US" sz="2800" dirty="0">
                <a:latin typeface="Times New Roman" panose="02020603050405020304" pitchFamily="18" charset="0"/>
              </a:rPr>
              <a:t>: sum</a:t>
            </a:r>
          </a:p>
        </p:txBody>
      </p:sp>
      <p:sp>
        <p:nvSpPr>
          <p:cNvPr id="20484" name="Text Box 6">
            <a:extLst>
              <a:ext uri="{FF2B5EF4-FFF2-40B4-BE49-F238E27FC236}">
                <a16:creationId xmlns:a16="http://schemas.microsoft.com/office/drawing/2014/main" id="{E80AD704-290D-FD4C-97FC-FC09FB9A3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233" y="3861048"/>
            <a:ext cx="67836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Sum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probabilities</a:t>
            </a:r>
            <a:r>
              <a:rPr lang="it-IT" altLang="en-US" sz="2800" dirty="0">
                <a:latin typeface="Times New Roman" panose="02020603050405020304" pitchFamily="18" charset="0"/>
              </a:rPr>
              <a:t>: p(A or B) =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</a:t>
            </a:r>
            <a:r>
              <a:rPr lang="it-IT" altLang="en-US" sz="2800" dirty="0">
                <a:latin typeface="Times New Roman" panose="02020603050405020304" pitchFamily="18" charset="0"/>
              </a:rPr>
              <a:t>(A) +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</a:t>
            </a:r>
            <a:r>
              <a:rPr lang="it-IT" altLang="en-US" sz="2800" dirty="0">
                <a:latin typeface="Times New Roman" panose="02020603050405020304" pitchFamily="18" charset="0"/>
              </a:rPr>
              <a:t>(B)</a:t>
            </a:r>
          </a:p>
        </p:txBody>
      </p:sp>
      <p:sp>
        <p:nvSpPr>
          <p:cNvPr id="20485" name="Text Box 8">
            <a:extLst>
              <a:ext uri="{FF2B5EF4-FFF2-40B4-BE49-F238E27FC236}">
                <a16:creationId xmlns:a16="http://schemas.microsoft.com/office/drawing/2014/main" id="{35DB386A-8592-2A43-89C5-E3C920095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546" y="4403403"/>
            <a:ext cx="32816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i="1" dirty="0">
                <a:latin typeface="Times New Roman" panose="02020603050405020304" pitchFamily="18" charset="0"/>
              </a:rPr>
              <a:t>(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incompatible</a:t>
            </a:r>
            <a:r>
              <a:rPr lang="it-IT" altLang="en-US" sz="2800" i="1" dirty="0">
                <a:latin typeface="Times New Roman" panose="02020603050405020304" pitchFamily="18" charset="0"/>
              </a:rPr>
              <a:t>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events</a:t>
            </a:r>
            <a:r>
              <a:rPr lang="it-IT" altLang="en-US" sz="2800" i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0486" name="Text Box 9">
            <a:extLst>
              <a:ext uri="{FF2B5EF4-FFF2-40B4-BE49-F238E27FC236}">
                <a16:creationId xmlns:a16="http://schemas.microsoft.com/office/drawing/2014/main" id="{9CEB63EA-989C-D545-B4FF-82CAF6AC8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045" y="1715092"/>
            <a:ext cx="707802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The sum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two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incompatible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events</a:t>
            </a:r>
            <a:r>
              <a:rPr lang="it-IT" altLang="en-US" sz="2800" dirty="0">
                <a:latin typeface="Times New Roman" panose="02020603050405020304" pitchFamily="18" charset="0"/>
              </a:rPr>
              <a:t> A and B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is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an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 C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that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consists</a:t>
            </a:r>
            <a:r>
              <a:rPr lang="it-IT" altLang="en-US" sz="2800" dirty="0">
                <a:latin typeface="Times New Roman" panose="02020603050405020304" pitchFamily="18" charset="0"/>
              </a:rPr>
              <a:t> of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occurrence</a:t>
            </a:r>
            <a:r>
              <a:rPr lang="it-IT" altLang="en-US" sz="2800" dirty="0">
                <a:latin typeface="Times New Roman" panose="02020603050405020304" pitchFamily="18" charset="0"/>
              </a:rPr>
              <a:t>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A </a:t>
            </a:r>
            <a:r>
              <a:rPr lang="it-IT" altLang="en-US" sz="2800" i="1" u="sng" dirty="0">
                <a:latin typeface="Times New Roman" panose="02020603050405020304" pitchFamily="18" charset="0"/>
              </a:rPr>
              <a:t>or</a:t>
            </a:r>
            <a:r>
              <a:rPr lang="it-IT" altLang="en-US" sz="2800" dirty="0">
                <a:latin typeface="Times New Roman" panose="02020603050405020304" pitchFamily="18" charset="0"/>
              </a:rPr>
              <a:t> 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(union of A and B)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A836A8A-2F7A-4944-A7E5-243C34F9A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425" y="329314"/>
            <a:ext cx="3565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 i="1" dirty="0" err="1">
                <a:latin typeface="Times New Roman" panose="02020603050405020304" pitchFamily="18" charset="0"/>
              </a:rPr>
              <a:t>Probability</a:t>
            </a:r>
            <a:r>
              <a:rPr lang="it-IT" altLang="en-US" sz="3600" i="1" dirty="0">
                <a:latin typeface="Times New Roman" panose="02020603050405020304" pitchFamily="18" charset="0"/>
              </a:rPr>
              <a:t> </a:t>
            </a:r>
            <a:r>
              <a:rPr lang="it-IT" altLang="en-US" sz="3600" i="1" dirty="0" err="1">
                <a:latin typeface="Times New Roman" panose="02020603050405020304" pitchFamily="18" charset="0"/>
              </a:rPr>
              <a:t>theory</a:t>
            </a:r>
            <a:endParaRPr lang="it-IT" altLang="en-US" sz="36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>
            <a:extLst>
              <a:ext uri="{FF2B5EF4-FFF2-40B4-BE49-F238E27FC236}">
                <a16:creationId xmlns:a16="http://schemas.microsoft.com/office/drawing/2014/main" id="{130B6448-159A-BD47-99C3-9D79C1427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538" y="3789363"/>
            <a:ext cx="68227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Product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probabilities</a:t>
            </a:r>
            <a:r>
              <a:rPr lang="it-IT" altLang="en-US" sz="2800" dirty="0">
                <a:latin typeface="Times New Roman" panose="02020603050405020304" pitchFamily="18" charset="0"/>
              </a:rPr>
              <a:t>: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</a:t>
            </a:r>
            <a:r>
              <a:rPr lang="it-IT" altLang="en-US" sz="2800" dirty="0">
                <a:latin typeface="Times New Roman" panose="02020603050405020304" pitchFamily="18" charset="0"/>
              </a:rPr>
              <a:t>(AB) =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</a:t>
            </a:r>
            <a:r>
              <a:rPr lang="it-IT" altLang="en-US" sz="2800" dirty="0">
                <a:latin typeface="Times New Roman" panose="02020603050405020304" pitchFamily="18" charset="0"/>
              </a:rPr>
              <a:t>(A) *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</a:t>
            </a:r>
            <a:r>
              <a:rPr lang="it-IT" altLang="en-US" sz="2800" dirty="0">
                <a:latin typeface="Times New Roman" panose="02020603050405020304" pitchFamily="18" charset="0"/>
              </a:rPr>
              <a:t>(B)</a:t>
            </a:r>
          </a:p>
        </p:txBody>
      </p:sp>
      <p:sp>
        <p:nvSpPr>
          <p:cNvPr id="21508" name="Text Box 7">
            <a:extLst>
              <a:ext uri="{FF2B5EF4-FFF2-40B4-BE49-F238E27FC236}">
                <a16:creationId xmlns:a16="http://schemas.microsoft.com/office/drawing/2014/main" id="{22BCAEF1-C483-CF49-91C2-A2BB29B03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99" y="1226813"/>
            <a:ext cx="29049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Theorems</a:t>
            </a:r>
            <a:r>
              <a:rPr lang="it-IT" altLang="en-US" sz="2800" dirty="0">
                <a:latin typeface="Times New Roman" panose="02020603050405020304" pitchFamily="18" charset="0"/>
              </a:rPr>
              <a:t>: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product</a:t>
            </a: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B7C872B8-CAD0-E443-BE8C-AA3FB62E0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574" y="3343654"/>
            <a:ext cx="29626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Independent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events</a:t>
            </a: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1512" name="Text Box 11">
            <a:extLst>
              <a:ext uri="{FF2B5EF4-FFF2-40B4-BE49-F238E27FC236}">
                <a16:creationId xmlns:a16="http://schemas.microsoft.com/office/drawing/2014/main" id="{A8444178-6A58-114F-856F-5C6AC9A59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766" y="4552068"/>
            <a:ext cx="63765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Dependent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events</a:t>
            </a:r>
            <a:r>
              <a:rPr lang="it-IT" altLang="en-US" sz="2800" dirty="0">
                <a:latin typeface="Times New Roman" panose="02020603050405020304" pitchFamily="18" charset="0"/>
              </a:rPr>
              <a:t> (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conditional</a:t>
            </a:r>
            <a:r>
              <a:rPr lang="it-IT" altLang="en-US" sz="2800" i="1" dirty="0">
                <a:latin typeface="Times New Roman" panose="02020603050405020304" pitchFamily="18" charset="0"/>
              </a:rPr>
              <a:t> </a:t>
            </a:r>
            <a:r>
              <a:rPr lang="it-IT" altLang="en-US" sz="2800" i="1" dirty="0" err="1">
                <a:latin typeface="Times New Roman" panose="02020603050405020304" pitchFamily="18" charset="0"/>
              </a:rPr>
              <a:t>probability</a:t>
            </a:r>
            <a:r>
              <a:rPr lang="it-IT" altLang="en-US" sz="28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D52000A0-FD4A-5044-B687-A6775B1AA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425" y="329314"/>
            <a:ext cx="3565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 i="1" dirty="0" err="1">
                <a:latin typeface="Times New Roman" panose="02020603050405020304" pitchFamily="18" charset="0"/>
              </a:rPr>
              <a:t>Probability</a:t>
            </a:r>
            <a:r>
              <a:rPr lang="it-IT" altLang="en-US" sz="3600" i="1" dirty="0">
                <a:latin typeface="Times New Roman" panose="02020603050405020304" pitchFamily="18" charset="0"/>
              </a:rPr>
              <a:t> </a:t>
            </a:r>
            <a:r>
              <a:rPr lang="it-IT" altLang="en-US" sz="3600" i="1" dirty="0" err="1">
                <a:latin typeface="Times New Roman" panose="02020603050405020304" pitchFamily="18" charset="0"/>
              </a:rPr>
              <a:t>theory</a:t>
            </a:r>
            <a:endParaRPr lang="it-IT" altLang="en-US" sz="3600" i="1" dirty="0">
              <a:latin typeface="Times New Roman" panose="02020603050405020304" pitchFamily="18" charset="0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F434BED3-D13B-8542-9D7C-DE991BEB0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342" y="1757582"/>
            <a:ext cx="662713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product</a:t>
            </a:r>
            <a:r>
              <a:rPr lang="it-IT" altLang="en-US" sz="2800" dirty="0">
                <a:latin typeface="Times New Roman" panose="02020603050405020304" pitchFamily="18" charset="0"/>
              </a:rPr>
              <a:t>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two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events</a:t>
            </a:r>
            <a:r>
              <a:rPr lang="it-IT" altLang="en-US" sz="2800" dirty="0">
                <a:latin typeface="Times New Roman" panose="02020603050405020304" pitchFamily="18" charset="0"/>
              </a:rPr>
              <a:t> A and B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is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an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event</a:t>
            </a:r>
            <a:r>
              <a:rPr lang="it-IT" altLang="en-US" sz="2800" dirty="0">
                <a:latin typeface="Times New Roman" panose="02020603050405020304" pitchFamily="18" charset="0"/>
              </a:rPr>
              <a:t> C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that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consists</a:t>
            </a:r>
            <a:r>
              <a:rPr lang="it-IT" altLang="en-US" sz="2800" dirty="0">
                <a:latin typeface="Times New Roman" panose="02020603050405020304" pitchFamily="18" charset="0"/>
              </a:rPr>
              <a:t> of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occurrence</a:t>
            </a:r>
            <a:r>
              <a:rPr lang="it-IT" altLang="en-US" sz="2800" dirty="0">
                <a:latin typeface="Times New Roman" panose="02020603050405020304" pitchFamily="18" charset="0"/>
              </a:rPr>
              <a:t>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A </a:t>
            </a:r>
            <a:r>
              <a:rPr lang="it-IT" altLang="en-US" sz="2800" i="1" u="sng" dirty="0">
                <a:latin typeface="Times New Roman" panose="02020603050405020304" pitchFamily="18" charset="0"/>
              </a:rPr>
              <a:t>and</a:t>
            </a:r>
            <a:r>
              <a:rPr lang="it-IT" altLang="en-US" sz="2800" dirty="0">
                <a:latin typeface="Times New Roman" panose="02020603050405020304" pitchFamily="18" charset="0"/>
              </a:rPr>
              <a:t> B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122E5349-8FF7-7C47-92DE-49164EE92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573" y="4997777"/>
            <a:ext cx="70920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Product of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probabilities</a:t>
            </a:r>
            <a:r>
              <a:rPr lang="it-IT" altLang="en-US" sz="2800" dirty="0">
                <a:latin typeface="Times New Roman" panose="02020603050405020304" pitchFamily="18" charset="0"/>
              </a:rPr>
              <a:t>: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</a:t>
            </a:r>
            <a:r>
              <a:rPr lang="it-IT" altLang="en-US" sz="2800" dirty="0">
                <a:latin typeface="Times New Roman" panose="02020603050405020304" pitchFamily="18" charset="0"/>
              </a:rPr>
              <a:t>(AB) =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</a:t>
            </a:r>
            <a:r>
              <a:rPr lang="it-IT" altLang="en-US" sz="2800" dirty="0">
                <a:latin typeface="Times New Roman" panose="02020603050405020304" pitchFamily="18" charset="0"/>
              </a:rPr>
              <a:t>(A) * </a:t>
            </a:r>
            <a:r>
              <a:rPr lang="it-IT" altLang="en-US" sz="2800" dirty="0" err="1">
                <a:latin typeface="Times New Roman" panose="02020603050405020304" pitchFamily="18" charset="0"/>
              </a:rPr>
              <a:t>p</a:t>
            </a:r>
            <a:r>
              <a:rPr lang="it-IT" altLang="en-US" sz="2800" dirty="0">
                <a:latin typeface="Times New Roman" panose="02020603050405020304" pitchFamily="18" charset="0"/>
              </a:rPr>
              <a:t>(B|A)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>
            <a:extLst>
              <a:ext uri="{FF2B5EF4-FFF2-40B4-BE49-F238E27FC236}">
                <a16:creationId xmlns:a16="http://schemas.microsoft.com/office/drawing/2014/main" id="{E0A74F9D-79E9-A944-AFF7-3AB3B1444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0717" y="1321455"/>
            <a:ext cx="40473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err="1">
                <a:latin typeface="Times New Roman" panose="02020603050405020304" pitchFamily="18" charset="0"/>
              </a:rPr>
              <a:t>Mean</a:t>
            </a:r>
            <a:r>
              <a:rPr lang="it-IT" altLang="en-US" sz="2800" dirty="0">
                <a:latin typeface="Times New Roman" panose="02020603050405020304" pitchFamily="18" charset="0"/>
              </a:rPr>
              <a:t>: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expected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value</a:t>
            </a:r>
            <a:r>
              <a:rPr lang="it-IT" altLang="en-US" sz="2800" dirty="0">
                <a:latin typeface="Times New Roman" panose="02020603050405020304" pitchFamily="18" charset="0"/>
              </a:rPr>
              <a:t> of A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395CBAD-5CEA-AE45-90CF-710C0D999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425" y="329314"/>
            <a:ext cx="3565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 i="1" dirty="0" err="1">
                <a:latin typeface="Times New Roman" panose="02020603050405020304" pitchFamily="18" charset="0"/>
              </a:rPr>
              <a:t>Probability</a:t>
            </a:r>
            <a:r>
              <a:rPr lang="it-IT" altLang="en-US" sz="3600" i="1" dirty="0">
                <a:latin typeface="Times New Roman" panose="02020603050405020304" pitchFamily="18" charset="0"/>
              </a:rPr>
              <a:t> </a:t>
            </a:r>
            <a:r>
              <a:rPr lang="it-IT" altLang="en-US" sz="3600" i="1" dirty="0" err="1">
                <a:latin typeface="Times New Roman" panose="02020603050405020304" pitchFamily="18" charset="0"/>
              </a:rPr>
              <a:t>theory</a:t>
            </a:r>
            <a:endParaRPr lang="it-IT" altLang="en-US" sz="3600" i="1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526302-EE6E-8749-AB5E-D7B5A3C2FC51}"/>
                  </a:ext>
                </a:extLst>
              </p:cNvPr>
              <p:cNvSpPr txBox="1"/>
              <p:nvPr/>
            </p:nvSpPr>
            <p:spPr>
              <a:xfrm>
                <a:off x="3431704" y="2172176"/>
                <a:ext cx="4572000" cy="1219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T" sz="3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d>
                        <m:dPr>
                          <m:ctrlPr>
                            <a:rPr lang="en-IT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T" sz="3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IT" sz="36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IT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IT" sz="3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IT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IT" sz="36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IT" sz="3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IT" sz="3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T" sz="3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IT" sz="3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IT" sz="36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526302-EE6E-8749-AB5E-D7B5A3C2F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2172176"/>
                <a:ext cx="4572000" cy="1219180"/>
              </a:xfrm>
              <a:prstGeom prst="rect">
                <a:avLst/>
              </a:prstGeom>
              <a:blipFill>
                <a:blip r:embed="rId2"/>
                <a:stretch>
                  <a:fillRect t="-70103" b="-7010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25B234-DE57-7E4B-9B81-A070DB82E1F6}"/>
                  </a:ext>
                </a:extLst>
              </p:cNvPr>
              <p:cNvSpPr txBox="1"/>
              <p:nvPr/>
            </p:nvSpPr>
            <p:spPr>
              <a:xfrm>
                <a:off x="3440967" y="3573017"/>
                <a:ext cx="4572000" cy="1650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T" sz="3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d>
                        <m:dPr>
                          <m:ctrlPr>
                            <a:rPr lang="en-IT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T" sz="3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IT" sz="360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IT" sz="3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T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IT" sz="36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IT" sz="3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IT" sz="3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T" sz="3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IT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IT" sz="3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T" sz="3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IT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IT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25B234-DE57-7E4B-9B81-A070DB82E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967" y="3573017"/>
                <a:ext cx="4572000" cy="1650067"/>
              </a:xfrm>
              <a:prstGeom prst="rect">
                <a:avLst/>
              </a:prstGeom>
              <a:blipFill>
                <a:blip r:embed="rId3"/>
                <a:stretch>
                  <a:fillRect t="-106107" b="-16412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>
            <a:extLst>
              <a:ext uri="{FF2B5EF4-FFF2-40B4-BE49-F238E27FC236}">
                <a16:creationId xmlns:a16="http://schemas.microsoft.com/office/drawing/2014/main" id="{A6F926A5-5CE0-9746-8DF3-86A9EE308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1196975"/>
            <a:ext cx="6121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arenR"/>
            </a:pPr>
            <a:r>
              <a:rPr lang="it-IT" altLang="en-US" sz="2800" dirty="0" err="1">
                <a:latin typeface="Times New Roman" panose="02020603050405020304" pitchFamily="18" charset="0"/>
              </a:rPr>
              <a:t>Flip</a:t>
            </a:r>
            <a:r>
              <a:rPr lang="it-IT" altLang="en-US" sz="2800" dirty="0">
                <a:latin typeface="Times New Roman" panose="02020603050405020304" pitchFamily="18" charset="0"/>
              </a:rPr>
              <a:t> a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coin</a:t>
            </a:r>
            <a:r>
              <a:rPr lang="it-IT" altLang="en-US" sz="2800" dirty="0">
                <a:latin typeface="Times New Roman" panose="02020603050405020304" pitchFamily="18" charset="0"/>
              </a:rPr>
              <a:t>: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if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lands</a:t>
            </a:r>
            <a:r>
              <a:rPr lang="it-IT" altLang="en-US" sz="2800" dirty="0">
                <a:latin typeface="Times New Roman" panose="02020603050405020304" pitchFamily="18" charset="0"/>
              </a:rPr>
              <a:t> on heads, </a:t>
            </a:r>
            <a:r>
              <a:rPr lang="it-IT" altLang="en-US" sz="2800" dirty="0" err="1">
                <a:latin typeface="Times New Roman" panose="02020603050405020304" pitchFamily="18" charset="0"/>
              </a:rPr>
              <a:t>you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win</a:t>
            </a:r>
            <a:r>
              <a:rPr lang="it-IT" altLang="en-US" sz="2800" dirty="0">
                <a:latin typeface="Times New Roman" panose="02020603050405020304" pitchFamily="18" charset="0"/>
              </a:rPr>
              <a:t> 100 euro,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if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it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lands</a:t>
            </a:r>
            <a:r>
              <a:rPr lang="it-IT" altLang="en-US" sz="2800" dirty="0">
                <a:latin typeface="Times New Roman" panose="02020603050405020304" pitchFamily="18" charset="0"/>
              </a:rPr>
              <a:t> on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tails</a:t>
            </a:r>
            <a:r>
              <a:rPr lang="it-IT" altLang="en-US" sz="2800" dirty="0">
                <a:latin typeface="Times New Roman" panose="02020603050405020304" pitchFamily="18" charset="0"/>
              </a:rPr>
              <a:t>, </a:t>
            </a:r>
            <a:r>
              <a:rPr lang="it-IT" altLang="en-US" sz="2800" dirty="0" err="1">
                <a:latin typeface="Times New Roman" panose="02020603050405020304" pitchFamily="18" charset="0"/>
              </a:rPr>
              <a:t>you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win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nothing</a:t>
            </a:r>
            <a:endParaRPr lang="it-IT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AutoNum type="arabicParenR"/>
            </a:pP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3555" name="Text Box 6">
            <a:extLst>
              <a:ext uri="{FF2B5EF4-FFF2-40B4-BE49-F238E27FC236}">
                <a16:creationId xmlns:a16="http://schemas.microsoft.com/office/drawing/2014/main" id="{FD13D56E-D1C3-764F-B906-57290E4FF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3068639"/>
            <a:ext cx="6121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>
                <a:latin typeface="Times New Roman" panose="02020603050405020304" pitchFamily="18" charset="0"/>
              </a:rPr>
              <a:t>2)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Choose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among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three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envelops</a:t>
            </a:r>
            <a:r>
              <a:rPr lang="it-IT" altLang="en-US" sz="2800" dirty="0">
                <a:latin typeface="Times New Roman" panose="02020603050405020304" pitchFamily="18" charset="0"/>
              </a:rPr>
              <a:t>,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containing</a:t>
            </a:r>
            <a:r>
              <a:rPr lang="it-IT" altLang="en-US" sz="2800" dirty="0">
                <a:latin typeface="Times New Roman" panose="02020603050405020304" pitchFamily="18" charset="0"/>
              </a:rPr>
              <a:t> 90, 30, and 15 euro: </a:t>
            </a:r>
            <a:r>
              <a:rPr lang="it-IT" altLang="en-US" sz="2800" dirty="0" err="1">
                <a:latin typeface="Times New Roman" panose="02020603050405020304" pitchFamily="18" charset="0"/>
              </a:rPr>
              <a:t>you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get</a:t>
            </a:r>
            <a:r>
              <a:rPr lang="it-IT" altLang="en-US" sz="2800" dirty="0">
                <a:latin typeface="Times New Roman" panose="02020603050405020304" pitchFamily="18" charset="0"/>
              </a:rPr>
              <a:t>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amount</a:t>
            </a:r>
            <a:r>
              <a:rPr lang="it-IT" altLang="en-US" sz="2800" dirty="0">
                <a:latin typeface="Times New Roman" panose="02020603050405020304" pitchFamily="18" charset="0"/>
              </a:rPr>
              <a:t> in the </a:t>
            </a:r>
            <a:r>
              <a:rPr lang="it-IT" altLang="en-US" sz="2800" dirty="0" err="1">
                <a:latin typeface="Times New Roman" panose="02020603050405020304" pitchFamily="18" charset="0"/>
              </a:rPr>
              <a:t>chosen</a:t>
            </a:r>
            <a:r>
              <a:rPr lang="it-IT" altLang="en-US" sz="2800" dirty="0">
                <a:latin typeface="Times New Roman" panose="02020603050405020304" pitchFamily="18" charset="0"/>
              </a:rPr>
              <a:t> </a:t>
            </a:r>
            <a:r>
              <a:rPr lang="it-IT" altLang="en-US" sz="2800" dirty="0" err="1">
                <a:latin typeface="Times New Roman" panose="02020603050405020304" pitchFamily="18" charset="0"/>
              </a:rPr>
              <a:t>envelop</a:t>
            </a:r>
            <a:endParaRPr lang="it-IT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3557" name="Text Box 8">
            <a:extLst>
              <a:ext uri="{FF2B5EF4-FFF2-40B4-BE49-F238E27FC236}">
                <a16:creationId xmlns:a16="http://schemas.microsoft.com/office/drawing/2014/main" id="{AECB651F-54DF-8D49-917F-B7FF07D9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843" y="4153581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latin typeface="Times New Roman" panose="02020603050405020304" pitchFamily="18" charset="0"/>
              </a:rPr>
              <a:t>Blaise</a:t>
            </a:r>
            <a:r>
              <a:rPr lang="it-IT" altLang="en-US" sz="1800" dirty="0">
                <a:latin typeface="Times New Roman" panose="02020603050405020304" pitchFamily="18" charset="0"/>
              </a:rPr>
              <a:t> Pascal (1623-1662)</a:t>
            </a:r>
          </a:p>
        </p:txBody>
      </p:sp>
      <p:pic>
        <p:nvPicPr>
          <p:cNvPr id="23559" name="Picture 7" descr="Blaise Pascal | Biography, Facts, &amp; Inventions | Britannica">
            <a:extLst>
              <a:ext uri="{FF2B5EF4-FFF2-40B4-BE49-F238E27FC236}">
                <a16:creationId xmlns:a16="http://schemas.microsoft.com/office/drawing/2014/main" id="{BE594832-62E8-444E-BB2B-EE91C241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08" y="733982"/>
            <a:ext cx="25019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2499" y="1720840"/>
            <a:ext cx="99836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EXAM</a:t>
            </a:r>
          </a:p>
          <a:p>
            <a:endParaRPr lang="en-US" sz="2400" dirty="0"/>
          </a:p>
          <a:p>
            <a:r>
              <a:rPr lang="en-US" sz="2400" dirty="0"/>
              <a:t>The course includes an intermediate exam (in written form with open questions) </a:t>
            </a:r>
          </a:p>
          <a:p>
            <a:endParaRPr lang="en-US" sz="2400" dirty="0"/>
          </a:p>
          <a:p>
            <a:r>
              <a:rPr lang="en-US" sz="2400" dirty="0"/>
              <a:t>and a final exam with a written test (open questions and/or multiple-choice questionnaire) with an oral integration.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3453" y="837168"/>
            <a:ext cx="6594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EPISTEMOLOGY AND PROFESSIONAL ETHICS</a:t>
            </a:r>
          </a:p>
        </p:txBody>
      </p:sp>
    </p:spTree>
    <p:extLst>
      <p:ext uri="{BB962C8B-B14F-4D97-AF65-F5344CB8AC3E}">
        <p14:creationId xmlns:p14="http://schemas.microsoft.com/office/powerpoint/2010/main" val="2888384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46064" y="1840784"/>
            <a:ext cx="99836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800" dirty="0"/>
              <a:t>Monday 10.00 </a:t>
            </a:r>
            <a:r>
              <a:rPr lang="mr-IN" sz="2800" dirty="0"/>
              <a:t>–</a:t>
            </a:r>
            <a:r>
              <a:rPr lang="en-US" sz="2800" dirty="0"/>
              <a:t> 12.00 (Forensic decision-making)</a:t>
            </a:r>
          </a:p>
          <a:p>
            <a:endParaRPr lang="en-US" sz="2800" dirty="0"/>
          </a:p>
          <a:p>
            <a:r>
              <a:rPr lang="en-US" sz="2800" dirty="0"/>
              <a:t>Tuesday 11.00 </a:t>
            </a:r>
            <a:r>
              <a:rPr lang="mr-IN" sz="2800" dirty="0"/>
              <a:t>–</a:t>
            </a:r>
            <a:r>
              <a:rPr lang="en-US" sz="2800" dirty="0"/>
              <a:t> 12.00, 13-00 – 15-00 (Epistemology and professional ethics)</a:t>
            </a:r>
          </a:p>
          <a:p>
            <a:endParaRPr lang="en-US" sz="2800" dirty="0"/>
          </a:p>
          <a:p>
            <a:r>
              <a:rPr lang="en-US" sz="2800" dirty="0"/>
              <a:t>Wednesday 8.00- 10.00 (Forensic decision-making)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27018" y="957112"/>
            <a:ext cx="1673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TimeTable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747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27018" y="1742813"/>
            <a:ext cx="998361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800" dirty="0"/>
              <a:t>T</a:t>
            </a:r>
            <a:r>
              <a:rPr lang="it-IT" sz="2800" dirty="0" err="1"/>
              <a:t>hursday</a:t>
            </a:r>
            <a:r>
              <a:rPr lang="it-IT" sz="2800" dirty="0"/>
              <a:t>: 10.00 to 12.00 office 211 </a:t>
            </a:r>
            <a:r>
              <a:rPr lang="it-IT" sz="2800" dirty="0" err="1"/>
              <a:t>psychology</a:t>
            </a:r>
            <a:r>
              <a:rPr lang="it-IT" sz="2800" dirty="0"/>
              <a:t> building</a:t>
            </a:r>
          </a:p>
          <a:p>
            <a:endParaRPr lang="it-IT" sz="2800" dirty="0"/>
          </a:p>
          <a:p>
            <a:r>
              <a:rPr lang="it-IT" sz="2800" dirty="0"/>
              <a:t>Email: </a:t>
            </a:r>
            <a:r>
              <a:rPr lang="it-IT" sz="2800" dirty="0">
                <a:hlinkClick r:id="rId2"/>
              </a:rPr>
              <a:t>fabio.ferlazzo@uniroma1.it</a:t>
            </a:r>
            <a:endParaRPr lang="it-IT" sz="2800" dirty="0"/>
          </a:p>
          <a:p>
            <a:endParaRPr lang="it-IT" sz="2800" dirty="0"/>
          </a:p>
          <a:p>
            <a:r>
              <a:rPr lang="it-IT" sz="2800" dirty="0" err="1"/>
              <a:t>Study</a:t>
            </a:r>
            <a:r>
              <a:rPr lang="it-IT" sz="2800" dirty="0"/>
              <a:t> </a:t>
            </a:r>
            <a:r>
              <a:rPr lang="it-IT" sz="2800" dirty="0" err="1"/>
              <a:t>material</a:t>
            </a:r>
            <a:r>
              <a:rPr lang="it-IT" sz="2800" dirty="0"/>
              <a:t> on </a:t>
            </a:r>
            <a:r>
              <a:rPr lang="it-IT" sz="2800" dirty="0" err="1"/>
              <a:t>Moodle</a:t>
            </a:r>
            <a:r>
              <a:rPr lang="it-IT" sz="2800" dirty="0"/>
              <a:t> Sapienza (ForDec_23_24)</a:t>
            </a:r>
            <a:endParaRPr lang="en-US" sz="2800" dirty="0"/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27018" y="957112"/>
            <a:ext cx="4792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Prof. Fabio </a:t>
            </a:r>
            <a:r>
              <a:rPr lang="en-US" sz="2800" dirty="0" err="1"/>
              <a:t>Ferlazzo</a:t>
            </a:r>
            <a:r>
              <a:rPr lang="en-US" sz="2800" dirty="0"/>
              <a:t> office hours</a:t>
            </a:r>
          </a:p>
        </p:txBody>
      </p:sp>
    </p:spTree>
    <p:extLst>
      <p:ext uri="{BB962C8B-B14F-4D97-AF65-F5344CB8AC3E}">
        <p14:creationId xmlns:p14="http://schemas.microsoft.com/office/powerpoint/2010/main" val="156378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50AF7-AD80-3B45-BDC9-4A27515652F1}"/>
              </a:ext>
            </a:extLst>
          </p:cNvPr>
          <p:cNvSpPr/>
          <p:nvPr/>
        </p:nvSpPr>
        <p:spPr>
          <a:xfrm>
            <a:off x="805543" y="539736"/>
            <a:ext cx="1004751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It is commonly held that humans are very poor at making decisions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because they are not rational agents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Solutions:</a:t>
            </a:r>
          </a:p>
          <a:p>
            <a:pPr algn="ctr"/>
            <a:endParaRPr lang="en-US" sz="2800" dirty="0"/>
          </a:p>
          <a:p>
            <a:pPr marL="514350" indent="-514350" algn="ctr">
              <a:buAutoNum type="arabicParenR"/>
            </a:pPr>
            <a:r>
              <a:rPr lang="en-US" sz="2800" dirty="0"/>
              <a:t>Let’s go to mathematics (since 17</a:t>
            </a:r>
            <a:r>
              <a:rPr lang="en-US" sz="2800" baseline="30000" dirty="0"/>
              <a:t>th</a:t>
            </a:r>
            <a:r>
              <a:rPr lang="en-US" sz="2800" dirty="0"/>
              <a:t> century)</a:t>
            </a:r>
          </a:p>
          <a:p>
            <a:pPr marL="514350" indent="-514350" algn="ctr">
              <a:buAutoNum type="arabicParenR"/>
            </a:pPr>
            <a:endParaRPr lang="en-US" sz="2800" dirty="0"/>
          </a:p>
          <a:p>
            <a:pPr algn="ctr"/>
            <a:r>
              <a:rPr lang="en-US" sz="2800" dirty="0"/>
              <a:t>2) Let’s investigate the reason why (20</a:t>
            </a:r>
            <a:r>
              <a:rPr lang="en-US" sz="2800" baseline="30000" dirty="0"/>
              <a:t>th</a:t>
            </a:r>
            <a:r>
              <a:rPr lang="en-US" sz="2800" dirty="0"/>
              <a:t> century)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3) let’s value scientific evidence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4) Let’s move to big data/algorithms</a:t>
            </a:r>
          </a:p>
        </p:txBody>
      </p:sp>
    </p:spTree>
    <p:extLst>
      <p:ext uri="{BB962C8B-B14F-4D97-AF65-F5344CB8AC3E}">
        <p14:creationId xmlns:p14="http://schemas.microsoft.com/office/powerpoint/2010/main" val="136853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47488" y="1125891"/>
            <a:ext cx="607666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3) let’s value scientific evidence</a:t>
            </a:r>
          </a:p>
          <a:p>
            <a:pPr algn="ctr">
              <a:defRPr/>
            </a:pPr>
            <a:endParaRPr lang="it-IT" sz="3200" dirty="0">
              <a:latin typeface="Times New Roman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F7F452-518F-0843-A0CA-9417EDC1EAB0}"/>
              </a:ext>
            </a:extLst>
          </p:cNvPr>
          <p:cNvSpPr/>
          <p:nvPr/>
        </p:nvSpPr>
        <p:spPr>
          <a:xfrm>
            <a:off x="772510" y="3067389"/>
            <a:ext cx="10646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www.ted.com</a:t>
            </a:r>
            <a:r>
              <a:rPr lang="en-GB" dirty="0"/>
              <a:t>/talks/simona_francese_your_fingerprints_reveal_more_than_you_think?language=</a:t>
            </a:r>
            <a:r>
              <a:rPr lang="en-GB" dirty="0" err="1"/>
              <a:t>it&amp;subtitle</a:t>
            </a:r>
            <a:r>
              <a:rPr lang="en-GB" dirty="0"/>
              <a:t>=it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052419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8D6A427-77CD-FD45-9FC7-B6F8C1765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747CE1-AD6C-F347-88CB-2071E2BCAAF2}"/>
              </a:ext>
            </a:extLst>
          </p:cNvPr>
          <p:cNvSpPr/>
          <p:nvPr/>
        </p:nvSpPr>
        <p:spPr>
          <a:xfrm>
            <a:off x="126206" y="6361599"/>
            <a:ext cx="589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0" dirty="0">
                <a:effectLst/>
                <a:latin typeface="+mj-lt"/>
              </a:rPr>
              <a:t>Exterior of the old Atocha Station in Madrid </a:t>
            </a:r>
            <a:r>
              <a:rPr lang="en-GB" sz="1000" b="0" i="0" dirty="0">
                <a:effectLst/>
                <a:latin typeface="+mj-lt"/>
              </a:rPr>
              <a:t>(Gryffindor / CC BY-SA)</a:t>
            </a:r>
            <a:endParaRPr lang="x-non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1054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11792</TotalTime>
  <Words>1007</Words>
  <Application>Microsoft Macintosh PowerPoint</Application>
  <PresentationFormat>Widescreen</PresentationFormat>
  <Paragraphs>141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BentonGothic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ferlazzo</dc:creator>
  <cp:lastModifiedBy>Fabio Ferlazzo</cp:lastModifiedBy>
  <cp:revision>19</cp:revision>
  <dcterms:created xsi:type="dcterms:W3CDTF">2020-08-22T07:24:06Z</dcterms:created>
  <dcterms:modified xsi:type="dcterms:W3CDTF">2023-10-01T18:34:44Z</dcterms:modified>
</cp:coreProperties>
</file>