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2" r:id="rId1"/>
  </p:sldMasterIdLst>
  <p:notesMasterIdLst>
    <p:notesMasterId r:id="rId43"/>
  </p:notesMasterIdLst>
  <p:handoutMasterIdLst>
    <p:handoutMasterId r:id="rId44"/>
  </p:handoutMasterIdLst>
  <p:sldIdLst>
    <p:sldId id="331" r:id="rId2"/>
    <p:sldId id="344" r:id="rId3"/>
    <p:sldId id="333" r:id="rId4"/>
    <p:sldId id="296" r:id="rId5"/>
    <p:sldId id="345" r:id="rId6"/>
    <p:sldId id="346" r:id="rId7"/>
    <p:sldId id="347" r:id="rId8"/>
    <p:sldId id="348" r:id="rId9"/>
    <p:sldId id="349" r:id="rId10"/>
    <p:sldId id="350" r:id="rId11"/>
    <p:sldId id="315" r:id="rId12"/>
    <p:sldId id="308" r:id="rId13"/>
    <p:sldId id="317" r:id="rId14"/>
    <p:sldId id="318" r:id="rId15"/>
    <p:sldId id="319" r:id="rId16"/>
    <p:sldId id="320" r:id="rId17"/>
    <p:sldId id="321" r:id="rId18"/>
    <p:sldId id="322" r:id="rId19"/>
    <p:sldId id="309" r:id="rId20"/>
    <p:sldId id="310" r:id="rId21"/>
    <p:sldId id="312" r:id="rId22"/>
    <p:sldId id="323" r:id="rId23"/>
    <p:sldId id="324" r:id="rId24"/>
    <p:sldId id="343" r:id="rId25"/>
    <p:sldId id="362" r:id="rId26"/>
    <p:sldId id="363" r:id="rId27"/>
    <p:sldId id="364" r:id="rId28"/>
    <p:sldId id="358" r:id="rId29"/>
    <p:sldId id="359" r:id="rId30"/>
    <p:sldId id="360" r:id="rId31"/>
    <p:sldId id="361" r:id="rId32"/>
    <p:sldId id="353" r:id="rId33"/>
    <p:sldId id="354" r:id="rId34"/>
    <p:sldId id="355" r:id="rId35"/>
    <p:sldId id="356" r:id="rId36"/>
    <p:sldId id="357" r:id="rId37"/>
    <p:sldId id="339" r:id="rId38"/>
    <p:sldId id="340" r:id="rId39"/>
    <p:sldId id="341" r:id="rId40"/>
    <p:sldId id="342" r:id="rId41"/>
    <p:sldId id="332" r:id="rId42"/>
  </p:sldIdLst>
  <p:sldSz cx="12192000" cy="6858000"/>
  <p:notesSz cx="6877050" cy="96535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82" autoAdjust="0"/>
  </p:normalViewPr>
  <p:slideViewPr>
    <p:cSldViewPr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chiara\Desktop\doc\DOTTORATO\INDAGINI%20\__ANNA-METARICERCA\Analisi_CORPUS_0409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chiara\Desktop\doc\DOTTORATO\INDAGINI%20\__ANNA-METARICERCA\Analisi_CORPUS_0409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chiara\Desktop\doc\DOTTORATO\INDAGINI%20\__ANNA-METARICERCA\Analisi_CORPUS_0409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chiara\Desktop\doc\DOTTORATO\INDAGINI%20\__ANNA-METARICERCA\Analisi_CORPUS_0409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ntenso\Volume%20Chandos\Contents\Figg\Figg-orig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102547081971"/>
          <c:y val="9.6104017989065024E-2"/>
          <c:w val="0.45710092188433382"/>
          <c:h val="0.80259842050327368"/>
        </c:manualLayout>
      </c:layout>
      <c:pieChart>
        <c:varyColors val="1"/>
        <c:ser>
          <c:idx val="0"/>
          <c:order val="0"/>
          <c:tx>
            <c:v>Types of libraries (as % of prevalent articles)</c:v>
          </c:tx>
          <c:dLbls>
            <c:dLbl>
              <c:idx val="0"/>
              <c:layout>
                <c:manualLayout>
                  <c:x val="1.1404587740141952E-2"/>
                  <c:y val="0.1076682687391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7D-4079-A05A-40BE6C732481}"/>
                </c:ext>
              </c:extLst>
            </c:dLbl>
            <c:dLbl>
              <c:idx val="3"/>
              <c:layout>
                <c:manualLayout>
                  <c:x val="-3.6199851303735313E-2"/>
                  <c:y val="2.76303288750342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7D-4079-A05A-40BE6C732481}"/>
                </c:ext>
              </c:extLst>
            </c:dLbl>
            <c:dLbl>
              <c:idx val="4"/>
              <c:layout>
                <c:manualLayout>
                  <c:x val="-5.0697466933711438E-2"/>
                  <c:y val="-3.435858378139199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7D-4079-A05A-40BE6C732481}"/>
                </c:ext>
              </c:extLst>
            </c:dLbl>
            <c:dLbl>
              <c:idx val="5"/>
              <c:layout>
                <c:manualLayout>
                  <c:x val="7.4596205364384313E-2"/>
                  <c:y val="2.48914669672298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7D-4079-A05A-40BE6C732481}"/>
                </c:ext>
              </c:extLst>
            </c:dLbl>
            <c:spPr>
              <a:ln w="25400"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Fig05!$B$21:$G$21</c:f>
              <c:strCache>
                <c:ptCount val="6"/>
                <c:pt idx="0">
                  <c:v>Libraries in general</c:v>
                </c:pt>
                <c:pt idx="1">
                  <c:v>Public</c:v>
                </c:pt>
                <c:pt idx="2">
                  <c:v>National</c:v>
                </c:pt>
                <c:pt idx="3">
                  <c:v>Academic</c:v>
                </c:pt>
                <c:pt idx="4">
                  <c:v>School</c:v>
                </c:pt>
                <c:pt idx="5">
                  <c:v>Special/Specialised</c:v>
                </c:pt>
              </c:strCache>
            </c:strRef>
          </c:cat>
          <c:val>
            <c:numRef>
              <c:f>Fig05!$B$26:$G$26</c:f>
              <c:numCache>
                <c:formatCode>General</c:formatCode>
                <c:ptCount val="6"/>
                <c:pt idx="0">
                  <c:v>314</c:v>
                </c:pt>
                <c:pt idx="1">
                  <c:v>946</c:v>
                </c:pt>
                <c:pt idx="2">
                  <c:v>370</c:v>
                </c:pt>
                <c:pt idx="3">
                  <c:v>156</c:v>
                </c:pt>
                <c:pt idx="4">
                  <c:v>28</c:v>
                </c:pt>
                <c:pt idx="5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D-4079-A05A-40BE6C73248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1025470819637"/>
          <c:y val="9.6104017989065024E-2"/>
          <c:w val="0.45710092188433382"/>
          <c:h val="0.8025984205032749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723631508678396E-2"/>
          <c:y val="3.2036613272311262E-2"/>
          <c:w val="0.80907877169559528"/>
          <c:h val="0.88787185354691156"/>
        </c:manualLayout>
      </c:layout>
      <c:lineChart>
        <c:grouping val="standard"/>
        <c:varyColors val="0"/>
        <c:ser>
          <c:idx val="0"/>
          <c:order val="0"/>
          <c:tx>
            <c:strRef>
              <c:f>Fig21!$A$26</c:f>
              <c:strCache>
                <c:ptCount val="1"/>
                <c:pt idx="0">
                  <c:v>France</c:v>
                </c:pt>
              </c:strCache>
            </c:strRef>
          </c:tx>
          <c:cat>
            <c:numRef>
              <c:f>Fig21!$B$26:$B$30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Fig21!$G$26:$G$30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4F-4812-A4C2-08D7909FFF52}"/>
            </c:ext>
          </c:extLst>
        </c:ser>
        <c:ser>
          <c:idx val="1"/>
          <c:order val="1"/>
          <c:tx>
            <c:strRef>
              <c:f>Fig21!$A$32</c:f>
              <c:strCache>
                <c:ptCount val="1"/>
                <c:pt idx="0">
                  <c:v>Italy</c:v>
                </c:pt>
              </c:strCache>
            </c:strRef>
          </c:tx>
          <c:val>
            <c:numRef>
              <c:f>Fig21!$G$32:$G$36</c:f>
              <c:numCache>
                <c:formatCode>General</c:formatCode>
                <c:ptCount val="5"/>
                <c:pt idx="0">
                  <c:v>14</c:v>
                </c:pt>
                <c:pt idx="1">
                  <c:v>24</c:v>
                </c:pt>
                <c:pt idx="2">
                  <c:v>59</c:v>
                </c:pt>
                <c:pt idx="3">
                  <c:v>13</c:v>
                </c:pt>
                <c:pt idx="4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4F-4812-A4C2-08D7909FFF52}"/>
            </c:ext>
          </c:extLst>
        </c:ser>
        <c:ser>
          <c:idx val="2"/>
          <c:order val="2"/>
          <c:tx>
            <c:strRef>
              <c:f>Fig21!$A$38</c:f>
              <c:strCache>
                <c:ptCount val="1"/>
                <c:pt idx="0">
                  <c:v>Spain</c:v>
                </c:pt>
              </c:strCache>
            </c:strRef>
          </c:tx>
          <c:val>
            <c:numRef>
              <c:f>Fig21!$G$38:$G$42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4F-4812-A4C2-08D7909FFF52}"/>
            </c:ext>
          </c:extLst>
        </c:ser>
        <c:ser>
          <c:idx val="3"/>
          <c:order val="3"/>
          <c:tx>
            <c:strRef>
              <c:f>Fig21!$A$44</c:f>
              <c:strCache>
                <c:ptCount val="1"/>
                <c:pt idx="0">
                  <c:v>UK</c:v>
                </c:pt>
              </c:strCache>
            </c:strRef>
          </c:tx>
          <c:val>
            <c:numRef>
              <c:f>Fig21!$G$44:$G$48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12</c:v>
                </c:pt>
                <c:pt idx="3">
                  <c:v>53</c:v>
                </c:pt>
                <c:pt idx="4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4F-4812-A4C2-08D7909FF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221624"/>
        <c:axId val="253222800"/>
      </c:lineChart>
      <c:catAx>
        <c:axId val="253221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53222800"/>
        <c:crosses val="autoZero"/>
        <c:auto val="1"/>
        <c:lblAlgn val="ctr"/>
        <c:lblOffset val="100"/>
        <c:noMultiLvlLbl val="0"/>
      </c:catAx>
      <c:valAx>
        <c:axId val="25322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53221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11081441922563"/>
          <c:y val="0.39130434782608753"/>
          <c:w val="0.1495327102803739"/>
          <c:h val="0.26773455377574384"/>
        </c:manualLayout>
      </c:layout>
      <c:overlay val="0"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Abstract!$L$7</c:f>
              <c:strCache>
                <c:ptCount val="1"/>
                <c:pt idx="0">
                  <c:v>TOKEN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4-4793-95E4-8DB7F587EB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4-4793-95E4-8DB7F587EB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4-4793-95E4-8DB7F587EB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4-4793-95E4-8DB7F587EB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4-4793-95E4-8DB7F587EB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4-4793-95E4-8DB7F587EB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F4-4793-95E4-8DB7F587EB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F4-4793-95E4-8DB7F587EB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F4-4793-95E4-8DB7F587EB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F4-4793-95E4-8DB7F587EB0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F4-4793-95E4-8DB7F587EB0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F4-4793-95E4-8DB7F587EB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Abstract!$K$8:$K$19</c:f>
              <c:strCache>
                <c:ptCount val="12"/>
                <c:pt idx="0">
                  <c:v>Perugia</c:v>
                </c:pt>
                <c:pt idx="1">
                  <c:v>Avellino</c:v>
                </c:pt>
                <c:pt idx="2">
                  <c:v>Salaborsa</c:v>
                </c:pt>
                <c:pt idx="3">
                  <c:v>BolognaCdC</c:v>
                </c:pt>
                <c:pt idx="4">
                  <c:v>Prato1</c:v>
                </c:pt>
                <c:pt idx="5">
                  <c:v>Prato2</c:v>
                </c:pt>
                <c:pt idx="6">
                  <c:v>Marche</c:v>
                </c:pt>
                <c:pt idx="7">
                  <c:v>Terni</c:v>
                </c:pt>
                <c:pt idx="8">
                  <c:v>Cori</c:v>
                </c:pt>
                <c:pt idx="9">
                  <c:v>Trento</c:v>
                </c:pt>
                <c:pt idx="10">
                  <c:v>Senigallia</c:v>
                </c:pt>
                <c:pt idx="11">
                  <c:v>Fano</c:v>
                </c:pt>
              </c:strCache>
            </c:strRef>
          </c:cat>
          <c:val>
            <c:numRef>
              <c:f>Abstract!$L$8:$L$19</c:f>
              <c:numCache>
                <c:formatCode>_-* #,##0\ _€_-;\-* #,##0\ _€_-;_-* "-"??\ _€_-;_-@_-</c:formatCode>
                <c:ptCount val="12"/>
                <c:pt idx="0">
                  <c:v>80565</c:v>
                </c:pt>
                <c:pt idx="1">
                  <c:v>31962</c:v>
                </c:pt>
                <c:pt idx="2">
                  <c:v>36597</c:v>
                </c:pt>
                <c:pt idx="3">
                  <c:v>67060</c:v>
                </c:pt>
                <c:pt idx="4">
                  <c:v>39299</c:v>
                </c:pt>
                <c:pt idx="5">
                  <c:v>31038</c:v>
                </c:pt>
                <c:pt idx="6">
                  <c:v>14779</c:v>
                </c:pt>
                <c:pt idx="7">
                  <c:v>22662</c:v>
                </c:pt>
                <c:pt idx="8">
                  <c:v>17991</c:v>
                </c:pt>
                <c:pt idx="9">
                  <c:v>137322</c:v>
                </c:pt>
                <c:pt idx="10">
                  <c:v>18711</c:v>
                </c:pt>
                <c:pt idx="11">
                  <c:v>81758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2F4-4793-95E4-8DB7F587E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8F-4F51-87CC-FD63804272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8F-4F51-87CC-FD63804272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8F-4F51-87CC-FD63804272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8F-4F51-87CC-FD63804272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8F-4F51-87CC-FD63804272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8F-4F51-87CC-FD63804272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8F-4F51-87CC-FD63804272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8F-4F51-87CC-FD638042727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B8F-4F51-87CC-FD638042727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B8F-4F51-87CC-FD638042727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B8F-4F51-87CC-FD638042727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B8F-4F51-87CC-FD63804272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Abstract!$H$8:$H$19</c:f>
              <c:strCache>
                <c:ptCount val="12"/>
                <c:pt idx="0">
                  <c:v>Perugia</c:v>
                </c:pt>
                <c:pt idx="1">
                  <c:v>Avellino</c:v>
                </c:pt>
                <c:pt idx="2">
                  <c:v>Salaborsa</c:v>
                </c:pt>
                <c:pt idx="3">
                  <c:v>BolognaCdC</c:v>
                </c:pt>
                <c:pt idx="4">
                  <c:v>Prato1</c:v>
                </c:pt>
                <c:pt idx="5">
                  <c:v>Prato2</c:v>
                </c:pt>
                <c:pt idx="6">
                  <c:v>Marche</c:v>
                </c:pt>
                <c:pt idx="7">
                  <c:v>Terni</c:v>
                </c:pt>
                <c:pt idx="8">
                  <c:v>Cori</c:v>
                </c:pt>
                <c:pt idx="9">
                  <c:v>Trento</c:v>
                </c:pt>
                <c:pt idx="10">
                  <c:v>Senigallia</c:v>
                </c:pt>
                <c:pt idx="11">
                  <c:v>Fano</c:v>
                </c:pt>
              </c:strCache>
            </c:strRef>
          </c:cat>
          <c:val>
            <c:numRef>
              <c:f>Abstract!$I$8:$I$19</c:f>
              <c:numCache>
                <c:formatCode>General</c:formatCode>
                <c:ptCount val="12"/>
                <c:pt idx="0">
                  <c:v>18</c:v>
                </c:pt>
                <c:pt idx="1">
                  <c:v>37</c:v>
                </c:pt>
                <c:pt idx="2">
                  <c:v>8</c:v>
                </c:pt>
                <c:pt idx="3">
                  <c:v>33</c:v>
                </c:pt>
                <c:pt idx="4">
                  <c:v>57</c:v>
                </c:pt>
                <c:pt idx="5">
                  <c:v>53</c:v>
                </c:pt>
                <c:pt idx="6">
                  <c:v>10</c:v>
                </c:pt>
                <c:pt idx="7">
                  <c:v>3</c:v>
                </c:pt>
                <c:pt idx="8">
                  <c:v>20</c:v>
                </c:pt>
                <c:pt idx="9">
                  <c:v>28</c:v>
                </c:pt>
                <c:pt idx="10">
                  <c:v>7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B8F-4F51-87CC-FD6380427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1025470819698"/>
          <c:y val="9.6104017989065024E-2"/>
          <c:w val="0.45710092188433382"/>
          <c:h val="0.8025984205032739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23923444976149E-2"/>
          <c:y val="2.6052129700934786E-2"/>
          <c:w val="0.75119617224880531"/>
          <c:h val="0.903808499624737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Fig07!$B$29</c:f>
              <c:strCache>
                <c:ptCount val="1"/>
                <c:pt idx="0">
                  <c:v>More than one/No spec.</c:v>
                </c:pt>
              </c:strCache>
            </c:strRef>
          </c:tx>
          <c:invertIfNegative val="0"/>
          <c:cat>
            <c:strRef>
              <c:f>Fig07!$A$30:$A$33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Fig07!$B$30:$B$33</c:f>
              <c:numCache>
                <c:formatCode>General</c:formatCode>
                <c:ptCount val="4"/>
                <c:pt idx="0">
                  <c:v>70</c:v>
                </c:pt>
                <c:pt idx="1">
                  <c:v>119</c:v>
                </c:pt>
                <c:pt idx="2">
                  <c:v>43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A-4D74-9B37-A32A1C646BA6}"/>
            </c:ext>
          </c:extLst>
        </c:ser>
        <c:ser>
          <c:idx val="1"/>
          <c:order val="1"/>
          <c:tx>
            <c:strRef>
              <c:f>Fig07!$C$29</c:f>
              <c:strCache>
                <c:ptCount val="1"/>
                <c:pt idx="0">
                  <c:v>Public</c:v>
                </c:pt>
              </c:strCache>
            </c:strRef>
          </c:tx>
          <c:invertIfNegative val="0"/>
          <c:cat>
            <c:strRef>
              <c:f>Fig07!$A$30:$A$33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Fig07!$C$30:$C$33</c:f>
              <c:numCache>
                <c:formatCode>General</c:formatCode>
                <c:ptCount val="4"/>
                <c:pt idx="0">
                  <c:v>54</c:v>
                </c:pt>
                <c:pt idx="1">
                  <c:v>490</c:v>
                </c:pt>
                <c:pt idx="2">
                  <c:v>185</c:v>
                </c:pt>
                <c:pt idx="3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9A-4D74-9B37-A32A1C646BA6}"/>
            </c:ext>
          </c:extLst>
        </c:ser>
        <c:ser>
          <c:idx val="2"/>
          <c:order val="2"/>
          <c:tx>
            <c:strRef>
              <c:f>Fig07!$D$29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Fig07!$A$30:$A$33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Fig07!$D$30:$D$33</c:f>
              <c:numCache>
                <c:formatCode>General</c:formatCode>
                <c:ptCount val="4"/>
                <c:pt idx="0">
                  <c:v>98</c:v>
                </c:pt>
                <c:pt idx="1">
                  <c:v>136</c:v>
                </c:pt>
                <c:pt idx="2">
                  <c:v>67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9A-4D74-9B37-A32A1C646BA6}"/>
            </c:ext>
          </c:extLst>
        </c:ser>
        <c:ser>
          <c:idx val="3"/>
          <c:order val="3"/>
          <c:tx>
            <c:strRef>
              <c:f>Fig07!$E$29</c:f>
              <c:strCache>
                <c:ptCount val="1"/>
                <c:pt idx="0">
                  <c:v>Academic</c:v>
                </c:pt>
              </c:strCache>
            </c:strRef>
          </c:tx>
          <c:invertIfNegative val="0"/>
          <c:cat>
            <c:strRef>
              <c:f>Fig07!$A$30:$A$33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Fig07!$E$30:$E$33</c:f>
              <c:numCache>
                <c:formatCode>General</c:formatCode>
                <c:ptCount val="4"/>
                <c:pt idx="0">
                  <c:v>10</c:v>
                </c:pt>
                <c:pt idx="1">
                  <c:v>52</c:v>
                </c:pt>
                <c:pt idx="2">
                  <c:v>39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9A-4D74-9B37-A32A1C646BA6}"/>
            </c:ext>
          </c:extLst>
        </c:ser>
        <c:ser>
          <c:idx val="4"/>
          <c:order val="4"/>
          <c:tx>
            <c:strRef>
              <c:f>Fig07!$F$29</c:f>
              <c:strCache>
                <c:ptCount val="1"/>
                <c:pt idx="0">
                  <c:v>School</c:v>
                </c:pt>
              </c:strCache>
            </c:strRef>
          </c:tx>
          <c:invertIfNegative val="0"/>
          <c:cat>
            <c:strRef>
              <c:f>Fig07!$A$30:$A$33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Fig07!$F$30:$F$33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D74-9B37-A32A1C646BA6}"/>
            </c:ext>
          </c:extLst>
        </c:ser>
        <c:ser>
          <c:idx val="5"/>
          <c:order val="5"/>
          <c:tx>
            <c:strRef>
              <c:f>Fig07!$G$29</c:f>
              <c:strCache>
                <c:ptCount val="1"/>
                <c:pt idx="0">
                  <c:v>Special/Specialised</c:v>
                </c:pt>
              </c:strCache>
            </c:strRef>
          </c:tx>
          <c:invertIfNegative val="0"/>
          <c:cat>
            <c:strRef>
              <c:f>Fig07!$A$30:$A$33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Fig07!$G$30:$G$33</c:f>
              <c:numCache>
                <c:formatCode>General</c:formatCode>
                <c:ptCount val="4"/>
                <c:pt idx="0">
                  <c:v>22</c:v>
                </c:pt>
                <c:pt idx="1">
                  <c:v>120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9A-4D74-9B37-A32A1C646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469416"/>
        <c:axId val="250467456"/>
      </c:barChart>
      <c:catAx>
        <c:axId val="250469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50467456"/>
        <c:crosses val="autoZero"/>
        <c:auto val="1"/>
        <c:lblAlgn val="ctr"/>
        <c:lblOffset val="100"/>
        <c:noMultiLvlLbl val="0"/>
      </c:catAx>
      <c:valAx>
        <c:axId val="250467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50469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66985645933152"/>
          <c:y val="0.3587177858821024"/>
          <c:w val="0.20095693779904328"/>
          <c:h val="0.42485011512293691"/>
        </c:manualLayout>
      </c:layout>
      <c:overlay val="0"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1025470819676"/>
          <c:y val="9.6104017989065024E-2"/>
          <c:w val="0.45710092188433382"/>
          <c:h val="0.80259842050327412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Topics (as % of prevalent articles)</c:v>
          </c:tx>
          <c:dLbls>
            <c:dLbl>
              <c:idx val="0"/>
              <c:layout>
                <c:manualLayout>
                  <c:x val="-2.0110892388451443E-2"/>
                  <c:y val="2.6757072032662617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8A-4DF3-A3F3-9C4CEBA27C0C}"/>
                </c:ext>
              </c:extLst>
            </c:dLbl>
            <c:dLbl>
              <c:idx val="1"/>
              <c:layout>
                <c:manualLayout>
                  <c:x val="-2.2739501312335958E-2"/>
                  <c:y val="-1.5899314668999708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8A-4DF3-A3F3-9C4CEBA27C0C}"/>
                </c:ext>
              </c:extLst>
            </c:dLbl>
            <c:dLbl>
              <c:idx val="2"/>
              <c:layout>
                <c:manualLayout>
                  <c:x val="-2.2121609798775189E-3"/>
                  <c:y val="2.9837416156313847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8A-4DF3-A3F3-9C4CEBA27C0C}"/>
                </c:ext>
              </c:extLst>
            </c:dLbl>
            <c:dLbl>
              <c:idx val="3"/>
              <c:layout>
                <c:manualLayout>
                  <c:x val="-7.9649429112250095E-3"/>
                  <c:y val="-1.1702686100407661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8A-4DF3-A3F3-9C4CEBA27C0C}"/>
                </c:ext>
              </c:extLst>
            </c:dLbl>
            <c:dLbl>
              <c:idx val="4"/>
              <c:layout>
                <c:manualLayout>
                  <c:x val="4.2593927502981473E-3"/>
                  <c:y val="-3.5294387328220519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8A-4DF3-A3F3-9C4CEBA27C0C}"/>
                </c:ext>
              </c:extLst>
            </c:dLbl>
            <c:dLbl>
              <c:idx val="5"/>
              <c:layout>
                <c:manualLayout>
                  <c:x val="-1.5037182852143467E-2"/>
                  <c:y val="-3.0274861475648907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8A-4DF3-A3F3-9C4CEBA27C0C}"/>
                </c:ext>
              </c:extLst>
            </c:dLbl>
            <c:dLbl>
              <c:idx val="6"/>
              <c:layout>
                <c:manualLayout>
                  <c:x val="8.5916447944007161E-3"/>
                  <c:y val="-8.8480606590842868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8A-4DF3-A3F3-9C4CEBA27C0C}"/>
                </c:ext>
              </c:extLst>
            </c:dLbl>
            <c:dLbl>
              <c:idx val="7"/>
              <c:layout>
                <c:manualLayout>
                  <c:x val="2.0041557305336831E-3"/>
                  <c:y val="7.909375911344432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8A-4DF3-A3F3-9C4CEBA27C0C}"/>
                </c:ext>
              </c:extLst>
            </c:dLbl>
            <c:dLbl>
              <c:idx val="8"/>
              <c:layout>
                <c:manualLayout>
                  <c:x val="-2.1419510061242352E-3"/>
                  <c:y val="3.212197433654126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8A-4DF3-A3F3-9C4CEBA27C0C}"/>
                </c:ext>
              </c:extLst>
            </c:dLbl>
            <c:dLbl>
              <c:idx val="10"/>
              <c:layout>
                <c:manualLayout>
                  <c:x val="7.7857611548556582E-3"/>
                  <c:y val="-3.245479731700209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8A-4DF3-A3F3-9C4CEBA27C0C}"/>
                </c:ext>
              </c:extLst>
            </c:dLbl>
            <c:dLbl>
              <c:idx val="12"/>
              <c:layout>
                <c:manualLayout>
                  <c:x val="2.4323363031528909E-2"/>
                  <c:y val="-2.452864789281252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8A-4DF3-A3F3-9C4CEBA27C0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Fig15!$B$25:$N$25</c:f>
              <c:strCache>
                <c:ptCount val="13"/>
                <c:pt idx="0">
                  <c:v>Mission/Roles</c:v>
                </c:pt>
                <c:pt idx="1">
                  <c:v>Conservation/Holdings/Catalogue</c:v>
                </c:pt>
                <c:pt idx="2">
                  <c:v>Digital/Digitisation</c:v>
                </c:pt>
                <c:pt idx="3">
                  <c:v>History</c:v>
                </c:pt>
                <c:pt idx="4">
                  <c:v>Reading/Marketing</c:v>
                </c:pt>
                <c:pt idx="5">
                  <c:v>Politics/Strategy/Management</c:v>
                </c:pt>
                <c:pt idx="6">
                  <c:v>Library closures/Budget cuts</c:v>
                </c:pt>
                <c:pt idx="7">
                  <c:v>Internet/Ebook/Technology</c:v>
                </c:pt>
                <c:pt idx="8">
                  <c:v>Services/Users</c:v>
                </c:pt>
                <c:pt idx="9">
                  <c:v>Staff/Recruitment</c:v>
                </c:pt>
                <c:pt idx="10">
                  <c:v>New libraries/New buildings</c:v>
                </c:pt>
                <c:pt idx="11">
                  <c:v>Acquisitions/Open access</c:v>
                </c:pt>
                <c:pt idx="12">
                  <c:v>Buildings/Architecture</c:v>
                </c:pt>
              </c:strCache>
            </c:strRef>
          </c:cat>
          <c:val>
            <c:numRef>
              <c:f>Fig15!$B$26:$N$26</c:f>
              <c:numCache>
                <c:formatCode>General</c:formatCode>
                <c:ptCount val="13"/>
                <c:pt idx="0">
                  <c:v>127</c:v>
                </c:pt>
                <c:pt idx="1">
                  <c:v>218</c:v>
                </c:pt>
                <c:pt idx="2">
                  <c:v>247</c:v>
                </c:pt>
                <c:pt idx="3">
                  <c:v>20</c:v>
                </c:pt>
                <c:pt idx="4">
                  <c:v>61</c:v>
                </c:pt>
                <c:pt idx="5">
                  <c:v>441</c:v>
                </c:pt>
                <c:pt idx="6">
                  <c:v>284</c:v>
                </c:pt>
                <c:pt idx="7">
                  <c:v>70</c:v>
                </c:pt>
                <c:pt idx="8">
                  <c:v>229</c:v>
                </c:pt>
                <c:pt idx="9">
                  <c:v>25</c:v>
                </c:pt>
                <c:pt idx="10">
                  <c:v>172</c:v>
                </c:pt>
                <c:pt idx="11">
                  <c:v>12</c:v>
                </c:pt>
                <c:pt idx="1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8A-4DF3-A3F3-9C4CEBA27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908150033903963"/>
          <c:y val="4.2844809105717509E-2"/>
          <c:w val="0.3909184641209526"/>
          <c:h val="0.88291930787033057"/>
        </c:manualLayout>
      </c:layout>
      <c:overlay val="0"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1025470819665"/>
          <c:y val="9.6104017989065024E-2"/>
          <c:w val="0.45710092188433382"/>
          <c:h val="0.80259842050327435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Fig19!$B$26</c:f>
              <c:strCache>
                <c:ptCount val="1"/>
                <c:pt idx="0">
                  <c:v>Mission/Roles</c:v>
                </c:pt>
              </c:strCache>
            </c:strRef>
          </c:tx>
          <c:invertIfNegative val="0"/>
          <c:cat>
            <c:strRef>
              <c:f>Fig19!$A$27:$A$30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Fig19!$B$27:$B$30</c:f>
              <c:numCache>
                <c:formatCode>General</c:formatCode>
                <c:ptCount val="4"/>
                <c:pt idx="0">
                  <c:v>6</c:v>
                </c:pt>
                <c:pt idx="1">
                  <c:v>42</c:v>
                </c:pt>
                <c:pt idx="2">
                  <c:v>16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B-4FCD-8F9A-978507E50A99}"/>
            </c:ext>
          </c:extLst>
        </c:ser>
        <c:ser>
          <c:idx val="1"/>
          <c:order val="1"/>
          <c:tx>
            <c:strRef>
              <c:f>Fig19!$C$26</c:f>
              <c:strCache>
                <c:ptCount val="1"/>
                <c:pt idx="0">
                  <c:v>Conservation/Holdings/Catalogue</c:v>
                </c:pt>
              </c:strCache>
            </c:strRef>
          </c:tx>
          <c:invertIfNegative val="0"/>
          <c:cat>
            <c:strRef>
              <c:f>Fig19!$A$27:$A$30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Fig19!$C$27:$C$30</c:f>
              <c:numCache>
                <c:formatCode>General</c:formatCode>
                <c:ptCount val="4"/>
                <c:pt idx="0">
                  <c:v>53</c:v>
                </c:pt>
                <c:pt idx="1">
                  <c:v>74</c:v>
                </c:pt>
                <c:pt idx="2">
                  <c:v>47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B-4FCD-8F9A-978507E50A99}"/>
            </c:ext>
          </c:extLst>
        </c:ser>
        <c:ser>
          <c:idx val="2"/>
          <c:order val="2"/>
          <c:tx>
            <c:strRef>
              <c:f>Fig19!$D$26</c:f>
              <c:strCache>
                <c:ptCount val="1"/>
                <c:pt idx="0">
                  <c:v>Digital/Digitisation</c:v>
                </c:pt>
              </c:strCache>
            </c:strRef>
          </c:tx>
          <c:invertIfNegative val="0"/>
          <c:cat>
            <c:strRef>
              <c:f>Fig19!$A$27:$A$30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Fig19!$D$27:$D$30</c:f>
              <c:numCache>
                <c:formatCode>General</c:formatCode>
                <c:ptCount val="4"/>
                <c:pt idx="0">
                  <c:v>88</c:v>
                </c:pt>
                <c:pt idx="1">
                  <c:v>74</c:v>
                </c:pt>
                <c:pt idx="2">
                  <c:v>43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1B-4FCD-8F9A-978507E50A99}"/>
            </c:ext>
          </c:extLst>
        </c:ser>
        <c:ser>
          <c:idx val="3"/>
          <c:order val="3"/>
          <c:tx>
            <c:strRef>
              <c:f>Fig19!$E$26</c:f>
              <c:strCache>
                <c:ptCount val="1"/>
                <c:pt idx="0">
                  <c:v>Politics/Strategy/Management</c:v>
                </c:pt>
              </c:strCache>
            </c:strRef>
          </c:tx>
          <c:invertIfNegative val="0"/>
          <c:cat>
            <c:strRef>
              <c:f>Fig19!$A$27:$A$30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Fig19!$E$27:$E$30</c:f>
              <c:numCache>
                <c:formatCode>General</c:formatCode>
                <c:ptCount val="4"/>
                <c:pt idx="0">
                  <c:v>46</c:v>
                </c:pt>
                <c:pt idx="1">
                  <c:v>269</c:v>
                </c:pt>
                <c:pt idx="2">
                  <c:v>43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1B-4FCD-8F9A-978507E50A99}"/>
            </c:ext>
          </c:extLst>
        </c:ser>
        <c:ser>
          <c:idx val="4"/>
          <c:order val="4"/>
          <c:tx>
            <c:strRef>
              <c:f>Fig19!$F$26</c:f>
              <c:strCache>
                <c:ptCount val="1"/>
                <c:pt idx="0">
                  <c:v>Library closures/Budget cuts</c:v>
                </c:pt>
              </c:strCache>
            </c:strRef>
          </c:tx>
          <c:invertIfNegative val="0"/>
          <c:cat>
            <c:strRef>
              <c:f>Fig19!$A$27:$A$30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Fig19!$F$27:$F$30</c:f>
              <c:numCache>
                <c:formatCode>General</c:formatCode>
                <c:ptCount val="4"/>
                <c:pt idx="0">
                  <c:v>5</c:v>
                </c:pt>
                <c:pt idx="1">
                  <c:v>137</c:v>
                </c:pt>
                <c:pt idx="2">
                  <c:v>39</c:v>
                </c:pt>
                <c:pt idx="3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1B-4FCD-8F9A-978507E50A99}"/>
            </c:ext>
          </c:extLst>
        </c:ser>
        <c:ser>
          <c:idx val="5"/>
          <c:order val="5"/>
          <c:tx>
            <c:strRef>
              <c:f>Fig19!$G$26</c:f>
              <c:strCache>
                <c:ptCount val="1"/>
                <c:pt idx="0">
                  <c:v>Services/Users</c:v>
                </c:pt>
              </c:strCache>
            </c:strRef>
          </c:tx>
          <c:invertIfNegative val="0"/>
          <c:cat>
            <c:strRef>
              <c:f>Fig19!$A$27:$A$30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Fig19!$G$27:$G$30</c:f>
              <c:numCache>
                <c:formatCode>General</c:formatCode>
                <c:ptCount val="4"/>
                <c:pt idx="0">
                  <c:v>11</c:v>
                </c:pt>
                <c:pt idx="1">
                  <c:v>122</c:v>
                </c:pt>
                <c:pt idx="2">
                  <c:v>40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1B-4FCD-8F9A-978507E50A99}"/>
            </c:ext>
          </c:extLst>
        </c:ser>
        <c:ser>
          <c:idx val="6"/>
          <c:order val="6"/>
          <c:tx>
            <c:strRef>
              <c:f>Fig19!$H$26</c:f>
              <c:strCache>
                <c:ptCount val="1"/>
                <c:pt idx="0">
                  <c:v>New libraries/New buildings</c:v>
                </c:pt>
              </c:strCache>
            </c:strRef>
          </c:tx>
          <c:invertIfNegative val="0"/>
          <c:cat>
            <c:strRef>
              <c:f>Fig19!$A$27:$A$30</c:f>
              <c:strCache>
                <c:ptCount val="4"/>
                <c:pt idx="0">
                  <c:v>France</c:v>
                </c:pt>
                <c:pt idx="1">
                  <c:v>Italy</c:v>
                </c:pt>
                <c:pt idx="2">
                  <c:v>Spain</c:v>
                </c:pt>
                <c:pt idx="3">
                  <c:v>UK</c:v>
                </c:pt>
              </c:strCache>
            </c:strRef>
          </c:cat>
          <c:val>
            <c:numRef>
              <c:f>Fig19!$H$27:$H$30</c:f>
              <c:numCache>
                <c:formatCode>General</c:formatCode>
                <c:ptCount val="4"/>
                <c:pt idx="0">
                  <c:v>16</c:v>
                </c:pt>
                <c:pt idx="1">
                  <c:v>73</c:v>
                </c:pt>
                <c:pt idx="2">
                  <c:v>73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1B-4FCD-8F9A-978507E50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467064"/>
        <c:axId val="250468240"/>
      </c:barChart>
      <c:catAx>
        <c:axId val="250467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50468240"/>
        <c:crosses val="autoZero"/>
        <c:auto val="1"/>
        <c:lblAlgn val="ctr"/>
        <c:lblOffset val="100"/>
        <c:noMultiLvlLbl val="0"/>
      </c:catAx>
      <c:valAx>
        <c:axId val="250468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50467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67119626570095"/>
          <c:y val="0.17634445636856599"/>
          <c:w val="0.29716417398236122"/>
          <c:h val="0.50107632114482759"/>
        </c:manualLayout>
      </c:layout>
      <c:overlay val="0"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1025470819654"/>
          <c:y val="9.6104017989065024E-2"/>
          <c:w val="0.45710092188433382"/>
          <c:h val="0.80259842050327468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Fig20!$A$26</c:f>
              <c:strCache>
                <c:ptCount val="1"/>
                <c:pt idx="0">
                  <c:v>France</c:v>
                </c:pt>
              </c:strCache>
            </c:strRef>
          </c:tx>
          <c:cat>
            <c:numRef>
              <c:f>Fig20!$B$26:$B$30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Fig20!$I$26:$I$30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8C-48C5-895F-E94C22476D44}"/>
            </c:ext>
          </c:extLst>
        </c:ser>
        <c:ser>
          <c:idx val="1"/>
          <c:order val="1"/>
          <c:tx>
            <c:strRef>
              <c:f>Fig20!$A$32</c:f>
              <c:strCache>
                <c:ptCount val="1"/>
                <c:pt idx="0">
                  <c:v>Italy</c:v>
                </c:pt>
              </c:strCache>
            </c:strRef>
          </c:tx>
          <c:val>
            <c:numRef>
              <c:f>Fig20!$I$32:$I$36</c:f>
              <c:numCache>
                <c:formatCode>General</c:formatCode>
                <c:ptCount val="5"/>
                <c:pt idx="0">
                  <c:v>18</c:v>
                </c:pt>
                <c:pt idx="1">
                  <c:v>24</c:v>
                </c:pt>
                <c:pt idx="2">
                  <c:v>17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8C-48C5-895F-E94C22476D44}"/>
            </c:ext>
          </c:extLst>
        </c:ser>
        <c:ser>
          <c:idx val="2"/>
          <c:order val="2"/>
          <c:tx>
            <c:strRef>
              <c:f>Fig20!$A$38</c:f>
              <c:strCache>
                <c:ptCount val="1"/>
                <c:pt idx="0">
                  <c:v>Spain</c:v>
                </c:pt>
              </c:strCache>
            </c:strRef>
          </c:tx>
          <c:val>
            <c:numRef>
              <c:f>Fig20!$I$38:$I$42</c:f>
              <c:numCache>
                <c:formatCode>General</c:formatCode>
                <c:ptCount val="5"/>
                <c:pt idx="0">
                  <c:v>18</c:v>
                </c:pt>
                <c:pt idx="1">
                  <c:v>22</c:v>
                </c:pt>
                <c:pt idx="2">
                  <c:v>14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8C-48C5-895F-E94C22476D44}"/>
            </c:ext>
          </c:extLst>
        </c:ser>
        <c:ser>
          <c:idx val="3"/>
          <c:order val="3"/>
          <c:tx>
            <c:strRef>
              <c:f>Fig20!$A$44</c:f>
              <c:strCache>
                <c:ptCount val="1"/>
                <c:pt idx="0">
                  <c:v>UK</c:v>
                </c:pt>
              </c:strCache>
            </c:strRef>
          </c:tx>
          <c:val>
            <c:numRef>
              <c:f>Fig20!$I$44:$I$48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8C-48C5-895F-E94C22476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223976"/>
        <c:axId val="253222408"/>
      </c:lineChart>
      <c:catAx>
        <c:axId val="25322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53222408"/>
        <c:crosses val="autoZero"/>
        <c:auto val="1"/>
        <c:lblAlgn val="ctr"/>
        <c:lblOffset val="100"/>
        <c:noMultiLvlLbl val="0"/>
      </c:catAx>
      <c:valAx>
        <c:axId val="253222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253223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62518301610622"/>
          <c:y val="0.38534278959810936"/>
          <c:w val="0.1566617862371889"/>
          <c:h val="0.22695035460992921"/>
        </c:manualLayout>
      </c:layout>
      <c:overlay val="0"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483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94640" y="0"/>
            <a:ext cx="2980804" cy="483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D02548-F5E0-461E-BB30-99D05D0308EA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68825"/>
            <a:ext cx="2980804" cy="483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94640" y="9168825"/>
            <a:ext cx="2980804" cy="483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C7455C-7B42-4AAD-8869-317BBEA8A7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67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483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483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CB5CD9-6119-47E0-B45E-C7A5DD6EFEDC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723900"/>
            <a:ext cx="64389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7385" y="4585184"/>
            <a:ext cx="5502282" cy="434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68825"/>
            <a:ext cx="2980804" cy="483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168825"/>
            <a:ext cx="2980804" cy="483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27A6BE-B806-4450-BD81-1A9C4CEC16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28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9075" y="723900"/>
            <a:ext cx="6438900" cy="36210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7A6BE-B806-4450-BD81-1A9C4CEC1648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985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2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54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2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63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76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0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5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087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90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08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27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7A377-10EE-964D-BBDF-7A9565752BAA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3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D7EB14-A1A1-4E51-8245-7917C2050CBD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346A9-6907-452E-BC30-47002E8AB1D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50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9908-20FE-4C63-AAC7-119C29629B8C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33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BF354-97A8-44D8-946D-DCA8DC07FC54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2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D1825-EA42-4622-8D82-F2C0C9D9955C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39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0AD92-3A50-4C04-9318-615FF027191C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07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370B6-47B6-4131-B6B3-56BA3DC0FC4E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73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F3E7F-F73B-41DE-9261-418696FA74C8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AC98D-B795-47B1-9490-96410FC6F816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520DE-BDD5-41A2-BF89-48550250F98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55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6CBF1-A27E-4FF2-ADE2-C41C6B8EDB13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92529-DD54-460D-9002-735810B54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37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0"/>
          </p:nvPr>
        </p:nvSpPr>
        <p:spPr>
          <a:xfrm>
            <a:off x="0" y="5382039"/>
            <a:ext cx="12192000" cy="3918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>
            <a:normAutofit fontScale="95000"/>
          </a:bodyPr>
          <a:lstStyle/>
          <a:p>
            <a:pPr marL="0" marR="0" indent="0" algn="ctr">
              <a:lnSpc>
                <a:spcPts val="3100"/>
              </a:lnSpc>
              <a:spcAft>
                <a:spcPts val="90"/>
              </a:spcAft>
            </a:pPr>
            <a:r>
              <a:rPr lang="it-IT" sz="2950" spc="70">
                <a:solidFill>
                  <a:srgbClr val="FECC07"/>
                </a:solidFill>
                <a:latin typeface="Garamond" panose="02020603050405020304" pitchFamily="1"/>
              </a:rPr>
              <a:t>L'immagine delle biblioteche pubbliche 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10"/>
          </p:nvPr>
        </p:nvSpPr>
        <p:spPr>
          <a:xfrm>
            <a:off x="3452019" y="5773840"/>
            <a:ext cx="5303044" cy="380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>
            <a:normAutofit fontScale="95000"/>
          </a:bodyPr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it-IT" sz="2950" spc="60">
                <a:solidFill>
                  <a:srgbClr val="FECC07"/>
                </a:solidFill>
                <a:latin typeface="Garamond" panose="02020603050405020304" pitchFamily="1"/>
              </a:rPr>
              <a:t>dentro le indagini qualitative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egnaposto testo 116"/>
          <p:cNvSpPr>
            <a:spLocks noGrp="1"/>
          </p:cNvSpPr>
          <p:nvPr>
            <p:ph type="body" idx="10"/>
          </p:nvPr>
        </p:nvSpPr>
        <p:spPr>
          <a:xfrm>
            <a:off x="0" y="6572349"/>
            <a:ext cx="12192000" cy="286247"/>
          </a:xfrm>
          <a:prstGeom prst="rect">
            <a:avLst/>
          </a:prstGeom>
          <a:solidFill>
            <a:srgbClr val="FFCC0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18" name="Segnaposto testo 117"/>
          <p:cNvSpPr>
            <a:spLocks noGrp="1"/>
          </p:cNvSpPr>
          <p:nvPr>
            <p:ph type="body" idx="10"/>
          </p:nvPr>
        </p:nvSpPr>
        <p:spPr>
          <a:xfrm>
            <a:off x="492125" y="166977"/>
            <a:ext cx="11144250" cy="17437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it-IT" sz="4050" spc="335">
                <a:solidFill>
                  <a:srgbClr val="FFCC05"/>
                </a:solidFill>
                <a:latin typeface="Times New Roman" panose="02020603050405020304" pitchFamily="1"/>
              </a:rPr>
              <a:t>All'interno dei mondi lessicali, </a:t>
            </a:r>
          </a:p>
          <a:p>
            <a:pPr marL="0" marR="0" indent="0" algn="ctr">
              <a:lnSpc>
                <a:spcPts val="4600"/>
              </a:lnSpc>
              <a:spcBef>
                <a:spcPts val="0"/>
              </a:spcBef>
              <a:spcAft>
                <a:spcPts val="5405"/>
              </a:spcAft>
            </a:pPr>
            <a:r>
              <a:rPr lang="it-IT" sz="4050" spc="325">
                <a:solidFill>
                  <a:srgbClr val="FFCC05"/>
                </a:solidFill>
                <a:latin typeface="Times New Roman" panose="02020603050405020304" pitchFamily="1"/>
              </a:rPr>
              <a:t>i punti di vista di... </a:t>
            </a:r>
          </a:p>
        </p:txBody>
      </p:sp>
      <p:sp>
        <p:nvSpPr>
          <p:cNvPr id="119" name="Segnaposto testo 118"/>
          <p:cNvSpPr>
            <a:spLocks noGrp="1"/>
          </p:cNvSpPr>
          <p:nvPr>
            <p:ph type="body" idx="10"/>
          </p:nvPr>
        </p:nvSpPr>
        <p:spPr>
          <a:xfrm>
            <a:off x="492125" y="1910699"/>
            <a:ext cx="11144250" cy="5713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2331720" marR="0" indent="0" algn="l">
              <a:lnSpc>
                <a:spcPts val="2700"/>
              </a:lnSpc>
              <a:spcAft>
                <a:spcPts val="1820"/>
              </a:spcAft>
              <a:tabLst>
                <a:tab pos="5486400" algn="l"/>
              </a:tabLst>
            </a:pPr>
            <a:r>
              <a:rPr lang="it-IT" sz="2600" spc="0">
                <a:solidFill>
                  <a:srgbClr val="FFFFFF"/>
                </a:solidFill>
                <a:latin typeface="Times New Roman" panose="02020603050405020304" pitchFamily="1"/>
              </a:rPr>
              <a:t>Bibliotecari Utenti </a:t>
            </a:r>
          </a:p>
        </p:txBody>
      </p:sp>
      <p:sp>
        <p:nvSpPr>
          <p:cNvPr id="122" name="Segnaposto testo 121"/>
          <p:cNvSpPr>
            <a:spLocks noGrp="1"/>
          </p:cNvSpPr>
          <p:nvPr>
            <p:ph type="body" idx="10"/>
          </p:nvPr>
        </p:nvSpPr>
        <p:spPr>
          <a:xfrm>
            <a:off x="2027238" y="5746408"/>
            <a:ext cx="8122444" cy="3637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2700"/>
              </a:lnSpc>
              <a:spcAft>
                <a:spcPts val="45"/>
              </a:spcAft>
            </a:pPr>
            <a:r>
              <a:rPr lang="it-IT" sz="2600" spc="150">
                <a:solidFill>
                  <a:srgbClr val="FFCC05"/>
                </a:solidFill>
                <a:latin typeface="Times New Roman" panose="02020603050405020304" pitchFamily="1"/>
              </a:rPr>
              <a:t>(poco rappresentati gli utenti potenziali)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5FD0B-500D-46A8-89D5-EAC5AFDBE9D9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FB286-E246-492A-90D3-977ED446D0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1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egnaposto testo 55"/>
          <p:cNvSpPr>
            <a:spLocks noGrp="1"/>
          </p:cNvSpPr>
          <p:nvPr>
            <p:ph type="body" idx="10"/>
          </p:nvPr>
        </p:nvSpPr>
        <p:spPr>
          <a:xfrm>
            <a:off x="941388" y="322028"/>
            <a:ext cx="10001250" cy="7311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225" rIns="0" bIns="0" anchor="t"/>
          <a:lstStyle/>
          <a:p>
            <a:pPr marL="0" marR="0" indent="0" algn="ctr">
              <a:lnSpc>
                <a:spcPts val="4300"/>
              </a:lnSpc>
              <a:spcAft>
                <a:spcPts val="1580"/>
              </a:spcAft>
            </a:pPr>
            <a:r>
              <a:rPr lang="it-IT" sz="3500" spc="40">
                <a:solidFill>
                  <a:srgbClr val="FFCC05"/>
                </a:solidFill>
                <a:latin typeface="Verdana" panose="02020603050405020304" pitchFamily="2"/>
              </a:rPr>
              <a:t>Le parole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997C1-1C74-4B9A-9624-C292894E8612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6CDD8-D858-49BF-8470-0CCB64A389E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8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6F110-C2D4-4AAB-9091-1726F15C5DC8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462BA-E099-4F67-969D-318C8C0873A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9993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D548E-2CA8-4562-BEBD-1C9727C760DA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4AA05-71F1-43DA-9B90-1F89ACE56B2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154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7DA9B-D743-400C-AAA5-8881E9A9EBFC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5F493-B75A-4B89-A256-80A25ACEF7D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92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34708-DC59-4DFE-B707-AE3B2B927287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F3844-8E19-4ACA-B352-9FAC83F38E2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79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1FB65-8BDD-4A05-B0FA-3FBF5338180B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624F6-8B5A-423F-A4F5-767F0F7D968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1676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21442-0141-4901-B734-C3E92F199FD5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B512F-B417-4272-9C46-9CF30A826E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96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51B3C4B9-908A-45FF-B8DB-93B210C6FF62}" type="datetime1">
              <a:rPr lang="it-IT" smtClean="0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286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4" r:id="rId19"/>
    <p:sldLayoutId id="2147484375" r:id="rId2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3512" y="1844824"/>
            <a:ext cx="8496944" cy="21602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La percezione pubblica delle biblioteche</a:t>
            </a:r>
            <a:endParaRPr lang="it-IT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4797152"/>
            <a:ext cx="6400800" cy="129614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Anna </a:t>
            </a:r>
            <a:r>
              <a:rPr lang="it-IT" sz="2800" b="1" dirty="0" err="1" smtClean="0">
                <a:solidFill>
                  <a:schemeClr val="tx1"/>
                </a:solidFill>
              </a:rPr>
              <a:t>Galluzzi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accent1"/>
                </a:solidFill>
              </a:rPr>
              <a:t>I parametri inseriti per ciascun articolo (</a:t>
            </a:r>
            <a:r>
              <a:rPr lang="it-IT" b="1" dirty="0" err="1" smtClean="0">
                <a:solidFill>
                  <a:schemeClr val="accent1"/>
                </a:solidFill>
              </a:rPr>
              <a:t>metadatazione</a:t>
            </a:r>
            <a:r>
              <a:rPr lang="it-IT" b="1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79875" name="Segnaposto contenuto 2"/>
          <p:cNvSpPr>
            <a:spLocks noGrp="1"/>
          </p:cNvSpPr>
          <p:nvPr>
            <p:ph sz="quarter" idx="1"/>
          </p:nvPr>
        </p:nvSpPr>
        <p:spPr>
          <a:xfrm>
            <a:off x="551384" y="1556792"/>
            <a:ext cx="7704856" cy="5112568"/>
          </a:xfrm>
        </p:spPr>
        <p:txBody>
          <a:bodyPr>
            <a:normAutofit/>
          </a:bodyPr>
          <a:lstStyle/>
          <a:p>
            <a:pPr eaLnBrk="1" hangingPunct="1">
              <a:lnSpc>
                <a:spcPts val="3400"/>
              </a:lnSpc>
            </a:pPr>
            <a:r>
              <a:rPr lang="it-IT" altLang="it-IT" sz="2400" dirty="0" smtClean="0"/>
              <a:t>Nazione</a:t>
            </a:r>
          </a:p>
          <a:p>
            <a:pPr eaLnBrk="1" hangingPunct="1">
              <a:lnSpc>
                <a:spcPts val="3400"/>
              </a:lnSpc>
            </a:pPr>
            <a:r>
              <a:rPr lang="it-IT" altLang="it-IT" sz="2400" dirty="0" smtClean="0"/>
              <a:t>Titolo del giornale</a:t>
            </a:r>
          </a:p>
          <a:p>
            <a:pPr eaLnBrk="1" hangingPunct="1">
              <a:lnSpc>
                <a:spcPts val="3400"/>
              </a:lnSpc>
            </a:pPr>
            <a:r>
              <a:rPr lang="it-IT" altLang="it-IT" sz="2400" dirty="0" smtClean="0"/>
              <a:t>Anno di pubblicazione</a:t>
            </a:r>
          </a:p>
          <a:p>
            <a:pPr eaLnBrk="1" hangingPunct="1">
              <a:lnSpc>
                <a:spcPts val="3400"/>
              </a:lnSpc>
            </a:pPr>
            <a:r>
              <a:rPr lang="it-IT" altLang="it-IT" sz="2400" dirty="0" smtClean="0"/>
              <a:t>Prevalenza o no del tema bibliotecario</a:t>
            </a:r>
          </a:p>
          <a:p>
            <a:pPr eaLnBrk="1" hangingPunct="1">
              <a:lnSpc>
                <a:spcPts val="3400"/>
              </a:lnSpc>
            </a:pPr>
            <a:r>
              <a:rPr lang="it-IT" altLang="it-IT" sz="2400" dirty="0" smtClean="0"/>
              <a:t>Tipo di biblioteche prese in considerazione</a:t>
            </a:r>
          </a:p>
          <a:p>
            <a:pPr eaLnBrk="1" hangingPunct="1">
              <a:lnSpc>
                <a:spcPts val="3400"/>
              </a:lnSpc>
            </a:pPr>
            <a:r>
              <a:rPr lang="it-IT" altLang="it-IT" sz="2400" dirty="0" smtClean="0"/>
              <a:t>Tema principale dell’articolo</a:t>
            </a:r>
          </a:p>
          <a:p>
            <a:pPr eaLnBrk="1" hangingPunct="1">
              <a:lnSpc>
                <a:spcPts val="3400"/>
              </a:lnSpc>
            </a:pPr>
            <a:r>
              <a:rPr lang="it-IT" altLang="it-IT" sz="2400" dirty="0" smtClean="0"/>
              <a:t>Rubrica nel quale l’articolo è stato pubblicato</a:t>
            </a:r>
          </a:p>
          <a:p>
            <a:pPr eaLnBrk="1" hangingPunct="1">
              <a:lnSpc>
                <a:spcPts val="3400"/>
              </a:lnSpc>
            </a:pPr>
            <a:r>
              <a:rPr lang="it-IT" altLang="it-IT" sz="2400" dirty="0" smtClean="0"/>
              <a:t>Qualora l’articolo parli di biblioteche straniere, nazione di cui si parla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382000" cy="10698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  <a:latin typeface="Trebuchet MS" pitchFamily="34" charset="0"/>
              </a:rPr>
              <a:t>La classificazione tematica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1005872" y="1844825"/>
            <a:ext cx="4876344" cy="394637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smtClean="0"/>
              <a:t>Mission/Roles</a:t>
            </a:r>
          </a:p>
          <a:p>
            <a:pPr eaLnBrk="1" hangingPunct="1"/>
            <a:r>
              <a:rPr lang="en-GB" sz="2000" dirty="0" smtClean="0"/>
              <a:t>Conservation/Holdings/</a:t>
            </a:r>
          </a:p>
          <a:p>
            <a:pPr eaLnBrk="1" hangingPunct="1">
              <a:buNone/>
            </a:pPr>
            <a:r>
              <a:rPr lang="en-GB" sz="2000" dirty="0" smtClean="0"/>
              <a:t>	Catalogue</a:t>
            </a:r>
          </a:p>
          <a:p>
            <a:pPr eaLnBrk="1" hangingPunct="1"/>
            <a:r>
              <a:rPr lang="en-GB" sz="2000" dirty="0" smtClean="0"/>
              <a:t>Digitisation/Digital libraries</a:t>
            </a:r>
          </a:p>
          <a:p>
            <a:pPr eaLnBrk="1" hangingPunct="1"/>
            <a:r>
              <a:rPr lang="en-GB" sz="2000" dirty="0" smtClean="0"/>
              <a:t>History</a:t>
            </a:r>
          </a:p>
          <a:p>
            <a:pPr eaLnBrk="1" hangingPunct="1"/>
            <a:r>
              <a:rPr lang="en-GB" sz="2000" dirty="0" smtClean="0"/>
              <a:t>Reading/Marketing</a:t>
            </a:r>
          </a:p>
          <a:p>
            <a:pPr eaLnBrk="1" hangingPunct="1"/>
            <a:r>
              <a:rPr lang="en-GB" sz="2000" dirty="0" smtClean="0"/>
              <a:t>Politics/Strategy/</a:t>
            </a:r>
          </a:p>
          <a:p>
            <a:pPr eaLnBrk="1" hangingPunct="1">
              <a:buNone/>
            </a:pPr>
            <a:r>
              <a:rPr lang="en-GB" sz="2000" dirty="0" smtClean="0"/>
              <a:t>	Management</a:t>
            </a:r>
            <a:endParaRPr lang="it-IT" sz="2000" dirty="0" smtClean="0"/>
          </a:p>
          <a:p>
            <a:endParaRPr lang="it-IT" sz="200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94967" y="1772817"/>
            <a:ext cx="4895330" cy="401838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smtClean="0"/>
              <a:t>Library closures/</a:t>
            </a:r>
          </a:p>
          <a:p>
            <a:pPr eaLnBrk="1" hangingPunct="1">
              <a:buNone/>
            </a:pPr>
            <a:r>
              <a:rPr lang="en-GB" sz="2000" dirty="0" smtClean="0"/>
              <a:t>	Budget cuts</a:t>
            </a:r>
          </a:p>
          <a:p>
            <a:pPr eaLnBrk="1" hangingPunct="1"/>
            <a:r>
              <a:rPr lang="en-GB" sz="2000" dirty="0" smtClean="0"/>
              <a:t>Internet/E-book/</a:t>
            </a:r>
          </a:p>
          <a:p>
            <a:pPr eaLnBrk="1" hangingPunct="1">
              <a:buNone/>
            </a:pPr>
            <a:r>
              <a:rPr lang="en-GB" sz="2000" dirty="0" smtClean="0"/>
              <a:t>	Technology</a:t>
            </a:r>
          </a:p>
          <a:p>
            <a:pPr eaLnBrk="1" hangingPunct="1"/>
            <a:r>
              <a:rPr lang="en-GB" sz="2000" dirty="0" smtClean="0"/>
              <a:t>Services/Users</a:t>
            </a:r>
          </a:p>
          <a:p>
            <a:pPr eaLnBrk="1" hangingPunct="1"/>
            <a:r>
              <a:rPr lang="en-GB" sz="2000" dirty="0" smtClean="0"/>
              <a:t>Staff/Recruitment</a:t>
            </a:r>
          </a:p>
          <a:p>
            <a:pPr eaLnBrk="1" hangingPunct="1"/>
            <a:r>
              <a:rPr lang="en-GB" sz="2000" dirty="0" smtClean="0"/>
              <a:t>New libraries/New buildings</a:t>
            </a:r>
          </a:p>
          <a:p>
            <a:pPr eaLnBrk="1" hangingPunct="1"/>
            <a:r>
              <a:rPr lang="en-GB" sz="2000" dirty="0" smtClean="0"/>
              <a:t>Acquisitions/Open access</a:t>
            </a:r>
          </a:p>
          <a:p>
            <a:pPr eaLnBrk="1" hangingPunct="1"/>
            <a:r>
              <a:rPr lang="en-GB" sz="2000" dirty="0" smtClean="0"/>
              <a:t>Buildings/Architecture</a:t>
            </a:r>
            <a:endParaRPr lang="it-IT" sz="2000" dirty="0" smtClean="0"/>
          </a:p>
          <a:p>
            <a:pPr>
              <a:buNone/>
            </a:pP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775103" y="188640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  <a:latin typeface="Trebuchet MS" pitchFamily="34" charset="0"/>
              </a:rPr>
              <a:t>Analisi quantitativa</a:t>
            </a:r>
            <a:endParaRPr lang="it-IT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551384" y="1159090"/>
            <a:ext cx="10801200" cy="475252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Quanti </a:t>
            </a:r>
            <a:r>
              <a:rPr lang="it-IT" sz="2800" dirty="0"/>
              <a:t>articoli</a:t>
            </a:r>
          </a:p>
          <a:p>
            <a:r>
              <a:rPr lang="it-IT" sz="2800" dirty="0"/>
              <a:t>Quali sono le biblioteche più rappresentate </a:t>
            </a:r>
            <a:r>
              <a:rPr lang="it-IT" sz="2400" dirty="0"/>
              <a:t>(in generale, per nazione e per testata)</a:t>
            </a:r>
            <a:endParaRPr lang="it-IT" sz="2800" dirty="0"/>
          </a:p>
          <a:p>
            <a:r>
              <a:rPr lang="it-IT" sz="2800" dirty="0"/>
              <a:t>Livello di internazionalità </a:t>
            </a:r>
            <a:r>
              <a:rPr lang="it-IT" sz="2400" dirty="0"/>
              <a:t>(per nazione e per testata)</a:t>
            </a:r>
            <a:endParaRPr lang="it-IT" sz="2800" dirty="0"/>
          </a:p>
          <a:p>
            <a:r>
              <a:rPr lang="it-IT" sz="2800" dirty="0"/>
              <a:t>Collocazione degli articoli nella struttura del giornale </a:t>
            </a:r>
            <a:r>
              <a:rPr lang="it-IT" sz="2400" dirty="0"/>
              <a:t>(rubriche più utilizzate per nazione e per testata)</a:t>
            </a:r>
            <a:endParaRPr lang="it-IT" sz="2800" dirty="0"/>
          </a:p>
          <a:p>
            <a:r>
              <a:rPr lang="it-IT" sz="2800" dirty="0"/>
              <a:t>Temi bibliotecari più popolari </a:t>
            </a:r>
            <a:r>
              <a:rPr lang="it-IT" sz="2400" dirty="0"/>
              <a:t>(in generale, per nazione e per testata)</a:t>
            </a:r>
            <a:endParaRPr lang="it-IT" sz="2800" dirty="0"/>
          </a:p>
          <a:p>
            <a:r>
              <a:rPr lang="it-IT" sz="2800" dirty="0"/>
              <a:t>Andamento della presenza dei temi nel tempo </a:t>
            </a:r>
            <a:r>
              <a:rPr lang="it-IT" sz="2400" dirty="0"/>
              <a:t>(in generale, per nazione e per testata</a:t>
            </a:r>
            <a:r>
              <a:rPr lang="it-IT" sz="2400" dirty="0" smtClean="0"/>
              <a:t>)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83432" y="18864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1"/>
                </a:solidFill>
                <a:effectLst/>
              </a:rPr>
              <a:t>Tipologie di biblioteche in % sugli articoli </a:t>
            </a:r>
            <a:br>
              <a:rPr lang="it-IT" sz="3600" b="1" dirty="0" smtClean="0">
                <a:solidFill>
                  <a:schemeClr val="accent1"/>
                </a:solidFill>
                <a:effectLst/>
              </a:rPr>
            </a:br>
            <a:r>
              <a:rPr lang="it-IT" sz="3600" b="1" dirty="0" smtClean="0">
                <a:solidFill>
                  <a:schemeClr val="accent1"/>
                </a:solidFill>
                <a:effectLst/>
              </a:rPr>
              <a:t>con tema bibliotecario prevalente</a:t>
            </a:r>
            <a:endParaRPr lang="it-IT" sz="36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>
              <a:latin typeface="Georgia" pitchFamily="18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1919536" y="1772816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83432" y="18864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Tipologie di biblioteche in % sugli articoli </a:t>
            </a:r>
            <a:b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con tema bibliotecario prevalente per nazione</a:t>
            </a:r>
            <a:endParaRPr lang="it-IT" sz="3600" b="1" dirty="0"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>
              <a:latin typeface="Georgia" pitchFamily="18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2567608" y="2780929"/>
          <a:ext cx="64389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469044"/>
              </p:ext>
            </p:extLst>
          </p:nvPr>
        </p:nvGraphicFramePr>
        <p:xfrm>
          <a:off x="913795" y="1277548"/>
          <a:ext cx="830193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1"/>
                </a:solidFill>
                <a:effectLst/>
              </a:rPr>
              <a:t>Argomenti in % sugli articoli </a:t>
            </a:r>
            <a:br>
              <a:rPr lang="it-IT" sz="3600" b="1" dirty="0" smtClean="0">
                <a:solidFill>
                  <a:schemeClr val="accent1"/>
                </a:solidFill>
                <a:effectLst/>
              </a:rPr>
            </a:br>
            <a:r>
              <a:rPr lang="it-IT" sz="3600" b="1" dirty="0" smtClean="0">
                <a:solidFill>
                  <a:schemeClr val="accent1"/>
                </a:solidFill>
                <a:effectLst/>
              </a:rPr>
              <a:t>con tema bibliotecario prevalente</a:t>
            </a:r>
            <a:endParaRPr lang="it-IT" sz="36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>
              <a:latin typeface="Georgia" pitchFamily="18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2567608" y="2780929"/>
          <a:ext cx="64389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94003"/>
              </p:ext>
            </p:extLst>
          </p:nvPr>
        </p:nvGraphicFramePr>
        <p:xfrm>
          <a:off x="-168696" y="1340768"/>
          <a:ext cx="928903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11424" y="11663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Argomenti in % sugli articoli </a:t>
            </a:r>
            <a:b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con tema bibliotecario prevalente per nazione</a:t>
            </a:r>
            <a:endParaRPr lang="it-IT" sz="3600" b="1" dirty="0"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>
              <a:latin typeface="Georgia" pitchFamily="18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2567608" y="2780929"/>
          <a:ext cx="64389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98103"/>
              </p:ext>
            </p:extLst>
          </p:nvPr>
        </p:nvGraphicFramePr>
        <p:xfrm>
          <a:off x="653580" y="1342129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Andamento degli articoli su </a:t>
            </a:r>
            <a:b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“</a:t>
            </a:r>
            <a:r>
              <a:rPr lang="it-IT" sz="3600" b="1" dirty="0" err="1" smtClean="0">
                <a:solidFill>
                  <a:schemeClr val="accent1"/>
                </a:solidFill>
                <a:effectLst/>
                <a:latin typeface="+mn-lt"/>
              </a:rPr>
              <a:t>new</a:t>
            </a: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  <a:effectLst/>
                <a:latin typeface="+mn-lt"/>
              </a:rPr>
              <a:t>libraries</a:t>
            </a: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/</a:t>
            </a:r>
            <a:r>
              <a:rPr lang="it-IT" sz="3600" b="1" dirty="0" err="1" smtClean="0">
                <a:solidFill>
                  <a:schemeClr val="accent1"/>
                </a:solidFill>
                <a:effectLst/>
                <a:latin typeface="+mn-lt"/>
              </a:rPr>
              <a:t>new</a:t>
            </a: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  <a:effectLst/>
                <a:latin typeface="+mn-lt"/>
              </a:rPr>
              <a:t>buildings</a:t>
            </a: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” per nazione</a:t>
            </a:r>
            <a:endParaRPr lang="it-IT" sz="3600" b="1" dirty="0"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>
              <a:latin typeface="Georgia" pitchFamily="18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2567608" y="2780929"/>
          <a:ext cx="64389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755802"/>
              </p:ext>
            </p:extLst>
          </p:nvPr>
        </p:nvGraphicFramePr>
        <p:xfrm>
          <a:off x="1164834" y="1194841"/>
          <a:ext cx="7488832" cy="525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Andamento degli articoli </a:t>
            </a:r>
            <a:b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su “</a:t>
            </a:r>
            <a:r>
              <a:rPr lang="it-IT" sz="3600" b="1" dirty="0" err="1" smtClean="0">
                <a:solidFill>
                  <a:schemeClr val="accent1"/>
                </a:solidFill>
                <a:effectLst/>
                <a:latin typeface="+mn-lt"/>
              </a:rPr>
              <a:t>library</a:t>
            </a: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  <a:effectLst/>
                <a:latin typeface="+mn-lt"/>
              </a:rPr>
              <a:t>closures</a:t>
            </a: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/budget </a:t>
            </a:r>
            <a:r>
              <a:rPr lang="it-IT" sz="3600" b="1" dirty="0" err="1" smtClean="0">
                <a:solidFill>
                  <a:schemeClr val="accent1"/>
                </a:solidFill>
                <a:effectLst/>
                <a:latin typeface="+mn-lt"/>
              </a:rPr>
              <a:t>cuts</a:t>
            </a:r>
            <a:r>
              <a:rPr lang="it-IT" sz="3600" b="1" dirty="0" smtClean="0">
                <a:solidFill>
                  <a:schemeClr val="accent1"/>
                </a:solidFill>
                <a:effectLst/>
                <a:latin typeface="+mn-lt"/>
              </a:rPr>
              <a:t>” per nazione</a:t>
            </a:r>
            <a:endParaRPr lang="it-IT" sz="3600" b="1" dirty="0"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>
              <a:latin typeface="Georgia" pitchFamily="18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2567608" y="2780929"/>
          <a:ext cx="64389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81784"/>
              </p:ext>
            </p:extLst>
          </p:nvPr>
        </p:nvGraphicFramePr>
        <p:xfrm>
          <a:off x="767408" y="1471437"/>
          <a:ext cx="8640959" cy="538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  <a:effectLst/>
                <a:latin typeface="Trebuchet MS" pitchFamily="34" charset="0"/>
              </a:rPr>
              <a:t>Analisi qualitativa</a:t>
            </a:r>
            <a:endParaRPr lang="it-IT" b="1" dirty="0">
              <a:solidFill>
                <a:schemeClr val="accent1"/>
              </a:solidFill>
              <a:effectLst/>
              <a:latin typeface="Trebuchet MS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79376" y="1484784"/>
            <a:ext cx="11305256" cy="4824536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it-IT" sz="2800" dirty="0" smtClean="0"/>
              <a:t>individuazione </a:t>
            </a:r>
            <a:r>
              <a:rPr lang="it-IT" sz="2800" dirty="0"/>
              <a:t>delle </a:t>
            </a:r>
            <a:r>
              <a:rPr lang="it-IT" sz="2800" b="1" dirty="0">
                <a:solidFill>
                  <a:schemeClr val="accent1"/>
                </a:solidFill>
              </a:rPr>
              <a:t>storie e dei filoni di </a:t>
            </a:r>
            <a:r>
              <a:rPr lang="it-IT" sz="2800" b="1" dirty="0" smtClean="0">
                <a:solidFill>
                  <a:schemeClr val="accent1"/>
                </a:solidFill>
              </a:rPr>
              <a:t>dibattito:	</a:t>
            </a:r>
            <a:endParaRPr lang="it-IT" sz="1000" dirty="0"/>
          </a:p>
          <a:p>
            <a:pPr lvl="1">
              <a:lnSpc>
                <a:spcPts val="3400"/>
              </a:lnSpc>
            </a:pPr>
            <a:r>
              <a:rPr lang="it-IT" sz="2600" dirty="0"/>
              <a:t>analisi dei filoni di carattere </a:t>
            </a:r>
            <a:r>
              <a:rPr lang="it-IT" sz="2600" b="1" dirty="0">
                <a:solidFill>
                  <a:schemeClr val="accent1"/>
                </a:solidFill>
              </a:rPr>
              <a:t>sovra-nazionale</a:t>
            </a:r>
            <a:r>
              <a:rPr lang="it-IT" sz="2600" dirty="0"/>
              <a:t> (biblioteca digitale, tagli di bilancio e chiusura di biblioteche, ruolo e funzioni delle biblioteche</a:t>
            </a:r>
            <a:r>
              <a:rPr lang="it-IT" sz="2600" dirty="0" smtClean="0"/>
              <a:t>)</a:t>
            </a:r>
          </a:p>
          <a:p>
            <a:pPr lvl="1">
              <a:lnSpc>
                <a:spcPts val="3400"/>
              </a:lnSpc>
            </a:pPr>
            <a:r>
              <a:rPr lang="it-IT" sz="2600" dirty="0" smtClean="0"/>
              <a:t>analisi </a:t>
            </a:r>
            <a:r>
              <a:rPr lang="it-IT" sz="2600" dirty="0"/>
              <a:t>dei filoni di </a:t>
            </a:r>
            <a:r>
              <a:rPr lang="it-IT" sz="2600" b="1" dirty="0">
                <a:solidFill>
                  <a:schemeClr val="accent1"/>
                </a:solidFill>
              </a:rPr>
              <a:t>dibattito a livello </a:t>
            </a:r>
            <a:r>
              <a:rPr lang="it-IT" sz="2600" b="1" dirty="0" smtClean="0">
                <a:solidFill>
                  <a:schemeClr val="accent1"/>
                </a:solidFill>
              </a:rPr>
              <a:t>nazionale</a:t>
            </a:r>
          </a:p>
          <a:p>
            <a:pPr>
              <a:lnSpc>
                <a:spcPts val="3400"/>
              </a:lnSpc>
            </a:pPr>
            <a:r>
              <a:rPr lang="it-IT" sz="2800" dirty="0" smtClean="0"/>
              <a:t>analisi </a:t>
            </a:r>
            <a:r>
              <a:rPr lang="it-IT" sz="2800" dirty="0"/>
              <a:t>del </a:t>
            </a:r>
            <a:r>
              <a:rPr lang="it-IT" sz="2800" b="1" dirty="0">
                <a:solidFill>
                  <a:schemeClr val="accent1"/>
                </a:solidFill>
              </a:rPr>
              <a:t>punto di vista dei lettori e dei commentatori</a:t>
            </a:r>
            <a:r>
              <a:rPr lang="it-IT" sz="2800" dirty="0"/>
              <a:t>, attraverso le lettere ai giornali e gli articoli di commento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27448" y="1761067"/>
            <a:ext cx="10009111" cy="2460021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accent1"/>
                </a:solidFill>
              </a:rPr>
              <a:t>Due indagini sulla percezione</a:t>
            </a:r>
            <a:endParaRPr lang="it-IT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  <a:latin typeface="Trebuchet MS" pitchFamily="34" charset="0"/>
              </a:rPr>
              <a:t>Risultati e riflessioni finali</a:t>
            </a:r>
            <a:endParaRPr lang="it-IT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623392" y="1340768"/>
            <a:ext cx="10945216" cy="496855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it-IT" sz="3200" dirty="0" smtClean="0"/>
              <a:t>Qual </a:t>
            </a:r>
            <a:r>
              <a:rPr lang="it-IT" sz="3200" dirty="0"/>
              <a:t>era l’obiettivo iniziale? </a:t>
            </a:r>
          </a:p>
          <a:p>
            <a:pPr>
              <a:lnSpc>
                <a:spcPct val="130000"/>
              </a:lnSpc>
              <a:buNone/>
            </a:pPr>
            <a:r>
              <a:rPr lang="it-IT" sz="3200" dirty="0"/>
              <a:t>	Riflettere sul futuro della biblioteca e sul suo impatto sociale da un punto di vista esterno al mondo dei bibliotecari, per far emergere l’eventuale gap </a:t>
            </a:r>
            <a:r>
              <a:rPr lang="it-IT" sz="3200" dirty="0" smtClean="0"/>
              <a:t>percettivo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  <a:latin typeface="Trebuchet MS" pitchFamily="34" charset="0"/>
              </a:rPr>
              <a:t>Risultati e riflessioni finali</a:t>
            </a:r>
            <a:endParaRPr lang="it-IT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767408" y="1340769"/>
            <a:ext cx="10729191" cy="4248471"/>
          </a:xfrm>
        </p:spPr>
        <p:txBody>
          <a:bodyPr>
            <a:normAutofit lnSpcReduction="10000"/>
          </a:bodyPr>
          <a:lstStyle/>
          <a:p>
            <a:r>
              <a:rPr lang="it-IT" sz="3200" dirty="0"/>
              <a:t>Identificare </a:t>
            </a:r>
            <a:r>
              <a:rPr lang="it-IT" sz="3200" b="1" dirty="0">
                <a:solidFill>
                  <a:schemeClr val="accent1"/>
                </a:solidFill>
              </a:rPr>
              <a:t>macro-tematiche di interesse </a:t>
            </a:r>
            <a:r>
              <a:rPr lang="it-IT" sz="3200" dirty="0"/>
              <a:t>nel mondo </a:t>
            </a:r>
            <a:r>
              <a:rPr lang="it-IT" sz="3200" dirty="0" err="1"/>
              <a:t>biblioteconomico</a:t>
            </a:r>
            <a:r>
              <a:rPr lang="it-IT" sz="3200" dirty="0"/>
              <a:t>:</a:t>
            </a:r>
          </a:p>
          <a:p>
            <a:pPr lvl="1"/>
            <a:r>
              <a:rPr lang="it-IT" sz="3000" dirty="0"/>
              <a:t>Biblioteche nell’ambito della </a:t>
            </a:r>
            <a:r>
              <a:rPr lang="it-IT" sz="3000" i="1" dirty="0" err="1"/>
              <a:t>knowledge</a:t>
            </a:r>
            <a:r>
              <a:rPr lang="it-IT" sz="3000" i="1" dirty="0"/>
              <a:t> economy</a:t>
            </a:r>
          </a:p>
          <a:p>
            <a:pPr lvl="1"/>
            <a:r>
              <a:rPr lang="it-IT" sz="3000" dirty="0"/>
              <a:t>Biblioteche e welfare</a:t>
            </a:r>
          </a:p>
          <a:p>
            <a:pPr lvl="1"/>
            <a:r>
              <a:rPr lang="it-IT" sz="3000" dirty="0"/>
              <a:t>Biblioteche e nuove tecnologie</a:t>
            </a:r>
          </a:p>
          <a:p>
            <a:r>
              <a:rPr lang="it-IT" sz="3200" dirty="0" smtClean="0"/>
              <a:t>Analisi </a:t>
            </a:r>
            <a:r>
              <a:rPr lang="it-IT" sz="3200" dirty="0"/>
              <a:t>del dibattito biblioteconomico e verifica del riflesso e della eventuale corrispondenza nelle fonti analizzate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907316" y="188640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  <a:latin typeface="Trebuchet MS" pitchFamily="34" charset="0"/>
              </a:rPr>
              <a:t>Risultati e riflessioni finali</a:t>
            </a:r>
            <a:endParaRPr lang="it-IT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79377" y="1303106"/>
            <a:ext cx="11069520" cy="460851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it-IT" sz="2800" dirty="0" smtClean="0"/>
              <a:t>L’idea di biblioteca prevalente nell’opinione pubblica ruota intorno a due aspetti:</a:t>
            </a:r>
          </a:p>
          <a:p>
            <a:pPr lvl="1">
              <a:lnSpc>
                <a:spcPts val="4000"/>
              </a:lnSpc>
            </a:pPr>
            <a:r>
              <a:rPr lang="en-GB" sz="2400" dirty="0" smtClean="0"/>
              <a:t>la </a:t>
            </a:r>
            <a:r>
              <a:rPr lang="en-GB" sz="2400" b="1" dirty="0" err="1" smtClean="0">
                <a:solidFill>
                  <a:schemeClr val="accent1"/>
                </a:solidFill>
              </a:rPr>
              <a:t>biblioteca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err="1" smtClean="0">
                <a:solidFill>
                  <a:schemeClr val="accent1"/>
                </a:solidFill>
              </a:rPr>
              <a:t>fisica</a:t>
            </a:r>
            <a:r>
              <a:rPr lang="en-GB" sz="2400" dirty="0" smtClean="0"/>
              <a:t>, </a:t>
            </a:r>
            <a:r>
              <a:rPr lang="en-GB" sz="2400" dirty="0" err="1" smtClean="0"/>
              <a:t>che</a:t>
            </a:r>
            <a:r>
              <a:rPr lang="en-GB" sz="2400" dirty="0" smtClean="0"/>
              <a:t> è </a:t>
            </a:r>
            <a:r>
              <a:rPr lang="en-GB" sz="2400" dirty="0" err="1" smtClean="0"/>
              <a:t>identificata</a:t>
            </a:r>
            <a:r>
              <a:rPr lang="en-GB" sz="2400" dirty="0" smtClean="0"/>
              <a:t> con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concetto</a:t>
            </a:r>
            <a:r>
              <a:rPr lang="en-GB" sz="2400" dirty="0" smtClean="0"/>
              <a:t> </a:t>
            </a:r>
            <a:r>
              <a:rPr lang="en-GB" sz="2400" dirty="0" err="1" smtClean="0"/>
              <a:t>stesso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biblioteca</a:t>
            </a:r>
            <a:r>
              <a:rPr lang="en-GB" sz="2400" dirty="0" smtClean="0"/>
              <a:t>;</a:t>
            </a:r>
          </a:p>
          <a:p>
            <a:pPr lvl="1">
              <a:lnSpc>
                <a:spcPts val="4000"/>
              </a:lnSpc>
            </a:pPr>
            <a:r>
              <a:rPr lang="en-GB" sz="2400" dirty="0" smtClean="0"/>
              <a:t>la </a:t>
            </a:r>
            <a:r>
              <a:rPr lang="en-GB" sz="2400" b="1" dirty="0" err="1" smtClean="0">
                <a:solidFill>
                  <a:schemeClr val="accent1"/>
                </a:solidFill>
              </a:rPr>
              <a:t>biblioteca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err="1" smtClean="0">
                <a:solidFill>
                  <a:schemeClr val="accent1"/>
                </a:solidFill>
              </a:rPr>
              <a:t>digitale</a:t>
            </a:r>
            <a:r>
              <a:rPr lang="en-GB" sz="2400" dirty="0" smtClean="0"/>
              <a:t>, </a:t>
            </a:r>
            <a:r>
              <a:rPr lang="en-GB" sz="2400" dirty="0" err="1" smtClean="0"/>
              <a:t>concepita</a:t>
            </a:r>
            <a:r>
              <a:rPr lang="en-GB" sz="2400" dirty="0" smtClean="0"/>
              <a:t> come la </a:t>
            </a:r>
            <a:r>
              <a:rPr lang="en-GB" sz="2400" dirty="0" err="1" smtClean="0"/>
              <a:t>somma</a:t>
            </a:r>
            <a:r>
              <a:rPr lang="en-GB" sz="2400" dirty="0" smtClean="0"/>
              <a:t> </a:t>
            </a:r>
            <a:r>
              <a:rPr lang="en-GB" sz="2400" dirty="0" err="1" smtClean="0"/>
              <a:t>dei</a:t>
            </a:r>
            <a:r>
              <a:rPr lang="en-GB" sz="2400" dirty="0" smtClean="0"/>
              <a:t> </a:t>
            </a:r>
            <a:r>
              <a:rPr lang="en-GB" sz="2400" dirty="0" err="1" smtClean="0"/>
              <a:t>contenuti</a:t>
            </a:r>
            <a:r>
              <a:rPr lang="en-GB" sz="2400" dirty="0" smtClean="0"/>
              <a:t> </a:t>
            </a:r>
            <a:r>
              <a:rPr lang="en-GB" sz="2400" dirty="0" err="1" smtClean="0"/>
              <a:t>nativamente</a:t>
            </a:r>
            <a:r>
              <a:rPr lang="en-GB" sz="2400" dirty="0" smtClean="0"/>
              <a:t> </a:t>
            </a:r>
            <a:r>
              <a:rPr lang="en-GB" sz="2400" dirty="0" err="1" smtClean="0"/>
              <a:t>digitali</a:t>
            </a:r>
            <a:r>
              <a:rPr lang="en-GB" sz="2400" dirty="0" smtClean="0"/>
              <a:t> e </a:t>
            </a:r>
            <a:r>
              <a:rPr lang="en-GB" sz="2400" dirty="0" err="1" smtClean="0"/>
              <a:t>digitalizzati</a:t>
            </a:r>
            <a:r>
              <a:rPr lang="en-GB" sz="2400" dirty="0" smtClean="0"/>
              <a:t>. Il </a:t>
            </a:r>
            <a:r>
              <a:rPr lang="en-GB" sz="2400" dirty="0" err="1" smtClean="0"/>
              <a:t>fatto</a:t>
            </a:r>
            <a:r>
              <a:rPr lang="en-GB" sz="2400" dirty="0" smtClean="0"/>
              <a:t> è </a:t>
            </a:r>
            <a:r>
              <a:rPr lang="en-GB" sz="2400" dirty="0" err="1" smtClean="0"/>
              <a:t>che</a:t>
            </a:r>
            <a:r>
              <a:rPr lang="en-GB" sz="2400" dirty="0" smtClean="0"/>
              <a:t> in </a:t>
            </a:r>
            <a:r>
              <a:rPr lang="en-GB" sz="2400" dirty="0" err="1" smtClean="0"/>
              <a:t>questo</a:t>
            </a:r>
            <a:r>
              <a:rPr lang="en-GB" sz="2400" dirty="0" smtClean="0"/>
              <a:t> </a:t>
            </a:r>
            <a:r>
              <a:rPr lang="en-GB" sz="2400" dirty="0" err="1" smtClean="0"/>
              <a:t>ambito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ruolo</a:t>
            </a:r>
            <a:r>
              <a:rPr lang="en-GB" sz="2400" dirty="0" smtClean="0"/>
              <a:t> </a:t>
            </a:r>
            <a:r>
              <a:rPr lang="en-GB" sz="2400" dirty="0" err="1" smtClean="0"/>
              <a:t>delle</a:t>
            </a:r>
            <a:r>
              <a:rPr lang="en-GB" sz="2400" dirty="0" smtClean="0"/>
              <a:t> </a:t>
            </a:r>
            <a:r>
              <a:rPr lang="en-GB" sz="2400" dirty="0" err="1" smtClean="0"/>
              <a:t>biblioteche</a:t>
            </a:r>
            <a:r>
              <a:rPr lang="en-GB" sz="2400" dirty="0" smtClean="0"/>
              <a:t> </a:t>
            </a:r>
            <a:r>
              <a:rPr lang="en-GB" sz="2400" dirty="0" err="1" smtClean="0"/>
              <a:t>esistenti</a:t>
            </a:r>
            <a:r>
              <a:rPr lang="en-GB" sz="2400" dirty="0" smtClean="0"/>
              <a:t> è </a:t>
            </a:r>
            <a:r>
              <a:rPr lang="en-GB" sz="2400" dirty="0" err="1" smtClean="0"/>
              <a:t>percepito</a:t>
            </a:r>
            <a:r>
              <a:rPr lang="en-GB" sz="2400" dirty="0" smtClean="0"/>
              <a:t> solo in </a:t>
            </a:r>
            <a:r>
              <a:rPr lang="en-GB" sz="2400" dirty="0" err="1" smtClean="0"/>
              <a:t>quanto</a:t>
            </a:r>
            <a:r>
              <a:rPr lang="en-GB" sz="2400" dirty="0" smtClean="0"/>
              <a:t> </a:t>
            </a:r>
            <a:r>
              <a:rPr lang="en-GB" sz="2400" dirty="0" err="1" smtClean="0"/>
              <a:t>fornitrici</a:t>
            </a:r>
            <a:r>
              <a:rPr lang="en-GB" sz="2400" dirty="0" smtClean="0"/>
              <a:t> </a:t>
            </a:r>
            <a:r>
              <a:rPr lang="en-GB" sz="2400" dirty="0" err="1" smtClean="0"/>
              <a:t>delle</a:t>
            </a:r>
            <a:r>
              <a:rPr lang="en-GB" sz="2400" dirty="0" smtClean="0"/>
              <a:t> </a:t>
            </a:r>
            <a:r>
              <a:rPr lang="en-GB" sz="2400" dirty="0" err="1" smtClean="0"/>
              <a:t>collezioni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digitalizzare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883114" y="188640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  <a:latin typeface="Trebuchet MS" pitchFamily="34" charset="0"/>
              </a:rPr>
              <a:t>Risultati e riflessioni finali</a:t>
            </a:r>
            <a:endParaRPr lang="it-IT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07368" y="1159090"/>
            <a:ext cx="11233247" cy="4464495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en-GB" sz="2800" dirty="0" err="1" smtClean="0"/>
              <a:t>Quali</a:t>
            </a:r>
            <a:r>
              <a:rPr lang="en-GB" sz="2800" dirty="0" smtClean="0"/>
              <a:t> </a:t>
            </a:r>
            <a:r>
              <a:rPr lang="en-GB" sz="2800" dirty="0" err="1" smtClean="0"/>
              <a:t>conseguenze</a:t>
            </a:r>
            <a:r>
              <a:rPr lang="en-GB" sz="2800" dirty="0" smtClean="0"/>
              <a:t> e </a:t>
            </a:r>
            <a:r>
              <a:rPr lang="en-GB" sz="2800" dirty="0" err="1" smtClean="0"/>
              <a:t>quali</a:t>
            </a:r>
            <a:r>
              <a:rPr lang="en-GB" sz="2800" dirty="0" smtClean="0"/>
              <a:t> </a:t>
            </a:r>
            <a:r>
              <a:rPr lang="en-GB" sz="2800" dirty="0" err="1" smtClean="0"/>
              <a:t>raccomandazioni</a:t>
            </a:r>
            <a:r>
              <a:rPr lang="en-GB" sz="2800" dirty="0" smtClean="0"/>
              <a:t> </a:t>
            </a:r>
            <a:r>
              <a:rPr lang="en-GB" sz="2800" dirty="0" err="1" smtClean="0"/>
              <a:t>possibili</a:t>
            </a:r>
            <a:r>
              <a:rPr lang="en-GB" sz="2800" dirty="0" smtClean="0"/>
              <a:t> per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bibliotecari</a:t>
            </a:r>
            <a:r>
              <a:rPr lang="en-GB" sz="2800" dirty="0" smtClean="0"/>
              <a:t>? </a:t>
            </a:r>
          </a:p>
          <a:p>
            <a:pPr lvl="1">
              <a:lnSpc>
                <a:spcPts val="3300"/>
              </a:lnSpc>
            </a:pPr>
            <a:r>
              <a:rPr lang="en-GB" sz="2400" dirty="0" err="1" smtClean="0"/>
              <a:t>curarsi</a:t>
            </a:r>
            <a:r>
              <a:rPr lang="en-GB" sz="2400" dirty="0" smtClean="0"/>
              <a:t> </a:t>
            </a:r>
            <a:r>
              <a:rPr lang="en-GB" sz="2400" dirty="0" err="1" smtClean="0"/>
              <a:t>delle</a:t>
            </a:r>
            <a:r>
              <a:rPr lang="en-GB" sz="2400" dirty="0" smtClean="0"/>
              <a:t> </a:t>
            </a:r>
            <a:r>
              <a:rPr lang="en-GB" sz="2400" dirty="0" err="1" smtClean="0"/>
              <a:t>biblioteche</a:t>
            </a:r>
            <a:r>
              <a:rPr lang="en-GB" sz="2400" dirty="0" smtClean="0"/>
              <a:t> </a:t>
            </a:r>
            <a:r>
              <a:rPr lang="en-GB" sz="2400" dirty="0" err="1" smtClean="0"/>
              <a:t>fisiche</a:t>
            </a:r>
            <a:r>
              <a:rPr lang="en-GB" sz="2400" dirty="0" smtClean="0"/>
              <a:t> e </a:t>
            </a:r>
            <a:r>
              <a:rPr lang="en-GB" sz="2400" dirty="0" err="1" smtClean="0"/>
              <a:t>farle</a:t>
            </a:r>
            <a:r>
              <a:rPr lang="en-GB" sz="2400" dirty="0" smtClean="0"/>
              <a:t> </a:t>
            </a:r>
            <a:r>
              <a:rPr lang="en-GB" sz="2400" dirty="0" err="1" smtClean="0"/>
              <a:t>evolvere</a:t>
            </a:r>
            <a:endParaRPr lang="en-GB" sz="2400" dirty="0" smtClean="0"/>
          </a:p>
          <a:p>
            <a:pPr lvl="1">
              <a:lnSpc>
                <a:spcPts val="3300"/>
              </a:lnSpc>
            </a:pPr>
            <a:r>
              <a:rPr lang="en-GB" sz="2400" dirty="0" smtClean="0"/>
              <a:t>non </a:t>
            </a:r>
            <a:r>
              <a:rPr lang="en-GB" sz="2400" dirty="0" err="1" smtClean="0"/>
              <a:t>dimenticarsi</a:t>
            </a:r>
            <a:r>
              <a:rPr lang="en-GB" sz="2400" dirty="0" smtClean="0"/>
              <a:t> del </a:t>
            </a:r>
            <a:r>
              <a:rPr lang="en-GB" sz="2400" dirty="0" err="1" smtClean="0"/>
              <a:t>ruolo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conservazione</a:t>
            </a:r>
            <a:endParaRPr lang="en-GB" sz="2400" dirty="0" smtClean="0"/>
          </a:p>
          <a:p>
            <a:pPr lvl="1">
              <a:lnSpc>
                <a:spcPts val="3300"/>
              </a:lnSpc>
            </a:pPr>
            <a:r>
              <a:rPr lang="en-GB" sz="2400" dirty="0" err="1" smtClean="0"/>
              <a:t>restare</a:t>
            </a:r>
            <a:r>
              <a:rPr lang="en-GB" sz="2400" dirty="0" smtClean="0"/>
              <a:t> </a:t>
            </a:r>
            <a:r>
              <a:rPr lang="en-GB" sz="2400" dirty="0" err="1" smtClean="0"/>
              <a:t>aperti</a:t>
            </a:r>
            <a:r>
              <a:rPr lang="en-GB" sz="2400" dirty="0" smtClean="0"/>
              <a:t> ed </a:t>
            </a:r>
            <a:r>
              <a:rPr lang="en-GB" sz="2400" dirty="0" err="1" smtClean="0"/>
              <a:t>essere</a:t>
            </a:r>
            <a:r>
              <a:rPr lang="en-GB" sz="2400" dirty="0" smtClean="0"/>
              <a:t> </a:t>
            </a:r>
            <a:r>
              <a:rPr lang="en-GB" sz="2400" dirty="0" err="1" smtClean="0"/>
              <a:t>pronti</a:t>
            </a:r>
            <a:r>
              <a:rPr lang="en-GB" sz="2400" dirty="0" smtClean="0"/>
              <a:t> </a:t>
            </a:r>
            <a:r>
              <a:rPr lang="en-GB" sz="2400" dirty="0" err="1" smtClean="0"/>
              <a:t>anche</a:t>
            </a:r>
            <a:r>
              <a:rPr lang="en-GB" sz="2400" dirty="0" smtClean="0"/>
              <a:t> a </a:t>
            </a:r>
            <a:r>
              <a:rPr lang="en-GB" sz="2400" dirty="0" err="1" smtClean="0"/>
              <a:t>distruggere</a:t>
            </a:r>
            <a:r>
              <a:rPr lang="en-GB" sz="2400" dirty="0" smtClean="0"/>
              <a:t> </a:t>
            </a:r>
            <a:r>
              <a:rPr lang="en-GB" sz="2400" dirty="0" err="1" smtClean="0"/>
              <a:t>parte</a:t>
            </a:r>
            <a:r>
              <a:rPr lang="en-GB" sz="2400" dirty="0" smtClean="0"/>
              <a:t> del </a:t>
            </a:r>
            <a:r>
              <a:rPr lang="en-GB" sz="2400" dirty="0" err="1" smtClean="0"/>
              <a:t>proprio</a:t>
            </a:r>
            <a:r>
              <a:rPr lang="en-GB" sz="2400" dirty="0" smtClean="0"/>
              <a:t> </a:t>
            </a:r>
            <a:r>
              <a:rPr lang="en-GB" sz="2400" i="1" dirty="0" smtClean="0"/>
              <a:t>business</a:t>
            </a:r>
            <a:endParaRPr lang="en-GB" sz="2400" dirty="0" smtClean="0"/>
          </a:p>
          <a:p>
            <a:pPr lvl="1">
              <a:lnSpc>
                <a:spcPts val="3300"/>
              </a:lnSpc>
            </a:pPr>
            <a:r>
              <a:rPr lang="en-GB" sz="2400" dirty="0" err="1" smtClean="0"/>
              <a:t>lavorare</a:t>
            </a:r>
            <a:r>
              <a:rPr lang="en-GB" sz="2400" dirty="0" smtClean="0"/>
              <a:t> </a:t>
            </a:r>
            <a:r>
              <a:rPr lang="en-GB" sz="2400" dirty="0" err="1" smtClean="0"/>
              <a:t>sul</a:t>
            </a:r>
            <a:r>
              <a:rPr lang="en-GB" sz="2400" dirty="0" smtClean="0"/>
              <a:t> gap </a:t>
            </a:r>
            <a:r>
              <a:rPr lang="en-GB" sz="2400" dirty="0" err="1" smtClean="0"/>
              <a:t>percettivo</a:t>
            </a:r>
            <a:r>
              <a:rPr lang="en-GB" sz="2400" dirty="0" smtClean="0"/>
              <a:t>: </a:t>
            </a:r>
            <a:r>
              <a:rPr lang="en-GB" sz="2400" dirty="0" err="1" smtClean="0"/>
              <a:t>investire</a:t>
            </a:r>
            <a:r>
              <a:rPr lang="en-GB" sz="2400" dirty="0" smtClean="0"/>
              <a:t> in </a:t>
            </a:r>
            <a:r>
              <a:rPr lang="en-GB" sz="2400" dirty="0" err="1" smtClean="0"/>
              <a:t>comunicazione</a:t>
            </a:r>
            <a:endParaRPr lang="en-GB" sz="2400" dirty="0" smtClean="0"/>
          </a:p>
          <a:p>
            <a:pPr lvl="1">
              <a:lnSpc>
                <a:spcPts val="3300"/>
              </a:lnSpc>
            </a:pPr>
            <a:r>
              <a:rPr lang="en-GB" sz="2400" dirty="0" err="1" smtClean="0"/>
              <a:t>il</a:t>
            </a:r>
            <a:r>
              <a:rPr lang="en-GB" sz="2400" dirty="0" smtClean="0"/>
              <a:t> gap è </a:t>
            </a:r>
            <a:r>
              <a:rPr lang="en-GB" sz="2400" dirty="0" err="1" smtClean="0"/>
              <a:t>anche</a:t>
            </a:r>
            <a:r>
              <a:rPr lang="en-GB" sz="2400" dirty="0" smtClean="0"/>
              <a:t> </a:t>
            </a:r>
            <a:r>
              <a:rPr lang="en-GB" sz="2400" dirty="0" err="1" smtClean="0"/>
              <a:t>interno</a:t>
            </a:r>
            <a:r>
              <a:rPr lang="en-GB" sz="2400" dirty="0" smtClean="0"/>
              <a:t> </a:t>
            </a:r>
            <a:r>
              <a:rPr lang="en-GB" sz="2400" dirty="0" err="1" smtClean="0"/>
              <a:t>alle</a:t>
            </a:r>
            <a:r>
              <a:rPr lang="en-GB" sz="2400" dirty="0" smtClean="0"/>
              <a:t> </a:t>
            </a:r>
            <a:r>
              <a:rPr lang="en-GB" sz="2400" dirty="0" err="1" smtClean="0"/>
              <a:t>biblioteche</a:t>
            </a:r>
            <a:r>
              <a:rPr lang="en-GB" sz="2400" dirty="0" smtClean="0"/>
              <a:t> e </a:t>
            </a:r>
            <a:r>
              <a:rPr lang="en-GB" sz="2400" dirty="0" err="1" smtClean="0"/>
              <a:t>ai</a:t>
            </a:r>
            <a:r>
              <a:rPr lang="en-GB" sz="2400" dirty="0" smtClean="0"/>
              <a:t> </a:t>
            </a:r>
            <a:r>
              <a:rPr lang="en-GB" sz="2400" dirty="0" err="1" smtClean="0"/>
              <a:t>bibliotecari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274805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2.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La meta-analisi mediante AAT delle indagini qualitative sulle biblioteche pubbliche italiane</a:t>
            </a:r>
            <a:endParaRPr lang="it-IT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74713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Il corpus completo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4294967295"/>
          </p:nvPr>
        </p:nvGraphicFramePr>
        <p:xfrm>
          <a:off x="7010400" y="1690688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12" y="895940"/>
            <a:ext cx="6683188" cy="596206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355600" y="3832226"/>
          <a:ext cx="5328024" cy="2209800"/>
        </p:xfrm>
        <a:graphic>
          <a:graphicData uri="http://schemas.openxmlformats.org/drawingml/2006/table">
            <a:tbl>
              <a:tblPr/>
              <a:tblGrid>
                <a:gridCol w="53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Résumé</a:t>
                      </a:r>
                      <a:r>
                        <a:rPr lang="it-IT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 - 2018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Nombre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de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textes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: 295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Nombre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d'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occurrences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: 591.964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Nombre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de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formes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: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13.296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Nombre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d'hapax : 5592 (0.94%des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occurrences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- 42.06%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formes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Moyenne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d'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occurrences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par texte : 2013.48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425700" y="6344734"/>
            <a:ext cx="9502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/>
              <a:t>La nuvola di parole prende in considerazione </a:t>
            </a:r>
            <a:r>
              <a:rPr lang="it-IT" sz="1600" dirty="0" err="1" smtClean="0"/>
              <a:t>type</a:t>
            </a:r>
            <a:r>
              <a:rPr lang="it-IT" sz="1600" dirty="0" smtClean="0"/>
              <a:t> con almeno 30 occorrenze</a:t>
            </a:r>
            <a:endParaRPr lang="it-IT" sz="16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355599" y="1422902"/>
          <a:ext cx="5382016" cy="2133600"/>
        </p:xfrm>
        <a:graphic>
          <a:graphicData uri="http://schemas.openxmlformats.org/drawingml/2006/table">
            <a:tbl>
              <a:tblPr/>
              <a:tblGrid>
                <a:gridCol w="538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Résumé</a:t>
                      </a:r>
                      <a:r>
                        <a:rPr lang="it-IT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 - 2016</a:t>
                      </a:r>
                      <a:endParaRPr lang="it-IT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Number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of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texts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: 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Number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of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occurrences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: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328.137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Number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of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forms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: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9.823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Number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of hapax : 4025 (1.23%of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occurrences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- 40.98% of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forms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of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occurrences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by text : 1498.34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737615" y="982889"/>
            <a:ext cx="619067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+ 4 indagini (+ 33%)</a:t>
            </a:r>
          </a:p>
          <a:p>
            <a:r>
              <a:rPr lang="it-IT" dirty="0" smtClean="0"/>
              <a:t>+ 76 UCI (+ 25%)</a:t>
            </a:r>
            <a:endParaRPr lang="it-IT" dirty="0"/>
          </a:p>
          <a:p>
            <a:r>
              <a:rPr lang="it-IT" dirty="0" smtClean="0"/>
              <a:t>+ 263.827 </a:t>
            </a:r>
            <a:r>
              <a:rPr lang="it-IT" dirty="0" err="1" smtClean="0"/>
              <a:t>token</a:t>
            </a:r>
            <a:r>
              <a:rPr lang="it-IT" dirty="0" smtClean="0"/>
              <a:t> (+ 44%)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8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-20725"/>
            <a:ext cx="12192000" cy="915248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La fonte dei dati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920345" y="1802756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572323" y="1822616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557219" y="1372688"/>
            <a:ext cx="311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UCI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830123" y="1405387"/>
            <a:ext cx="311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TOKEN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648228" y="6154094"/>
            <a:ext cx="311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TESTI  –  295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368075" y="6173954"/>
            <a:ext cx="311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OCCORRENZE – 591.964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8151" y="2640678"/>
            <a:ext cx="3008649" cy="18158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Ad esempio: </a:t>
            </a:r>
          </a:p>
          <a:p>
            <a:r>
              <a:rPr lang="it-IT" sz="1600" dirty="0" smtClean="0"/>
              <a:t>- </a:t>
            </a:r>
            <a:r>
              <a:rPr lang="it-IT" sz="1600" b="1" dirty="0" smtClean="0"/>
              <a:t>Perugia</a:t>
            </a:r>
            <a:r>
              <a:rPr lang="it-IT" sz="1600" dirty="0" smtClean="0"/>
              <a:t> (6% di testi, pesa i 14% come occorrenze)</a:t>
            </a:r>
          </a:p>
          <a:p>
            <a:r>
              <a:rPr lang="it-IT" sz="1600" dirty="0" smtClean="0"/>
              <a:t>- </a:t>
            </a:r>
            <a:r>
              <a:rPr lang="it-IT" sz="1600" b="1" dirty="0" smtClean="0"/>
              <a:t>Trento</a:t>
            </a:r>
            <a:r>
              <a:rPr lang="it-IT" sz="1600" dirty="0" smtClean="0"/>
              <a:t>  (10% di testi, pesa il 24% come occorrenze)</a:t>
            </a:r>
          </a:p>
          <a:p>
            <a:r>
              <a:rPr lang="it-IT" sz="1600" dirty="0" smtClean="0"/>
              <a:t>- </a:t>
            </a:r>
            <a:r>
              <a:rPr lang="it-IT" sz="1600" b="1" dirty="0" smtClean="0"/>
              <a:t>Prato 1 </a:t>
            </a:r>
            <a:r>
              <a:rPr lang="it-IT" sz="1600" dirty="0" smtClean="0"/>
              <a:t>(19% di testi ma pesa il 7% come occorrenze)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61361" y="1880093"/>
            <a:ext cx="88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Perugia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040061" y="1991361"/>
            <a:ext cx="88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Perugia</a:t>
            </a:r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705649" y="5041335"/>
            <a:ext cx="150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Prato 1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196548" y="4868804"/>
            <a:ext cx="150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Prato 1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515614" y="2307755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Trento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295760" y="3183262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Trento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34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6813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Ogni indagine conserva la sua identità </a:t>
            </a:r>
            <a:r>
              <a:rPr lang="is-IS" dirty="0" smtClean="0"/>
              <a:t>…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</p:nvPr>
        </p:nvGraphicFramePr>
        <p:xfrm>
          <a:off x="6172200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 rot="10800000" flipV="1">
            <a:off x="0" y="6396365"/>
            <a:ext cx="8494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La nuvola di parole prende in considerazione </a:t>
            </a:r>
            <a:r>
              <a:rPr lang="it-IT" sz="1600" dirty="0" err="1" smtClean="0"/>
              <a:t>type</a:t>
            </a:r>
            <a:r>
              <a:rPr lang="it-IT" sz="1600" dirty="0" smtClean="0"/>
              <a:t> con almeno 30 occorrenze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53" y="1691643"/>
            <a:ext cx="4860811" cy="45259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24" y="1699706"/>
            <a:ext cx="4827151" cy="434802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54036" y="1233229"/>
            <a:ext cx="4265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WORDCLOUD INDAGINE PERUGIA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07400" y="1233229"/>
            <a:ext cx="4211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WORDCLOUD INDAGINE TRENTO</a:t>
            </a:r>
            <a:endParaRPr lang="it-IT" sz="2400" b="1" dirty="0"/>
          </a:p>
        </p:txBody>
      </p:sp>
      <p:sp>
        <p:nvSpPr>
          <p:cNvPr id="13" name="Cornice 12"/>
          <p:cNvSpPr/>
          <p:nvPr/>
        </p:nvSpPr>
        <p:spPr>
          <a:xfrm>
            <a:off x="7968499" y="2730173"/>
            <a:ext cx="526473" cy="1413164"/>
          </a:xfrm>
          <a:prstGeom prst="fra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ornice 13"/>
          <p:cNvSpPr/>
          <p:nvPr/>
        </p:nvSpPr>
        <p:spPr>
          <a:xfrm>
            <a:off x="8637560" y="2235546"/>
            <a:ext cx="526473" cy="989254"/>
          </a:xfrm>
          <a:prstGeom prst="fra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ornice 14"/>
          <p:cNvSpPr/>
          <p:nvPr/>
        </p:nvSpPr>
        <p:spPr>
          <a:xfrm rot="5400000">
            <a:off x="2246472" y="2734248"/>
            <a:ext cx="526473" cy="878541"/>
          </a:xfrm>
          <a:prstGeom prst="fra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 temi emergenti (1/3)</a:t>
            </a:r>
            <a:endParaRPr lang="it-IT" dirty="0"/>
          </a:p>
        </p:txBody>
      </p:sp>
      <p:pic>
        <p:nvPicPr>
          <p:cNvPr id="11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052736"/>
            <a:ext cx="7704856" cy="5726582"/>
          </a:xfrm>
        </p:spPr>
      </p:pic>
    </p:spTree>
    <p:extLst>
      <p:ext uri="{BB962C8B-B14F-4D97-AF65-F5344CB8AC3E}">
        <p14:creationId xmlns:p14="http://schemas.microsoft.com/office/powerpoint/2010/main" val="19399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 temi emergenti (2/3)</a:t>
            </a:r>
            <a:endParaRPr lang="it-IT" dirty="0"/>
          </a:p>
        </p:txBody>
      </p:sp>
      <p:pic>
        <p:nvPicPr>
          <p:cNvPr id="22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2" y="1013948"/>
            <a:ext cx="11842596" cy="5819558"/>
          </a:xfrm>
        </p:spPr>
      </p:pic>
    </p:spTree>
    <p:extLst>
      <p:ext uri="{BB962C8B-B14F-4D97-AF65-F5344CB8AC3E}">
        <p14:creationId xmlns:p14="http://schemas.microsoft.com/office/powerpoint/2010/main" val="3307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271464" y="1124744"/>
            <a:ext cx="9590550" cy="2892069"/>
          </a:xfrm>
        </p:spPr>
        <p:txBody>
          <a:bodyPr>
            <a:no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1.</a:t>
            </a:r>
            <a:br>
              <a:rPr lang="it-IT" sz="4400" b="1" dirty="0" smtClean="0">
                <a:solidFill>
                  <a:schemeClr val="accent1"/>
                </a:solidFill>
              </a:rPr>
            </a:br>
            <a:r>
              <a:rPr lang="it-IT" sz="4400" b="1" dirty="0" smtClean="0">
                <a:solidFill>
                  <a:schemeClr val="accent1"/>
                </a:solidFill>
              </a:rPr>
              <a:t>Indagine comparativa </a:t>
            </a:r>
            <a:br>
              <a:rPr lang="it-IT" sz="4400" b="1" dirty="0" smtClean="0">
                <a:solidFill>
                  <a:schemeClr val="accent1"/>
                </a:solidFill>
              </a:rPr>
            </a:br>
            <a:r>
              <a:rPr lang="it-IT" sz="4400" b="1" dirty="0" smtClean="0">
                <a:solidFill>
                  <a:schemeClr val="accent1"/>
                </a:solidFill>
              </a:rPr>
              <a:t>nella stampa europea</a:t>
            </a:r>
            <a:endParaRPr lang="it-IT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84765"/>
              </p:ext>
            </p:extLst>
          </p:nvPr>
        </p:nvGraphicFramePr>
        <p:xfrm>
          <a:off x="608822" y="926326"/>
          <a:ext cx="2966898" cy="589452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6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712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BIBLIOTECA PER</a:t>
                      </a:r>
                      <a:r>
                        <a:rPr lang="it-IT" sz="1800" baseline="0" dirty="0" smtClean="0"/>
                        <a:t> LA CRESCITA PERSONALE (50%)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accent6"/>
                          </a:solidFill>
                        </a:rPr>
                        <a:t>LIBRO</a:t>
                      </a:r>
                      <a:endParaRPr lang="it-IT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accent6"/>
                          </a:solidFill>
                        </a:rPr>
                        <a:t>PIACERE</a:t>
                      </a:r>
                      <a:endParaRPr lang="it-IT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accent6"/>
                          </a:solidFill>
                        </a:rPr>
                        <a:t>LEGGERE</a:t>
                      </a:r>
                      <a:endParaRPr lang="it-IT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FARE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BAMBINO</a:t>
                      </a:r>
                      <a:endParaRPr lang="it-I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CASA</a:t>
                      </a:r>
                      <a:endParaRPr lang="it-I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AMICO</a:t>
                      </a:r>
                      <a:endParaRPr lang="it-I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00B0F0"/>
                          </a:solidFill>
                        </a:rPr>
                        <a:t>SCUOLA</a:t>
                      </a:r>
                      <a:endParaRPr lang="it-IT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RICORDO</a:t>
                      </a:r>
                      <a:endParaRPr lang="it-I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accent6"/>
                          </a:solidFill>
                        </a:rPr>
                        <a:t>LETTURA</a:t>
                      </a:r>
                      <a:endParaRPr lang="it-IT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FIGLIO</a:t>
                      </a:r>
                      <a:endParaRPr lang="it-I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VENIRE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72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00B0F0"/>
                          </a:solidFill>
                        </a:rPr>
                        <a:t>UNIVERSITÀ</a:t>
                      </a:r>
                      <a:endParaRPr lang="it-IT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 temi emergenti (3/2)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3997921" y="926326"/>
          <a:ext cx="3450079" cy="585725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5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4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BIBLIOTECA </a:t>
                      </a:r>
                    </a:p>
                    <a:p>
                      <a:r>
                        <a:rPr lang="it-IT" sz="1800" dirty="0" smtClean="0"/>
                        <a:t>PATRIMONIO (13,5%)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FONDO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PROVINCIALE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PATRIMONIO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COOPERATIVO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ACQUISTO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COMUNALE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COMUNE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REGIONE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MUSEO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INVESTIMENTO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REGIONALE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TAGLIO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ANTICO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GESTIONE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7642847" y="926326"/>
          <a:ext cx="3767847" cy="585725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767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4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BIBLIOTECA </a:t>
                      </a:r>
                    </a:p>
                    <a:p>
                      <a:r>
                        <a:rPr lang="it-IT" sz="1800" dirty="0" smtClean="0"/>
                        <a:t>SPAZIO SOCIALE (36,5%)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LUOGO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SPAZIO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UTENZA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CREDERE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7030A0"/>
                          </a:solidFill>
                        </a:rPr>
                        <a:t>SOCIALE</a:t>
                      </a:r>
                      <a:endParaRPr lang="it-IT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PUBBLICO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AGGREGAZIONE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RENDERE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RUOLO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7030A0"/>
                          </a:solidFill>
                        </a:rPr>
                        <a:t>IMPROPRIO</a:t>
                      </a:r>
                      <a:endParaRPr lang="it-IT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CITTADINO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IMPORTANTE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7030A0"/>
                          </a:solidFill>
                        </a:rPr>
                        <a:t>PROBLEMA</a:t>
                      </a:r>
                      <a:endParaRPr lang="it-IT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FF0000"/>
                          </a:solidFill>
                        </a:rPr>
                        <a:t>CITTÀ</a:t>
                      </a:r>
                      <a:endParaRPr lang="it-IT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2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specificità delle parole (per indagini)</a:t>
            </a:r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/>
          </p:nvPr>
        </p:nvGraphicFramePr>
        <p:xfrm>
          <a:off x="93881" y="3867911"/>
          <a:ext cx="1897478" cy="2590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81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PERUGIA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AUGUSTA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LIBRO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UNIVERSITÀ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SCUOLA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PLAYSTATION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VIDEOGIOCO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/>
          </p:nvPr>
        </p:nvGraphicFramePr>
        <p:xfrm>
          <a:off x="2086774" y="3863936"/>
          <a:ext cx="1897478" cy="263532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28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PRATO 1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SEDE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NUOVO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SERVIZIO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STRUTTURA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PUBBLICO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DISTRIBUZIONE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/>
          </p:nvPr>
        </p:nvGraphicFramePr>
        <p:xfrm>
          <a:off x="2083663" y="1073889"/>
          <a:ext cx="1897478" cy="28651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81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BOLOGNA - CDC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ANZIANO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MIGRARE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MACCHINETTE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VIGILE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ROM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MANGIARE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>
            <p:extLst/>
          </p:nvPr>
        </p:nvGraphicFramePr>
        <p:xfrm>
          <a:off x="120097" y="1073889"/>
          <a:ext cx="1897478" cy="2590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81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AVELLINO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BIBLIOTECA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PROVINCIALE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FREQUENTARE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BENEFICO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NECESSARIO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ABITUALMENTE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" name="Tabella 20"/>
          <p:cNvGraphicFramePr>
            <a:graphicFrameLocks noGrp="1"/>
          </p:cNvGraphicFramePr>
          <p:nvPr>
            <p:extLst/>
          </p:nvPr>
        </p:nvGraphicFramePr>
        <p:xfrm>
          <a:off x="4013586" y="1073889"/>
          <a:ext cx="1897478" cy="2590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SALA BORSA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PIATTAFORMA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GRUPPO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EBOOK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FACILITATORE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IMPARARE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CORSO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>
            <p:extLst/>
          </p:nvPr>
        </p:nvGraphicFramePr>
        <p:xfrm>
          <a:off x="4066866" y="3865417"/>
          <a:ext cx="1897478" cy="263532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28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PRATO 2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DOMENICA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POMERIGGIO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APERTURA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GIORNO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ORARIO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SERALE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" name="Tabella 24"/>
          <p:cNvGraphicFramePr>
            <a:graphicFrameLocks noGrp="1"/>
          </p:cNvGraphicFramePr>
          <p:nvPr>
            <p:extLst/>
          </p:nvPr>
        </p:nvGraphicFramePr>
        <p:xfrm>
          <a:off x="8052003" y="1062758"/>
          <a:ext cx="1897478" cy="2590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CORI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IMMAGINARE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DESCRIVERE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RICORDO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MISSIONE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SENSAZIONE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DESIDERIO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" name="Tabella 25"/>
          <p:cNvGraphicFramePr>
            <a:graphicFrameLocks noGrp="1"/>
          </p:cNvGraphicFramePr>
          <p:nvPr>
            <p:extLst/>
          </p:nvPr>
        </p:nvGraphicFramePr>
        <p:xfrm>
          <a:off x="10035402" y="3841673"/>
          <a:ext cx="1897478" cy="263532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28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SENIGALLIA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TURISMO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PERCORSO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IMPORTANTE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LUOGO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IMPATTO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TERRITORIO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>
            <p:extLst/>
          </p:nvPr>
        </p:nvGraphicFramePr>
        <p:xfrm>
          <a:off x="10129114" y="1062758"/>
          <a:ext cx="1897478" cy="2590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FANO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MEMO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MEDIATECA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CAPIRE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FEDERICIANA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PALESTRA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NON LO</a:t>
                      </a:r>
                      <a:r>
                        <a:rPr lang="it-IT" sz="1600" baseline="0" dirty="0" smtClean="0"/>
                        <a:t> SO 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" name="Tabella 27"/>
          <p:cNvGraphicFramePr>
            <a:graphicFrameLocks noGrp="1"/>
          </p:cNvGraphicFramePr>
          <p:nvPr>
            <p:extLst/>
          </p:nvPr>
        </p:nvGraphicFramePr>
        <p:xfrm>
          <a:off x="6044129" y="3859781"/>
          <a:ext cx="1897478" cy="284776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44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TERNI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BAMBINO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EVENTO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VISIONE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INIZIATIVA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LABORATORIO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COMUNICAZIONE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>
            <p:extLst/>
          </p:nvPr>
        </p:nvGraphicFramePr>
        <p:xfrm>
          <a:off x="8055310" y="3859781"/>
          <a:ext cx="1897478" cy="263948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44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TRENTO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STRANIERO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IMPROPRIO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ITALIANO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BANCONE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BAGNO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GUARDIA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>
            <p:extLst/>
          </p:nvPr>
        </p:nvGraphicFramePr>
        <p:xfrm>
          <a:off x="6032794" y="1085021"/>
          <a:ext cx="1897478" cy="2590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9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MARCHE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SVILUPPO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CITTADINO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VALORE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LOCALE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ECONOMICO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RUOLO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specificità delle parole </a:t>
            </a:r>
            <a:r>
              <a:rPr lang="it-IT" smtClean="0"/>
              <a:t>(tipologia di partecipanti)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3026698" y="1026710"/>
          <a:ext cx="2055263" cy="42001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748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BIBLIOTECARI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PUBBLICO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COLLEGA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ACQUISTO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AMMINISTRAZIONE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PROGETTO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LAVORO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828617" y="1026710"/>
          <a:ext cx="2101617" cy="431944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0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748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OPINION LEADER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CITTADINO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ECONOMICO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CULTURALE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SVILUPPO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INVESTIMENTO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IMPORTANTE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9012381" y="1026710"/>
          <a:ext cx="2085110" cy="425848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8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74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UTENTI POTENZIALI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Sì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MAGARI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ANDARE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RICORDO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NON</a:t>
                      </a:r>
                      <a:r>
                        <a:rPr lang="it-IT" sz="1600" baseline="0" dirty="0" smtClean="0"/>
                        <a:t> SO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/>
          </p:nvPr>
        </p:nvGraphicFramePr>
        <p:xfrm>
          <a:off x="5227436" y="1026710"/>
          <a:ext cx="1734472" cy="43564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3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748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COOPERATIVE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UTENZA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IMPROPRIO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LAMENTELA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ZINGARO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INTEGRAZIONE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STRANIERO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/>
          </p:nvPr>
        </p:nvGraphicFramePr>
        <p:xfrm>
          <a:off x="7115635" y="1026710"/>
          <a:ext cx="1743019" cy="431944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43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748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UTENTI REALI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DOMENICA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VENIRE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GIORNO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POMERIGGIO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ORARIO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APERTURA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0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specificità delle parole: il ruolo strategico della biblioteca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19"/>
            <a:ext cx="12191999" cy="500606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458200" y="1143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Analisi di specificità rispetto alla tipologia alla quale appartiene il soggetto</a:t>
            </a:r>
            <a:endParaRPr lang="it-IT" sz="1400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7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specificità delle parole: gli utenti impropri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9" y="2122714"/>
            <a:ext cx="11858552" cy="44694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458200" y="1143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Analisi di specificità rispetto alla tipologia alla quale appartiene il soggetto</a:t>
            </a:r>
            <a:endParaRPr lang="it-IT" sz="1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5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specificità delle parole: l’idea di biblioteca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458200" y="1143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Analisi di specificità rispetto alla tipologia alla quale appartiene il soggetto</a:t>
            </a:r>
            <a:endParaRPr lang="it-IT" sz="1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8" y="2066330"/>
            <a:ext cx="10058400" cy="4421274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5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/>
          <p:cNvSpPr txBox="1">
            <a:spLocks/>
          </p:cNvSpPr>
          <p:nvPr/>
        </p:nvSpPr>
        <p:spPr>
          <a:xfrm>
            <a:off x="0" y="0"/>
            <a:ext cx="12192000" cy="87464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specificità delle parole: l’idea di biblioteca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458200" y="1143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Analisi di specificità rispetto alla tipologia alla quale appartiene il soggetto</a:t>
            </a:r>
            <a:endParaRPr lang="it-IT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6" y="1834931"/>
            <a:ext cx="11348983" cy="4779878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9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813569"/>
          </a:xfrm>
          <a:prstGeom prst="rect">
            <a:avLst/>
          </a:prstGeom>
        </p:spPr>
      </p:pic>
      <p:sp>
        <p:nvSpPr>
          <p:cNvPr id="110" name="Segnaposto testo 109"/>
          <p:cNvSpPr>
            <a:spLocks noGrp="1"/>
          </p:cNvSpPr>
          <p:nvPr>
            <p:ph type="body" idx="10"/>
          </p:nvPr>
        </p:nvSpPr>
        <p:spPr>
          <a:xfrm>
            <a:off x="1" y="4046817"/>
            <a:ext cx="6652419" cy="4174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1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169" y="4379578"/>
            <a:ext cx="11087100" cy="1645920"/>
          </a:xfrm>
          <a:prstGeom prst="rect">
            <a:avLst/>
          </a:prstGeom>
        </p:spPr>
      </p:pic>
      <p:sp>
        <p:nvSpPr>
          <p:cNvPr id="109" name="Segnaposto testo 108"/>
          <p:cNvSpPr>
            <a:spLocks noGrp="1"/>
          </p:cNvSpPr>
          <p:nvPr>
            <p:ph type="body" idx="10"/>
          </p:nvPr>
        </p:nvSpPr>
        <p:spPr>
          <a:xfrm>
            <a:off x="0" y="3163626"/>
            <a:ext cx="12192000" cy="8831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4200"/>
              </a:lnSpc>
              <a:spcAft>
                <a:spcPts val="3565"/>
              </a:spcAft>
              <a:buNone/>
            </a:pPr>
            <a:r>
              <a:rPr lang="it-IT" sz="4000" b="1" spc="155" dirty="0">
                <a:solidFill>
                  <a:schemeClr val="accent1"/>
                </a:solidFill>
                <a:effectLst/>
                <a:latin typeface="+mj-lt"/>
              </a:rPr>
              <a:t>I mondi lessicali della biblioteca pubblica </a:t>
            </a:r>
          </a:p>
        </p:txBody>
      </p:sp>
      <p:cxnSp>
        <p:nvCxnSpPr>
          <p:cNvPr id="113" name="Connettore 1 112"/>
          <p:cNvCxnSpPr/>
          <p:nvPr/>
        </p:nvCxnSpPr>
        <p:spPr>
          <a:xfrm>
            <a:off x="666750" y="4067689"/>
            <a:ext cx="5110163" cy="0"/>
          </a:xfrm>
          <a:prstGeom prst="line">
            <a:avLst/>
          </a:prstGeom>
          <a:ln w="42545" cmpd="sng">
            <a:solidFill>
              <a:srgbClr val="FFFFFF"/>
            </a:solidFill>
          </a:ln>
        </p:spPr>
      </p:cxnSp>
      <p:cxnSp>
        <p:nvCxnSpPr>
          <p:cNvPr id="114" name="Connettore 1 113"/>
          <p:cNvCxnSpPr/>
          <p:nvPr/>
        </p:nvCxnSpPr>
        <p:spPr>
          <a:xfrm>
            <a:off x="6652419" y="4067689"/>
            <a:ext cx="5113338" cy="0"/>
          </a:xfrm>
          <a:prstGeom prst="line">
            <a:avLst/>
          </a:prstGeom>
          <a:ln w="42545" cmpd="sng">
            <a:solidFill>
              <a:srgbClr val="FFFFFF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egnaposto testo 116"/>
          <p:cNvSpPr>
            <a:spLocks noGrp="1"/>
          </p:cNvSpPr>
          <p:nvPr>
            <p:ph type="body" idx="10"/>
          </p:nvPr>
        </p:nvSpPr>
        <p:spPr>
          <a:xfrm>
            <a:off x="0" y="6572349"/>
            <a:ext cx="12192000" cy="286247"/>
          </a:xfrm>
          <a:prstGeom prst="rect">
            <a:avLst/>
          </a:prstGeom>
          <a:solidFill>
            <a:srgbClr val="FFCC0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21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019" y="2482000"/>
            <a:ext cx="6915150" cy="2730677"/>
          </a:xfrm>
          <a:prstGeom prst="rect">
            <a:avLst/>
          </a:prstGeom>
        </p:spPr>
      </p:pic>
      <p:sp>
        <p:nvSpPr>
          <p:cNvPr id="118" name="Segnaposto testo 117"/>
          <p:cNvSpPr>
            <a:spLocks noGrp="1"/>
          </p:cNvSpPr>
          <p:nvPr>
            <p:ph type="body" idx="10"/>
          </p:nvPr>
        </p:nvSpPr>
        <p:spPr>
          <a:xfrm>
            <a:off x="492125" y="166977"/>
            <a:ext cx="11144250" cy="17437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  <a:buNone/>
            </a:pPr>
            <a:r>
              <a:rPr lang="it-IT" sz="4000" b="1" spc="335" dirty="0">
                <a:solidFill>
                  <a:schemeClr val="accent1"/>
                </a:solidFill>
                <a:latin typeface="+mj-lt"/>
              </a:rPr>
              <a:t>All'interno dei mondi lessicali, </a:t>
            </a:r>
          </a:p>
          <a:p>
            <a:pPr marL="0" marR="0" indent="0" algn="ctr">
              <a:lnSpc>
                <a:spcPts val="4600"/>
              </a:lnSpc>
              <a:spcBef>
                <a:spcPts val="0"/>
              </a:spcBef>
              <a:spcAft>
                <a:spcPts val="5405"/>
              </a:spcAft>
              <a:buNone/>
            </a:pPr>
            <a:r>
              <a:rPr lang="it-IT" sz="4000" b="1" spc="325" dirty="0">
                <a:solidFill>
                  <a:schemeClr val="accent1"/>
                </a:solidFill>
                <a:latin typeface="+mj-lt"/>
              </a:rPr>
              <a:t>i punti di vista di... </a:t>
            </a:r>
          </a:p>
        </p:txBody>
      </p:sp>
      <p:sp>
        <p:nvSpPr>
          <p:cNvPr id="119" name="Segnaposto testo 118"/>
          <p:cNvSpPr>
            <a:spLocks noGrp="1"/>
          </p:cNvSpPr>
          <p:nvPr>
            <p:ph type="body" idx="10"/>
          </p:nvPr>
        </p:nvSpPr>
        <p:spPr>
          <a:xfrm>
            <a:off x="839416" y="1916832"/>
            <a:ext cx="11144250" cy="5713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2331720" marR="0" indent="0" algn="l">
              <a:lnSpc>
                <a:spcPts val="2700"/>
              </a:lnSpc>
              <a:spcAft>
                <a:spcPts val="1820"/>
              </a:spcAft>
              <a:buNone/>
              <a:tabLst>
                <a:tab pos="5486400" algn="l"/>
              </a:tabLst>
            </a:pPr>
            <a:r>
              <a:rPr lang="it-IT" sz="2600" b="1" spc="0" dirty="0">
                <a:solidFill>
                  <a:schemeClr val="accent1"/>
                </a:solidFill>
                <a:effectLst/>
                <a:latin typeface="+mj-lt"/>
              </a:rPr>
              <a:t>Bibliotecari </a:t>
            </a:r>
            <a:r>
              <a:rPr lang="it-IT" sz="2600" b="1" spc="0" dirty="0" smtClean="0">
                <a:solidFill>
                  <a:schemeClr val="accent1"/>
                </a:solidFill>
                <a:effectLst/>
                <a:latin typeface="+mj-lt"/>
              </a:rPr>
              <a:t>                                  Utenti </a:t>
            </a:r>
            <a:endParaRPr lang="it-IT" sz="2600" b="1" spc="0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122" name="Segnaposto testo 121"/>
          <p:cNvSpPr>
            <a:spLocks noGrp="1"/>
          </p:cNvSpPr>
          <p:nvPr>
            <p:ph type="body" idx="10"/>
          </p:nvPr>
        </p:nvSpPr>
        <p:spPr>
          <a:xfrm>
            <a:off x="2027238" y="5746408"/>
            <a:ext cx="8122444" cy="3637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>
            <a:noAutofit/>
          </a:bodyPr>
          <a:lstStyle/>
          <a:p>
            <a:pPr marL="0" marR="0" indent="0" algn="ctr">
              <a:lnSpc>
                <a:spcPts val="2700"/>
              </a:lnSpc>
              <a:spcAft>
                <a:spcPts val="45"/>
              </a:spcAft>
              <a:buNone/>
            </a:pPr>
            <a:r>
              <a:rPr lang="it-IT" sz="2400" b="1" spc="150" dirty="0">
                <a:solidFill>
                  <a:schemeClr val="accent1"/>
                </a:solidFill>
                <a:effectLst/>
              </a:rPr>
              <a:t>(poco rappresentati gli utenti potenziali)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egnaposto testo 124"/>
          <p:cNvSpPr>
            <a:spLocks noGrp="1"/>
          </p:cNvSpPr>
          <p:nvPr>
            <p:ph type="body" idx="10"/>
          </p:nvPr>
        </p:nvSpPr>
        <p:spPr>
          <a:xfrm>
            <a:off x="342900" y="246292"/>
            <a:ext cx="11506200" cy="6354682"/>
          </a:xfrm>
          <a:prstGeom prst="rect">
            <a:avLst/>
          </a:prstGeom>
          <a:solidFill>
            <a:srgbClr val="29292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 dirty="0"/>
              <a:t> </a:t>
            </a:r>
          </a:p>
        </p:txBody>
      </p:sp>
      <p:pic>
        <p:nvPicPr>
          <p:cNvPr id="127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4901" y="970258"/>
            <a:ext cx="2053431" cy="1542752"/>
          </a:xfrm>
          <a:prstGeom prst="rect">
            <a:avLst/>
          </a:prstGeom>
        </p:spPr>
      </p:pic>
      <p:pic>
        <p:nvPicPr>
          <p:cNvPr id="130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219" y="3429001"/>
            <a:ext cx="9707563" cy="1411555"/>
          </a:xfrm>
          <a:prstGeom prst="rect">
            <a:avLst/>
          </a:prstGeom>
        </p:spPr>
      </p:pic>
      <p:sp>
        <p:nvSpPr>
          <p:cNvPr id="128" name="Segnaposto testo 127"/>
          <p:cNvSpPr>
            <a:spLocks noGrp="1"/>
          </p:cNvSpPr>
          <p:nvPr>
            <p:ph type="body" idx="10"/>
          </p:nvPr>
        </p:nvSpPr>
        <p:spPr>
          <a:xfrm>
            <a:off x="5162550" y="1167053"/>
            <a:ext cx="1543050" cy="10155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880" rIns="0" bIns="0" anchor="t">
            <a:normAutofit fontScale="25000" lnSpcReduction="20000"/>
          </a:bodyPr>
          <a:lstStyle/>
          <a:p>
            <a:pPr marL="0" marR="0" indent="0" algn="ctr">
              <a:lnSpc>
                <a:spcPts val="3400"/>
              </a:lnSpc>
              <a:spcAft>
                <a:spcPts val="0"/>
              </a:spcAft>
              <a:buNone/>
            </a:pPr>
            <a:r>
              <a:rPr lang="it-IT" sz="14400" b="1" spc="0" dirty="0">
                <a:solidFill>
                  <a:schemeClr val="accent1"/>
                </a:solidFill>
                <a:latin typeface="Tahoma" panose="02020603050405020304" pitchFamily="2"/>
              </a:rPr>
              <a:t>! </a:t>
            </a:r>
          </a:p>
          <a:p>
            <a:pPr marL="0" marR="0" indent="0" algn="ctr">
              <a:lnSpc>
                <a:spcPts val="3300"/>
              </a:lnSpc>
              <a:spcBef>
                <a:spcPts val="1330"/>
              </a:spcBef>
              <a:spcAft>
                <a:spcPts val="0"/>
              </a:spcAft>
              <a:buNone/>
            </a:pPr>
            <a:r>
              <a:rPr lang="it-IT" sz="16000" b="1" spc="-65" dirty="0">
                <a:solidFill>
                  <a:schemeClr val="accent1"/>
                </a:solidFill>
                <a:effectLst/>
              </a:rPr>
              <a:t>Utenti</a:t>
            </a:r>
            <a:r>
              <a:rPr lang="it-IT" sz="14400" b="1" spc="-65" dirty="0">
                <a:solidFill>
                  <a:schemeClr val="accent1"/>
                </a:solidFill>
                <a:effectLst/>
              </a:rPr>
              <a:t> </a:t>
            </a:r>
            <a:endParaRPr lang="it-IT" sz="12800" b="1" spc="-65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39416" y="116632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  <a:effectLst/>
                <a:latin typeface="Trebuchet MS" pitchFamily="34" charset="0"/>
              </a:rPr>
              <a:t>Premessa</a:t>
            </a:r>
          </a:p>
        </p:txBody>
      </p:sp>
      <p:sp>
        <p:nvSpPr>
          <p:cNvPr id="5123" name="Rectangle 3"/>
          <p:cNvSpPr>
            <a:spLocks noGrp="1"/>
          </p:cNvSpPr>
          <p:nvPr>
            <p:ph sz="half" idx="1"/>
          </p:nvPr>
        </p:nvSpPr>
        <p:spPr>
          <a:xfrm>
            <a:off x="839417" y="1484784"/>
            <a:ext cx="5472608" cy="4608511"/>
          </a:xfrm>
        </p:spPr>
        <p:txBody>
          <a:bodyPr>
            <a:normAutofit lnSpcReduction="10000"/>
          </a:bodyPr>
          <a:lstStyle/>
          <a:p>
            <a:r>
              <a:rPr lang="it-IT" sz="3200" dirty="0" smtClean="0">
                <a:cs typeface="Times New Roman" pitchFamily="18" charset="0"/>
              </a:rPr>
              <a:t>I risultati sono stati pubblicati nel 2014 nel volume:</a:t>
            </a:r>
          </a:p>
          <a:p>
            <a:endParaRPr lang="it-IT" sz="2800" dirty="0" smtClean="0">
              <a:cs typeface="Times New Roman" pitchFamily="18" charset="0"/>
            </a:endParaRPr>
          </a:p>
          <a:p>
            <a:r>
              <a:rPr lang="en-GB" sz="3200" dirty="0" smtClean="0">
                <a:solidFill>
                  <a:schemeClr val="accent1"/>
                </a:solidFill>
                <a:cs typeface="Times New Roman" pitchFamily="18" charset="0"/>
              </a:rPr>
              <a:t>Anna </a:t>
            </a:r>
            <a:r>
              <a:rPr lang="en-GB" sz="3200" dirty="0" err="1" smtClean="0">
                <a:solidFill>
                  <a:schemeClr val="accent1"/>
                </a:solidFill>
                <a:cs typeface="Times New Roman" pitchFamily="18" charset="0"/>
              </a:rPr>
              <a:t>Galluzzi</a:t>
            </a:r>
            <a:r>
              <a:rPr lang="en-GB" sz="3200" dirty="0" smtClean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3200" i="1" dirty="0" smtClean="0">
                <a:solidFill>
                  <a:schemeClr val="accent1"/>
                </a:solidFill>
                <a:cs typeface="Times New Roman" pitchFamily="18" charset="0"/>
              </a:rPr>
              <a:t>Libraries and public perception: A comparative analysis of the European press</a:t>
            </a:r>
            <a:r>
              <a:rPr lang="en-GB" sz="3200" dirty="0" smtClean="0">
                <a:cs typeface="Times New Roman" pitchFamily="18" charset="0"/>
              </a:rPr>
              <a:t>, Oxford, </a:t>
            </a:r>
            <a:r>
              <a:rPr lang="en-GB" sz="3200" dirty="0" err="1" smtClean="0">
                <a:cs typeface="Times New Roman" pitchFamily="18" charset="0"/>
              </a:rPr>
              <a:t>Chandos</a:t>
            </a:r>
            <a:r>
              <a:rPr lang="en-GB" sz="3200" dirty="0" smtClean="0">
                <a:cs typeface="Times New Roman" pitchFamily="18" charset="0"/>
              </a:rPr>
              <a:t> Publishing, 2014</a:t>
            </a:r>
            <a:endParaRPr lang="it-IT" sz="2800" dirty="0">
              <a:cs typeface="Times New Roman" pitchFamily="18" charset="0"/>
            </a:endParaRPr>
          </a:p>
        </p:txBody>
      </p:sp>
      <p:pic>
        <p:nvPicPr>
          <p:cNvPr id="6" name="Segnaposto contenuto 5" descr="Librari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60096" y="1291095"/>
            <a:ext cx="3744416" cy="5211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egnaposto testo 132"/>
          <p:cNvSpPr>
            <a:spLocks noGrp="1"/>
          </p:cNvSpPr>
          <p:nvPr>
            <p:ph type="body" idx="10"/>
          </p:nvPr>
        </p:nvSpPr>
        <p:spPr>
          <a:xfrm>
            <a:off x="331787" y="237347"/>
            <a:ext cx="11506200" cy="6354682"/>
          </a:xfrm>
          <a:prstGeom prst="rect">
            <a:avLst/>
          </a:prstGeom>
          <a:solidFill>
            <a:srgbClr val="29292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35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3613" y="1348343"/>
            <a:ext cx="2419350" cy="1817668"/>
          </a:xfrm>
          <a:prstGeom prst="rect">
            <a:avLst/>
          </a:prstGeom>
        </p:spPr>
      </p:pic>
      <p:pic>
        <p:nvPicPr>
          <p:cNvPr id="138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163" y="3932914"/>
            <a:ext cx="9277350" cy="583825"/>
          </a:xfrm>
          <a:prstGeom prst="rect">
            <a:avLst/>
          </a:prstGeom>
        </p:spPr>
      </p:pic>
      <p:sp>
        <p:nvSpPr>
          <p:cNvPr id="136" name="Segnaposto testo 135"/>
          <p:cNvSpPr>
            <a:spLocks noGrp="1"/>
          </p:cNvSpPr>
          <p:nvPr>
            <p:ph type="body" idx="10"/>
          </p:nvPr>
        </p:nvSpPr>
        <p:spPr>
          <a:xfrm>
            <a:off x="4887912" y="1774731"/>
            <a:ext cx="2217738" cy="7573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545" rIns="0" bIns="0" anchor="t">
            <a:noAutofit/>
          </a:bodyPr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  <a:buNone/>
            </a:pPr>
            <a:r>
              <a:rPr lang="it-IT" sz="4000" b="1" spc="0" dirty="0">
                <a:solidFill>
                  <a:schemeClr val="accent1"/>
                </a:solidFill>
                <a:latin typeface="Tahoma" panose="02020603050405020304" pitchFamily="2"/>
              </a:rPr>
              <a:t>! </a:t>
            </a:r>
          </a:p>
          <a:p>
            <a:pPr marL="0" marR="0" indent="0" algn="ctr">
              <a:lnSpc>
                <a:spcPts val="2500"/>
              </a:lnSpc>
              <a:spcBef>
                <a:spcPts val="895"/>
              </a:spcBef>
              <a:spcAft>
                <a:spcPts val="0"/>
              </a:spcAft>
              <a:buNone/>
            </a:pPr>
            <a:r>
              <a:rPr lang="it-IT" sz="3200" b="1" spc="-20" dirty="0">
                <a:solidFill>
                  <a:schemeClr val="accent1"/>
                </a:solidFill>
                <a:effectLst/>
              </a:rPr>
              <a:t>Bibliotecari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accent1"/>
                </a:solidFill>
              </a:rPr>
              <a:t>anna.galluzzi@gmail.com</a:t>
            </a:r>
            <a:endParaRPr lang="it-IT" sz="4800" b="1" dirty="0">
              <a:solidFill>
                <a:schemeClr val="accent1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chemeClr val="accent1"/>
                </a:solidFill>
              </a:rPr>
              <a:t>Le fonti della ricerca</a:t>
            </a:r>
          </a:p>
        </p:txBody>
      </p:sp>
      <p:sp>
        <p:nvSpPr>
          <p:cNvPr id="74755" name="Segnaposto contenuto 2"/>
          <p:cNvSpPr>
            <a:spLocks noGrp="1"/>
          </p:cNvSpPr>
          <p:nvPr>
            <p:ph sz="quarter" idx="1"/>
          </p:nvPr>
        </p:nvSpPr>
        <p:spPr>
          <a:xfrm>
            <a:off x="767408" y="1124744"/>
            <a:ext cx="10729192" cy="3433316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800" dirty="0" smtClean="0"/>
              <a:t>La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stampa quotidiana cartacea</a:t>
            </a:r>
          </a:p>
          <a:p>
            <a:pPr eaLnBrk="1" hangingPunct="1"/>
            <a:r>
              <a:rPr lang="it-IT" altLang="it-IT" sz="2800" b="1" dirty="0" smtClean="0">
                <a:solidFill>
                  <a:schemeClr val="accent1"/>
                </a:solidFill>
              </a:rPr>
              <a:t>Interrogativi preliminari</a:t>
            </a:r>
            <a:r>
              <a:rPr lang="it-IT" altLang="it-IT" sz="2800" dirty="0" smtClean="0"/>
              <a:t>:</a:t>
            </a:r>
          </a:p>
          <a:p>
            <a:pPr lvl="1" eaLnBrk="1" hangingPunct="1"/>
            <a:r>
              <a:rPr lang="it-IT" altLang="it-IT" sz="2400" dirty="0" smtClean="0"/>
              <a:t>Qual è il ruolo della stampa quotidiana oggi?</a:t>
            </a:r>
          </a:p>
          <a:p>
            <a:pPr lvl="1" eaLnBrk="1" hangingPunct="1"/>
            <a:r>
              <a:rPr lang="it-IT" altLang="it-IT" sz="2400" dirty="0" smtClean="0"/>
              <a:t>I giornali di carta sono ancora essenziali nel processo di formazione dell’opinione pubblica?</a:t>
            </a:r>
          </a:p>
          <a:p>
            <a:pPr lvl="1" eaLnBrk="1" hangingPunct="1"/>
            <a:r>
              <a:rPr lang="it-IT" altLang="it-IT" sz="2400" dirty="0" smtClean="0"/>
              <a:t>Consapevolezza dei punti di forza e delle debolezze delle fonti scelte (cosa possono dire e cosa no)</a:t>
            </a:r>
          </a:p>
        </p:txBody>
      </p:sp>
      <p:pic>
        <p:nvPicPr>
          <p:cNvPr id="74756" name="Segnaposto contenuto 4" descr="newspaper-fis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9456" y="4588616"/>
            <a:ext cx="5184775" cy="2005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o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chemeClr val="accent1"/>
                </a:solidFill>
              </a:rPr>
              <a:t>Obiettivi e copertura</a:t>
            </a:r>
          </a:p>
        </p:txBody>
      </p:sp>
      <p:sp>
        <p:nvSpPr>
          <p:cNvPr id="75779" name="Segnaposto contenuto 2"/>
          <p:cNvSpPr>
            <a:spLocks noGrp="1"/>
          </p:cNvSpPr>
          <p:nvPr>
            <p:ph sz="quarter" idx="1"/>
          </p:nvPr>
        </p:nvSpPr>
        <p:spPr>
          <a:xfrm>
            <a:off x="623392" y="1412776"/>
            <a:ext cx="11017224" cy="4743549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dirty="0" smtClean="0"/>
              <a:t>La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definizione dell’obiettivo</a:t>
            </a:r>
            <a:r>
              <a:rPr lang="it-IT" altLang="it-IT" sz="2800" dirty="0" smtClean="0"/>
              <a:t>:</a:t>
            </a:r>
          </a:p>
          <a:p>
            <a:pPr lvl="1" eaLnBrk="1" hangingPunct="1"/>
            <a:r>
              <a:rPr lang="it-IT" altLang="it-IT" sz="2400" dirty="0" smtClean="0"/>
              <a:t>Quantificare e qualificare la presenza di argomenti riguardanti biblioteche e bibliotecari nella stampa quotidiana</a:t>
            </a:r>
          </a:p>
          <a:p>
            <a:pPr eaLnBrk="1" hangingPunct="1"/>
            <a:r>
              <a:rPr lang="it-IT" altLang="it-IT" sz="2800" dirty="0" smtClean="0"/>
              <a:t>La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copertura</a:t>
            </a:r>
            <a:r>
              <a:rPr lang="it-IT" altLang="it-IT" sz="2800" dirty="0" smtClean="0"/>
              <a:t> della ricerca e i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criteri di scelta</a:t>
            </a:r>
            <a:r>
              <a:rPr lang="it-IT" altLang="it-IT" sz="2800" dirty="0" smtClean="0"/>
              <a:t>:</a:t>
            </a:r>
          </a:p>
          <a:p>
            <a:pPr lvl="1" eaLnBrk="1" hangingPunct="1"/>
            <a:r>
              <a:rPr lang="it-IT" altLang="it-IT" sz="2400" dirty="0" smtClean="0"/>
              <a:t>Copertura geografica: Europa, in particolare Unione Europea, nello specifico 4 nazioni: Italia, Francia, Gran Bretagna e Spagna</a:t>
            </a:r>
          </a:p>
          <a:p>
            <a:pPr lvl="1" eaLnBrk="1" hangingPunct="1"/>
            <a:r>
              <a:rPr lang="it-IT" altLang="it-IT" sz="2400" dirty="0" smtClean="0"/>
              <a:t>Copertura cronologica: dal 2008 al 2012</a:t>
            </a:r>
          </a:p>
          <a:p>
            <a:pPr lvl="1" eaLnBrk="1" hangingPunct="1"/>
            <a:r>
              <a:rPr lang="it-IT" altLang="it-IT" sz="2400" dirty="0" smtClean="0"/>
              <a:t>Scelta dei titoli: 2 quotidiani per ciascuna nazione</a:t>
            </a:r>
          </a:p>
          <a:p>
            <a:pPr eaLnBrk="1" hangingPunct="1"/>
            <a:endParaRPr lang="it-IT" alt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353762" cy="970450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chemeClr val="accent1"/>
                </a:solidFill>
              </a:rPr>
              <a:t>Le domande di ricerca</a:t>
            </a:r>
          </a:p>
        </p:txBody>
      </p:sp>
      <p:sp>
        <p:nvSpPr>
          <p:cNvPr id="76803" name="Segnaposto contenuto 2"/>
          <p:cNvSpPr>
            <a:spLocks noGrp="1"/>
          </p:cNvSpPr>
          <p:nvPr>
            <p:ph sz="quarter" idx="1"/>
          </p:nvPr>
        </p:nvSpPr>
        <p:spPr>
          <a:xfrm>
            <a:off x="695400" y="1340768"/>
            <a:ext cx="5976664" cy="5040982"/>
          </a:xfrm>
        </p:spPr>
        <p:txBody>
          <a:bodyPr>
            <a:normAutofit/>
          </a:bodyPr>
          <a:lstStyle/>
          <a:p>
            <a:pPr eaLnBrk="1" hangingPunct="1">
              <a:lnSpc>
                <a:spcPts val="3300"/>
              </a:lnSpc>
            </a:pPr>
            <a:r>
              <a:rPr lang="it-IT" altLang="it-IT" sz="2800" dirty="0" smtClean="0"/>
              <a:t>Quanto e come si parla di biblioteca nella stampa quotidiana europea?</a:t>
            </a:r>
          </a:p>
          <a:p>
            <a:pPr eaLnBrk="1" hangingPunct="1">
              <a:lnSpc>
                <a:spcPts val="3300"/>
              </a:lnSpc>
            </a:pPr>
            <a:r>
              <a:rPr lang="it-IT" altLang="it-IT" sz="2800" dirty="0" smtClean="0"/>
              <a:t>Quali sono le tematiche bibliotecarie più discusse nella stampa?</a:t>
            </a:r>
          </a:p>
          <a:p>
            <a:pPr eaLnBrk="1" hangingPunct="1">
              <a:lnSpc>
                <a:spcPts val="3300"/>
              </a:lnSpc>
            </a:pPr>
            <a:r>
              <a:rPr lang="it-IT" altLang="it-IT" sz="2800" dirty="0" smtClean="0"/>
              <a:t>Ci sono delle differenze a livello nazionale?</a:t>
            </a:r>
          </a:p>
          <a:p>
            <a:pPr eaLnBrk="1" hangingPunct="1">
              <a:lnSpc>
                <a:spcPts val="3300"/>
              </a:lnSpc>
            </a:pPr>
            <a:r>
              <a:rPr lang="it-IT" altLang="it-IT" sz="2800" dirty="0" smtClean="0"/>
              <a:t>Ci sono delle differenze a livello di testata?</a:t>
            </a:r>
          </a:p>
        </p:txBody>
      </p:sp>
      <p:pic>
        <p:nvPicPr>
          <p:cNvPr id="76804" name="Segnaposto contenuto 4" descr="ricerca-di-mercat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52184" y="1412776"/>
            <a:ext cx="3187700" cy="4818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o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chemeClr val="accent1"/>
                </a:solidFill>
              </a:rPr>
              <a:t>L’analisi delle fonti</a:t>
            </a:r>
          </a:p>
        </p:txBody>
      </p:sp>
      <p:sp>
        <p:nvSpPr>
          <p:cNvPr id="77827" name="Segnaposto contenuto 2"/>
          <p:cNvSpPr>
            <a:spLocks noGrp="1"/>
          </p:cNvSpPr>
          <p:nvPr>
            <p:ph sz="quarter" idx="1"/>
          </p:nvPr>
        </p:nvSpPr>
        <p:spPr>
          <a:xfrm>
            <a:off x="695400" y="1340768"/>
            <a:ext cx="10945216" cy="489652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800" dirty="0" smtClean="0"/>
              <a:t>I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database</a:t>
            </a:r>
            <a:r>
              <a:rPr lang="it-IT" altLang="it-IT" sz="2800" dirty="0" smtClean="0"/>
              <a:t> di quotidiani utilizzati: </a:t>
            </a:r>
          </a:p>
          <a:p>
            <a:pPr lvl="1" eaLnBrk="1" hangingPunct="1"/>
            <a:r>
              <a:rPr lang="it-IT" altLang="it-IT" sz="2400" dirty="0" err="1" smtClean="0"/>
              <a:t>Factiva</a:t>
            </a:r>
            <a:r>
              <a:rPr lang="it-IT" altLang="it-IT" sz="2400" dirty="0" smtClean="0"/>
              <a:t> e </a:t>
            </a:r>
            <a:r>
              <a:rPr lang="it-IT" altLang="it-IT" sz="2400" dirty="0" err="1" smtClean="0"/>
              <a:t>LexisNexis</a:t>
            </a:r>
            <a:r>
              <a:rPr lang="it-IT" altLang="it-IT" sz="2400" dirty="0" smtClean="0"/>
              <a:t> News</a:t>
            </a:r>
          </a:p>
          <a:p>
            <a:pPr eaLnBrk="1" hangingPunct="1"/>
            <a:r>
              <a:rPr lang="it-IT" altLang="it-IT" sz="2800" dirty="0" smtClean="0"/>
              <a:t>Selezione all’interno dei database di fonti confrontabili: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edizione nazionale del quotidiano</a:t>
            </a:r>
            <a:r>
              <a:rPr lang="it-IT" altLang="it-IT" sz="2800" b="1" dirty="0" smtClean="0"/>
              <a:t> </a:t>
            </a:r>
            <a:r>
              <a:rPr lang="it-IT" altLang="it-IT" sz="2800" dirty="0" smtClean="0"/>
              <a:t>(non comprendente supplementi ed edizioni locali)</a:t>
            </a:r>
          </a:p>
          <a:p>
            <a:pPr eaLnBrk="1" hangingPunct="1"/>
            <a:r>
              <a:rPr lang="it-IT" altLang="it-IT" sz="2800" dirty="0" smtClean="0"/>
              <a:t>Scelta dei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parametri per la </a:t>
            </a:r>
            <a:r>
              <a:rPr lang="it-IT" altLang="it-IT" sz="2800" b="1" dirty="0" err="1" smtClean="0">
                <a:solidFill>
                  <a:schemeClr val="accent1"/>
                </a:solidFill>
              </a:rPr>
              <a:t>query</a:t>
            </a:r>
            <a:r>
              <a:rPr lang="it-IT" altLang="it-IT" sz="2800" dirty="0" smtClean="0"/>
              <a:t>: </a:t>
            </a:r>
            <a:r>
              <a:rPr lang="it-IT" altLang="it-IT" sz="2800" dirty="0" err="1" smtClean="0"/>
              <a:t>bibliot</a:t>
            </a:r>
            <a:r>
              <a:rPr lang="it-IT" altLang="it-IT" sz="2800" dirty="0" smtClean="0"/>
              <a:t>* e librar* (per la Francia anche </a:t>
            </a:r>
            <a:r>
              <a:rPr lang="it-IT" altLang="it-IT" sz="2800" dirty="0" err="1" smtClean="0"/>
              <a:t>mediat</a:t>
            </a:r>
            <a:r>
              <a:rPr lang="it-IT" altLang="it-IT" sz="2800" dirty="0" smtClean="0"/>
              <a:t>*)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chemeClr val="accent1"/>
                </a:solidFill>
              </a:rPr>
              <a:t>L’analisi dei dati</a:t>
            </a:r>
          </a:p>
        </p:txBody>
      </p:sp>
      <p:sp>
        <p:nvSpPr>
          <p:cNvPr id="78851" name="Segnaposto contenuto 2"/>
          <p:cNvSpPr>
            <a:spLocks noGrp="1"/>
          </p:cNvSpPr>
          <p:nvPr>
            <p:ph sz="quarter" idx="1"/>
          </p:nvPr>
        </p:nvSpPr>
        <p:spPr>
          <a:xfrm>
            <a:off x="839416" y="1628800"/>
            <a:ext cx="10729192" cy="4527525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b="1" dirty="0" smtClean="0">
                <a:solidFill>
                  <a:schemeClr val="accent1"/>
                </a:solidFill>
              </a:rPr>
              <a:t>Analisi testuale </a:t>
            </a:r>
            <a:r>
              <a:rPr lang="it-IT" altLang="it-IT" sz="2800" dirty="0" smtClean="0"/>
              <a:t>per la comprensione dei contenuti degli articoli (nessun software di analisi utilizzato)</a:t>
            </a:r>
          </a:p>
          <a:p>
            <a:pPr eaLnBrk="1" hangingPunct="1"/>
            <a:r>
              <a:rPr lang="it-IT" altLang="it-IT" sz="2800" dirty="0" smtClean="0"/>
              <a:t>Primo passo: selezione degli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articoli pertinenti </a:t>
            </a:r>
            <a:r>
              <a:rPr lang="it-IT" altLang="it-IT" sz="2800" dirty="0" smtClean="0"/>
              <a:t>(3.569 su 41.611)</a:t>
            </a:r>
          </a:p>
          <a:p>
            <a:pPr eaLnBrk="1" hangingPunct="1"/>
            <a:r>
              <a:rPr lang="it-IT" altLang="it-IT" sz="2800" dirty="0" smtClean="0"/>
              <a:t>Codificazione degli articoli e costruzione di una </a:t>
            </a:r>
            <a:r>
              <a:rPr lang="it-IT" altLang="it-IT" sz="2800" b="1" dirty="0" smtClean="0">
                <a:solidFill>
                  <a:schemeClr val="accent1"/>
                </a:solidFill>
              </a:rPr>
              <a:t>tabella Excel </a:t>
            </a:r>
            <a:r>
              <a:rPr lang="it-IT" altLang="it-IT" sz="2800" dirty="0" smtClean="0"/>
              <a:t>per l’archiviazione dei risultati della codificazione</a:t>
            </a:r>
          </a:p>
          <a:p>
            <a:pPr eaLnBrk="1" hangingPunct="1"/>
            <a:endParaRPr lang="it-IT" altLang="it-IT" sz="2800" dirty="0" smtClean="0"/>
          </a:p>
          <a:p>
            <a:pPr eaLnBrk="1" hangingPunct="1"/>
            <a:endParaRPr lang="it-IT" alt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1021</TotalTime>
  <Words>1217</Words>
  <Application>Microsoft Office PowerPoint</Application>
  <PresentationFormat>Widescreen</PresentationFormat>
  <Paragraphs>343</Paragraphs>
  <Slides>41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Calisto MT</vt:lpstr>
      <vt:lpstr>Garamond</vt:lpstr>
      <vt:lpstr>Georgia</vt:lpstr>
      <vt:lpstr>Tahoma</vt:lpstr>
      <vt:lpstr>Times New Roman</vt:lpstr>
      <vt:lpstr>Trebuchet MS</vt:lpstr>
      <vt:lpstr>Verdana</vt:lpstr>
      <vt:lpstr>Wingdings 2</vt:lpstr>
      <vt:lpstr>Ardesia</vt:lpstr>
      <vt:lpstr>La percezione pubblica delle biblioteche</vt:lpstr>
      <vt:lpstr>Due indagini sulla percezione</vt:lpstr>
      <vt:lpstr>1. Indagine comparativa  nella stampa europea</vt:lpstr>
      <vt:lpstr>Premessa</vt:lpstr>
      <vt:lpstr>Le fonti della ricerca</vt:lpstr>
      <vt:lpstr>Obiettivi e copertura</vt:lpstr>
      <vt:lpstr>Le domande di ricerca</vt:lpstr>
      <vt:lpstr>L’analisi delle fonti</vt:lpstr>
      <vt:lpstr>L’analisi dei dati</vt:lpstr>
      <vt:lpstr>I parametri inseriti per ciascun articolo (metadatazione)</vt:lpstr>
      <vt:lpstr>La classificazione tematica</vt:lpstr>
      <vt:lpstr>Analisi quantitativa</vt:lpstr>
      <vt:lpstr>Tipologie di biblioteche in % sugli articoli  con tema bibliotecario prevalente</vt:lpstr>
      <vt:lpstr>Tipologie di biblioteche in % sugli articoli  con tema bibliotecario prevalente per nazione</vt:lpstr>
      <vt:lpstr>Argomenti in % sugli articoli  con tema bibliotecario prevalente</vt:lpstr>
      <vt:lpstr>Argomenti in % sugli articoli  con tema bibliotecario prevalente per nazione</vt:lpstr>
      <vt:lpstr>Andamento degli articoli su  “new libraries/new buildings” per nazione</vt:lpstr>
      <vt:lpstr>Andamento degli articoli  su “library closures/budget cuts” per nazione</vt:lpstr>
      <vt:lpstr>Analisi qualitativa</vt:lpstr>
      <vt:lpstr>Risultati e riflessioni finali</vt:lpstr>
      <vt:lpstr>Risultati e riflessioni finali</vt:lpstr>
      <vt:lpstr>Risultati e riflessioni finali</vt:lpstr>
      <vt:lpstr>Risultati e riflessioni finali</vt:lpstr>
      <vt:lpstr>2.  La meta-analisi mediante AAT delle indagini qualitative sulle biblioteche pubbliche italiane</vt:lpstr>
      <vt:lpstr>Il corpus completo</vt:lpstr>
      <vt:lpstr>La fonte dei dati</vt:lpstr>
      <vt:lpstr>Ogni indagine conserva la sua identità 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anna.galluzzi@gmail.com</vt:lpstr>
    </vt:vector>
  </TitlesOfParts>
  <Company>Senato della Repubblica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 Galluzzi</dc:creator>
  <cp:lastModifiedBy>Giovanni Solimine</cp:lastModifiedBy>
  <cp:revision>204</cp:revision>
  <cp:lastPrinted>2020-11-27T11:39:45Z</cp:lastPrinted>
  <dcterms:created xsi:type="dcterms:W3CDTF">2013-05-10T08:21:54Z</dcterms:created>
  <dcterms:modified xsi:type="dcterms:W3CDTF">2020-12-02T19:23:26Z</dcterms:modified>
</cp:coreProperties>
</file>