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88" r:id="rId4"/>
    <p:sldId id="292" r:id="rId5"/>
    <p:sldId id="266" r:id="rId6"/>
    <p:sldId id="274" r:id="rId7"/>
    <p:sldId id="258" r:id="rId8"/>
    <p:sldId id="271" r:id="rId9"/>
    <p:sldId id="281" r:id="rId10"/>
    <p:sldId id="268" r:id="rId11"/>
    <p:sldId id="275" r:id="rId12"/>
    <p:sldId id="277" r:id="rId13"/>
    <p:sldId id="263" r:id="rId14"/>
    <p:sldId id="270" r:id="rId15"/>
    <p:sldId id="296" r:id="rId16"/>
    <p:sldId id="295" r:id="rId17"/>
    <p:sldId id="276" r:id="rId18"/>
    <p:sldId id="280" r:id="rId19"/>
    <p:sldId id="282" r:id="rId20"/>
    <p:sldId id="284" r:id="rId21"/>
    <p:sldId id="283" r:id="rId22"/>
    <p:sldId id="262" r:id="rId23"/>
    <p:sldId id="286" r:id="rId24"/>
    <p:sldId id="285" r:id="rId25"/>
    <p:sldId id="289" r:id="rId26"/>
    <p:sldId id="291" r:id="rId27"/>
    <p:sldId id="297" r:id="rId28"/>
    <p:sldId id="298" r:id="rId29"/>
    <p:sldId id="299" r:id="rId30"/>
    <p:sldId id="265" r:id="rId31"/>
    <p:sldId id="278" r:id="rId32"/>
    <p:sldId id="29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D95215"/>
    <a:srgbClr val="0BB713"/>
    <a:srgbClr val="EAB8CD"/>
    <a:srgbClr val="FF99FF"/>
    <a:srgbClr val="00FFFF"/>
    <a:srgbClr val="00FF99"/>
    <a:srgbClr val="FC88A9"/>
    <a:srgbClr val="FB5B8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94" autoAdjust="0"/>
    <p:restoredTop sz="93424" autoAdjust="0"/>
  </p:normalViewPr>
  <p:slideViewPr>
    <p:cSldViewPr>
      <p:cViewPr>
        <p:scale>
          <a:sx n="86" d="100"/>
          <a:sy n="86" d="100"/>
        </p:scale>
        <p:origin x="48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AF99E4-D15F-47DA-88EF-E6A38459F1F2}" type="datetimeFigureOut">
              <a:rPr lang="en-GB" smtClean="0"/>
              <a:t>25/11/2018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AC30E3-84E1-41C7-8982-D65E79B9CD69}" type="slidenum">
              <a:rPr lang="en-GB" smtClean="0"/>
              <a:t>‹#›</a:t>
            </a:fld>
            <a:endParaRPr lang="en-GB"/>
          </a:p>
        </p:txBody>
      </p:sp>
    </p:spTree>
    <p:extLst>
      <p:ext uri="{BB962C8B-B14F-4D97-AF65-F5344CB8AC3E}">
        <p14:creationId xmlns:p14="http://schemas.microsoft.com/office/powerpoint/2010/main" val="1789126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Does</a:t>
            </a:r>
            <a:r>
              <a:rPr lang="en-GB" baseline="0" dirty="0"/>
              <a:t> the presence of semantic distractors help strengthening selection abilities?</a:t>
            </a:r>
            <a:endParaRPr lang="en-GB" dirty="0"/>
          </a:p>
        </p:txBody>
      </p:sp>
      <p:sp>
        <p:nvSpPr>
          <p:cNvPr id="4" name="Slide Number Placeholder 3"/>
          <p:cNvSpPr>
            <a:spLocks noGrp="1"/>
          </p:cNvSpPr>
          <p:nvPr>
            <p:ph type="sldNum" sz="quarter" idx="10"/>
          </p:nvPr>
        </p:nvSpPr>
        <p:spPr/>
        <p:txBody>
          <a:bodyPr/>
          <a:lstStyle/>
          <a:p>
            <a:fld id="{7DAC30E3-84E1-41C7-8982-D65E79B9CD69}" type="slidenum">
              <a:rPr lang="en-GB" smtClean="0"/>
              <a:t>18</a:t>
            </a:fld>
            <a:endParaRPr lang="en-GB"/>
          </a:p>
        </p:txBody>
      </p:sp>
    </p:spTree>
    <p:extLst>
      <p:ext uri="{BB962C8B-B14F-4D97-AF65-F5344CB8AC3E}">
        <p14:creationId xmlns:p14="http://schemas.microsoft.com/office/powerpoint/2010/main" val="1889239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BUT</a:t>
            </a:r>
            <a:r>
              <a:rPr lang="en-GB" baseline="0" dirty="0"/>
              <a:t> what would happen is different types of patients are tested?</a:t>
            </a:r>
            <a:endParaRPr lang="en-GB" dirty="0"/>
          </a:p>
        </p:txBody>
      </p:sp>
      <p:sp>
        <p:nvSpPr>
          <p:cNvPr id="4" name="Slide Number Placeholder 3"/>
          <p:cNvSpPr>
            <a:spLocks noGrp="1"/>
          </p:cNvSpPr>
          <p:nvPr>
            <p:ph type="sldNum" sz="quarter" idx="10"/>
          </p:nvPr>
        </p:nvSpPr>
        <p:spPr/>
        <p:txBody>
          <a:bodyPr/>
          <a:lstStyle/>
          <a:p>
            <a:fld id="{7DAC30E3-84E1-41C7-8982-D65E79B9CD69}" type="slidenum">
              <a:rPr lang="en-GB" smtClean="0"/>
              <a:t>19</a:t>
            </a:fld>
            <a:endParaRPr lang="en-GB"/>
          </a:p>
        </p:txBody>
      </p:sp>
    </p:spTree>
    <p:extLst>
      <p:ext uri="{BB962C8B-B14F-4D97-AF65-F5344CB8AC3E}">
        <p14:creationId xmlns:p14="http://schemas.microsoft.com/office/powerpoint/2010/main" val="3104514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Why</a:t>
            </a:r>
            <a:r>
              <a:rPr lang="en-GB" baseline="0" dirty="0"/>
              <a:t> is this approach effective?  What does this tell us about the relationship between different types of representations (phonological and orthographic?)</a:t>
            </a:r>
            <a:endParaRPr lang="en-GB" dirty="0"/>
          </a:p>
        </p:txBody>
      </p:sp>
      <p:sp>
        <p:nvSpPr>
          <p:cNvPr id="4" name="Slide Number Placeholder 3"/>
          <p:cNvSpPr>
            <a:spLocks noGrp="1"/>
          </p:cNvSpPr>
          <p:nvPr>
            <p:ph type="sldNum" sz="quarter" idx="10"/>
          </p:nvPr>
        </p:nvSpPr>
        <p:spPr/>
        <p:txBody>
          <a:bodyPr/>
          <a:lstStyle/>
          <a:p>
            <a:fld id="{7DAC30E3-84E1-41C7-8982-D65E79B9CD69}" type="slidenum">
              <a:rPr lang="en-GB" smtClean="0"/>
              <a:t>20</a:t>
            </a:fld>
            <a:endParaRPr lang="en-GB"/>
          </a:p>
        </p:txBody>
      </p:sp>
    </p:spTree>
    <p:extLst>
      <p:ext uri="{BB962C8B-B14F-4D97-AF65-F5344CB8AC3E}">
        <p14:creationId xmlns:p14="http://schemas.microsoft.com/office/powerpoint/2010/main" val="2869016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F3FBBB5-9B97-4F1F-9085-79F63DB96DF0}" type="datetimeFigureOut">
              <a:rPr lang="en-GB" smtClean="0"/>
              <a:pPr/>
              <a:t>25/11/2018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98E1447-EA97-4C06-83EF-1E65035E5641}"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F3FBBB5-9B97-4F1F-9085-79F63DB96DF0}" type="datetimeFigureOut">
              <a:rPr lang="en-GB" smtClean="0"/>
              <a:pPr/>
              <a:t>25/11/2018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98E1447-EA97-4C06-83EF-1E65035E5641}"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F3FBBB5-9B97-4F1F-9085-79F63DB96DF0}" type="datetimeFigureOut">
              <a:rPr lang="en-GB" smtClean="0"/>
              <a:pPr/>
              <a:t>25/11/2018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98E1447-EA97-4C06-83EF-1E65035E5641}"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F3FBBB5-9B97-4F1F-9085-79F63DB96DF0}" type="datetimeFigureOut">
              <a:rPr lang="en-GB" smtClean="0"/>
              <a:pPr/>
              <a:t>25/11/2018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98E1447-EA97-4C06-83EF-1E65035E5641}"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3FBBB5-9B97-4F1F-9085-79F63DB96DF0}" type="datetimeFigureOut">
              <a:rPr lang="en-GB" smtClean="0"/>
              <a:pPr/>
              <a:t>25/11/2018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98E1447-EA97-4C06-83EF-1E65035E5641}"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F3FBBB5-9B97-4F1F-9085-79F63DB96DF0}" type="datetimeFigureOut">
              <a:rPr lang="en-GB" smtClean="0"/>
              <a:pPr/>
              <a:t>25/11/2018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98E1447-EA97-4C06-83EF-1E65035E5641}"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F3FBBB5-9B97-4F1F-9085-79F63DB96DF0}" type="datetimeFigureOut">
              <a:rPr lang="en-GB" smtClean="0"/>
              <a:pPr/>
              <a:t>25/11/2018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98E1447-EA97-4C06-83EF-1E65035E5641}"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F3FBBB5-9B97-4F1F-9085-79F63DB96DF0}" type="datetimeFigureOut">
              <a:rPr lang="en-GB" smtClean="0"/>
              <a:pPr/>
              <a:t>25/11/2018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98E1447-EA97-4C06-83EF-1E65035E5641}"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3FBBB5-9B97-4F1F-9085-79F63DB96DF0}" type="datetimeFigureOut">
              <a:rPr lang="en-GB" smtClean="0"/>
              <a:pPr/>
              <a:t>25/11/2018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98E1447-EA97-4C06-83EF-1E65035E5641}"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3FBBB5-9B97-4F1F-9085-79F63DB96DF0}" type="datetimeFigureOut">
              <a:rPr lang="en-GB" smtClean="0"/>
              <a:pPr/>
              <a:t>25/11/2018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98E1447-EA97-4C06-83EF-1E65035E5641}"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3FBBB5-9B97-4F1F-9085-79F63DB96DF0}" type="datetimeFigureOut">
              <a:rPr lang="en-GB" smtClean="0"/>
              <a:pPr/>
              <a:t>25/11/2018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98E1447-EA97-4C06-83EF-1E65035E5641}"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FBBB5-9B97-4F1F-9085-79F63DB96DF0}" type="datetimeFigureOut">
              <a:rPr lang="en-GB" smtClean="0"/>
              <a:pPr/>
              <a:t>25/11/2018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E1447-EA97-4C06-83EF-1E65035E5641}"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gif"/></Relationships>
</file>

<file path=ppt/slides/_rels/slide2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1700808"/>
            <a:ext cx="7200800" cy="1944216"/>
          </a:xfrm>
          <a:ln>
            <a:noFill/>
          </a:ln>
        </p:spPr>
        <p:txBody>
          <a:bodyPr>
            <a:normAutofit/>
          </a:bodyPr>
          <a:lstStyle/>
          <a:p>
            <a:r>
              <a:rPr lang="en-GB" b="1" dirty="0">
                <a:solidFill>
                  <a:schemeClr val="accent5">
                    <a:lumMod val="50000"/>
                  </a:schemeClr>
                </a:solidFill>
              </a:rPr>
              <a:t>Treating semantic and phonological impairments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1556792"/>
            <a:ext cx="8208912" cy="4062651"/>
          </a:xfrm>
          <a:prstGeom prst="rect">
            <a:avLst/>
          </a:prstGeom>
          <a:noFill/>
          <a:ln>
            <a:solidFill>
              <a:srgbClr val="C00000"/>
            </a:solidFill>
          </a:ln>
        </p:spPr>
        <p:txBody>
          <a:bodyPr wrap="square" rtlCol="0">
            <a:spAutoFit/>
          </a:bodyPr>
          <a:lstStyle/>
          <a:p>
            <a:pPr algn="ctr"/>
            <a:r>
              <a:rPr lang="en-GB" sz="2000" b="1" dirty="0">
                <a:solidFill>
                  <a:srgbClr val="C00000"/>
                </a:solidFill>
              </a:rPr>
              <a:t>SEMANTIC FEATURES ANALYSIS</a:t>
            </a:r>
          </a:p>
          <a:p>
            <a:endParaRPr lang="en-GB" sz="2000" dirty="0">
              <a:solidFill>
                <a:srgbClr val="00FFFF"/>
              </a:solidFill>
            </a:endParaRPr>
          </a:p>
          <a:p>
            <a:r>
              <a:rPr lang="en-GB" sz="2000" u="sng" dirty="0"/>
              <a:t>Example of protocol (from Kiran, 2008)</a:t>
            </a:r>
          </a:p>
          <a:p>
            <a:r>
              <a:rPr lang="en-GB" sz="2000" dirty="0"/>
              <a:t>	</a:t>
            </a:r>
            <a:r>
              <a:rPr lang="en-GB" sz="2000" b="1" dirty="0">
                <a:solidFill>
                  <a:schemeClr val="accent2">
                    <a:lumMod val="75000"/>
                  </a:schemeClr>
                </a:solidFill>
              </a:rPr>
              <a:t>Category sorting</a:t>
            </a:r>
            <a:r>
              <a:rPr lang="en-GB" sz="2000" dirty="0">
                <a:solidFill>
                  <a:schemeClr val="accent2">
                    <a:lumMod val="75000"/>
                  </a:schemeClr>
                </a:solidFill>
              </a:rPr>
              <a:t>  </a:t>
            </a:r>
            <a:r>
              <a:rPr lang="en-GB" sz="2000" dirty="0"/>
              <a:t>(place picture in the appropriate category pile</a:t>
            </a:r>
            <a:r>
              <a:rPr lang="en-GB" sz="2000" dirty="0">
                <a:solidFill>
                  <a:schemeClr val="accent2">
                    <a:lumMod val="75000"/>
                  </a:schemeClr>
                </a:solidFill>
              </a:rPr>
              <a:t>) </a:t>
            </a:r>
          </a:p>
          <a:p>
            <a:r>
              <a:rPr lang="en-GB" sz="2000" dirty="0">
                <a:solidFill>
                  <a:schemeClr val="accent2">
                    <a:lumMod val="75000"/>
                  </a:schemeClr>
                </a:solidFill>
              </a:rPr>
              <a:t>	</a:t>
            </a:r>
            <a:r>
              <a:rPr lang="en-GB" sz="2000" b="1" dirty="0">
                <a:solidFill>
                  <a:schemeClr val="accent2">
                    <a:lumMod val="75000"/>
                  </a:schemeClr>
                </a:solidFill>
              </a:rPr>
              <a:t>Picture naming</a:t>
            </a:r>
          </a:p>
          <a:p>
            <a:r>
              <a:rPr lang="en-GB" sz="2000" b="1" dirty="0">
                <a:solidFill>
                  <a:srgbClr val="D95215"/>
                </a:solidFill>
              </a:rPr>
              <a:t>	</a:t>
            </a:r>
            <a:r>
              <a:rPr lang="en-GB" sz="2000" b="1" dirty="0">
                <a:solidFill>
                  <a:schemeClr val="accent2">
                    <a:lumMod val="75000"/>
                  </a:schemeClr>
                </a:solidFill>
              </a:rPr>
              <a:t>Feature selection </a:t>
            </a:r>
            <a:r>
              <a:rPr lang="en-GB" sz="2000" dirty="0"/>
              <a:t>(select 6/40 written features  applying to a target 							picture)</a:t>
            </a:r>
          </a:p>
          <a:p>
            <a:r>
              <a:rPr lang="en-GB" sz="2000" dirty="0"/>
              <a:t>	</a:t>
            </a:r>
            <a:r>
              <a:rPr lang="en-GB" sz="2000" dirty="0">
                <a:solidFill>
                  <a:srgbClr val="C00000"/>
                </a:solidFill>
              </a:rPr>
              <a:t>Yes/no questions </a:t>
            </a:r>
            <a:r>
              <a:rPr lang="en-GB" sz="2000" dirty="0"/>
              <a:t>(answer 15 questions related to the target picture)</a:t>
            </a:r>
          </a:p>
          <a:p>
            <a:r>
              <a:rPr lang="en-GB" sz="2000" dirty="0"/>
              <a:t>	</a:t>
            </a:r>
            <a:r>
              <a:rPr lang="en-GB" sz="2000" dirty="0">
                <a:solidFill>
                  <a:srgbClr val="C00000"/>
                </a:solidFill>
              </a:rPr>
              <a:t>Picture naming </a:t>
            </a:r>
            <a:r>
              <a:rPr lang="en-GB" sz="2000" dirty="0"/>
              <a:t>(again)</a:t>
            </a:r>
          </a:p>
          <a:p>
            <a:endParaRPr lang="en-GB" sz="2000" dirty="0"/>
          </a:p>
          <a:p>
            <a:r>
              <a:rPr lang="en-GB" sz="2000" dirty="0"/>
              <a:t>There is some evidence that training nonprototipical exemplars produces more generalization (to typical examples) than training typical exemplars</a:t>
            </a:r>
            <a:r>
              <a:rPr lang="en-GB" dirty="0"/>
              <a:t> (see Kiran &amp; Thomson, 2003; Kiran, 2008; Stanczak et al., 2006).</a:t>
            </a:r>
          </a:p>
        </p:txBody>
      </p:sp>
      <p:sp>
        <p:nvSpPr>
          <p:cNvPr id="4" name="TextBox 3"/>
          <p:cNvSpPr txBox="1"/>
          <p:nvPr/>
        </p:nvSpPr>
        <p:spPr>
          <a:xfrm>
            <a:off x="2411760" y="404664"/>
            <a:ext cx="4752528" cy="461665"/>
          </a:xfrm>
          <a:prstGeom prst="rect">
            <a:avLst/>
          </a:prstGeom>
          <a:noFill/>
          <a:ln w="28575">
            <a:solidFill>
              <a:srgbClr val="FF6600"/>
            </a:solidFill>
          </a:ln>
        </p:spPr>
        <p:txBody>
          <a:bodyPr wrap="square" rtlCol="0">
            <a:spAutoFit/>
          </a:bodyPr>
          <a:lstStyle/>
          <a:p>
            <a:pPr algn="ctr"/>
            <a:r>
              <a:rPr lang="en-GB" sz="2400" b="1" dirty="0">
                <a:solidFill>
                  <a:schemeClr val="accent2">
                    <a:lumMod val="75000"/>
                  </a:schemeClr>
                </a:solidFill>
              </a:rPr>
              <a:t>LEXICAL/SEMANTIC THERAPIES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496944" cy="5940088"/>
          </a:xfrm>
          <a:prstGeom prst="rect">
            <a:avLst/>
          </a:prstGeom>
          <a:noFill/>
          <a:ln>
            <a:solidFill>
              <a:schemeClr val="accent2">
                <a:lumMod val="75000"/>
              </a:schemeClr>
            </a:solidFill>
          </a:ln>
        </p:spPr>
        <p:txBody>
          <a:bodyPr wrap="square" rtlCol="0">
            <a:spAutoFit/>
          </a:bodyPr>
          <a:lstStyle/>
          <a:p>
            <a:pPr algn="ctr"/>
            <a:r>
              <a:rPr lang="en-GB" sz="2000" b="1" dirty="0">
                <a:solidFill>
                  <a:srgbClr val="C00000"/>
                </a:solidFill>
              </a:rPr>
              <a:t>SEMANTIC CUEING HIERARCHY</a:t>
            </a:r>
          </a:p>
          <a:p>
            <a:endParaRPr lang="en-GB" sz="2000" dirty="0">
              <a:solidFill>
                <a:srgbClr val="00FFFF"/>
              </a:solidFill>
            </a:endParaRPr>
          </a:p>
          <a:p>
            <a:r>
              <a:rPr lang="en-GB" sz="2000" u="sng" dirty="0"/>
              <a:t>Example of protocol (from Wambaugh, 2003)</a:t>
            </a:r>
          </a:p>
          <a:p>
            <a:pPr>
              <a:tabLst>
                <a:tab pos="274638" algn="l"/>
              </a:tabLst>
            </a:pPr>
            <a:r>
              <a:rPr lang="en-GB" sz="2000" dirty="0"/>
              <a:t>	Task: 	Picture naming  - feedback for whether the answer is 		correct or incorrect provided at every step ; 7-8 sec allowed  to answer</a:t>
            </a:r>
          </a:p>
          <a:p>
            <a:pPr>
              <a:tabLst>
                <a:tab pos="274638" algn="l"/>
              </a:tabLst>
            </a:pPr>
            <a:r>
              <a:rPr lang="en-GB" sz="2000" dirty="0"/>
              <a:t>	</a:t>
            </a:r>
          </a:p>
          <a:p>
            <a:pPr>
              <a:tabLst>
                <a:tab pos="274638" algn="l"/>
              </a:tabLst>
            </a:pPr>
            <a:r>
              <a:rPr lang="en-GB" sz="2000" dirty="0">
                <a:solidFill>
                  <a:schemeClr val="accent2">
                    <a:lumMod val="75000"/>
                  </a:schemeClr>
                </a:solidFill>
              </a:rPr>
              <a:t>	</a:t>
            </a:r>
            <a:r>
              <a:rPr lang="en-GB" sz="2000" b="1" dirty="0">
                <a:solidFill>
                  <a:schemeClr val="accent2">
                    <a:lumMod val="75000"/>
                  </a:schemeClr>
                </a:solidFill>
              </a:rPr>
              <a:t>Step 1</a:t>
            </a:r>
            <a:r>
              <a:rPr lang="en-GB" sz="2000" dirty="0">
                <a:solidFill>
                  <a:schemeClr val="accent2">
                    <a:lumMod val="75000"/>
                  </a:schemeClr>
                </a:solidFill>
              </a:rPr>
              <a:t> </a:t>
            </a:r>
            <a:r>
              <a:rPr lang="en-GB" sz="2000" dirty="0"/>
              <a:t>- Only the picture is presented</a:t>
            </a:r>
          </a:p>
          <a:p>
            <a:pPr>
              <a:tabLst>
                <a:tab pos="274638" algn="l"/>
              </a:tabLst>
            </a:pPr>
            <a:r>
              <a:rPr lang="en-GB" sz="2000" dirty="0"/>
              <a:t>	</a:t>
            </a:r>
          </a:p>
          <a:p>
            <a:pPr>
              <a:tabLst>
                <a:tab pos="274638" algn="l"/>
              </a:tabLst>
            </a:pPr>
            <a:r>
              <a:rPr lang="en-GB" sz="2000" dirty="0"/>
              <a:t>	</a:t>
            </a:r>
            <a:r>
              <a:rPr lang="en-GB" sz="2000" b="1" dirty="0">
                <a:solidFill>
                  <a:schemeClr val="accent2">
                    <a:lumMod val="75000"/>
                  </a:schemeClr>
                </a:solidFill>
              </a:rPr>
              <a:t>Step 2 </a:t>
            </a:r>
            <a:r>
              <a:rPr lang="en-GB" sz="2000" dirty="0"/>
              <a:t>- Picture presented along with a </a:t>
            </a:r>
            <a:r>
              <a:rPr lang="en-GB" sz="2000" dirty="0">
                <a:solidFill>
                  <a:srgbClr val="C00000"/>
                </a:solidFill>
              </a:rPr>
              <a:t>verbal description </a:t>
            </a:r>
            <a:r>
              <a:rPr lang="en-GB" sz="2000" dirty="0"/>
              <a:t>of the target 	(e.g.,  Target cow, “a farm animal that gives milk”)</a:t>
            </a:r>
          </a:p>
          <a:p>
            <a:pPr>
              <a:tabLst>
                <a:tab pos="274638" algn="l"/>
              </a:tabLst>
            </a:pPr>
            <a:endParaRPr lang="en-GB" sz="2000" dirty="0"/>
          </a:p>
          <a:p>
            <a:pPr>
              <a:tabLst>
                <a:tab pos="274638" algn="l"/>
              </a:tabLst>
            </a:pPr>
            <a:r>
              <a:rPr lang="en-GB" sz="2000" dirty="0"/>
              <a:t>	 </a:t>
            </a:r>
            <a:r>
              <a:rPr lang="en-GB" sz="2000" b="1" dirty="0">
                <a:solidFill>
                  <a:schemeClr val="accent2">
                    <a:lumMod val="75000"/>
                  </a:schemeClr>
                </a:solidFill>
              </a:rPr>
              <a:t>Step 3</a:t>
            </a:r>
            <a:r>
              <a:rPr lang="en-GB" sz="2000" dirty="0">
                <a:solidFill>
                  <a:schemeClr val="accent2">
                    <a:lumMod val="75000"/>
                  </a:schemeClr>
                </a:solidFill>
              </a:rPr>
              <a:t> </a:t>
            </a:r>
            <a:r>
              <a:rPr lang="en-GB" sz="2000" dirty="0"/>
              <a:t>- Picture presented along </a:t>
            </a:r>
            <a:r>
              <a:rPr lang="en-GB" sz="2000" dirty="0">
                <a:solidFill>
                  <a:srgbClr val="C00000"/>
                </a:solidFill>
              </a:rPr>
              <a:t>a sentence completion phrase </a:t>
            </a:r>
            <a:r>
              <a:rPr lang="en-GB" sz="2000" dirty="0"/>
              <a:t>(e.g., 	“The farmer fed the...”)</a:t>
            </a:r>
          </a:p>
          <a:p>
            <a:pPr>
              <a:tabLst>
                <a:tab pos="274638" algn="l"/>
              </a:tabLst>
            </a:pPr>
            <a:endParaRPr lang="en-GB" sz="2000" dirty="0"/>
          </a:p>
          <a:p>
            <a:pPr>
              <a:tabLst>
                <a:tab pos="274638" algn="l"/>
              </a:tabLst>
            </a:pPr>
            <a:r>
              <a:rPr lang="en-GB" sz="2000" dirty="0"/>
              <a:t>	</a:t>
            </a:r>
            <a:r>
              <a:rPr lang="en-GB" sz="2000" b="1" dirty="0">
                <a:solidFill>
                  <a:schemeClr val="accent2">
                    <a:lumMod val="75000"/>
                  </a:schemeClr>
                </a:solidFill>
              </a:rPr>
              <a:t>Step 4</a:t>
            </a:r>
            <a:r>
              <a:rPr lang="en-GB" sz="2000" dirty="0">
                <a:solidFill>
                  <a:schemeClr val="accent2">
                    <a:lumMod val="75000"/>
                  </a:schemeClr>
                </a:solidFill>
              </a:rPr>
              <a:t> </a:t>
            </a:r>
            <a:r>
              <a:rPr lang="en-GB" sz="2000" dirty="0"/>
              <a:t>- Picture presented along </a:t>
            </a:r>
            <a:r>
              <a:rPr lang="en-GB" sz="2000" dirty="0">
                <a:solidFill>
                  <a:srgbClr val="C00000"/>
                </a:solidFill>
              </a:rPr>
              <a:t>a semantically loaded sentence 	completion phrase </a:t>
            </a:r>
            <a:r>
              <a:rPr lang="en-GB" sz="2000" dirty="0"/>
              <a:t>(e.g., “The farmer went to the barn to milk the...”)</a:t>
            </a:r>
          </a:p>
          <a:p>
            <a:pPr>
              <a:tabLst>
                <a:tab pos="274638" algn="l"/>
              </a:tabLst>
            </a:pPr>
            <a:endParaRPr lang="en-GB" sz="2000" dirty="0"/>
          </a:p>
          <a:p>
            <a:pPr>
              <a:tabLst>
                <a:tab pos="274638" algn="l"/>
              </a:tabLst>
            </a:pPr>
            <a:r>
              <a:rPr lang="en-GB" sz="2000" dirty="0"/>
              <a:t>	</a:t>
            </a:r>
            <a:r>
              <a:rPr lang="en-GB" sz="2000" b="1" dirty="0">
                <a:solidFill>
                  <a:schemeClr val="accent2">
                    <a:lumMod val="75000"/>
                  </a:schemeClr>
                </a:solidFill>
              </a:rPr>
              <a:t>Step 5</a:t>
            </a:r>
            <a:r>
              <a:rPr lang="en-GB" sz="2000" dirty="0">
                <a:solidFill>
                  <a:schemeClr val="accent2">
                    <a:lumMod val="75000"/>
                  </a:schemeClr>
                </a:solidFill>
              </a:rPr>
              <a:t> </a:t>
            </a:r>
            <a:r>
              <a:rPr lang="en-GB" sz="2000" dirty="0"/>
              <a:t>- Picture presented along with target word – Repetition 	requested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548680"/>
            <a:ext cx="8424936" cy="5940088"/>
          </a:xfrm>
          <a:prstGeom prst="rect">
            <a:avLst/>
          </a:prstGeom>
          <a:noFill/>
          <a:ln>
            <a:solidFill>
              <a:srgbClr val="FF6600"/>
            </a:solidFill>
          </a:ln>
        </p:spPr>
        <p:txBody>
          <a:bodyPr wrap="square" rtlCol="0">
            <a:spAutoFit/>
          </a:bodyPr>
          <a:lstStyle/>
          <a:p>
            <a:pPr algn="ctr"/>
            <a:r>
              <a:rPr lang="en-GB" sz="2000" b="1" dirty="0">
                <a:solidFill>
                  <a:schemeClr val="accent6">
                    <a:lumMod val="75000"/>
                  </a:schemeClr>
                </a:solidFill>
              </a:rPr>
              <a:t>PHONOLOGICAL CUEING HIERARCHY</a:t>
            </a:r>
          </a:p>
          <a:p>
            <a:endParaRPr lang="en-GB" sz="2000" dirty="0">
              <a:solidFill>
                <a:schemeClr val="accent6">
                  <a:lumMod val="75000"/>
                </a:schemeClr>
              </a:solidFill>
            </a:endParaRPr>
          </a:p>
          <a:p>
            <a:r>
              <a:rPr lang="en-GB" sz="2000" u="sng" dirty="0"/>
              <a:t>Example of protocol (from Wambaugh, 2003)</a:t>
            </a:r>
          </a:p>
          <a:p>
            <a:pPr>
              <a:tabLst>
                <a:tab pos="365125" algn="l"/>
              </a:tabLst>
            </a:pPr>
            <a:r>
              <a:rPr lang="en-GB" sz="2000" dirty="0"/>
              <a:t>	Task: Picture naming  - feedback for whether the answer is correct or 	incorrect provided at every step ; 7-8 sec allowed  to answer</a:t>
            </a:r>
          </a:p>
          <a:p>
            <a:pPr>
              <a:tabLst>
                <a:tab pos="365125" algn="l"/>
              </a:tabLst>
            </a:pPr>
            <a:endParaRPr lang="en-GB" sz="2000" dirty="0"/>
          </a:p>
          <a:p>
            <a:pPr>
              <a:tabLst>
                <a:tab pos="365125" algn="l"/>
              </a:tabLst>
            </a:pPr>
            <a:r>
              <a:rPr lang="en-GB" sz="2000" dirty="0"/>
              <a:t>	</a:t>
            </a:r>
            <a:r>
              <a:rPr lang="en-GB" sz="2000" b="1" dirty="0">
                <a:solidFill>
                  <a:schemeClr val="accent6">
                    <a:lumMod val="75000"/>
                  </a:schemeClr>
                </a:solidFill>
              </a:rPr>
              <a:t>Step 1 </a:t>
            </a:r>
            <a:r>
              <a:rPr lang="en-GB" sz="2000" dirty="0"/>
              <a:t>- Only the picture is presented</a:t>
            </a:r>
          </a:p>
          <a:p>
            <a:pPr>
              <a:tabLst>
                <a:tab pos="365125" algn="l"/>
              </a:tabLst>
            </a:pPr>
            <a:r>
              <a:rPr lang="en-GB" sz="2000" dirty="0"/>
              <a:t>	</a:t>
            </a:r>
          </a:p>
          <a:p>
            <a:pPr>
              <a:tabLst>
                <a:tab pos="365125" algn="l"/>
              </a:tabLst>
            </a:pPr>
            <a:r>
              <a:rPr lang="en-GB" sz="2000" dirty="0"/>
              <a:t>	</a:t>
            </a:r>
            <a:r>
              <a:rPr lang="en-GB" sz="2000" b="1" dirty="0">
                <a:solidFill>
                  <a:schemeClr val="accent6">
                    <a:lumMod val="75000"/>
                  </a:schemeClr>
                </a:solidFill>
              </a:rPr>
              <a:t>Step 2</a:t>
            </a:r>
            <a:r>
              <a:rPr lang="en-GB" sz="2000" dirty="0">
                <a:solidFill>
                  <a:schemeClr val="accent6">
                    <a:lumMod val="75000"/>
                  </a:schemeClr>
                </a:solidFill>
              </a:rPr>
              <a:t> </a:t>
            </a:r>
            <a:r>
              <a:rPr lang="en-GB" sz="2000" dirty="0"/>
              <a:t>- Picture presented along a </a:t>
            </a:r>
            <a:r>
              <a:rPr lang="en-GB" sz="2000" dirty="0">
                <a:solidFill>
                  <a:schemeClr val="accent6">
                    <a:lumMod val="75000"/>
                  </a:schemeClr>
                </a:solidFill>
              </a:rPr>
              <a:t>nonword which rhymes with the 	target </a:t>
            </a:r>
            <a:r>
              <a:rPr lang="en-GB" sz="2000" dirty="0"/>
              <a:t>		(e.g.,  Target pig, “it rhymes with chig”</a:t>
            </a:r>
          </a:p>
          <a:p>
            <a:pPr>
              <a:tabLst>
                <a:tab pos="365125" algn="l"/>
              </a:tabLst>
            </a:pPr>
            <a:endParaRPr lang="en-GB" sz="2000" dirty="0"/>
          </a:p>
          <a:p>
            <a:pPr>
              <a:tabLst>
                <a:tab pos="365125" algn="l"/>
              </a:tabLst>
            </a:pPr>
            <a:r>
              <a:rPr lang="en-GB" sz="2000" dirty="0"/>
              <a:t>	</a:t>
            </a:r>
            <a:r>
              <a:rPr lang="en-GB" sz="2000" b="1" dirty="0">
                <a:solidFill>
                  <a:schemeClr val="accent6">
                    <a:lumMod val="75000"/>
                  </a:schemeClr>
                </a:solidFill>
              </a:rPr>
              <a:t>Step 3</a:t>
            </a:r>
            <a:r>
              <a:rPr lang="en-GB" sz="2000" dirty="0">
                <a:solidFill>
                  <a:schemeClr val="accent6">
                    <a:lumMod val="75000"/>
                  </a:schemeClr>
                </a:solidFill>
              </a:rPr>
              <a:t> </a:t>
            </a:r>
            <a:r>
              <a:rPr lang="en-GB" sz="2000" dirty="0"/>
              <a:t>- Picture presented along </a:t>
            </a:r>
            <a:r>
              <a:rPr lang="en-GB" sz="2000" dirty="0">
                <a:solidFill>
                  <a:schemeClr val="accent6">
                    <a:lumMod val="75000"/>
                  </a:schemeClr>
                </a:solidFill>
              </a:rPr>
              <a:t>the first sound of the target </a:t>
            </a:r>
            <a:r>
              <a:rPr lang="en-GB" sz="2000" dirty="0"/>
              <a:t>(e.g., “it 	starts with /p/)</a:t>
            </a:r>
          </a:p>
          <a:p>
            <a:pPr>
              <a:tabLst>
                <a:tab pos="365125" algn="l"/>
              </a:tabLst>
            </a:pPr>
            <a:endParaRPr lang="en-GB" sz="2000" dirty="0"/>
          </a:p>
          <a:p>
            <a:pPr>
              <a:tabLst>
                <a:tab pos="365125" algn="l"/>
              </a:tabLst>
            </a:pPr>
            <a:r>
              <a:rPr lang="en-GB" sz="2000" dirty="0"/>
              <a:t>	</a:t>
            </a:r>
            <a:r>
              <a:rPr lang="en-GB" sz="2000" b="1" dirty="0">
                <a:solidFill>
                  <a:schemeClr val="accent6">
                    <a:lumMod val="75000"/>
                  </a:schemeClr>
                </a:solidFill>
              </a:rPr>
              <a:t>Step 4</a:t>
            </a:r>
            <a:r>
              <a:rPr lang="en-GB" sz="2000" dirty="0">
                <a:solidFill>
                  <a:schemeClr val="accent6">
                    <a:lumMod val="75000"/>
                  </a:schemeClr>
                </a:solidFill>
              </a:rPr>
              <a:t> </a:t>
            </a:r>
            <a:r>
              <a:rPr lang="en-GB" sz="2000" dirty="0"/>
              <a:t>- Picture presented along with </a:t>
            </a:r>
            <a:r>
              <a:rPr lang="en-GB" sz="2000" dirty="0">
                <a:solidFill>
                  <a:schemeClr val="accent6">
                    <a:lumMod val="75000"/>
                  </a:schemeClr>
                </a:solidFill>
              </a:rPr>
              <a:t>a nonword rhyme and the first 	sound of the target </a:t>
            </a:r>
            <a:r>
              <a:rPr lang="en-GB" sz="2000" dirty="0"/>
              <a:t>(e.g., “the name of this picture rhyme with ching , 	it is a /p/....)</a:t>
            </a:r>
          </a:p>
          <a:p>
            <a:pPr>
              <a:tabLst>
                <a:tab pos="365125" algn="l"/>
              </a:tabLst>
            </a:pPr>
            <a:endParaRPr lang="en-GB" sz="2000" dirty="0"/>
          </a:p>
          <a:p>
            <a:pPr>
              <a:tabLst>
                <a:tab pos="365125" algn="l"/>
              </a:tabLst>
            </a:pPr>
            <a:r>
              <a:rPr lang="en-GB" sz="2000" dirty="0"/>
              <a:t>	</a:t>
            </a:r>
            <a:r>
              <a:rPr lang="en-GB" sz="2000" b="1" dirty="0">
                <a:solidFill>
                  <a:schemeClr val="accent6">
                    <a:lumMod val="75000"/>
                  </a:schemeClr>
                </a:solidFill>
              </a:rPr>
              <a:t>Step 5 </a:t>
            </a:r>
            <a:r>
              <a:rPr lang="en-GB" sz="2000" dirty="0"/>
              <a:t>- Picture presented along with target word – Repetition requested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988840"/>
            <a:ext cx="7416824" cy="4401205"/>
          </a:xfrm>
          <a:prstGeom prst="rect">
            <a:avLst/>
          </a:prstGeom>
          <a:ln>
            <a:noFill/>
          </a:ln>
        </p:spPr>
        <p:txBody>
          <a:bodyPr wrap="square">
            <a:spAutoFit/>
          </a:bodyPr>
          <a:lstStyle/>
          <a:p>
            <a:pPr marL="539750" indent="-539750">
              <a:buAutoNum type="arabicPeriod"/>
            </a:pPr>
            <a:r>
              <a:rPr lang="en-GB" sz="2000" dirty="0"/>
              <a:t>Most treatments impact on both semantic and lexical representations (see Howard, 2005);</a:t>
            </a:r>
          </a:p>
          <a:p>
            <a:pPr marL="539750" indent="-539750">
              <a:buAutoNum type="arabicPeriod"/>
            </a:pPr>
            <a:endParaRPr lang="en-GB" sz="2000" dirty="0"/>
          </a:p>
          <a:p>
            <a:pPr marL="539750" indent="-539750">
              <a:buAutoNum type="arabicPeriod"/>
            </a:pPr>
            <a:r>
              <a:rPr lang="en-GB" sz="2000" dirty="0"/>
              <a:t>Most studies have focused on patients with semantic/lexical impairments (e.g., semantic or post-semantic anomia);</a:t>
            </a:r>
          </a:p>
          <a:p>
            <a:pPr marL="539750" indent="-539750">
              <a:buAutoNum type="arabicPeriod"/>
            </a:pPr>
            <a:endParaRPr lang="en-GB" sz="2000" dirty="0"/>
          </a:p>
          <a:p>
            <a:pPr marL="539750" indent="-539750">
              <a:buAutoNum type="arabicPeriod"/>
            </a:pPr>
            <a:r>
              <a:rPr lang="en-GB" sz="2000" dirty="0"/>
              <a:t>In an interactive system,  strengthening representations and processing at one level will have consequences for processing and representations at other levels;</a:t>
            </a:r>
          </a:p>
          <a:p>
            <a:pPr marL="539750" indent="-539750">
              <a:buAutoNum type="arabicPeriod"/>
            </a:pPr>
            <a:endParaRPr lang="en-GB" sz="2000" dirty="0"/>
          </a:p>
          <a:p>
            <a:pPr marL="539750" indent="-539750">
              <a:buAutoNum type="arabicPeriod"/>
            </a:pPr>
            <a:r>
              <a:rPr lang="en-GB" sz="2000" dirty="0"/>
              <a:t>Semantic and lexical representations are closely connected.</a:t>
            </a:r>
          </a:p>
          <a:p>
            <a:pPr marL="539750" indent="-539750">
              <a:buAutoNum type="arabicPeriod"/>
            </a:pPr>
            <a:endParaRPr lang="en-GB" sz="2000" dirty="0"/>
          </a:p>
          <a:p>
            <a:pPr marL="539750" indent="-539750">
              <a:buAutoNum type="arabicPeriod"/>
            </a:pPr>
            <a:r>
              <a:rPr lang="en-GB" sz="2000" dirty="0"/>
              <a:t>One should assess treatments for impairments further apart in the cognitive system</a:t>
            </a:r>
          </a:p>
        </p:txBody>
      </p:sp>
      <p:sp>
        <p:nvSpPr>
          <p:cNvPr id="3" name="TextBox 2"/>
          <p:cNvSpPr txBox="1"/>
          <p:nvPr/>
        </p:nvSpPr>
        <p:spPr>
          <a:xfrm>
            <a:off x="1619672" y="692697"/>
            <a:ext cx="6192688" cy="830997"/>
          </a:xfrm>
          <a:prstGeom prst="rect">
            <a:avLst/>
          </a:prstGeom>
          <a:noFill/>
          <a:ln>
            <a:solidFill>
              <a:srgbClr val="FF6600"/>
            </a:solidFill>
          </a:ln>
        </p:spPr>
        <p:txBody>
          <a:bodyPr wrap="square" rtlCol="0">
            <a:spAutoFit/>
          </a:bodyPr>
          <a:lstStyle/>
          <a:p>
            <a:pPr algn="ctr"/>
            <a:r>
              <a:rPr lang="en-GB" sz="2400" b="1" dirty="0"/>
              <a:t>Difficulties in assessing the relative efficacy of</a:t>
            </a:r>
          </a:p>
          <a:p>
            <a:pPr algn="ctr"/>
            <a:r>
              <a:rPr lang="en-GB" sz="2400" b="1" dirty="0"/>
              <a:t> semantic/phonological lexical therapy</a:t>
            </a:r>
            <a:endParaRPr lang="en-GB" sz="2000" b="1" dirty="0"/>
          </a:p>
        </p:txBody>
      </p:sp>
      <p:sp>
        <p:nvSpPr>
          <p:cNvPr id="4" name="Rectangle 3"/>
          <p:cNvSpPr/>
          <p:nvPr/>
        </p:nvSpPr>
        <p:spPr>
          <a:xfrm>
            <a:off x="1403648" y="476672"/>
            <a:ext cx="6552728" cy="12961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620688"/>
            <a:ext cx="1103507" cy="461665"/>
          </a:xfrm>
          <a:prstGeom prst="rect">
            <a:avLst/>
          </a:prstGeom>
          <a:noFill/>
          <a:ln w="12700">
            <a:solidFill>
              <a:srgbClr val="FF6600"/>
            </a:solidFill>
          </a:ln>
        </p:spPr>
        <p:txBody>
          <a:bodyPr wrap="none" rtlCol="0">
            <a:spAutoFit/>
          </a:bodyPr>
          <a:lstStyle/>
          <a:p>
            <a:pPr algn="ctr"/>
            <a:r>
              <a:rPr lang="en-GB" sz="2400" b="1" dirty="0"/>
              <a:t>Results</a:t>
            </a:r>
          </a:p>
        </p:txBody>
      </p:sp>
      <p:sp>
        <p:nvSpPr>
          <p:cNvPr id="3" name="TextBox 2"/>
          <p:cNvSpPr txBox="1"/>
          <p:nvPr/>
        </p:nvSpPr>
        <p:spPr>
          <a:xfrm>
            <a:off x="395536" y="1340768"/>
            <a:ext cx="8064896" cy="3416320"/>
          </a:xfrm>
          <a:prstGeom prst="rect">
            <a:avLst/>
          </a:prstGeom>
          <a:noFill/>
        </p:spPr>
        <p:txBody>
          <a:bodyPr wrap="square" rtlCol="0">
            <a:spAutoFit/>
          </a:bodyPr>
          <a:lstStyle/>
          <a:p>
            <a:r>
              <a:rPr lang="en-GB" sz="2000" dirty="0"/>
              <a:t>Given these considerations is not surprising that:</a:t>
            </a:r>
          </a:p>
          <a:p>
            <a:endParaRPr lang="en-GB" sz="2000" dirty="0"/>
          </a:p>
          <a:p>
            <a:pPr marL="266700" indent="-177800">
              <a:buFont typeface="Arial" pitchFamily="34" charset="0"/>
              <a:buChar char="•"/>
            </a:pPr>
            <a:r>
              <a:rPr lang="en-GB" sz="2000" dirty="0"/>
              <a:t>Both types of therapies are effective and produce long-lasting effects. Although there is some evidence that semantic therapy is more long-lasting (Lorenz &amp; Ziegler, 2009), produces more generalizations (e.g., Howard, et al., 1985) and/or stronger effects (</a:t>
            </a:r>
            <a:r>
              <a:rPr lang="en-GB" sz="2000" dirty="0" err="1"/>
              <a:t>Wambaugh</a:t>
            </a:r>
            <a:r>
              <a:rPr lang="en-GB" sz="2000" dirty="0"/>
              <a:t>, 2003);</a:t>
            </a:r>
          </a:p>
          <a:p>
            <a:endParaRPr lang="en-GB" sz="2000" dirty="0"/>
          </a:p>
          <a:p>
            <a:pPr marL="274638" indent="-274638">
              <a:buFont typeface="Arial" pitchFamily="34" charset="0"/>
              <a:buChar char="•"/>
            </a:pPr>
            <a:r>
              <a:rPr lang="en-GB" sz="2000" dirty="0"/>
              <a:t>Most studies have not shown clear evidence for differential effects of type of therapy according to type of impairment </a:t>
            </a:r>
            <a:r>
              <a:rPr lang="en-GB" dirty="0"/>
              <a:t>(Howard, et al., 1985; Lorenz &amp; Ziegler, 2009; Wambaugh et al., 1999; 2001; 2002).</a:t>
            </a:r>
          </a:p>
          <a:p>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DEF0031-9586-48FD-A658-40FB5D5A3AED}"/>
              </a:ext>
            </a:extLst>
          </p:cNvPr>
          <p:cNvGrpSpPr/>
          <p:nvPr/>
        </p:nvGrpSpPr>
        <p:grpSpPr>
          <a:xfrm>
            <a:off x="179512" y="476672"/>
            <a:ext cx="8510412" cy="5797475"/>
            <a:chOff x="179512" y="476672"/>
            <a:chExt cx="8510412" cy="5797475"/>
          </a:xfrm>
        </p:grpSpPr>
        <p:sp>
          <p:nvSpPr>
            <p:cNvPr id="51" name="AutoShape 6"/>
            <p:cNvSpPr>
              <a:spLocks noChangeArrowheads="1"/>
            </p:cNvSpPr>
            <p:nvPr/>
          </p:nvSpPr>
          <p:spPr bwMode="auto">
            <a:xfrm>
              <a:off x="1619672" y="3573016"/>
              <a:ext cx="2952328" cy="864096"/>
            </a:xfrm>
            <a:prstGeom prst="roundRect">
              <a:avLst>
                <a:gd name="adj" fmla="val 16667"/>
              </a:avLst>
            </a:prstGeom>
            <a:solidFill>
              <a:schemeClr val="accent1"/>
            </a:solidFill>
            <a:ln w="9525">
              <a:noFill/>
              <a:round/>
              <a:headEnd/>
              <a:tailEnd/>
            </a:ln>
          </p:spPr>
          <p:txBody>
            <a:bodyPr wrap="none" anchor="ctr"/>
            <a:lstStyle/>
            <a:p>
              <a:pPr algn="ctr"/>
              <a:endParaRPr lang="en-GB" sz="2000" b="1" dirty="0">
                <a:latin typeface="Times New Roman" pitchFamily="18" charset="0"/>
              </a:endParaRPr>
            </a:p>
          </p:txBody>
        </p:sp>
        <p:sp>
          <p:nvSpPr>
            <p:cNvPr id="5" name="AutoShape 5"/>
            <p:cNvSpPr>
              <a:spLocks noChangeArrowheads="1"/>
            </p:cNvSpPr>
            <p:nvPr/>
          </p:nvSpPr>
          <p:spPr bwMode="auto">
            <a:xfrm>
              <a:off x="1691680" y="548680"/>
              <a:ext cx="2952328" cy="936104"/>
            </a:xfrm>
            <a:prstGeom prst="roundRect">
              <a:avLst>
                <a:gd name="adj" fmla="val 16667"/>
              </a:avLst>
            </a:prstGeom>
            <a:solidFill>
              <a:schemeClr val="accent1"/>
            </a:solidFill>
            <a:ln w="9525">
              <a:noFill/>
              <a:round/>
              <a:headEnd/>
              <a:tailEnd/>
            </a:ln>
          </p:spPr>
          <p:txBody>
            <a:bodyPr wrap="none" anchor="ctr"/>
            <a:lstStyle/>
            <a:p>
              <a:pPr algn="ctr"/>
              <a:endParaRPr lang="en-GB" sz="2000" b="1" dirty="0">
                <a:latin typeface="Times New Roman" pitchFamily="18" charset="0"/>
              </a:endParaRPr>
            </a:p>
          </p:txBody>
        </p:sp>
        <p:sp>
          <p:nvSpPr>
            <p:cNvPr id="6" name="AutoShape 6"/>
            <p:cNvSpPr>
              <a:spLocks noChangeArrowheads="1"/>
            </p:cNvSpPr>
            <p:nvPr/>
          </p:nvSpPr>
          <p:spPr bwMode="auto">
            <a:xfrm>
              <a:off x="1763688" y="2204864"/>
              <a:ext cx="2808312" cy="792088"/>
            </a:xfrm>
            <a:prstGeom prst="roundRect">
              <a:avLst>
                <a:gd name="adj" fmla="val 16667"/>
              </a:avLst>
            </a:prstGeom>
            <a:solidFill>
              <a:schemeClr val="accent1"/>
            </a:solidFill>
            <a:ln w="28575">
              <a:solidFill>
                <a:srgbClr val="FF6600"/>
              </a:solidFill>
              <a:round/>
              <a:headEnd/>
              <a:tailEnd/>
            </a:ln>
          </p:spPr>
          <p:txBody>
            <a:bodyPr wrap="none" anchor="ctr"/>
            <a:lstStyle/>
            <a:p>
              <a:pPr algn="ctr"/>
              <a:endParaRPr lang="en-GB" sz="2000" b="1" dirty="0">
                <a:latin typeface="Times New Roman" pitchFamily="18" charset="0"/>
              </a:endParaRPr>
            </a:p>
          </p:txBody>
        </p:sp>
        <p:sp>
          <p:nvSpPr>
            <p:cNvPr id="7" name="AutoShape 7"/>
            <p:cNvSpPr>
              <a:spLocks noChangeArrowheads="1"/>
            </p:cNvSpPr>
            <p:nvPr/>
          </p:nvSpPr>
          <p:spPr bwMode="auto">
            <a:xfrm>
              <a:off x="1907704" y="4869160"/>
              <a:ext cx="2438400" cy="762000"/>
            </a:xfrm>
            <a:prstGeom prst="roundRect">
              <a:avLst>
                <a:gd name="adj" fmla="val 16667"/>
              </a:avLst>
            </a:prstGeom>
            <a:solidFill>
              <a:schemeClr val="accent1"/>
            </a:solidFill>
            <a:ln w="9525">
              <a:noFill/>
              <a:round/>
              <a:headEnd/>
              <a:tailEnd/>
            </a:ln>
          </p:spPr>
          <p:txBody>
            <a:bodyPr wrap="none" anchor="ctr"/>
            <a:lstStyle/>
            <a:p>
              <a:pPr algn="ctr"/>
              <a:r>
                <a:rPr lang="en-GB" sz="2000" dirty="0">
                  <a:solidFill>
                    <a:schemeClr val="bg1"/>
                  </a:solidFill>
                  <a:latin typeface="Times New Roman" pitchFamily="18" charset="0"/>
                </a:rPr>
                <a:t>Articulatory planning</a:t>
              </a:r>
            </a:p>
          </p:txBody>
        </p:sp>
        <p:sp>
          <p:nvSpPr>
            <p:cNvPr id="8" name="Text Box 8"/>
            <p:cNvSpPr txBox="1">
              <a:spLocks noChangeArrowheads="1"/>
            </p:cNvSpPr>
            <p:nvPr/>
          </p:nvSpPr>
          <p:spPr bwMode="auto">
            <a:xfrm>
              <a:off x="1619672" y="5877272"/>
              <a:ext cx="3303587" cy="396875"/>
            </a:xfrm>
            <a:prstGeom prst="rect">
              <a:avLst/>
            </a:prstGeom>
            <a:noFill/>
            <a:ln w="9525">
              <a:noFill/>
              <a:miter lim="800000"/>
              <a:headEnd/>
              <a:tailEnd/>
            </a:ln>
          </p:spPr>
          <p:txBody>
            <a:bodyPr wrap="none">
              <a:spAutoFit/>
            </a:bodyPr>
            <a:lstStyle/>
            <a:p>
              <a:r>
                <a:rPr lang="en-GB" sz="2000" b="1" dirty="0">
                  <a:solidFill>
                    <a:srgbClr val="0070C0"/>
                  </a:solidFill>
                  <a:latin typeface="Times New Roman" pitchFamily="18" charset="0"/>
                </a:rPr>
                <a:t>Articulatory implementation</a:t>
              </a:r>
            </a:p>
          </p:txBody>
        </p:sp>
        <p:sp>
          <p:nvSpPr>
            <p:cNvPr id="12" name="TextBox 11"/>
            <p:cNvSpPr txBox="1"/>
            <p:nvPr/>
          </p:nvSpPr>
          <p:spPr>
            <a:xfrm>
              <a:off x="5148064" y="764704"/>
              <a:ext cx="2088232" cy="400110"/>
            </a:xfrm>
            <a:prstGeom prst="rect">
              <a:avLst/>
            </a:prstGeom>
            <a:noFill/>
          </p:spPr>
          <p:txBody>
            <a:bodyPr wrap="square" rtlCol="0">
              <a:spAutoFit/>
            </a:bodyPr>
            <a:lstStyle/>
            <a:p>
              <a:r>
                <a:rPr lang="en-GB" sz="2000" dirty="0">
                  <a:latin typeface="Times New Roman" pitchFamily="18" charset="0"/>
                </a:rPr>
                <a:t>Semantic errors</a:t>
              </a:r>
              <a:endParaRPr lang="en-GB" sz="2000" dirty="0"/>
            </a:p>
          </p:txBody>
        </p:sp>
        <p:sp>
          <p:nvSpPr>
            <p:cNvPr id="17" name="Oval 16"/>
            <p:cNvSpPr/>
            <p:nvPr/>
          </p:nvSpPr>
          <p:spPr>
            <a:xfrm flipV="1">
              <a:off x="2555776" y="3861048"/>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p:cNvSpPr/>
            <p:nvPr/>
          </p:nvSpPr>
          <p:spPr>
            <a:xfrm flipV="1">
              <a:off x="3131840" y="1196752"/>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p:cNvSpPr/>
            <p:nvPr/>
          </p:nvSpPr>
          <p:spPr>
            <a:xfrm flipV="1">
              <a:off x="3923928" y="1268760"/>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p:cNvSpPr/>
            <p:nvPr/>
          </p:nvSpPr>
          <p:spPr>
            <a:xfrm flipV="1">
              <a:off x="2843808" y="1052736"/>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p:cNvSpPr/>
            <p:nvPr/>
          </p:nvSpPr>
          <p:spPr>
            <a:xfrm flipV="1">
              <a:off x="3563888" y="836712"/>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p:cNvSpPr/>
            <p:nvPr/>
          </p:nvSpPr>
          <p:spPr>
            <a:xfrm flipV="1">
              <a:off x="2267744" y="836712"/>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p:cNvSpPr txBox="1"/>
            <p:nvPr/>
          </p:nvSpPr>
          <p:spPr>
            <a:xfrm>
              <a:off x="179512" y="692696"/>
              <a:ext cx="1296144" cy="707886"/>
            </a:xfrm>
            <a:prstGeom prst="rect">
              <a:avLst/>
            </a:prstGeom>
            <a:noFill/>
          </p:spPr>
          <p:txBody>
            <a:bodyPr wrap="square" rtlCol="0">
              <a:spAutoFit/>
            </a:bodyPr>
            <a:lstStyle/>
            <a:p>
              <a:r>
                <a:rPr lang="en-GB" sz="2000" b="1" i="1" dirty="0">
                  <a:latin typeface="Times New Roman" pitchFamily="18" charset="0"/>
                </a:rPr>
                <a:t>Semantic features</a:t>
              </a:r>
              <a:endParaRPr lang="en-GB" sz="2000" dirty="0"/>
            </a:p>
          </p:txBody>
        </p:sp>
        <p:sp>
          <p:nvSpPr>
            <p:cNvPr id="25" name="Oval 24"/>
            <p:cNvSpPr/>
            <p:nvPr/>
          </p:nvSpPr>
          <p:spPr>
            <a:xfrm flipV="1">
              <a:off x="2483768" y="836712"/>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p:cNvSpPr/>
            <p:nvPr/>
          </p:nvSpPr>
          <p:spPr>
            <a:xfrm flipV="1">
              <a:off x="4283968" y="1340768"/>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p:cNvSpPr/>
            <p:nvPr/>
          </p:nvSpPr>
          <p:spPr>
            <a:xfrm flipV="1">
              <a:off x="2195736" y="2708920"/>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27"/>
            <p:cNvSpPr txBox="1"/>
            <p:nvPr/>
          </p:nvSpPr>
          <p:spPr>
            <a:xfrm>
              <a:off x="2123728" y="476672"/>
              <a:ext cx="2160240" cy="400110"/>
            </a:xfrm>
            <a:prstGeom prst="rect">
              <a:avLst/>
            </a:prstGeom>
            <a:noFill/>
          </p:spPr>
          <p:txBody>
            <a:bodyPr wrap="square" rtlCol="0">
              <a:spAutoFit/>
            </a:bodyPr>
            <a:lstStyle/>
            <a:p>
              <a:r>
                <a:rPr lang="en-GB" sz="2000" b="1" i="1" dirty="0">
                  <a:solidFill>
                    <a:schemeClr val="bg2">
                      <a:lumMod val="40000"/>
                      <a:lumOff val="60000"/>
                    </a:schemeClr>
                  </a:solidFill>
                  <a:latin typeface="Times New Roman" pitchFamily="18" charset="0"/>
                </a:rPr>
                <a:t>Semantic system</a:t>
              </a:r>
              <a:endParaRPr lang="en-GB" sz="2000" i="1" dirty="0">
                <a:solidFill>
                  <a:schemeClr val="bg2">
                    <a:lumMod val="40000"/>
                    <a:lumOff val="60000"/>
                  </a:schemeClr>
                </a:solidFill>
              </a:endParaRPr>
            </a:p>
          </p:txBody>
        </p:sp>
        <p:sp>
          <p:nvSpPr>
            <p:cNvPr id="29" name="Oval 28"/>
            <p:cNvSpPr/>
            <p:nvPr/>
          </p:nvSpPr>
          <p:spPr>
            <a:xfrm flipV="1">
              <a:off x="1988096" y="845096"/>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TextBox 35"/>
            <p:cNvSpPr txBox="1"/>
            <p:nvPr/>
          </p:nvSpPr>
          <p:spPr>
            <a:xfrm>
              <a:off x="1259632" y="2132856"/>
              <a:ext cx="3723976" cy="400110"/>
            </a:xfrm>
            <a:prstGeom prst="rect">
              <a:avLst/>
            </a:prstGeom>
            <a:noFill/>
          </p:spPr>
          <p:txBody>
            <a:bodyPr wrap="square" rtlCol="0">
              <a:spAutoFit/>
            </a:bodyPr>
            <a:lstStyle/>
            <a:p>
              <a:pPr algn="ctr"/>
              <a:r>
                <a:rPr lang="en-GB" sz="2000" b="1" i="1" dirty="0">
                  <a:solidFill>
                    <a:schemeClr val="bg2">
                      <a:lumMod val="40000"/>
                      <a:lumOff val="60000"/>
                    </a:schemeClr>
                  </a:solidFill>
                  <a:latin typeface="Times New Roman" pitchFamily="18" charset="0"/>
                </a:rPr>
                <a:t>Phonological lexicon</a:t>
              </a:r>
              <a:endParaRPr lang="en-GB" sz="2000" i="1" dirty="0">
                <a:solidFill>
                  <a:schemeClr val="bg2">
                    <a:lumMod val="40000"/>
                    <a:lumOff val="60000"/>
                  </a:schemeClr>
                </a:solidFill>
              </a:endParaRPr>
            </a:p>
          </p:txBody>
        </p:sp>
        <p:sp>
          <p:nvSpPr>
            <p:cNvPr id="37" name="Oval 36"/>
            <p:cNvSpPr/>
            <p:nvPr/>
          </p:nvSpPr>
          <p:spPr>
            <a:xfrm flipV="1">
              <a:off x="2987824" y="836712"/>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Oval 37"/>
            <p:cNvSpPr/>
            <p:nvPr/>
          </p:nvSpPr>
          <p:spPr>
            <a:xfrm flipV="1">
              <a:off x="2483768" y="1124744"/>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p:cNvSpPr/>
            <p:nvPr/>
          </p:nvSpPr>
          <p:spPr>
            <a:xfrm flipV="1">
              <a:off x="2123728" y="3861048"/>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Oval 40"/>
            <p:cNvSpPr/>
            <p:nvPr/>
          </p:nvSpPr>
          <p:spPr>
            <a:xfrm flipV="1">
              <a:off x="2555776" y="2780928"/>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Oval 41"/>
            <p:cNvSpPr/>
            <p:nvPr/>
          </p:nvSpPr>
          <p:spPr>
            <a:xfrm flipV="1">
              <a:off x="3779912" y="2492896"/>
              <a:ext cx="216024" cy="216024"/>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Oval 43"/>
            <p:cNvSpPr/>
            <p:nvPr/>
          </p:nvSpPr>
          <p:spPr>
            <a:xfrm flipV="1">
              <a:off x="3131840" y="2420888"/>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Oval 42"/>
            <p:cNvSpPr/>
            <p:nvPr/>
          </p:nvSpPr>
          <p:spPr>
            <a:xfrm flipV="1">
              <a:off x="2843808" y="2708920"/>
              <a:ext cx="216024" cy="216024"/>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Oval 44"/>
            <p:cNvSpPr/>
            <p:nvPr/>
          </p:nvSpPr>
          <p:spPr>
            <a:xfrm flipV="1">
              <a:off x="3707904" y="4077072"/>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Oval 45"/>
            <p:cNvSpPr/>
            <p:nvPr/>
          </p:nvSpPr>
          <p:spPr>
            <a:xfrm flipV="1">
              <a:off x="2339752" y="2564904"/>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TextBox 46"/>
            <p:cNvSpPr txBox="1"/>
            <p:nvPr/>
          </p:nvSpPr>
          <p:spPr>
            <a:xfrm>
              <a:off x="179512" y="2420888"/>
              <a:ext cx="1296144" cy="707886"/>
            </a:xfrm>
            <a:prstGeom prst="rect">
              <a:avLst/>
            </a:prstGeom>
            <a:noFill/>
          </p:spPr>
          <p:txBody>
            <a:bodyPr wrap="square" rtlCol="0">
              <a:spAutoFit/>
            </a:bodyPr>
            <a:lstStyle/>
            <a:p>
              <a:r>
                <a:rPr lang="en-GB" sz="2000" b="1" i="1" dirty="0">
                  <a:latin typeface="Times New Roman" pitchFamily="18" charset="0"/>
                </a:rPr>
                <a:t>Lexical nodes</a:t>
              </a:r>
              <a:endParaRPr lang="en-GB" sz="2000" dirty="0"/>
            </a:p>
          </p:txBody>
        </p:sp>
        <p:sp>
          <p:nvSpPr>
            <p:cNvPr id="49" name="Oval 48"/>
            <p:cNvSpPr/>
            <p:nvPr/>
          </p:nvSpPr>
          <p:spPr>
            <a:xfrm flipV="1">
              <a:off x="3347864" y="1052736"/>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Oval 49"/>
            <p:cNvSpPr/>
            <p:nvPr/>
          </p:nvSpPr>
          <p:spPr>
            <a:xfrm flipV="1">
              <a:off x="3995936" y="908720"/>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3" name="Straight Arrow Connector 52"/>
            <p:cNvCxnSpPr>
              <a:endCxn id="39" idx="4"/>
            </p:cNvCxnSpPr>
            <p:nvPr/>
          </p:nvCxnSpPr>
          <p:spPr>
            <a:xfrm rot="5400000">
              <a:off x="1727684" y="3320988"/>
              <a:ext cx="1008112" cy="7200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16200000" flipH="1">
              <a:off x="2699792" y="3212976"/>
              <a:ext cx="1008112" cy="43204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27" idx="6"/>
            </p:cNvCxnSpPr>
            <p:nvPr/>
          </p:nvCxnSpPr>
          <p:spPr>
            <a:xfrm>
              <a:off x="2339752" y="2780928"/>
              <a:ext cx="288032" cy="1008112"/>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3" idx="7"/>
            </p:cNvCxnSpPr>
            <p:nvPr/>
          </p:nvCxnSpPr>
          <p:spPr>
            <a:xfrm rot="16200000" flipH="1">
              <a:off x="2812173" y="3109330"/>
              <a:ext cx="1183762" cy="751717"/>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16200000" flipH="1">
              <a:off x="2951820" y="3032956"/>
              <a:ext cx="1224136" cy="1008112"/>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16200000" flipH="1">
              <a:off x="2555776" y="3284984"/>
              <a:ext cx="1008112" cy="288032"/>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179512" y="3645024"/>
              <a:ext cx="1296144" cy="707886"/>
            </a:xfrm>
            <a:prstGeom prst="rect">
              <a:avLst/>
            </a:prstGeom>
            <a:noFill/>
          </p:spPr>
          <p:txBody>
            <a:bodyPr wrap="square" rtlCol="0">
              <a:spAutoFit/>
            </a:bodyPr>
            <a:lstStyle/>
            <a:p>
              <a:r>
                <a:rPr lang="en-GB" sz="2000" b="1" i="1" dirty="0">
                  <a:latin typeface="Times New Roman" pitchFamily="18" charset="0"/>
                </a:rPr>
                <a:t>Phonemenodes</a:t>
              </a:r>
              <a:endParaRPr lang="en-GB" sz="2000" dirty="0"/>
            </a:p>
          </p:txBody>
        </p:sp>
        <p:sp>
          <p:nvSpPr>
            <p:cNvPr id="70" name="Oval 69"/>
            <p:cNvSpPr/>
            <p:nvPr/>
          </p:nvSpPr>
          <p:spPr>
            <a:xfrm flipV="1">
              <a:off x="3995936" y="4149080"/>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 name="Oval 70"/>
            <p:cNvSpPr/>
            <p:nvPr/>
          </p:nvSpPr>
          <p:spPr>
            <a:xfrm flipV="1">
              <a:off x="3419872" y="4005064"/>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Oval 71"/>
            <p:cNvSpPr/>
            <p:nvPr/>
          </p:nvSpPr>
          <p:spPr>
            <a:xfrm flipV="1">
              <a:off x="4300736" y="2941712"/>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Oval 74"/>
            <p:cNvSpPr/>
            <p:nvPr/>
          </p:nvSpPr>
          <p:spPr>
            <a:xfrm flipV="1">
              <a:off x="3131840" y="3933056"/>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Oval 75"/>
            <p:cNvSpPr/>
            <p:nvPr/>
          </p:nvSpPr>
          <p:spPr>
            <a:xfrm flipV="1">
              <a:off x="4211960" y="980728"/>
              <a:ext cx="135632" cy="1524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 name="Oval 76"/>
            <p:cNvSpPr/>
            <p:nvPr/>
          </p:nvSpPr>
          <p:spPr>
            <a:xfrm flipV="1">
              <a:off x="3716288" y="989112"/>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79" name="Straight Arrow Connector 78"/>
            <p:cNvCxnSpPr/>
            <p:nvPr/>
          </p:nvCxnSpPr>
          <p:spPr>
            <a:xfrm rot="5400000">
              <a:off x="2016510" y="1808026"/>
              <a:ext cx="504056"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2" name="Oval 81"/>
            <p:cNvSpPr/>
            <p:nvPr/>
          </p:nvSpPr>
          <p:spPr>
            <a:xfrm flipV="1">
              <a:off x="3868688" y="1141512"/>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3" name="Straight Arrow Connector 82"/>
            <p:cNvCxnSpPr/>
            <p:nvPr/>
          </p:nvCxnSpPr>
          <p:spPr>
            <a:xfrm rot="5400000">
              <a:off x="2520566" y="1808026"/>
              <a:ext cx="504056"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5400000">
              <a:off x="3024622" y="1808026"/>
              <a:ext cx="504056"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3528678" y="1808026"/>
              <a:ext cx="504056"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rot="5400000">
              <a:off x="3888718" y="1808026"/>
              <a:ext cx="504056"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5029832" y="1728952"/>
              <a:ext cx="2468712" cy="707886"/>
            </a:xfrm>
            <a:prstGeom prst="rect">
              <a:avLst/>
            </a:prstGeom>
            <a:noFill/>
          </p:spPr>
          <p:txBody>
            <a:bodyPr wrap="square" rtlCol="0">
              <a:spAutoFit/>
            </a:bodyPr>
            <a:lstStyle/>
            <a:p>
              <a:r>
                <a:rPr lang="en-GB" sz="2000" dirty="0">
                  <a:latin typeface="Times New Roman" pitchFamily="18" charset="0"/>
                </a:rPr>
                <a:t>Lexical errors (</a:t>
              </a:r>
              <a:r>
                <a:rPr lang="en-GB" sz="2000" dirty="0" err="1">
                  <a:latin typeface="Times New Roman" pitchFamily="18" charset="0"/>
                </a:rPr>
                <a:t>sem</a:t>
              </a:r>
              <a:r>
                <a:rPr lang="en-GB" sz="2000" dirty="0">
                  <a:latin typeface="Times New Roman" pitchFamily="18" charset="0"/>
                </a:rPr>
                <a:t>/</a:t>
              </a:r>
              <a:r>
                <a:rPr lang="en-GB" sz="2000" dirty="0" err="1">
                  <a:latin typeface="Times New Roman" pitchFamily="18" charset="0"/>
                </a:rPr>
                <a:t>phon</a:t>
              </a:r>
              <a:r>
                <a:rPr lang="en-GB" sz="2000" dirty="0">
                  <a:solidFill>
                    <a:srgbClr val="FF6600"/>
                  </a:solidFill>
                  <a:latin typeface="Times New Roman" pitchFamily="18" charset="0"/>
                </a:rPr>
                <a:t>)</a:t>
              </a:r>
              <a:endParaRPr lang="en-GB" sz="2000" dirty="0">
                <a:solidFill>
                  <a:srgbClr val="FF6600"/>
                </a:solidFill>
              </a:endParaRPr>
            </a:p>
          </p:txBody>
        </p:sp>
        <p:sp>
          <p:nvSpPr>
            <p:cNvPr id="89" name="TextBox 88"/>
            <p:cNvSpPr txBox="1"/>
            <p:nvPr/>
          </p:nvSpPr>
          <p:spPr>
            <a:xfrm>
              <a:off x="5076056" y="3140968"/>
              <a:ext cx="2376264" cy="1015663"/>
            </a:xfrm>
            <a:prstGeom prst="rect">
              <a:avLst/>
            </a:prstGeom>
            <a:noFill/>
          </p:spPr>
          <p:txBody>
            <a:bodyPr wrap="square" rtlCol="0">
              <a:spAutoFit/>
            </a:bodyPr>
            <a:lstStyle/>
            <a:p>
              <a:r>
                <a:rPr lang="en-GB" sz="2000" dirty="0">
                  <a:latin typeface="Times New Roman" pitchFamily="18" charset="0"/>
                </a:rPr>
                <a:t>Phonological </a:t>
              </a:r>
            </a:p>
            <a:p>
              <a:r>
                <a:rPr lang="en-GB" sz="2000" dirty="0">
                  <a:latin typeface="Times New Roman" pitchFamily="18" charset="0"/>
                </a:rPr>
                <a:t>Lexical &amp; non lexical errors</a:t>
              </a:r>
              <a:endParaRPr lang="en-GB" sz="2000" dirty="0"/>
            </a:p>
          </p:txBody>
        </p:sp>
        <p:sp>
          <p:nvSpPr>
            <p:cNvPr id="92" name="Line 9"/>
            <p:cNvSpPr>
              <a:spLocks noChangeShapeType="1"/>
            </p:cNvSpPr>
            <p:nvPr/>
          </p:nvSpPr>
          <p:spPr bwMode="auto">
            <a:xfrm>
              <a:off x="3203848" y="4509120"/>
              <a:ext cx="0" cy="304800"/>
            </a:xfrm>
            <a:prstGeom prst="line">
              <a:avLst/>
            </a:prstGeom>
            <a:noFill/>
            <a:ln w="28575">
              <a:solidFill>
                <a:schemeClr val="tx1"/>
              </a:solidFill>
              <a:round/>
              <a:headEnd/>
              <a:tailEnd type="triangle" w="med" len="med"/>
            </a:ln>
          </p:spPr>
          <p:txBody>
            <a:bodyPr/>
            <a:lstStyle/>
            <a:p>
              <a:endParaRPr lang="en-GB" dirty="0"/>
            </a:p>
          </p:txBody>
        </p:sp>
        <p:sp>
          <p:nvSpPr>
            <p:cNvPr id="93" name="Line 9"/>
            <p:cNvSpPr>
              <a:spLocks noChangeShapeType="1"/>
            </p:cNvSpPr>
            <p:nvPr/>
          </p:nvSpPr>
          <p:spPr bwMode="auto">
            <a:xfrm>
              <a:off x="3563888" y="4509120"/>
              <a:ext cx="0" cy="304800"/>
            </a:xfrm>
            <a:prstGeom prst="line">
              <a:avLst/>
            </a:prstGeom>
            <a:noFill/>
            <a:ln w="28575">
              <a:solidFill>
                <a:schemeClr val="tx1"/>
              </a:solidFill>
              <a:round/>
              <a:headEnd/>
              <a:tailEnd type="triangle" w="med" len="med"/>
            </a:ln>
          </p:spPr>
          <p:txBody>
            <a:bodyPr/>
            <a:lstStyle/>
            <a:p>
              <a:endParaRPr lang="en-GB" dirty="0"/>
            </a:p>
          </p:txBody>
        </p:sp>
        <p:sp>
          <p:nvSpPr>
            <p:cNvPr id="94" name="Line 9"/>
            <p:cNvSpPr>
              <a:spLocks noChangeShapeType="1"/>
            </p:cNvSpPr>
            <p:nvPr/>
          </p:nvSpPr>
          <p:spPr bwMode="auto">
            <a:xfrm>
              <a:off x="2267744" y="4509120"/>
              <a:ext cx="0" cy="304800"/>
            </a:xfrm>
            <a:prstGeom prst="line">
              <a:avLst/>
            </a:prstGeom>
            <a:noFill/>
            <a:ln w="28575">
              <a:solidFill>
                <a:schemeClr val="tx1"/>
              </a:solidFill>
              <a:round/>
              <a:headEnd/>
              <a:tailEnd type="triangle" w="med" len="med"/>
            </a:ln>
          </p:spPr>
          <p:txBody>
            <a:bodyPr/>
            <a:lstStyle/>
            <a:p>
              <a:endParaRPr lang="en-GB" dirty="0"/>
            </a:p>
          </p:txBody>
        </p:sp>
        <p:sp>
          <p:nvSpPr>
            <p:cNvPr id="95" name="Line 9"/>
            <p:cNvSpPr>
              <a:spLocks noChangeShapeType="1"/>
            </p:cNvSpPr>
            <p:nvPr/>
          </p:nvSpPr>
          <p:spPr bwMode="auto">
            <a:xfrm>
              <a:off x="2627784" y="4509120"/>
              <a:ext cx="0" cy="304800"/>
            </a:xfrm>
            <a:prstGeom prst="line">
              <a:avLst/>
            </a:prstGeom>
            <a:noFill/>
            <a:ln w="28575">
              <a:solidFill>
                <a:schemeClr val="tx1"/>
              </a:solidFill>
              <a:round/>
              <a:headEnd/>
              <a:tailEnd type="triangle" w="med" len="med"/>
            </a:ln>
          </p:spPr>
          <p:txBody>
            <a:bodyPr/>
            <a:lstStyle/>
            <a:p>
              <a:endParaRPr lang="en-GB" dirty="0"/>
            </a:p>
          </p:txBody>
        </p:sp>
        <p:sp>
          <p:nvSpPr>
            <p:cNvPr id="96" name="Line 9"/>
            <p:cNvSpPr>
              <a:spLocks noChangeShapeType="1"/>
            </p:cNvSpPr>
            <p:nvPr/>
          </p:nvSpPr>
          <p:spPr bwMode="auto">
            <a:xfrm>
              <a:off x="3923928" y="4509120"/>
              <a:ext cx="0" cy="304800"/>
            </a:xfrm>
            <a:prstGeom prst="line">
              <a:avLst/>
            </a:prstGeom>
            <a:noFill/>
            <a:ln w="28575">
              <a:solidFill>
                <a:schemeClr val="tx1"/>
              </a:solidFill>
              <a:round/>
              <a:headEnd/>
              <a:tailEnd type="triangle" w="med" len="med"/>
            </a:ln>
          </p:spPr>
          <p:txBody>
            <a:bodyPr/>
            <a:lstStyle/>
            <a:p>
              <a:endParaRPr lang="en-GB" dirty="0"/>
            </a:p>
          </p:txBody>
        </p:sp>
        <p:sp>
          <p:nvSpPr>
            <p:cNvPr id="97" name="Right Brace 96"/>
            <p:cNvSpPr/>
            <p:nvPr/>
          </p:nvSpPr>
          <p:spPr>
            <a:xfrm>
              <a:off x="4716016" y="1412776"/>
              <a:ext cx="216024" cy="1512168"/>
            </a:xfrm>
            <a:prstGeom prst="rightBrac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98" name="Right Brace 97"/>
            <p:cNvSpPr/>
            <p:nvPr/>
          </p:nvSpPr>
          <p:spPr>
            <a:xfrm>
              <a:off x="4932040" y="2780928"/>
              <a:ext cx="72008" cy="144016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99" name="Rounded Rectangle 98"/>
            <p:cNvSpPr/>
            <p:nvPr/>
          </p:nvSpPr>
          <p:spPr>
            <a:xfrm>
              <a:off x="1619672" y="548680"/>
              <a:ext cx="3096344" cy="3888432"/>
            </a:xfrm>
            <a:prstGeom prst="round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Arrow Connector 8">
              <a:extLst>
                <a:ext uri="{FF2B5EF4-FFF2-40B4-BE49-F238E27FC236}">
                  <a16:creationId xmlns:a16="http://schemas.microsoft.com/office/drawing/2014/main" id="{ABBA4F8A-CE2D-4F1C-8687-9C50935E7704}"/>
                </a:ext>
              </a:extLst>
            </p:cNvPr>
            <p:cNvCxnSpPr>
              <a:cxnSpLocks/>
            </p:cNvCxnSpPr>
            <p:nvPr/>
          </p:nvCxnSpPr>
          <p:spPr>
            <a:xfrm flipH="1" flipV="1">
              <a:off x="5084440" y="1321532"/>
              <a:ext cx="2294284" cy="400110"/>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6E08B3D4-B5C7-4928-A48F-387D0DABA021}"/>
                </a:ext>
              </a:extLst>
            </p:cNvPr>
            <p:cNvCxnSpPr>
              <a:cxnSpLocks/>
            </p:cNvCxnSpPr>
            <p:nvPr/>
          </p:nvCxnSpPr>
          <p:spPr>
            <a:xfrm flipH="1">
              <a:off x="4942779" y="2420888"/>
              <a:ext cx="2435945" cy="220090"/>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979DC59-A600-44F8-853F-155BE6AF3BEF}"/>
                </a:ext>
              </a:extLst>
            </p:cNvPr>
            <p:cNvSpPr txBox="1"/>
            <p:nvPr/>
          </p:nvSpPr>
          <p:spPr>
            <a:xfrm>
              <a:off x="7502300" y="1706905"/>
              <a:ext cx="1187624" cy="1015663"/>
            </a:xfrm>
            <a:prstGeom prst="rect">
              <a:avLst/>
            </a:prstGeom>
            <a:noFill/>
          </p:spPr>
          <p:txBody>
            <a:bodyPr wrap="square" rtlCol="0">
              <a:spAutoFit/>
            </a:bodyPr>
            <a:lstStyle/>
            <a:p>
              <a:r>
                <a:rPr lang="en-GB" sz="2000" b="1" dirty="0">
                  <a:solidFill>
                    <a:schemeClr val="accent2">
                      <a:lumMod val="75000"/>
                    </a:schemeClr>
                  </a:solidFill>
                </a:rPr>
                <a:t>Improves lexical access</a:t>
              </a:r>
            </a:p>
          </p:txBody>
        </p:sp>
      </p:grpSp>
    </p:spTree>
    <p:extLst>
      <p:ext uri="{BB962C8B-B14F-4D97-AF65-F5344CB8AC3E}">
        <p14:creationId xmlns:p14="http://schemas.microsoft.com/office/powerpoint/2010/main" val="4208598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EC3E5C-AA84-498B-9CDC-14A670D5EE31}"/>
              </a:ext>
            </a:extLst>
          </p:cNvPr>
          <p:cNvSpPr/>
          <p:nvPr/>
        </p:nvSpPr>
        <p:spPr>
          <a:xfrm>
            <a:off x="395536" y="4188353"/>
            <a:ext cx="8064896" cy="2246769"/>
          </a:xfrm>
          <a:prstGeom prst="rect">
            <a:avLst/>
          </a:prstGeom>
        </p:spPr>
        <p:txBody>
          <a:bodyPr wrap="square">
            <a:spAutoFit/>
          </a:bodyPr>
          <a:lstStyle/>
          <a:p>
            <a:pPr marL="177800"/>
            <a:r>
              <a:rPr lang="en-GB" sz="2000" dirty="0"/>
              <a:t>Strengthening representations at the </a:t>
            </a:r>
            <a:r>
              <a:rPr lang="en-GB" sz="2000" dirty="0">
                <a:solidFill>
                  <a:schemeClr val="accent2">
                    <a:lumMod val="75000"/>
                  </a:schemeClr>
                </a:solidFill>
              </a:rPr>
              <a:t>semantic level </a:t>
            </a:r>
            <a:r>
              <a:rPr lang="en-GB" sz="2000" dirty="0"/>
              <a:t>will facilitate</a:t>
            </a:r>
          </a:p>
          <a:p>
            <a:pPr lvl="1"/>
            <a:r>
              <a:rPr lang="en-GB" sz="2000" b="1" dirty="0">
                <a:solidFill>
                  <a:srgbClr val="0BB713"/>
                </a:solidFill>
              </a:rPr>
              <a:t> 	</a:t>
            </a:r>
            <a:r>
              <a:rPr lang="en-GB" sz="2000" b="1" dirty="0">
                <a:solidFill>
                  <a:schemeClr val="accent2">
                    <a:lumMod val="75000"/>
                  </a:schemeClr>
                </a:solidFill>
              </a:rPr>
              <a:t>lexical access </a:t>
            </a:r>
            <a:r>
              <a:rPr lang="en-GB" sz="2000" dirty="0"/>
              <a:t>- reducing </a:t>
            </a:r>
            <a:r>
              <a:rPr lang="en-GB" sz="2000" dirty="0">
                <a:solidFill>
                  <a:schemeClr val="accent2">
                    <a:lumMod val="75000"/>
                  </a:schemeClr>
                </a:solidFill>
              </a:rPr>
              <a:t>BOTH semantic and </a:t>
            </a:r>
            <a:r>
              <a:rPr lang="en-GB" sz="2000" dirty="0"/>
              <a:t>phonological</a:t>
            </a:r>
            <a:r>
              <a:rPr lang="en-GB" sz="2000" dirty="0">
                <a:solidFill>
                  <a:srgbClr val="0070C0"/>
                </a:solidFill>
              </a:rPr>
              <a:t> </a:t>
            </a:r>
            <a:r>
              <a:rPr lang="en-GB" sz="2000" dirty="0">
                <a:solidFill>
                  <a:schemeClr val="accent2">
                    <a:lumMod val="75000"/>
                  </a:schemeClr>
                </a:solidFill>
              </a:rPr>
              <a:t>lexical 	errors</a:t>
            </a:r>
          </a:p>
          <a:p>
            <a:pPr lvl="1"/>
            <a:endParaRPr lang="en-GB" sz="2000" dirty="0">
              <a:solidFill>
                <a:srgbClr val="0070C0"/>
              </a:solidFill>
            </a:endParaRPr>
          </a:p>
          <a:p>
            <a:pPr marL="177800" lvl="1"/>
            <a:r>
              <a:rPr lang="en-GB" sz="2000" dirty="0"/>
              <a:t>Strengthening representations at the </a:t>
            </a:r>
            <a:r>
              <a:rPr lang="en-GB" sz="2000" dirty="0">
                <a:solidFill>
                  <a:srgbClr val="C00000"/>
                </a:solidFill>
              </a:rPr>
              <a:t>lexical level </a:t>
            </a:r>
            <a:r>
              <a:rPr lang="en-GB" sz="2000" dirty="0"/>
              <a:t>will facilitate both</a:t>
            </a:r>
          </a:p>
          <a:p>
            <a:pPr lvl="1"/>
            <a:r>
              <a:rPr lang="en-GB" sz="2000" dirty="0"/>
              <a:t>	</a:t>
            </a:r>
            <a:r>
              <a:rPr lang="en-GB" sz="2000" b="1" dirty="0">
                <a:solidFill>
                  <a:schemeClr val="accent2">
                    <a:lumMod val="75000"/>
                  </a:schemeClr>
                </a:solidFill>
              </a:rPr>
              <a:t>lexical access </a:t>
            </a:r>
            <a:r>
              <a:rPr lang="en-GB" sz="2000" dirty="0"/>
              <a:t>–reducing </a:t>
            </a:r>
            <a:r>
              <a:rPr lang="en-GB" sz="2000" dirty="0">
                <a:solidFill>
                  <a:schemeClr val="accent2">
                    <a:lumMod val="75000"/>
                  </a:schemeClr>
                </a:solidFill>
              </a:rPr>
              <a:t>lexical errors </a:t>
            </a:r>
            <a:r>
              <a:rPr lang="en-GB" sz="2000" dirty="0"/>
              <a:t>AND</a:t>
            </a:r>
          </a:p>
          <a:p>
            <a:pPr lvl="1"/>
            <a:r>
              <a:rPr lang="en-GB" sz="2000" dirty="0"/>
              <a:t>	</a:t>
            </a:r>
            <a:r>
              <a:rPr lang="en-GB" sz="2000" b="1" dirty="0">
                <a:solidFill>
                  <a:srgbClr val="0070C0"/>
                </a:solidFill>
              </a:rPr>
              <a:t>phoneme retrieval </a:t>
            </a:r>
            <a:r>
              <a:rPr lang="en-GB" sz="2000" dirty="0"/>
              <a:t>– reducing phonological</a:t>
            </a:r>
            <a:r>
              <a:rPr lang="en-GB" sz="2000" dirty="0">
                <a:solidFill>
                  <a:srgbClr val="FFFF00"/>
                </a:solidFill>
              </a:rPr>
              <a:t> </a:t>
            </a:r>
            <a:r>
              <a:rPr lang="en-GB" sz="2000" dirty="0">
                <a:solidFill>
                  <a:srgbClr val="0070C0"/>
                </a:solidFill>
              </a:rPr>
              <a:t>non-lexical errors</a:t>
            </a:r>
          </a:p>
        </p:txBody>
      </p:sp>
      <p:pic>
        <p:nvPicPr>
          <p:cNvPr id="103" name="Picture 102">
            <a:extLst>
              <a:ext uri="{FF2B5EF4-FFF2-40B4-BE49-F238E27FC236}">
                <a16:creationId xmlns:a16="http://schemas.microsoft.com/office/drawing/2014/main" id="{2A5B1397-56ED-4C9D-8664-D9543285DD73}"/>
              </a:ext>
            </a:extLst>
          </p:cNvPr>
          <p:cNvPicPr>
            <a:picLocks noChangeAspect="1"/>
          </p:cNvPicPr>
          <p:nvPr/>
        </p:nvPicPr>
        <p:blipFill>
          <a:blip r:embed="rId3"/>
          <a:stretch>
            <a:fillRect/>
          </a:stretch>
        </p:blipFill>
        <p:spPr>
          <a:xfrm>
            <a:off x="917960" y="422878"/>
            <a:ext cx="5310224" cy="3639067"/>
          </a:xfrm>
          <a:prstGeom prst="rect">
            <a:avLst/>
          </a:prstGeom>
        </p:spPr>
      </p:pic>
    </p:spTree>
    <p:extLst>
      <p:ext uri="{BB962C8B-B14F-4D97-AF65-F5344CB8AC3E}">
        <p14:creationId xmlns:p14="http://schemas.microsoft.com/office/powerpoint/2010/main" val="2602688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7789" y="2060848"/>
            <a:ext cx="7956376" cy="4093428"/>
          </a:xfrm>
          <a:prstGeom prst="rect">
            <a:avLst/>
          </a:prstGeom>
        </p:spPr>
        <p:txBody>
          <a:bodyPr wrap="square">
            <a:spAutoFit/>
          </a:bodyPr>
          <a:lstStyle/>
          <a:p>
            <a:pPr marL="269875" indent="-269875"/>
            <a:r>
              <a:rPr lang="en-GB" sz="2000" dirty="0"/>
              <a:t>However,</a:t>
            </a:r>
          </a:p>
          <a:p>
            <a:pPr marL="269875" indent="-269875">
              <a:buFont typeface="Arial" pitchFamily="34" charset="0"/>
              <a:buChar char="•"/>
            </a:pPr>
            <a:r>
              <a:rPr lang="en-GB" sz="2000" dirty="0"/>
              <a:t>Only few studies have compared the same treatments in  the same patients;</a:t>
            </a:r>
          </a:p>
          <a:p>
            <a:pPr marL="269875" indent="-269875">
              <a:buFont typeface="Arial" pitchFamily="34" charset="0"/>
              <a:buChar char="•"/>
            </a:pPr>
            <a:endParaRPr lang="en-GB" sz="2000" dirty="0"/>
          </a:p>
          <a:p>
            <a:pPr marL="269875" indent="-269875">
              <a:buFont typeface="Arial" pitchFamily="34" charset="0"/>
              <a:buChar char="•"/>
            </a:pPr>
            <a:r>
              <a:rPr lang="en-GB" sz="2000" dirty="0"/>
              <a:t>One would expect exercises focusing on either semantic or phonological representations would be more or less effective depending on the main impairment shown by the patient (especially if one compares patients with impairments at the semantic vs phoneme level);</a:t>
            </a:r>
          </a:p>
          <a:p>
            <a:pPr marL="269875" indent="-269875"/>
            <a:endParaRPr lang="en-GB" sz="2000" dirty="0"/>
          </a:p>
          <a:p>
            <a:pPr marL="269875" indent="-269875">
              <a:buFont typeface="Arial" pitchFamily="34" charset="0"/>
              <a:buChar char="•"/>
            </a:pPr>
            <a:r>
              <a:rPr lang="en-GB" sz="2000" dirty="0"/>
              <a:t>There are some studies showing evidence of differential effects depending on the match of the therapy to the patient deficit (see Abel et al., 2007).</a:t>
            </a:r>
          </a:p>
          <a:p>
            <a:endParaRPr lang="en-GB" sz="2000" dirty="0"/>
          </a:p>
        </p:txBody>
      </p:sp>
      <p:pic>
        <p:nvPicPr>
          <p:cNvPr id="3" name="Picture 2">
            <a:extLst>
              <a:ext uri="{FF2B5EF4-FFF2-40B4-BE49-F238E27FC236}">
                <a16:creationId xmlns:a16="http://schemas.microsoft.com/office/drawing/2014/main" id="{01D57977-5E19-446E-B67D-A8D7A8AF889A}"/>
              </a:ext>
            </a:extLst>
          </p:cNvPr>
          <p:cNvPicPr>
            <a:picLocks noChangeAspect="1"/>
          </p:cNvPicPr>
          <p:nvPr/>
        </p:nvPicPr>
        <p:blipFill>
          <a:blip r:embed="rId2"/>
          <a:stretch>
            <a:fillRect/>
          </a:stretch>
        </p:blipFill>
        <p:spPr>
          <a:xfrm>
            <a:off x="4788024" y="216112"/>
            <a:ext cx="2861952" cy="196128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302359"/>
            <a:ext cx="8424936" cy="6001643"/>
          </a:xfrm>
          <a:prstGeom prst="rect">
            <a:avLst/>
          </a:prstGeom>
          <a:noFill/>
        </p:spPr>
        <p:txBody>
          <a:bodyPr wrap="square" rtlCol="0">
            <a:spAutoFit/>
          </a:bodyPr>
          <a:lstStyle/>
          <a:p>
            <a:pPr algn="ctr"/>
            <a:r>
              <a:rPr lang="en-GB" sz="2000" b="1" dirty="0">
                <a:solidFill>
                  <a:schemeClr val="accent4">
                    <a:lumMod val="75000"/>
                  </a:schemeClr>
                </a:solidFill>
              </a:rPr>
              <a:t>Another lexical therapy: </a:t>
            </a:r>
          </a:p>
          <a:p>
            <a:pPr algn="ctr"/>
            <a:r>
              <a:rPr lang="en-GB" sz="2400" b="1" dirty="0">
                <a:solidFill>
                  <a:schemeClr val="accent4">
                    <a:lumMod val="75000"/>
                  </a:schemeClr>
                </a:solidFill>
              </a:rPr>
              <a:t>PHONOLOGICAL/ORTHOGRAPHIC CUEING</a:t>
            </a:r>
          </a:p>
          <a:p>
            <a:endParaRPr lang="en-GB" sz="2000" dirty="0">
              <a:solidFill>
                <a:srgbClr val="00FF00"/>
              </a:solidFill>
            </a:endParaRPr>
          </a:p>
          <a:p>
            <a:r>
              <a:rPr lang="en-GB" sz="2000" dirty="0"/>
              <a:t>e.g., Best et al., 2007; 2008 Greenwood et al. 2010; Hickin et al, 2002</a:t>
            </a:r>
          </a:p>
          <a:p>
            <a:endParaRPr lang="en-GB" sz="2000" dirty="0">
              <a:solidFill>
                <a:srgbClr val="FFFF00"/>
              </a:solidFill>
            </a:endParaRPr>
          </a:p>
          <a:p>
            <a:r>
              <a:rPr lang="en-GB" sz="2000" u="sng" dirty="0"/>
              <a:t>Example of protocol (from Greenwood et al., 2010)</a:t>
            </a:r>
          </a:p>
          <a:p>
            <a:pPr>
              <a:tabLst>
                <a:tab pos="365125" algn="l"/>
              </a:tabLst>
            </a:pPr>
            <a:r>
              <a:rPr lang="en-GB" sz="2000" dirty="0"/>
              <a:t>	Task: Picture naming  - feedback for whether the answer is correct or 		incorrect provided at every step 5 sec allowed  to answer</a:t>
            </a:r>
          </a:p>
          <a:p>
            <a:pPr>
              <a:tabLst>
                <a:tab pos="365125" algn="l"/>
              </a:tabLst>
            </a:pPr>
            <a:r>
              <a:rPr lang="en-GB" sz="2000" dirty="0"/>
              <a:t>	</a:t>
            </a:r>
          </a:p>
          <a:p>
            <a:pPr>
              <a:tabLst>
                <a:tab pos="365125" algn="l"/>
              </a:tabLst>
            </a:pPr>
            <a:r>
              <a:rPr lang="en-GB" sz="2000" dirty="0"/>
              <a:t>	</a:t>
            </a:r>
            <a:r>
              <a:rPr lang="en-GB" sz="2000" b="1" dirty="0"/>
              <a:t>Step 1 </a:t>
            </a:r>
            <a:r>
              <a:rPr lang="en-GB" sz="2000" dirty="0"/>
              <a:t>- Only the picture  is presented</a:t>
            </a:r>
          </a:p>
          <a:p>
            <a:pPr>
              <a:tabLst>
                <a:tab pos="365125" algn="l"/>
              </a:tabLst>
            </a:pPr>
            <a:r>
              <a:rPr lang="en-GB" sz="2000" dirty="0"/>
              <a:t>	</a:t>
            </a:r>
          </a:p>
          <a:p>
            <a:pPr>
              <a:tabLst>
                <a:tab pos="365125" algn="l"/>
              </a:tabLst>
            </a:pPr>
            <a:r>
              <a:rPr lang="en-GB" sz="2000" dirty="0"/>
              <a:t>	</a:t>
            </a:r>
            <a:r>
              <a:rPr lang="en-GB" sz="2000" b="1" dirty="0"/>
              <a:t>Step 2</a:t>
            </a:r>
            <a:r>
              <a:rPr lang="en-GB" sz="2000" dirty="0"/>
              <a:t> - Picture  with the </a:t>
            </a:r>
            <a:r>
              <a:rPr lang="en-GB" sz="2000" b="1" dirty="0">
                <a:solidFill>
                  <a:srgbClr val="FB5B89"/>
                </a:solidFill>
              </a:rPr>
              <a:t>first letter and  first sound </a:t>
            </a:r>
            <a:r>
              <a:rPr lang="en-GB" sz="2000" dirty="0"/>
              <a:t>of the target word + 		     semantic distractor</a:t>
            </a:r>
          </a:p>
          <a:p>
            <a:pPr>
              <a:tabLst>
                <a:tab pos="365125" algn="l"/>
              </a:tabLst>
            </a:pPr>
            <a:endParaRPr lang="en-GB" sz="2000" dirty="0"/>
          </a:p>
          <a:p>
            <a:pPr>
              <a:tabLst>
                <a:tab pos="365125" algn="l"/>
              </a:tabLst>
            </a:pPr>
            <a:r>
              <a:rPr lang="en-GB" sz="2000" dirty="0"/>
              <a:t>	</a:t>
            </a:r>
            <a:r>
              <a:rPr lang="en-GB" sz="2000" b="1" dirty="0"/>
              <a:t>Step 3 </a:t>
            </a:r>
            <a:r>
              <a:rPr lang="en-GB" sz="2000" dirty="0"/>
              <a:t>- Picture with the </a:t>
            </a:r>
            <a:r>
              <a:rPr lang="en-GB" sz="2000" b="1" dirty="0">
                <a:solidFill>
                  <a:srgbClr val="FB5B89"/>
                </a:solidFill>
              </a:rPr>
              <a:t>first spoken and written syllable </a:t>
            </a:r>
            <a:r>
              <a:rPr lang="en-GB" sz="2000" dirty="0"/>
              <a:t>of the target 		     word +  semantic distractor</a:t>
            </a:r>
          </a:p>
          <a:p>
            <a:pPr>
              <a:tabLst>
                <a:tab pos="365125" algn="l"/>
              </a:tabLst>
            </a:pPr>
            <a:endParaRPr lang="en-GB" sz="2000" dirty="0"/>
          </a:p>
          <a:p>
            <a:pPr>
              <a:tabLst>
                <a:tab pos="365125" algn="l"/>
              </a:tabLst>
            </a:pPr>
            <a:r>
              <a:rPr lang="en-GB" sz="2000" dirty="0"/>
              <a:t>	</a:t>
            </a:r>
            <a:r>
              <a:rPr lang="en-GB" sz="2000" b="1" dirty="0"/>
              <a:t>Step 4</a:t>
            </a:r>
            <a:r>
              <a:rPr lang="en-GB" sz="2000" dirty="0"/>
              <a:t> - Picture with </a:t>
            </a:r>
            <a:r>
              <a:rPr lang="en-GB" sz="2000" b="1" dirty="0">
                <a:solidFill>
                  <a:srgbClr val="FB5B89"/>
                </a:solidFill>
              </a:rPr>
              <a:t>whole spoken and written word</a:t>
            </a:r>
            <a:r>
              <a:rPr lang="en-GB" sz="2000" dirty="0"/>
              <a:t>– Repetition 			     requested</a:t>
            </a:r>
            <a:endParaRPr lang="en-GB" sz="2000" dirty="0">
              <a:solidFill>
                <a:srgbClr val="FFFF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9592" y="620688"/>
            <a:ext cx="2880320" cy="38884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Bbzxc</a:t>
            </a:r>
          </a:p>
        </p:txBody>
      </p:sp>
      <p:pic>
        <p:nvPicPr>
          <p:cNvPr id="1026" name="Picture 2" descr="C:\Users\OlsonAC\Desktop\Cristina\Pictures 520\disegni1a\disegni 1a\obj044binoculars.jpg"/>
          <p:cNvPicPr>
            <a:picLocks noChangeAspect="1" noChangeArrowheads="1"/>
          </p:cNvPicPr>
          <p:nvPr/>
        </p:nvPicPr>
        <p:blipFill>
          <a:blip r:embed="rId3" cstate="print"/>
          <a:srcRect/>
          <a:stretch>
            <a:fillRect/>
          </a:stretch>
        </p:blipFill>
        <p:spPr bwMode="auto">
          <a:xfrm>
            <a:off x="1115616" y="1124744"/>
            <a:ext cx="2232248" cy="2232248"/>
          </a:xfrm>
          <a:prstGeom prst="rect">
            <a:avLst/>
          </a:prstGeom>
          <a:noFill/>
        </p:spPr>
      </p:pic>
      <p:sp>
        <p:nvSpPr>
          <p:cNvPr id="5" name="TextBox 4"/>
          <p:cNvSpPr txBox="1"/>
          <p:nvPr/>
        </p:nvSpPr>
        <p:spPr>
          <a:xfrm>
            <a:off x="1259632" y="3284984"/>
            <a:ext cx="1535805" cy="1015663"/>
          </a:xfrm>
          <a:prstGeom prst="rect">
            <a:avLst/>
          </a:prstGeom>
          <a:noFill/>
        </p:spPr>
        <p:txBody>
          <a:bodyPr wrap="none" rtlCol="0">
            <a:spAutoFit/>
          </a:bodyPr>
          <a:lstStyle/>
          <a:p>
            <a:r>
              <a:rPr lang="en-GB" sz="2000" dirty="0">
                <a:solidFill>
                  <a:schemeClr val="bg1"/>
                </a:solidFill>
              </a:rPr>
              <a:t>B</a:t>
            </a:r>
          </a:p>
          <a:p>
            <a:r>
              <a:rPr lang="en-GB" sz="2000" dirty="0">
                <a:solidFill>
                  <a:schemeClr val="bg1"/>
                </a:solidFill>
              </a:rPr>
              <a:t>BIN</a:t>
            </a:r>
          </a:p>
          <a:p>
            <a:r>
              <a:rPr lang="en-GB" sz="2000" dirty="0">
                <a:solidFill>
                  <a:schemeClr val="bg1"/>
                </a:solidFill>
              </a:rPr>
              <a:t>BINOCULARS</a:t>
            </a:r>
          </a:p>
        </p:txBody>
      </p:sp>
      <p:sp>
        <p:nvSpPr>
          <p:cNvPr id="6" name="TextBox 5"/>
          <p:cNvSpPr txBox="1"/>
          <p:nvPr/>
        </p:nvSpPr>
        <p:spPr>
          <a:xfrm>
            <a:off x="1043608" y="764704"/>
            <a:ext cx="1234633" cy="400110"/>
          </a:xfrm>
          <a:prstGeom prst="rect">
            <a:avLst/>
          </a:prstGeom>
          <a:noFill/>
        </p:spPr>
        <p:txBody>
          <a:bodyPr wrap="none" rtlCol="0">
            <a:spAutoFit/>
          </a:bodyPr>
          <a:lstStyle/>
          <a:p>
            <a:r>
              <a:rPr lang="en-GB" sz="2000" dirty="0">
                <a:solidFill>
                  <a:schemeClr val="bg1"/>
                </a:solidFill>
              </a:rPr>
              <a:t>Single cue</a:t>
            </a:r>
          </a:p>
        </p:txBody>
      </p:sp>
      <p:sp>
        <p:nvSpPr>
          <p:cNvPr id="7" name="Rectangle 6"/>
          <p:cNvSpPr/>
          <p:nvPr/>
        </p:nvSpPr>
        <p:spPr>
          <a:xfrm>
            <a:off x="4139952" y="620688"/>
            <a:ext cx="4608512" cy="39604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Bbzxc</a:t>
            </a:r>
          </a:p>
        </p:txBody>
      </p:sp>
      <p:pic>
        <p:nvPicPr>
          <p:cNvPr id="1027" name="Picture 3" descr="C:\Users\OlsonAC\Desktop\Cristina\Pictures 520\disegni 3\disegni3\obj296pan.jpg"/>
          <p:cNvPicPr>
            <a:picLocks noChangeAspect="1" noChangeArrowheads="1"/>
          </p:cNvPicPr>
          <p:nvPr/>
        </p:nvPicPr>
        <p:blipFill>
          <a:blip r:embed="rId4" cstate="print"/>
          <a:srcRect/>
          <a:stretch>
            <a:fillRect/>
          </a:stretch>
        </p:blipFill>
        <p:spPr bwMode="auto">
          <a:xfrm>
            <a:off x="5364088" y="980728"/>
            <a:ext cx="2088232" cy="2088232"/>
          </a:xfrm>
          <a:prstGeom prst="rect">
            <a:avLst/>
          </a:prstGeom>
          <a:noFill/>
        </p:spPr>
      </p:pic>
      <p:sp>
        <p:nvSpPr>
          <p:cNvPr id="9" name="TextBox 8"/>
          <p:cNvSpPr txBox="1"/>
          <p:nvPr/>
        </p:nvSpPr>
        <p:spPr>
          <a:xfrm>
            <a:off x="4355976" y="3068960"/>
            <a:ext cx="4536504" cy="1015663"/>
          </a:xfrm>
          <a:prstGeom prst="rect">
            <a:avLst/>
          </a:prstGeom>
          <a:noFill/>
        </p:spPr>
        <p:txBody>
          <a:bodyPr wrap="square" rtlCol="0">
            <a:spAutoFit/>
          </a:bodyPr>
          <a:lstStyle/>
          <a:p>
            <a:r>
              <a:rPr lang="en-GB" sz="2000" dirty="0">
                <a:solidFill>
                  <a:schemeClr val="bg1"/>
                </a:solidFill>
              </a:rPr>
              <a:t>B	           S		     F</a:t>
            </a:r>
          </a:p>
          <a:p>
            <a:r>
              <a:rPr lang="en-GB" sz="2000" dirty="0">
                <a:solidFill>
                  <a:schemeClr val="bg1"/>
                </a:solidFill>
              </a:rPr>
              <a:t>BAN	           SAUCE	     FOUN</a:t>
            </a:r>
          </a:p>
          <a:p>
            <a:r>
              <a:rPr lang="en-GB" sz="2000" dirty="0">
                <a:solidFill>
                  <a:schemeClr val="bg1"/>
                </a:solidFill>
              </a:rPr>
              <a:t>BANDAGE         SAUCEPAN	     FOUNTAIN</a:t>
            </a:r>
          </a:p>
        </p:txBody>
      </p:sp>
      <p:sp>
        <p:nvSpPr>
          <p:cNvPr id="10" name="TextBox 9"/>
          <p:cNvSpPr txBox="1"/>
          <p:nvPr/>
        </p:nvSpPr>
        <p:spPr>
          <a:xfrm>
            <a:off x="4283968" y="908720"/>
            <a:ext cx="1596912" cy="400110"/>
          </a:xfrm>
          <a:prstGeom prst="rect">
            <a:avLst/>
          </a:prstGeom>
          <a:noFill/>
        </p:spPr>
        <p:txBody>
          <a:bodyPr wrap="none" rtlCol="0">
            <a:spAutoFit/>
          </a:bodyPr>
          <a:lstStyle/>
          <a:p>
            <a:r>
              <a:rPr lang="en-GB" sz="2000" dirty="0">
                <a:solidFill>
                  <a:schemeClr val="bg1"/>
                </a:solidFill>
              </a:rPr>
              <a:t>Multiple cues</a:t>
            </a:r>
          </a:p>
        </p:txBody>
      </p:sp>
      <p:sp>
        <p:nvSpPr>
          <p:cNvPr id="11" name="TextBox 10"/>
          <p:cNvSpPr txBox="1"/>
          <p:nvPr/>
        </p:nvSpPr>
        <p:spPr>
          <a:xfrm>
            <a:off x="1403648" y="5229200"/>
            <a:ext cx="7189725" cy="400110"/>
          </a:xfrm>
          <a:prstGeom prst="rect">
            <a:avLst/>
          </a:prstGeom>
          <a:noFill/>
        </p:spPr>
        <p:txBody>
          <a:bodyPr wrap="none" rtlCol="0">
            <a:spAutoFit/>
          </a:bodyPr>
          <a:lstStyle/>
          <a:p>
            <a:r>
              <a:rPr lang="en-GB" sz="2000" dirty="0"/>
              <a:t>... but no difference between single and multiple cues in the results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32656"/>
            <a:ext cx="8280920" cy="5904656"/>
          </a:xfrm>
        </p:spPr>
        <p:txBody>
          <a:bodyPr>
            <a:normAutofit fontScale="92500"/>
          </a:bodyPr>
          <a:lstStyle/>
          <a:p>
            <a:pPr algn="ctr">
              <a:buNone/>
            </a:pPr>
            <a:r>
              <a:rPr lang="en-GB" sz="2600" b="1" dirty="0">
                <a:solidFill>
                  <a:srgbClr val="00B050"/>
                </a:solidFill>
              </a:rPr>
              <a:t>General principles for therapy administration</a:t>
            </a:r>
          </a:p>
          <a:p>
            <a:pPr>
              <a:buNone/>
            </a:pPr>
            <a:endParaRPr lang="en-GB" sz="2200" b="1" dirty="0">
              <a:solidFill>
                <a:srgbClr val="00B050"/>
              </a:solidFill>
            </a:endParaRPr>
          </a:p>
          <a:p>
            <a:pPr>
              <a:buNone/>
            </a:pPr>
            <a:r>
              <a:rPr lang="en-GB" sz="2200" b="1" dirty="0">
                <a:solidFill>
                  <a:srgbClr val="00B050"/>
                </a:solidFill>
              </a:rPr>
              <a:t>ESTABLISHING BENEFITS</a:t>
            </a:r>
          </a:p>
          <a:p>
            <a:r>
              <a:rPr lang="en-GB" sz="2200" dirty="0"/>
              <a:t>Important for research but also for clinical practice</a:t>
            </a:r>
          </a:p>
          <a:p>
            <a:r>
              <a:rPr lang="en-GB" sz="2200" dirty="0"/>
              <a:t>Close match between treated and untreated lists</a:t>
            </a:r>
          </a:p>
          <a:p>
            <a:r>
              <a:rPr lang="en-GB" sz="2200" dirty="0"/>
              <a:t>Establishing clear base-lines</a:t>
            </a:r>
          </a:p>
          <a:p>
            <a:pPr lvl="2"/>
            <a:r>
              <a:rPr lang="en-GB" sz="2200" dirty="0"/>
              <a:t>Establishing multiple base lines before treatment</a:t>
            </a:r>
          </a:p>
          <a:p>
            <a:pPr lvl="2"/>
            <a:r>
              <a:rPr lang="en-GB" sz="2200" dirty="0"/>
              <a:t>Applying treatments at different points in time for different lists</a:t>
            </a:r>
          </a:p>
          <a:p>
            <a:pPr marL="0" lvl="2" indent="0"/>
            <a:r>
              <a:rPr lang="en-GB" sz="2200" dirty="0"/>
              <a:t>     Use of control tasks</a:t>
            </a:r>
          </a:p>
          <a:p>
            <a:pPr marL="0" lvl="2" indent="0"/>
            <a:endParaRPr lang="en-GB" sz="2200" dirty="0"/>
          </a:p>
          <a:p>
            <a:pPr marL="0" lvl="2" indent="0">
              <a:buNone/>
            </a:pPr>
            <a:r>
              <a:rPr lang="en-GB" sz="2200" b="1" dirty="0">
                <a:solidFill>
                  <a:srgbClr val="00B050"/>
                </a:solidFill>
              </a:rPr>
              <a:t>PROCEDURE</a:t>
            </a:r>
          </a:p>
          <a:p>
            <a:pPr marL="92075" lvl="4" indent="-92075">
              <a:buFont typeface="Arial" pitchFamily="34" charset="0"/>
              <a:buChar char="•"/>
            </a:pPr>
            <a:r>
              <a:rPr lang="en-GB" sz="2200" dirty="0"/>
              <a:t>  Once, twice a week for 45 minute/one hour</a:t>
            </a:r>
          </a:p>
          <a:p>
            <a:pPr marL="92075" lvl="4" indent="-92075">
              <a:buFont typeface="Arial" pitchFamily="34" charset="0"/>
              <a:buChar char="•"/>
            </a:pPr>
            <a:r>
              <a:rPr lang="en-GB" sz="2200" dirty="0"/>
              <a:t>  Patients at different stages of recovery – benefits even in chronic patients</a:t>
            </a:r>
          </a:p>
          <a:p>
            <a:pPr marL="92075" lvl="4" indent="-92075">
              <a:buFont typeface="Arial" pitchFamily="34" charset="0"/>
              <a:buChar char="•"/>
            </a:pPr>
            <a:r>
              <a:rPr lang="en-GB" sz="2200" dirty="0"/>
              <a:t>  Inclusion of stimuli which are personally relevant to the patient’s life</a:t>
            </a:r>
          </a:p>
          <a:p>
            <a:pPr lvl="2"/>
            <a:r>
              <a:rPr lang="en-GB" sz="2200" dirty="0"/>
              <a:t>Even relearning a small set of words may result in significant gains in quality of life</a:t>
            </a:r>
          </a:p>
          <a:p>
            <a:pPr marL="914400" lvl="4" indent="0">
              <a:buNone/>
            </a:pPr>
            <a:endParaRPr lang="en-GB" dirty="0"/>
          </a:p>
          <a:p>
            <a:pPr marL="0" lvl="2" indent="0">
              <a:buNone/>
            </a:pPr>
            <a:endParaRPr lang="en-GB" sz="2000" dirty="0"/>
          </a:p>
          <a:p>
            <a:endParaRPr lang="en-GB" sz="2200" dirty="0"/>
          </a:p>
          <a:p>
            <a:pPr lvl="2"/>
            <a:endParaRPr lang="en-GB" sz="2200" dirty="0"/>
          </a:p>
          <a:p>
            <a:pPr lvl="2"/>
            <a:endParaRPr lang="en-GB"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908720"/>
            <a:ext cx="7560839" cy="5016758"/>
          </a:xfrm>
          <a:prstGeom prst="rect">
            <a:avLst/>
          </a:prstGeom>
          <a:noFill/>
        </p:spPr>
        <p:txBody>
          <a:bodyPr wrap="square" rtlCol="0">
            <a:spAutoFit/>
          </a:bodyPr>
          <a:lstStyle/>
          <a:p>
            <a:r>
              <a:rPr lang="en-GB" sz="2000" b="1" dirty="0">
                <a:solidFill>
                  <a:schemeClr val="accent4">
                    <a:lumMod val="75000"/>
                  </a:schemeClr>
                </a:solidFill>
              </a:rPr>
              <a:t>Generally orthographic-phonological therapy improves performance</a:t>
            </a:r>
          </a:p>
          <a:p>
            <a:r>
              <a:rPr lang="en-GB" sz="2000" dirty="0"/>
              <a:t>	E.g., in patient TE Greenwood et al. (2010)</a:t>
            </a:r>
          </a:p>
          <a:p>
            <a:pPr marL="1082675" lvl="2" indent="-260350">
              <a:buFont typeface="Arial" pitchFamily="34" charset="0"/>
              <a:buChar char="•"/>
            </a:pPr>
            <a:endParaRPr lang="en-GB" sz="2000" dirty="0"/>
          </a:p>
          <a:p>
            <a:pPr marL="1082675" lvl="2" indent="-260350">
              <a:buFont typeface="Arial" pitchFamily="34" charset="0"/>
              <a:buChar char="•"/>
            </a:pPr>
            <a:r>
              <a:rPr lang="en-GB" sz="2000" dirty="0"/>
              <a:t>Gains in picture naming</a:t>
            </a:r>
          </a:p>
          <a:p>
            <a:pPr marL="1539875" lvl="3" indent="-260350">
              <a:buFont typeface="Arial" pitchFamily="34" charset="0"/>
              <a:buChar char="•"/>
            </a:pPr>
            <a:r>
              <a:rPr lang="en-GB" sz="2000" dirty="0"/>
              <a:t>increase in correct naming, increase in overlap with target in case of errors</a:t>
            </a:r>
          </a:p>
          <a:p>
            <a:pPr marL="1539875" lvl="3" indent="-260350"/>
            <a:endParaRPr lang="en-GB" sz="2000" dirty="0"/>
          </a:p>
          <a:p>
            <a:pPr marL="1082675" lvl="2" indent="-260350">
              <a:buFont typeface="Arial" pitchFamily="34" charset="0"/>
              <a:buChar char="•"/>
            </a:pPr>
            <a:r>
              <a:rPr lang="en-GB" sz="2000" dirty="0"/>
              <a:t>Gains in connected speech</a:t>
            </a:r>
          </a:p>
          <a:p>
            <a:pPr marL="1539875" lvl="3" indent="-260350">
              <a:buFont typeface="Arial" pitchFamily="34" charset="0"/>
              <a:buChar char="•"/>
            </a:pPr>
            <a:r>
              <a:rPr lang="en-GB" sz="2000" dirty="0"/>
              <a:t> increase in number of content words, increased type/token ratio</a:t>
            </a:r>
          </a:p>
          <a:p>
            <a:pPr marL="1539875" lvl="3" indent="-260350"/>
            <a:endParaRPr lang="en-GB" sz="2000" dirty="0"/>
          </a:p>
          <a:p>
            <a:pPr marL="1158875" lvl="3" indent="-350838">
              <a:buFont typeface="Arial" pitchFamily="34" charset="0"/>
              <a:buChar char="•"/>
            </a:pPr>
            <a:r>
              <a:rPr lang="en-GB" sz="2000" dirty="0"/>
              <a:t>Generalizations to untreated items, but it could be through repeated exposure to provide multiple baselines.</a:t>
            </a:r>
          </a:p>
          <a:p>
            <a:r>
              <a:rPr lang="en-GB" sz="2000" dirty="0"/>
              <a:t>	</a:t>
            </a:r>
          </a:p>
          <a:p>
            <a:r>
              <a:rPr lang="en-GB" sz="2000" dirty="0"/>
              <a:t>Also see Best et al. (2007) for positive results using simultaneous phonological and orthographic stimuli with patient JOW</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548680"/>
            <a:ext cx="6912767" cy="830997"/>
          </a:xfrm>
          <a:prstGeom prst="rect">
            <a:avLst/>
          </a:prstGeom>
          <a:noFill/>
          <a:ln w="28575">
            <a:noFill/>
          </a:ln>
        </p:spPr>
        <p:txBody>
          <a:bodyPr wrap="square" rtlCol="0">
            <a:spAutoFit/>
          </a:bodyPr>
          <a:lstStyle/>
          <a:p>
            <a:pPr algn="ctr"/>
            <a:r>
              <a:rPr lang="en-GB" sz="2400" b="1" dirty="0">
                <a:solidFill>
                  <a:schemeClr val="accent4">
                    <a:lumMod val="75000"/>
                  </a:schemeClr>
                </a:solidFill>
              </a:rPr>
              <a:t>Why does orthographic-phonological therapy work?  Possible interpretations</a:t>
            </a:r>
            <a:endParaRPr lang="en-GB" sz="2000" b="1" dirty="0">
              <a:solidFill>
                <a:schemeClr val="accent4">
                  <a:lumMod val="75000"/>
                </a:schemeClr>
              </a:solidFill>
            </a:endParaRPr>
          </a:p>
        </p:txBody>
      </p:sp>
      <p:sp>
        <p:nvSpPr>
          <p:cNvPr id="3" name="TextBox 2"/>
          <p:cNvSpPr txBox="1"/>
          <p:nvPr/>
        </p:nvSpPr>
        <p:spPr>
          <a:xfrm>
            <a:off x="395536" y="1916832"/>
            <a:ext cx="8424936" cy="2862322"/>
          </a:xfrm>
          <a:prstGeom prst="rect">
            <a:avLst/>
          </a:prstGeom>
          <a:noFill/>
        </p:spPr>
        <p:txBody>
          <a:bodyPr wrap="square" rtlCol="0">
            <a:spAutoFit/>
          </a:bodyPr>
          <a:lstStyle/>
          <a:p>
            <a:r>
              <a:rPr lang="en-GB" sz="2000" dirty="0"/>
              <a:t>Strengthening the link between phonological and orthographic representations is </a:t>
            </a:r>
            <a:r>
              <a:rPr lang="en-GB" sz="2000" dirty="0" err="1"/>
              <a:t>facilitatory</a:t>
            </a:r>
            <a:r>
              <a:rPr lang="en-GB" sz="2000" dirty="0"/>
              <a:t> because:</a:t>
            </a:r>
          </a:p>
          <a:p>
            <a:r>
              <a:rPr lang="en-GB" sz="2000" dirty="0"/>
              <a:t>  </a:t>
            </a:r>
          </a:p>
          <a:p>
            <a:pPr marL="625475" lvl="2" indent="-184150">
              <a:buFont typeface="Arial" pitchFamily="34" charset="0"/>
              <a:buChar char="•"/>
            </a:pPr>
            <a:r>
              <a:rPr lang="en-GB" sz="2000" dirty="0"/>
              <a:t>Accessing either spoken or written lexical representation allow mutual facilitation</a:t>
            </a:r>
          </a:p>
          <a:p>
            <a:pPr marL="625475" indent="-184150">
              <a:buFont typeface="Arial" pitchFamily="34" charset="0"/>
              <a:buChar char="•"/>
            </a:pPr>
            <a:endParaRPr lang="en-GB" sz="2000" dirty="0"/>
          </a:p>
          <a:p>
            <a:pPr marL="625475" indent="-184150">
              <a:buFont typeface="Arial" pitchFamily="34" charset="0"/>
              <a:buChar char="•"/>
            </a:pPr>
            <a:r>
              <a:rPr lang="en-GB" sz="2000" dirty="0"/>
              <a:t>Letters prime phonemes and phonemes and there are bidirectional links between phonemes and lexical nodes.  </a:t>
            </a:r>
          </a:p>
          <a:p>
            <a:r>
              <a:rPr lang="en-GB" sz="2000" dirty="0"/>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1052736"/>
            <a:ext cx="8820472" cy="1015663"/>
          </a:xfrm>
          <a:prstGeom prst="rect">
            <a:avLst/>
          </a:prstGeom>
          <a:noFill/>
        </p:spPr>
        <p:txBody>
          <a:bodyPr wrap="square" rtlCol="0">
            <a:spAutoFit/>
          </a:bodyPr>
          <a:lstStyle/>
          <a:p>
            <a:endParaRPr lang="en-GB" sz="2000" dirty="0"/>
          </a:p>
          <a:p>
            <a:pPr marL="179388" indent="-179388">
              <a:buFont typeface="Arial" pitchFamily="34" charset="0"/>
              <a:buChar char="•"/>
            </a:pPr>
            <a:endParaRPr lang="en-GB" sz="2000" dirty="0"/>
          </a:p>
          <a:p>
            <a:pPr marL="179388" indent="-179388">
              <a:buFont typeface="Arial" pitchFamily="34" charset="0"/>
              <a:buChar char="•"/>
            </a:pPr>
            <a:endParaRPr lang="en-GB" sz="2000" dirty="0"/>
          </a:p>
        </p:txBody>
      </p:sp>
      <p:sp>
        <p:nvSpPr>
          <p:cNvPr id="6" name="TextBox 5"/>
          <p:cNvSpPr txBox="1"/>
          <p:nvPr/>
        </p:nvSpPr>
        <p:spPr>
          <a:xfrm>
            <a:off x="2064796" y="432247"/>
            <a:ext cx="5337936" cy="461665"/>
          </a:xfrm>
          <a:prstGeom prst="rect">
            <a:avLst/>
          </a:prstGeom>
          <a:noFill/>
          <a:ln>
            <a:solidFill>
              <a:schemeClr val="tx2">
                <a:lumMod val="60000"/>
                <a:lumOff val="40000"/>
              </a:schemeClr>
            </a:solidFill>
          </a:ln>
        </p:spPr>
        <p:txBody>
          <a:bodyPr wrap="none" rtlCol="0">
            <a:spAutoFit/>
          </a:bodyPr>
          <a:lstStyle/>
          <a:p>
            <a:r>
              <a:rPr lang="en-GB" sz="2400" b="1" dirty="0">
                <a:solidFill>
                  <a:schemeClr val="tx2">
                    <a:lumMod val="75000"/>
                  </a:schemeClr>
                </a:solidFill>
              </a:rPr>
              <a:t>PHONOLOGIAL NON-LEXICAL THERAPIES</a:t>
            </a:r>
          </a:p>
        </p:txBody>
      </p:sp>
      <p:sp>
        <p:nvSpPr>
          <p:cNvPr id="8" name="TextBox 7"/>
          <p:cNvSpPr txBox="1"/>
          <p:nvPr/>
        </p:nvSpPr>
        <p:spPr>
          <a:xfrm>
            <a:off x="683568" y="1196752"/>
            <a:ext cx="7920880" cy="5016758"/>
          </a:xfrm>
          <a:prstGeom prst="rect">
            <a:avLst/>
          </a:prstGeom>
          <a:noFill/>
        </p:spPr>
        <p:txBody>
          <a:bodyPr wrap="square" rtlCol="0">
            <a:spAutoFit/>
          </a:bodyPr>
          <a:lstStyle/>
          <a:p>
            <a:pPr marL="274638" indent="-274638">
              <a:buFont typeface="Arial" pitchFamily="34" charset="0"/>
              <a:buChar char="•"/>
            </a:pPr>
            <a:r>
              <a:rPr lang="en-GB" sz="2000" dirty="0"/>
              <a:t>Therapy for phonological (non-lexical) errors occurring across spoken tasks.  These errors are very common in aphasia.</a:t>
            </a:r>
          </a:p>
          <a:p>
            <a:pPr marL="274638" indent="-274638">
              <a:buFont typeface="Arial" pitchFamily="34" charset="0"/>
              <a:buChar char="•"/>
            </a:pPr>
            <a:endParaRPr lang="en-GB" sz="2000" dirty="0"/>
          </a:p>
          <a:p>
            <a:pPr marL="274638" indent="-274638">
              <a:buFont typeface="Arial" pitchFamily="34" charset="0"/>
              <a:buChar char="•"/>
            </a:pPr>
            <a:r>
              <a:rPr lang="en-GB" sz="2000" dirty="0"/>
              <a:t>Only few studies exist (e.g., Franklin, Buerk &amp; Howard, 2002; Waldron, Whitworth &amp; Howard, 2010).</a:t>
            </a:r>
          </a:p>
          <a:p>
            <a:pPr marL="274638" indent="-274638">
              <a:buFont typeface="Arial" pitchFamily="34" charset="0"/>
              <a:buChar char="•"/>
            </a:pPr>
            <a:endParaRPr lang="en-GB" sz="2000" dirty="0"/>
          </a:p>
          <a:p>
            <a:pPr marL="274638" indent="-274638">
              <a:buFont typeface="Arial" pitchFamily="34" charset="0"/>
              <a:buChar char="•"/>
            </a:pPr>
            <a:r>
              <a:rPr lang="en-GB" sz="2000" dirty="0"/>
              <a:t>Errors may arise either in lexical access or phoneme retrieval, but, as we have seen, there is no evidence for a distinction (e.g., Olson et al., 2007).</a:t>
            </a:r>
          </a:p>
          <a:p>
            <a:pPr marL="274638" indent="-274638">
              <a:buFont typeface="Arial" pitchFamily="34" charset="0"/>
              <a:buChar char="•"/>
            </a:pPr>
            <a:endParaRPr lang="en-GB" sz="2000" dirty="0"/>
          </a:p>
          <a:p>
            <a:pPr marL="274638" indent="-274638">
              <a:buFont typeface="Arial" pitchFamily="34" charset="0"/>
              <a:buChar char="•"/>
            </a:pPr>
            <a:r>
              <a:rPr lang="en-GB" sz="2000" dirty="0"/>
              <a:t>Tasks:  reflecting  on target words ‘phonemes and syllable structure.</a:t>
            </a:r>
          </a:p>
          <a:p>
            <a:pPr marL="274638" indent="-274638">
              <a:buFont typeface="Arial" pitchFamily="34" charset="0"/>
              <a:buChar char="•"/>
            </a:pPr>
            <a:endParaRPr lang="en-GB" sz="2000" dirty="0"/>
          </a:p>
          <a:p>
            <a:pPr marL="274638" indent="-274638">
              <a:buFont typeface="Arial" pitchFamily="34" charset="0"/>
              <a:buChar char="•"/>
            </a:pPr>
            <a:r>
              <a:rPr lang="en-GB" sz="2000" dirty="0"/>
              <a:t>Better abilities to generalize?</a:t>
            </a:r>
          </a:p>
          <a:p>
            <a:pPr marL="274638" indent="-274638">
              <a:buFont typeface="Arial" pitchFamily="34" charset="0"/>
              <a:buChar char="•"/>
            </a:pPr>
            <a:endParaRPr lang="en-GB" sz="2000" dirty="0"/>
          </a:p>
          <a:p>
            <a:pPr marL="274638" indent="-274638">
              <a:buFont typeface="Arial" pitchFamily="34" charset="0"/>
              <a:buChar char="•"/>
            </a:pPr>
            <a:r>
              <a:rPr lang="en-GB" sz="2000" dirty="0"/>
              <a:t>Difficulty:  Apraxic impairments may also cause phonological errors (see next lecture) which may confuse the picture.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1124744"/>
            <a:ext cx="8208912" cy="5016758"/>
          </a:xfrm>
          <a:prstGeom prst="rect">
            <a:avLst/>
          </a:prstGeom>
        </p:spPr>
        <p:txBody>
          <a:bodyPr wrap="square">
            <a:spAutoFit/>
          </a:bodyPr>
          <a:lstStyle/>
          <a:p>
            <a:r>
              <a:rPr lang="en-GB" sz="2000" u="sng" dirty="0"/>
              <a:t>Example of  a protocol (from Frainklin et al., 2002; Waldeon et al., 2010)</a:t>
            </a:r>
          </a:p>
          <a:p>
            <a:endParaRPr lang="en-GB" sz="2000" u="sng" dirty="0">
              <a:solidFill>
                <a:schemeClr val="accent1">
                  <a:lumMod val="75000"/>
                </a:schemeClr>
              </a:solidFill>
            </a:endParaRPr>
          </a:p>
          <a:p>
            <a:r>
              <a:rPr lang="en-GB" sz="2000" b="1" dirty="0">
                <a:solidFill>
                  <a:schemeClr val="accent1">
                    <a:lumMod val="75000"/>
                  </a:schemeClr>
                </a:solidFill>
              </a:rPr>
              <a:t>Stage 1 – Improvement of auditory discrimination </a:t>
            </a:r>
            <a:r>
              <a:rPr lang="en-GB" sz="2000" dirty="0"/>
              <a:t>(6 sessions)</a:t>
            </a:r>
          </a:p>
          <a:p>
            <a:pPr marL="898525"/>
            <a:r>
              <a:rPr lang="en-GB" sz="2000" dirty="0"/>
              <a:t>1. Single sound to letter matching, 2. choosing the initial or final sound for a spoken word, 3. choosing whether two spoken words have the same final sound, 4. choosing a written word which rhymes with a spoken word.</a:t>
            </a:r>
          </a:p>
          <a:p>
            <a:endParaRPr lang="en-GB" sz="2000" dirty="0"/>
          </a:p>
          <a:p>
            <a:r>
              <a:rPr lang="en-GB" sz="2000" b="1" dirty="0">
                <a:solidFill>
                  <a:schemeClr val="accent1">
                    <a:lumMod val="75000"/>
                  </a:schemeClr>
                </a:solidFill>
              </a:rPr>
              <a:t>Stage 2 – Improvement of speech monitoring </a:t>
            </a:r>
            <a:r>
              <a:rPr lang="en-GB" sz="2000" dirty="0"/>
              <a:t>(14 sessions)</a:t>
            </a:r>
          </a:p>
          <a:p>
            <a:r>
              <a:rPr lang="en-GB" sz="2000" dirty="0"/>
              <a:t>	2.1 Decide whether a spoken name for a picture is correct or 	       	incorrect – For a correct word, repeat the word; for an incorrect 	word decide in which part contains the error;</a:t>
            </a:r>
          </a:p>
          <a:p>
            <a:endParaRPr lang="en-GB" sz="2000" dirty="0"/>
          </a:p>
          <a:p>
            <a:r>
              <a:rPr lang="en-GB" sz="2000" dirty="0"/>
              <a:t>	2.2 – Decide whether the patient’s own responses are correct or 	incorrect.</a:t>
            </a:r>
          </a:p>
          <a:p>
            <a:endParaRPr lang="en-GB"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340768"/>
            <a:ext cx="7776864" cy="4401205"/>
          </a:xfrm>
          <a:prstGeom prst="rect">
            <a:avLst/>
          </a:prstGeom>
          <a:noFill/>
        </p:spPr>
        <p:txBody>
          <a:bodyPr wrap="square" rtlCol="0">
            <a:spAutoFit/>
          </a:bodyPr>
          <a:lstStyle/>
          <a:p>
            <a:endParaRPr lang="en-GB" sz="2000" dirty="0"/>
          </a:p>
          <a:p>
            <a:r>
              <a:rPr lang="en-GB" sz="2000" dirty="0"/>
              <a:t>Franklin et al., 2002 – Single case study, patient MB</a:t>
            </a:r>
          </a:p>
          <a:p>
            <a:r>
              <a:rPr lang="en-GB" sz="2000" dirty="0"/>
              <a:t>Waldron et al., 2010 -  Four patients</a:t>
            </a:r>
          </a:p>
          <a:p>
            <a:endParaRPr lang="en-GB" sz="2000" dirty="0"/>
          </a:p>
          <a:p>
            <a:pPr marL="182563" indent="-182563">
              <a:buFont typeface="Arial" pitchFamily="34" charset="0"/>
              <a:buChar char="•"/>
            </a:pPr>
            <a:r>
              <a:rPr lang="en-GB" sz="2000" dirty="0"/>
              <a:t>3/4 patients improved, PL who showed evidence of apraxia of speech did not improve;</a:t>
            </a:r>
          </a:p>
          <a:p>
            <a:pPr marL="182563" indent="-182563">
              <a:buFont typeface="Arial" pitchFamily="34" charset="0"/>
              <a:buChar char="•"/>
            </a:pPr>
            <a:endParaRPr lang="en-GB" sz="2000" dirty="0"/>
          </a:p>
          <a:p>
            <a:pPr marL="182563" indent="-182563">
              <a:buFont typeface="Arial" pitchFamily="34" charset="0"/>
              <a:buChar char="•"/>
            </a:pPr>
            <a:r>
              <a:rPr lang="en-GB" sz="2000" dirty="0"/>
              <a:t>2/3 patients did not make further gains after the initial stage of therapy suggesting that improving monitoring does not result in further gains;</a:t>
            </a:r>
          </a:p>
          <a:p>
            <a:pPr marL="182563" indent="-182563">
              <a:buFont typeface="Arial" pitchFamily="34" charset="0"/>
              <a:buChar char="•"/>
            </a:pPr>
            <a:endParaRPr lang="en-GB" sz="2000" dirty="0"/>
          </a:p>
          <a:p>
            <a:pPr marL="182563" indent="-182563">
              <a:buFont typeface="Arial" pitchFamily="34" charset="0"/>
              <a:buChar char="•"/>
            </a:pPr>
            <a:r>
              <a:rPr lang="en-GB" sz="2000" dirty="0"/>
              <a:t>Gains were item-specific  suggesting that the locus of the effect is in the mapping between lexical nodes and corresponding phonemes.</a:t>
            </a:r>
          </a:p>
          <a:p>
            <a:endParaRPr lang="en-GB" sz="2000" dirty="0"/>
          </a:p>
          <a:p>
            <a:endParaRPr lang="en-GB" sz="2000" dirty="0"/>
          </a:p>
        </p:txBody>
      </p:sp>
      <p:sp>
        <p:nvSpPr>
          <p:cNvPr id="3" name="TextBox 2"/>
          <p:cNvSpPr txBox="1"/>
          <p:nvPr/>
        </p:nvSpPr>
        <p:spPr>
          <a:xfrm>
            <a:off x="899592" y="764705"/>
            <a:ext cx="1368152" cy="461665"/>
          </a:xfrm>
          <a:prstGeom prst="rect">
            <a:avLst/>
          </a:prstGeom>
          <a:noFill/>
          <a:ln w="28575">
            <a:solidFill>
              <a:schemeClr val="tx2">
                <a:lumMod val="60000"/>
                <a:lumOff val="40000"/>
              </a:schemeClr>
            </a:solidFill>
          </a:ln>
        </p:spPr>
        <p:txBody>
          <a:bodyPr wrap="square" rtlCol="0">
            <a:spAutoFit/>
          </a:bodyPr>
          <a:lstStyle/>
          <a:p>
            <a:pPr algn="ctr"/>
            <a:r>
              <a:rPr lang="en-GB" sz="2400" b="1" dirty="0"/>
              <a:t>Results</a:t>
            </a:r>
            <a:endParaRPr lang="en-GB" sz="20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3848" y="548680"/>
            <a:ext cx="3096344" cy="523220"/>
          </a:xfrm>
          <a:prstGeom prst="rect">
            <a:avLst/>
          </a:prstGeom>
          <a:noFill/>
          <a:ln>
            <a:solidFill>
              <a:schemeClr val="accent4">
                <a:lumMod val="40000"/>
                <a:lumOff val="60000"/>
              </a:schemeClr>
            </a:solidFill>
          </a:ln>
        </p:spPr>
        <p:txBody>
          <a:bodyPr wrap="square" rtlCol="0">
            <a:spAutoFit/>
          </a:bodyPr>
          <a:lstStyle/>
          <a:p>
            <a:pPr algn="ctr"/>
            <a:r>
              <a:rPr lang="en-GB" sz="2800" b="1" dirty="0">
                <a:solidFill>
                  <a:schemeClr val="accent4">
                    <a:lumMod val="75000"/>
                  </a:schemeClr>
                </a:solidFill>
              </a:rPr>
              <a:t>Other approaches</a:t>
            </a:r>
          </a:p>
        </p:txBody>
      </p:sp>
      <p:sp>
        <p:nvSpPr>
          <p:cNvPr id="3" name="TextBox 2"/>
          <p:cNvSpPr txBox="1"/>
          <p:nvPr/>
        </p:nvSpPr>
        <p:spPr>
          <a:xfrm>
            <a:off x="467544" y="1268760"/>
            <a:ext cx="8136904" cy="5016758"/>
          </a:xfrm>
          <a:prstGeom prst="rect">
            <a:avLst/>
          </a:prstGeom>
          <a:noFill/>
        </p:spPr>
        <p:txBody>
          <a:bodyPr wrap="square" rtlCol="0">
            <a:spAutoFit/>
          </a:bodyPr>
          <a:lstStyle/>
          <a:p>
            <a:r>
              <a:rPr lang="en-GB" sz="2000" b="1" dirty="0">
                <a:solidFill>
                  <a:schemeClr val="bg1">
                    <a:lumMod val="50000"/>
                  </a:schemeClr>
                </a:solidFill>
              </a:rPr>
              <a:t>ERRORLESS LEARNING</a:t>
            </a:r>
          </a:p>
          <a:p>
            <a:pPr marL="441325" indent="-258763">
              <a:buFont typeface="Wingdings" pitchFamily="2" charset="2"/>
              <a:buChar char="q"/>
            </a:pPr>
            <a:r>
              <a:rPr lang="en-GB" sz="2000" dirty="0"/>
              <a:t>Example of protocol (from Jokel, Rochon &amp; Anderson, 2010)</a:t>
            </a:r>
          </a:p>
          <a:p>
            <a:pPr marL="441325" indent="-76200"/>
            <a:r>
              <a:rPr lang="en-GB" sz="2000" dirty="0"/>
              <a:t>	</a:t>
            </a:r>
          </a:p>
          <a:p>
            <a:pPr marL="990600" indent="-182563">
              <a:buFont typeface="Arial" pitchFamily="34" charset="0"/>
              <a:buChar char="•"/>
            </a:pPr>
            <a:r>
              <a:rPr lang="en-GB" sz="2000" dirty="0"/>
              <a:t>A picture is presented on screen accompanied by a spoken description (e.g., tie -  “ a strip of silk worn around a man’s neck”)</a:t>
            </a:r>
          </a:p>
          <a:p>
            <a:pPr marL="990600" indent="-182563">
              <a:buFont typeface="Arial" pitchFamily="34" charset="0"/>
              <a:buChar char="•"/>
            </a:pPr>
            <a:endParaRPr lang="en-GB" sz="2000" dirty="0"/>
          </a:p>
          <a:p>
            <a:pPr marL="990600" indent="-182563">
              <a:buFont typeface="Arial" pitchFamily="34" charset="0"/>
              <a:buChar char="•"/>
            </a:pPr>
            <a:r>
              <a:rPr lang="en-GB" sz="2000" dirty="0"/>
              <a:t>The patient has to listen to and repeat the target word</a:t>
            </a:r>
          </a:p>
          <a:p>
            <a:pPr marL="441325" indent="-76200"/>
            <a:endParaRPr lang="en-GB" sz="2000" dirty="0"/>
          </a:p>
          <a:p>
            <a:pPr marL="625475" indent="-442913">
              <a:buFont typeface="Wingdings" pitchFamily="2" charset="2"/>
              <a:buChar char="q"/>
            </a:pPr>
            <a:r>
              <a:rPr lang="en-GB" sz="2000" dirty="0"/>
              <a:t>No evidence that errorless learning is more appropriate than </a:t>
            </a:r>
            <a:r>
              <a:rPr lang="en-GB" sz="2000" dirty="0" err="1"/>
              <a:t>errorful</a:t>
            </a:r>
            <a:r>
              <a:rPr lang="en-GB" sz="2000" dirty="0"/>
              <a:t> learning in aphasia (e.g., Fillingham, Sage &amp; Lambon Ralph, 2003); </a:t>
            </a:r>
          </a:p>
          <a:p>
            <a:pPr marL="625475" indent="-442913">
              <a:buFont typeface="Wingdings" pitchFamily="2" charset="2"/>
              <a:buChar char="q"/>
            </a:pPr>
            <a:endParaRPr lang="en-GB" sz="2000" dirty="0"/>
          </a:p>
          <a:p>
            <a:pPr marL="625475" indent="-442913">
              <a:buFont typeface="Wingdings" pitchFamily="2" charset="2"/>
              <a:buChar char="q"/>
            </a:pPr>
            <a:r>
              <a:rPr lang="en-GB" sz="2000" dirty="0"/>
              <a:t>Some evidence that is effective in semantic dementia (e.g., Jokel et al., 2010), but no comparative studies.  Used more often in amnesia</a:t>
            </a:r>
          </a:p>
          <a:p>
            <a:pPr marL="625475" indent="-442913">
              <a:buFont typeface="Wingdings" pitchFamily="2" charset="2"/>
              <a:buChar char="q"/>
            </a:pPr>
            <a:endParaRPr lang="en-GB" sz="2000" dirty="0"/>
          </a:p>
          <a:p>
            <a:pPr marL="625475" indent="-442913">
              <a:buFont typeface="Wingdings" pitchFamily="2" charset="2"/>
              <a:buChar char="q"/>
            </a:pPr>
            <a:r>
              <a:rPr lang="en-GB" sz="2000" dirty="0"/>
              <a:t> Some evidence that feed-back is important (McKissock &amp; Ward, 	2007; but also see  </a:t>
            </a:r>
            <a:r>
              <a:rPr lang="en-GB" sz="2000" dirty="0" err="1"/>
              <a:t>Fillingham</a:t>
            </a:r>
            <a:r>
              <a:rPr lang="en-GB" sz="2000" dirty="0"/>
              <a:t> et al, 2005)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3548" y="404664"/>
            <a:ext cx="8136903" cy="1938992"/>
          </a:xfrm>
          <a:prstGeom prst="rect">
            <a:avLst/>
          </a:prstGeom>
          <a:noFill/>
        </p:spPr>
        <p:txBody>
          <a:bodyPr wrap="square" rtlCol="0">
            <a:spAutoFit/>
          </a:bodyPr>
          <a:lstStyle/>
          <a:p>
            <a:r>
              <a:rPr lang="en-GB" sz="2000" b="1" cap="all" dirty="0" err="1">
                <a:solidFill>
                  <a:schemeClr val="tx1">
                    <a:lumMod val="65000"/>
                    <a:lumOff val="35000"/>
                  </a:schemeClr>
                </a:solidFill>
              </a:rPr>
              <a:t>Transcranial</a:t>
            </a:r>
            <a:r>
              <a:rPr lang="en-GB" sz="2000" b="1" cap="all" dirty="0">
                <a:solidFill>
                  <a:schemeClr val="tx1">
                    <a:lumMod val="65000"/>
                    <a:lumOff val="35000"/>
                  </a:schemeClr>
                </a:solidFill>
              </a:rPr>
              <a:t> stimulation  </a:t>
            </a:r>
          </a:p>
          <a:p>
            <a:endParaRPr lang="en-GB" sz="2000" dirty="0"/>
          </a:p>
          <a:p>
            <a:pPr lvl="1">
              <a:buFont typeface="Arial" pitchFamily="34" charset="0"/>
              <a:buChar char="•"/>
            </a:pPr>
            <a:r>
              <a:rPr lang="en-GB" sz="2000" dirty="0"/>
              <a:t> Transcranial magnetic stimulation (TMS), but especially</a:t>
            </a:r>
          </a:p>
          <a:p>
            <a:pPr lvl="1">
              <a:buFont typeface="Arial" pitchFamily="34" charset="0"/>
              <a:buChar char="•"/>
            </a:pPr>
            <a:r>
              <a:rPr lang="en-GB" sz="2000" dirty="0"/>
              <a:t>  Transcranial direct current stimulation (tDCS)</a:t>
            </a:r>
          </a:p>
          <a:p>
            <a:pPr lvl="1">
              <a:buFont typeface="Arial" pitchFamily="34" charset="0"/>
              <a:buChar char="•"/>
            </a:pPr>
            <a:r>
              <a:rPr lang="en-GB" sz="2000" dirty="0"/>
              <a:t>  Accumulating evidence  that it is effective (e.g., </a:t>
            </a:r>
            <a:r>
              <a:rPr lang="en-GB" sz="2000" dirty="0" err="1"/>
              <a:t>Miniussi</a:t>
            </a:r>
            <a:r>
              <a:rPr lang="en-GB" sz="2000" dirty="0"/>
              <a:t> et al., 2008)</a:t>
            </a:r>
          </a:p>
          <a:p>
            <a:pPr marL="0" lvl="1"/>
            <a:endParaRPr lang="en-GB" sz="2000" b="1" dirty="0">
              <a:solidFill>
                <a:schemeClr val="tx1">
                  <a:lumMod val="50000"/>
                  <a:lumOff val="50000"/>
                </a:schemeClr>
              </a:solidFill>
            </a:endParaRPr>
          </a:p>
        </p:txBody>
      </p:sp>
      <p:pic>
        <p:nvPicPr>
          <p:cNvPr id="2050" name="Picture 2" descr="Image result for tdcs">
            <a:extLst>
              <a:ext uri="{FF2B5EF4-FFF2-40B4-BE49-F238E27FC236}">
                <a16:creationId xmlns:a16="http://schemas.microsoft.com/office/drawing/2014/main" id="{64C5EC34-D517-4832-B10D-1AE2E5FDB9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463" y="2195513"/>
            <a:ext cx="4029075" cy="2466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42242A-1AF6-4825-A2DC-6290D0E98856}"/>
              </a:ext>
            </a:extLst>
          </p:cNvPr>
          <p:cNvSpPr/>
          <p:nvPr/>
        </p:nvSpPr>
        <p:spPr>
          <a:xfrm>
            <a:off x="647564" y="620688"/>
            <a:ext cx="7848872" cy="4862870"/>
          </a:xfrm>
          <a:prstGeom prst="rect">
            <a:avLst/>
          </a:prstGeom>
        </p:spPr>
        <p:txBody>
          <a:bodyPr wrap="square">
            <a:spAutoFit/>
          </a:bodyPr>
          <a:lstStyle/>
          <a:p>
            <a:r>
              <a:rPr lang="en-GB" sz="2000" b="1" dirty="0">
                <a:solidFill>
                  <a:schemeClr val="tx1">
                    <a:lumMod val="65000"/>
                    <a:lumOff val="35000"/>
                  </a:schemeClr>
                </a:solidFill>
              </a:rPr>
              <a:t>GAME THERAPY </a:t>
            </a:r>
          </a:p>
          <a:p>
            <a:r>
              <a:rPr lang="en-US" dirty="0"/>
              <a:t>Paradigms based the social requests in the context of a game (o-fishing) </a:t>
            </a:r>
          </a:p>
          <a:p>
            <a:r>
              <a:rPr lang="en-US" dirty="0"/>
              <a:t>referred to as</a:t>
            </a:r>
          </a:p>
          <a:p>
            <a:r>
              <a:rPr lang="en-US" dirty="0"/>
              <a:t>CIAT --C</a:t>
            </a:r>
            <a:r>
              <a:rPr lang="en-GB" dirty="0" err="1"/>
              <a:t>onstraint</a:t>
            </a:r>
            <a:r>
              <a:rPr lang="en-GB" dirty="0"/>
              <a:t>-Induced Aphasia Therapy, </a:t>
            </a:r>
          </a:p>
          <a:p>
            <a:r>
              <a:rPr lang="en-GB" dirty="0"/>
              <a:t>CILT --Constraint-Induced Language Therapy, </a:t>
            </a:r>
          </a:p>
          <a:p>
            <a:r>
              <a:rPr lang="en-GB" dirty="0"/>
              <a:t>or ILAT --Intensive Language Action Therapy (see </a:t>
            </a:r>
            <a:r>
              <a:rPr lang="en-GB" dirty="0" err="1"/>
              <a:t>Pulvermüller</a:t>
            </a:r>
            <a:r>
              <a:rPr lang="en-GB" dirty="0"/>
              <a:t> et al., 2001; </a:t>
            </a:r>
            <a:r>
              <a:rPr lang="en-GB" dirty="0" err="1"/>
              <a:t>Difrancesco</a:t>
            </a:r>
            <a:r>
              <a:rPr lang="en-GB" dirty="0"/>
              <a:t>, </a:t>
            </a:r>
            <a:r>
              <a:rPr lang="en-GB" dirty="0" err="1"/>
              <a:t>Pulvermüller</a:t>
            </a:r>
            <a:r>
              <a:rPr lang="en-GB" dirty="0"/>
              <a:t> &amp; Mohr, 2012; for a review see </a:t>
            </a:r>
            <a:r>
              <a:rPr lang="en-GB" dirty="0" err="1"/>
              <a:t>Balardin</a:t>
            </a:r>
            <a:r>
              <a:rPr lang="en-GB" dirty="0"/>
              <a:t> &amp; </a:t>
            </a:r>
            <a:r>
              <a:rPr lang="en-GB" dirty="0" err="1"/>
              <a:t>Miotto</a:t>
            </a:r>
            <a:r>
              <a:rPr lang="en-GB" dirty="0"/>
              <a:t>, 2009; </a:t>
            </a:r>
            <a:r>
              <a:rPr lang="en-GB" dirty="0" err="1"/>
              <a:t>Meinzer</a:t>
            </a:r>
            <a:r>
              <a:rPr lang="en-GB" dirty="0"/>
              <a:t>, Rodriguez, &amp; </a:t>
            </a:r>
            <a:r>
              <a:rPr lang="en-GB" dirty="0" err="1"/>
              <a:t>Rothi</a:t>
            </a:r>
            <a:r>
              <a:rPr lang="en-GB" dirty="0"/>
              <a:t>, 2012; Zhang et al., 2017)</a:t>
            </a:r>
          </a:p>
          <a:p>
            <a:endParaRPr lang="en-GB" b="1" dirty="0">
              <a:solidFill>
                <a:schemeClr val="tx1">
                  <a:lumMod val="65000"/>
                  <a:lumOff val="35000"/>
                </a:schemeClr>
              </a:solidFill>
            </a:endParaRPr>
          </a:p>
          <a:p>
            <a:r>
              <a:rPr lang="en-GB" dirty="0"/>
              <a:t>Common characteristics: </a:t>
            </a:r>
          </a:p>
          <a:p>
            <a:pPr marL="342900" indent="-342900">
              <a:buAutoNum type="arabicParenR"/>
            </a:pPr>
            <a:r>
              <a:rPr lang="en-GB" dirty="0"/>
              <a:t>Treatment is delivered in small groups (up to 3 patients); </a:t>
            </a:r>
          </a:p>
          <a:p>
            <a:pPr marL="342900" indent="-342900">
              <a:buAutoNum type="arabicParenR"/>
            </a:pPr>
            <a:r>
              <a:rPr lang="en-GB" dirty="0"/>
              <a:t>Practice is strictly focused on a verbal, spoken communication (constrained);</a:t>
            </a:r>
          </a:p>
          <a:p>
            <a:pPr marL="342900" indent="-342900">
              <a:buAutoNum type="arabicParenR"/>
            </a:pPr>
            <a:r>
              <a:rPr lang="en-GB" dirty="0"/>
              <a:t>Treatment is intensive: a high-dose administered in a compact way (massed rather than distributed practice); </a:t>
            </a:r>
          </a:p>
          <a:p>
            <a:pPr marL="342900" indent="-342900">
              <a:buAutoNum type="arabicParenR"/>
            </a:pPr>
            <a:r>
              <a:rPr lang="en-GB" dirty="0"/>
              <a:t>Language is practice through picture naming); </a:t>
            </a:r>
          </a:p>
          <a:p>
            <a:pPr marL="261938" indent="-261938"/>
            <a:r>
              <a:rPr lang="en-GB" dirty="0"/>
              <a:t>5)  Treatment involves shaping,  words are practiced repeatedly, with different carrier sentences, and different degrees of facilitation</a:t>
            </a:r>
            <a:endParaRPr lang="en-GB" b="1" dirty="0">
              <a:solidFill>
                <a:schemeClr val="tx1">
                  <a:lumMod val="65000"/>
                  <a:lumOff val="35000"/>
                </a:schemeClr>
              </a:solidFill>
            </a:endParaRPr>
          </a:p>
        </p:txBody>
      </p:sp>
    </p:spTree>
    <p:extLst>
      <p:ext uri="{BB962C8B-B14F-4D97-AF65-F5344CB8AC3E}">
        <p14:creationId xmlns:p14="http://schemas.microsoft.com/office/powerpoint/2010/main" val="143206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C5C49F-CFBC-48C1-B4C8-C1597008305E}"/>
              </a:ext>
            </a:extLst>
          </p:cNvPr>
          <p:cNvSpPr txBox="1"/>
          <p:nvPr/>
        </p:nvSpPr>
        <p:spPr>
          <a:xfrm>
            <a:off x="795581" y="692696"/>
            <a:ext cx="7552837" cy="1692771"/>
          </a:xfrm>
          <a:prstGeom prst="rect">
            <a:avLst/>
          </a:prstGeom>
          <a:noFill/>
        </p:spPr>
        <p:txBody>
          <a:bodyPr wrap="none" rtlCol="0">
            <a:spAutoFit/>
          </a:bodyPr>
          <a:lstStyle/>
          <a:p>
            <a:r>
              <a:rPr lang="en-GB" sz="2400" b="1" dirty="0">
                <a:solidFill>
                  <a:schemeClr val="tx1">
                    <a:lumMod val="65000"/>
                    <a:lumOff val="35000"/>
                  </a:schemeClr>
                </a:solidFill>
              </a:rPr>
              <a:t>More  game therapies approaches </a:t>
            </a:r>
            <a:r>
              <a:rPr lang="en-GB" sz="2000" dirty="0"/>
              <a:t>(e.g., Romani et al., in press)</a:t>
            </a:r>
          </a:p>
          <a:p>
            <a:endParaRPr lang="en-GB" sz="2000" dirty="0"/>
          </a:p>
          <a:p>
            <a:pPr marL="342900" indent="-342900">
              <a:buFontTx/>
              <a:buChar char="-"/>
            </a:pPr>
            <a:r>
              <a:rPr lang="en-GB" sz="2000" dirty="0"/>
              <a:t>Participants playing in teams </a:t>
            </a:r>
          </a:p>
          <a:p>
            <a:pPr marL="342900" indent="-342900">
              <a:buFontTx/>
              <a:buChar char="-"/>
            </a:pPr>
            <a:r>
              <a:rPr lang="en-GB" sz="2000" dirty="0"/>
              <a:t>More fun, motivation, support from pears</a:t>
            </a:r>
          </a:p>
          <a:p>
            <a:pPr marL="342900" indent="-342900">
              <a:buFontTx/>
              <a:buChar char="-"/>
            </a:pPr>
            <a:r>
              <a:rPr lang="en-GB" sz="2000" dirty="0"/>
              <a:t>More time of games with emphasis on functional communication</a:t>
            </a:r>
          </a:p>
        </p:txBody>
      </p:sp>
      <p:pic>
        <p:nvPicPr>
          <p:cNvPr id="3" name="Picture 102">
            <a:extLst>
              <a:ext uri="{FF2B5EF4-FFF2-40B4-BE49-F238E27FC236}">
                <a16:creationId xmlns:a16="http://schemas.microsoft.com/office/drawing/2014/main" id="{0BAC8EE3-1B0D-46C3-AC1A-3172FDAC2C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037" y="2997413"/>
            <a:ext cx="4781551" cy="33877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0">
            <a:extLst>
              <a:ext uri="{FF2B5EF4-FFF2-40B4-BE49-F238E27FC236}">
                <a16:creationId xmlns:a16="http://schemas.microsoft.com/office/drawing/2014/main" id="{B0455BB4-39B2-4343-A904-CF99202BB7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7173" y="2410112"/>
            <a:ext cx="1100138" cy="149225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990B6401-0E60-4C00-B80F-BD99401265E7}"/>
              </a:ext>
            </a:extLst>
          </p:cNvPr>
          <p:cNvGrpSpPr/>
          <p:nvPr/>
        </p:nvGrpSpPr>
        <p:grpSpPr>
          <a:xfrm>
            <a:off x="5580113" y="4472534"/>
            <a:ext cx="1368151" cy="1841766"/>
            <a:chOff x="-27457" y="-284796"/>
            <a:chExt cx="2563525" cy="3765632"/>
          </a:xfrm>
        </p:grpSpPr>
        <p:pic>
          <p:nvPicPr>
            <p:cNvPr id="6" name="Picture 5">
              <a:extLst>
                <a:ext uri="{FF2B5EF4-FFF2-40B4-BE49-F238E27FC236}">
                  <a16:creationId xmlns:a16="http://schemas.microsoft.com/office/drawing/2014/main" id="{D5E2BDE2-C5BE-4A85-B07F-0265C6E09D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937" y="574667"/>
              <a:ext cx="1599072" cy="1599274"/>
            </a:xfrm>
            <a:prstGeom prst="rect">
              <a:avLst/>
            </a:prstGeom>
          </p:spPr>
        </p:pic>
        <p:sp>
          <p:nvSpPr>
            <p:cNvPr id="7" name="Rectangle: Rounded Corners 6">
              <a:extLst>
                <a:ext uri="{FF2B5EF4-FFF2-40B4-BE49-F238E27FC236}">
                  <a16:creationId xmlns:a16="http://schemas.microsoft.com/office/drawing/2014/main" id="{E4F94041-F8FF-424D-8616-60473B4B4ED0}"/>
                </a:ext>
              </a:extLst>
            </p:cNvPr>
            <p:cNvSpPr/>
            <p:nvPr/>
          </p:nvSpPr>
          <p:spPr>
            <a:xfrm>
              <a:off x="94208" y="2286499"/>
              <a:ext cx="2301490" cy="11943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800" kern="1200" dirty="0">
                  <a:solidFill>
                    <a:srgbClr val="000000"/>
                  </a:solidFill>
                  <a:effectLst/>
                  <a:ea typeface="Times New Roman" panose="02020603050405020304" pitchFamily="18" charset="0"/>
                  <a:cs typeface="Arial" panose="020B0604020202020204" pitchFamily="34" charset="0"/>
                </a:rPr>
                <a:t>Bonus point: Name two other things you can open</a:t>
              </a:r>
              <a:endParaRPr lang="en-GB" sz="1200" dirty="0">
                <a:effectLst/>
                <a:latin typeface="Times New Roman" panose="02020603050405020304" pitchFamily="18" charset="0"/>
                <a:ea typeface="Times New Roman" panose="02020603050405020304" pitchFamily="18" charset="0"/>
              </a:endParaRPr>
            </a:p>
          </p:txBody>
        </p:sp>
        <p:sp>
          <p:nvSpPr>
            <p:cNvPr id="8" name="Rectangle: Rounded Corners 7">
              <a:extLst>
                <a:ext uri="{FF2B5EF4-FFF2-40B4-BE49-F238E27FC236}">
                  <a16:creationId xmlns:a16="http://schemas.microsoft.com/office/drawing/2014/main" id="{C34C0F38-4AA9-4D4F-805C-EB3D15E09F0B}"/>
                </a:ext>
              </a:extLst>
            </p:cNvPr>
            <p:cNvSpPr/>
            <p:nvPr/>
          </p:nvSpPr>
          <p:spPr>
            <a:xfrm>
              <a:off x="-27457" y="-284796"/>
              <a:ext cx="2563525" cy="11209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900" b="1" kern="1200">
                  <a:solidFill>
                    <a:srgbClr val="000000"/>
                  </a:solidFill>
                  <a:effectLst/>
                  <a:ea typeface="Times New Roman" panose="02020603050405020304" pitchFamily="18" charset="0"/>
                  <a:cs typeface="Arial" panose="020B0604020202020204" pitchFamily="34" charset="0"/>
                </a:rPr>
                <a:t>Name the picture</a:t>
              </a:r>
              <a:endParaRPr lang="en-GB" sz="1200">
                <a:effectLst/>
                <a:latin typeface="Times New Roman" panose="02020603050405020304" pitchFamily="18" charset="0"/>
                <a:ea typeface="Times New Roman" panose="02020603050405020304" pitchFamily="18" charset="0"/>
              </a:endParaRPr>
            </a:p>
          </p:txBody>
        </p:sp>
        <p:sp>
          <p:nvSpPr>
            <p:cNvPr id="10" name="Rectangle: Rounded Corners 9">
              <a:extLst>
                <a:ext uri="{FF2B5EF4-FFF2-40B4-BE49-F238E27FC236}">
                  <a16:creationId xmlns:a16="http://schemas.microsoft.com/office/drawing/2014/main" id="{DB4182DA-DFA6-4180-ADCB-CA9F22BC864B}"/>
                </a:ext>
              </a:extLst>
            </p:cNvPr>
            <p:cNvSpPr/>
            <p:nvPr/>
          </p:nvSpPr>
          <p:spPr>
            <a:xfrm>
              <a:off x="0" y="-1"/>
              <a:ext cx="2437301" cy="3480836"/>
            </a:xfrm>
            <a:prstGeom prst="roundRect">
              <a:avLst/>
            </a:prstGeom>
            <a:noFill/>
            <a:ln w="222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pic>
        <p:nvPicPr>
          <p:cNvPr id="11" name="Picture 96">
            <a:extLst>
              <a:ext uri="{FF2B5EF4-FFF2-40B4-BE49-F238E27FC236}">
                <a16:creationId xmlns:a16="http://schemas.microsoft.com/office/drawing/2014/main" id="{E74DC234-7BDB-4C82-BBCA-9D0C0C0218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3659" y="3537871"/>
            <a:ext cx="1119188" cy="157956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5">
            <a:extLst>
              <a:ext uri="{FF2B5EF4-FFF2-40B4-BE49-F238E27FC236}">
                <a16:creationId xmlns:a16="http://schemas.microsoft.com/office/drawing/2014/main" id="{927C0894-6B0E-4B9E-BF9E-0DC8EDF9799B}"/>
              </a:ext>
            </a:extLst>
          </p:cNvPr>
          <p:cNvSpPr>
            <a:spLocks noChangeArrowheads="1"/>
          </p:cNvSpPr>
          <p:nvPr/>
        </p:nvSpPr>
        <p:spPr bwMode="auto">
          <a:xfrm>
            <a:off x="447037" y="2442036"/>
            <a:ext cx="212372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PICTURE NAMING GAME</a:t>
            </a:r>
            <a:endPar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295742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96">
            <a:extLst>
              <a:ext uri="{FF2B5EF4-FFF2-40B4-BE49-F238E27FC236}">
                <a16:creationId xmlns:a16="http://schemas.microsoft.com/office/drawing/2014/main" id="{9D447ED3-055B-4E16-BB1A-BF9443937E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394" y="1061389"/>
            <a:ext cx="5670855" cy="402379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97">
            <a:extLst>
              <a:ext uri="{FF2B5EF4-FFF2-40B4-BE49-F238E27FC236}">
                <a16:creationId xmlns:a16="http://schemas.microsoft.com/office/drawing/2014/main" id="{415ECD68-FAC3-421D-9AB3-8457BFFB99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1954" y="219650"/>
            <a:ext cx="1762729" cy="1678215"/>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25">
            <a:extLst>
              <a:ext uri="{FF2B5EF4-FFF2-40B4-BE49-F238E27FC236}">
                <a16:creationId xmlns:a16="http://schemas.microsoft.com/office/drawing/2014/main" id="{E2E9833B-9071-4C6E-8082-600E06212F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7510" y="2013379"/>
            <a:ext cx="2209800" cy="10001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7">
            <a:extLst>
              <a:ext uri="{FF2B5EF4-FFF2-40B4-BE49-F238E27FC236}">
                <a16:creationId xmlns:a16="http://schemas.microsoft.com/office/drawing/2014/main" id="{F60ED650-5C7A-48C2-84F7-EB557B5CE0FB}"/>
              </a:ext>
            </a:extLst>
          </p:cNvPr>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18">
            <a:extLst>
              <a:ext uri="{FF2B5EF4-FFF2-40B4-BE49-F238E27FC236}">
                <a16:creationId xmlns:a16="http://schemas.microsoft.com/office/drawing/2014/main" id="{B4AE81B3-9E0F-41C6-9C68-BD6B93F1E17D}"/>
              </a:ext>
            </a:extLst>
          </p:cNvPr>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3" name="Rectangle 22">
            <a:extLst>
              <a:ext uri="{FF2B5EF4-FFF2-40B4-BE49-F238E27FC236}">
                <a16:creationId xmlns:a16="http://schemas.microsoft.com/office/drawing/2014/main" id="{CD9AF88D-4DD5-4C52-B1C0-D8DBF875F1D8}"/>
              </a:ext>
            </a:extLst>
          </p:cNvPr>
          <p:cNvSpPr>
            <a:spLocks noChangeArrowheads="1"/>
          </p:cNvSpPr>
          <p:nvPr/>
        </p:nvSpPr>
        <p:spPr bwMode="auto">
          <a:xfrm>
            <a:off x="0" y="1371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23">
            <a:extLst>
              <a:ext uri="{FF2B5EF4-FFF2-40B4-BE49-F238E27FC236}">
                <a16:creationId xmlns:a16="http://schemas.microsoft.com/office/drawing/2014/main" id="{66A65977-1728-4667-9149-81B470DC6D46}"/>
              </a:ext>
            </a:extLst>
          </p:cNvPr>
          <p:cNvSpPr>
            <a:spLocks noChangeArrowheads="1"/>
          </p:cNvSpPr>
          <p:nvPr/>
        </p:nvSpPr>
        <p:spPr bwMode="auto">
          <a:xfrm>
            <a:off x="-900608" y="60155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25">
            <a:extLst>
              <a:ext uri="{FF2B5EF4-FFF2-40B4-BE49-F238E27FC236}">
                <a16:creationId xmlns:a16="http://schemas.microsoft.com/office/drawing/2014/main" id="{A2DF9646-E3A2-4EA2-8656-6CE077174710}"/>
              </a:ext>
            </a:extLst>
          </p:cNvPr>
          <p:cNvSpPr>
            <a:spLocks noChangeArrowheads="1"/>
          </p:cNvSpPr>
          <p:nvPr/>
        </p:nvSpPr>
        <p:spPr bwMode="auto">
          <a:xfrm>
            <a:off x="683567" y="486509"/>
            <a:ext cx="172819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SCENARIO GAME</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26">
            <a:extLst>
              <a:ext uri="{FF2B5EF4-FFF2-40B4-BE49-F238E27FC236}">
                <a16:creationId xmlns:a16="http://schemas.microsoft.com/office/drawing/2014/main" id="{0B3FBCAC-65F5-4126-ABF2-4FA87E6E6B6B}"/>
              </a:ext>
            </a:extLst>
          </p:cNvPr>
          <p:cNvSpPr>
            <a:spLocks noChangeArrowheads="1"/>
          </p:cNvSpPr>
          <p:nvPr/>
        </p:nvSpPr>
        <p:spPr bwMode="auto">
          <a:xfrm>
            <a:off x="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br>
            <a:endPar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27">
            <a:extLst>
              <a:ext uri="{FF2B5EF4-FFF2-40B4-BE49-F238E27FC236}">
                <a16:creationId xmlns:a16="http://schemas.microsoft.com/office/drawing/2014/main" id="{5E54AC11-D139-4CF0-BD1E-00D8A31F479C}"/>
              </a:ext>
            </a:extLst>
          </p:cNvPr>
          <p:cNvSpPr>
            <a:spLocks noChangeArrowheads="1"/>
          </p:cNvSpPr>
          <p:nvPr/>
        </p:nvSpPr>
        <p:spPr bwMode="auto">
          <a:xfrm>
            <a:off x="0" y="2743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25" name="Group 24">
            <a:extLst>
              <a:ext uri="{FF2B5EF4-FFF2-40B4-BE49-F238E27FC236}">
                <a16:creationId xmlns:a16="http://schemas.microsoft.com/office/drawing/2014/main" id="{3E8327AE-DB41-4D98-B2BC-DBF325D05852}"/>
              </a:ext>
            </a:extLst>
          </p:cNvPr>
          <p:cNvGrpSpPr/>
          <p:nvPr/>
        </p:nvGrpSpPr>
        <p:grpSpPr>
          <a:xfrm>
            <a:off x="6449132" y="3198083"/>
            <a:ext cx="1685551" cy="1599069"/>
            <a:chOff x="4321629" y="433207"/>
            <a:chExt cx="3309257" cy="3152525"/>
          </a:xfrm>
        </p:grpSpPr>
        <p:sp>
          <p:nvSpPr>
            <p:cNvPr id="26" name="Rounded Rectangle 11">
              <a:extLst>
                <a:ext uri="{FF2B5EF4-FFF2-40B4-BE49-F238E27FC236}">
                  <a16:creationId xmlns:a16="http://schemas.microsoft.com/office/drawing/2014/main" id="{189C630E-7883-4D30-A7A5-69B51CEE2C20}"/>
                </a:ext>
              </a:extLst>
            </p:cNvPr>
            <p:cNvSpPr/>
            <p:nvPr/>
          </p:nvSpPr>
          <p:spPr>
            <a:xfrm>
              <a:off x="4321629" y="433207"/>
              <a:ext cx="3309257" cy="315252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pic>
          <p:nvPicPr>
            <p:cNvPr id="27" name="Picture 26">
              <a:extLst>
                <a:ext uri="{FF2B5EF4-FFF2-40B4-BE49-F238E27FC236}">
                  <a16:creationId xmlns:a16="http://schemas.microsoft.com/office/drawing/2014/main" id="{C388EBDC-4B6E-4C96-BB10-09E773D57D1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1790" y="960405"/>
              <a:ext cx="1323340" cy="1144270"/>
            </a:xfrm>
            <a:prstGeom prst="rect">
              <a:avLst/>
            </a:prstGeom>
            <a:noFill/>
          </p:spPr>
        </p:pic>
        <p:pic>
          <p:nvPicPr>
            <p:cNvPr id="28" name="Picture 27">
              <a:extLst>
                <a:ext uri="{FF2B5EF4-FFF2-40B4-BE49-F238E27FC236}">
                  <a16:creationId xmlns:a16="http://schemas.microsoft.com/office/drawing/2014/main" id="{FE348FB1-5FA6-489A-9151-60BA604F8E76}"/>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76257" y="899789"/>
              <a:ext cx="1381125" cy="1066800"/>
            </a:xfrm>
            <a:prstGeom prst="rect">
              <a:avLst/>
            </a:prstGeom>
            <a:noFill/>
          </p:spPr>
        </p:pic>
        <p:pic>
          <p:nvPicPr>
            <p:cNvPr id="29" name="Picture 28">
              <a:extLst>
                <a:ext uri="{FF2B5EF4-FFF2-40B4-BE49-F238E27FC236}">
                  <a16:creationId xmlns:a16="http://schemas.microsoft.com/office/drawing/2014/main" id="{5FE49DFB-B989-4615-8E48-05407E828AB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52674" y="2242760"/>
              <a:ext cx="1414145" cy="1066800"/>
            </a:xfrm>
            <a:prstGeom prst="rect">
              <a:avLst/>
            </a:prstGeom>
            <a:noFill/>
          </p:spPr>
        </p:pic>
        <p:pic>
          <p:nvPicPr>
            <p:cNvPr id="30" name="Picture 8" descr="Image result for doctors clipart black and white">
              <a:extLst>
                <a:ext uri="{FF2B5EF4-FFF2-40B4-BE49-F238E27FC236}">
                  <a16:creationId xmlns:a16="http://schemas.microsoft.com/office/drawing/2014/main" id="{1EB91EEF-ADD3-4BA5-BC75-49221049597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54399" y="433207"/>
              <a:ext cx="657287" cy="742450"/>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extBox 30">
            <a:extLst>
              <a:ext uri="{FF2B5EF4-FFF2-40B4-BE49-F238E27FC236}">
                <a16:creationId xmlns:a16="http://schemas.microsoft.com/office/drawing/2014/main" id="{FE3CE24D-B0FD-4B6D-961E-2ED5AE24F187}"/>
              </a:ext>
            </a:extLst>
          </p:cNvPr>
          <p:cNvSpPr txBox="1"/>
          <p:nvPr/>
        </p:nvSpPr>
        <p:spPr>
          <a:xfrm>
            <a:off x="6222176" y="5085180"/>
            <a:ext cx="1886833" cy="600164"/>
          </a:xfrm>
          <a:prstGeom prst="rect">
            <a:avLst/>
          </a:prstGeom>
          <a:noFill/>
        </p:spPr>
        <p:txBody>
          <a:bodyPr wrap="square" rtlCol="0">
            <a:spAutoFit/>
          </a:bodyPr>
          <a:lstStyle/>
          <a:p>
            <a:r>
              <a:rPr lang="en-GB" sz="1100" b="1" dirty="0"/>
              <a:t>At the doctor: </a:t>
            </a:r>
            <a:r>
              <a:rPr lang="en-GB" sz="1100" dirty="0"/>
              <a:t>I have a soar throat, I need some medication, possibly x rays</a:t>
            </a:r>
          </a:p>
        </p:txBody>
      </p:sp>
    </p:spTree>
    <p:extLst>
      <p:ext uri="{BB962C8B-B14F-4D97-AF65-F5344CB8AC3E}">
        <p14:creationId xmlns:p14="http://schemas.microsoft.com/office/powerpoint/2010/main" val="2852138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576" y="836712"/>
            <a:ext cx="6858000" cy="3477875"/>
          </a:xfrm>
          <a:prstGeom prst="rect">
            <a:avLst/>
          </a:prstGeom>
        </p:spPr>
        <p:txBody>
          <a:bodyPr wrap="square">
            <a:spAutoFit/>
          </a:bodyPr>
          <a:lstStyle/>
          <a:p>
            <a:pPr marL="0" lvl="2" indent="0">
              <a:buNone/>
            </a:pPr>
            <a:r>
              <a:rPr lang="en-GB" sz="2200" b="1" dirty="0">
                <a:solidFill>
                  <a:srgbClr val="00B050"/>
                </a:solidFill>
              </a:rPr>
              <a:t>SIGNIFICANCE OF BENEFITS</a:t>
            </a:r>
          </a:p>
          <a:p>
            <a:pPr marL="0" lvl="2" indent="0">
              <a:buFont typeface="Arial" pitchFamily="34" charset="0"/>
              <a:buChar char="•"/>
            </a:pPr>
            <a:r>
              <a:rPr lang="en-GB" sz="2200" dirty="0"/>
              <a:t>    Generalization to untreated items </a:t>
            </a:r>
          </a:p>
          <a:p>
            <a:pPr marL="715963" lvl="2" indent="-182563">
              <a:buFont typeface="Arial" pitchFamily="34" charset="0"/>
              <a:buChar char="•"/>
            </a:pPr>
            <a:r>
              <a:rPr lang="en-GB" sz="2200" dirty="0"/>
              <a:t>Comparing treated items, untreated but exposed items, untreated unexposed items; </a:t>
            </a:r>
          </a:p>
          <a:p>
            <a:pPr marL="715963" lvl="2" indent="-182563">
              <a:buFont typeface="Arial" pitchFamily="34" charset="0"/>
              <a:buChar char="•"/>
            </a:pPr>
            <a:endParaRPr lang="en-GB" sz="2200" dirty="0"/>
          </a:p>
          <a:p>
            <a:pPr marL="715963" lvl="2" indent="-182563">
              <a:buFont typeface="Arial" pitchFamily="34" charset="0"/>
              <a:buChar char="•"/>
            </a:pPr>
            <a:r>
              <a:rPr lang="en-GB" sz="2200" dirty="0"/>
              <a:t>Establishing that generalizations do not occur just because untreated items are repeatedly named (e.g., Howard, 2000; Nickels, 2002)</a:t>
            </a:r>
          </a:p>
          <a:p>
            <a:pPr lvl="2">
              <a:buFont typeface="Arial" pitchFamily="34" charset="0"/>
              <a:buChar char="•"/>
            </a:pPr>
            <a:endParaRPr lang="en-GB" sz="2200" dirty="0"/>
          </a:p>
          <a:p>
            <a:pPr marL="0" lvl="2">
              <a:buFont typeface="Arial" pitchFamily="34" charset="0"/>
              <a:buChar char="•"/>
            </a:pPr>
            <a:r>
              <a:rPr lang="en-GB" sz="2200" dirty="0"/>
              <a:t>    Reduction of disability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628800"/>
            <a:ext cx="8172400" cy="4708981"/>
          </a:xfrm>
          <a:prstGeom prst="rect">
            <a:avLst/>
          </a:prstGeom>
        </p:spPr>
        <p:txBody>
          <a:bodyPr wrap="square">
            <a:spAutoFit/>
          </a:bodyPr>
          <a:lstStyle/>
          <a:p>
            <a:pPr marL="360363" indent="-360363">
              <a:buFont typeface="Arial" pitchFamily="34" charset="0"/>
              <a:buChar char="•"/>
            </a:pPr>
            <a:r>
              <a:rPr lang="en-GB" sz="2000" dirty="0"/>
              <a:t>More studies should directly compare the effects of different treatments in the same patients</a:t>
            </a:r>
          </a:p>
          <a:p>
            <a:pPr marL="360363" indent="-360363">
              <a:buFont typeface="Arial" pitchFamily="34" charset="0"/>
              <a:buChar char="•"/>
            </a:pPr>
            <a:endParaRPr lang="en-GB" sz="2000" dirty="0"/>
          </a:p>
          <a:p>
            <a:pPr marL="360363" indent="-360363">
              <a:buFont typeface="Arial" pitchFamily="34" charset="0"/>
              <a:buChar char="•"/>
            </a:pPr>
            <a:r>
              <a:rPr lang="en-GB" sz="2000" dirty="0"/>
              <a:t>More studies should target specifically impairments at the phoneme retrieval level (not the lexical level)</a:t>
            </a:r>
          </a:p>
          <a:p>
            <a:pPr marL="360363" indent="-360363">
              <a:buFont typeface="Arial" pitchFamily="34" charset="0"/>
              <a:buChar char="•"/>
            </a:pPr>
            <a:endParaRPr lang="en-GB" sz="2000" dirty="0"/>
          </a:p>
          <a:p>
            <a:pPr marL="360363" indent="-360363">
              <a:buFont typeface="Arial" pitchFamily="34" charset="0"/>
              <a:buChar char="•"/>
            </a:pPr>
            <a:r>
              <a:rPr lang="en-GB" sz="2000" dirty="0"/>
              <a:t>More studies should compare therapies which impact on impairments which are more distant in the system (e.g., semantic level and phoneme level)</a:t>
            </a:r>
          </a:p>
          <a:p>
            <a:pPr marL="441325" lvl="2"/>
            <a:r>
              <a:rPr lang="en-GB" sz="2000" dirty="0"/>
              <a:t>Strengthening representations at the </a:t>
            </a:r>
            <a:r>
              <a:rPr lang="en-GB" sz="2000" u="sng" dirty="0">
                <a:solidFill>
                  <a:srgbClr val="0BB713"/>
                </a:solidFill>
              </a:rPr>
              <a:t>semantic</a:t>
            </a:r>
            <a:r>
              <a:rPr lang="en-GB" sz="2000" dirty="0">
                <a:solidFill>
                  <a:srgbClr val="0BB713"/>
                </a:solidFill>
              </a:rPr>
              <a:t> level </a:t>
            </a:r>
            <a:r>
              <a:rPr lang="en-GB" sz="2000" dirty="0"/>
              <a:t>should  </a:t>
            </a:r>
          </a:p>
          <a:p>
            <a:pPr lvl="2"/>
            <a:r>
              <a:rPr lang="en-GB" sz="2000" dirty="0"/>
              <a:t>affect LESS phoneme retrieval  and </a:t>
            </a:r>
            <a:r>
              <a:rPr lang="en-GB" sz="2000" dirty="0">
                <a:solidFill>
                  <a:schemeClr val="tx2">
                    <a:lumMod val="75000"/>
                  </a:schemeClr>
                </a:solidFill>
              </a:rPr>
              <a:t>non-lexical errors</a:t>
            </a:r>
          </a:p>
          <a:p>
            <a:pPr lvl="2" indent="-473075"/>
            <a:endParaRPr lang="en-GB" sz="2000" dirty="0"/>
          </a:p>
          <a:p>
            <a:pPr lvl="2" indent="-473075"/>
            <a:r>
              <a:rPr lang="en-GB" sz="2000" dirty="0"/>
              <a:t>Strengthening representations at the </a:t>
            </a:r>
            <a:r>
              <a:rPr lang="en-GB" sz="2000" u="sng" dirty="0">
                <a:solidFill>
                  <a:srgbClr val="00B050"/>
                </a:solidFill>
              </a:rPr>
              <a:t>lexical</a:t>
            </a:r>
            <a:r>
              <a:rPr lang="en-GB" sz="2000" dirty="0">
                <a:solidFill>
                  <a:srgbClr val="00B050"/>
                </a:solidFill>
              </a:rPr>
              <a:t> level </a:t>
            </a:r>
          </a:p>
          <a:p>
            <a:pPr lvl="2"/>
            <a:r>
              <a:rPr lang="en-GB" sz="2000" dirty="0"/>
              <a:t>Should affect phoneme retrieval but LESS articulatory planning  and simplification errors (see next lectures)</a:t>
            </a:r>
          </a:p>
        </p:txBody>
      </p:sp>
      <p:sp>
        <p:nvSpPr>
          <p:cNvPr id="3" name="TextBox 2"/>
          <p:cNvSpPr txBox="1"/>
          <p:nvPr/>
        </p:nvSpPr>
        <p:spPr>
          <a:xfrm>
            <a:off x="594419" y="404664"/>
            <a:ext cx="8284191" cy="954107"/>
          </a:xfrm>
          <a:prstGeom prst="rect">
            <a:avLst/>
          </a:prstGeom>
          <a:noFill/>
          <a:ln w="28575">
            <a:solidFill>
              <a:schemeClr val="tx1">
                <a:lumMod val="85000"/>
                <a:lumOff val="15000"/>
              </a:schemeClr>
            </a:solidFill>
          </a:ln>
        </p:spPr>
        <p:txBody>
          <a:bodyPr wrap="none" rtlCol="0">
            <a:spAutoFit/>
          </a:bodyPr>
          <a:lstStyle/>
          <a:p>
            <a:pPr algn="ctr"/>
            <a:r>
              <a:rPr lang="en-GB" sz="2800" b="1" dirty="0">
                <a:solidFill>
                  <a:srgbClr val="0BB713"/>
                </a:solidFill>
              </a:rPr>
              <a:t>Do we need different therapies for different patients:  </a:t>
            </a:r>
          </a:p>
          <a:p>
            <a:pPr algn="ctr"/>
            <a:r>
              <a:rPr lang="en-GB" sz="2800" b="1" dirty="0">
                <a:solidFill>
                  <a:srgbClr val="0BB713"/>
                </a:solidFill>
              </a:rPr>
              <a:t>A way forward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836712"/>
            <a:ext cx="8352928" cy="3170099"/>
          </a:xfrm>
          <a:prstGeom prst="rect">
            <a:avLst/>
          </a:prstGeom>
        </p:spPr>
        <p:txBody>
          <a:bodyPr wrap="square">
            <a:spAutoFit/>
          </a:bodyPr>
          <a:lstStyle/>
          <a:p>
            <a:pPr marL="274638" indent="-274638">
              <a:buFont typeface="Arial" pitchFamily="34" charset="0"/>
              <a:buChar char="•"/>
            </a:pPr>
            <a:r>
              <a:rPr lang="en-GB" sz="2000" dirty="0"/>
              <a:t>Effects of treatments should consider not only generalized effect (increased number correct) but specific effects on types of errors. E.g., </a:t>
            </a:r>
          </a:p>
          <a:p>
            <a:pPr marL="360363" indent="-180975">
              <a:buFont typeface="Arial" pitchFamily="34" charset="0"/>
              <a:buChar char="•"/>
              <a:tabLst>
                <a:tab pos="360363" algn="l"/>
              </a:tabLst>
            </a:pPr>
            <a:endParaRPr lang="en-GB" sz="2000" dirty="0"/>
          </a:p>
          <a:p>
            <a:pPr marL="817563" lvl="1" indent="-180975">
              <a:tabLst>
                <a:tab pos="360363" algn="l"/>
              </a:tabLst>
            </a:pPr>
            <a:r>
              <a:rPr lang="en-GB" sz="2000" dirty="0"/>
              <a:t>	Semantic therapy &gt; 	decrease lexical errors</a:t>
            </a:r>
          </a:p>
          <a:p>
            <a:pPr marL="817563" lvl="1" indent="-7938">
              <a:tabLst>
                <a:tab pos="360363" algn="l"/>
              </a:tabLst>
            </a:pPr>
            <a:r>
              <a:rPr lang="en-GB" sz="2000" dirty="0"/>
              <a:t>Phonological therapy &gt; 	phonological non lexical errors</a:t>
            </a:r>
          </a:p>
          <a:p>
            <a:pPr marL="817563" lvl="1" indent="-7938">
              <a:tabLst>
                <a:tab pos="360363" algn="l"/>
              </a:tabLst>
            </a:pPr>
            <a:r>
              <a:rPr lang="en-GB" sz="2000" dirty="0"/>
              <a:t>Apraxic therapy &gt;		simplification errors</a:t>
            </a:r>
          </a:p>
          <a:p>
            <a:pPr marL="817563" lvl="1" indent="-7938">
              <a:tabLst>
                <a:tab pos="360363" algn="l"/>
              </a:tabLst>
            </a:pPr>
            <a:endParaRPr lang="en-GB" sz="2000" dirty="0"/>
          </a:p>
          <a:p>
            <a:pPr marL="268288" lvl="1" indent="-179388">
              <a:buFont typeface="Arial" panose="020B0604020202020204" pitchFamily="34" charset="0"/>
              <a:buChar char="•"/>
              <a:tabLst>
                <a:tab pos="360363" algn="l"/>
              </a:tabLst>
            </a:pPr>
            <a:r>
              <a:rPr lang="en-GB" sz="2000" dirty="0"/>
              <a:t>More approaches where participants can work together and have fun, but where the therapist can flexibly address the specific language impairments of individual patients.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052736"/>
            <a:ext cx="7632847" cy="3785652"/>
          </a:xfrm>
          <a:prstGeom prst="rect">
            <a:avLst/>
          </a:prstGeom>
          <a:noFill/>
        </p:spPr>
        <p:txBody>
          <a:bodyPr wrap="square" rtlCol="0">
            <a:spAutoFit/>
          </a:bodyPr>
          <a:lstStyle/>
          <a:p>
            <a:r>
              <a:rPr lang="en-GB" sz="2000" dirty="0"/>
              <a:t>Through the lecture, the readings and the seminar  you should be able to:</a:t>
            </a:r>
          </a:p>
          <a:p>
            <a:endParaRPr lang="en-GB" sz="2000" dirty="0"/>
          </a:p>
          <a:p>
            <a:pPr marL="457200" indent="-457200">
              <a:buAutoNum type="arabicPeriod"/>
            </a:pPr>
            <a:r>
              <a:rPr lang="en-GB" sz="2000" dirty="0"/>
              <a:t>Describe the main principles informing speech therapy</a:t>
            </a:r>
          </a:p>
          <a:p>
            <a:pPr marL="457200" indent="-457200">
              <a:buAutoNum type="arabicPeriod"/>
            </a:pPr>
            <a:endParaRPr lang="en-GB" sz="2000" dirty="0"/>
          </a:p>
          <a:p>
            <a:pPr marL="457200" indent="-457200">
              <a:buAutoNum type="arabicPeriod"/>
            </a:pPr>
            <a:r>
              <a:rPr lang="en-GB" sz="2000" dirty="0"/>
              <a:t>Describe different types of speech therapy and how they may be appropriate for different types of speech impairments</a:t>
            </a:r>
          </a:p>
          <a:p>
            <a:pPr marL="457200" indent="-457200">
              <a:buAutoNum type="arabicPeriod"/>
            </a:pPr>
            <a:endParaRPr lang="en-GB" sz="2000" dirty="0"/>
          </a:p>
          <a:p>
            <a:pPr marL="457200" indent="-457200">
              <a:buAutoNum type="arabicPeriod"/>
            </a:pPr>
            <a:r>
              <a:rPr lang="en-GB" sz="2000" dirty="0"/>
              <a:t>Discuss and evaluate the evidence for the efficacy of different therapy types</a:t>
            </a:r>
          </a:p>
          <a:p>
            <a:pPr marL="457200" indent="-457200">
              <a:buAutoNum type="arabicPeriod"/>
            </a:pPr>
            <a:endParaRPr lang="en-GB" sz="2000" dirty="0"/>
          </a:p>
          <a:p>
            <a:pPr marL="457200" indent="-457200">
              <a:buAutoNum type="arabicPeriod"/>
            </a:pPr>
            <a:endParaRPr lang="en-GB"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83568" y="404664"/>
            <a:ext cx="5190207" cy="6119876"/>
          </a:xfrm>
          <a:prstGeom prst="rect">
            <a:avLst/>
          </a:prstGeom>
          <a:noFill/>
          <a:ln w="9525">
            <a:noFill/>
            <a:miter lim="800000"/>
            <a:headEnd/>
            <a:tailEnd/>
          </a:ln>
        </p:spPr>
      </p:pic>
      <p:sp>
        <p:nvSpPr>
          <p:cNvPr id="3" name="TextBox 2"/>
          <p:cNvSpPr txBox="1"/>
          <p:nvPr/>
        </p:nvSpPr>
        <p:spPr>
          <a:xfrm>
            <a:off x="6444208" y="1052736"/>
            <a:ext cx="2376264" cy="707886"/>
          </a:xfrm>
          <a:prstGeom prst="rect">
            <a:avLst/>
          </a:prstGeom>
          <a:noFill/>
        </p:spPr>
        <p:txBody>
          <a:bodyPr wrap="square" rtlCol="0">
            <a:spAutoFit/>
          </a:bodyPr>
          <a:lstStyle/>
          <a:p>
            <a:r>
              <a:rPr lang="en-GB" sz="2000" dirty="0"/>
              <a:t>From patient CS, </a:t>
            </a:r>
            <a:r>
              <a:rPr lang="en-GB" sz="2000" dirty="0" err="1"/>
              <a:t>Jokel</a:t>
            </a:r>
            <a:r>
              <a:rPr lang="en-GB" sz="2000" dirty="0"/>
              <a:t> et al., 2010</a:t>
            </a:r>
          </a:p>
        </p:txBody>
      </p:sp>
      <p:sp>
        <p:nvSpPr>
          <p:cNvPr id="2" name="TextBox 1"/>
          <p:cNvSpPr txBox="1"/>
          <p:nvPr/>
        </p:nvSpPr>
        <p:spPr>
          <a:xfrm>
            <a:off x="2627784" y="14078"/>
            <a:ext cx="4161909" cy="400110"/>
          </a:xfrm>
          <a:prstGeom prst="rect">
            <a:avLst/>
          </a:prstGeom>
          <a:noFill/>
        </p:spPr>
        <p:txBody>
          <a:bodyPr wrap="none" rtlCol="0">
            <a:spAutoFit/>
          </a:bodyPr>
          <a:lstStyle/>
          <a:p>
            <a:r>
              <a:rPr lang="en-GB" sz="2000" dirty="0">
                <a:solidFill>
                  <a:schemeClr val="accent5">
                    <a:lumMod val="75000"/>
                  </a:schemeClr>
                </a:solidFill>
              </a:rPr>
              <a:t>Example of multiple base-lines design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1760" y="332656"/>
            <a:ext cx="3929281" cy="646331"/>
          </a:xfrm>
          <a:prstGeom prst="rect">
            <a:avLst/>
          </a:prstGeom>
          <a:noFill/>
          <a:ln>
            <a:solidFill>
              <a:srgbClr val="00FF00"/>
            </a:solidFill>
          </a:ln>
        </p:spPr>
        <p:txBody>
          <a:bodyPr wrap="none" rtlCol="0">
            <a:spAutoFit/>
          </a:bodyPr>
          <a:lstStyle/>
          <a:p>
            <a:r>
              <a:rPr lang="en-GB" sz="3600" dirty="0"/>
              <a:t>Does therapy work?</a:t>
            </a:r>
          </a:p>
        </p:txBody>
      </p:sp>
      <p:sp>
        <p:nvSpPr>
          <p:cNvPr id="5" name="TextBox 4"/>
          <p:cNvSpPr txBox="1"/>
          <p:nvPr/>
        </p:nvSpPr>
        <p:spPr>
          <a:xfrm>
            <a:off x="611560" y="1340768"/>
            <a:ext cx="8136904" cy="5324535"/>
          </a:xfrm>
          <a:prstGeom prst="rect">
            <a:avLst/>
          </a:prstGeom>
          <a:noFill/>
        </p:spPr>
        <p:txBody>
          <a:bodyPr wrap="square" rtlCol="0">
            <a:spAutoFit/>
          </a:bodyPr>
          <a:lstStyle/>
          <a:p>
            <a:pPr>
              <a:buFont typeface="Wingdings" pitchFamily="2" charset="2"/>
              <a:buChar char="q"/>
            </a:pPr>
            <a:r>
              <a:rPr lang="en-GB" sz="2000" b="1" dirty="0">
                <a:solidFill>
                  <a:srgbClr val="00B050"/>
                </a:solidFill>
              </a:rPr>
              <a:t>Strong evidence that therapy is effective: </a:t>
            </a:r>
          </a:p>
          <a:p>
            <a:pPr marL="365125" indent="-182563">
              <a:buFont typeface="Arial" pitchFamily="34" charset="0"/>
              <a:buChar char="•"/>
            </a:pPr>
            <a:r>
              <a:rPr lang="en-GB" sz="2000" dirty="0"/>
              <a:t>Performance on trained sets improves</a:t>
            </a:r>
          </a:p>
          <a:p>
            <a:pPr marL="365125" indent="-182563">
              <a:buFont typeface="Arial" pitchFamily="34" charset="0"/>
              <a:buChar char="•"/>
            </a:pPr>
            <a:r>
              <a:rPr lang="en-GB" sz="2000" dirty="0"/>
              <a:t>Improvements are long-lasting – Persist 2-3 months after therapy completion</a:t>
            </a:r>
          </a:p>
          <a:p>
            <a:pPr>
              <a:buFont typeface="Wingdings" pitchFamily="2" charset="2"/>
              <a:buChar char="q"/>
            </a:pPr>
            <a:endParaRPr lang="en-GB" sz="2000" dirty="0"/>
          </a:p>
          <a:p>
            <a:pPr>
              <a:buFont typeface="Wingdings" pitchFamily="2" charset="2"/>
              <a:buChar char="q"/>
            </a:pPr>
            <a:r>
              <a:rPr lang="en-GB" sz="2000" b="1" dirty="0">
                <a:solidFill>
                  <a:srgbClr val="00B050"/>
                </a:solidFill>
              </a:rPr>
              <a:t>Strong evidence that a variety of different approaches are effective.  </a:t>
            </a:r>
            <a:r>
              <a:rPr lang="en-GB" sz="2000" dirty="0"/>
              <a:t>E.g.,</a:t>
            </a:r>
          </a:p>
          <a:p>
            <a:pPr lvl="1">
              <a:buFont typeface="Arial" pitchFamily="34" charset="0"/>
              <a:buChar char="•"/>
            </a:pPr>
            <a:r>
              <a:rPr lang="en-GB" sz="2000" dirty="0"/>
              <a:t>	Semantic feature analyses</a:t>
            </a:r>
          </a:p>
          <a:p>
            <a:pPr lvl="1">
              <a:buFont typeface="Arial" pitchFamily="34" charset="0"/>
              <a:buChar char="•"/>
            </a:pPr>
            <a:r>
              <a:rPr lang="en-GB" sz="2000" dirty="0"/>
              <a:t>	Cueing with semantic hierarchies</a:t>
            </a:r>
          </a:p>
          <a:p>
            <a:endParaRPr lang="en-GB" sz="2000" dirty="0"/>
          </a:p>
          <a:p>
            <a:pPr lvl="1">
              <a:buFont typeface="Arial" pitchFamily="34" charset="0"/>
              <a:buChar char="•"/>
            </a:pPr>
            <a:r>
              <a:rPr lang="en-GB" sz="2000" dirty="0"/>
              <a:t>	Cueing with phonological hierarchies</a:t>
            </a:r>
          </a:p>
          <a:p>
            <a:pPr lvl="1">
              <a:buFont typeface="Arial" pitchFamily="34" charset="0"/>
              <a:buChar char="•"/>
            </a:pPr>
            <a:r>
              <a:rPr lang="en-GB" sz="2000" dirty="0"/>
              <a:t>	Cueing combining phonological and orthographic cue</a:t>
            </a:r>
          </a:p>
          <a:p>
            <a:pPr lvl="1">
              <a:buFont typeface="Arial" pitchFamily="34" charset="0"/>
              <a:buChar char="•"/>
            </a:pPr>
            <a:endParaRPr lang="en-GB" sz="2000" dirty="0"/>
          </a:p>
          <a:p>
            <a:pPr lvl="1">
              <a:buFont typeface="Arial" pitchFamily="34" charset="0"/>
              <a:buChar char="•"/>
            </a:pPr>
            <a:r>
              <a:rPr lang="en-GB" sz="2000" dirty="0"/>
              <a:t>	Phonological therapy  </a:t>
            </a:r>
            <a:r>
              <a:rPr lang="en-GB" sz="2000" i="1" dirty="0"/>
              <a:t>(word/picture rhyming judgements; 	identification of first or last phoneme in the word; identification of 	number of syllables or phonemes; repetition)</a:t>
            </a:r>
          </a:p>
          <a:p>
            <a:pPr lvl="1">
              <a:buFont typeface="Arial" pitchFamily="34" charset="0"/>
              <a:buChar char="•"/>
            </a:pPr>
            <a:endParaRPr lang="en-GB" sz="2000" dirty="0"/>
          </a:p>
          <a:p>
            <a:pPr lvl="1">
              <a:buFont typeface="Arial" pitchFamily="34" charset="0"/>
              <a:buChar char="•"/>
            </a:pPr>
            <a:r>
              <a:rPr lang="en-GB" sz="2000" dirty="0"/>
              <a:t>       Errorless learning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620688"/>
            <a:ext cx="8136904" cy="5616624"/>
          </a:xfrm>
        </p:spPr>
        <p:txBody>
          <a:bodyPr>
            <a:noAutofit/>
          </a:bodyPr>
          <a:lstStyle/>
          <a:p>
            <a:pPr>
              <a:buFont typeface="Wingdings" pitchFamily="2" charset="2"/>
              <a:buChar char="q"/>
            </a:pPr>
            <a:r>
              <a:rPr lang="en-GB" sz="2000" b="1" dirty="0">
                <a:solidFill>
                  <a:srgbClr val="00B050"/>
                </a:solidFill>
              </a:rPr>
              <a:t>There is less evidence that</a:t>
            </a:r>
            <a:r>
              <a:rPr lang="en-GB" sz="2000" dirty="0"/>
              <a:t>: </a:t>
            </a:r>
          </a:p>
          <a:p>
            <a:pPr lvl="1">
              <a:buFont typeface="Wingdings" pitchFamily="2" charset="2"/>
              <a:buChar char="v"/>
            </a:pPr>
            <a:r>
              <a:rPr lang="en-GB" sz="2000" b="1" dirty="0"/>
              <a:t>therapy gains extend beyond the restricted set of words practiced by the patient</a:t>
            </a:r>
          </a:p>
          <a:p>
            <a:pPr lvl="2"/>
            <a:r>
              <a:rPr lang="en-GB" sz="2000" dirty="0"/>
              <a:t> Do gains extend to untreated words?</a:t>
            </a:r>
          </a:p>
          <a:p>
            <a:pPr lvl="2"/>
            <a:r>
              <a:rPr lang="en-GB" sz="2000" dirty="0"/>
              <a:t>Is there evidence of improvement in the patient’s communicative abilities?</a:t>
            </a:r>
          </a:p>
          <a:p>
            <a:pPr lvl="2"/>
            <a:r>
              <a:rPr lang="en-GB" sz="2000" dirty="0"/>
              <a:t>Is there evidence of  a reduction in disability?</a:t>
            </a:r>
          </a:p>
          <a:p>
            <a:pPr lvl="1">
              <a:buNone/>
            </a:pPr>
            <a:endParaRPr lang="en-GB" sz="2000" dirty="0"/>
          </a:p>
          <a:p>
            <a:pPr lvl="1">
              <a:buFont typeface="Wingdings" pitchFamily="2" charset="2"/>
              <a:buChar char="v"/>
            </a:pPr>
            <a:r>
              <a:rPr lang="en-GB" sz="2000" b="1" dirty="0"/>
              <a:t>therapy gains depend on whether the focus is on the specific </a:t>
            </a:r>
            <a:r>
              <a:rPr lang="en-GB" sz="2000" dirty="0"/>
              <a:t>processing level impaired in the patient</a:t>
            </a:r>
          </a:p>
          <a:p>
            <a:pPr lvl="2"/>
            <a:r>
              <a:rPr lang="en-GB" sz="2000" dirty="0"/>
              <a:t>Do different therapy have different efficacy for different types of impairment?</a:t>
            </a:r>
          </a:p>
          <a:p>
            <a:pPr lvl="2">
              <a:buNone/>
            </a:pPr>
            <a:r>
              <a:rPr lang="en-GB" sz="2000" dirty="0"/>
              <a:t>or</a:t>
            </a:r>
          </a:p>
          <a:p>
            <a:pPr lvl="2"/>
            <a:r>
              <a:rPr lang="en-GB" sz="2000" dirty="0"/>
              <a:t>Does therapy work disregarding of  the type of impairment seen in the patient?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260648"/>
            <a:ext cx="4968552" cy="830997"/>
          </a:xfrm>
          <a:prstGeom prst="rect">
            <a:avLst/>
          </a:prstGeom>
          <a:noFill/>
          <a:ln>
            <a:solidFill>
              <a:srgbClr val="92D050"/>
            </a:solidFill>
          </a:ln>
        </p:spPr>
        <p:txBody>
          <a:bodyPr wrap="square" rtlCol="0">
            <a:spAutoFit/>
          </a:bodyPr>
          <a:lstStyle/>
          <a:p>
            <a:pPr algn="ctr"/>
            <a:r>
              <a:rPr lang="en-GB" sz="2400" b="1" dirty="0">
                <a:solidFill>
                  <a:srgbClr val="00B050"/>
                </a:solidFill>
              </a:rPr>
              <a:t>Different impairments in different patients</a:t>
            </a:r>
          </a:p>
        </p:txBody>
      </p:sp>
      <p:sp>
        <p:nvSpPr>
          <p:cNvPr id="3" name="TextBox 2"/>
          <p:cNvSpPr txBox="1"/>
          <p:nvPr/>
        </p:nvSpPr>
        <p:spPr>
          <a:xfrm>
            <a:off x="323528" y="1340768"/>
            <a:ext cx="8820472" cy="4093428"/>
          </a:xfrm>
          <a:prstGeom prst="rect">
            <a:avLst/>
          </a:prstGeom>
          <a:noFill/>
        </p:spPr>
        <p:txBody>
          <a:bodyPr wrap="square" rtlCol="0">
            <a:spAutoFit/>
          </a:bodyPr>
          <a:lstStyle/>
          <a:p>
            <a:r>
              <a:rPr lang="en-GB" sz="2000" dirty="0"/>
              <a:t>Impairment in word production may arise from:</a:t>
            </a:r>
          </a:p>
          <a:p>
            <a:endParaRPr lang="en-GB" sz="2000" dirty="0"/>
          </a:p>
          <a:p>
            <a:r>
              <a:rPr lang="en-GB" sz="2000" b="1" dirty="0">
                <a:solidFill>
                  <a:srgbClr val="C00000"/>
                </a:solidFill>
              </a:rPr>
              <a:t>SEMANTIC IMPAIRMENTS</a:t>
            </a:r>
            <a:endParaRPr lang="en-GB" sz="2000" dirty="0">
              <a:solidFill>
                <a:srgbClr val="C00000"/>
              </a:solidFill>
            </a:endParaRPr>
          </a:p>
          <a:p>
            <a:pPr marL="441325" indent="92075">
              <a:buFont typeface="Arial" pitchFamily="34" charset="0"/>
              <a:buChar char="•"/>
              <a:tabLst>
                <a:tab pos="625475" algn="l"/>
              </a:tabLst>
            </a:pPr>
            <a:r>
              <a:rPr lang="en-GB" sz="2000" dirty="0">
                <a:solidFill>
                  <a:srgbClr val="C00000"/>
                </a:solidFill>
              </a:rPr>
              <a:t>	Impairment of representation; </a:t>
            </a:r>
          </a:p>
          <a:p>
            <a:pPr marL="441325" indent="92075">
              <a:buFont typeface="Arial" pitchFamily="34" charset="0"/>
              <a:buChar char="•"/>
              <a:tabLst>
                <a:tab pos="625475" algn="l"/>
              </a:tabLst>
            </a:pPr>
            <a:r>
              <a:rPr lang="en-GB" sz="2000" dirty="0">
                <a:solidFill>
                  <a:srgbClr val="C00000"/>
                </a:solidFill>
              </a:rPr>
              <a:t>	Difficulties of selection</a:t>
            </a:r>
          </a:p>
          <a:p>
            <a:pPr>
              <a:tabLst>
                <a:tab pos="365125" algn="l"/>
              </a:tabLst>
            </a:pPr>
            <a:r>
              <a:rPr lang="en-GB" sz="2000" dirty="0">
                <a:solidFill>
                  <a:srgbClr val="00FFFF"/>
                </a:solidFill>
              </a:rPr>
              <a:t>	</a:t>
            </a:r>
            <a:endParaRPr lang="en-GB" sz="2000" dirty="0"/>
          </a:p>
          <a:p>
            <a:r>
              <a:rPr lang="en-GB" sz="2000" b="1" dirty="0">
                <a:solidFill>
                  <a:srgbClr val="0070C0"/>
                </a:solidFill>
              </a:rPr>
              <a:t>PHONOLOGICAL IMPAIRMENTS</a:t>
            </a:r>
          </a:p>
          <a:p>
            <a:pPr marL="441325" indent="-76200">
              <a:buFont typeface="Arial" pitchFamily="34" charset="0"/>
              <a:buChar char="•"/>
              <a:tabLst>
                <a:tab pos="533400" algn="l"/>
              </a:tabLst>
            </a:pPr>
            <a:r>
              <a:rPr lang="en-GB" sz="2000" dirty="0">
                <a:solidFill>
                  <a:srgbClr val="0070C0"/>
                </a:solidFill>
              </a:rPr>
              <a:t>	Impairments accessing lexical representations (typical anomia)</a:t>
            </a:r>
          </a:p>
          <a:p>
            <a:pPr marL="441325" indent="-76200">
              <a:buFont typeface="Arial" pitchFamily="34" charset="0"/>
              <a:buChar char="•"/>
              <a:tabLst>
                <a:tab pos="533400" algn="l"/>
              </a:tabLst>
            </a:pPr>
            <a:r>
              <a:rPr lang="en-GB" sz="2000" dirty="0">
                <a:solidFill>
                  <a:srgbClr val="0070C0"/>
                </a:solidFill>
              </a:rPr>
              <a:t>	Impairments in the mapping between  lexical representations and phonemes</a:t>
            </a:r>
          </a:p>
          <a:p>
            <a:pPr marL="1812925" lvl="3" indent="-1812925">
              <a:tabLst>
                <a:tab pos="533400" algn="l"/>
              </a:tabLst>
            </a:pPr>
            <a:endParaRPr lang="en-GB" sz="2000" b="1" dirty="0">
              <a:solidFill>
                <a:schemeClr val="accent4">
                  <a:lumMod val="75000"/>
                </a:schemeClr>
              </a:solidFill>
            </a:endParaRPr>
          </a:p>
          <a:p>
            <a:pPr marL="1812925" lvl="3" indent="-1812925">
              <a:tabLst>
                <a:tab pos="533400" algn="l"/>
              </a:tabLst>
            </a:pPr>
            <a:r>
              <a:rPr lang="en-GB" sz="2000" b="1" dirty="0">
                <a:solidFill>
                  <a:schemeClr val="accent4">
                    <a:lumMod val="75000"/>
                  </a:schemeClr>
                </a:solidFill>
              </a:rPr>
              <a:t>IMPAIRED BUFFERS</a:t>
            </a:r>
          </a:p>
          <a:p>
            <a:pPr marL="622300" lvl="3" indent="-266700">
              <a:buFont typeface="Arial" panose="020B0604020202020204" pitchFamily="34" charset="0"/>
              <a:buChar char="•"/>
              <a:tabLst>
                <a:tab pos="533400" algn="l"/>
              </a:tabLst>
            </a:pPr>
            <a:r>
              <a:rPr lang="en-GB" sz="2000" dirty="0">
                <a:solidFill>
                  <a:schemeClr val="accent4">
                    <a:lumMod val="75000"/>
                  </a:schemeClr>
                </a:solidFill>
              </a:rPr>
              <a:t>Semantic</a:t>
            </a:r>
          </a:p>
          <a:p>
            <a:pPr marL="622300" lvl="3" indent="-266700">
              <a:buFont typeface="Arial" panose="020B0604020202020204" pitchFamily="34" charset="0"/>
              <a:buChar char="•"/>
              <a:tabLst>
                <a:tab pos="533400" algn="l"/>
              </a:tabLst>
            </a:pPr>
            <a:r>
              <a:rPr lang="en-GB" sz="2000" dirty="0">
                <a:solidFill>
                  <a:schemeClr val="accent4">
                    <a:lumMod val="75000"/>
                  </a:schemeClr>
                </a:solidFill>
              </a:rPr>
              <a:t>Phonological	</a:t>
            </a:r>
            <a:r>
              <a:rPr lang="en-GB" sz="2000" dirty="0">
                <a:solidFill>
                  <a:srgbClr val="0070C0"/>
                </a:solidFill>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AutoShape 6"/>
          <p:cNvSpPr>
            <a:spLocks noChangeArrowheads="1"/>
          </p:cNvSpPr>
          <p:nvPr/>
        </p:nvSpPr>
        <p:spPr bwMode="auto">
          <a:xfrm>
            <a:off x="1619672" y="3573016"/>
            <a:ext cx="2952328" cy="864096"/>
          </a:xfrm>
          <a:prstGeom prst="roundRect">
            <a:avLst>
              <a:gd name="adj" fmla="val 16667"/>
            </a:avLst>
          </a:prstGeom>
          <a:solidFill>
            <a:schemeClr val="accent1"/>
          </a:solidFill>
          <a:ln w="9525">
            <a:noFill/>
            <a:round/>
            <a:headEnd/>
            <a:tailEnd/>
          </a:ln>
        </p:spPr>
        <p:txBody>
          <a:bodyPr wrap="none" anchor="ctr"/>
          <a:lstStyle/>
          <a:p>
            <a:pPr algn="ctr"/>
            <a:endParaRPr lang="en-GB" sz="2000" b="1" dirty="0">
              <a:latin typeface="Times New Roman" pitchFamily="18" charset="0"/>
            </a:endParaRPr>
          </a:p>
        </p:txBody>
      </p:sp>
      <p:sp>
        <p:nvSpPr>
          <p:cNvPr id="5" name="AutoShape 5"/>
          <p:cNvSpPr>
            <a:spLocks noChangeArrowheads="1"/>
          </p:cNvSpPr>
          <p:nvPr/>
        </p:nvSpPr>
        <p:spPr bwMode="auto">
          <a:xfrm>
            <a:off x="1691680" y="548680"/>
            <a:ext cx="2952328" cy="936104"/>
          </a:xfrm>
          <a:prstGeom prst="roundRect">
            <a:avLst>
              <a:gd name="adj" fmla="val 16667"/>
            </a:avLst>
          </a:prstGeom>
          <a:solidFill>
            <a:schemeClr val="accent1"/>
          </a:solidFill>
          <a:ln w="9525">
            <a:noFill/>
            <a:round/>
            <a:headEnd/>
            <a:tailEnd/>
          </a:ln>
        </p:spPr>
        <p:txBody>
          <a:bodyPr wrap="none" anchor="ctr"/>
          <a:lstStyle/>
          <a:p>
            <a:pPr algn="ctr"/>
            <a:endParaRPr lang="en-GB" sz="2000" b="1" dirty="0">
              <a:latin typeface="Times New Roman" pitchFamily="18" charset="0"/>
            </a:endParaRPr>
          </a:p>
        </p:txBody>
      </p:sp>
      <p:sp>
        <p:nvSpPr>
          <p:cNvPr id="6" name="AutoShape 6"/>
          <p:cNvSpPr>
            <a:spLocks noChangeArrowheads="1"/>
          </p:cNvSpPr>
          <p:nvPr/>
        </p:nvSpPr>
        <p:spPr bwMode="auto">
          <a:xfrm>
            <a:off x="1763688" y="2204864"/>
            <a:ext cx="2808312" cy="792088"/>
          </a:xfrm>
          <a:prstGeom prst="roundRect">
            <a:avLst>
              <a:gd name="adj" fmla="val 16667"/>
            </a:avLst>
          </a:prstGeom>
          <a:solidFill>
            <a:schemeClr val="accent1"/>
          </a:solidFill>
          <a:ln w="28575">
            <a:solidFill>
              <a:srgbClr val="FF6600"/>
            </a:solidFill>
            <a:round/>
            <a:headEnd/>
            <a:tailEnd/>
          </a:ln>
        </p:spPr>
        <p:txBody>
          <a:bodyPr wrap="none" anchor="ctr"/>
          <a:lstStyle/>
          <a:p>
            <a:pPr algn="ctr"/>
            <a:endParaRPr lang="en-GB" sz="2000" b="1" dirty="0">
              <a:latin typeface="Times New Roman" pitchFamily="18" charset="0"/>
            </a:endParaRPr>
          </a:p>
        </p:txBody>
      </p:sp>
      <p:sp>
        <p:nvSpPr>
          <p:cNvPr id="7" name="AutoShape 7"/>
          <p:cNvSpPr>
            <a:spLocks noChangeArrowheads="1"/>
          </p:cNvSpPr>
          <p:nvPr/>
        </p:nvSpPr>
        <p:spPr bwMode="auto">
          <a:xfrm>
            <a:off x="1907704" y="4869160"/>
            <a:ext cx="2438400" cy="762000"/>
          </a:xfrm>
          <a:prstGeom prst="roundRect">
            <a:avLst>
              <a:gd name="adj" fmla="val 16667"/>
            </a:avLst>
          </a:prstGeom>
          <a:solidFill>
            <a:schemeClr val="accent1"/>
          </a:solidFill>
          <a:ln w="9525">
            <a:noFill/>
            <a:round/>
            <a:headEnd/>
            <a:tailEnd/>
          </a:ln>
        </p:spPr>
        <p:txBody>
          <a:bodyPr wrap="none" anchor="ctr"/>
          <a:lstStyle/>
          <a:p>
            <a:pPr algn="ctr"/>
            <a:r>
              <a:rPr lang="en-GB" sz="2000" dirty="0">
                <a:solidFill>
                  <a:schemeClr val="bg1"/>
                </a:solidFill>
                <a:latin typeface="Times New Roman" pitchFamily="18" charset="0"/>
              </a:rPr>
              <a:t>Articulatory planning</a:t>
            </a:r>
          </a:p>
        </p:txBody>
      </p:sp>
      <p:sp>
        <p:nvSpPr>
          <p:cNvPr id="8" name="Text Box 8"/>
          <p:cNvSpPr txBox="1">
            <a:spLocks noChangeArrowheads="1"/>
          </p:cNvSpPr>
          <p:nvPr/>
        </p:nvSpPr>
        <p:spPr bwMode="auto">
          <a:xfrm>
            <a:off x="1619672" y="5877272"/>
            <a:ext cx="3303587" cy="396875"/>
          </a:xfrm>
          <a:prstGeom prst="rect">
            <a:avLst/>
          </a:prstGeom>
          <a:noFill/>
          <a:ln w="9525">
            <a:noFill/>
            <a:miter lim="800000"/>
            <a:headEnd/>
            <a:tailEnd/>
          </a:ln>
        </p:spPr>
        <p:txBody>
          <a:bodyPr wrap="none">
            <a:spAutoFit/>
          </a:bodyPr>
          <a:lstStyle/>
          <a:p>
            <a:r>
              <a:rPr lang="en-GB" sz="2000" b="1" dirty="0">
                <a:solidFill>
                  <a:srgbClr val="0070C0"/>
                </a:solidFill>
                <a:latin typeface="Times New Roman" pitchFamily="18" charset="0"/>
              </a:rPr>
              <a:t>Articulatory implementation</a:t>
            </a:r>
          </a:p>
        </p:txBody>
      </p:sp>
      <p:sp>
        <p:nvSpPr>
          <p:cNvPr id="12" name="TextBox 11"/>
          <p:cNvSpPr txBox="1"/>
          <p:nvPr/>
        </p:nvSpPr>
        <p:spPr>
          <a:xfrm>
            <a:off x="5148064" y="764704"/>
            <a:ext cx="2088232" cy="400110"/>
          </a:xfrm>
          <a:prstGeom prst="rect">
            <a:avLst/>
          </a:prstGeom>
          <a:noFill/>
        </p:spPr>
        <p:txBody>
          <a:bodyPr wrap="square" rtlCol="0">
            <a:spAutoFit/>
          </a:bodyPr>
          <a:lstStyle/>
          <a:p>
            <a:r>
              <a:rPr lang="en-GB" sz="2000" dirty="0">
                <a:latin typeface="Times New Roman" pitchFamily="18" charset="0"/>
              </a:rPr>
              <a:t>Semantic errors</a:t>
            </a:r>
            <a:endParaRPr lang="en-GB" sz="2000" dirty="0"/>
          </a:p>
        </p:txBody>
      </p:sp>
      <p:sp>
        <p:nvSpPr>
          <p:cNvPr id="17" name="Oval 16"/>
          <p:cNvSpPr/>
          <p:nvPr/>
        </p:nvSpPr>
        <p:spPr>
          <a:xfrm flipV="1">
            <a:off x="2555776" y="3861048"/>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p:cNvSpPr/>
          <p:nvPr/>
        </p:nvSpPr>
        <p:spPr>
          <a:xfrm flipV="1">
            <a:off x="3131840" y="1196752"/>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p:cNvSpPr/>
          <p:nvPr/>
        </p:nvSpPr>
        <p:spPr>
          <a:xfrm flipV="1">
            <a:off x="3923928" y="1268760"/>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p:cNvSpPr/>
          <p:nvPr/>
        </p:nvSpPr>
        <p:spPr>
          <a:xfrm flipV="1">
            <a:off x="2843808" y="1052736"/>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p:cNvSpPr/>
          <p:nvPr/>
        </p:nvSpPr>
        <p:spPr>
          <a:xfrm flipV="1">
            <a:off x="3563888" y="836712"/>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p:cNvSpPr/>
          <p:nvPr/>
        </p:nvSpPr>
        <p:spPr>
          <a:xfrm flipV="1">
            <a:off x="2267744" y="836712"/>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p:cNvSpPr txBox="1"/>
          <p:nvPr/>
        </p:nvSpPr>
        <p:spPr>
          <a:xfrm>
            <a:off x="179512" y="692696"/>
            <a:ext cx="1296144" cy="707886"/>
          </a:xfrm>
          <a:prstGeom prst="rect">
            <a:avLst/>
          </a:prstGeom>
          <a:noFill/>
        </p:spPr>
        <p:txBody>
          <a:bodyPr wrap="square" rtlCol="0">
            <a:spAutoFit/>
          </a:bodyPr>
          <a:lstStyle/>
          <a:p>
            <a:r>
              <a:rPr lang="en-GB" sz="2000" b="1" i="1" dirty="0">
                <a:latin typeface="Times New Roman" pitchFamily="18" charset="0"/>
              </a:rPr>
              <a:t>Semantic features</a:t>
            </a:r>
            <a:endParaRPr lang="en-GB" sz="2000" dirty="0"/>
          </a:p>
        </p:txBody>
      </p:sp>
      <p:sp>
        <p:nvSpPr>
          <p:cNvPr id="25" name="Oval 24"/>
          <p:cNvSpPr/>
          <p:nvPr/>
        </p:nvSpPr>
        <p:spPr>
          <a:xfrm flipV="1">
            <a:off x="2483768" y="836712"/>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p:cNvSpPr/>
          <p:nvPr/>
        </p:nvSpPr>
        <p:spPr>
          <a:xfrm flipV="1">
            <a:off x="4283968" y="1340768"/>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p:cNvSpPr/>
          <p:nvPr/>
        </p:nvSpPr>
        <p:spPr>
          <a:xfrm flipV="1">
            <a:off x="2195736" y="2708920"/>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27"/>
          <p:cNvSpPr txBox="1"/>
          <p:nvPr/>
        </p:nvSpPr>
        <p:spPr>
          <a:xfrm>
            <a:off x="2123728" y="476672"/>
            <a:ext cx="2160240" cy="400110"/>
          </a:xfrm>
          <a:prstGeom prst="rect">
            <a:avLst/>
          </a:prstGeom>
          <a:noFill/>
        </p:spPr>
        <p:txBody>
          <a:bodyPr wrap="square" rtlCol="0">
            <a:spAutoFit/>
          </a:bodyPr>
          <a:lstStyle/>
          <a:p>
            <a:r>
              <a:rPr lang="en-GB" sz="2000" b="1" i="1" dirty="0">
                <a:solidFill>
                  <a:schemeClr val="bg2">
                    <a:lumMod val="40000"/>
                    <a:lumOff val="60000"/>
                  </a:schemeClr>
                </a:solidFill>
                <a:latin typeface="Times New Roman" pitchFamily="18" charset="0"/>
              </a:rPr>
              <a:t>Semantic system</a:t>
            </a:r>
            <a:endParaRPr lang="en-GB" sz="2000" i="1" dirty="0">
              <a:solidFill>
                <a:schemeClr val="bg2">
                  <a:lumMod val="40000"/>
                  <a:lumOff val="60000"/>
                </a:schemeClr>
              </a:solidFill>
            </a:endParaRPr>
          </a:p>
        </p:txBody>
      </p:sp>
      <p:sp>
        <p:nvSpPr>
          <p:cNvPr id="29" name="Oval 28"/>
          <p:cNvSpPr/>
          <p:nvPr/>
        </p:nvSpPr>
        <p:spPr>
          <a:xfrm flipV="1">
            <a:off x="1988096" y="845096"/>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TextBox 35"/>
          <p:cNvSpPr txBox="1"/>
          <p:nvPr/>
        </p:nvSpPr>
        <p:spPr>
          <a:xfrm>
            <a:off x="1259632" y="2132856"/>
            <a:ext cx="3723976" cy="400110"/>
          </a:xfrm>
          <a:prstGeom prst="rect">
            <a:avLst/>
          </a:prstGeom>
          <a:noFill/>
        </p:spPr>
        <p:txBody>
          <a:bodyPr wrap="square" rtlCol="0">
            <a:spAutoFit/>
          </a:bodyPr>
          <a:lstStyle/>
          <a:p>
            <a:pPr algn="ctr"/>
            <a:r>
              <a:rPr lang="en-GB" sz="2000" b="1" i="1" dirty="0">
                <a:solidFill>
                  <a:schemeClr val="bg2">
                    <a:lumMod val="40000"/>
                    <a:lumOff val="60000"/>
                  </a:schemeClr>
                </a:solidFill>
                <a:latin typeface="Times New Roman" pitchFamily="18" charset="0"/>
              </a:rPr>
              <a:t>Phonological lexicon</a:t>
            </a:r>
            <a:endParaRPr lang="en-GB" sz="2000" i="1" dirty="0">
              <a:solidFill>
                <a:schemeClr val="bg2">
                  <a:lumMod val="40000"/>
                  <a:lumOff val="60000"/>
                </a:schemeClr>
              </a:solidFill>
            </a:endParaRPr>
          </a:p>
        </p:txBody>
      </p:sp>
      <p:sp>
        <p:nvSpPr>
          <p:cNvPr id="37" name="Oval 36"/>
          <p:cNvSpPr/>
          <p:nvPr/>
        </p:nvSpPr>
        <p:spPr>
          <a:xfrm flipV="1">
            <a:off x="2987824" y="836712"/>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Oval 37"/>
          <p:cNvSpPr/>
          <p:nvPr/>
        </p:nvSpPr>
        <p:spPr>
          <a:xfrm flipV="1">
            <a:off x="2483768" y="1124744"/>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p:cNvSpPr/>
          <p:nvPr/>
        </p:nvSpPr>
        <p:spPr>
          <a:xfrm flipV="1">
            <a:off x="2123728" y="3861048"/>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Oval 40"/>
          <p:cNvSpPr/>
          <p:nvPr/>
        </p:nvSpPr>
        <p:spPr>
          <a:xfrm flipV="1">
            <a:off x="2555776" y="2780928"/>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Oval 41"/>
          <p:cNvSpPr/>
          <p:nvPr/>
        </p:nvSpPr>
        <p:spPr>
          <a:xfrm flipV="1">
            <a:off x="3779912" y="2492896"/>
            <a:ext cx="216024" cy="216024"/>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Oval 43"/>
          <p:cNvSpPr/>
          <p:nvPr/>
        </p:nvSpPr>
        <p:spPr>
          <a:xfrm flipV="1">
            <a:off x="3131840" y="2420888"/>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Oval 42"/>
          <p:cNvSpPr/>
          <p:nvPr/>
        </p:nvSpPr>
        <p:spPr>
          <a:xfrm flipV="1">
            <a:off x="2843808" y="2708920"/>
            <a:ext cx="216024" cy="216024"/>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Oval 44"/>
          <p:cNvSpPr/>
          <p:nvPr/>
        </p:nvSpPr>
        <p:spPr>
          <a:xfrm flipV="1">
            <a:off x="3707904" y="4077072"/>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Oval 45"/>
          <p:cNvSpPr/>
          <p:nvPr/>
        </p:nvSpPr>
        <p:spPr>
          <a:xfrm flipV="1">
            <a:off x="2339752" y="2564904"/>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TextBox 46"/>
          <p:cNvSpPr txBox="1"/>
          <p:nvPr/>
        </p:nvSpPr>
        <p:spPr>
          <a:xfrm>
            <a:off x="179512" y="2420888"/>
            <a:ext cx="1296144" cy="707886"/>
          </a:xfrm>
          <a:prstGeom prst="rect">
            <a:avLst/>
          </a:prstGeom>
          <a:noFill/>
        </p:spPr>
        <p:txBody>
          <a:bodyPr wrap="square" rtlCol="0">
            <a:spAutoFit/>
          </a:bodyPr>
          <a:lstStyle/>
          <a:p>
            <a:r>
              <a:rPr lang="en-GB" sz="2000" b="1" i="1" dirty="0">
                <a:latin typeface="Times New Roman" pitchFamily="18" charset="0"/>
              </a:rPr>
              <a:t>Lexical nodes</a:t>
            </a:r>
            <a:endParaRPr lang="en-GB" sz="2000" dirty="0"/>
          </a:p>
        </p:txBody>
      </p:sp>
      <p:sp>
        <p:nvSpPr>
          <p:cNvPr id="49" name="Oval 48"/>
          <p:cNvSpPr/>
          <p:nvPr/>
        </p:nvSpPr>
        <p:spPr>
          <a:xfrm flipV="1">
            <a:off x="3347864" y="1052736"/>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Oval 49"/>
          <p:cNvSpPr/>
          <p:nvPr/>
        </p:nvSpPr>
        <p:spPr>
          <a:xfrm flipV="1">
            <a:off x="3995936" y="908720"/>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3" name="Straight Arrow Connector 52"/>
          <p:cNvCxnSpPr>
            <a:endCxn id="39" idx="4"/>
          </p:cNvCxnSpPr>
          <p:nvPr/>
        </p:nvCxnSpPr>
        <p:spPr>
          <a:xfrm rot="5400000">
            <a:off x="1727684" y="3320988"/>
            <a:ext cx="1008112" cy="7200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16200000" flipH="1">
            <a:off x="2699792" y="3212976"/>
            <a:ext cx="1008112" cy="43204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27" idx="6"/>
          </p:cNvCxnSpPr>
          <p:nvPr/>
        </p:nvCxnSpPr>
        <p:spPr>
          <a:xfrm>
            <a:off x="2339752" y="2780928"/>
            <a:ext cx="288032" cy="1008112"/>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3" idx="7"/>
          </p:cNvCxnSpPr>
          <p:nvPr/>
        </p:nvCxnSpPr>
        <p:spPr>
          <a:xfrm rot="16200000" flipH="1">
            <a:off x="2812173" y="3109330"/>
            <a:ext cx="1183762" cy="751717"/>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16200000" flipH="1">
            <a:off x="2951820" y="3032956"/>
            <a:ext cx="1224136" cy="1008112"/>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16200000" flipH="1">
            <a:off x="2555776" y="3284984"/>
            <a:ext cx="1008112" cy="288032"/>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179512" y="3645024"/>
            <a:ext cx="1296144" cy="707886"/>
          </a:xfrm>
          <a:prstGeom prst="rect">
            <a:avLst/>
          </a:prstGeom>
          <a:noFill/>
        </p:spPr>
        <p:txBody>
          <a:bodyPr wrap="square" rtlCol="0">
            <a:spAutoFit/>
          </a:bodyPr>
          <a:lstStyle/>
          <a:p>
            <a:r>
              <a:rPr lang="en-GB" sz="2000" b="1" i="1" dirty="0">
                <a:latin typeface="Times New Roman" pitchFamily="18" charset="0"/>
              </a:rPr>
              <a:t>Phonemenodes</a:t>
            </a:r>
            <a:endParaRPr lang="en-GB" sz="2000" dirty="0"/>
          </a:p>
        </p:txBody>
      </p:sp>
      <p:sp>
        <p:nvSpPr>
          <p:cNvPr id="70" name="Oval 69"/>
          <p:cNvSpPr/>
          <p:nvPr/>
        </p:nvSpPr>
        <p:spPr>
          <a:xfrm flipV="1">
            <a:off x="3995936" y="4149080"/>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 name="Oval 70"/>
          <p:cNvSpPr/>
          <p:nvPr/>
        </p:nvSpPr>
        <p:spPr>
          <a:xfrm flipV="1">
            <a:off x="3419872" y="4005064"/>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Oval 71"/>
          <p:cNvSpPr/>
          <p:nvPr/>
        </p:nvSpPr>
        <p:spPr>
          <a:xfrm flipV="1">
            <a:off x="4300736" y="2941712"/>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Oval 74"/>
          <p:cNvSpPr/>
          <p:nvPr/>
        </p:nvSpPr>
        <p:spPr>
          <a:xfrm flipV="1">
            <a:off x="3131840" y="3933056"/>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Oval 75"/>
          <p:cNvSpPr/>
          <p:nvPr/>
        </p:nvSpPr>
        <p:spPr>
          <a:xfrm flipV="1">
            <a:off x="4211960" y="980728"/>
            <a:ext cx="135632" cy="1524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 name="Oval 76"/>
          <p:cNvSpPr/>
          <p:nvPr/>
        </p:nvSpPr>
        <p:spPr>
          <a:xfrm flipV="1">
            <a:off x="3716288" y="989112"/>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79" name="Straight Arrow Connector 78"/>
          <p:cNvCxnSpPr/>
          <p:nvPr/>
        </p:nvCxnSpPr>
        <p:spPr>
          <a:xfrm rot="5400000">
            <a:off x="2016510" y="1808026"/>
            <a:ext cx="504056"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2" name="Oval 81"/>
          <p:cNvSpPr/>
          <p:nvPr/>
        </p:nvSpPr>
        <p:spPr>
          <a:xfrm flipV="1">
            <a:off x="3868688" y="1141512"/>
            <a:ext cx="144016" cy="14401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3" name="Straight Arrow Connector 82"/>
          <p:cNvCxnSpPr/>
          <p:nvPr/>
        </p:nvCxnSpPr>
        <p:spPr>
          <a:xfrm rot="5400000">
            <a:off x="2520566" y="1808026"/>
            <a:ext cx="504056"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5400000">
            <a:off x="3024622" y="1808026"/>
            <a:ext cx="504056"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3528678" y="1808026"/>
            <a:ext cx="504056"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rot="5400000">
            <a:off x="3888718" y="1808026"/>
            <a:ext cx="504056"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5029832" y="1728952"/>
            <a:ext cx="2468712" cy="707886"/>
          </a:xfrm>
          <a:prstGeom prst="rect">
            <a:avLst/>
          </a:prstGeom>
          <a:noFill/>
        </p:spPr>
        <p:txBody>
          <a:bodyPr wrap="square" rtlCol="0">
            <a:spAutoFit/>
          </a:bodyPr>
          <a:lstStyle/>
          <a:p>
            <a:r>
              <a:rPr lang="en-GB" sz="2000" dirty="0">
                <a:latin typeface="Times New Roman" pitchFamily="18" charset="0"/>
              </a:rPr>
              <a:t>Lexical errors (</a:t>
            </a:r>
            <a:r>
              <a:rPr lang="en-GB" sz="2000" dirty="0" err="1">
                <a:latin typeface="Times New Roman" pitchFamily="18" charset="0"/>
              </a:rPr>
              <a:t>sem</a:t>
            </a:r>
            <a:r>
              <a:rPr lang="en-GB" sz="2000" dirty="0">
                <a:latin typeface="Times New Roman" pitchFamily="18" charset="0"/>
              </a:rPr>
              <a:t>/</a:t>
            </a:r>
            <a:r>
              <a:rPr lang="en-GB" sz="2000" dirty="0" err="1">
                <a:latin typeface="Times New Roman" pitchFamily="18" charset="0"/>
              </a:rPr>
              <a:t>phon</a:t>
            </a:r>
            <a:r>
              <a:rPr lang="en-GB" sz="2000" dirty="0">
                <a:solidFill>
                  <a:srgbClr val="FF6600"/>
                </a:solidFill>
                <a:latin typeface="Times New Roman" pitchFamily="18" charset="0"/>
              </a:rPr>
              <a:t>)</a:t>
            </a:r>
            <a:endParaRPr lang="en-GB" sz="2000" dirty="0">
              <a:solidFill>
                <a:srgbClr val="FF6600"/>
              </a:solidFill>
            </a:endParaRPr>
          </a:p>
        </p:txBody>
      </p:sp>
      <p:sp>
        <p:nvSpPr>
          <p:cNvPr id="89" name="TextBox 88"/>
          <p:cNvSpPr txBox="1"/>
          <p:nvPr/>
        </p:nvSpPr>
        <p:spPr>
          <a:xfrm>
            <a:off x="5076056" y="3140968"/>
            <a:ext cx="2376264" cy="1015663"/>
          </a:xfrm>
          <a:prstGeom prst="rect">
            <a:avLst/>
          </a:prstGeom>
          <a:noFill/>
        </p:spPr>
        <p:txBody>
          <a:bodyPr wrap="square" rtlCol="0">
            <a:spAutoFit/>
          </a:bodyPr>
          <a:lstStyle/>
          <a:p>
            <a:r>
              <a:rPr lang="en-GB" sz="2000" dirty="0">
                <a:latin typeface="Times New Roman" pitchFamily="18" charset="0"/>
              </a:rPr>
              <a:t>Phonological </a:t>
            </a:r>
          </a:p>
          <a:p>
            <a:r>
              <a:rPr lang="en-GB" sz="2000" dirty="0">
                <a:latin typeface="Times New Roman" pitchFamily="18" charset="0"/>
              </a:rPr>
              <a:t>Lexical &amp; non lexical errors</a:t>
            </a:r>
            <a:endParaRPr lang="en-GB" sz="2000" dirty="0"/>
          </a:p>
        </p:txBody>
      </p:sp>
      <p:sp>
        <p:nvSpPr>
          <p:cNvPr id="92" name="Line 9"/>
          <p:cNvSpPr>
            <a:spLocks noChangeShapeType="1"/>
          </p:cNvSpPr>
          <p:nvPr/>
        </p:nvSpPr>
        <p:spPr bwMode="auto">
          <a:xfrm>
            <a:off x="3203848" y="4509120"/>
            <a:ext cx="0" cy="304800"/>
          </a:xfrm>
          <a:prstGeom prst="line">
            <a:avLst/>
          </a:prstGeom>
          <a:noFill/>
          <a:ln w="28575">
            <a:solidFill>
              <a:schemeClr val="tx1"/>
            </a:solidFill>
            <a:round/>
            <a:headEnd/>
            <a:tailEnd type="triangle" w="med" len="med"/>
          </a:ln>
        </p:spPr>
        <p:txBody>
          <a:bodyPr/>
          <a:lstStyle/>
          <a:p>
            <a:endParaRPr lang="en-GB" dirty="0"/>
          </a:p>
        </p:txBody>
      </p:sp>
      <p:sp>
        <p:nvSpPr>
          <p:cNvPr id="93" name="Line 9"/>
          <p:cNvSpPr>
            <a:spLocks noChangeShapeType="1"/>
          </p:cNvSpPr>
          <p:nvPr/>
        </p:nvSpPr>
        <p:spPr bwMode="auto">
          <a:xfrm>
            <a:off x="3563888" y="4509120"/>
            <a:ext cx="0" cy="304800"/>
          </a:xfrm>
          <a:prstGeom prst="line">
            <a:avLst/>
          </a:prstGeom>
          <a:noFill/>
          <a:ln w="28575">
            <a:solidFill>
              <a:schemeClr val="tx1"/>
            </a:solidFill>
            <a:round/>
            <a:headEnd/>
            <a:tailEnd type="triangle" w="med" len="med"/>
          </a:ln>
        </p:spPr>
        <p:txBody>
          <a:bodyPr/>
          <a:lstStyle/>
          <a:p>
            <a:endParaRPr lang="en-GB" dirty="0"/>
          </a:p>
        </p:txBody>
      </p:sp>
      <p:sp>
        <p:nvSpPr>
          <p:cNvPr id="94" name="Line 9"/>
          <p:cNvSpPr>
            <a:spLocks noChangeShapeType="1"/>
          </p:cNvSpPr>
          <p:nvPr/>
        </p:nvSpPr>
        <p:spPr bwMode="auto">
          <a:xfrm>
            <a:off x="2267744" y="4509120"/>
            <a:ext cx="0" cy="304800"/>
          </a:xfrm>
          <a:prstGeom prst="line">
            <a:avLst/>
          </a:prstGeom>
          <a:noFill/>
          <a:ln w="28575">
            <a:solidFill>
              <a:schemeClr val="tx1"/>
            </a:solidFill>
            <a:round/>
            <a:headEnd/>
            <a:tailEnd type="triangle" w="med" len="med"/>
          </a:ln>
        </p:spPr>
        <p:txBody>
          <a:bodyPr/>
          <a:lstStyle/>
          <a:p>
            <a:endParaRPr lang="en-GB" dirty="0"/>
          </a:p>
        </p:txBody>
      </p:sp>
      <p:sp>
        <p:nvSpPr>
          <p:cNvPr id="95" name="Line 9"/>
          <p:cNvSpPr>
            <a:spLocks noChangeShapeType="1"/>
          </p:cNvSpPr>
          <p:nvPr/>
        </p:nvSpPr>
        <p:spPr bwMode="auto">
          <a:xfrm>
            <a:off x="2627784" y="4509120"/>
            <a:ext cx="0" cy="304800"/>
          </a:xfrm>
          <a:prstGeom prst="line">
            <a:avLst/>
          </a:prstGeom>
          <a:noFill/>
          <a:ln w="28575">
            <a:solidFill>
              <a:schemeClr val="tx1"/>
            </a:solidFill>
            <a:round/>
            <a:headEnd/>
            <a:tailEnd type="triangle" w="med" len="med"/>
          </a:ln>
        </p:spPr>
        <p:txBody>
          <a:bodyPr/>
          <a:lstStyle/>
          <a:p>
            <a:endParaRPr lang="en-GB" dirty="0"/>
          </a:p>
        </p:txBody>
      </p:sp>
      <p:sp>
        <p:nvSpPr>
          <p:cNvPr id="96" name="Line 9"/>
          <p:cNvSpPr>
            <a:spLocks noChangeShapeType="1"/>
          </p:cNvSpPr>
          <p:nvPr/>
        </p:nvSpPr>
        <p:spPr bwMode="auto">
          <a:xfrm>
            <a:off x="3923928" y="4509120"/>
            <a:ext cx="0" cy="304800"/>
          </a:xfrm>
          <a:prstGeom prst="line">
            <a:avLst/>
          </a:prstGeom>
          <a:noFill/>
          <a:ln w="28575">
            <a:solidFill>
              <a:schemeClr val="tx1"/>
            </a:solidFill>
            <a:round/>
            <a:headEnd/>
            <a:tailEnd type="triangle" w="med" len="med"/>
          </a:ln>
        </p:spPr>
        <p:txBody>
          <a:bodyPr/>
          <a:lstStyle/>
          <a:p>
            <a:endParaRPr lang="en-GB" dirty="0"/>
          </a:p>
        </p:txBody>
      </p:sp>
      <p:sp>
        <p:nvSpPr>
          <p:cNvPr id="97" name="Right Brace 96"/>
          <p:cNvSpPr/>
          <p:nvPr/>
        </p:nvSpPr>
        <p:spPr>
          <a:xfrm>
            <a:off x="4716016" y="1412776"/>
            <a:ext cx="216024" cy="1512168"/>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98" name="Right Brace 97"/>
          <p:cNvSpPr/>
          <p:nvPr/>
        </p:nvSpPr>
        <p:spPr>
          <a:xfrm>
            <a:off x="4932040" y="2780928"/>
            <a:ext cx="72008" cy="144016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99" name="Rounded Rectangle 98"/>
          <p:cNvSpPr/>
          <p:nvPr/>
        </p:nvSpPr>
        <p:spPr>
          <a:xfrm>
            <a:off x="1619672" y="548680"/>
            <a:ext cx="3096344" cy="3888432"/>
          </a:xfrm>
          <a:prstGeom prst="round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Arrow Connector 8">
            <a:extLst>
              <a:ext uri="{FF2B5EF4-FFF2-40B4-BE49-F238E27FC236}">
                <a16:creationId xmlns:a16="http://schemas.microsoft.com/office/drawing/2014/main" id="{ABBA4F8A-CE2D-4F1C-8687-9C50935E7704}"/>
              </a:ext>
            </a:extLst>
          </p:cNvPr>
          <p:cNvCxnSpPr>
            <a:cxnSpLocks/>
          </p:cNvCxnSpPr>
          <p:nvPr/>
        </p:nvCxnSpPr>
        <p:spPr>
          <a:xfrm flipH="1" flipV="1">
            <a:off x="5084440" y="1321532"/>
            <a:ext cx="2294284" cy="400110"/>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6E08B3D4-B5C7-4928-A48F-387D0DABA021}"/>
              </a:ext>
            </a:extLst>
          </p:cNvPr>
          <p:cNvCxnSpPr>
            <a:cxnSpLocks/>
          </p:cNvCxnSpPr>
          <p:nvPr/>
        </p:nvCxnSpPr>
        <p:spPr>
          <a:xfrm flipH="1">
            <a:off x="4942779" y="2420888"/>
            <a:ext cx="2435945" cy="220090"/>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979DC59-A600-44F8-853F-155BE6AF3BEF}"/>
              </a:ext>
            </a:extLst>
          </p:cNvPr>
          <p:cNvSpPr txBox="1"/>
          <p:nvPr/>
        </p:nvSpPr>
        <p:spPr>
          <a:xfrm>
            <a:off x="7502300" y="1706905"/>
            <a:ext cx="1187624" cy="707886"/>
          </a:xfrm>
          <a:prstGeom prst="rect">
            <a:avLst/>
          </a:prstGeom>
          <a:noFill/>
        </p:spPr>
        <p:txBody>
          <a:bodyPr wrap="square" rtlCol="0">
            <a:spAutoFit/>
          </a:bodyPr>
          <a:lstStyle/>
          <a:p>
            <a:r>
              <a:rPr lang="en-GB" sz="2000" b="1" dirty="0">
                <a:solidFill>
                  <a:schemeClr val="accent2">
                    <a:lumMod val="75000"/>
                  </a:schemeClr>
                </a:solidFill>
              </a:rPr>
              <a:t>Lex –Sem therapies</a:t>
            </a:r>
          </a:p>
        </p:txBody>
      </p:sp>
      <p:cxnSp>
        <p:nvCxnSpPr>
          <p:cNvPr id="73" name="Straight Arrow Connector 72">
            <a:extLst>
              <a:ext uri="{FF2B5EF4-FFF2-40B4-BE49-F238E27FC236}">
                <a16:creationId xmlns:a16="http://schemas.microsoft.com/office/drawing/2014/main" id="{8E5B5ACD-6A82-4719-A486-F7E50094104D}"/>
              </a:ext>
            </a:extLst>
          </p:cNvPr>
          <p:cNvCxnSpPr>
            <a:cxnSpLocks/>
            <a:stCxn id="89" idx="3"/>
          </p:cNvCxnSpPr>
          <p:nvPr/>
        </p:nvCxnSpPr>
        <p:spPr>
          <a:xfrm flipH="1">
            <a:off x="6708056" y="3648800"/>
            <a:ext cx="744264" cy="39090"/>
          </a:xfrm>
          <a:prstGeom prst="straightConnector1">
            <a:avLst/>
          </a:prstGeom>
          <a:ln w="28575">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A5FA5849-F936-41A3-BB70-96B08364F04F}"/>
              </a:ext>
            </a:extLst>
          </p:cNvPr>
          <p:cNvSpPr txBox="1"/>
          <p:nvPr/>
        </p:nvSpPr>
        <p:spPr>
          <a:xfrm>
            <a:off x="7508723" y="3183068"/>
            <a:ext cx="1311741" cy="1323439"/>
          </a:xfrm>
          <a:prstGeom prst="rect">
            <a:avLst/>
          </a:prstGeom>
          <a:noFill/>
        </p:spPr>
        <p:txBody>
          <a:bodyPr wrap="square" rtlCol="0">
            <a:spAutoFit/>
          </a:bodyPr>
          <a:lstStyle/>
          <a:p>
            <a:r>
              <a:rPr lang="en-GB" sz="2000" b="1" dirty="0">
                <a:solidFill>
                  <a:schemeClr val="tx2">
                    <a:lumMod val="75000"/>
                  </a:schemeClr>
                </a:solidFill>
              </a:rPr>
              <a:t>Phon. non-lexical</a:t>
            </a:r>
          </a:p>
          <a:p>
            <a:r>
              <a:rPr lang="en-GB" sz="2000" b="1" dirty="0">
                <a:solidFill>
                  <a:schemeClr val="tx2">
                    <a:lumMod val="75000"/>
                  </a:schemeClr>
                </a:solidFill>
              </a:rPr>
              <a:t>therapies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1" y="1124744"/>
            <a:ext cx="7632848" cy="1938992"/>
          </a:xfrm>
          <a:prstGeom prst="rect">
            <a:avLst/>
          </a:prstGeom>
          <a:noFill/>
        </p:spPr>
        <p:txBody>
          <a:bodyPr wrap="square" rtlCol="0">
            <a:spAutoFit/>
          </a:bodyPr>
          <a:lstStyle/>
          <a:p>
            <a:r>
              <a:rPr lang="en-GB" sz="2000" dirty="0"/>
              <a:t>Most therapeutic approaches has focused on semantic treatment</a:t>
            </a:r>
          </a:p>
          <a:p>
            <a:endParaRPr lang="en-GB" sz="2000" dirty="0"/>
          </a:p>
          <a:p>
            <a:r>
              <a:rPr lang="en-GB" sz="2000" dirty="0"/>
              <a:t>One can expect more generalizations because semantic features are shared among words</a:t>
            </a:r>
          </a:p>
          <a:p>
            <a:endParaRPr lang="en-GB" sz="2000" dirty="0"/>
          </a:p>
          <a:p>
            <a:r>
              <a:rPr lang="en-GB" sz="2000" dirty="0"/>
              <a:t>BUT do different treatments work better for different patients?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1055</TotalTime>
  <Words>1665</Words>
  <Application>Microsoft Office PowerPoint</Application>
  <PresentationFormat>On-screen Show (4:3)</PresentationFormat>
  <Paragraphs>320</Paragraphs>
  <Slides>32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Times New Roman</vt:lpstr>
      <vt:lpstr>Wingdings</vt:lpstr>
      <vt:lpstr>Office Theme</vt:lpstr>
      <vt:lpstr>Treating semantic and phonological impairments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Treating semantic and phonological impairments in aphasia</dc:title>
  <dc:creator>OlsonAC</dc:creator>
  <cp:lastModifiedBy>Cristina Romani</cp:lastModifiedBy>
  <cp:revision>56</cp:revision>
  <dcterms:created xsi:type="dcterms:W3CDTF">2011-02-15T10:19:02Z</dcterms:created>
  <dcterms:modified xsi:type="dcterms:W3CDTF">2018-11-25T23:08:21Z</dcterms:modified>
</cp:coreProperties>
</file>