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tags/tag1.xml" ContentType="application/vnd.openxmlformats-officedocument.presentationml.tags+xml"/>
  <Override PartName="/ppt/notesSlides/notesSlide92.xml" ContentType="application/vnd.openxmlformats-officedocument.presentationml.notesSlide+xml"/>
  <Override PartName="/ppt/tags/tag2.xml" ContentType="application/vnd.openxmlformats-officedocument.presentationml.tags+xml"/>
  <Override PartName="/ppt/notesSlides/notesSlide93.xml" ContentType="application/vnd.openxmlformats-officedocument.presentationml.notesSlide+xml"/>
  <Override PartName="/ppt/tags/tag3.xml" ContentType="application/vnd.openxmlformats-officedocument.presentationml.tags+xml"/>
  <Override PartName="/ppt/notesSlides/notesSlide94.xml" ContentType="application/vnd.openxmlformats-officedocument.presentationml.notesSlide+xml"/>
  <Override PartName="/ppt/tags/tag4.xml" ContentType="application/vnd.openxmlformats-officedocument.presentationml.tags+xml"/>
  <Override PartName="/ppt/notesSlides/notesSlide95.xml" ContentType="application/vnd.openxmlformats-officedocument.presentationml.notesSlide+xml"/>
  <Override PartName="/ppt/tags/tag5.xml" ContentType="application/vnd.openxmlformats-officedocument.presentationml.tags+xml"/>
  <Override PartName="/ppt/notesSlides/notesSlide96.xml" ContentType="application/vnd.openxmlformats-officedocument.presentationml.notesSlide+xml"/>
  <Override PartName="/ppt/tags/tag6.xml" ContentType="application/vnd.openxmlformats-officedocument.presentationml.tags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tags/tag7.xml" ContentType="application/vnd.openxmlformats-officedocument.presentationml.tags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12"/>
  </p:notesMasterIdLst>
  <p:handoutMasterIdLst>
    <p:handoutMasterId r:id="rId113"/>
  </p:handoutMasterIdLst>
  <p:sldIdLst>
    <p:sldId id="257" r:id="rId3"/>
    <p:sldId id="354" r:id="rId4"/>
    <p:sldId id="482" r:id="rId5"/>
    <p:sldId id="488" r:id="rId6"/>
    <p:sldId id="489" r:id="rId7"/>
    <p:sldId id="709" r:id="rId8"/>
    <p:sldId id="491" r:id="rId9"/>
    <p:sldId id="645" r:id="rId10"/>
    <p:sldId id="646" r:id="rId11"/>
    <p:sldId id="503" r:id="rId12"/>
    <p:sldId id="504" r:id="rId13"/>
    <p:sldId id="505" r:id="rId14"/>
    <p:sldId id="506" r:id="rId15"/>
    <p:sldId id="732" r:id="rId16"/>
    <p:sldId id="799" r:id="rId17"/>
    <p:sldId id="507" r:id="rId18"/>
    <p:sldId id="826" r:id="rId19"/>
    <p:sldId id="827" r:id="rId20"/>
    <p:sldId id="513" r:id="rId21"/>
    <p:sldId id="728" r:id="rId22"/>
    <p:sldId id="729" r:id="rId23"/>
    <p:sldId id="730" r:id="rId24"/>
    <p:sldId id="731" r:id="rId25"/>
    <p:sldId id="800" r:id="rId26"/>
    <p:sldId id="508" r:id="rId27"/>
    <p:sldId id="727" r:id="rId28"/>
    <p:sldId id="515" r:id="rId29"/>
    <p:sldId id="628" r:id="rId30"/>
    <p:sldId id="516" r:id="rId31"/>
    <p:sldId id="517" r:id="rId32"/>
    <p:sldId id="615" r:id="rId33"/>
    <p:sldId id="616" r:id="rId34"/>
    <p:sldId id="518" r:id="rId35"/>
    <p:sldId id="653" r:id="rId36"/>
    <p:sldId id="654" r:id="rId37"/>
    <p:sldId id="655" r:id="rId38"/>
    <p:sldId id="656" r:id="rId39"/>
    <p:sldId id="818" r:id="rId40"/>
    <p:sldId id="819" r:id="rId41"/>
    <p:sldId id="820" r:id="rId42"/>
    <p:sldId id="652" r:id="rId43"/>
    <p:sldId id="519" r:id="rId44"/>
    <p:sldId id="520" r:id="rId45"/>
    <p:sldId id="522" r:id="rId46"/>
    <p:sldId id="523" r:id="rId47"/>
    <p:sldId id="525" r:id="rId48"/>
    <p:sldId id="724" r:id="rId49"/>
    <p:sldId id="526" r:id="rId50"/>
    <p:sldId id="524" r:id="rId51"/>
    <p:sldId id="823" r:id="rId52"/>
    <p:sldId id="539" r:id="rId53"/>
    <p:sldId id="801" r:id="rId54"/>
    <p:sldId id="713" r:id="rId55"/>
    <p:sldId id="824" r:id="rId56"/>
    <p:sldId id="825" r:id="rId57"/>
    <p:sldId id="631" r:id="rId58"/>
    <p:sldId id="632" r:id="rId59"/>
    <p:sldId id="528" r:id="rId60"/>
    <p:sldId id="527" r:id="rId61"/>
    <p:sldId id="529" r:id="rId62"/>
    <p:sldId id="530" r:id="rId63"/>
    <p:sldId id="531" r:id="rId64"/>
    <p:sldId id="802" r:id="rId65"/>
    <p:sldId id="532" r:id="rId66"/>
    <p:sldId id="638" r:id="rId67"/>
    <p:sldId id="639" r:id="rId68"/>
    <p:sldId id="534" r:id="rId69"/>
    <p:sldId id="538" r:id="rId70"/>
    <p:sldId id="725" r:id="rId71"/>
    <p:sldId id="634" r:id="rId72"/>
    <p:sldId id="648" r:id="rId73"/>
    <p:sldId id="650" r:id="rId74"/>
    <p:sldId id="651" r:id="rId75"/>
    <p:sldId id="551" r:id="rId76"/>
    <p:sldId id="559" r:id="rId77"/>
    <p:sldId id="642" r:id="rId78"/>
    <p:sldId id="643" r:id="rId79"/>
    <p:sldId id="644" r:id="rId80"/>
    <p:sldId id="560" r:id="rId81"/>
    <p:sldId id="816" r:id="rId82"/>
    <p:sldId id="575" r:id="rId83"/>
    <p:sldId id="552" r:id="rId84"/>
    <p:sldId id="769" r:id="rId85"/>
    <p:sldId id="715" r:id="rId86"/>
    <p:sldId id="828" r:id="rId87"/>
    <p:sldId id="714" r:id="rId88"/>
    <p:sldId id="535" r:id="rId89"/>
    <p:sldId id="561" r:id="rId90"/>
    <p:sldId id="536" r:id="rId91"/>
    <p:sldId id="537" r:id="rId92"/>
    <p:sldId id="553" r:id="rId93"/>
    <p:sldId id="716" r:id="rId94"/>
    <p:sldId id="717" r:id="rId95"/>
    <p:sldId id="718" r:id="rId96"/>
    <p:sldId id="719" r:id="rId97"/>
    <p:sldId id="735" r:id="rId98"/>
    <p:sldId id="721" r:id="rId99"/>
    <p:sldId id="557" r:id="rId100"/>
    <p:sldId id="817" r:id="rId101"/>
    <p:sldId id="564" r:id="rId102"/>
    <p:sldId id="566" r:id="rId103"/>
    <p:sldId id="567" r:id="rId104"/>
    <p:sldId id="568" r:id="rId105"/>
    <p:sldId id="573" r:id="rId106"/>
    <p:sldId id="569" r:id="rId107"/>
    <p:sldId id="558" r:id="rId108"/>
    <p:sldId id="571" r:id="rId109"/>
    <p:sldId id="821" r:id="rId110"/>
    <p:sldId id="414" r:id="rId111"/>
  </p:sldIdLst>
  <p:sldSz cx="9144000" cy="6858000" type="screen4x3"/>
  <p:notesSz cx="6858000" cy="9144000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CC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7" userDrawn="1">
          <p15:clr>
            <a:srgbClr val="A4A3A4"/>
          </p15:clr>
        </p15:guide>
        <p15:guide id="19" orient="horz" pos="4320" userDrawn="1">
          <p15:clr>
            <a:srgbClr val="A4A3A4"/>
          </p15:clr>
        </p15:guide>
        <p15:guide id="20" pos="3184">
          <p15:clr>
            <a:srgbClr val="A4A3A4"/>
          </p15:clr>
        </p15:guide>
        <p15:guide id="21" orient="horz" pos="30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1C1F22"/>
    <a:srgbClr val="BBD1DC"/>
    <a:srgbClr val="F0FD3B"/>
    <a:srgbClr val="0000FF"/>
    <a:srgbClr val="FF6600"/>
    <a:srgbClr val="8176A2"/>
    <a:srgbClr val="4C81B8"/>
    <a:srgbClr val="A54C4B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3" autoAdjust="0"/>
    <p:restoredTop sz="93525" autoAdjust="0"/>
  </p:normalViewPr>
  <p:slideViewPr>
    <p:cSldViewPr snapToGrid="0" showGuides="1">
      <p:cViewPr>
        <p:scale>
          <a:sx n="100" d="100"/>
          <a:sy n="100" d="100"/>
        </p:scale>
        <p:origin x="1392" y="132"/>
      </p:cViewPr>
      <p:guideLst>
        <p:guide/>
        <p:guide orient="horz" pos="4320"/>
        <p:guide pos="3184"/>
        <p:guide orient="horz" pos="3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tableStyles" Target="tableStyle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slide" Target="slides/slide108.xml"/><Relationship Id="rId115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83475AE5-5FE3-48CB-811E-58E477F744F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918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1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Fare clic per modificare gli stili del testo dello schema</a:t>
            </a:r>
          </a:p>
          <a:p>
            <a:pPr lvl="1"/>
            <a:r>
              <a:rPr lang="en-GB" noProof="0"/>
              <a:t>Secondo livello</a:t>
            </a:r>
          </a:p>
          <a:p>
            <a:pPr lvl="2"/>
            <a:r>
              <a:rPr lang="en-GB" noProof="0"/>
              <a:t>Terzo livello</a:t>
            </a:r>
          </a:p>
          <a:p>
            <a:pPr lvl="3"/>
            <a:r>
              <a:rPr lang="en-GB" noProof="0"/>
              <a:t>Quarto livello</a:t>
            </a:r>
          </a:p>
          <a:p>
            <a:pPr lvl="4"/>
            <a:r>
              <a:rPr lang="en-GB" noProof="0"/>
              <a:t>Quinto livello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CECF0985-CD33-4544-BB39-ECC927B2897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004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A5E7A-4A8B-4E86-A357-1252145C0B17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11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DF8DEB-7819-4222-8523-F4D65020F9BC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68024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AD092-01EF-46F2-B17D-6858BE35F21D}" type="slidenum">
              <a:rPr lang="en-GB" smtClean="0"/>
              <a:pPr/>
              <a:t>100</a:t>
            </a:fld>
            <a:endParaRPr lang="en-GB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172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02BD8-EE6F-4A92-9247-66459829ABB7}" type="slidenum">
              <a:rPr lang="en-GB" smtClean="0"/>
              <a:pPr/>
              <a:t>101</a:t>
            </a:fld>
            <a:endParaRPr lang="en-GB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94351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F7277B-05B5-4B73-A809-A99A7A052BA6}" type="slidenum">
              <a:rPr lang="en-GB" smtClean="0"/>
              <a:pPr/>
              <a:t>102</a:t>
            </a:fld>
            <a:endParaRPr lang="en-GB"/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66010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B32920-54E3-4055-B9D3-3AF1A7FDD4E1}" type="slidenum">
              <a:rPr lang="en-GB" smtClean="0"/>
              <a:pPr/>
              <a:t>103</a:t>
            </a:fld>
            <a:endParaRPr lang="en-GB"/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41027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8745D-2582-42AC-8B61-F16F49351354}" type="slidenum">
              <a:rPr lang="en-GB" smtClean="0"/>
              <a:pPr/>
              <a:t>104</a:t>
            </a:fld>
            <a:endParaRPr lang="en-GB"/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540465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B916B-EBEB-47B6-ACAF-1A19B5D8BE43}" type="slidenum">
              <a:rPr lang="en-GB" smtClean="0"/>
              <a:pPr/>
              <a:t>105</a:t>
            </a:fld>
            <a:endParaRPr lang="en-GB"/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67336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98D57B-7943-4A91-B789-18E317FECBD7}" type="slidenum">
              <a:rPr lang="en-GB" smtClean="0"/>
              <a:pPr/>
              <a:t>106</a:t>
            </a:fld>
            <a:endParaRPr lang="en-GB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8574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BFCE7-9158-429F-9E66-B06B556DDB0F}" type="slidenum">
              <a:rPr lang="en-GB" smtClean="0"/>
              <a:pPr/>
              <a:t>107</a:t>
            </a:fld>
            <a:endParaRPr lang="en-GB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3927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BFCE7-9158-429F-9E66-B06B556DDB0F}" type="slidenum">
              <a:rPr lang="en-GB" smtClean="0"/>
              <a:pPr/>
              <a:t>108</a:t>
            </a:fld>
            <a:endParaRPr lang="en-GB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43535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A8A93-7433-4FD9-91A6-764A18EE18F2}" type="slidenum">
              <a:rPr lang="en-GB" smtClean="0"/>
              <a:pPr/>
              <a:t>109</a:t>
            </a:fld>
            <a:endParaRPr lang="en-GB"/>
          </a:p>
        </p:txBody>
      </p:sp>
      <p:sp>
        <p:nvSpPr>
          <p:cNvPr id="321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189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C223B0-11E8-4C16-897F-271996DD3A3C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032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698081-16B0-403C-B3F4-45772E470EC6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210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7C63B-526A-4417-95E3-0AB072F864DE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862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7C63B-526A-4417-95E3-0AB072F864DE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862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7C63B-526A-4417-95E3-0AB072F864DE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862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45923C-5539-4677-98FA-0018D20129A2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323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45923C-5539-4677-98FA-0018D20129A2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81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45923C-5539-4677-98FA-0018D20129A2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373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1D6360-D83A-408A-8DDE-CFD0A3C615FE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776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57379C-43DF-4C85-A4B9-00AD8C9A0121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529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20E2E-1BE3-4A9F-9062-C73C6BAEB58C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553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20E2E-1BE3-4A9F-9062-C73C6BAEB58C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553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20E2E-1BE3-4A9F-9062-C73C6BAEB58C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553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20E2E-1BE3-4A9F-9062-C73C6BAEB58C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553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20E2E-1BE3-4A9F-9062-C73C6BAEB58C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553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8CB32C-2FB6-4AE8-B38A-D066BE0D51F4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1806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E5E21A-D44F-4ED0-AF2D-4F2DD3A878D5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131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52261-DD24-4CDB-BC72-C72085AC8136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7872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6E66F-5AC4-4B65-8BBF-37C344CA66F0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7466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F71AF1-12A8-4D22-A984-7C097C263CBC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474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ECBDE1-9843-4CA7-B397-56707376D11C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614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88345-7104-4E38-A77C-FABF6E0A7019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3904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A8800D-90F9-4EDE-8BFD-8990318CA896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806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BB6239-9ADB-4C8B-9EEB-F4EB60291000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0602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BA257-3507-4F3D-8AE4-4DF6A7B7B428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006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00C17-3CE2-4C2A-AB86-14143D4C2D82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2138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9B982-CF40-41BB-80B7-3B204751956B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8598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FF9C1-869B-464F-9D85-42B9EAE55C02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4373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23A8F-328D-4486-A9DA-2308A90EDBCD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2517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23A8F-328D-4486-A9DA-2308A90EDBCD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2517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23A8F-328D-4486-A9DA-2308A90EDBCD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251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072E87-EFA6-465E-90C4-1D69D80B794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793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23A8F-328D-4486-A9DA-2308A90EDBCD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2517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64D216-FC89-4BEE-8ABA-7989A706FFFD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7708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B1F521-98AA-4DA3-9F73-EC3F31A41DE4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692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F50EE2-6745-43D0-AB07-5479AC90481B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496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88C75-CC0D-445C-9424-DBF14AFD5A66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6632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FF2AF-A38D-4B41-85BD-D85B75B31AF1}" type="slidenum">
              <a:rPr lang="en-GB" smtClean="0"/>
              <a:pPr/>
              <a:t>45</a:t>
            </a:fld>
            <a:endParaRPr lang="en-GB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0414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43EA5F-734A-4D57-9008-8DCF3B0907DA}" type="slidenum">
              <a:rPr lang="en-GB" smtClean="0"/>
              <a:pPr/>
              <a:t>46</a:t>
            </a:fld>
            <a:endParaRPr lang="en-GB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2180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43EA5F-734A-4D57-9008-8DCF3B0907DA}" type="slidenum">
              <a:rPr lang="en-GB" smtClean="0"/>
              <a:pPr/>
              <a:t>47</a:t>
            </a:fld>
            <a:endParaRPr lang="en-GB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2180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D20B7-5B25-4AB8-87B1-0781A45A2790}" type="slidenum">
              <a:rPr lang="en-GB" smtClean="0"/>
              <a:pPr/>
              <a:t>48</a:t>
            </a:fld>
            <a:endParaRPr lang="en-GB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2245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5012B4-BC63-4417-A423-8E2761B58492}" type="slidenum">
              <a:rPr lang="en-GB" smtClean="0"/>
              <a:pPr/>
              <a:t>49</a:t>
            </a:fld>
            <a:endParaRPr lang="en-GB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73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AF921-C3AF-4EBE-98D5-ACF04AE1F657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5742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23A8F-328D-4486-A9DA-2308A90EDBCD}" type="slidenum">
              <a:rPr lang="en-GB" smtClean="0"/>
              <a:pPr/>
              <a:t>50</a:t>
            </a:fld>
            <a:endParaRPr lang="en-GB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2517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E26BC-0DC8-4917-A545-C6CE9CA7E9A0}" type="slidenum">
              <a:rPr lang="en-GB" smtClean="0"/>
              <a:pPr/>
              <a:t>51</a:t>
            </a:fld>
            <a:endParaRPr lang="en-GB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5352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E26BC-0DC8-4917-A545-C6CE9CA7E9A0}" type="slidenum">
              <a:rPr lang="en-GB" smtClean="0"/>
              <a:pPr/>
              <a:t>52</a:t>
            </a:fld>
            <a:endParaRPr lang="en-GB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1270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E26BC-0DC8-4917-A545-C6CE9CA7E9A0}" type="slidenum">
              <a:rPr lang="en-GB" smtClean="0"/>
              <a:pPr/>
              <a:t>53</a:t>
            </a:fld>
            <a:endParaRPr lang="en-GB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9425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E26BC-0DC8-4917-A545-C6CE9CA7E9A0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9425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23A8F-328D-4486-A9DA-2308A90EDBCD}" type="slidenum">
              <a:rPr lang="en-GB" smtClean="0"/>
              <a:pPr/>
              <a:t>55</a:t>
            </a:fld>
            <a:endParaRPr lang="en-GB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25174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7CF76-BABA-4256-989B-8148F2B21B55}" type="slidenum">
              <a:rPr lang="en-GB" smtClean="0"/>
              <a:pPr/>
              <a:t>56</a:t>
            </a:fld>
            <a:endParaRPr lang="en-GB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3431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78B09-A993-455D-81FB-8CBFFB62D6C5}" type="slidenum">
              <a:rPr lang="en-GB" smtClean="0"/>
              <a:pPr/>
              <a:t>57</a:t>
            </a:fld>
            <a:endParaRPr lang="en-GB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15010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588118-46FA-4E2E-9A10-44F86F335232}" type="slidenum">
              <a:rPr lang="en-GB" smtClean="0"/>
              <a:pPr/>
              <a:t>58</a:t>
            </a:fld>
            <a:endParaRPr lang="en-GB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29939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49E68C-BC1F-4B76-8B57-F338AD9EE5BA}" type="slidenum">
              <a:rPr lang="en-GB" smtClean="0"/>
              <a:pPr/>
              <a:t>59</a:t>
            </a:fld>
            <a:endParaRPr lang="en-GB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238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98CE0-F3E2-4E2A-8000-94C77B3666D6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5321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4CFFC2-4319-43B1-8DF4-B6FDE07DB166}" type="slidenum">
              <a:rPr lang="en-GB" smtClean="0"/>
              <a:pPr/>
              <a:t>60</a:t>
            </a:fld>
            <a:endParaRPr lang="en-GB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87777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3E9EA-CAA0-4A6C-9D7E-B5D153A05C0F}" type="slidenum">
              <a:rPr lang="en-GB" smtClean="0"/>
              <a:pPr/>
              <a:t>61</a:t>
            </a:fld>
            <a:endParaRPr lang="en-GB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78484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D4AB5-8EBC-43E4-8A45-0A3C1F328237}" type="slidenum">
              <a:rPr lang="en-GB" smtClean="0"/>
              <a:pPr/>
              <a:t>62</a:t>
            </a:fld>
            <a:endParaRPr lang="en-GB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2827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D4AB5-8EBC-43E4-8A45-0A3C1F328237}" type="slidenum">
              <a:rPr lang="en-GB" smtClean="0"/>
              <a:pPr/>
              <a:t>63</a:t>
            </a:fld>
            <a:endParaRPr lang="en-GB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91661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FEFA6-EA08-4881-8826-D578E9CD237A}" type="slidenum">
              <a:rPr lang="en-GB" smtClean="0"/>
              <a:pPr/>
              <a:t>64</a:t>
            </a:fld>
            <a:endParaRPr lang="en-GB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6665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6D1D7-4E3C-43D7-AFE7-713A6ED87298}" type="slidenum">
              <a:rPr lang="en-GB" smtClean="0"/>
              <a:pPr/>
              <a:t>65</a:t>
            </a:fld>
            <a:endParaRPr lang="en-GB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85025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A3CAE-20E3-441C-8974-2E0BCEFF817B}" type="slidenum">
              <a:rPr lang="en-GB" smtClean="0"/>
              <a:pPr/>
              <a:t>66</a:t>
            </a:fld>
            <a:endParaRPr lang="en-GB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80240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4CAB1-A7D0-43D5-BC70-5BF4F5C05F41}" type="slidenum">
              <a:rPr lang="en-GB" smtClean="0"/>
              <a:pPr/>
              <a:t>67</a:t>
            </a:fld>
            <a:endParaRPr lang="en-GB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73511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6F191-0668-4AEC-87BE-715BB7DE3E79}" type="slidenum">
              <a:rPr lang="en-GB" smtClean="0"/>
              <a:pPr/>
              <a:t>68</a:t>
            </a:fld>
            <a:endParaRPr lang="en-GB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84643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6F191-0668-4AEC-87BE-715BB7DE3E79}" type="slidenum">
              <a:rPr lang="en-GB" smtClean="0"/>
              <a:pPr/>
              <a:t>69</a:t>
            </a:fld>
            <a:endParaRPr lang="en-GB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846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0917B-A689-48F4-B80D-D13B4DB4830D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33125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D0D75D-2517-483F-9186-8F5E2B3DCEB4}" type="slidenum">
              <a:rPr lang="en-GB" smtClean="0"/>
              <a:pPr/>
              <a:t>70</a:t>
            </a:fld>
            <a:endParaRPr lang="en-GB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96395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C20636-1D98-494C-8769-5A8EC20FEF9E}" type="slidenum">
              <a:rPr lang="en-GB" smtClean="0"/>
              <a:pPr/>
              <a:t>71</a:t>
            </a:fld>
            <a:endParaRPr lang="en-GB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48378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AA0DCF-0D9E-45CF-813A-A97BE7411F4E}" type="slidenum">
              <a:rPr lang="en-GB" smtClean="0"/>
              <a:pPr/>
              <a:t>72</a:t>
            </a:fld>
            <a:endParaRPr lang="en-GB"/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80522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77538-6D53-4280-B33A-5FA09A0EF9C8}" type="slidenum">
              <a:rPr lang="en-GB" smtClean="0"/>
              <a:pPr/>
              <a:t>73</a:t>
            </a:fld>
            <a:endParaRPr lang="en-GB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11704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6776E5-7B0E-43C2-AD49-D8BECFCC933F}" type="slidenum">
              <a:rPr lang="en-GB" smtClean="0"/>
              <a:pPr/>
              <a:t>74</a:t>
            </a:fld>
            <a:endParaRPr lang="en-GB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36790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ABD5E2-2827-450A-BA46-A13A21FF2FEF}" type="slidenum">
              <a:rPr lang="en-GB" smtClean="0"/>
              <a:pPr/>
              <a:t>75</a:t>
            </a:fld>
            <a:endParaRPr lang="en-GB"/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7780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F9E32B-F222-44EA-A83C-795C502EFBC4}" type="slidenum">
              <a:rPr lang="en-GB" smtClean="0"/>
              <a:pPr/>
              <a:t>76</a:t>
            </a:fld>
            <a:endParaRPr lang="en-GB"/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01945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DC6ED-AEEA-40E4-AD74-1C8CE4F7F3EB}" type="slidenum">
              <a:rPr lang="en-GB" smtClean="0"/>
              <a:pPr/>
              <a:t>77</a:t>
            </a:fld>
            <a:endParaRPr lang="en-GB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6938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AA127-E7A3-4DA9-92A6-D1F6FF13639E}" type="slidenum">
              <a:rPr lang="en-GB" smtClean="0"/>
              <a:pPr/>
              <a:t>78</a:t>
            </a:fld>
            <a:endParaRPr lang="en-GB"/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51975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050BA9-97FD-4D2F-B963-925BF6B07837}" type="slidenum">
              <a:rPr lang="en-GB" smtClean="0"/>
              <a:pPr/>
              <a:t>79</a:t>
            </a:fld>
            <a:endParaRPr lang="en-GB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541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3E1261-E6F7-4211-B526-CA72AD8E92EB}" type="slidenum">
              <a:rPr lang="en-GB" sz="1200">
                <a:solidFill>
                  <a:schemeClr val="tx1"/>
                </a:solidFill>
                <a:effectLst/>
                <a:latin typeface="Arial" charset="0"/>
              </a:rPr>
              <a:pPr algn="r"/>
              <a:t>8</a:t>
            </a:fld>
            <a:endParaRPr lang="en-GB" sz="120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9864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050BA9-97FD-4D2F-B963-925BF6B07837}" type="slidenum">
              <a:rPr lang="en-GB" smtClean="0"/>
              <a:pPr/>
              <a:t>80</a:t>
            </a:fld>
            <a:endParaRPr lang="en-GB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54196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050367-F500-412C-A4A5-D46F3069E141}" type="slidenum">
              <a:rPr lang="en-GB" smtClean="0"/>
              <a:pPr/>
              <a:t>81</a:t>
            </a:fld>
            <a:endParaRPr lang="en-GB"/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86645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1E0129-D337-4C2F-9389-67E95F5819BA}" type="slidenum">
              <a:rPr lang="en-GB" smtClean="0"/>
              <a:pPr/>
              <a:t>82</a:t>
            </a:fld>
            <a:endParaRPr lang="en-GB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34843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1E0129-D337-4C2F-9389-67E95F5819BA}" type="slidenum">
              <a:rPr lang="en-GB" smtClean="0"/>
              <a:pPr/>
              <a:t>83</a:t>
            </a:fld>
            <a:endParaRPr lang="en-GB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34843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1E0129-D337-4C2F-9389-67E95F5819BA}" type="slidenum">
              <a:rPr lang="en-GB" smtClean="0"/>
              <a:pPr/>
              <a:t>84</a:t>
            </a:fld>
            <a:endParaRPr lang="en-GB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4070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1E0129-D337-4C2F-9389-67E95F5819BA}" type="slidenum">
              <a:rPr lang="en-GB" smtClean="0"/>
              <a:pPr/>
              <a:t>85</a:t>
            </a:fld>
            <a:endParaRPr lang="en-GB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60987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23A8F-328D-4486-A9DA-2308A90EDBCD}" type="slidenum">
              <a:rPr lang="en-GB" smtClean="0"/>
              <a:pPr/>
              <a:t>86</a:t>
            </a:fld>
            <a:endParaRPr lang="en-GB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7110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A64C89-6A6D-4DB6-B38A-AFE66A019C7D}" type="slidenum">
              <a:rPr lang="en-GB" smtClean="0"/>
              <a:pPr/>
              <a:t>87</a:t>
            </a:fld>
            <a:endParaRPr lang="en-GB"/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06634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6C9BD-D592-42BD-B100-184086DE4611}" type="slidenum">
              <a:rPr lang="en-GB" smtClean="0"/>
              <a:pPr/>
              <a:t>88</a:t>
            </a:fld>
            <a:endParaRPr lang="en-GB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45458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0DB75-6B8F-4C3C-907E-E3E0FE18D151}" type="slidenum">
              <a:rPr lang="en-GB" smtClean="0"/>
              <a:pPr/>
              <a:t>89</a:t>
            </a:fld>
            <a:endParaRPr lang="en-GB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602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5205381-6132-4222-8B69-08EA80A5D87F}" type="slidenum">
              <a:rPr lang="en-GB" sz="1200">
                <a:solidFill>
                  <a:schemeClr val="tx1"/>
                </a:solidFill>
                <a:effectLst/>
                <a:latin typeface="Arial" charset="0"/>
              </a:rPr>
              <a:pPr algn="r"/>
              <a:t>9</a:t>
            </a:fld>
            <a:endParaRPr lang="en-GB" sz="120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10761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A8676-24E1-4150-96FD-645CFA54AB46}" type="slidenum">
              <a:rPr lang="en-GB" smtClean="0"/>
              <a:pPr/>
              <a:t>90</a:t>
            </a:fld>
            <a:endParaRPr lang="en-GB"/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79182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6616D1-7B1F-4EF7-9A80-7A29A3620C0B}" type="slidenum">
              <a:rPr lang="en-GB" smtClean="0"/>
              <a:pPr/>
              <a:t>91</a:t>
            </a:fld>
            <a:endParaRPr lang="en-GB"/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76240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C53CFD-E45B-48ED-B1A6-76A2E4CA84E6}" type="slidenum">
              <a:rPr lang="en-US" smtClean="0">
                <a:ea typeface="MS PGothic" pitchFamily="34" charset="-128"/>
              </a:rPr>
              <a:pPr/>
              <a:t>92</a:t>
            </a:fld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551766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C53CFD-E45B-48ED-B1A6-76A2E4CA84E6}" type="slidenum">
              <a:rPr lang="en-US" smtClean="0">
                <a:ea typeface="MS PGothic" pitchFamily="34" charset="-128"/>
              </a:rPr>
              <a:pPr/>
              <a:t>93</a:t>
            </a:fld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121633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C53CFD-E45B-48ED-B1A6-76A2E4CA84E6}" type="slidenum">
              <a:rPr lang="en-US" smtClean="0">
                <a:ea typeface="MS PGothic" pitchFamily="34" charset="-128"/>
              </a:rPr>
              <a:pPr/>
              <a:t>94</a:t>
            </a:fld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322865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4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6DF00E-1270-4470-8051-FCE2E9300800}" type="slidenum">
              <a:rPr lang="en-US" smtClean="0">
                <a:ea typeface="MS PGothic" pitchFamily="34" charset="-128"/>
              </a:rPr>
              <a:pPr/>
              <a:t>95</a:t>
            </a:fld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104852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4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6DF00E-1270-4470-8051-FCE2E9300800}" type="slidenum">
              <a:rPr lang="en-US" smtClean="0">
                <a:ea typeface="MS PGothic" pitchFamily="34" charset="-128"/>
              </a:rPr>
              <a:pPr/>
              <a:t>96</a:t>
            </a:fld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829371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4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6DF00E-1270-4470-8051-FCE2E9300800}" type="slidenum">
              <a:rPr lang="en-US" smtClean="0">
                <a:ea typeface="MS PGothic" pitchFamily="34" charset="-128"/>
              </a:rPr>
              <a:pPr/>
              <a:t>97</a:t>
            </a:fld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212844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BB4933-C12A-406A-AF98-3C548BB30C00}" type="slidenum">
              <a:rPr lang="en-GB" smtClean="0"/>
              <a:pPr/>
              <a:t>98</a:t>
            </a:fld>
            <a:endParaRPr lang="en-GB"/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77666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C53CFD-E45B-48ED-B1A6-76A2E4CA84E6}" type="slidenum">
              <a:rPr lang="en-US" smtClean="0">
                <a:ea typeface="MS PGothic" pitchFamily="34" charset="-128"/>
              </a:rPr>
              <a:pPr/>
              <a:t>99</a:t>
            </a:fld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551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3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47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292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84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89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55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isultati immagini per logo sapienza png"/>
          <p:cNvPicPr>
            <a:picLocks noChangeAspect="1" noChangeArrowheads="1"/>
          </p:cNvPicPr>
          <p:nvPr userDrawn="1"/>
        </p:nvPicPr>
        <p:blipFill>
          <a:blip r:embed="rId8" cstate="print"/>
          <a:srcRect r="73161"/>
          <a:stretch>
            <a:fillRect/>
          </a:stretch>
        </p:blipFill>
        <p:spPr bwMode="auto">
          <a:xfrm>
            <a:off x="0" y="6435524"/>
            <a:ext cx="363440" cy="422476"/>
          </a:xfrm>
          <a:prstGeom prst="rect">
            <a:avLst/>
          </a:prstGeom>
          <a:noFill/>
        </p:spPr>
      </p:pic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3629025" y="6568367"/>
            <a:ext cx="5497513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Petrologia e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Geodinamica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 Michele Lustrino. Univ. La Sapienza Roma A.A. 2023/2024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60" r:id="rId3"/>
    <p:sldLayoutId id="2147483663" r:id="rId4"/>
    <p:sldLayoutId id="2147483665" r:id="rId5"/>
    <p:sldLayoutId id="214748366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CC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CC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CC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CC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CC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FFCC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FFCC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FFCC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FFCC00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isultati immagini per logo sapienza png"/>
          <p:cNvPicPr>
            <a:picLocks noChangeAspect="1" noChangeArrowheads="1"/>
          </p:cNvPicPr>
          <p:nvPr userDrawn="1"/>
        </p:nvPicPr>
        <p:blipFill>
          <a:blip r:embed="rId9" cstate="print"/>
          <a:srcRect r="73161"/>
          <a:stretch>
            <a:fillRect/>
          </a:stretch>
        </p:blipFill>
        <p:spPr bwMode="auto">
          <a:xfrm>
            <a:off x="0" y="6435524"/>
            <a:ext cx="363440" cy="422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294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CC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CC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CC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CC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CC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FFCC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FFCC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FFCC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FFCC00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4" Type="http://schemas.openxmlformats.org/officeDocument/2006/relationships/image" Target="../media/image31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31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31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Rectangle 6"/>
          <p:cNvSpPr>
            <a:spLocks noChangeArrowheads="1"/>
          </p:cNvSpPr>
          <p:nvPr/>
        </p:nvSpPr>
        <p:spPr bwMode="auto">
          <a:xfrm>
            <a:off x="0" y="-14287"/>
            <a:ext cx="9144000" cy="657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it-IT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Petrologia e Geodinamica</a:t>
            </a:r>
            <a:br>
              <a:rPr lang="it-IT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Laurea Magistrale in</a:t>
            </a:r>
            <a:b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Geologia di Esplorazione</a:t>
            </a:r>
            <a:b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endParaRPr lang="it-IT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it-IT" sz="36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it-I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Dipartimento di Scienze della Terra</a:t>
            </a:r>
            <a:br>
              <a:rPr lang="it-I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it-IT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Università degli Studi di Roma La Sapienza</a:t>
            </a:r>
            <a:r>
              <a:rPr lang="it-IT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br>
              <a:rPr lang="it-IT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endParaRPr lang="it-IT" sz="1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Michele Lustrino</a:t>
            </a:r>
            <a:b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(michele.lustrino@uniroma1.it. Tel: 06 49914158. Stanza 114)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PETROLOGICAL MODELLING</a:t>
            </a:r>
          </a:p>
        </p:txBody>
      </p:sp>
      <p:sp>
        <p:nvSpPr>
          <p:cNvPr id="965635" name="Text Box 3"/>
          <p:cNvSpPr txBox="1">
            <a:spLocks noChangeArrowheads="1"/>
          </p:cNvSpPr>
          <p:nvPr/>
        </p:nvSpPr>
        <p:spPr bwMode="auto">
          <a:xfrm>
            <a:off x="0" y="735013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metasomatic agents can have a:</a:t>
            </a:r>
          </a:p>
        </p:txBody>
      </p:sp>
      <p:sp>
        <p:nvSpPr>
          <p:cNvPr id="965636" name="Text Box 4"/>
          <p:cNvSpPr txBox="1">
            <a:spLocks noChangeArrowheads="1"/>
          </p:cNvSpPr>
          <p:nvPr/>
        </p:nvSpPr>
        <p:spPr bwMode="auto">
          <a:xfrm>
            <a:off x="371475" y="2251075"/>
            <a:ext cx="8401050" cy="27884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Metasomatic Agents of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mantle origin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can be divided into two different types:</a:t>
            </a: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1) “Normal” partial melts derived by partial melting of “normal” peridotites (we have seen these effects when dealing with the composition of abyssal peridotites);</a:t>
            </a: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2) “Exotic” partial melts/fluids derived from deep and/or undegassed (i.e., never tapped by basaltic extraction) sources.</a:t>
            </a:r>
          </a:p>
        </p:txBody>
      </p:sp>
      <p:sp>
        <p:nvSpPr>
          <p:cNvPr id="965637" name="Text Box 5"/>
          <p:cNvSpPr txBox="1">
            <a:spLocks noChangeArrowheads="1"/>
          </p:cNvSpPr>
          <p:nvPr/>
        </p:nvSpPr>
        <p:spPr bwMode="auto">
          <a:xfrm>
            <a:off x="368300" y="1485900"/>
            <a:ext cx="4003675" cy="69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Mantle Origin</a:t>
            </a:r>
          </a:p>
        </p:txBody>
      </p:sp>
      <p:sp>
        <p:nvSpPr>
          <p:cNvPr id="965638" name="Text Box 6"/>
          <p:cNvSpPr txBox="1">
            <a:spLocks noChangeArrowheads="1"/>
          </p:cNvSpPr>
          <p:nvPr/>
        </p:nvSpPr>
        <p:spPr bwMode="auto">
          <a:xfrm>
            <a:off x="4881563" y="1473200"/>
            <a:ext cx="4011612" cy="69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Crustal Origin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6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6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6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5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65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5" grpId="0"/>
      <p:bldP spid="965636" grpId="0" build="p"/>
      <p:bldP spid="965637" grpId="0"/>
      <p:bldP spid="965638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90563" name="Text Box 3"/>
          <p:cNvSpPr txBox="1">
            <a:spLocks noChangeArrowheads="1"/>
          </p:cNvSpPr>
          <p:nvPr/>
        </p:nvSpPr>
        <p:spPr bwMode="auto">
          <a:xfrm>
            <a:off x="371476" y="792163"/>
            <a:ext cx="8391524" cy="176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To resume (for the second time):</a:t>
            </a:r>
          </a:p>
          <a:p>
            <a:pPr algn="l">
              <a:lnSpc>
                <a:spcPct val="90000"/>
              </a:lnSpc>
              <a:defRPr/>
            </a:pPr>
            <a:endParaRPr lang="en-GB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Sr-Nd isotopic composition of oceanic basalts (MORB + OIB) can be expressed in terms of % of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FOUR MANTLE END-MEMBERS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:</a:t>
            </a:r>
          </a:p>
        </p:txBody>
      </p:sp>
      <p:sp>
        <p:nvSpPr>
          <p:cNvPr id="1090591" name="Text Box 31"/>
          <p:cNvSpPr txBox="1">
            <a:spLocks noChangeArrowheads="1"/>
          </p:cNvSpPr>
          <p:nvPr/>
        </p:nvSpPr>
        <p:spPr bwMode="auto">
          <a:xfrm>
            <a:off x="525463" y="2819400"/>
            <a:ext cx="2041525" cy="357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DMM</a:t>
            </a:r>
          </a:p>
          <a:p>
            <a:pPr algn="l">
              <a:lnSpc>
                <a:spcPct val="130000"/>
              </a:lnSpc>
              <a:defRPr/>
            </a:pPr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HIMU</a:t>
            </a:r>
          </a:p>
          <a:p>
            <a:pPr algn="l">
              <a:lnSpc>
                <a:spcPct val="130000"/>
              </a:lnSpc>
              <a:defRPr/>
            </a:pPr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EM-I</a:t>
            </a:r>
          </a:p>
          <a:p>
            <a:pPr algn="l">
              <a:lnSpc>
                <a:spcPct val="130000"/>
              </a:lnSpc>
              <a:defRPr/>
            </a:pPr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EM-II</a:t>
            </a:r>
          </a:p>
        </p:txBody>
      </p:sp>
      <p:sp>
        <p:nvSpPr>
          <p:cNvPr id="1090592" name="AutoShape 32"/>
          <p:cNvSpPr>
            <a:spLocks/>
          </p:cNvSpPr>
          <p:nvPr/>
        </p:nvSpPr>
        <p:spPr bwMode="auto">
          <a:xfrm>
            <a:off x="2413000" y="2951163"/>
            <a:ext cx="379413" cy="795337"/>
          </a:xfrm>
          <a:prstGeom prst="rightBrace">
            <a:avLst>
              <a:gd name="adj1" fmla="val 17469"/>
              <a:gd name="adj2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90593" name="AutoShape 33"/>
          <p:cNvSpPr>
            <a:spLocks/>
          </p:cNvSpPr>
          <p:nvPr/>
        </p:nvSpPr>
        <p:spPr bwMode="auto">
          <a:xfrm>
            <a:off x="2413000" y="3827463"/>
            <a:ext cx="379413" cy="2471737"/>
          </a:xfrm>
          <a:prstGeom prst="rightBrace">
            <a:avLst>
              <a:gd name="adj1" fmla="val 54289"/>
              <a:gd name="adj2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90594" name="Text Box 34"/>
          <p:cNvSpPr txBox="1">
            <a:spLocks noChangeArrowheads="1"/>
          </p:cNvSpPr>
          <p:nvPr/>
        </p:nvSpPr>
        <p:spPr bwMode="auto">
          <a:xfrm>
            <a:off x="2900363" y="2961388"/>
            <a:ext cx="624363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End-member particularly common along oceanic ridges (but not exclusive of this setting).</a:t>
            </a:r>
          </a:p>
        </p:txBody>
      </p:sp>
      <p:sp>
        <p:nvSpPr>
          <p:cNvPr id="1090595" name="Text Box 35"/>
          <p:cNvSpPr txBox="1">
            <a:spLocks noChangeArrowheads="1"/>
          </p:cNvSpPr>
          <p:nvPr/>
        </p:nvSpPr>
        <p:spPr bwMode="auto">
          <a:xfrm>
            <a:off x="2900363" y="4259463"/>
            <a:ext cx="6243637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End-members particularly common among Oceanic Island Basalts (OIB) but found also in other settings (e.g., in continental plates and above subduction systems).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0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90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0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90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9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9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90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9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0563" grpId="0" build="p"/>
      <p:bldP spid="1090591" grpId="0" build="p"/>
      <p:bldP spid="1090592" grpId="0" animBg="1"/>
      <p:bldP spid="1090593" grpId="0" animBg="1"/>
      <p:bldP spid="1090594" grpId="0"/>
      <p:bldP spid="1090595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94659" name="Text Box 3"/>
          <p:cNvSpPr txBox="1">
            <a:spLocks noChangeArrowheads="1"/>
          </p:cNvSpPr>
          <p:nvPr/>
        </p:nvSpPr>
        <p:spPr bwMode="auto">
          <a:xfrm>
            <a:off x="371476" y="792163"/>
            <a:ext cx="8391524" cy="530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There are some key Type-Localities where these end-members are particularly rich.</a:t>
            </a:r>
          </a:p>
          <a:p>
            <a:pPr algn="l">
              <a:lnSpc>
                <a:spcPct val="90000"/>
              </a:lnSpc>
              <a:defRPr/>
            </a:pPr>
            <a:endParaRPr lang="en-GB" sz="1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DMM?</a:t>
            </a:r>
          </a:p>
          <a:p>
            <a:pPr algn="l">
              <a:lnSpc>
                <a:spcPct val="90000"/>
              </a:lnSpc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Particularly evident in North Atlantic MORB;</a:t>
            </a:r>
          </a:p>
          <a:p>
            <a:pPr algn="l">
              <a:lnSpc>
                <a:spcPct val="90000"/>
              </a:lnSpc>
              <a:defRPr/>
            </a:pPr>
            <a:endParaRPr lang="en-GB" sz="1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HIMU?</a:t>
            </a:r>
          </a:p>
          <a:p>
            <a:pPr algn="l">
              <a:lnSpc>
                <a:spcPct val="90000"/>
              </a:lnSpc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Particularly evident in St. Helena Island and French Polynesia (e.g.,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Rurutu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,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Rarotonga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 basalts;</a:t>
            </a:r>
          </a:p>
          <a:p>
            <a:pPr algn="l">
              <a:lnSpc>
                <a:spcPct val="90000"/>
              </a:lnSpc>
              <a:defRPr/>
            </a:pPr>
            <a:endParaRPr lang="en-GB" sz="1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EM-I?</a:t>
            </a:r>
          </a:p>
          <a:p>
            <a:pPr algn="l">
              <a:lnSpc>
                <a:spcPct val="90000"/>
              </a:lnSpc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Particularly evident in Pitcairn basalts;</a:t>
            </a:r>
          </a:p>
          <a:p>
            <a:pPr algn="l">
              <a:lnSpc>
                <a:spcPct val="90000"/>
              </a:lnSpc>
              <a:defRPr/>
            </a:pPr>
            <a:endParaRPr lang="en-GB" sz="1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EM-II?</a:t>
            </a:r>
          </a:p>
          <a:p>
            <a:pPr algn="l">
              <a:lnSpc>
                <a:spcPct val="90000"/>
              </a:lnSpc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Particularly evident in Pacific Ocean Islands (e.g., Society, Marquesas) basalts.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9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94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94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94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94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659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6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96706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96707" name="Text Box 3"/>
          <p:cNvSpPr txBox="1">
            <a:spLocks noChangeArrowheads="1"/>
          </p:cNvSpPr>
          <p:nvPr/>
        </p:nvSpPr>
        <p:spPr bwMode="auto">
          <a:xfrm>
            <a:off x="206376" y="792163"/>
            <a:ext cx="8721724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Several MORB and OIB are characterized by various amounts of these main four end-members.</a:t>
            </a:r>
          </a:p>
        </p:txBody>
      </p:sp>
      <p:sp>
        <p:nvSpPr>
          <p:cNvPr id="1096709" name="Text Box 5"/>
          <p:cNvSpPr txBox="1">
            <a:spLocks noChangeArrowheads="1"/>
          </p:cNvSpPr>
          <p:nvPr/>
        </p:nvSpPr>
        <p:spPr bwMode="auto">
          <a:xfrm>
            <a:off x="2406652" y="2797176"/>
            <a:ext cx="5391148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Typical sampling locality to study Chemical Geodynamics…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9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707" grpId="0" build="p"/>
      <p:bldP spid="1096709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8760" name="Picture 8"/>
          <p:cNvPicPr>
            <a:picLocks noChangeAspect="1" noChangeArrowheads="1"/>
          </p:cNvPicPr>
          <p:nvPr/>
        </p:nvPicPr>
        <p:blipFill>
          <a:blip r:embed="rId3" cstate="print"/>
          <a:srcRect l="8316" r="1563"/>
          <a:stretch>
            <a:fillRect/>
          </a:stretch>
        </p:blipFill>
        <p:spPr bwMode="auto">
          <a:xfrm>
            <a:off x="0" y="614363"/>
            <a:ext cx="9144000" cy="6243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98755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98761" name="Rectangle 9"/>
          <p:cNvSpPr>
            <a:spLocks noChangeArrowheads="1"/>
          </p:cNvSpPr>
          <p:nvPr/>
        </p:nvSpPr>
        <p:spPr bwMode="auto">
          <a:xfrm>
            <a:off x="4980040" y="1872030"/>
            <a:ext cx="4163960" cy="1631216"/>
          </a:xfrm>
          <a:prstGeom prst="rect">
            <a:avLst/>
          </a:prstGeom>
          <a:solidFill>
            <a:srgbClr val="FFFFFF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it-IT" sz="2000">
                <a:solidFill>
                  <a:schemeClr val="tx1"/>
                </a:solidFill>
                <a:effectLst/>
                <a:latin typeface="Calibri" pitchFamily="34" charset="0"/>
              </a:rPr>
              <a:t>Pacific Ocean Islands are divided into :</a:t>
            </a:r>
          </a:p>
          <a:p>
            <a:pPr algn="r"/>
            <a:r>
              <a:rPr lang="it-IT" sz="2000">
                <a:solidFill>
                  <a:srgbClr val="FF0066"/>
                </a:solidFill>
                <a:effectLst/>
                <a:latin typeface="Calibri" pitchFamily="34" charset="0"/>
              </a:rPr>
              <a:t>Melanesia</a:t>
            </a:r>
            <a:r>
              <a:rPr lang="it-IT" sz="2000">
                <a:solidFill>
                  <a:schemeClr val="tx1"/>
                </a:solidFill>
                <a:effectLst/>
                <a:latin typeface="Calibri" pitchFamily="34" charset="0"/>
              </a:rPr>
              <a:t> (Black Islands)</a:t>
            </a:r>
          </a:p>
          <a:p>
            <a:pPr algn="r"/>
            <a:r>
              <a:rPr lang="it-IT" sz="2000">
                <a:solidFill>
                  <a:srgbClr val="0000FF"/>
                </a:solidFill>
                <a:effectLst/>
                <a:latin typeface="Calibri" pitchFamily="34" charset="0"/>
              </a:rPr>
              <a:t>Micronesia</a:t>
            </a:r>
            <a:r>
              <a:rPr lang="it-IT" sz="2000">
                <a:solidFill>
                  <a:schemeClr val="tx1"/>
                </a:solidFill>
                <a:effectLst/>
                <a:latin typeface="Calibri" pitchFamily="34" charset="0"/>
              </a:rPr>
              <a:t> (Small Islands)</a:t>
            </a:r>
          </a:p>
          <a:p>
            <a:pPr algn="r"/>
            <a:r>
              <a:rPr lang="it-IT" sz="2000">
                <a:solidFill>
                  <a:srgbClr val="FFFF00"/>
                </a:solidFill>
                <a:effectLst/>
                <a:latin typeface="Calibri" pitchFamily="34" charset="0"/>
              </a:rPr>
              <a:t>Polynesia</a:t>
            </a:r>
            <a:r>
              <a:rPr lang="it-IT" sz="2000">
                <a:solidFill>
                  <a:schemeClr val="tx1"/>
                </a:solidFill>
                <a:effectLst/>
                <a:latin typeface="Calibri" pitchFamily="34" charset="0"/>
              </a:rPr>
              <a:t> (Many Islands)</a:t>
            </a:r>
          </a:p>
          <a:p>
            <a:pPr algn="r"/>
            <a:r>
              <a:rPr lang="it-IT" sz="2000">
                <a:solidFill>
                  <a:schemeClr val="tx1"/>
                </a:solidFill>
                <a:effectLst/>
                <a:latin typeface="Calibri" pitchFamily="34" charset="0"/>
              </a:rPr>
              <a:t>There are 20-30.000 islands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9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61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5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pic>
        <p:nvPicPr>
          <p:cNvPr id="11089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50" y="808038"/>
            <a:ext cx="4313238" cy="5749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08998" name="Text Box 6"/>
          <p:cNvSpPr txBox="1">
            <a:spLocks noChangeArrowheads="1"/>
          </p:cNvSpPr>
          <p:nvPr/>
        </p:nvSpPr>
        <p:spPr bwMode="auto">
          <a:xfrm>
            <a:off x="371475" y="736600"/>
            <a:ext cx="3198813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Pitcairn Volcano</a:t>
            </a:r>
          </a:p>
        </p:txBody>
      </p:sp>
      <p:sp>
        <p:nvSpPr>
          <p:cNvPr id="1109000" name="AutoShape 8"/>
          <p:cNvSpPr>
            <a:spLocks noChangeArrowheads="1"/>
          </p:cNvSpPr>
          <p:nvPr/>
        </p:nvSpPr>
        <p:spPr bwMode="auto">
          <a:xfrm rot="1889310">
            <a:off x="3467100" y="1270000"/>
            <a:ext cx="1003300" cy="153988"/>
          </a:xfrm>
          <a:prstGeom prst="rightArrow">
            <a:avLst>
              <a:gd name="adj1" fmla="val 50000"/>
              <a:gd name="adj2" fmla="val 162886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109001" name="Freeform 9"/>
          <p:cNvSpPr>
            <a:spLocks/>
          </p:cNvSpPr>
          <p:nvPr/>
        </p:nvSpPr>
        <p:spPr bwMode="auto">
          <a:xfrm>
            <a:off x="4214813" y="1476375"/>
            <a:ext cx="2324100" cy="490538"/>
          </a:xfrm>
          <a:custGeom>
            <a:avLst/>
            <a:gdLst/>
            <a:ahLst/>
            <a:cxnLst>
              <a:cxn ang="0">
                <a:pos x="0" y="183"/>
              </a:cxn>
              <a:cxn ang="0">
                <a:pos x="27" y="165"/>
              </a:cxn>
              <a:cxn ang="0">
                <a:pos x="108" y="117"/>
              </a:cxn>
              <a:cxn ang="0">
                <a:pos x="162" y="72"/>
              </a:cxn>
              <a:cxn ang="0">
                <a:pos x="204" y="81"/>
              </a:cxn>
              <a:cxn ang="0">
                <a:pos x="222" y="87"/>
              </a:cxn>
              <a:cxn ang="0">
                <a:pos x="273" y="81"/>
              </a:cxn>
              <a:cxn ang="0">
                <a:pos x="300" y="60"/>
              </a:cxn>
              <a:cxn ang="0">
                <a:pos x="363" y="0"/>
              </a:cxn>
              <a:cxn ang="0">
                <a:pos x="381" y="21"/>
              </a:cxn>
              <a:cxn ang="0">
                <a:pos x="420" y="36"/>
              </a:cxn>
              <a:cxn ang="0">
                <a:pos x="432" y="57"/>
              </a:cxn>
              <a:cxn ang="0">
                <a:pos x="459" y="66"/>
              </a:cxn>
              <a:cxn ang="0">
                <a:pos x="492" y="87"/>
              </a:cxn>
              <a:cxn ang="0">
                <a:pos x="543" y="129"/>
              </a:cxn>
              <a:cxn ang="0">
                <a:pos x="567" y="138"/>
              </a:cxn>
              <a:cxn ang="0">
                <a:pos x="585" y="150"/>
              </a:cxn>
              <a:cxn ang="0">
                <a:pos x="612" y="201"/>
              </a:cxn>
              <a:cxn ang="0">
                <a:pos x="693" y="249"/>
              </a:cxn>
              <a:cxn ang="0">
                <a:pos x="750" y="300"/>
              </a:cxn>
              <a:cxn ang="0">
                <a:pos x="789" y="279"/>
              </a:cxn>
              <a:cxn ang="0">
                <a:pos x="807" y="267"/>
              </a:cxn>
              <a:cxn ang="0">
                <a:pos x="876" y="291"/>
              </a:cxn>
              <a:cxn ang="0">
                <a:pos x="918" y="288"/>
              </a:cxn>
              <a:cxn ang="0">
                <a:pos x="1047" y="306"/>
              </a:cxn>
              <a:cxn ang="0">
                <a:pos x="1098" y="303"/>
              </a:cxn>
              <a:cxn ang="0">
                <a:pos x="1110" y="297"/>
              </a:cxn>
              <a:cxn ang="0">
                <a:pos x="1134" y="291"/>
              </a:cxn>
              <a:cxn ang="0">
                <a:pos x="1215" y="276"/>
              </a:cxn>
              <a:cxn ang="0">
                <a:pos x="1395" y="291"/>
              </a:cxn>
              <a:cxn ang="0">
                <a:pos x="1422" y="309"/>
              </a:cxn>
              <a:cxn ang="0">
                <a:pos x="1464" y="306"/>
              </a:cxn>
            </a:cxnLst>
            <a:rect l="0" t="0" r="r" b="b"/>
            <a:pathLst>
              <a:path w="1464" h="309">
                <a:moveTo>
                  <a:pt x="0" y="183"/>
                </a:moveTo>
                <a:cubicBezTo>
                  <a:pt x="9" y="174"/>
                  <a:pt x="15" y="169"/>
                  <a:pt x="27" y="165"/>
                </a:cubicBezTo>
                <a:cubicBezTo>
                  <a:pt x="51" y="141"/>
                  <a:pt x="84" y="138"/>
                  <a:pt x="108" y="117"/>
                </a:cubicBezTo>
                <a:cubicBezTo>
                  <a:pt x="121" y="106"/>
                  <a:pt x="147" y="77"/>
                  <a:pt x="162" y="72"/>
                </a:cubicBezTo>
                <a:cubicBezTo>
                  <a:pt x="200" y="76"/>
                  <a:pt x="177" y="71"/>
                  <a:pt x="204" y="81"/>
                </a:cubicBezTo>
                <a:cubicBezTo>
                  <a:pt x="210" y="83"/>
                  <a:pt x="222" y="87"/>
                  <a:pt x="222" y="87"/>
                </a:cubicBezTo>
                <a:cubicBezTo>
                  <a:pt x="239" y="86"/>
                  <a:pt x="259" y="90"/>
                  <a:pt x="273" y="81"/>
                </a:cubicBezTo>
                <a:cubicBezTo>
                  <a:pt x="282" y="75"/>
                  <a:pt x="300" y="60"/>
                  <a:pt x="300" y="60"/>
                </a:cubicBezTo>
                <a:cubicBezTo>
                  <a:pt x="317" y="35"/>
                  <a:pt x="338" y="17"/>
                  <a:pt x="363" y="0"/>
                </a:cubicBezTo>
                <a:cubicBezTo>
                  <a:pt x="377" y="5"/>
                  <a:pt x="371" y="11"/>
                  <a:pt x="381" y="21"/>
                </a:cubicBezTo>
                <a:cubicBezTo>
                  <a:pt x="391" y="31"/>
                  <a:pt x="408" y="32"/>
                  <a:pt x="420" y="36"/>
                </a:cubicBezTo>
                <a:cubicBezTo>
                  <a:pt x="421" y="38"/>
                  <a:pt x="429" y="55"/>
                  <a:pt x="432" y="57"/>
                </a:cubicBezTo>
                <a:cubicBezTo>
                  <a:pt x="440" y="62"/>
                  <a:pt x="459" y="66"/>
                  <a:pt x="459" y="66"/>
                </a:cubicBezTo>
                <a:cubicBezTo>
                  <a:pt x="466" y="77"/>
                  <a:pt x="479" y="83"/>
                  <a:pt x="492" y="87"/>
                </a:cubicBezTo>
                <a:cubicBezTo>
                  <a:pt x="496" y="98"/>
                  <a:pt x="530" y="122"/>
                  <a:pt x="543" y="129"/>
                </a:cubicBezTo>
                <a:cubicBezTo>
                  <a:pt x="574" y="147"/>
                  <a:pt x="535" y="115"/>
                  <a:pt x="567" y="138"/>
                </a:cubicBezTo>
                <a:cubicBezTo>
                  <a:pt x="587" y="152"/>
                  <a:pt x="566" y="144"/>
                  <a:pt x="585" y="150"/>
                </a:cubicBezTo>
                <a:cubicBezTo>
                  <a:pt x="596" y="167"/>
                  <a:pt x="598" y="185"/>
                  <a:pt x="612" y="201"/>
                </a:cubicBezTo>
                <a:cubicBezTo>
                  <a:pt x="631" y="224"/>
                  <a:pt x="667" y="236"/>
                  <a:pt x="693" y="249"/>
                </a:cubicBezTo>
                <a:cubicBezTo>
                  <a:pt x="716" y="260"/>
                  <a:pt x="729" y="286"/>
                  <a:pt x="750" y="300"/>
                </a:cubicBezTo>
                <a:cubicBezTo>
                  <a:pt x="766" y="295"/>
                  <a:pt x="776" y="286"/>
                  <a:pt x="789" y="279"/>
                </a:cubicBezTo>
                <a:cubicBezTo>
                  <a:pt x="795" y="275"/>
                  <a:pt x="807" y="267"/>
                  <a:pt x="807" y="267"/>
                </a:cubicBezTo>
                <a:cubicBezTo>
                  <a:pt x="831" y="275"/>
                  <a:pt x="852" y="286"/>
                  <a:pt x="876" y="291"/>
                </a:cubicBezTo>
                <a:cubicBezTo>
                  <a:pt x="894" y="288"/>
                  <a:pt x="901" y="285"/>
                  <a:pt x="918" y="288"/>
                </a:cubicBezTo>
                <a:cubicBezTo>
                  <a:pt x="982" y="280"/>
                  <a:pt x="998" y="294"/>
                  <a:pt x="1047" y="306"/>
                </a:cubicBezTo>
                <a:cubicBezTo>
                  <a:pt x="1064" y="305"/>
                  <a:pt x="1081" y="305"/>
                  <a:pt x="1098" y="303"/>
                </a:cubicBezTo>
                <a:cubicBezTo>
                  <a:pt x="1102" y="302"/>
                  <a:pt x="1106" y="298"/>
                  <a:pt x="1110" y="297"/>
                </a:cubicBezTo>
                <a:cubicBezTo>
                  <a:pt x="1118" y="294"/>
                  <a:pt x="1134" y="291"/>
                  <a:pt x="1134" y="291"/>
                </a:cubicBezTo>
                <a:cubicBezTo>
                  <a:pt x="1157" y="268"/>
                  <a:pt x="1176" y="278"/>
                  <a:pt x="1215" y="276"/>
                </a:cubicBezTo>
                <a:cubicBezTo>
                  <a:pt x="1281" y="265"/>
                  <a:pt x="1332" y="286"/>
                  <a:pt x="1395" y="291"/>
                </a:cubicBezTo>
                <a:cubicBezTo>
                  <a:pt x="1405" y="298"/>
                  <a:pt x="1411" y="305"/>
                  <a:pt x="1422" y="309"/>
                </a:cubicBezTo>
                <a:cubicBezTo>
                  <a:pt x="1458" y="306"/>
                  <a:pt x="1444" y="306"/>
                  <a:pt x="1464" y="30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8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0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0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8998" grpId="0" build="p"/>
      <p:bldP spid="1109000" grpId="0" animBg="1"/>
      <p:bldP spid="1109001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08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00803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100806" name="Rectangle 6"/>
          <p:cNvSpPr>
            <a:spLocks noChangeArrowheads="1"/>
          </p:cNvSpPr>
          <p:nvPr/>
        </p:nvSpPr>
        <p:spPr bwMode="auto">
          <a:xfrm>
            <a:off x="0" y="5357813"/>
            <a:ext cx="9144000" cy="579437"/>
          </a:xfrm>
          <a:prstGeom prst="rect">
            <a:avLst/>
          </a:prstGeom>
          <a:solidFill>
            <a:srgbClr val="FFFFFF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3200">
                <a:solidFill>
                  <a:schemeClr val="tx1"/>
                </a:solidFill>
                <a:effectLst/>
                <a:latin typeface="Calibri" pitchFamily="34" charset="0"/>
              </a:rPr>
              <a:t>Typical Melanesia Oceanic Island…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0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0806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78275" name="Text Box 3"/>
          <p:cNvSpPr txBox="1">
            <a:spLocks noChangeArrowheads="1"/>
          </p:cNvSpPr>
          <p:nvPr/>
        </p:nvSpPr>
        <p:spPr bwMode="auto">
          <a:xfrm>
            <a:off x="-28575" y="642938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Come back on Earth…</a:t>
            </a:r>
          </a:p>
        </p:txBody>
      </p:sp>
      <p:pic>
        <p:nvPicPr>
          <p:cNvPr id="1078279" name="Picture 7"/>
          <p:cNvPicPr>
            <a:picLocks noChangeAspect="1" noChangeArrowheads="1"/>
          </p:cNvPicPr>
          <p:nvPr/>
        </p:nvPicPr>
        <p:blipFill>
          <a:blip r:embed="rId3" cstate="print"/>
          <a:srcRect r="1195"/>
          <a:stretch>
            <a:fillRect/>
          </a:stretch>
        </p:blipFill>
        <p:spPr bwMode="auto">
          <a:xfrm>
            <a:off x="739775" y="1276350"/>
            <a:ext cx="7877175" cy="530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7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5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8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104899" name="Text Box 3"/>
          <p:cNvSpPr txBox="1">
            <a:spLocks noChangeArrowheads="1"/>
          </p:cNvSpPr>
          <p:nvPr/>
        </p:nvSpPr>
        <p:spPr bwMode="auto">
          <a:xfrm>
            <a:off x="0" y="748332"/>
            <a:ext cx="91440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Did you ask yourself why all these geochemical end-members have been identified in oceanic areas (i.e., far away from continental plates)?</a:t>
            </a:r>
          </a:p>
        </p:txBody>
      </p:sp>
      <p:sp>
        <p:nvSpPr>
          <p:cNvPr id="1104901" name="Text Box 5"/>
          <p:cNvSpPr txBox="1">
            <a:spLocks noChangeArrowheads="1"/>
          </p:cNvSpPr>
          <p:nvPr/>
        </p:nvSpPr>
        <p:spPr bwMode="auto">
          <a:xfrm>
            <a:off x="171450" y="2501746"/>
            <a:ext cx="8972550" cy="19697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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order to avoid the potential risk of crustal contamination of mantle melts.</a:t>
            </a:r>
          </a:p>
          <a:p>
            <a:pPr algn="l"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this way the isotopic message of the basalts more likely reflects the composition of their sources.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0975" y="4689693"/>
            <a:ext cx="874395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Basalts emplaced on continental crust (average thickness 30-40 km up to 80-100 km) can acquire some crustal isotopic composition </a:t>
            </a:r>
            <a:r>
              <a:rPr lang="en-GB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en route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to the surface, therefore masking the original isotopic composition of the mantle.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4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4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4899" grpId="0" build="p"/>
      <p:bldP spid="1104901" grpId="0" build="p"/>
      <p:bldP spid="5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8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for melts that plot outside the mantle isotopic quadrilateral?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1201" y="1323203"/>
            <a:ext cx="6982799" cy="5534797"/>
          </a:xfrm>
          <a:prstGeom prst="rect">
            <a:avLst/>
          </a:prstGeom>
        </p:spPr>
      </p:pic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1" y="5601957"/>
            <a:ext cx="22577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1400" dirty="0">
                <a:solidFill>
                  <a:schemeClr val="bg1"/>
                </a:solidFill>
                <a:effectLst/>
                <a:latin typeface="Calibri" pitchFamily="34" charset="0"/>
              </a:rPr>
              <a:t>Lei et al., 2024 (</a:t>
            </a:r>
            <a:r>
              <a:rPr lang="it-IT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Chem</a:t>
            </a:r>
            <a:r>
              <a:rPr lang="it-IT" sz="1400" dirty="0">
                <a:solidFill>
                  <a:schemeClr val="bg1"/>
                </a:solidFill>
                <a:effectLst/>
                <a:latin typeface="Calibri" pitchFamily="34" charset="0"/>
              </a:rPr>
              <a:t>. </a:t>
            </a:r>
            <a:r>
              <a:rPr lang="it-IT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Geol</a:t>
            </a:r>
            <a:r>
              <a:rPr lang="it-IT" sz="1400" dirty="0">
                <a:solidFill>
                  <a:schemeClr val="bg1"/>
                </a:solidFill>
                <a:effectLst/>
                <a:latin typeface="Calibri" pitchFamily="34" charset="0"/>
              </a:rPr>
              <a:t>., 644, 121835) </a:t>
            </a:r>
            <a:endParaRPr lang="en-GB" sz="1400" dirty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4967111" y="1849610"/>
            <a:ext cx="39736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  <a:effectLst/>
                <a:latin typeface="Calibri" pitchFamily="34" charset="0"/>
              </a:rPr>
              <a:t>GLOSS-II</a:t>
            </a:r>
            <a:r>
              <a:rPr lang="en-GB" dirty="0">
                <a:solidFill>
                  <a:schemeClr val="tx1"/>
                </a:solidFill>
                <a:effectLst/>
                <a:latin typeface="Calibri" pitchFamily="34" charset="0"/>
              </a:rPr>
              <a:t> = Global Subducting Sediments</a:t>
            </a:r>
          </a:p>
          <a:p>
            <a:r>
              <a:rPr lang="en-GB" dirty="0">
                <a:solidFill>
                  <a:schemeClr val="tx1"/>
                </a:solidFill>
                <a:effectLst/>
                <a:latin typeface="Calibri" pitchFamily="34" charset="0"/>
              </a:rPr>
              <a:t>(Planck, 2014)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3081868" y="4540250"/>
            <a:ext cx="1704622" cy="863600"/>
            <a:chOff x="3081868" y="4540250"/>
            <a:chExt cx="1704622" cy="863600"/>
          </a:xfrm>
        </p:grpSpPr>
        <p:sp>
          <p:nvSpPr>
            <p:cNvPr id="3" name="Rettangolo 2"/>
            <p:cNvSpPr/>
            <p:nvPr/>
          </p:nvSpPr>
          <p:spPr bwMode="auto">
            <a:xfrm>
              <a:off x="3625850" y="4540250"/>
              <a:ext cx="190500" cy="863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" name="CasellaDiTesto 9"/>
            <p:cNvSpPr txBox="1">
              <a:spLocks noChangeArrowheads="1"/>
            </p:cNvSpPr>
            <p:nvPr/>
          </p:nvSpPr>
          <p:spPr bwMode="auto">
            <a:xfrm>
              <a:off x="3081868" y="4563379"/>
              <a:ext cx="170462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tx1"/>
                  </a:solidFill>
                  <a:effectLst/>
                  <a:latin typeface="Calibri" pitchFamily="34" charset="0"/>
                </a:rPr>
                <a:t>Maiga Miocene ol-leucitites (Tibet)</a:t>
              </a:r>
            </a:p>
          </p:txBody>
        </p:sp>
      </p:grpSp>
      <p:cxnSp>
        <p:nvCxnSpPr>
          <p:cNvPr id="11" name="Connettore 1 10"/>
          <p:cNvCxnSpPr/>
          <p:nvPr/>
        </p:nvCxnSpPr>
        <p:spPr bwMode="auto">
          <a:xfrm flipV="1">
            <a:off x="4584700" y="4832350"/>
            <a:ext cx="469900" cy="635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" name="Figura a mano libera 13"/>
          <p:cNvSpPr/>
          <p:nvPr/>
        </p:nvSpPr>
        <p:spPr bwMode="auto">
          <a:xfrm>
            <a:off x="4658050" y="4640608"/>
            <a:ext cx="3837860" cy="1233575"/>
          </a:xfrm>
          <a:custGeom>
            <a:avLst/>
            <a:gdLst>
              <a:gd name="connsiteX0" fmla="*/ 1564950 w 3837860"/>
              <a:gd name="connsiteY0" fmla="*/ 1029942 h 1233575"/>
              <a:gd name="connsiteX1" fmla="*/ 504500 w 3837860"/>
              <a:gd name="connsiteY1" fmla="*/ 985492 h 1233575"/>
              <a:gd name="connsiteX2" fmla="*/ 60000 w 3837860"/>
              <a:gd name="connsiteY2" fmla="*/ 839442 h 1233575"/>
              <a:gd name="connsiteX3" fmla="*/ 2850 w 3837860"/>
              <a:gd name="connsiteY3" fmla="*/ 394942 h 1233575"/>
              <a:gd name="connsiteX4" fmla="*/ 28250 w 3837860"/>
              <a:gd name="connsiteY4" fmla="*/ 71092 h 1233575"/>
              <a:gd name="connsiteX5" fmla="*/ 193350 w 3837860"/>
              <a:gd name="connsiteY5" fmla="*/ 1242 h 1233575"/>
              <a:gd name="connsiteX6" fmla="*/ 929950 w 3837860"/>
              <a:gd name="connsiteY6" fmla="*/ 102842 h 1233575"/>
              <a:gd name="connsiteX7" fmla="*/ 1476050 w 3837860"/>
              <a:gd name="connsiteY7" fmla="*/ 134592 h 1233575"/>
              <a:gd name="connsiteX8" fmla="*/ 2149150 w 3837860"/>
              <a:gd name="connsiteY8" fmla="*/ 293342 h 1233575"/>
              <a:gd name="connsiteX9" fmla="*/ 2714300 w 3837860"/>
              <a:gd name="connsiteY9" fmla="*/ 312392 h 1233575"/>
              <a:gd name="connsiteX10" fmla="*/ 3158800 w 3837860"/>
              <a:gd name="connsiteY10" fmla="*/ 255242 h 1233575"/>
              <a:gd name="connsiteX11" fmla="*/ 3463600 w 3837860"/>
              <a:gd name="connsiteY11" fmla="*/ 369542 h 1233575"/>
              <a:gd name="connsiteX12" fmla="*/ 3755700 w 3837860"/>
              <a:gd name="connsiteY12" fmla="*/ 814042 h 1233575"/>
              <a:gd name="connsiteX13" fmla="*/ 3825550 w 3837860"/>
              <a:gd name="connsiteY13" fmla="*/ 1074392 h 1233575"/>
              <a:gd name="connsiteX14" fmla="*/ 3546150 w 3837860"/>
              <a:gd name="connsiteY14" fmla="*/ 1156942 h 1233575"/>
              <a:gd name="connsiteX15" fmla="*/ 2936550 w 3837860"/>
              <a:gd name="connsiteY15" fmla="*/ 1233142 h 1233575"/>
              <a:gd name="connsiteX16" fmla="*/ 2453950 w 3837860"/>
              <a:gd name="connsiteY16" fmla="*/ 1182342 h 12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37860" h="1233575">
                <a:moveTo>
                  <a:pt x="1564950" y="1029942"/>
                </a:moveTo>
                <a:cubicBezTo>
                  <a:pt x="1160137" y="1023592"/>
                  <a:pt x="755325" y="1017242"/>
                  <a:pt x="504500" y="985492"/>
                </a:cubicBezTo>
                <a:cubicBezTo>
                  <a:pt x="253675" y="953742"/>
                  <a:pt x="143608" y="937867"/>
                  <a:pt x="60000" y="839442"/>
                </a:cubicBezTo>
                <a:cubicBezTo>
                  <a:pt x="-23608" y="741017"/>
                  <a:pt x="8142" y="523000"/>
                  <a:pt x="2850" y="394942"/>
                </a:cubicBezTo>
                <a:cubicBezTo>
                  <a:pt x="-2442" y="266884"/>
                  <a:pt x="-3500" y="136709"/>
                  <a:pt x="28250" y="71092"/>
                </a:cubicBezTo>
                <a:cubicBezTo>
                  <a:pt x="60000" y="5475"/>
                  <a:pt x="43067" y="-4050"/>
                  <a:pt x="193350" y="1242"/>
                </a:cubicBezTo>
                <a:cubicBezTo>
                  <a:pt x="343633" y="6534"/>
                  <a:pt x="716167" y="80617"/>
                  <a:pt x="929950" y="102842"/>
                </a:cubicBezTo>
                <a:cubicBezTo>
                  <a:pt x="1143733" y="125067"/>
                  <a:pt x="1272850" y="102842"/>
                  <a:pt x="1476050" y="134592"/>
                </a:cubicBezTo>
                <a:cubicBezTo>
                  <a:pt x="1679250" y="166342"/>
                  <a:pt x="1942775" y="263709"/>
                  <a:pt x="2149150" y="293342"/>
                </a:cubicBezTo>
                <a:cubicBezTo>
                  <a:pt x="2355525" y="322975"/>
                  <a:pt x="2546025" y="318742"/>
                  <a:pt x="2714300" y="312392"/>
                </a:cubicBezTo>
                <a:cubicBezTo>
                  <a:pt x="2882575" y="306042"/>
                  <a:pt x="3033917" y="245717"/>
                  <a:pt x="3158800" y="255242"/>
                </a:cubicBezTo>
                <a:cubicBezTo>
                  <a:pt x="3283683" y="264767"/>
                  <a:pt x="3364117" y="276409"/>
                  <a:pt x="3463600" y="369542"/>
                </a:cubicBezTo>
                <a:cubicBezTo>
                  <a:pt x="3563083" y="462675"/>
                  <a:pt x="3695375" y="696567"/>
                  <a:pt x="3755700" y="814042"/>
                </a:cubicBezTo>
                <a:cubicBezTo>
                  <a:pt x="3816025" y="931517"/>
                  <a:pt x="3860475" y="1017242"/>
                  <a:pt x="3825550" y="1074392"/>
                </a:cubicBezTo>
                <a:cubicBezTo>
                  <a:pt x="3790625" y="1131542"/>
                  <a:pt x="3694317" y="1130484"/>
                  <a:pt x="3546150" y="1156942"/>
                </a:cubicBezTo>
                <a:cubicBezTo>
                  <a:pt x="3397983" y="1183400"/>
                  <a:pt x="3118583" y="1228909"/>
                  <a:pt x="2936550" y="1233142"/>
                </a:cubicBezTo>
                <a:cubicBezTo>
                  <a:pt x="2754517" y="1237375"/>
                  <a:pt x="2604233" y="1209858"/>
                  <a:pt x="2453950" y="118234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8" name="Connettore 1 17"/>
          <p:cNvCxnSpPr/>
          <p:nvPr/>
        </p:nvCxnSpPr>
        <p:spPr bwMode="auto">
          <a:xfrm flipV="1">
            <a:off x="6591300" y="4565650"/>
            <a:ext cx="400050" cy="3175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6422572" y="3969199"/>
            <a:ext cx="25785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effectLst/>
                <a:latin typeface="Calibri" pitchFamily="34" charset="0"/>
              </a:rPr>
              <a:t>Miocene ultrapotassic (lamproite-like) volcanic rocks of Tibet</a:t>
            </a:r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5257801" y="2619370"/>
            <a:ext cx="3614056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tx1"/>
                </a:solidFill>
                <a:effectLst/>
                <a:latin typeface="Calibri" pitchFamily="34" charset="0"/>
              </a:rPr>
              <a:t>Can the ultrapotassic rocks of Tibet be explained only in terms of mantle anatexis?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384D0D55-8F01-60B2-B39E-05D2454C6020}"/>
              </a:ext>
            </a:extLst>
          </p:cNvPr>
          <p:cNvSpPr/>
          <p:nvPr/>
        </p:nvSpPr>
        <p:spPr bwMode="auto">
          <a:xfrm>
            <a:off x="3429000" y="1854200"/>
            <a:ext cx="292100" cy="2025650"/>
          </a:xfrm>
          <a:custGeom>
            <a:avLst/>
            <a:gdLst>
              <a:gd name="connsiteX0" fmla="*/ 0 w 292100"/>
              <a:gd name="connsiteY0" fmla="*/ 0 h 2025650"/>
              <a:gd name="connsiteX1" fmla="*/ 31750 w 292100"/>
              <a:gd name="connsiteY1" fmla="*/ 590550 h 2025650"/>
              <a:gd name="connsiteX2" fmla="*/ 292100 w 292100"/>
              <a:gd name="connsiteY2" fmla="*/ 2025650 h 202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100" h="2025650">
                <a:moveTo>
                  <a:pt x="0" y="0"/>
                </a:moveTo>
                <a:lnTo>
                  <a:pt x="31750" y="590550"/>
                </a:lnTo>
                <a:lnTo>
                  <a:pt x="292100" y="20256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EC5C94DB-4468-472F-99A4-1C494DAD3502}"/>
              </a:ext>
            </a:extLst>
          </p:cNvPr>
          <p:cNvSpPr/>
          <p:nvPr/>
        </p:nvSpPr>
        <p:spPr bwMode="auto">
          <a:xfrm>
            <a:off x="3429000" y="1857375"/>
            <a:ext cx="819150" cy="2022475"/>
          </a:xfrm>
          <a:custGeom>
            <a:avLst/>
            <a:gdLst>
              <a:gd name="connsiteX0" fmla="*/ 295275 w 819150"/>
              <a:gd name="connsiteY0" fmla="*/ 2022475 h 2022475"/>
              <a:gd name="connsiteX1" fmla="*/ 819150 w 819150"/>
              <a:gd name="connsiteY1" fmla="*/ 1419225 h 2022475"/>
              <a:gd name="connsiteX2" fmla="*/ 0 w 819150"/>
              <a:gd name="connsiteY2" fmla="*/ 0 h 202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2022475">
                <a:moveTo>
                  <a:pt x="295275" y="2022475"/>
                </a:moveTo>
                <a:lnTo>
                  <a:pt x="819150" y="1419225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174E156-2D82-81FA-BA1E-868CB8FBF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553467"/>
            <a:ext cx="21829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600" dirty="0">
                <a:solidFill>
                  <a:schemeClr val="bg1"/>
                </a:solidFill>
                <a:effectLst/>
                <a:latin typeface="Calibri" pitchFamily="34" charset="0"/>
              </a:rPr>
              <a:t>This is the isotopic quadrilateral with the four mantle end-members seen before.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B8391736-B329-F4DD-FBB7-0D94E642B1AE}"/>
              </a:ext>
            </a:extLst>
          </p:cNvPr>
          <p:cNvCxnSpPr>
            <a:cxnSpLocks/>
            <a:stCxn id="12" idx="3"/>
          </p:cNvCxnSpPr>
          <p:nvPr/>
        </p:nvCxnSpPr>
        <p:spPr bwMode="auto">
          <a:xfrm flipV="1">
            <a:off x="2182989" y="3037014"/>
            <a:ext cx="1392061" cy="5506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956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4898" grpId="0"/>
      <p:bldP spid="7" grpId="0"/>
      <p:bldP spid="9" grpId="0"/>
      <p:bldP spid="14" grpId="0" animBg="1"/>
      <p:bldP spid="24" grpId="0"/>
      <p:bldP spid="25" grpId="0" animBg="1"/>
      <p:bldP spid="6" grpId="0" animBg="1"/>
      <p:bldP spid="8" grpId="0" animBg="1"/>
      <p:bldP spid="12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Text Box 2"/>
          <p:cNvSpPr txBox="1">
            <a:spLocks noChangeArrowheads="1"/>
          </p:cNvSpPr>
          <p:nvPr/>
        </p:nvSpPr>
        <p:spPr bwMode="auto">
          <a:xfrm>
            <a:off x="0" y="1568450"/>
            <a:ext cx="8931275" cy="893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GB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endParaRPr lang="en-GB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611332" name="Rectangle 4"/>
          <p:cNvSpPr>
            <a:spLocks noChangeArrowheads="1"/>
          </p:cNvSpPr>
          <p:nvPr/>
        </p:nvSpPr>
        <p:spPr bwMode="auto">
          <a:xfrm>
            <a:off x="0" y="74613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Credits:</a:t>
            </a:r>
          </a:p>
        </p:txBody>
      </p:sp>
      <p:sp>
        <p:nvSpPr>
          <p:cNvPr id="611333" name="Text Box 5"/>
          <p:cNvSpPr txBox="1">
            <a:spLocks noChangeArrowheads="1"/>
          </p:cNvSpPr>
          <p:nvPr/>
        </p:nvSpPr>
        <p:spPr bwMode="auto">
          <a:xfrm>
            <a:off x="1687286" y="5986215"/>
            <a:ext cx="7456714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265113" indent="-265113" algn="r">
              <a:lnSpc>
                <a:spcPct val="90000"/>
              </a:lnSpc>
              <a:defRPr/>
            </a:pPr>
            <a:r>
              <a:rPr lang="en-GB" dirty="0">
                <a:solidFill>
                  <a:schemeClr val="bg1"/>
                </a:solidFill>
                <a:effectLst/>
                <a:latin typeface="Calibri" pitchFamily="34" charset="0"/>
              </a:rPr>
              <a:t>Anyone can use this material for scientific and non-scientific purposes.</a:t>
            </a:r>
          </a:p>
          <a:p>
            <a:pPr marL="265113" indent="-265113" algn="r">
              <a:lnSpc>
                <a:spcPct val="90000"/>
              </a:lnSpc>
              <a:defRPr/>
            </a:pPr>
            <a:r>
              <a:rPr lang="en-GB" dirty="0">
                <a:solidFill>
                  <a:schemeClr val="bg1"/>
                </a:solidFill>
                <a:effectLst/>
                <a:latin typeface="Calibri" pitchFamily="34" charset="0"/>
              </a:rPr>
              <a:t>Please quote and acknowledge the source of data</a:t>
            </a:r>
            <a:endParaRPr lang="en-GB" sz="1600" dirty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90500" y="959757"/>
            <a:ext cx="8585200" cy="41857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8900" indent="-88900" algn="l">
              <a:defRPr/>
            </a:pP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</a:rPr>
              <a:t>Bea et al. (2020) Lithos, 354-355, 105361</a:t>
            </a:r>
          </a:p>
          <a:p>
            <a:pPr marL="88900" indent="-88900" algn="l">
              <a:defRPr/>
            </a:pPr>
            <a:r>
              <a:rPr lang="en-GB" altLang="ja-JP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Borghini</a:t>
            </a:r>
            <a:r>
              <a:rPr lang="en-GB" altLang="ja-JP" sz="1400" dirty="0">
                <a:solidFill>
                  <a:schemeClr val="bg1"/>
                </a:solidFill>
                <a:effectLst/>
                <a:latin typeface="Calibri" pitchFamily="34" charset="0"/>
              </a:rPr>
              <a:t> et al. (2013) Geology, 41, 1055-1058</a:t>
            </a:r>
          </a:p>
          <a:p>
            <a:pPr marL="88900" indent="-88900" algn="l">
              <a:defRPr/>
            </a:pPr>
            <a:r>
              <a:rPr lang="en-GB" altLang="ja-JP" sz="1400" dirty="0">
                <a:solidFill>
                  <a:schemeClr val="bg1"/>
                </a:solidFill>
                <a:effectLst/>
                <a:latin typeface="Calibri" pitchFamily="34" charset="0"/>
              </a:rPr>
              <a:t>Cadoux et al. (2007),  Earth Planet. Sci. Lett., 259, 227-238</a:t>
            </a:r>
          </a:p>
          <a:p>
            <a:pPr marL="88900" indent="-88900" algn="l">
              <a:defRPr/>
            </a:pPr>
            <a:r>
              <a:rPr lang="en-GB" altLang="ja-JP" sz="1400" dirty="0">
                <a:solidFill>
                  <a:schemeClr val="bg1"/>
                </a:solidFill>
                <a:effectLst/>
                <a:latin typeface="Calibri" pitchFamily="34" charset="0"/>
              </a:rPr>
              <a:t>Davies (2009) Geochem. </a:t>
            </a:r>
            <a:r>
              <a:rPr lang="en-GB" altLang="ja-JP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Geophys</a:t>
            </a:r>
            <a:r>
              <a:rPr lang="en-GB" altLang="ja-JP" sz="1400" dirty="0">
                <a:solidFill>
                  <a:schemeClr val="bg1"/>
                </a:solidFill>
                <a:effectLst/>
                <a:latin typeface="Calibri" pitchFamily="34" charset="0"/>
              </a:rPr>
              <a:t>. </a:t>
            </a:r>
            <a:r>
              <a:rPr lang="en-GB" altLang="ja-JP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Geosyst</a:t>
            </a:r>
            <a:r>
              <a:rPr lang="en-GB" altLang="ja-JP" sz="1400" dirty="0">
                <a:solidFill>
                  <a:schemeClr val="bg1"/>
                </a:solidFill>
                <a:effectLst/>
                <a:latin typeface="Calibri" pitchFamily="34" charset="0"/>
              </a:rPr>
              <a:t>., </a:t>
            </a: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</a:rPr>
              <a:t>10.1029/2009GC002634</a:t>
            </a:r>
          </a:p>
          <a:p>
            <a:pPr marL="88900" indent="-88900" algn="l">
              <a:defRPr/>
            </a:pPr>
            <a:r>
              <a:rPr lang="en-GB" altLang="ja-JP" sz="1400" dirty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</a:rPr>
              <a:t>Frey (1979) Rev. </a:t>
            </a:r>
            <a:r>
              <a:rPr lang="en-GB" altLang="ja-JP" sz="1400" dirty="0" err="1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</a:rPr>
              <a:t>Geophys</a:t>
            </a:r>
            <a:r>
              <a:rPr lang="en-GB" altLang="ja-JP" sz="1400" dirty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</a:rPr>
              <a:t>. Space Phys., 17, 803-823</a:t>
            </a:r>
          </a:p>
          <a:p>
            <a:pPr marL="88900" indent="-88900" algn="l">
              <a:defRPr/>
            </a:pPr>
            <a:r>
              <a:rPr lang="en-GB" altLang="ja-JP" sz="1400" dirty="0" err="1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</a:rPr>
              <a:t>Gonnermann</a:t>
            </a:r>
            <a:r>
              <a:rPr lang="en-GB" altLang="ja-JP" sz="1400" dirty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</a:rPr>
              <a:t> and Mukhopadhyay (2009) Nature, 459, 560-563</a:t>
            </a:r>
          </a:p>
          <a:p>
            <a:pPr marL="88900" indent="-88900" algn="l">
              <a:defRPr/>
            </a:pPr>
            <a:r>
              <a:rPr lang="en-GB" altLang="ja-JP" sz="1400" dirty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</a:rPr>
              <a:t>Hart (2011) </a:t>
            </a: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</a:rPr>
              <a:t>http://www.geo.cornell.edu/geology/classes/Geo656/656notes11/IsotopeGeochemistryChapter6.pdf</a:t>
            </a:r>
            <a:endParaRPr lang="en-GB" altLang="ja-JP" sz="1400" dirty="0">
              <a:solidFill>
                <a:schemeClr val="bg1"/>
              </a:solidFill>
              <a:effectLst/>
              <a:latin typeface="Calibri" pitchFamily="34" charset="0"/>
              <a:ea typeface="ＭＳ Ｐゴシック" pitchFamily="34" charset="-128"/>
            </a:endParaRPr>
          </a:p>
          <a:p>
            <a:pPr marL="88900" indent="-88900" algn="l">
              <a:defRPr/>
            </a:pP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</a:rPr>
              <a:t>Hofmann (2004) In: Treatise on Geochemistry Vol. 2, 61-101</a:t>
            </a:r>
          </a:p>
          <a:p>
            <a:pPr marL="88900" indent="-88900" algn="l">
              <a:defRPr/>
            </a:pPr>
            <a:r>
              <a:rPr lang="en-GB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Husen</a:t>
            </a: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</a:rPr>
              <a:t> et al (2016) </a:t>
            </a:r>
            <a:r>
              <a:rPr lang="en-GB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Geochim</a:t>
            </a: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</a:rPr>
              <a:t>. </a:t>
            </a:r>
            <a:r>
              <a:rPr lang="en-GB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Cosmochim</a:t>
            </a: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</a:rPr>
              <a:t>. </a:t>
            </a:r>
            <a:r>
              <a:rPr lang="en-GB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Acta</a:t>
            </a: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</a:rPr>
              <a:t>, 185, 112-128</a:t>
            </a:r>
          </a:p>
          <a:p>
            <a:pPr marL="88900" indent="-88900" algn="l">
              <a:defRPr/>
            </a:pPr>
            <a:r>
              <a:rPr lang="en-GB" altLang="ja-JP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Karato</a:t>
            </a:r>
            <a:r>
              <a:rPr lang="en-GB" altLang="ja-JP" sz="1400" dirty="0">
                <a:solidFill>
                  <a:schemeClr val="bg1"/>
                </a:solidFill>
                <a:effectLst/>
                <a:latin typeface="Calibri" pitchFamily="34" charset="0"/>
              </a:rPr>
              <a:t> (2012) Earth Planet. Sci. Lett., 321-322, 95-103</a:t>
            </a:r>
          </a:p>
          <a:p>
            <a:pPr marL="88900" indent="-88900" algn="l">
              <a:defRPr/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Kostitsyn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 et al. (2023) </a:t>
            </a: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Geochem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. Int., 61, 1221-1240</a:t>
            </a:r>
            <a:endParaRPr lang="en-GB" altLang="ja-JP" sz="1400" dirty="0"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88900" indent="-88900" algn="l">
              <a:defRPr/>
            </a:pPr>
            <a:r>
              <a:rPr lang="it-IT" sz="1400" dirty="0">
                <a:solidFill>
                  <a:schemeClr val="bg1"/>
                </a:solidFill>
                <a:effectLst/>
                <a:latin typeface="Calibri" pitchFamily="34" charset="0"/>
              </a:rPr>
              <a:t>Lei et al. (2024) </a:t>
            </a:r>
            <a:r>
              <a:rPr lang="it-IT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Chem</a:t>
            </a:r>
            <a:r>
              <a:rPr lang="it-IT" sz="1400" dirty="0">
                <a:solidFill>
                  <a:schemeClr val="bg1"/>
                </a:solidFill>
                <a:effectLst/>
                <a:latin typeface="Calibri" pitchFamily="34" charset="0"/>
              </a:rPr>
              <a:t>. </a:t>
            </a:r>
            <a:r>
              <a:rPr lang="it-IT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Geol</a:t>
            </a:r>
            <a:r>
              <a:rPr lang="it-IT" sz="1400" dirty="0">
                <a:solidFill>
                  <a:schemeClr val="bg1"/>
                </a:solidFill>
                <a:effectLst/>
                <a:latin typeface="Calibri" pitchFamily="34" charset="0"/>
              </a:rPr>
              <a:t>., 644, 121835 </a:t>
            </a:r>
            <a:endParaRPr lang="en-GB" sz="1400" dirty="0"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88900" indent="-88900" algn="l">
              <a:defRPr/>
            </a:pP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</a:rPr>
              <a:t>Lustrino and Anderson (2015) </a:t>
            </a: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</a:rPr>
              <a:t>GSA Spec. Paper and AGU Spec. Publ. 71, 257–279</a:t>
            </a:r>
          </a:p>
          <a:p>
            <a:pPr marL="88900" indent="-88900" algn="l">
              <a:defRPr/>
            </a:pPr>
            <a:r>
              <a:rPr lang="en-GB" altLang="ja-JP" sz="1400" dirty="0">
                <a:solidFill>
                  <a:schemeClr val="bg1"/>
                </a:solidFill>
                <a:effectLst/>
                <a:latin typeface="Calibri" pitchFamily="34" charset="0"/>
              </a:rPr>
              <a:t>Miller et al. (2019) Earth Planet. Sci. Lett., 523, 115699</a:t>
            </a:r>
          </a:p>
          <a:p>
            <a:pPr marL="88900" indent="-88900" algn="l">
              <a:defRPr/>
            </a:pP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</a:rPr>
              <a:t>Rampone and Hofmann (2012) Lithos, 148, 247-261</a:t>
            </a:r>
          </a:p>
          <a:p>
            <a:pPr marL="88900" indent="-88900" algn="l">
              <a:defRPr/>
            </a:pPr>
            <a:r>
              <a:rPr lang="en-GB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Subha</a:t>
            </a: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Anand</a:t>
            </a: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</a:rPr>
              <a:t> et al. (2019) Geochem. Geophys. Geosyst., </a:t>
            </a:r>
            <a:r>
              <a:rPr lang="it-IT" sz="1400" dirty="0">
                <a:solidFill>
                  <a:schemeClr val="bg1"/>
                </a:solidFill>
                <a:effectLst/>
                <a:latin typeface="Calibri" pitchFamily="34" charset="0"/>
              </a:rPr>
              <a:t>20. https://doi.org/10.1029/2019GC008332</a:t>
            </a:r>
          </a:p>
          <a:p>
            <a:pPr marL="88900" indent="-88900" algn="l">
              <a:defRPr/>
            </a:pP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</a:rPr>
              <a:t>Zindler and Hart (1986) </a:t>
            </a:r>
            <a:r>
              <a:rPr lang="en-GB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Annu</a:t>
            </a: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</a:rPr>
              <a:t>. Rev. Earth Sci., 14, 493-571</a:t>
            </a:r>
          </a:p>
          <a:p>
            <a:pPr marL="88900" indent="-88900" algn="l">
              <a:defRPr/>
            </a:pP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</a:rPr>
              <a:t>White, 2015, Geochem. </a:t>
            </a:r>
            <a:r>
              <a:rPr lang="en-GB" sz="1400" dirty="0" err="1">
                <a:solidFill>
                  <a:schemeClr val="bg1"/>
                </a:solidFill>
                <a:effectLst/>
                <a:latin typeface="Calibri" pitchFamily="34" charset="0"/>
              </a:rPr>
              <a:t>Perspect</a:t>
            </a:r>
            <a:r>
              <a:rPr lang="en-GB" sz="1400" dirty="0">
                <a:solidFill>
                  <a:schemeClr val="bg1"/>
                </a:solidFill>
                <a:effectLst/>
                <a:latin typeface="Calibri" pitchFamily="34" charset="0"/>
              </a:rPr>
              <a:t>., 4, 95-251</a:t>
            </a:r>
          </a:p>
          <a:p>
            <a:pPr marL="88900" indent="-88900" algn="l">
              <a:defRPr/>
            </a:pPr>
            <a:endParaRPr lang="en-GB" altLang="ja-JP" sz="1400" dirty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2" grpId="0"/>
      <p:bldP spid="611333" grpId="0" autoUpdateAnimBg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PETROLOGICAL MODELLING</a:t>
            </a:r>
          </a:p>
        </p:txBody>
      </p:sp>
      <p:sp>
        <p:nvSpPr>
          <p:cNvPr id="967683" name="Text Box 3"/>
          <p:cNvSpPr txBox="1">
            <a:spLocks noChangeArrowheads="1"/>
          </p:cNvSpPr>
          <p:nvPr/>
        </p:nvSpPr>
        <p:spPr bwMode="auto">
          <a:xfrm>
            <a:off x="0" y="735013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metasomatic agents can have a:</a:t>
            </a:r>
          </a:p>
        </p:txBody>
      </p:sp>
      <p:sp>
        <p:nvSpPr>
          <p:cNvPr id="967684" name="Text Box 4"/>
          <p:cNvSpPr txBox="1">
            <a:spLocks noChangeArrowheads="1"/>
          </p:cNvSpPr>
          <p:nvPr/>
        </p:nvSpPr>
        <p:spPr bwMode="auto">
          <a:xfrm>
            <a:off x="371475" y="2251075"/>
            <a:ext cx="8401050" cy="3970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Metasomatic Agents of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crustal origin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are related to the recycling of crustal lithologies in the mantle. Such a recycling can develop as consequence of:</a:t>
            </a: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1) Subduction of oceanic lithosphere, partially including also the thin sediment cover;</a:t>
            </a: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2) Detachment and delamination of gravitationally unstable thick lithospheric keel (including lower crust) in tectonically active areas.</a:t>
            </a: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first mechanism is by far the most effective process of crustal lithology recycling.</a:t>
            </a:r>
          </a:p>
        </p:txBody>
      </p:sp>
      <p:sp>
        <p:nvSpPr>
          <p:cNvPr id="967685" name="Text Box 5"/>
          <p:cNvSpPr txBox="1">
            <a:spLocks noChangeArrowheads="1"/>
          </p:cNvSpPr>
          <p:nvPr/>
        </p:nvSpPr>
        <p:spPr bwMode="auto">
          <a:xfrm>
            <a:off x="368300" y="1485900"/>
            <a:ext cx="4003675" cy="69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Mantle Origin</a:t>
            </a:r>
          </a:p>
        </p:txBody>
      </p:sp>
      <p:sp>
        <p:nvSpPr>
          <p:cNvPr id="967686" name="Text Box 6"/>
          <p:cNvSpPr txBox="1">
            <a:spLocks noChangeArrowheads="1"/>
          </p:cNvSpPr>
          <p:nvPr/>
        </p:nvSpPr>
        <p:spPr bwMode="auto">
          <a:xfrm>
            <a:off x="4881563" y="1473200"/>
            <a:ext cx="4011612" cy="69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Crustal Origin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7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7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7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7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68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1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PETROLOGICAL MODELLING</a:t>
            </a:r>
          </a:p>
        </p:txBody>
      </p:sp>
      <p:sp>
        <p:nvSpPr>
          <p:cNvPr id="969732" name="Text Box 4"/>
          <p:cNvSpPr txBox="1">
            <a:spLocks noChangeArrowheads="1"/>
          </p:cNvSpPr>
          <p:nvPr/>
        </p:nvSpPr>
        <p:spPr bwMode="auto">
          <a:xfrm>
            <a:off x="0" y="735013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metasomatic agents can have a:</a:t>
            </a:r>
          </a:p>
        </p:txBody>
      </p:sp>
      <p:sp>
        <p:nvSpPr>
          <p:cNvPr id="969733" name="Text Box 5"/>
          <p:cNvSpPr txBox="1">
            <a:spLocks noChangeArrowheads="1"/>
          </p:cNvSpPr>
          <p:nvPr/>
        </p:nvSpPr>
        <p:spPr bwMode="auto">
          <a:xfrm>
            <a:off x="371475" y="2251075"/>
            <a:ext cx="8401050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It is not easy to clearly identify the origin of an “exotic” component in the mantle.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I.e., the anomalous K-rich composition of some mafic lavas can be related either to recycling of K-rich crustal lithologies in subduction settings or to metasomatic effects related to rising of small degrees partial melts from deep (i.e., fertile, never tapped by basaltic extraction) mantle sources.</a:t>
            </a:r>
          </a:p>
        </p:txBody>
      </p:sp>
      <p:sp>
        <p:nvSpPr>
          <p:cNvPr id="969734" name="Text Box 6"/>
          <p:cNvSpPr txBox="1">
            <a:spLocks noChangeArrowheads="1"/>
          </p:cNvSpPr>
          <p:nvPr/>
        </p:nvSpPr>
        <p:spPr bwMode="auto">
          <a:xfrm>
            <a:off x="368300" y="1485900"/>
            <a:ext cx="4003675" cy="69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Mantle Origin</a:t>
            </a:r>
          </a:p>
        </p:txBody>
      </p:sp>
      <p:sp>
        <p:nvSpPr>
          <p:cNvPr id="969735" name="Text Box 7"/>
          <p:cNvSpPr txBox="1">
            <a:spLocks noChangeArrowheads="1"/>
          </p:cNvSpPr>
          <p:nvPr/>
        </p:nvSpPr>
        <p:spPr bwMode="auto">
          <a:xfrm>
            <a:off x="4881563" y="1473200"/>
            <a:ext cx="4011612" cy="69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Crustal Origin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9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971781" name="Text Box 5"/>
          <p:cNvSpPr txBox="1">
            <a:spLocks noChangeArrowheads="1"/>
          </p:cNvSpPr>
          <p:nvPr/>
        </p:nvSpPr>
        <p:spPr bwMode="auto">
          <a:xfrm>
            <a:off x="76200" y="774700"/>
            <a:ext cx="8991600" cy="52629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 is an integrating study of the chemical and physical structure and evolution of the Solid Earth.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Geophysics can furnish three-dimensional picture of the present state of the Earth.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Geochemistry can furnish an historical or time-averaged view of the Earth but in an a-dimensional way.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two approaches are complementary to each other.</a:t>
            </a:r>
          </a:p>
        </p:txBody>
      </p:sp>
      <p:sp>
        <p:nvSpPr>
          <p:cNvPr id="971784" name="Text Box 8"/>
          <p:cNvSpPr txBox="1">
            <a:spLocks noChangeArrowheads="1"/>
          </p:cNvSpPr>
          <p:nvPr/>
        </p:nvSpPr>
        <p:spPr bwMode="auto">
          <a:xfrm>
            <a:off x="2708275" y="6127875"/>
            <a:ext cx="561493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it-IT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Zindler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and </a:t>
            </a:r>
            <a:r>
              <a:rPr lang="it-IT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Hart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, 1986 (</a:t>
            </a:r>
            <a:r>
              <a:rPr lang="it-IT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Annu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 Rev. Earth Sci., 14, 493-571)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7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1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1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1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1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79" grpId="0"/>
      <p:bldP spid="971781" grpId="0" build="p"/>
      <p:bldP spid="9717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5195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Playing with geochemistry is a difficult task</a:t>
            </a:r>
            <a:endParaRPr lang="it-IT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4297" b="6363"/>
          <a:stretch>
            <a:fillRect/>
          </a:stretch>
        </p:blipFill>
        <p:spPr bwMode="auto">
          <a:xfrm>
            <a:off x="0" y="2359419"/>
            <a:ext cx="9144000" cy="449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B07F849-25B5-D91F-7A7D-5BA692686D38}"/>
              </a:ext>
            </a:extLst>
          </p:cNvPr>
          <p:cNvSpPr txBox="1"/>
          <p:nvPr/>
        </p:nvSpPr>
        <p:spPr>
          <a:xfrm>
            <a:off x="0" y="94819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‘‘. . . </a:t>
            </a:r>
            <a:r>
              <a:rPr lang="en-US" sz="2200" i="1" dirty="0">
                <a:solidFill>
                  <a:schemeClr val="bg1"/>
                </a:solidFill>
                <a:latin typeface="Calibri" pitchFamily="34" charset="0"/>
              </a:rPr>
              <a:t>the number of unknown parameters in complex petrogenetic models which include mixing, open system fractionation, dynamic melting and mantle heterogeneity are sufficient so that </a:t>
            </a:r>
            <a:r>
              <a:rPr lang="en-US" sz="2200" i="1" dirty="0">
                <a:solidFill>
                  <a:srgbClr val="FFFF00"/>
                </a:solidFill>
                <a:latin typeface="Calibri" pitchFamily="34" charset="0"/>
              </a:rPr>
              <a:t>these parameters can be adjusted to accurately model any set of trace element abundances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.”</a:t>
            </a:r>
            <a:endParaRPr lang="it-IT" sz="2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4297" b="6363"/>
          <a:stretch>
            <a:fillRect/>
          </a:stretch>
        </p:blipFill>
        <p:spPr bwMode="auto">
          <a:xfrm>
            <a:off x="0" y="2359419"/>
            <a:ext cx="9144000" cy="449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-1" y="2834144"/>
            <a:ext cx="9143999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tx1"/>
                </a:solidFill>
                <a:effectLst/>
                <a:latin typeface="Calibri" pitchFamily="34" charset="0"/>
              </a:rPr>
              <a:t>In other words, it is possible to force the results of geochemical modelling varying the input parameters and the boundary conditions of the hypothetical petrogenetic system.</a:t>
            </a:r>
            <a:endParaRPr lang="it-IT" sz="2600" b="1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C6FCE8A-C9B2-1359-E5A8-200ADE0C0FD9}"/>
              </a:ext>
            </a:extLst>
          </p:cNvPr>
          <p:cNvSpPr txBox="1"/>
          <p:nvPr/>
        </p:nvSpPr>
        <p:spPr>
          <a:xfrm>
            <a:off x="0" y="5195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Playing with geochemistry is a difficult task</a:t>
            </a:r>
            <a:endParaRPr lang="it-IT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1C595D8-E216-C77A-F0B7-8A2273B7577B}"/>
              </a:ext>
            </a:extLst>
          </p:cNvPr>
          <p:cNvSpPr txBox="1"/>
          <p:nvPr/>
        </p:nvSpPr>
        <p:spPr>
          <a:xfrm>
            <a:off x="0" y="94819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‘‘. . . </a:t>
            </a:r>
            <a:r>
              <a:rPr lang="en-US" sz="2200" i="1" dirty="0">
                <a:solidFill>
                  <a:schemeClr val="bg1"/>
                </a:solidFill>
                <a:latin typeface="Calibri" pitchFamily="34" charset="0"/>
              </a:rPr>
              <a:t>the number of unknown parameters in complex petrogenetic models which include mixing, open system fractionation, dynamic melting and mantle heterogeneity are sufficient so that </a:t>
            </a:r>
            <a:r>
              <a:rPr lang="en-US" sz="2200" i="1" dirty="0">
                <a:solidFill>
                  <a:srgbClr val="FFFF00"/>
                </a:solidFill>
                <a:latin typeface="Calibri" pitchFamily="34" charset="0"/>
              </a:rPr>
              <a:t>these parameters can be adjusted to accurately model any set of trace element abundances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.”</a:t>
            </a:r>
            <a:endParaRPr lang="it-IT" sz="2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7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973828" name="Text Box 4"/>
          <p:cNvSpPr txBox="1">
            <a:spLocks noChangeArrowheads="1"/>
          </p:cNvSpPr>
          <p:nvPr/>
        </p:nvSpPr>
        <p:spPr bwMode="auto">
          <a:xfrm>
            <a:off x="0" y="622300"/>
            <a:ext cx="9144000" cy="367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basic assumption of chemical geodynamics is that, from a geochemical point of view, the Earth can be divided into several regions or “Reservoirs”: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Crust;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Lithospheric Mantle;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Asthenosphere and Transition Zone Mantle;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Lower Mantle;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Outer Liquid Core.</a:t>
            </a:r>
          </a:p>
        </p:txBody>
      </p:sp>
      <p:sp>
        <p:nvSpPr>
          <p:cNvPr id="982020" name="Text Box 4"/>
          <p:cNvSpPr txBox="1">
            <a:spLocks noChangeArrowheads="1"/>
          </p:cNvSpPr>
          <p:nvPr/>
        </p:nvSpPr>
        <p:spPr bwMode="auto">
          <a:xfrm>
            <a:off x="186412" y="4422775"/>
            <a:ext cx="89575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These first two reservoirs are rigid. This means that these are not subject to vigorous stirring.</a:t>
            </a:r>
            <a:endParaRPr lang="en-GB" sz="4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F8B94AA-E677-3C2D-E178-0AEBA1B28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1893"/>
            <a:ext cx="3619500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Crust;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Lithospheric Mantle;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10786551-7068-B40D-37A5-7D2A9B4C1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12" y="5236884"/>
            <a:ext cx="8957588" cy="12772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Heterogeneities can persist there.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case of radiogenic isotopic ratios the heterogeneities can increase with time.</a:t>
            </a:r>
            <a:endParaRPr lang="en-GB" sz="4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3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3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3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3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3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3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8" grpId="0" build="p"/>
      <p:bldP spid="982020" grpId="0" build="p"/>
      <p:bldP spid="2" grpId="0" uiExpand="1" build="p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5">
            <a:extLst>
              <a:ext uri="{FF2B5EF4-FFF2-40B4-BE49-F238E27FC236}">
                <a16:creationId xmlns:a16="http://schemas.microsoft.com/office/drawing/2014/main" id="{0570FB77-F0C7-1DB0-A0B8-38DE5159C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23" y="2847408"/>
            <a:ext cx="2133518" cy="4651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73827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973828" name="Text Box 4"/>
          <p:cNvSpPr txBox="1">
            <a:spLocks noChangeArrowheads="1"/>
          </p:cNvSpPr>
          <p:nvPr/>
        </p:nvSpPr>
        <p:spPr bwMode="auto">
          <a:xfrm>
            <a:off x="0" y="622300"/>
            <a:ext cx="9144000" cy="367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basic assumption of chemical geodynamics is that, from a geochemical point of view, the Earth can be divided into several regions or “Reservoirs”: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Crust;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Lithospheric Mantle;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Asthenosphere and Transition Zone Mantle;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Lower Mantle;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Outer Liquid Core.</a:t>
            </a:r>
          </a:p>
        </p:txBody>
      </p:sp>
      <p:sp>
        <p:nvSpPr>
          <p:cNvPr id="982020" name="Text Box 4"/>
          <p:cNvSpPr txBox="1">
            <a:spLocks noChangeArrowheads="1"/>
          </p:cNvSpPr>
          <p:nvPr/>
        </p:nvSpPr>
        <p:spPr bwMode="auto">
          <a:xfrm>
            <a:off x="186412" y="4422775"/>
            <a:ext cx="89575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These first two reservoirs are rigid. This means that these are not subject to vigorous stirring.</a:t>
            </a:r>
            <a:endParaRPr lang="en-GB" sz="4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F8B94AA-E677-3C2D-E178-0AEBA1B28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1893"/>
            <a:ext cx="3619500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Crust;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Lithospheric Mantle;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10786551-7068-B40D-37A5-7D2A9B4C1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12" y="5236884"/>
            <a:ext cx="8957588" cy="12772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Heterogeneities can persist there.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case of radiogenic isotopic ratios the heterogeneities can increase with time.</a:t>
            </a:r>
            <a:endParaRPr lang="en-GB" sz="4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19C9282-6E87-5E7D-89BA-03C5B24FB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1893"/>
            <a:ext cx="4191000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Crust;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Lithospheric Mantle;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83B178C-4D61-E66D-2D0B-E3751042E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32982"/>
            <a:ext cx="9144000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Asthenosphere and Transition Zone Mantle;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GB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Lower Mantle;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GB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Outer Liquid Core.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8F4B596-BA6D-D3B7-E5B2-98A342007D83}"/>
              </a:ext>
            </a:extLst>
          </p:cNvPr>
          <p:cNvSpPr/>
          <p:nvPr/>
        </p:nvSpPr>
        <p:spPr bwMode="auto">
          <a:xfrm>
            <a:off x="185063" y="4422776"/>
            <a:ext cx="8772525" cy="200659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149F2FA4-2D33-35DA-CAFE-D22BA42FB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920" y="4303536"/>
            <a:ext cx="8972857" cy="757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These three reservoirs are considered more homogeneous because vigorously stirred.</a:t>
            </a:r>
            <a:endParaRPr lang="en-GB" sz="4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E6495F32-6E9E-08CB-EB5A-A5DA3D591721}"/>
              </a:ext>
            </a:extLst>
          </p:cNvPr>
          <p:cNvSpPr/>
          <p:nvPr/>
        </p:nvSpPr>
        <p:spPr bwMode="auto">
          <a:xfrm>
            <a:off x="3038475" y="3976750"/>
            <a:ext cx="847725" cy="171450"/>
          </a:xfrm>
          <a:prstGeom prst="rightArrow">
            <a:avLst>
              <a:gd name="adj1" fmla="val 50000"/>
              <a:gd name="adj2" fmla="val 124075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74A06F-CE9F-745F-3151-8F44DC95CCEB}"/>
              </a:ext>
            </a:extLst>
          </p:cNvPr>
          <p:cNvSpPr txBox="1"/>
          <p:nvPr/>
        </p:nvSpPr>
        <p:spPr>
          <a:xfrm>
            <a:off x="3880907" y="3877186"/>
            <a:ext cx="524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No evidence of contribution to any igneous activity</a:t>
            </a:r>
            <a:endParaRPr lang="it-IT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D1645FBF-0B9A-D7CC-8BC2-AA76DB90B195}"/>
              </a:ext>
            </a:extLst>
          </p:cNvPr>
          <p:cNvSpPr/>
          <p:nvPr/>
        </p:nvSpPr>
        <p:spPr bwMode="auto">
          <a:xfrm>
            <a:off x="2507191" y="3492033"/>
            <a:ext cx="847725" cy="171450"/>
          </a:xfrm>
          <a:prstGeom prst="rightArrow">
            <a:avLst>
              <a:gd name="adj1" fmla="val 50000"/>
              <a:gd name="adj2" fmla="val 124075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2466B08-439F-1721-6EB5-5FAB7AEBB067}"/>
              </a:ext>
            </a:extLst>
          </p:cNvPr>
          <p:cNvSpPr txBox="1"/>
          <p:nvPr/>
        </p:nvSpPr>
        <p:spPr>
          <a:xfrm>
            <a:off x="3331632" y="3392470"/>
            <a:ext cx="557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Unclear evidence of contribution to igneous activity</a:t>
            </a:r>
            <a:endParaRPr lang="it-IT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1B68EB73-5189-FC17-818B-ACCC961AE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49" y="5032444"/>
            <a:ext cx="9145349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Note that it is not correct to consider the asthenosphere as a vigorously stirred (and therefore chemically homogeneous) layer (as generally thought by many geochemists and petrologists).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70FDDDF8-0E5E-F013-ACE2-C176BB31E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651" y="6091456"/>
            <a:ext cx="9143892" cy="75713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Also remember the difficulties to give a precise definition for Asthenosphere (and for the Lithospheric mantle).</a:t>
            </a:r>
          </a:p>
        </p:txBody>
      </p:sp>
    </p:spTree>
    <p:extLst>
      <p:ext uri="{BB962C8B-B14F-4D97-AF65-F5344CB8AC3E}">
        <p14:creationId xmlns:p14="http://schemas.microsoft.com/office/powerpoint/2010/main" val="394369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4" grpId="0" build="p"/>
      <p:bldP spid="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5">
            <a:extLst>
              <a:ext uri="{FF2B5EF4-FFF2-40B4-BE49-F238E27FC236}">
                <a16:creationId xmlns:a16="http://schemas.microsoft.com/office/drawing/2014/main" id="{0570FB77-F0C7-1DB0-A0B8-38DE5159C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23" y="2847408"/>
            <a:ext cx="2133518" cy="4651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73827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973828" name="Text Box 4"/>
          <p:cNvSpPr txBox="1">
            <a:spLocks noChangeArrowheads="1"/>
          </p:cNvSpPr>
          <p:nvPr/>
        </p:nvSpPr>
        <p:spPr bwMode="auto">
          <a:xfrm>
            <a:off x="0" y="622300"/>
            <a:ext cx="9144000" cy="367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basic assumption of chemical geodynamics is that, from a geochemical point of view, the Earth can be divided into several regions or “Reservoirs”: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Crust;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Lithospheric Mantle;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Asthenosphere and Transition Zone Mantle;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Lower Mantle;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Outer Liquid Core.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F8B94AA-E677-3C2D-E178-0AEBA1B28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1893"/>
            <a:ext cx="3619500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Crust;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Lithospheric Mantle;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19C9282-6E87-5E7D-89BA-03C5B24FB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1893"/>
            <a:ext cx="4191000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Crust;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Lithospheric Mantle;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83B178C-4D61-E66D-2D0B-E3751042E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32982"/>
            <a:ext cx="9144000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3538" indent="-363538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	Asthenosphere and Transition Zone Mantle;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GB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Lower Mantle;</a:t>
            </a:r>
          </a:p>
          <a:p>
            <a:pPr marL="363538" indent="-363538" algn="l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GB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Outer Liquid Core.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149F2FA4-2D33-35DA-CAFE-D22BA42FB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920" y="4303536"/>
            <a:ext cx="8576895" cy="757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These three reservoirs are considered more homogeneous because vigorously stirred.</a:t>
            </a:r>
            <a:endParaRPr lang="en-GB" sz="4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E6495F32-6E9E-08CB-EB5A-A5DA3D591721}"/>
              </a:ext>
            </a:extLst>
          </p:cNvPr>
          <p:cNvSpPr/>
          <p:nvPr/>
        </p:nvSpPr>
        <p:spPr bwMode="auto">
          <a:xfrm>
            <a:off x="3038475" y="3976750"/>
            <a:ext cx="847725" cy="171450"/>
          </a:xfrm>
          <a:prstGeom prst="rightArrow">
            <a:avLst>
              <a:gd name="adj1" fmla="val 50000"/>
              <a:gd name="adj2" fmla="val 124075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74A06F-CE9F-745F-3151-8F44DC95CCEB}"/>
              </a:ext>
            </a:extLst>
          </p:cNvPr>
          <p:cNvSpPr txBox="1"/>
          <p:nvPr/>
        </p:nvSpPr>
        <p:spPr>
          <a:xfrm>
            <a:off x="3880907" y="3877186"/>
            <a:ext cx="524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No evidence of contribution to any igneous activity</a:t>
            </a:r>
            <a:endParaRPr lang="it-IT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D1645FBF-0B9A-D7CC-8BC2-AA76DB90B195}"/>
              </a:ext>
            </a:extLst>
          </p:cNvPr>
          <p:cNvSpPr/>
          <p:nvPr/>
        </p:nvSpPr>
        <p:spPr bwMode="auto">
          <a:xfrm>
            <a:off x="2507191" y="3492033"/>
            <a:ext cx="847725" cy="171450"/>
          </a:xfrm>
          <a:prstGeom prst="rightArrow">
            <a:avLst>
              <a:gd name="adj1" fmla="val 50000"/>
              <a:gd name="adj2" fmla="val 124075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2466B08-439F-1721-6EB5-5FAB7AEBB067}"/>
              </a:ext>
            </a:extLst>
          </p:cNvPr>
          <p:cNvSpPr txBox="1"/>
          <p:nvPr/>
        </p:nvSpPr>
        <p:spPr>
          <a:xfrm>
            <a:off x="3331632" y="3392470"/>
            <a:ext cx="557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Unclear evidence of contribution to igneous activity</a:t>
            </a:r>
            <a:endParaRPr lang="it-IT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1B68EB73-5189-FC17-818B-ACCC961AE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49" y="5032444"/>
            <a:ext cx="9145349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Note that it is not correct to consider the asthenosphere as a vigorously stirred (and therefore chemically homogeneous) layer (as generally thought by many geochemists and petrologists).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70FDDDF8-0E5E-F013-ACE2-C176BB31E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651" y="6091456"/>
            <a:ext cx="9143892" cy="75713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Also remember the difficulties to give a precise definition for Asthenosphere (and for the Lithospheric mantle).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8F4B596-BA6D-D3B7-E5B2-98A342007D83}"/>
              </a:ext>
            </a:extLst>
          </p:cNvPr>
          <p:cNvSpPr/>
          <p:nvPr/>
        </p:nvSpPr>
        <p:spPr bwMode="auto">
          <a:xfrm>
            <a:off x="13759" y="4279532"/>
            <a:ext cx="8943829" cy="257846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A2780E65-5993-A698-5C21-1D6CCEF7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9" y="4622880"/>
            <a:ext cx="9116482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Asthenosphere is a layer that is able to flow or creep. It is not elastic and not rigid. It deforms under a load because has relatively low viscosity. This deformation can be simple laminar flow, as when a plate moves over a viscous fluid. This does not mean that it is homogeneous (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→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LLAMA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1927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5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986116" name="Text Box 4"/>
          <p:cNvSpPr txBox="1">
            <a:spLocks noChangeArrowheads="1"/>
          </p:cNvSpPr>
          <p:nvPr/>
        </p:nvSpPr>
        <p:spPr bwMode="auto">
          <a:xfrm>
            <a:off x="76200" y="735013"/>
            <a:ext cx="9067800" cy="3970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Usual approach of geochemists: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Strong chemical and isotopic heterogeneities can develop in the Lithosphere (Crust + Lithospheric Mantle) only.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rest of the Earth is “homogeneous” in chemical composition, i.e. “normal” or characterized by an “average depletion”.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On these grounds the asthenospheric mantle is classically expected to produce partial melts with “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normal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” basaltic compositions (MORB), whereas “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anomalous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” compositions (e.g., K-rich magmas) are expected to derive from lithospheric sources.</a:t>
            </a:r>
          </a:p>
        </p:txBody>
      </p:sp>
      <p:sp>
        <p:nvSpPr>
          <p:cNvPr id="2" name="Rettangolo arrotondato 4">
            <a:extLst>
              <a:ext uri="{FF2B5EF4-FFF2-40B4-BE49-F238E27FC236}">
                <a16:creationId xmlns:a16="http://schemas.microsoft.com/office/drawing/2014/main" id="{B07E1193-2D0C-373E-36C0-A281D2D53F77}"/>
              </a:ext>
            </a:extLst>
          </p:cNvPr>
          <p:cNvSpPr/>
          <p:nvPr/>
        </p:nvSpPr>
        <p:spPr bwMode="auto">
          <a:xfrm>
            <a:off x="0" y="4629149"/>
            <a:ext cx="9144000" cy="1457325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2B340B09-5760-8056-0082-CE090C93A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984456"/>
            <a:ext cx="85344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 repeat that the axiom: asthenosphere = convecting mantle = vigorously stirred mantle = homogeneous mantle </a:t>
            </a:r>
            <a:r>
              <a:rPr lang="en-GB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is not correct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6C458C1A-8001-B34A-67C1-82E5D0A70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18510"/>
            <a:ext cx="9144000" cy="830997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This is based on the assumption that MORB = homogeneous magmas = homogeneous mantle sources = convecting = well mixed source.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86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6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6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16" grpId="0" build="p"/>
      <p:bldP spid="2" grpId="0" animBg="1"/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0" name="Rectangle 200"/>
          <p:cNvSpPr>
            <a:spLocks noChangeArrowheads="1"/>
          </p:cNvSpPr>
          <p:nvPr/>
        </p:nvSpPr>
        <p:spPr bwMode="auto">
          <a:xfrm>
            <a:off x="0" y="61913"/>
            <a:ext cx="5246688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n-GB" sz="7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Part Six.</a:t>
            </a:r>
          </a:p>
        </p:txBody>
      </p:sp>
      <p:sp>
        <p:nvSpPr>
          <p:cNvPr id="123088" name="Rectangle 208"/>
          <p:cNvSpPr>
            <a:spLocks noChangeArrowheads="1"/>
          </p:cNvSpPr>
          <p:nvPr/>
        </p:nvSpPr>
        <p:spPr bwMode="auto">
          <a:xfrm>
            <a:off x="371474" y="859694"/>
            <a:ext cx="8772525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5725" algn="l" defTabSz="715963">
              <a:lnSpc>
                <a:spcPct val="110000"/>
              </a:lnSpc>
              <a:defRPr/>
            </a:pPr>
            <a:r>
              <a:rPr lang="en-GB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Basic geochemical definitions of mantle sources.</a:t>
            </a:r>
            <a:br>
              <a:rPr lang="en-GB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br>
              <a:rPr lang="en-GB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en-GB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Principles of isotope geochemistry applied to igneous petrology: </a:t>
            </a:r>
            <a:r>
              <a:rPr lang="en-GB" sz="3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</a:t>
            </a:r>
            <a:r>
              <a:rPr lang="en-GB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and </a:t>
            </a:r>
            <a:r>
              <a:rPr lang="en-GB" sz="3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Sm-Nd</a:t>
            </a:r>
            <a:r>
              <a:rPr lang="en-GB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systematics.</a:t>
            </a:r>
            <a:br>
              <a:rPr lang="en-GB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br>
              <a:rPr lang="en-GB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en-GB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Mantle end-members and geochemical jargon used in igneous petrology.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0" grpId="0"/>
      <p:bldP spid="12308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5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82600" y="528638"/>
            <a:ext cx="86614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[…] </a:t>
            </a:r>
            <a:r>
              <a:rPr lang="en-GB" altLang="it-IT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“</a:t>
            </a:r>
            <a:r>
              <a:rPr lang="en-GB" altLang="ja-JP" sz="1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The presence in oceanic basalts of a common mantle component that is not the </a:t>
            </a:r>
            <a:r>
              <a:rPr lang="en-GB" altLang="ja-JP" sz="19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ubiquitous depleted upper mantle (asthenosphere)</a:t>
            </a:r>
            <a:r>
              <a:rPr lang="en-GB" altLang="ja-JP" sz="1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 of mid-ocean ridge basalts (MORB) is probably one of the major findings of igneous isotope geochemistry</a:t>
            </a:r>
            <a:r>
              <a:rPr lang="en-GB" altLang="ja-JP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”</a:t>
            </a:r>
            <a:r>
              <a:rPr lang="en-GB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 			                                          </a:t>
            </a:r>
            <a:r>
              <a:rPr lang="en-GB" altLang="ja-JP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Cadoux</a:t>
            </a:r>
            <a:r>
              <a:rPr lang="en-GB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 et al., 2007 (Earth Planet. Sci. Lett., 259, 227-238)</a:t>
            </a:r>
            <a:endParaRPr lang="en-GB" altLang="ja-JP" sz="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en-GB" sz="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34" charset="-128"/>
            </a:endParaRPr>
          </a:p>
          <a:p>
            <a:pPr algn="l">
              <a:defRPr/>
            </a:pPr>
            <a:r>
              <a:rPr lang="en-GB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[…] </a:t>
            </a:r>
            <a:r>
              <a:rPr lang="en-GB" altLang="it-IT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“</a:t>
            </a:r>
            <a:r>
              <a:rPr lang="en-GB" altLang="ja-JP" sz="1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Geophysical evidence and numerical models of mantle stirring imply </a:t>
            </a:r>
            <a:r>
              <a:rPr lang="en-GB" altLang="ja-JP" sz="19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the source of mid-ocean ridge basalts (MORBs) comprises most of the mantle</a:t>
            </a:r>
            <a:r>
              <a:rPr lang="en-GB" altLang="ja-JP" sz="1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, excepting only the D</a:t>
            </a:r>
            <a:r>
              <a:rPr lang="en-GB" altLang="it-IT" sz="1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”</a:t>
            </a:r>
            <a:r>
              <a:rPr lang="en-GB" altLang="ja-JP" sz="1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 region and the </a:t>
            </a:r>
            <a:r>
              <a:rPr lang="en-GB" altLang="it-IT" sz="1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‘‘</a:t>
            </a:r>
            <a:r>
              <a:rPr lang="en-GB" altLang="ja-JP" sz="19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superpile</a:t>
            </a:r>
            <a:r>
              <a:rPr lang="en-GB" altLang="it-IT" sz="1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’’</a:t>
            </a:r>
            <a:r>
              <a:rPr lang="en-GB" altLang="ja-JP" sz="1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 anomalies deep under Africa and the Pacific.</a:t>
            </a:r>
            <a:r>
              <a:rPr lang="en-GB" altLang="it-IT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”</a:t>
            </a:r>
            <a:r>
              <a:rPr lang="en-GB" altLang="ja-JP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  </a:t>
            </a:r>
            <a:r>
              <a:rPr lang="en-GB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                                            		</a:t>
            </a:r>
            <a:r>
              <a:rPr lang="en-GB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Davies, 2009 (Geochem. </a:t>
            </a:r>
            <a:r>
              <a:rPr lang="en-GB" altLang="ja-JP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Geophys</a:t>
            </a:r>
            <a:r>
              <a:rPr lang="en-GB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. </a:t>
            </a:r>
            <a:r>
              <a:rPr lang="en-GB" altLang="ja-JP" dirty="0" err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Geosyst</a:t>
            </a:r>
            <a:r>
              <a:rPr lang="en-GB" altLang="ja-JP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.</a:t>
            </a:r>
            <a:r>
              <a:rPr lang="en-GB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10.1029/2009GC002634)</a:t>
            </a:r>
            <a:endParaRPr lang="en-GB" altLang="ja-JP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en-GB" sz="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34" charset="-128"/>
            </a:endParaRPr>
          </a:p>
          <a:p>
            <a:pPr algn="l">
              <a:defRPr/>
            </a:pPr>
            <a:r>
              <a:rPr lang="en-GB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[...] </a:t>
            </a:r>
            <a:r>
              <a:rPr lang="en-GB" altLang="it-IT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“</a:t>
            </a:r>
            <a:r>
              <a:rPr lang="en-GB" altLang="ja-JP" sz="1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We model two mantle reservoirs corresponding in mass to </a:t>
            </a:r>
            <a:r>
              <a:rPr lang="en-GB" altLang="ja-JP" sz="19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the Earth</a:t>
            </a:r>
            <a:r>
              <a:rPr lang="en-GB" altLang="it-IT" sz="19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’</a:t>
            </a:r>
            <a:r>
              <a:rPr lang="en-GB" altLang="ja-JP" sz="19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s upper mantle (MORB source) </a:t>
            </a:r>
            <a:r>
              <a:rPr lang="en-GB" altLang="ja-JP" sz="1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and lower mantle (OIB source), respectively</a:t>
            </a:r>
            <a:r>
              <a:rPr lang="en-GB" altLang="ja-JP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.</a:t>
            </a:r>
            <a:r>
              <a:rPr lang="en-GB" altLang="it-IT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”</a:t>
            </a:r>
            <a:r>
              <a:rPr lang="en-GB" altLang="ja-JP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 	 			              </a:t>
            </a:r>
            <a:r>
              <a:rPr lang="en-GB" altLang="ja-JP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Gonnermann</a:t>
            </a:r>
            <a:r>
              <a:rPr lang="en-GB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 and Mukhopadhyay, 2009 (Nature, 459, 560-563)</a:t>
            </a:r>
            <a:endParaRPr lang="en-GB" altLang="ja-JP" sz="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en-GB" sz="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34" charset="-128"/>
            </a:endParaRPr>
          </a:p>
          <a:p>
            <a:pPr algn="l">
              <a:defRPr/>
            </a:pPr>
            <a:r>
              <a:rPr lang="en-GB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[…] </a:t>
            </a:r>
            <a:r>
              <a:rPr lang="en-GB" altLang="it-IT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“</a:t>
            </a:r>
            <a:r>
              <a:rPr lang="en-GB" altLang="ja-JP" sz="19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Most of the upper mantle </a:t>
            </a:r>
            <a:r>
              <a:rPr lang="en-GB" altLang="ja-JP" sz="1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materials are the residuals of a small degree of partial melting at ~410-km and hence </a:t>
            </a:r>
            <a:r>
              <a:rPr lang="en-GB" altLang="ja-JP" sz="19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is nearly homogenous and modestly depleted</a:t>
            </a:r>
            <a:r>
              <a:rPr lang="en-GB" altLang="ja-JP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” 	</a:t>
            </a:r>
            <a:r>
              <a:rPr lang="en-GB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	                          	             </a:t>
            </a:r>
            <a:r>
              <a:rPr lang="en-GB" altLang="ja-JP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Karato</a:t>
            </a:r>
            <a:r>
              <a:rPr lang="en-GB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, 2012 (Earth Planet. Sci. Lett., 321-322, 95-103)</a:t>
            </a:r>
            <a:endParaRPr lang="en-GB" altLang="ja-JP" sz="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en-GB" sz="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34" charset="-128"/>
            </a:endParaRPr>
          </a:p>
          <a:p>
            <a:pPr algn="l">
              <a:defRPr/>
            </a:pPr>
            <a:r>
              <a:rPr lang="en-GB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[…] </a:t>
            </a:r>
            <a:r>
              <a:rPr lang="en-GB" altLang="it-IT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“</a:t>
            </a:r>
            <a:r>
              <a:rPr lang="en-US" sz="1900" i="1" dirty="0">
                <a:solidFill>
                  <a:schemeClr val="bg1"/>
                </a:solidFill>
                <a:latin typeface="Calibri" pitchFamily="34" charset="0"/>
              </a:rPr>
              <a:t>We use the term ‘</a:t>
            </a:r>
            <a:r>
              <a:rPr lang="en-US" sz="1900" i="1" dirty="0">
                <a:solidFill>
                  <a:srgbClr val="FFFF00"/>
                </a:solidFill>
                <a:latin typeface="Calibri" pitchFamily="34" charset="0"/>
              </a:rPr>
              <a:t>deep mantle</a:t>
            </a:r>
            <a:r>
              <a:rPr lang="en-US" sz="1900" i="1" dirty="0">
                <a:solidFill>
                  <a:schemeClr val="bg1"/>
                </a:solidFill>
                <a:latin typeface="Calibri" pitchFamily="34" charset="0"/>
              </a:rPr>
              <a:t>’ to refer loosely to </a:t>
            </a:r>
            <a:r>
              <a:rPr lang="en-US" sz="1900" i="1" dirty="0">
                <a:solidFill>
                  <a:srgbClr val="FFFF00"/>
                </a:solidFill>
                <a:latin typeface="Calibri" pitchFamily="34" charset="0"/>
              </a:rPr>
              <a:t>the region of Earth’s convecting mantle that is not represented by the composition of typical MORB</a:t>
            </a:r>
            <a:r>
              <a:rPr lang="en-US" sz="1900" i="1" dirty="0">
                <a:solidFill>
                  <a:schemeClr val="bg1"/>
                </a:solidFill>
                <a:latin typeface="Calibri" pitchFamily="34" charset="0"/>
              </a:rPr>
              <a:t>. The geometry of this reservoir is poorly constrained, and its upper horizon could fall anywhere from the mantle transition zone, to the large low shear velocity provinces above the core-mantle boundary </a:t>
            </a:r>
            <a:r>
              <a:rPr lang="en-GB" altLang="ja-JP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”</a:t>
            </a:r>
            <a:r>
              <a:rPr lang="en-GB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34" charset="-128"/>
              </a:rPr>
              <a:t> 	           Miller et al., 2019 (Earth Planet. Sci. Lett., 523, 115699)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5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36750"/>
            <a:ext cx="85344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ttore 1 5"/>
          <p:cNvCxnSpPr>
            <a:cxnSpLocks noChangeShapeType="1"/>
          </p:cNvCxnSpPr>
          <p:nvPr/>
        </p:nvCxnSpPr>
        <p:spPr bwMode="auto">
          <a:xfrm>
            <a:off x="3328988" y="5911850"/>
            <a:ext cx="5688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7" name="Connettore 1 6"/>
          <p:cNvCxnSpPr>
            <a:cxnSpLocks noChangeShapeType="1"/>
          </p:cNvCxnSpPr>
          <p:nvPr/>
        </p:nvCxnSpPr>
        <p:spPr bwMode="auto">
          <a:xfrm>
            <a:off x="3328988" y="6064250"/>
            <a:ext cx="1476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762000" y="542925"/>
            <a:ext cx="7620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Studies  on modern oceanic lithosphere and ophiolites have revealed 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high degrees of chemical and isotopic heterogeneity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 in the mantle.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5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grpSp>
        <p:nvGrpSpPr>
          <p:cNvPr id="9" name="Gruppo 12"/>
          <p:cNvGrpSpPr>
            <a:grpSpLocks/>
          </p:cNvGrpSpPr>
          <p:nvPr/>
        </p:nvGrpSpPr>
        <p:grpSpPr bwMode="auto">
          <a:xfrm>
            <a:off x="698500" y="1962150"/>
            <a:ext cx="8432800" cy="1725613"/>
            <a:chOff x="0" y="2000729"/>
            <a:chExt cx="9144000" cy="172502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004905"/>
              <a:ext cx="9144000" cy="172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43279" y="2000729"/>
              <a:ext cx="6756400" cy="454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698500" y="3681413"/>
            <a:ext cx="8432800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[…] We report spatially controlled chemical and Sr-Nd isotopic compositions of pyroxenites and their host peridotites from an ophiolitic mantle sequence in the Northern Apennines, Italy, with depleted mantle compositions, representing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a surface exposure of veined upper mantle, a potential source for mid-oceanic-ridge basalts (MORB).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Interaction between pyroxenites and adjacent mantle rocks results in centimeter-scale chemical modifications in the host peridotites, systematically lowering their Sm/Nd ratios. Over time, this interaction causes the host peridotite at &gt;0.1 m scale to acquire an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isotopic heterogeneity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larger than the range defined by the peridotite and pyroxenite end-members.</a:t>
            </a:r>
            <a:endParaRPr lang="it-IT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762000" y="542925"/>
            <a:ext cx="7620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Studies  on modern oceanic lithosphere and ophiolites have revealed 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high degrees of chemical and isotopic heterogeneity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 in the mantle.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762000" y="542925"/>
            <a:ext cx="7620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Studies  on modern oceanic lithosphere and ophiolites have revealed 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high degrees of chemical and isotopic heterogeneity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 in the mantle.</a:t>
            </a:r>
          </a:p>
        </p:txBody>
      </p:sp>
      <p:sp>
        <p:nvSpPr>
          <p:cNvPr id="1221635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2042610"/>
            <a:ext cx="8293100" cy="451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arrotondato 1"/>
          <p:cNvSpPr/>
          <p:nvPr/>
        </p:nvSpPr>
        <p:spPr bwMode="auto">
          <a:xfrm>
            <a:off x="2360611" y="3951289"/>
            <a:ext cx="4533900" cy="42068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762000" y="542925"/>
            <a:ext cx="7620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Studies  on modern oceanic lithosphere and ophiolites have revealed 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high degrees of chemical and isotopic heterogeneity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 in the mantle.</a:t>
            </a:r>
          </a:p>
        </p:txBody>
      </p:sp>
      <p:sp>
        <p:nvSpPr>
          <p:cNvPr id="1221635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932" y="1950273"/>
            <a:ext cx="8847667" cy="421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t="2085"/>
          <a:stretch>
            <a:fillRect/>
          </a:stretch>
        </p:blipFill>
        <p:spPr bwMode="auto">
          <a:xfrm>
            <a:off x="152400" y="5135708"/>
            <a:ext cx="8847667" cy="117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ttore 1 9"/>
          <p:cNvCxnSpPr/>
          <p:nvPr/>
        </p:nvCxnSpPr>
        <p:spPr bwMode="auto">
          <a:xfrm>
            <a:off x="2252133" y="6070600"/>
            <a:ext cx="6637867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nettore 1 10"/>
          <p:cNvCxnSpPr/>
          <p:nvPr/>
        </p:nvCxnSpPr>
        <p:spPr bwMode="auto">
          <a:xfrm>
            <a:off x="304799" y="6282267"/>
            <a:ext cx="61200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5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975876" name="Text Box 4"/>
          <p:cNvSpPr txBox="1">
            <a:spLocks noChangeArrowheads="1"/>
          </p:cNvSpPr>
          <p:nvPr/>
        </p:nvSpPr>
        <p:spPr bwMode="auto">
          <a:xfrm>
            <a:off x="1" y="774700"/>
            <a:ext cx="9143998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 powerful tool to study the chemical structure, history and evolution of Earth’s Reservoirs is Isotope Geochemistry.</a:t>
            </a:r>
          </a:p>
        </p:txBody>
      </p:sp>
      <p:sp>
        <p:nvSpPr>
          <p:cNvPr id="975877" name="Text Box 5"/>
          <p:cNvSpPr txBox="1">
            <a:spLocks noChangeArrowheads="1"/>
          </p:cNvSpPr>
          <p:nvPr/>
        </p:nvSpPr>
        <p:spPr bwMode="auto">
          <a:xfrm>
            <a:off x="0" y="1778000"/>
            <a:ext cx="9143999" cy="30346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Among the dozen of isotope parent-daughter systems three/four are the most commonly used in igneous petrology: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Sm-Nd System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U-Th-Pb System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U-Th-He System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42183A8-3F29-656B-58DD-E8D57EC0F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48" y="3200385"/>
            <a:ext cx="3667128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This is NOT a Geochemistry course.</a:t>
            </a:r>
            <a:endParaRPr lang="en-GB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3D363171-AF74-53E2-1A7E-578D6F61F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1" y="5732795"/>
            <a:ext cx="759142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basic principles treated in this section are reported in Lustrino and Anderson (2015)</a:t>
            </a:r>
            <a:endParaRPr lang="en-GB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E522B350-3766-AA7B-F7EE-CBDAF2C37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6" y="4851307"/>
            <a:ext cx="725487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For a full treatment of these arguments you are invited to follow more specific courses.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5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5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5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5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5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6" grpId="0"/>
      <p:bldP spid="975877" grpId="0" build="p"/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6914"/>
            <a:ext cx="9144000" cy="571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990211" name="Text Box 3"/>
          <p:cNvSpPr txBox="1">
            <a:spLocks noChangeArrowheads="1"/>
          </p:cNvSpPr>
          <p:nvPr/>
        </p:nvSpPr>
        <p:spPr bwMode="auto">
          <a:xfrm>
            <a:off x="0" y="774700"/>
            <a:ext cx="91440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  <p:sp>
        <p:nvSpPr>
          <p:cNvPr id="990212" name="Text Box 4"/>
          <p:cNvSpPr txBox="1">
            <a:spLocks noChangeArrowheads="1"/>
          </p:cNvSpPr>
          <p:nvPr/>
        </p:nvSpPr>
        <p:spPr bwMode="auto">
          <a:xfrm>
            <a:off x="371474" y="2116138"/>
            <a:ext cx="8772525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is radioactive, and </a:t>
            </a:r>
            <a:r>
              <a:rPr lang="en-GB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 </a:t>
            </a:r>
            <a:r>
              <a:rPr lang="en-GB" sz="2800" i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decays to the stable isotope </a:t>
            </a: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it-IT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  <a:endParaRPr lang="en-GB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990213" name="Text Box 5"/>
          <p:cNvSpPr txBox="1">
            <a:spLocks noChangeArrowheads="1"/>
          </p:cNvSpPr>
          <p:nvPr/>
        </p:nvSpPr>
        <p:spPr bwMode="auto">
          <a:xfrm>
            <a:off x="613475" y="4630155"/>
            <a:ext cx="4722460" cy="19697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defRPr/>
            </a:pP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has 37 protons and 50 neutrons (N = 87).</a:t>
            </a:r>
          </a:p>
          <a:p>
            <a:pPr algn="l">
              <a:spcBef>
                <a:spcPts val="1200"/>
              </a:spcBef>
              <a:defRPr/>
            </a:pP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has 38 protons and 49 neutrons (N = 87).</a:t>
            </a:r>
          </a:p>
        </p:txBody>
      </p:sp>
      <p:sp>
        <p:nvSpPr>
          <p:cNvPr id="990215" name="Text Box 7"/>
          <p:cNvSpPr txBox="1">
            <a:spLocks noChangeArrowheads="1"/>
          </p:cNvSpPr>
          <p:nvPr/>
        </p:nvSpPr>
        <p:spPr bwMode="auto">
          <a:xfrm>
            <a:off x="371475" y="1243013"/>
            <a:ext cx="8401050" cy="860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is an alkali metal. It has two naturally occurring isotopes,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85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and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Rb.</a:t>
            </a:r>
          </a:p>
        </p:txBody>
      </p:sp>
      <p:pic>
        <p:nvPicPr>
          <p:cNvPr id="99021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913" y="2693988"/>
            <a:ext cx="3649662" cy="3783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90218" name="Text Box 10"/>
          <p:cNvSpPr txBox="1">
            <a:spLocks noChangeArrowheads="1"/>
          </p:cNvSpPr>
          <p:nvPr/>
        </p:nvSpPr>
        <p:spPr bwMode="auto">
          <a:xfrm>
            <a:off x="444499" y="2749088"/>
            <a:ext cx="4819015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During the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decay, one neutron of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is converted in one proton and an electron (the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particle) is expelled.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0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0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211" grpId="0"/>
      <p:bldP spid="990212" grpId="0"/>
      <p:bldP spid="990213" grpId="0"/>
      <p:bldP spid="990215" grpId="0"/>
      <p:bldP spid="9902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223683" name="Text Box 3"/>
          <p:cNvSpPr txBox="1">
            <a:spLocks noChangeArrowheads="1"/>
          </p:cNvSpPr>
          <p:nvPr/>
        </p:nvSpPr>
        <p:spPr bwMode="auto">
          <a:xfrm>
            <a:off x="3213100" y="774700"/>
            <a:ext cx="2717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  <p:sp>
        <p:nvSpPr>
          <p:cNvPr id="1223685" name="Text Box 5"/>
          <p:cNvSpPr txBox="1">
            <a:spLocks noChangeArrowheads="1"/>
          </p:cNvSpPr>
          <p:nvPr/>
        </p:nvSpPr>
        <p:spPr bwMode="auto">
          <a:xfrm>
            <a:off x="371475" y="2974975"/>
            <a:ext cx="8401050" cy="13665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a classical four phase mantle assemblage (ol, cpx, opx, pl/sp/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gt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 both Rb and Sr are incompatible elements but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GB" sz="36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is more incompatible than Sr</a:t>
            </a: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</a:p>
        </p:txBody>
      </p:sp>
      <p:sp>
        <p:nvSpPr>
          <p:cNvPr id="1223686" name="Text Box 6"/>
          <p:cNvSpPr txBox="1">
            <a:spLocks noChangeArrowheads="1"/>
          </p:cNvSpPr>
          <p:nvPr/>
        </p:nvSpPr>
        <p:spPr bwMode="auto">
          <a:xfrm>
            <a:off x="371475" y="4425950"/>
            <a:ext cx="8401050" cy="14711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Let us assume that an hypothetical mantle with Rb/Sr ratio = 1 partially melts.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1)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will be the Rb/Sr in the residual source?</a:t>
            </a:r>
          </a:p>
        </p:txBody>
      </p:sp>
      <p:sp>
        <p:nvSpPr>
          <p:cNvPr id="1223687" name="Text Box 7"/>
          <p:cNvSpPr txBox="1">
            <a:spLocks noChangeArrowheads="1"/>
          </p:cNvSpPr>
          <p:nvPr/>
        </p:nvSpPr>
        <p:spPr bwMode="auto">
          <a:xfrm>
            <a:off x="371475" y="1243013"/>
            <a:ext cx="8401050" cy="860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is an alkali metal. It has two naturally occurring isotopes,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85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and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557721" y="5316903"/>
            <a:ext cx="8477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&lt;1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557721" y="5903056"/>
            <a:ext cx="8477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&gt;1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71475" y="5996840"/>
            <a:ext cx="6838217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2)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will be the Rb/Sr in the partial melt?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71474" y="2116138"/>
            <a:ext cx="8772525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is radioactive, and </a:t>
            </a:r>
            <a:r>
              <a:rPr lang="en-GB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 </a:t>
            </a:r>
            <a:r>
              <a:rPr lang="en-GB" sz="2800" i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decays to the stable isotope </a:t>
            </a: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it-IT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  <a:endParaRPr lang="en-GB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3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3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685" grpId="0"/>
      <p:bldP spid="1223686" grpId="0" build="p"/>
      <p:bldP spid="8" grpId="0" build="p"/>
      <p:bldP spid="9" grpId="0" build="p"/>
      <p:bldP spid="1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992260" name="Text Box 4"/>
          <p:cNvSpPr txBox="1">
            <a:spLocks noChangeArrowheads="1"/>
          </p:cNvSpPr>
          <p:nvPr/>
        </p:nvSpPr>
        <p:spPr bwMode="auto">
          <a:xfrm>
            <a:off x="0" y="1397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does this mean?</a:t>
            </a:r>
          </a:p>
        </p:txBody>
      </p:sp>
      <p:sp>
        <p:nvSpPr>
          <p:cNvPr id="992261" name="Text Box 5"/>
          <p:cNvSpPr txBox="1">
            <a:spLocks noChangeArrowheads="1"/>
          </p:cNvSpPr>
          <p:nvPr/>
        </p:nvSpPr>
        <p:spPr bwMode="auto">
          <a:xfrm>
            <a:off x="0" y="2017713"/>
            <a:ext cx="9144000" cy="21113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 residual mantle source is characterised by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GB" sz="32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lower Rb/Sr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ratios compared to the original source.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 solidified partial melt is characterised by </a:t>
            </a:r>
            <a:r>
              <a:rPr lang="en-GB" sz="32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higher Rb/Sr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ratios compared to the original source.</a:t>
            </a:r>
          </a:p>
        </p:txBody>
      </p:sp>
      <p:sp>
        <p:nvSpPr>
          <p:cNvPr id="992262" name="Text Box 6"/>
          <p:cNvSpPr txBox="1">
            <a:spLocks noChangeArrowheads="1"/>
          </p:cNvSpPr>
          <p:nvPr/>
        </p:nvSpPr>
        <p:spPr bwMode="auto">
          <a:xfrm>
            <a:off x="371474" y="4243388"/>
            <a:ext cx="8596679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residual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source with lower Rb/Sr has also lower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(as well as lower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85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Rb). This means that there will be fewer parent nuclides that can decay into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enriched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source with higher Rb/Sr has higher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and,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consequentially, will have higher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time-integrated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13100" y="774700"/>
            <a:ext cx="2717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2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92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9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92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60" grpId="0" build="p"/>
      <p:bldP spid="992261" grpId="0" build="p"/>
      <p:bldP spid="99226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Text Box 2"/>
          <p:cNvSpPr txBox="1">
            <a:spLocks noChangeArrowheads="1"/>
          </p:cNvSpPr>
          <p:nvPr/>
        </p:nvSpPr>
        <p:spPr bwMode="auto">
          <a:xfrm>
            <a:off x="371476" y="749300"/>
            <a:ext cx="8355012" cy="5170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Geochemical study of igneous rocks follows three main lines of investigation:</a:t>
            </a:r>
          </a:p>
          <a:p>
            <a:pPr>
              <a:spcBef>
                <a:spcPct val="50000"/>
              </a:spcBef>
              <a:defRPr/>
            </a:pP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l">
              <a:spcBef>
                <a:spcPct val="50000"/>
              </a:spcBef>
              <a:buFontTx/>
              <a:buChar char="-"/>
              <a:defRPr/>
            </a:pP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Major element chemistry</a:t>
            </a:r>
          </a:p>
          <a:p>
            <a:pPr algn="l">
              <a:spcBef>
                <a:spcPct val="50000"/>
              </a:spcBef>
              <a:buFontTx/>
              <a:buChar char="-"/>
              <a:defRPr/>
            </a:pP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Trace element chemistry</a:t>
            </a:r>
          </a:p>
          <a:p>
            <a:pPr algn="l">
              <a:spcBef>
                <a:spcPct val="50000"/>
              </a:spcBef>
              <a:buFontTx/>
              <a:buChar char="-"/>
              <a:defRPr/>
            </a:pP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Isotope geochemistry</a:t>
            </a:r>
          </a:p>
        </p:txBody>
      </p:sp>
      <p:sp>
        <p:nvSpPr>
          <p:cNvPr id="920579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PETROLOGICAL MODELLING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0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0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0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0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057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994309" name="Text Box 5"/>
          <p:cNvSpPr txBox="1">
            <a:spLocks noChangeArrowheads="1"/>
          </p:cNvSpPr>
          <p:nvPr/>
        </p:nvSpPr>
        <p:spPr bwMode="auto">
          <a:xfrm>
            <a:off x="371475" y="1368425"/>
            <a:ext cx="8401050" cy="860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every type of solid source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diminishes continuously (decays) and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increases continuously.</a:t>
            </a:r>
          </a:p>
        </p:txBody>
      </p:sp>
      <p:sp>
        <p:nvSpPr>
          <p:cNvPr id="994310" name="Text Box 6"/>
          <p:cNvSpPr txBox="1">
            <a:spLocks noChangeArrowheads="1"/>
          </p:cNvSpPr>
          <p:nvPr/>
        </p:nvSpPr>
        <p:spPr bwMode="auto">
          <a:xfrm>
            <a:off x="371475" y="2373313"/>
            <a:ext cx="8401050" cy="124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After a given time interval, the residual source will have lower </a:t>
            </a: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and, consequentially, lower </a:t>
            </a: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than the solidified partial melt derived from that source.</a:t>
            </a:r>
          </a:p>
        </p:txBody>
      </p:sp>
      <p:sp>
        <p:nvSpPr>
          <p:cNvPr id="994311" name="Text Box 7"/>
          <p:cNvSpPr txBox="1">
            <a:spLocks noChangeArrowheads="1"/>
          </p:cNvSpPr>
          <p:nvPr/>
        </p:nvSpPr>
        <p:spPr bwMode="auto">
          <a:xfrm>
            <a:off x="371475" y="3805238"/>
            <a:ext cx="8401050" cy="12557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It is common to compare the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content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(i.e., the daughter isotope after </a:t>
            </a: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decay)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with the stable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isotope.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75504" y="4938220"/>
            <a:ext cx="7592992" cy="16989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</a:t>
            </a:r>
            <a:r>
              <a:rPr lang="en-GB" sz="4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isotope is stable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       (i.e., its concentration in a solid source does not vary with time).</a:t>
            </a:r>
          </a:p>
        </p:txBody>
      </p:sp>
      <p:cxnSp>
        <p:nvCxnSpPr>
          <p:cNvPr id="9" name="Connettore 1 8"/>
          <p:cNvCxnSpPr/>
          <p:nvPr/>
        </p:nvCxnSpPr>
        <p:spPr bwMode="auto">
          <a:xfrm>
            <a:off x="4935415" y="2778369"/>
            <a:ext cx="2180493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ttore 1 9"/>
          <p:cNvCxnSpPr/>
          <p:nvPr/>
        </p:nvCxnSpPr>
        <p:spPr bwMode="auto">
          <a:xfrm>
            <a:off x="479668" y="3532554"/>
            <a:ext cx="3024000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213100" y="774700"/>
            <a:ext cx="2717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4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4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4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309" grpId="0" build="p"/>
      <p:bldP spid="994310" grpId="0" build="p"/>
      <p:bldP spid="994311" grpId="0" build="p"/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0838" y="1546225"/>
            <a:ext cx="6315076" cy="4895851"/>
            <a:chOff x="102" y="974"/>
            <a:chExt cx="3978" cy="3084"/>
          </a:xfrm>
        </p:grpSpPr>
        <p:sp>
          <p:nvSpPr>
            <p:cNvPr id="1195013" name="Rectangle 5"/>
            <p:cNvSpPr>
              <a:spLocks noChangeArrowheads="1"/>
            </p:cNvSpPr>
            <p:nvPr/>
          </p:nvSpPr>
          <p:spPr bwMode="auto">
            <a:xfrm>
              <a:off x="405" y="974"/>
              <a:ext cx="3675" cy="275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1195014" name="Text Box 6"/>
            <p:cNvSpPr txBox="1">
              <a:spLocks noChangeArrowheads="1"/>
            </p:cNvSpPr>
            <p:nvPr/>
          </p:nvSpPr>
          <p:spPr bwMode="auto">
            <a:xfrm>
              <a:off x="1684" y="3728"/>
              <a:ext cx="93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Rb/</a:t>
              </a:r>
              <a:r>
                <a:rPr lang="en-GB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1195015" name="Text Box 7"/>
            <p:cNvSpPr txBox="1">
              <a:spLocks noChangeArrowheads="1"/>
            </p:cNvSpPr>
            <p:nvPr/>
          </p:nvSpPr>
          <p:spPr bwMode="auto">
            <a:xfrm rot="16200000">
              <a:off x="-172" y="2157"/>
              <a:ext cx="877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en-GB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</p:grpSp>
      <p:sp>
        <p:nvSpPr>
          <p:cNvPr id="1195016" name="Text Box 8"/>
          <p:cNvSpPr txBox="1">
            <a:spLocks noChangeArrowheads="1"/>
          </p:cNvSpPr>
          <p:nvPr/>
        </p:nvSpPr>
        <p:spPr bwMode="auto">
          <a:xfrm>
            <a:off x="6680200" y="1227138"/>
            <a:ext cx="2463800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Let us assume to have three parts of a closed geological systems (e.g., two minerals and a whole rock) with different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ratios</a:t>
            </a:r>
          </a:p>
        </p:txBody>
      </p:sp>
      <p:sp>
        <p:nvSpPr>
          <p:cNvPr id="1195017" name="Text Box 9"/>
          <p:cNvSpPr txBox="1">
            <a:spLocks noChangeArrowheads="1"/>
          </p:cNvSpPr>
          <p:nvPr/>
        </p:nvSpPr>
        <p:spPr bwMode="auto">
          <a:xfrm>
            <a:off x="871538" y="5335588"/>
            <a:ext cx="1508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Low </a:t>
            </a:r>
            <a:r>
              <a:rPr lang="en-GB" sz="1400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87</a:t>
            </a: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Rb/</a:t>
            </a:r>
            <a:r>
              <a:rPr lang="en-GB" sz="1400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86</a:t>
            </a: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Sr</a:t>
            </a:r>
          </a:p>
        </p:txBody>
      </p:sp>
      <p:sp>
        <p:nvSpPr>
          <p:cNvPr id="1195018" name="Text Box 10"/>
          <p:cNvSpPr txBox="1">
            <a:spLocks noChangeArrowheads="1"/>
          </p:cNvSpPr>
          <p:nvPr/>
        </p:nvSpPr>
        <p:spPr bwMode="auto">
          <a:xfrm>
            <a:off x="2819400" y="5335588"/>
            <a:ext cx="17843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Medium </a:t>
            </a:r>
            <a:r>
              <a:rPr lang="en-GB" sz="1400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87</a:t>
            </a: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Rb/</a:t>
            </a:r>
            <a:r>
              <a:rPr lang="en-GB" sz="1400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86</a:t>
            </a: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Sr</a:t>
            </a:r>
          </a:p>
        </p:txBody>
      </p:sp>
      <p:sp>
        <p:nvSpPr>
          <p:cNvPr id="1195019" name="Text Box 11"/>
          <p:cNvSpPr txBox="1">
            <a:spLocks noChangeArrowheads="1"/>
          </p:cNvSpPr>
          <p:nvPr/>
        </p:nvSpPr>
        <p:spPr bwMode="auto">
          <a:xfrm>
            <a:off x="4776788" y="5335588"/>
            <a:ext cx="1508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High </a:t>
            </a:r>
            <a:r>
              <a:rPr lang="en-GB" sz="1400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87</a:t>
            </a: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Rb/</a:t>
            </a:r>
            <a:r>
              <a:rPr lang="en-GB" sz="1400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86</a:t>
            </a: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Sr</a:t>
            </a:r>
          </a:p>
        </p:txBody>
      </p:sp>
      <p:sp>
        <p:nvSpPr>
          <p:cNvPr id="1195020" name="Line 12"/>
          <p:cNvSpPr>
            <a:spLocks noChangeShapeType="1"/>
          </p:cNvSpPr>
          <p:nvPr/>
        </p:nvSpPr>
        <p:spPr bwMode="auto">
          <a:xfrm>
            <a:off x="855663" y="5146675"/>
            <a:ext cx="47323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21" name="Text Box 13"/>
          <p:cNvSpPr txBox="1">
            <a:spLocks noChangeArrowheads="1"/>
          </p:cNvSpPr>
          <p:nvPr/>
        </p:nvSpPr>
        <p:spPr bwMode="auto">
          <a:xfrm>
            <a:off x="5745163" y="4945063"/>
            <a:ext cx="8588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t = 0</a:t>
            </a:r>
          </a:p>
        </p:txBody>
      </p:sp>
      <p:sp>
        <p:nvSpPr>
          <p:cNvPr id="1195022" name="Text Box 14"/>
          <p:cNvSpPr txBox="1">
            <a:spLocks noChangeArrowheads="1"/>
          </p:cNvSpPr>
          <p:nvPr/>
        </p:nvSpPr>
        <p:spPr bwMode="auto">
          <a:xfrm>
            <a:off x="5745163" y="3929063"/>
            <a:ext cx="8588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t = 1</a:t>
            </a:r>
          </a:p>
        </p:txBody>
      </p:sp>
      <p:sp>
        <p:nvSpPr>
          <p:cNvPr id="1195023" name="Text Box 15"/>
          <p:cNvSpPr txBox="1">
            <a:spLocks noChangeArrowheads="1"/>
          </p:cNvSpPr>
          <p:nvPr/>
        </p:nvSpPr>
        <p:spPr bwMode="auto">
          <a:xfrm>
            <a:off x="5745163" y="2898775"/>
            <a:ext cx="8588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t = 2</a:t>
            </a:r>
          </a:p>
        </p:txBody>
      </p:sp>
      <p:sp>
        <p:nvSpPr>
          <p:cNvPr id="1195024" name="Text Box 16"/>
          <p:cNvSpPr txBox="1">
            <a:spLocks noChangeArrowheads="1"/>
          </p:cNvSpPr>
          <p:nvPr/>
        </p:nvSpPr>
        <p:spPr bwMode="auto">
          <a:xfrm>
            <a:off x="5745163" y="1911350"/>
            <a:ext cx="8588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t = 3</a:t>
            </a:r>
          </a:p>
        </p:txBody>
      </p:sp>
      <p:sp>
        <p:nvSpPr>
          <p:cNvPr id="1195025" name="Line 17"/>
          <p:cNvSpPr>
            <a:spLocks noChangeShapeType="1"/>
          </p:cNvSpPr>
          <p:nvPr/>
        </p:nvSpPr>
        <p:spPr bwMode="auto">
          <a:xfrm flipV="1">
            <a:off x="855663" y="4175125"/>
            <a:ext cx="4732337" cy="95726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26" name="Line 18"/>
          <p:cNvSpPr>
            <a:spLocks noChangeShapeType="1"/>
          </p:cNvSpPr>
          <p:nvPr/>
        </p:nvSpPr>
        <p:spPr bwMode="auto">
          <a:xfrm flipV="1">
            <a:off x="841375" y="3128963"/>
            <a:ext cx="4818063" cy="19875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27" name="Line 19"/>
          <p:cNvSpPr>
            <a:spLocks noChangeShapeType="1"/>
          </p:cNvSpPr>
          <p:nvPr/>
        </p:nvSpPr>
        <p:spPr bwMode="auto">
          <a:xfrm flipV="1">
            <a:off x="841375" y="2198688"/>
            <a:ext cx="4754563" cy="29194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28" name="Oval 20"/>
          <p:cNvSpPr>
            <a:spLocks noChangeArrowheads="1"/>
          </p:cNvSpPr>
          <p:nvPr/>
        </p:nvSpPr>
        <p:spPr bwMode="auto">
          <a:xfrm>
            <a:off x="5354638" y="4087813"/>
            <a:ext cx="217487" cy="217487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29" name="Oval 21"/>
          <p:cNvSpPr>
            <a:spLocks noChangeArrowheads="1"/>
          </p:cNvSpPr>
          <p:nvPr/>
        </p:nvSpPr>
        <p:spPr bwMode="auto">
          <a:xfrm>
            <a:off x="3467100" y="3883025"/>
            <a:ext cx="217488" cy="21748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30" name="Oval 22"/>
          <p:cNvSpPr>
            <a:spLocks noChangeArrowheads="1"/>
          </p:cNvSpPr>
          <p:nvPr/>
        </p:nvSpPr>
        <p:spPr bwMode="auto">
          <a:xfrm>
            <a:off x="5254625" y="3165475"/>
            <a:ext cx="217488" cy="217488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31" name="Oval 23"/>
          <p:cNvSpPr>
            <a:spLocks noChangeArrowheads="1"/>
          </p:cNvSpPr>
          <p:nvPr/>
        </p:nvSpPr>
        <p:spPr bwMode="auto">
          <a:xfrm>
            <a:off x="1389063" y="4754563"/>
            <a:ext cx="217487" cy="2174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32" name="Oval 24"/>
          <p:cNvSpPr>
            <a:spLocks noChangeArrowheads="1"/>
          </p:cNvSpPr>
          <p:nvPr/>
        </p:nvSpPr>
        <p:spPr bwMode="auto">
          <a:xfrm>
            <a:off x="3533775" y="4446588"/>
            <a:ext cx="217488" cy="21748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33" name="Oval 25"/>
          <p:cNvSpPr>
            <a:spLocks noChangeArrowheads="1"/>
          </p:cNvSpPr>
          <p:nvPr/>
        </p:nvSpPr>
        <p:spPr bwMode="auto">
          <a:xfrm>
            <a:off x="1411288" y="4902200"/>
            <a:ext cx="217487" cy="2174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34" name="Oval 26"/>
          <p:cNvSpPr>
            <a:spLocks noChangeArrowheads="1"/>
          </p:cNvSpPr>
          <p:nvPr/>
        </p:nvSpPr>
        <p:spPr bwMode="auto">
          <a:xfrm>
            <a:off x="1436688" y="5030788"/>
            <a:ext cx="217487" cy="2174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35" name="Oval 27"/>
          <p:cNvSpPr>
            <a:spLocks noChangeArrowheads="1"/>
          </p:cNvSpPr>
          <p:nvPr/>
        </p:nvSpPr>
        <p:spPr bwMode="auto">
          <a:xfrm>
            <a:off x="3614738" y="5030788"/>
            <a:ext cx="217487" cy="21748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36" name="Oval 28"/>
          <p:cNvSpPr>
            <a:spLocks noChangeArrowheads="1"/>
          </p:cNvSpPr>
          <p:nvPr/>
        </p:nvSpPr>
        <p:spPr bwMode="auto">
          <a:xfrm>
            <a:off x="5472113" y="5030788"/>
            <a:ext cx="217487" cy="217487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37" name="Text Box 29"/>
          <p:cNvSpPr txBox="1">
            <a:spLocks noChangeArrowheads="1"/>
          </p:cNvSpPr>
          <p:nvPr/>
        </p:nvSpPr>
        <p:spPr bwMode="auto">
          <a:xfrm>
            <a:off x="871538" y="5605463"/>
            <a:ext cx="1508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(e.g., cpx)</a:t>
            </a:r>
          </a:p>
        </p:txBody>
      </p:sp>
      <p:sp>
        <p:nvSpPr>
          <p:cNvPr id="1195038" name="Text Box 30"/>
          <p:cNvSpPr txBox="1">
            <a:spLocks noChangeArrowheads="1"/>
          </p:cNvSpPr>
          <p:nvPr/>
        </p:nvSpPr>
        <p:spPr bwMode="auto">
          <a:xfrm>
            <a:off x="2819400" y="5605463"/>
            <a:ext cx="17843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(e.g., whole rock)</a:t>
            </a:r>
          </a:p>
        </p:txBody>
      </p:sp>
      <p:sp>
        <p:nvSpPr>
          <p:cNvPr id="1195039" name="Text Box 31"/>
          <p:cNvSpPr txBox="1">
            <a:spLocks noChangeArrowheads="1"/>
          </p:cNvSpPr>
          <p:nvPr/>
        </p:nvSpPr>
        <p:spPr bwMode="auto">
          <a:xfrm>
            <a:off x="4776788" y="5605463"/>
            <a:ext cx="1508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(e.g., </a:t>
            </a:r>
            <a:r>
              <a:rPr lang="en-GB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bt</a:t>
            </a:r>
            <a:r>
              <a:rPr lang="en-GB" sz="1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)</a:t>
            </a:r>
          </a:p>
        </p:txBody>
      </p:sp>
      <p:sp>
        <p:nvSpPr>
          <p:cNvPr id="1195040" name="Line 32"/>
          <p:cNvSpPr>
            <a:spLocks noChangeShapeType="1"/>
          </p:cNvSpPr>
          <p:nvPr/>
        </p:nvSpPr>
        <p:spPr bwMode="auto">
          <a:xfrm>
            <a:off x="6423025" y="5203825"/>
            <a:ext cx="523875" cy="120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41" name="Text Box 33"/>
          <p:cNvSpPr txBox="1">
            <a:spLocks noChangeArrowheads="1"/>
          </p:cNvSpPr>
          <p:nvPr/>
        </p:nvSpPr>
        <p:spPr bwMode="auto">
          <a:xfrm>
            <a:off x="6870700" y="4984750"/>
            <a:ext cx="22733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Time of solidification (e.g., eruption).</a:t>
            </a:r>
          </a:p>
        </p:txBody>
      </p:sp>
      <p:sp>
        <p:nvSpPr>
          <p:cNvPr id="1195042" name="Text Box 34"/>
          <p:cNvSpPr txBox="1">
            <a:spLocks noChangeArrowheads="1"/>
          </p:cNvSpPr>
          <p:nvPr/>
        </p:nvSpPr>
        <p:spPr bwMode="auto">
          <a:xfrm>
            <a:off x="943342" y="1441451"/>
            <a:ext cx="5149850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Some time after the solidification, the three geological systems, originally characterized       by the same </a:t>
            </a:r>
            <a:r>
              <a:rPr lang="en-GB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87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Sr/</a:t>
            </a:r>
            <a:r>
              <a:rPr lang="en-GB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86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Sr isotopic ratio,                  will show different isotopic               compositions</a:t>
            </a:r>
          </a:p>
        </p:txBody>
      </p:sp>
      <p:sp>
        <p:nvSpPr>
          <p:cNvPr id="1195046" name="Line 38"/>
          <p:cNvSpPr>
            <a:spLocks noChangeShapeType="1"/>
          </p:cNvSpPr>
          <p:nvPr/>
        </p:nvSpPr>
        <p:spPr bwMode="auto">
          <a:xfrm flipH="1">
            <a:off x="844550" y="4648200"/>
            <a:ext cx="69215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47" name="Line 39"/>
          <p:cNvSpPr>
            <a:spLocks noChangeShapeType="1"/>
          </p:cNvSpPr>
          <p:nvPr/>
        </p:nvSpPr>
        <p:spPr bwMode="auto">
          <a:xfrm flipH="1" flipV="1">
            <a:off x="838200" y="3460750"/>
            <a:ext cx="2713038" cy="635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48" name="Line 40"/>
          <p:cNvSpPr>
            <a:spLocks noChangeShapeType="1"/>
          </p:cNvSpPr>
          <p:nvPr/>
        </p:nvSpPr>
        <p:spPr bwMode="auto">
          <a:xfrm flipH="1" flipV="1">
            <a:off x="850900" y="2395538"/>
            <a:ext cx="4441825" cy="6350"/>
          </a:xfrm>
          <a:prstGeom prst="line">
            <a:avLst/>
          </a:prstGeom>
          <a:noFill/>
          <a:ln w="28575">
            <a:solidFill>
              <a:srgbClr val="0066FF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43" name="AutoShape 35"/>
          <p:cNvSpPr>
            <a:spLocks noChangeArrowheads="1"/>
          </p:cNvSpPr>
          <p:nvPr/>
        </p:nvSpPr>
        <p:spPr bwMode="auto">
          <a:xfrm>
            <a:off x="681038" y="4491038"/>
            <a:ext cx="322262" cy="295275"/>
          </a:xfrm>
          <a:prstGeom prst="star5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44" name="AutoShape 36"/>
          <p:cNvSpPr>
            <a:spLocks noChangeArrowheads="1"/>
          </p:cNvSpPr>
          <p:nvPr/>
        </p:nvSpPr>
        <p:spPr bwMode="auto">
          <a:xfrm>
            <a:off x="681038" y="3317875"/>
            <a:ext cx="322262" cy="295275"/>
          </a:xfrm>
          <a:prstGeom prst="star5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45" name="AutoShape 37"/>
          <p:cNvSpPr>
            <a:spLocks noChangeArrowheads="1"/>
          </p:cNvSpPr>
          <p:nvPr/>
        </p:nvSpPr>
        <p:spPr bwMode="auto">
          <a:xfrm>
            <a:off x="681038" y="2230438"/>
            <a:ext cx="322262" cy="295275"/>
          </a:xfrm>
          <a:prstGeom prst="star5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49" name="Oval 41"/>
          <p:cNvSpPr>
            <a:spLocks noChangeArrowheads="1"/>
          </p:cNvSpPr>
          <p:nvPr/>
        </p:nvSpPr>
        <p:spPr bwMode="auto">
          <a:xfrm>
            <a:off x="1438275" y="5032375"/>
            <a:ext cx="217488" cy="2174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50" name="Oval 42"/>
          <p:cNvSpPr>
            <a:spLocks noChangeArrowheads="1"/>
          </p:cNvSpPr>
          <p:nvPr/>
        </p:nvSpPr>
        <p:spPr bwMode="auto">
          <a:xfrm>
            <a:off x="3616325" y="5032375"/>
            <a:ext cx="217488" cy="21748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51" name="Oval 43"/>
          <p:cNvSpPr>
            <a:spLocks noChangeArrowheads="1"/>
          </p:cNvSpPr>
          <p:nvPr/>
        </p:nvSpPr>
        <p:spPr bwMode="auto">
          <a:xfrm>
            <a:off x="5473700" y="5032375"/>
            <a:ext cx="217488" cy="217488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5052" name="Text Box 44"/>
          <p:cNvSpPr txBox="1">
            <a:spLocks noChangeArrowheads="1"/>
          </p:cNvSpPr>
          <p:nvPr/>
        </p:nvSpPr>
        <p:spPr bwMode="auto">
          <a:xfrm rot="-654759">
            <a:off x="3792538" y="4348163"/>
            <a:ext cx="15001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Isochron</a:t>
            </a:r>
          </a:p>
        </p:txBody>
      </p:sp>
      <p:sp>
        <p:nvSpPr>
          <p:cNvPr id="1195053" name="Text Box 45"/>
          <p:cNvSpPr txBox="1">
            <a:spLocks noChangeArrowheads="1"/>
          </p:cNvSpPr>
          <p:nvPr/>
        </p:nvSpPr>
        <p:spPr bwMode="auto">
          <a:xfrm rot="-1346030">
            <a:off x="3819525" y="3597275"/>
            <a:ext cx="15001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Isochron</a:t>
            </a:r>
          </a:p>
        </p:txBody>
      </p:sp>
      <p:sp>
        <p:nvSpPr>
          <p:cNvPr id="1195054" name="Text Box 46"/>
          <p:cNvSpPr txBox="1">
            <a:spLocks noChangeArrowheads="1"/>
          </p:cNvSpPr>
          <p:nvPr/>
        </p:nvSpPr>
        <p:spPr bwMode="auto">
          <a:xfrm rot="-1895954">
            <a:off x="3819525" y="2820988"/>
            <a:ext cx="15001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Isochron</a:t>
            </a:r>
          </a:p>
        </p:txBody>
      </p:sp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3213100" y="774700"/>
            <a:ext cx="2717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9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9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9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9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9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95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9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9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9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19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9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95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95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9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9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9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00886 -0.0849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195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43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4.44444E-6 L -0.0125 -0.1356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95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68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115 L -0.00243 -0.0189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95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9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9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9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95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9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9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9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-0.00225 -0.0217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195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10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0.00781 -0.08264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195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410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186 L -0.01059 -0.1337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195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9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9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9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195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9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9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9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00225 -0.0194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195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00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00677 -0.07084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195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350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00868 -0.1254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195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19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9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9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9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119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9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119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9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119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19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5016" grpId="0"/>
      <p:bldP spid="1195017" grpId="0"/>
      <p:bldP spid="1195018" grpId="0"/>
      <p:bldP spid="1195019" grpId="0"/>
      <p:bldP spid="1195021" grpId="0"/>
      <p:bldP spid="1195022" grpId="0"/>
      <p:bldP spid="1195023" grpId="0"/>
      <p:bldP spid="1195024" grpId="0"/>
      <p:bldP spid="1195028" grpId="0" animBg="1"/>
      <p:bldP spid="1195028" grpId="1" animBg="1"/>
      <p:bldP spid="1195029" grpId="0" animBg="1"/>
      <p:bldP spid="1195029" grpId="1" animBg="1"/>
      <p:bldP spid="1195030" grpId="0" animBg="1"/>
      <p:bldP spid="1195030" grpId="1" animBg="1"/>
      <p:bldP spid="1195031" grpId="0" animBg="1"/>
      <p:bldP spid="1195031" grpId="1" animBg="1"/>
      <p:bldP spid="1195032" grpId="0" animBg="1"/>
      <p:bldP spid="1195032" grpId="1" animBg="1"/>
      <p:bldP spid="1195033" grpId="0" animBg="1"/>
      <p:bldP spid="1195033" grpId="1" animBg="1"/>
      <p:bldP spid="1195034" grpId="0" animBg="1"/>
      <p:bldP spid="1195034" grpId="1" animBg="1"/>
      <p:bldP spid="1195035" grpId="0" animBg="1"/>
      <p:bldP spid="1195035" grpId="1" animBg="1"/>
      <p:bldP spid="1195036" grpId="0" animBg="1"/>
      <p:bldP spid="1195036" grpId="1" animBg="1"/>
      <p:bldP spid="1195037" grpId="0"/>
      <p:bldP spid="1195038" grpId="0"/>
      <p:bldP spid="1195039" grpId="0"/>
      <p:bldP spid="1195041" grpId="0"/>
      <p:bldP spid="1195042" grpId="0"/>
      <p:bldP spid="1195043" grpId="0" animBg="1"/>
      <p:bldP spid="1195044" grpId="0" animBg="1"/>
      <p:bldP spid="1195045" grpId="0" animBg="1"/>
      <p:bldP spid="1195049" grpId="0" animBg="1"/>
      <p:bldP spid="1195050" grpId="0" animBg="1"/>
      <p:bldP spid="1195051" grpId="0" animBg="1"/>
      <p:bldP spid="1195052" grpId="0"/>
      <p:bldP spid="1195052" grpId="1"/>
      <p:bldP spid="1195053" grpId="0"/>
      <p:bldP spid="1195053" grpId="1"/>
      <p:bldP spid="119505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350838" y="1546225"/>
            <a:ext cx="6315076" cy="4895851"/>
            <a:chOff x="102" y="974"/>
            <a:chExt cx="3978" cy="3084"/>
          </a:xfrm>
        </p:grpSpPr>
        <p:sp>
          <p:nvSpPr>
            <p:cNvPr id="1197061" name="Rectangle 5"/>
            <p:cNvSpPr>
              <a:spLocks noChangeArrowheads="1"/>
            </p:cNvSpPr>
            <p:nvPr/>
          </p:nvSpPr>
          <p:spPr bwMode="auto">
            <a:xfrm>
              <a:off x="405" y="974"/>
              <a:ext cx="3675" cy="275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1197062" name="Text Box 6"/>
            <p:cNvSpPr txBox="1">
              <a:spLocks noChangeArrowheads="1"/>
            </p:cNvSpPr>
            <p:nvPr/>
          </p:nvSpPr>
          <p:spPr bwMode="auto">
            <a:xfrm>
              <a:off x="1684" y="3728"/>
              <a:ext cx="93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Rb/</a:t>
              </a:r>
              <a:r>
                <a:rPr lang="en-GB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1197063" name="Text Box 7"/>
            <p:cNvSpPr txBox="1">
              <a:spLocks noChangeArrowheads="1"/>
            </p:cNvSpPr>
            <p:nvPr/>
          </p:nvSpPr>
          <p:spPr bwMode="auto">
            <a:xfrm rot="16200000">
              <a:off x="-172" y="2157"/>
              <a:ext cx="877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en-GB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</p:grpSp>
      <p:sp>
        <p:nvSpPr>
          <p:cNvPr id="1197065" name="Text Box 9"/>
          <p:cNvSpPr txBox="1">
            <a:spLocks noChangeArrowheads="1"/>
          </p:cNvSpPr>
          <p:nvPr/>
        </p:nvSpPr>
        <p:spPr bwMode="auto">
          <a:xfrm>
            <a:off x="871538" y="5335588"/>
            <a:ext cx="1508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Low </a:t>
            </a:r>
            <a:r>
              <a:rPr lang="en-GB" sz="1400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87</a:t>
            </a: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Rb/</a:t>
            </a:r>
            <a:r>
              <a:rPr lang="en-GB" sz="1400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86</a:t>
            </a: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Sr</a:t>
            </a:r>
          </a:p>
        </p:txBody>
      </p:sp>
      <p:sp>
        <p:nvSpPr>
          <p:cNvPr id="1197066" name="Text Box 10"/>
          <p:cNvSpPr txBox="1">
            <a:spLocks noChangeArrowheads="1"/>
          </p:cNvSpPr>
          <p:nvPr/>
        </p:nvSpPr>
        <p:spPr bwMode="auto">
          <a:xfrm>
            <a:off x="2819400" y="5335588"/>
            <a:ext cx="17843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Medium </a:t>
            </a:r>
            <a:r>
              <a:rPr lang="en-GB" sz="1400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87</a:t>
            </a: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Rb/</a:t>
            </a:r>
            <a:r>
              <a:rPr lang="en-GB" sz="1400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86</a:t>
            </a: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Sr</a:t>
            </a:r>
          </a:p>
        </p:txBody>
      </p:sp>
      <p:sp>
        <p:nvSpPr>
          <p:cNvPr id="1197067" name="Text Box 11"/>
          <p:cNvSpPr txBox="1">
            <a:spLocks noChangeArrowheads="1"/>
          </p:cNvSpPr>
          <p:nvPr/>
        </p:nvSpPr>
        <p:spPr bwMode="auto">
          <a:xfrm>
            <a:off x="4776788" y="5335588"/>
            <a:ext cx="1508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High </a:t>
            </a:r>
            <a:r>
              <a:rPr lang="en-GB" sz="1400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87</a:t>
            </a: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Rb/</a:t>
            </a:r>
            <a:r>
              <a:rPr lang="en-GB" sz="1400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86</a:t>
            </a: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Sr</a:t>
            </a:r>
          </a:p>
        </p:txBody>
      </p:sp>
      <p:sp>
        <p:nvSpPr>
          <p:cNvPr id="1197068" name="Line 12"/>
          <p:cNvSpPr>
            <a:spLocks noChangeShapeType="1"/>
          </p:cNvSpPr>
          <p:nvPr/>
        </p:nvSpPr>
        <p:spPr bwMode="auto">
          <a:xfrm>
            <a:off x="855663" y="5146675"/>
            <a:ext cx="47323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069" name="Text Box 13"/>
          <p:cNvSpPr txBox="1">
            <a:spLocks noChangeArrowheads="1"/>
          </p:cNvSpPr>
          <p:nvPr/>
        </p:nvSpPr>
        <p:spPr bwMode="auto">
          <a:xfrm>
            <a:off x="5745163" y="4945063"/>
            <a:ext cx="8588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t = 0</a:t>
            </a:r>
          </a:p>
        </p:txBody>
      </p:sp>
      <p:sp>
        <p:nvSpPr>
          <p:cNvPr id="1197070" name="Text Box 14"/>
          <p:cNvSpPr txBox="1">
            <a:spLocks noChangeArrowheads="1"/>
          </p:cNvSpPr>
          <p:nvPr/>
        </p:nvSpPr>
        <p:spPr bwMode="auto">
          <a:xfrm>
            <a:off x="5745163" y="3929063"/>
            <a:ext cx="8588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t = 1</a:t>
            </a:r>
          </a:p>
        </p:txBody>
      </p:sp>
      <p:sp>
        <p:nvSpPr>
          <p:cNvPr id="1197071" name="Text Box 15"/>
          <p:cNvSpPr txBox="1">
            <a:spLocks noChangeArrowheads="1"/>
          </p:cNvSpPr>
          <p:nvPr/>
        </p:nvSpPr>
        <p:spPr bwMode="auto">
          <a:xfrm>
            <a:off x="5745163" y="2898775"/>
            <a:ext cx="8588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t = 2</a:t>
            </a:r>
          </a:p>
        </p:txBody>
      </p:sp>
      <p:sp>
        <p:nvSpPr>
          <p:cNvPr id="1197072" name="Text Box 16"/>
          <p:cNvSpPr txBox="1">
            <a:spLocks noChangeArrowheads="1"/>
          </p:cNvSpPr>
          <p:nvPr/>
        </p:nvSpPr>
        <p:spPr bwMode="auto">
          <a:xfrm>
            <a:off x="5745163" y="1911350"/>
            <a:ext cx="8588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t = 3</a:t>
            </a:r>
          </a:p>
        </p:txBody>
      </p:sp>
      <p:sp>
        <p:nvSpPr>
          <p:cNvPr id="1197073" name="Line 17"/>
          <p:cNvSpPr>
            <a:spLocks noChangeShapeType="1"/>
          </p:cNvSpPr>
          <p:nvPr/>
        </p:nvSpPr>
        <p:spPr bwMode="auto">
          <a:xfrm flipV="1">
            <a:off x="855663" y="4175125"/>
            <a:ext cx="4732337" cy="95726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074" name="Line 18"/>
          <p:cNvSpPr>
            <a:spLocks noChangeShapeType="1"/>
          </p:cNvSpPr>
          <p:nvPr/>
        </p:nvSpPr>
        <p:spPr bwMode="auto">
          <a:xfrm flipV="1">
            <a:off x="841375" y="3128963"/>
            <a:ext cx="4818063" cy="19875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075" name="Line 19"/>
          <p:cNvSpPr>
            <a:spLocks noChangeShapeType="1"/>
          </p:cNvSpPr>
          <p:nvPr/>
        </p:nvSpPr>
        <p:spPr bwMode="auto">
          <a:xfrm flipV="1">
            <a:off x="841375" y="2198688"/>
            <a:ext cx="4754563" cy="29194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083" name="Oval 27"/>
          <p:cNvSpPr>
            <a:spLocks noChangeArrowheads="1"/>
          </p:cNvSpPr>
          <p:nvPr/>
        </p:nvSpPr>
        <p:spPr bwMode="auto">
          <a:xfrm>
            <a:off x="3614738" y="5030788"/>
            <a:ext cx="217487" cy="21748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084" name="Oval 28"/>
          <p:cNvSpPr>
            <a:spLocks noChangeArrowheads="1"/>
          </p:cNvSpPr>
          <p:nvPr/>
        </p:nvSpPr>
        <p:spPr bwMode="auto">
          <a:xfrm>
            <a:off x="5472113" y="5030788"/>
            <a:ext cx="217487" cy="217487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085" name="Text Box 29"/>
          <p:cNvSpPr txBox="1">
            <a:spLocks noChangeArrowheads="1"/>
          </p:cNvSpPr>
          <p:nvPr/>
        </p:nvSpPr>
        <p:spPr bwMode="auto">
          <a:xfrm>
            <a:off x="871538" y="5605463"/>
            <a:ext cx="1508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(e.g., cpx)</a:t>
            </a:r>
          </a:p>
        </p:txBody>
      </p:sp>
      <p:sp>
        <p:nvSpPr>
          <p:cNvPr id="1197086" name="Text Box 30"/>
          <p:cNvSpPr txBox="1">
            <a:spLocks noChangeArrowheads="1"/>
          </p:cNvSpPr>
          <p:nvPr/>
        </p:nvSpPr>
        <p:spPr bwMode="auto">
          <a:xfrm>
            <a:off x="2819400" y="5605463"/>
            <a:ext cx="17843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(e.g., whole rock)</a:t>
            </a:r>
          </a:p>
        </p:txBody>
      </p:sp>
      <p:sp>
        <p:nvSpPr>
          <p:cNvPr id="1197087" name="Text Box 31"/>
          <p:cNvSpPr txBox="1">
            <a:spLocks noChangeArrowheads="1"/>
          </p:cNvSpPr>
          <p:nvPr/>
        </p:nvSpPr>
        <p:spPr bwMode="auto">
          <a:xfrm>
            <a:off x="4776788" y="5605463"/>
            <a:ext cx="1508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(e.g., </a:t>
            </a:r>
            <a:r>
              <a:rPr lang="en-GB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bt</a:t>
            </a:r>
            <a:r>
              <a:rPr lang="en-GB" sz="1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)</a:t>
            </a:r>
          </a:p>
        </p:txBody>
      </p:sp>
      <p:sp>
        <p:nvSpPr>
          <p:cNvPr id="1197088" name="Line 32"/>
          <p:cNvSpPr>
            <a:spLocks noChangeShapeType="1"/>
          </p:cNvSpPr>
          <p:nvPr/>
        </p:nvSpPr>
        <p:spPr bwMode="auto">
          <a:xfrm>
            <a:off x="6423025" y="5203825"/>
            <a:ext cx="523875" cy="120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090" name="Text Box 34"/>
          <p:cNvSpPr txBox="1">
            <a:spLocks noChangeArrowheads="1"/>
          </p:cNvSpPr>
          <p:nvPr/>
        </p:nvSpPr>
        <p:spPr bwMode="auto">
          <a:xfrm>
            <a:off x="844233" y="1593850"/>
            <a:ext cx="5233987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 algn="l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These are the </a:t>
            </a:r>
            <a:r>
              <a:rPr lang="en-GB" sz="2000" dirty="0">
                <a:solidFill>
                  <a:srgbClr val="FF0000"/>
                </a:solidFill>
                <a:latin typeface="Calibri" pitchFamily="34" charset="0"/>
              </a:rPr>
              <a:t>apparent</a:t>
            </a: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Sr isotopic compositions.</a:t>
            </a:r>
          </a:p>
          <a:p>
            <a:pPr marL="266700" indent="-3175" algn="l">
              <a:spcBef>
                <a:spcPct val="50000"/>
              </a:spcBef>
              <a:defRPr/>
            </a:pP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The true </a:t>
            </a:r>
            <a:r>
              <a:rPr lang="en-GB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87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Sr/</a:t>
            </a:r>
            <a:r>
              <a:rPr lang="en-GB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86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Sr ratio of this                   (closed) system is calculated                   drawing back the isochron                                 to </a:t>
            </a:r>
            <a:r>
              <a:rPr lang="en-GB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87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Rb/</a:t>
            </a:r>
            <a:r>
              <a:rPr lang="en-GB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86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Sr = 0.</a:t>
            </a:r>
          </a:p>
        </p:txBody>
      </p:sp>
      <p:sp>
        <p:nvSpPr>
          <p:cNvPr id="1197091" name="AutoShape 35"/>
          <p:cNvSpPr>
            <a:spLocks noChangeArrowheads="1"/>
          </p:cNvSpPr>
          <p:nvPr/>
        </p:nvSpPr>
        <p:spPr bwMode="auto">
          <a:xfrm>
            <a:off x="681038" y="4491038"/>
            <a:ext cx="322262" cy="295275"/>
          </a:xfrm>
          <a:prstGeom prst="star5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092" name="AutoShape 36"/>
          <p:cNvSpPr>
            <a:spLocks noChangeArrowheads="1"/>
          </p:cNvSpPr>
          <p:nvPr/>
        </p:nvSpPr>
        <p:spPr bwMode="auto">
          <a:xfrm>
            <a:off x="681038" y="3321050"/>
            <a:ext cx="322262" cy="295275"/>
          </a:xfrm>
          <a:prstGeom prst="star5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093" name="AutoShape 37"/>
          <p:cNvSpPr>
            <a:spLocks noChangeArrowheads="1"/>
          </p:cNvSpPr>
          <p:nvPr/>
        </p:nvSpPr>
        <p:spPr bwMode="auto">
          <a:xfrm>
            <a:off x="681038" y="2228850"/>
            <a:ext cx="322262" cy="295275"/>
          </a:xfrm>
          <a:prstGeom prst="star5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094" name="AutoShape 38"/>
          <p:cNvSpPr>
            <a:spLocks noChangeArrowheads="1"/>
          </p:cNvSpPr>
          <p:nvPr/>
        </p:nvSpPr>
        <p:spPr bwMode="auto">
          <a:xfrm>
            <a:off x="609600" y="4883150"/>
            <a:ext cx="469900" cy="438150"/>
          </a:xfrm>
          <a:prstGeom prst="star5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099" name="Oval 43"/>
          <p:cNvSpPr>
            <a:spLocks noChangeArrowheads="1"/>
          </p:cNvSpPr>
          <p:nvPr/>
        </p:nvSpPr>
        <p:spPr bwMode="auto">
          <a:xfrm>
            <a:off x="5354638" y="4087813"/>
            <a:ext cx="217487" cy="217487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100" name="Oval 44"/>
          <p:cNvSpPr>
            <a:spLocks noChangeArrowheads="1"/>
          </p:cNvSpPr>
          <p:nvPr/>
        </p:nvSpPr>
        <p:spPr bwMode="auto">
          <a:xfrm>
            <a:off x="3467100" y="3883025"/>
            <a:ext cx="217488" cy="21748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101" name="Oval 45"/>
          <p:cNvSpPr>
            <a:spLocks noChangeArrowheads="1"/>
          </p:cNvSpPr>
          <p:nvPr/>
        </p:nvSpPr>
        <p:spPr bwMode="auto">
          <a:xfrm>
            <a:off x="3533775" y="4446588"/>
            <a:ext cx="217488" cy="21748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105" name="Oval 49"/>
          <p:cNvSpPr>
            <a:spLocks noChangeArrowheads="1"/>
          </p:cNvSpPr>
          <p:nvPr/>
        </p:nvSpPr>
        <p:spPr bwMode="auto">
          <a:xfrm>
            <a:off x="3400425" y="3398838"/>
            <a:ext cx="217488" cy="21748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106" name="Oval 50"/>
          <p:cNvSpPr>
            <a:spLocks noChangeArrowheads="1"/>
          </p:cNvSpPr>
          <p:nvPr/>
        </p:nvSpPr>
        <p:spPr bwMode="auto">
          <a:xfrm>
            <a:off x="5254625" y="3165475"/>
            <a:ext cx="217488" cy="217488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107" name="Oval 51"/>
          <p:cNvSpPr>
            <a:spLocks noChangeArrowheads="1"/>
          </p:cNvSpPr>
          <p:nvPr/>
        </p:nvSpPr>
        <p:spPr bwMode="auto">
          <a:xfrm>
            <a:off x="5159375" y="2305050"/>
            <a:ext cx="217488" cy="217488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104" name="Oval 48"/>
          <p:cNvSpPr>
            <a:spLocks noChangeArrowheads="1"/>
          </p:cNvSpPr>
          <p:nvPr/>
        </p:nvSpPr>
        <p:spPr bwMode="auto">
          <a:xfrm>
            <a:off x="1373188" y="4649788"/>
            <a:ext cx="217487" cy="2174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102" name="Oval 46"/>
          <p:cNvSpPr>
            <a:spLocks noChangeArrowheads="1"/>
          </p:cNvSpPr>
          <p:nvPr/>
        </p:nvSpPr>
        <p:spPr bwMode="auto">
          <a:xfrm>
            <a:off x="1389063" y="4754563"/>
            <a:ext cx="217487" cy="2174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103" name="Oval 47"/>
          <p:cNvSpPr>
            <a:spLocks noChangeArrowheads="1"/>
          </p:cNvSpPr>
          <p:nvPr/>
        </p:nvSpPr>
        <p:spPr bwMode="auto">
          <a:xfrm>
            <a:off x="1411288" y="4902200"/>
            <a:ext cx="217487" cy="2174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197082" name="Oval 26"/>
          <p:cNvSpPr>
            <a:spLocks noChangeArrowheads="1"/>
          </p:cNvSpPr>
          <p:nvPr/>
        </p:nvSpPr>
        <p:spPr bwMode="auto">
          <a:xfrm>
            <a:off x="1436688" y="5030788"/>
            <a:ext cx="217487" cy="2174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3213100" y="774700"/>
            <a:ext cx="2717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6680200" y="1227138"/>
            <a:ext cx="2463800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Let us assume to have three parts of a closed geological systems (e.g., two minerals and a whole rock) with different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ratios</a:t>
            </a: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6870700" y="4984750"/>
            <a:ext cx="22733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Time of solidification (e.g., eruption).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7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06944 " pathEditMode="relative" ptsTypes="AA">
                                      <p:cBhvr>
                                        <p:cTn id="16" dur="2000" fill="hold"/>
                                        <p:tgtEl>
                                          <p:spTgt spid="1197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93 L -1.66667E-6 0.238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97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00035 0.404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97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9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090" grpId="0" build="p"/>
      <p:bldP spid="1197091" grpId="0" animBg="1"/>
      <p:bldP spid="1197092" grpId="0" animBg="1"/>
      <p:bldP spid="1197093" grpId="0" animBg="1"/>
      <p:bldP spid="119709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996356" name="Text Box 4"/>
          <p:cNvSpPr txBox="1">
            <a:spLocks noChangeArrowheads="1"/>
          </p:cNvSpPr>
          <p:nvPr/>
        </p:nvSpPr>
        <p:spPr bwMode="auto">
          <a:xfrm>
            <a:off x="0" y="1368425"/>
            <a:ext cx="9144000" cy="3908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Rb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decays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to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2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Sr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with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a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half-life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49.61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Gyr    </a:t>
            </a:r>
          </a:p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(decay constant 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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 = 1.397</a:t>
            </a:r>
            <a:r>
              <a:rPr lang="en-US" sz="3200" baseline="30000" dirty="0">
                <a:solidFill>
                  <a:schemeClr val="bg1"/>
                </a:solidFill>
                <a:latin typeface="Calibri" pitchFamily="34" charset="0"/>
              </a:rPr>
              <a:t>-11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 per year)</a:t>
            </a:r>
          </a:p>
          <a:p>
            <a:pPr>
              <a:defRPr/>
            </a:pP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32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Sr)</a:t>
            </a:r>
            <a:r>
              <a:rPr lang="en-US" sz="3200" baseline="-25000" dirty="0">
                <a:solidFill>
                  <a:schemeClr val="bg1"/>
                </a:solidFill>
                <a:latin typeface="Calibri" pitchFamily="34" charset="0"/>
              </a:rPr>
              <a:t>now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 = (</a:t>
            </a:r>
            <a:r>
              <a:rPr lang="en-US" sz="32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Sr)</a:t>
            </a:r>
            <a:r>
              <a:rPr lang="en-US" sz="3200" baseline="-25000" dirty="0">
                <a:solidFill>
                  <a:schemeClr val="bg1"/>
                </a:solidFill>
                <a:latin typeface="Calibri" pitchFamily="34" charset="0"/>
              </a:rPr>
              <a:t>initial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 + (</a:t>
            </a:r>
            <a:r>
              <a:rPr lang="en-US" sz="32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Rb)</a:t>
            </a:r>
            <a:r>
              <a:rPr lang="en-US" sz="3200" baseline="-25000" dirty="0">
                <a:solidFill>
                  <a:schemeClr val="bg1"/>
                </a:solidFill>
                <a:latin typeface="Calibri" pitchFamily="34" charset="0"/>
              </a:rPr>
              <a:t>now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*(</a:t>
            </a:r>
            <a:r>
              <a:rPr lang="en-US" sz="3200" dirty="0" err="1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en-US" sz="3200" baseline="30000" dirty="0" err="1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</a:t>
            </a:r>
            <a:r>
              <a:rPr lang="en-US" sz="3200" baseline="30000" dirty="0" err="1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 – 1)</a:t>
            </a:r>
          </a:p>
          <a:p>
            <a:pPr>
              <a:defRPr/>
            </a:pP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2800" i="1" dirty="0">
                <a:solidFill>
                  <a:srgbClr val="FFFF00"/>
                </a:solidFill>
                <a:latin typeface="Calibri" pitchFamily="34" charset="0"/>
              </a:rPr>
              <a:t>Divide</a:t>
            </a:r>
            <a:r>
              <a:rPr lang="en-US" sz="2000" i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Calibri" pitchFamily="34" charset="0"/>
              </a:rPr>
              <a:t>by</a:t>
            </a:r>
            <a:r>
              <a:rPr lang="en-US" sz="2000" i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Calibri" pitchFamily="34" charset="0"/>
              </a:rPr>
              <a:t>a</a:t>
            </a:r>
            <a:r>
              <a:rPr lang="en-US" sz="2000" i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Calibri" pitchFamily="34" charset="0"/>
              </a:rPr>
              <a:t>suitable</a:t>
            </a:r>
            <a:r>
              <a:rPr lang="en-US" sz="2000" i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Calibri" pitchFamily="34" charset="0"/>
              </a:rPr>
              <a:t>non-radiogenic</a:t>
            </a:r>
            <a:r>
              <a:rPr lang="en-US" sz="2000" i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Calibri" pitchFamily="34" charset="0"/>
              </a:rPr>
              <a:t>isotope,</a:t>
            </a:r>
            <a:r>
              <a:rPr lang="en-US" sz="2000" i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Calibri" pitchFamily="34" charset="0"/>
              </a:rPr>
              <a:t>i.e.</a:t>
            </a:r>
            <a:r>
              <a:rPr lang="en-US" sz="2000" i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800" i="1" baseline="30000" dirty="0">
                <a:solidFill>
                  <a:srgbClr val="FFFF00"/>
                </a:solidFill>
                <a:latin typeface="Calibri" pitchFamily="34" charset="0"/>
              </a:rPr>
              <a:t>86</a:t>
            </a:r>
            <a:r>
              <a:rPr lang="en-US" sz="2800" i="1" dirty="0">
                <a:solidFill>
                  <a:srgbClr val="FFFF00"/>
                </a:solidFill>
                <a:latin typeface="Calibri" pitchFamily="34" charset="0"/>
              </a:rPr>
              <a:t>Sr:</a:t>
            </a:r>
          </a:p>
          <a:p>
            <a:pPr>
              <a:defRPr/>
            </a:pP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28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8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Sr)</a:t>
            </a:r>
            <a:r>
              <a:rPr lang="en-US" sz="2800" baseline="-25000" dirty="0">
                <a:solidFill>
                  <a:schemeClr val="bg1"/>
                </a:solidFill>
                <a:latin typeface="Calibri" pitchFamily="34" charset="0"/>
              </a:rPr>
              <a:t>now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=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28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8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Sr)</a:t>
            </a:r>
            <a:r>
              <a:rPr lang="en-US" sz="2800" baseline="-25000" dirty="0">
                <a:solidFill>
                  <a:schemeClr val="bg1"/>
                </a:solidFill>
                <a:latin typeface="Calibri" pitchFamily="34" charset="0"/>
              </a:rPr>
              <a:t>initial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+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28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Rb/</a:t>
            </a:r>
            <a:r>
              <a:rPr lang="en-US" sz="28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Sr)</a:t>
            </a:r>
            <a:r>
              <a:rPr lang="en-US" sz="2800" baseline="-25000" dirty="0">
                <a:solidFill>
                  <a:schemeClr val="bg1"/>
                </a:solidFill>
                <a:latin typeface="Calibri" pitchFamily="34" charset="0"/>
              </a:rPr>
              <a:t>now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*(e</a:t>
            </a:r>
            <a:r>
              <a:rPr lang="en-US" sz="2800" baseline="30000" dirty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</a:t>
            </a:r>
            <a:r>
              <a:rPr lang="en-US" sz="2800" baseline="30000" dirty="0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–1)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13100" y="774700"/>
            <a:ext cx="2717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6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6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6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6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6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35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grpSp>
        <p:nvGrpSpPr>
          <p:cNvPr id="2" name="Gruppo 39"/>
          <p:cNvGrpSpPr>
            <a:grpSpLocks noChangeAspect="1"/>
          </p:cNvGrpSpPr>
          <p:nvPr/>
        </p:nvGrpSpPr>
        <p:grpSpPr bwMode="auto">
          <a:xfrm>
            <a:off x="379889" y="3140075"/>
            <a:ext cx="4422299" cy="3431700"/>
            <a:chOff x="30163" y="1546225"/>
            <a:chExt cx="6318251" cy="4900613"/>
          </a:xfrm>
        </p:grpSpPr>
        <p:grpSp>
          <p:nvGrpSpPr>
            <p:cNvPr id="43016" name="Group 4"/>
            <p:cNvGrpSpPr>
              <a:grpSpLocks/>
            </p:cNvGrpSpPr>
            <p:nvPr/>
          </p:nvGrpSpPr>
          <p:grpSpPr bwMode="auto">
            <a:xfrm>
              <a:off x="30163" y="1546225"/>
              <a:ext cx="6318251" cy="4900613"/>
              <a:chOff x="100" y="974"/>
              <a:chExt cx="3980" cy="3087"/>
            </a:xfrm>
          </p:grpSpPr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405" y="974"/>
                <a:ext cx="3675" cy="275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 sz="1200">
                  <a:latin typeface="Calibri" pitchFamily="34" charset="0"/>
                </a:endParaRPr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1678" y="3729"/>
                <a:ext cx="919" cy="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it-IT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87</a:t>
                </a:r>
                <a:r>
                  <a:rPr lang="it-IT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Rb/</a:t>
                </a:r>
                <a:r>
                  <a:rPr lang="it-IT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86</a:t>
                </a:r>
                <a:r>
                  <a:rPr lang="it-IT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Sr</a:t>
                </a:r>
              </a:p>
            </p:txBody>
          </p:sp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 rot="16200000">
                <a:off x="-166" y="2153"/>
                <a:ext cx="864" cy="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it-IT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87</a:t>
                </a:r>
                <a:r>
                  <a:rPr lang="it-IT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Sr/</a:t>
                </a:r>
                <a:r>
                  <a:rPr lang="it-IT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86</a:t>
                </a:r>
                <a:r>
                  <a:rPr lang="it-IT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Sr</a:t>
                </a:r>
              </a:p>
            </p:txBody>
          </p:sp>
        </p:grp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74031" y="5162118"/>
              <a:ext cx="1508287" cy="3626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Low 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Rb/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501714" y="5162118"/>
              <a:ext cx="1784995" cy="3626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Medium 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Rb/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459085" y="5162118"/>
              <a:ext cx="1508288" cy="3626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High 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Rb/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537537" y="5146248"/>
              <a:ext cx="47335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5427564" y="4944485"/>
              <a:ext cx="859610" cy="4398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it-IT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t = 0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5427564" y="1911215"/>
              <a:ext cx="859610" cy="4398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it-IT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t = 3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523929" y="2199126"/>
              <a:ext cx="4753940" cy="29199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20" name="Oval 27"/>
            <p:cNvSpPr>
              <a:spLocks noChangeArrowheads="1"/>
            </p:cNvSpPr>
            <p:nvPr/>
          </p:nvSpPr>
          <p:spPr bwMode="auto">
            <a:xfrm>
              <a:off x="3297816" y="5030631"/>
              <a:ext cx="217738" cy="21763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21" name="Oval 28"/>
            <p:cNvSpPr>
              <a:spLocks noChangeArrowheads="1"/>
            </p:cNvSpPr>
            <p:nvPr/>
          </p:nvSpPr>
          <p:spPr bwMode="auto">
            <a:xfrm>
              <a:off x="5155392" y="5030631"/>
              <a:ext cx="217738" cy="217634"/>
            </a:xfrm>
            <a:prstGeom prst="ellipse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22" name="Text Box 29"/>
            <p:cNvSpPr txBox="1">
              <a:spLocks noChangeArrowheads="1"/>
            </p:cNvSpPr>
            <p:nvPr/>
          </p:nvSpPr>
          <p:spPr bwMode="auto">
            <a:xfrm>
              <a:off x="553413" y="5606454"/>
              <a:ext cx="1508288" cy="3717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(e.g., cpx)</a:t>
              </a:r>
            </a:p>
          </p:txBody>
        </p:sp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2501713" y="5606454"/>
              <a:ext cx="1784995" cy="3627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(e.g., whole rock)</a:t>
              </a: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4459084" y="5606454"/>
              <a:ext cx="1508288" cy="3717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(e.g., </a:t>
              </a:r>
              <a:r>
                <a:rPr lang="it-IT" sz="105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bt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)</a:t>
              </a:r>
            </a:p>
          </p:txBody>
        </p:sp>
        <p:sp>
          <p:nvSpPr>
            <p:cNvPr id="29" name="AutoShape 38"/>
            <p:cNvSpPr>
              <a:spLocks noChangeArrowheads="1"/>
            </p:cNvSpPr>
            <p:nvPr/>
          </p:nvSpPr>
          <p:spPr bwMode="auto">
            <a:xfrm>
              <a:off x="292582" y="4883274"/>
              <a:ext cx="469496" cy="437535"/>
            </a:xfrm>
            <a:prstGeom prst="star5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33" name="Oval 49"/>
            <p:cNvSpPr>
              <a:spLocks noChangeArrowheads="1"/>
            </p:cNvSpPr>
            <p:nvPr/>
          </p:nvSpPr>
          <p:spPr bwMode="auto">
            <a:xfrm>
              <a:off x="3082347" y="3398379"/>
              <a:ext cx="217738" cy="21763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35" name="Oval 51"/>
            <p:cNvSpPr>
              <a:spLocks noChangeArrowheads="1"/>
            </p:cNvSpPr>
            <p:nvPr/>
          </p:nvSpPr>
          <p:spPr bwMode="auto">
            <a:xfrm>
              <a:off x="4842394" y="2305676"/>
              <a:ext cx="217738" cy="217634"/>
            </a:xfrm>
            <a:prstGeom prst="ellipse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36" name="Oval 26"/>
            <p:cNvSpPr>
              <a:spLocks noChangeArrowheads="1"/>
            </p:cNvSpPr>
            <p:nvPr/>
          </p:nvSpPr>
          <p:spPr bwMode="auto">
            <a:xfrm>
              <a:off x="1118171" y="5030631"/>
              <a:ext cx="217738" cy="21763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39" name="Oval 48"/>
            <p:cNvSpPr>
              <a:spLocks noChangeArrowheads="1"/>
            </p:cNvSpPr>
            <p:nvPr/>
          </p:nvSpPr>
          <p:spPr bwMode="auto">
            <a:xfrm>
              <a:off x="1054664" y="4649772"/>
              <a:ext cx="217738" cy="21763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</p:grp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371475" y="1368425"/>
            <a:ext cx="8401050" cy="157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@ T</a:t>
            </a:r>
            <a:r>
              <a:rPr lang="en-US" sz="3200" baseline="-25000" dirty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 (e.g., now) we measure three different </a:t>
            </a:r>
            <a:r>
              <a:rPr lang="en-US" sz="32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32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Sr isotopic ratios in three portions of a geological system.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5054600" y="3024188"/>
            <a:ext cx="4089400" cy="2554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Which of these three different values does represent the true original </a:t>
            </a:r>
            <a:r>
              <a:rPr lang="en-US" sz="32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32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Sr ratio of the system @ T</a:t>
            </a:r>
            <a:r>
              <a:rPr lang="en-US" sz="3200" baseline="-25000" dirty="0">
                <a:solidFill>
                  <a:schemeClr val="bg1"/>
                </a:solidFill>
                <a:latin typeface="Calibri" pitchFamily="34" charset="0"/>
              </a:rPr>
              <a:t>0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4467225" y="5627688"/>
            <a:ext cx="4676775" cy="768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FFFF00"/>
                </a:solidFill>
                <a:latin typeface="Calibri" pitchFamily="34" charset="0"/>
              </a:rPr>
              <a:t>NONE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3213100" y="774700"/>
            <a:ext cx="2717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  <p:bldP spid="42" grpId="0" build="p"/>
      <p:bldP spid="4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371475" y="1368425"/>
            <a:ext cx="8401050" cy="157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If we know the t</a:t>
            </a:r>
            <a:r>
              <a:rPr lang="en-US" sz="3200" baseline="-25000" dirty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 value (i.e., the age of the igneous rock) and the </a:t>
            </a:r>
            <a:r>
              <a:rPr lang="en-US" sz="32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Rb/</a:t>
            </a:r>
            <a:r>
              <a:rPr lang="en-US" sz="32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Sr ratio of the three parts of the system, we can calculate…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4725133" y="3024188"/>
            <a:ext cx="416096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original </a:t>
            </a:r>
            <a:r>
              <a:rPr lang="en-US" sz="40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40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Sr ratio of the system @ T</a:t>
            </a:r>
            <a:r>
              <a:rPr lang="en-US" sz="4000" baseline="-25000" dirty="0">
                <a:solidFill>
                  <a:schemeClr val="bg1"/>
                </a:solidFill>
                <a:latin typeface="Calibri" pitchFamily="34" charset="0"/>
              </a:rPr>
              <a:t>0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4467225" y="5487988"/>
            <a:ext cx="4676775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rgbClr val="FFFF00"/>
                </a:solidFill>
                <a:latin typeface="Calibri" pitchFamily="34" charset="0"/>
              </a:rPr>
              <a:t>How?</a:t>
            </a:r>
          </a:p>
        </p:txBody>
      </p:sp>
      <p:grpSp>
        <p:nvGrpSpPr>
          <p:cNvPr id="30" name="Gruppo 39"/>
          <p:cNvGrpSpPr>
            <a:grpSpLocks noChangeAspect="1"/>
          </p:cNvGrpSpPr>
          <p:nvPr/>
        </p:nvGrpSpPr>
        <p:grpSpPr bwMode="auto">
          <a:xfrm>
            <a:off x="379889" y="3140075"/>
            <a:ext cx="4422299" cy="3431700"/>
            <a:chOff x="30163" y="1546225"/>
            <a:chExt cx="6318251" cy="4900613"/>
          </a:xfrm>
        </p:grpSpPr>
        <p:grpSp>
          <p:nvGrpSpPr>
            <p:cNvPr id="31" name="Group 4"/>
            <p:cNvGrpSpPr>
              <a:grpSpLocks/>
            </p:cNvGrpSpPr>
            <p:nvPr/>
          </p:nvGrpSpPr>
          <p:grpSpPr bwMode="auto">
            <a:xfrm>
              <a:off x="30163" y="1546225"/>
              <a:ext cx="6318251" cy="4900613"/>
              <a:chOff x="100" y="974"/>
              <a:chExt cx="3980" cy="3087"/>
            </a:xfrm>
          </p:grpSpPr>
          <p:sp>
            <p:nvSpPr>
              <p:cNvPr id="56" name="Rectangle 5"/>
              <p:cNvSpPr>
                <a:spLocks noChangeArrowheads="1"/>
              </p:cNvSpPr>
              <p:nvPr/>
            </p:nvSpPr>
            <p:spPr bwMode="auto">
              <a:xfrm>
                <a:off x="405" y="974"/>
                <a:ext cx="3675" cy="275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 sz="1200">
                  <a:latin typeface="Calibri" pitchFamily="34" charset="0"/>
                </a:endParaRPr>
              </a:p>
            </p:txBody>
          </p:sp>
          <p:sp>
            <p:nvSpPr>
              <p:cNvPr id="57" name="Text Box 6"/>
              <p:cNvSpPr txBox="1">
                <a:spLocks noChangeArrowheads="1"/>
              </p:cNvSpPr>
              <p:nvPr/>
            </p:nvSpPr>
            <p:spPr bwMode="auto">
              <a:xfrm>
                <a:off x="1678" y="3729"/>
                <a:ext cx="919" cy="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it-IT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87</a:t>
                </a:r>
                <a:r>
                  <a:rPr lang="it-IT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Rb/</a:t>
                </a:r>
                <a:r>
                  <a:rPr lang="it-IT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86</a:t>
                </a:r>
                <a:r>
                  <a:rPr lang="it-IT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Sr</a:t>
                </a:r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 rot="16200000">
                <a:off x="-166" y="2153"/>
                <a:ext cx="864" cy="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it-IT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87</a:t>
                </a:r>
                <a:r>
                  <a:rPr lang="it-IT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Sr/</a:t>
                </a:r>
                <a:r>
                  <a:rPr lang="it-IT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86</a:t>
                </a:r>
                <a:r>
                  <a:rPr lang="it-IT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Sr</a:t>
                </a:r>
              </a:p>
            </p:txBody>
          </p:sp>
        </p:grp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474031" y="5162118"/>
              <a:ext cx="1508287" cy="3626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Low 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Rb/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2501714" y="5162118"/>
              <a:ext cx="1784995" cy="3626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Medium 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Rb/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4459085" y="5162118"/>
              <a:ext cx="1508288" cy="3626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High 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Rb/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>
              <a:off x="537537" y="5146248"/>
              <a:ext cx="47335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40" name="Text Box 13"/>
            <p:cNvSpPr txBox="1">
              <a:spLocks noChangeArrowheads="1"/>
            </p:cNvSpPr>
            <p:nvPr/>
          </p:nvSpPr>
          <p:spPr bwMode="auto">
            <a:xfrm>
              <a:off x="5427564" y="4944485"/>
              <a:ext cx="859610" cy="4398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it-IT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t = 0</a:t>
              </a:r>
            </a:p>
          </p:txBody>
        </p:sp>
        <p:sp>
          <p:nvSpPr>
            <p:cNvPr id="44" name="Text Box 16"/>
            <p:cNvSpPr txBox="1">
              <a:spLocks noChangeArrowheads="1"/>
            </p:cNvSpPr>
            <p:nvPr/>
          </p:nvSpPr>
          <p:spPr bwMode="auto">
            <a:xfrm>
              <a:off x="5427564" y="1911215"/>
              <a:ext cx="859610" cy="4398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it-IT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t = 3</a:t>
              </a:r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 flipV="1">
              <a:off x="523929" y="2199126"/>
              <a:ext cx="4753940" cy="29199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46" name="Oval 27"/>
            <p:cNvSpPr>
              <a:spLocks noChangeArrowheads="1"/>
            </p:cNvSpPr>
            <p:nvPr/>
          </p:nvSpPr>
          <p:spPr bwMode="auto">
            <a:xfrm>
              <a:off x="3297816" y="5030631"/>
              <a:ext cx="217738" cy="21763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47" name="Oval 28"/>
            <p:cNvSpPr>
              <a:spLocks noChangeArrowheads="1"/>
            </p:cNvSpPr>
            <p:nvPr/>
          </p:nvSpPr>
          <p:spPr bwMode="auto">
            <a:xfrm>
              <a:off x="5155392" y="5030631"/>
              <a:ext cx="217738" cy="217634"/>
            </a:xfrm>
            <a:prstGeom prst="ellipse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48" name="Text Box 29"/>
            <p:cNvSpPr txBox="1">
              <a:spLocks noChangeArrowheads="1"/>
            </p:cNvSpPr>
            <p:nvPr/>
          </p:nvSpPr>
          <p:spPr bwMode="auto">
            <a:xfrm>
              <a:off x="553413" y="5606454"/>
              <a:ext cx="1508288" cy="3717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(e.g., cpx)</a:t>
              </a:r>
            </a:p>
          </p:txBody>
        </p:sp>
        <p:sp>
          <p:nvSpPr>
            <p:cNvPr id="49" name="Text Box 30"/>
            <p:cNvSpPr txBox="1">
              <a:spLocks noChangeArrowheads="1"/>
            </p:cNvSpPr>
            <p:nvPr/>
          </p:nvSpPr>
          <p:spPr bwMode="auto">
            <a:xfrm>
              <a:off x="2501713" y="5606454"/>
              <a:ext cx="1784995" cy="3627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(e.g., whole rock)</a:t>
              </a:r>
            </a:p>
          </p:txBody>
        </p:sp>
        <p:sp>
          <p:nvSpPr>
            <p:cNvPr id="50" name="Text Box 31"/>
            <p:cNvSpPr txBox="1">
              <a:spLocks noChangeArrowheads="1"/>
            </p:cNvSpPr>
            <p:nvPr/>
          </p:nvSpPr>
          <p:spPr bwMode="auto">
            <a:xfrm>
              <a:off x="4459084" y="5606454"/>
              <a:ext cx="1508288" cy="3717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(e.g., </a:t>
              </a:r>
              <a:r>
                <a:rPr lang="it-IT" sz="105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bt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)</a:t>
              </a:r>
            </a:p>
          </p:txBody>
        </p:sp>
        <p:sp>
          <p:nvSpPr>
            <p:cNvPr id="51" name="AutoShape 38"/>
            <p:cNvSpPr>
              <a:spLocks noChangeArrowheads="1"/>
            </p:cNvSpPr>
            <p:nvPr/>
          </p:nvSpPr>
          <p:spPr bwMode="auto">
            <a:xfrm>
              <a:off x="292582" y="4883274"/>
              <a:ext cx="469496" cy="437535"/>
            </a:xfrm>
            <a:prstGeom prst="star5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52" name="Oval 49"/>
            <p:cNvSpPr>
              <a:spLocks noChangeArrowheads="1"/>
            </p:cNvSpPr>
            <p:nvPr/>
          </p:nvSpPr>
          <p:spPr bwMode="auto">
            <a:xfrm>
              <a:off x="3082347" y="3398379"/>
              <a:ext cx="217738" cy="21763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auto">
            <a:xfrm>
              <a:off x="4842394" y="2305676"/>
              <a:ext cx="217738" cy="217634"/>
            </a:xfrm>
            <a:prstGeom prst="ellipse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54" name="Oval 26"/>
            <p:cNvSpPr>
              <a:spLocks noChangeArrowheads="1"/>
            </p:cNvSpPr>
            <p:nvPr/>
          </p:nvSpPr>
          <p:spPr bwMode="auto">
            <a:xfrm>
              <a:off x="1118171" y="5030631"/>
              <a:ext cx="217738" cy="21763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55" name="Oval 48"/>
            <p:cNvSpPr>
              <a:spLocks noChangeArrowheads="1"/>
            </p:cNvSpPr>
            <p:nvPr/>
          </p:nvSpPr>
          <p:spPr bwMode="auto">
            <a:xfrm>
              <a:off x="1054664" y="4649772"/>
              <a:ext cx="217738" cy="21763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</p:grp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213100" y="774700"/>
            <a:ext cx="2717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  <p:bldP spid="42" grpId="0" build="p"/>
      <p:bldP spid="43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0" y="1368425"/>
            <a:ext cx="9144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Sr)</a:t>
            </a:r>
            <a:r>
              <a:rPr lang="en-US" sz="2400" baseline="-25000" dirty="0">
                <a:solidFill>
                  <a:schemeClr val="bg1"/>
                </a:solidFill>
                <a:latin typeface="Calibri" pitchFamily="34" charset="0"/>
              </a:rPr>
              <a:t>now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= (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Sr)</a:t>
            </a:r>
            <a:r>
              <a:rPr lang="en-US" sz="2400" baseline="-25000" dirty="0">
                <a:solidFill>
                  <a:schemeClr val="bg1"/>
                </a:solidFill>
                <a:latin typeface="Calibri" pitchFamily="34" charset="0"/>
              </a:rPr>
              <a:t>initial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+ (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Rb/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Sr)</a:t>
            </a:r>
            <a:r>
              <a:rPr lang="en-US" sz="2400" baseline="-25000" dirty="0">
                <a:solidFill>
                  <a:schemeClr val="bg1"/>
                </a:solidFill>
                <a:latin typeface="Calibri" pitchFamily="34" charset="0"/>
              </a:rPr>
              <a:t>now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*(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en-US" sz="2400" baseline="30000" dirty="0" err="1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baseline="30000" dirty="0" err="1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– 1)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4851400" y="3717925"/>
            <a:ext cx="42926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3600" dirty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 = 1.397*10</a:t>
            </a:r>
            <a:r>
              <a:rPr lang="en-US" sz="3600" baseline="30000" dirty="0">
                <a:solidFill>
                  <a:schemeClr val="bg1"/>
                </a:solidFill>
                <a:latin typeface="Calibri" pitchFamily="34" charset="0"/>
              </a:rPr>
              <a:t>-11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0" y="2120900"/>
            <a:ext cx="9144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Sr)</a:t>
            </a:r>
            <a:r>
              <a:rPr lang="en-US" sz="2400" baseline="-25000" dirty="0">
                <a:solidFill>
                  <a:schemeClr val="bg1"/>
                </a:solidFill>
                <a:latin typeface="Calibri" pitchFamily="34" charset="0"/>
              </a:rPr>
              <a:t>initial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= (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Sr)</a:t>
            </a:r>
            <a:r>
              <a:rPr lang="en-US" sz="2400" baseline="-25000" dirty="0">
                <a:solidFill>
                  <a:schemeClr val="bg1"/>
                </a:solidFill>
                <a:latin typeface="Calibri" pitchFamily="34" charset="0"/>
              </a:rPr>
              <a:t>now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- (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Rb/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Sr)</a:t>
            </a:r>
            <a:r>
              <a:rPr lang="en-US" sz="2400" baseline="-25000" dirty="0">
                <a:solidFill>
                  <a:schemeClr val="bg1"/>
                </a:solidFill>
                <a:latin typeface="Calibri" pitchFamily="34" charset="0"/>
              </a:rPr>
              <a:t>now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*(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en-US" sz="2400" baseline="30000" dirty="0" err="1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baseline="30000" dirty="0" err="1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– 1)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4851400" y="4424363"/>
            <a:ext cx="4292600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t = years</a:t>
            </a:r>
            <a:endParaRPr lang="en-US" sz="3600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4851400" y="5141913"/>
            <a:ext cx="4292600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e = 2.718</a:t>
            </a:r>
            <a:endParaRPr lang="en-US" sz="3600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4" name="Rettangolo arrotondato 33"/>
          <p:cNvSpPr/>
          <p:nvPr/>
        </p:nvSpPr>
        <p:spPr bwMode="auto">
          <a:xfrm>
            <a:off x="3200400" y="2025650"/>
            <a:ext cx="1651000" cy="625475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37" name="Rettangolo arrotondato 36"/>
          <p:cNvSpPr/>
          <p:nvPr/>
        </p:nvSpPr>
        <p:spPr bwMode="auto">
          <a:xfrm>
            <a:off x="4975225" y="2025650"/>
            <a:ext cx="1730375" cy="625475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3171825" y="2630488"/>
            <a:ext cx="4397375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i="1" dirty="0">
                <a:solidFill>
                  <a:schemeClr val="bg1"/>
                </a:solidFill>
                <a:latin typeface="Calibri" pitchFamily="34" charset="0"/>
              </a:rPr>
              <a:t>Easily measurable ratios</a:t>
            </a:r>
          </a:p>
        </p:txBody>
      </p:sp>
      <p:sp>
        <p:nvSpPr>
          <p:cNvPr id="40" name="Rettangolo arrotondato 39"/>
          <p:cNvSpPr/>
          <p:nvPr/>
        </p:nvSpPr>
        <p:spPr bwMode="auto">
          <a:xfrm>
            <a:off x="4903968" y="4445000"/>
            <a:ext cx="1700032" cy="625475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6815195" y="4308475"/>
            <a:ext cx="2164681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chemeClr val="bg1"/>
                </a:solidFill>
                <a:latin typeface="Calibri" pitchFamily="34" charset="0"/>
              </a:rPr>
              <a:t>Must be known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6438900" y="5558447"/>
            <a:ext cx="2634763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Alternatively it can be inferred…</a:t>
            </a:r>
          </a:p>
        </p:txBody>
      </p:sp>
      <p:grpSp>
        <p:nvGrpSpPr>
          <p:cNvPr id="43" name="Gruppo 39"/>
          <p:cNvGrpSpPr>
            <a:grpSpLocks noChangeAspect="1"/>
          </p:cNvGrpSpPr>
          <p:nvPr/>
        </p:nvGrpSpPr>
        <p:grpSpPr bwMode="auto">
          <a:xfrm>
            <a:off x="379889" y="3140075"/>
            <a:ext cx="4422299" cy="3431700"/>
            <a:chOff x="30163" y="1546225"/>
            <a:chExt cx="6318251" cy="4900613"/>
          </a:xfrm>
        </p:grpSpPr>
        <p:grpSp>
          <p:nvGrpSpPr>
            <p:cNvPr id="46" name="Group 4"/>
            <p:cNvGrpSpPr>
              <a:grpSpLocks/>
            </p:cNvGrpSpPr>
            <p:nvPr/>
          </p:nvGrpSpPr>
          <p:grpSpPr bwMode="auto">
            <a:xfrm>
              <a:off x="30163" y="1546225"/>
              <a:ext cx="6318251" cy="4900613"/>
              <a:chOff x="100" y="974"/>
              <a:chExt cx="3980" cy="3087"/>
            </a:xfrm>
          </p:grpSpPr>
          <p:sp>
            <p:nvSpPr>
              <p:cNvPr id="64" name="Rectangle 5"/>
              <p:cNvSpPr>
                <a:spLocks noChangeArrowheads="1"/>
              </p:cNvSpPr>
              <p:nvPr/>
            </p:nvSpPr>
            <p:spPr bwMode="auto">
              <a:xfrm>
                <a:off x="405" y="974"/>
                <a:ext cx="3675" cy="275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 sz="1200">
                  <a:latin typeface="Calibri" pitchFamily="34" charset="0"/>
                </a:endParaRPr>
              </a:p>
            </p:txBody>
          </p:sp>
          <p:sp>
            <p:nvSpPr>
              <p:cNvPr id="65" name="Text Box 6"/>
              <p:cNvSpPr txBox="1">
                <a:spLocks noChangeArrowheads="1"/>
              </p:cNvSpPr>
              <p:nvPr/>
            </p:nvSpPr>
            <p:spPr bwMode="auto">
              <a:xfrm>
                <a:off x="1678" y="3729"/>
                <a:ext cx="919" cy="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it-IT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87</a:t>
                </a:r>
                <a:r>
                  <a:rPr lang="it-IT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Rb/</a:t>
                </a:r>
                <a:r>
                  <a:rPr lang="it-IT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86</a:t>
                </a:r>
                <a:r>
                  <a:rPr lang="it-IT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Sr</a:t>
                </a:r>
              </a:p>
            </p:txBody>
          </p:sp>
          <p:sp>
            <p:nvSpPr>
              <p:cNvPr id="66" name="Text Box 7"/>
              <p:cNvSpPr txBox="1">
                <a:spLocks noChangeArrowheads="1"/>
              </p:cNvSpPr>
              <p:nvPr/>
            </p:nvSpPr>
            <p:spPr bwMode="auto">
              <a:xfrm rot="16200000">
                <a:off x="-166" y="2153"/>
                <a:ext cx="864" cy="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it-IT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87</a:t>
                </a:r>
                <a:r>
                  <a:rPr lang="it-IT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Sr/</a:t>
                </a:r>
                <a:r>
                  <a:rPr lang="it-IT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86</a:t>
                </a:r>
                <a:r>
                  <a:rPr lang="it-IT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Sr</a:t>
                </a:r>
              </a:p>
            </p:txBody>
          </p:sp>
        </p:grpSp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74031" y="5162118"/>
              <a:ext cx="1508287" cy="3626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Low 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Rb/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48" name="Text Box 10"/>
            <p:cNvSpPr txBox="1">
              <a:spLocks noChangeArrowheads="1"/>
            </p:cNvSpPr>
            <p:nvPr/>
          </p:nvSpPr>
          <p:spPr bwMode="auto">
            <a:xfrm>
              <a:off x="2501714" y="5162118"/>
              <a:ext cx="1784995" cy="3626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Medium 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Rb/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49" name="Text Box 11"/>
            <p:cNvSpPr txBox="1">
              <a:spLocks noChangeArrowheads="1"/>
            </p:cNvSpPr>
            <p:nvPr/>
          </p:nvSpPr>
          <p:spPr bwMode="auto">
            <a:xfrm>
              <a:off x="4459085" y="5162118"/>
              <a:ext cx="1508288" cy="3626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High 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Rb/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50" name="Line 12"/>
            <p:cNvSpPr>
              <a:spLocks noChangeShapeType="1"/>
            </p:cNvSpPr>
            <p:nvPr/>
          </p:nvSpPr>
          <p:spPr bwMode="auto">
            <a:xfrm>
              <a:off x="537537" y="5146248"/>
              <a:ext cx="47335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51" name="Text Box 13"/>
            <p:cNvSpPr txBox="1">
              <a:spLocks noChangeArrowheads="1"/>
            </p:cNvSpPr>
            <p:nvPr/>
          </p:nvSpPr>
          <p:spPr bwMode="auto">
            <a:xfrm>
              <a:off x="5427564" y="4944485"/>
              <a:ext cx="859610" cy="4398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it-IT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t = 0</a:t>
              </a:r>
            </a:p>
          </p:txBody>
        </p:sp>
        <p:sp>
          <p:nvSpPr>
            <p:cNvPr id="52" name="Text Box 16"/>
            <p:cNvSpPr txBox="1">
              <a:spLocks noChangeArrowheads="1"/>
            </p:cNvSpPr>
            <p:nvPr/>
          </p:nvSpPr>
          <p:spPr bwMode="auto">
            <a:xfrm>
              <a:off x="5427564" y="1911215"/>
              <a:ext cx="859610" cy="4398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it-IT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t = 3</a:t>
              </a:r>
            </a:p>
          </p:txBody>
        </p:sp>
        <p:sp>
          <p:nvSpPr>
            <p:cNvPr id="53" name="Line 19"/>
            <p:cNvSpPr>
              <a:spLocks noChangeShapeType="1"/>
            </p:cNvSpPr>
            <p:nvPr/>
          </p:nvSpPr>
          <p:spPr bwMode="auto">
            <a:xfrm flipV="1">
              <a:off x="523929" y="2199126"/>
              <a:ext cx="4753940" cy="29199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54" name="Oval 27"/>
            <p:cNvSpPr>
              <a:spLocks noChangeArrowheads="1"/>
            </p:cNvSpPr>
            <p:nvPr/>
          </p:nvSpPr>
          <p:spPr bwMode="auto">
            <a:xfrm>
              <a:off x="3297816" y="5030631"/>
              <a:ext cx="217738" cy="21763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55" name="Oval 28"/>
            <p:cNvSpPr>
              <a:spLocks noChangeArrowheads="1"/>
            </p:cNvSpPr>
            <p:nvPr/>
          </p:nvSpPr>
          <p:spPr bwMode="auto">
            <a:xfrm>
              <a:off x="5155392" y="5030631"/>
              <a:ext cx="217738" cy="217634"/>
            </a:xfrm>
            <a:prstGeom prst="ellipse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56" name="Text Box 29"/>
            <p:cNvSpPr txBox="1">
              <a:spLocks noChangeArrowheads="1"/>
            </p:cNvSpPr>
            <p:nvPr/>
          </p:nvSpPr>
          <p:spPr bwMode="auto">
            <a:xfrm>
              <a:off x="553413" y="5606454"/>
              <a:ext cx="1508288" cy="3717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(e.g., cpx)</a:t>
              </a:r>
            </a:p>
          </p:txBody>
        </p:sp>
        <p:sp>
          <p:nvSpPr>
            <p:cNvPr id="57" name="Text Box 30"/>
            <p:cNvSpPr txBox="1">
              <a:spLocks noChangeArrowheads="1"/>
            </p:cNvSpPr>
            <p:nvPr/>
          </p:nvSpPr>
          <p:spPr bwMode="auto">
            <a:xfrm>
              <a:off x="2501713" y="5606454"/>
              <a:ext cx="1784995" cy="3627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(e.g., whole rock)</a:t>
              </a:r>
            </a:p>
          </p:txBody>
        </p:sp>
        <p:sp>
          <p:nvSpPr>
            <p:cNvPr id="58" name="Text Box 31"/>
            <p:cNvSpPr txBox="1">
              <a:spLocks noChangeArrowheads="1"/>
            </p:cNvSpPr>
            <p:nvPr/>
          </p:nvSpPr>
          <p:spPr bwMode="auto">
            <a:xfrm>
              <a:off x="4459084" y="5606454"/>
              <a:ext cx="1508288" cy="3717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(e.g., </a:t>
              </a:r>
              <a:r>
                <a:rPr lang="it-IT" sz="105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bt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)</a:t>
              </a:r>
            </a:p>
          </p:txBody>
        </p:sp>
        <p:sp>
          <p:nvSpPr>
            <p:cNvPr id="59" name="AutoShape 38"/>
            <p:cNvSpPr>
              <a:spLocks noChangeArrowheads="1"/>
            </p:cNvSpPr>
            <p:nvPr/>
          </p:nvSpPr>
          <p:spPr bwMode="auto">
            <a:xfrm>
              <a:off x="292582" y="4883274"/>
              <a:ext cx="469496" cy="437535"/>
            </a:xfrm>
            <a:prstGeom prst="star5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60" name="Oval 49"/>
            <p:cNvSpPr>
              <a:spLocks noChangeArrowheads="1"/>
            </p:cNvSpPr>
            <p:nvPr/>
          </p:nvSpPr>
          <p:spPr bwMode="auto">
            <a:xfrm>
              <a:off x="3082347" y="3398379"/>
              <a:ext cx="217738" cy="21763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61" name="Oval 51"/>
            <p:cNvSpPr>
              <a:spLocks noChangeArrowheads="1"/>
            </p:cNvSpPr>
            <p:nvPr/>
          </p:nvSpPr>
          <p:spPr bwMode="auto">
            <a:xfrm>
              <a:off x="4842394" y="2305676"/>
              <a:ext cx="217738" cy="217634"/>
            </a:xfrm>
            <a:prstGeom prst="ellipse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62" name="Oval 26"/>
            <p:cNvSpPr>
              <a:spLocks noChangeArrowheads="1"/>
            </p:cNvSpPr>
            <p:nvPr/>
          </p:nvSpPr>
          <p:spPr bwMode="auto">
            <a:xfrm>
              <a:off x="1118171" y="5030631"/>
              <a:ext cx="217738" cy="21763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63" name="Oval 48"/>
            <p:cNvSpPr>
              <a:spLocks noChangeArrowheads="1"/>
            </p:cNvSpPr>
            <p:nvPr/>
          </p:nvSpPr>
          <p:spPr bwMode="auto">
            <a:xfrm>
              <a:off x="1054664" y="4649772"/>
              <a:ext cx="217738" cy="21763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</p:grp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3213100" y="774700"/>
            <a:ext cx="2717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  <p:bldP spid="42" grpId="0" build="p"/>
      <p:bldP spid="30" grpId="0" build="p"/>
      <p:bldP spid="31" grpId="0" build="p"/>
      <p:bldP spid="32" grpId="0" build="p"/>
      <p:bldP spid="34" grpId="0" animBg="1"/>
      <p:bldP spid="37" grpId="0" animBg="1"/>
      <p:bldP spid="38" grpId="0" build="p"/>
      <p:bldP spid="40" grpId="0" animBg="1"/>
      <p:bldP spid="44" grpId="0" build="p"/>
      <p:bldP spid="4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0" y="1287463"/>
            <a:ext cx="91440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The equation of the T3 isochron is of this type: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0" y="1808163"/>
            <a:ext cx="914400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5400" i="1" dirty="0">
                <a:solidFill>
                  <a:schemeClr val="bg1"/>
                </a:solidFill>
                <a:latin typeface="Calibri" pitchFamily="34" charset="0"/>
              </a:rPr>
              <a:t>y = b +</a:t>
            </a:r>
            <a:r>
              <a:rPr lang="en-US" sz="5400" i="1" dirty="0" err="1">
                <a:solidFill>
                  <a:schemeClr val="bg1"/>
                </a:solidFill>
                <a:latin typeface="Calibri" pitchFamily="34" charset="0"/>
              </a:rPr>
              <a:t>mx</a:t>
            </a:r>
            <a:endParaRPr lang="en-US" sz="54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4851400" y="2803525"/>
            <a:ext cx="4292600" cy="2693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Where:</a:t>
            </a:r>
          </a:p>
          <a:p>
            <a:pPr algn="l">
              <a:defRPr/>
            </a:pPr>
            <a:endParaRPr lang="en-US" sz="800" dirty="0">
              <a:solidFill>
                <a:schemeClr val="bg1"/>
              </a:solidFill>
              <a:latin typeface="Calibri" pitchFamily="34" charset="0"/>
            </a:endParaRPr>
          </a:p>
          <a:p>
            <a:pPr algn="l">
              <a:defRPr/>
            </a:pPr>
            <a:r>
              <a:rPr lang="en-US" sz="3200" i="1" dirty="0">
                <a:solidFill>
                  <a:schemeClr val="bg1"/>
                </a:solidFill>
                <a:latin typeface="Calibri" pitchFamily="34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 = measured </a:t>
            </a:r>
            <a:r>
              <a:rPr lang="en-US" sz="32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32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Sr</a:t>
            </a:r>
          </a:p>
          <a:p>
            <a:pPr algn="l">
              <a:defRPr/>
            </a:pPr>
            <a:r>
              <a:rPr lang="en-US" sz="3200" i="1" dirty="0">
                <a:solidFill>
                  <a:schemeClr val="bg1"/>
                </a:solidFill>
                <a:latin typeface="Calibri" pitchFamily="34" charset="0"/>
              </a:rPr>
              <a:t>b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 = </a:t>
            </a:r>
            <a:r>
              <a:rPr lang="en-US" sz="32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32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Sr</a:t>
            </a:r>
            <a:r>
              <a:rPr lang="en-US" sz="3200" baseline="-25000" dirty="0">
                <a:solidFill>
                  <a:schemeClr val="bg1"/>
                </a:solidFill>
                <a:latin typeface="Calibri" pitchFamily="34" charset="0"/>
              </a:rPr>
              <a:t>(initial)</a:t>
            </a:r>
          </a:p>
          <a:p>
            <a:pPr algn="l">
              <a:defRPr/>
            </a:pPr>
            <a:r>
              <a:rPr lang="en-US" sz="3200" i="1" dirty="0">
                <a:solidFill>
                  <a:schemeClr val="bg1"/>
                </a:solidFill>
                <a:latin typeface="Calibri" pitchFamily="34" charset="0"/>
              </a:rPr>
              <a:t>m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 = e</a:t>
            </a:r>
            <a:r>
              <a:rPr lang="en-US" sz="3200" baseline="30000" dirty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 sz="3200" baseline="30000" dirty="0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-1</a:t>
            </a:r>
          </a:p>
          <a:p>
            <a:pPr algn="l">
              <a:defRPr/>
            </a:pPr>
            <a:r>
              <a:rPr lang="en-US" sz="3200" i="1" dirty="0">
                <a:solidFill>
                  <a:schemeClr val="bg1"/>
                </a:solidFill>
                <a:latin typeface="Calibri" pitchFamily="34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 = </a:t>
            </a:r>
            <a:r>
              <a:rPr lang="en-US" sz="32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Rb/</a:t>
            </a:r>
            <a:r>
              <a:rPr lang="en-US" sz="32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Sr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4851400" y="5441950"/>
            <a:ext cx="4292600" cy="1201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FF00"/>
                </a:solidFill>
                <a:latin typeface="Calibri" pitchFamily="34" charset="0"/>
              </a:rPr>
              <a:t>In this case the only unknown is t.</a:t>
            </a:r>
          </a:p>
        </p:txBody>
      </p:sp>
      <p:grpSp>
        <p:nvGrpSpPr>
          <p:cNvPr id="32" name="Gruppo 39"/>
          <p:cNvGrpSpPr>
            <a:grpSpLocks noChangeAspect="1"/>
          </p:cNvGrpSpPr>
          <p:nvPr/>
        </p:nvGrpSpPr>
        <p:grpSpPr bwMode="auto">
          <a:xfrm>
            <a:off x="379889" y="3140075"/>
            <a:ext cx="4422299" cy="3431700"/>
            <a:chOff x="30163" y="1546225"/>
            <a:chExt cx="6318251" cy="4900613"/>
          </a:xfrm>
        </p:grpSpPr>
        <p:grpSp>
          <p:nvGrpSpPr>
            <p:cNvPr id="34" name="Group 4"/>
            <p:cNvGrpSpPr>
              <a:grpSpLocks/>
            </p:cNvGrpSpPr>
            <p:nvPr/>
          </p:nvGrpSpPr>
          <p:grpSpPr bwMode="auto">
            <a:xfrm>
              <a:off x="30163" y="1546225"/>
              <a:ext cx="6318251" cy="4900613"/>
              <a:chOff x="100" y="974"/>
              <a:chExt cx="3980" cy="3087"/>
            </a:xfrm>
          </p:grpSpPr>
          <p:sp>
            <p:nvSpPr>
              <p:cNvPr id="57" name="Rectangle 5"/>
              <p:cNvSpPr>
                <a:spLocks noChangeArrowheads="1"/>
              </p:cNvSpPr>
              <p:nvPr/>
            </p:nvSpPr>
            <p:spPr bwMode="auto">
              <a:xfrm>
                <a:off x="405" y="974"/>
                <a:ext cx="3675" cy="275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 sz="1200">
                  <a:latin typeface="Calibri" pitchFamily="34" charset="0"/>
                </a:endParaRPr>
              </a:p>
            </p:txBody>
          </p:sp>
          <p:sp>
            <p:nvSpPr>
              <p:cNvPr id="58" name="Text Box 6"/>
              <p:cNvSpPr txBox="1">
                <a:spLocks noChangeArrowheads="1"/>
              </p:cNvSpPr>
              <p:nvPr/>
            </p:nvSpPr>
            <p:spPr bwMode="auto">
              <a:xfrm>
                <a:off x="1678" y="3729"/>
                <a:ext cx="919" cy="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it-IT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87</a:t>
                </a:r>
                <a:r>
                  <a:rPr lang="it-IT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Rb/</a:t>
                </a:r>
                <a:r>
                  <a:rPr lang="it-IT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86</a:t>
                </a:r>
                <a:r>
                  <a:rPr lang="it-IT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Sr</a:t>
                </a:r>
              </a:p>
            </p:txBody>
          </p:sp>
          <p:sp>
            <p:nvSpPr>
              <p:cNvPr id="59" name="Text Box 7"/>
              <p:cNvSpPr txBox="1">
                <a:spLocks noChangeArrowheads="1"/>
              </p:cNvSpPr>
              <p:nvPr/>
            </p:nvSpPr>
            <p:spPr bwMode="auto">
              <a:xfrm rot="16200000">
                <a:off x="-166" y="2153"/>
                <a:ext cx="864" cy="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it-IT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87</a:t>
                </a:r>
                <a:r>
                  <a:rPr lang="it-IT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Sr/</a:t>
                </a:r>
                <a:r>
                  <a:rPr lang="it-IT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86</a:t>
                </a:r>
                <a:r>
                  <a:rPr lang="it-IT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Sr</a:t>
                </a:r>
              </a:p>
            </p:txBody>
          </p:sp>
        </p:grpSp>
        <p:sp>
          <p:nvSpPr>
            <p:cNvPr id="37" name="Text Box 9"/>
            <p:cNvSpPr txBox="1">
              <a:spLocks noChangeArrowheads="1"/>
            </p:cNvSpPr>
            <p:nvPr/>
          </p:nvSpPr>
          <p:spPr bwMode="auto">
            <a:xfrm>
              <a:off x="474031" y="5162118"/>
              <a:ext cx="1508287" cy="3626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Low 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Rb/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2501714" y="5162118"/>
              <a:ext cx="1784995" cy="3626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Medium 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Rb/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>
              <a:off x="4459085" y="5162118"/>
              <a:ext cx="1508288" cy="3626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High 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Rb/</a:t>
              </a:r>
              <a:r>
                <a:rPr lang="it-IT" sz="1050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>
              <a:off x="537537" y="5146248"/>
              <a:ext cx="47335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5427564" y="4944485"/>
              <a:ext cx="859610" cy="4398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it-IT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t = 0</a:t>
              </a:r>
            </a:p>
          </p:txBody>
        </p:sp>
        <p:sp>
          <p:nvSpPr>
            <p:cNvPr id="45" name="Text Box 16"/>
            <p:cNvSpPr txBox="1">
              <a:spLocks noChangeArrowheads="1"/>
            </p:cNvSpPr>
            <p:nvPr/>
          </p:nvSpPr>
          <p:spPr bwMode="auto">
            <a:xfrm>
              <a:off x="5427564" y="1911215"/>
              <a:ext cx="859610" cy="4398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it-IT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t = 3</a:t>
              </a:r>
            </a:p>
          </p:txBody>
        </p:sp>
        <p:sp>
          <p:nvSpPr>
            <p:cNvPr id="46" name="Line 19"/>
            <p:cNvSpPr>
              <a:spLocks noChangeShapeType="1"/>
            </p:cNvSpPr>
            <p:nvPr/>
          </p:nvSpPr>
          <p:spPr bwMode="auto">
            <a:xfrm flipV="1">
              <a:off x="523929" y="2199126"/>
              <a:ext cx="4753940" cy="29199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47" name="Oval 27"/>
            <p:cNvSpPr>
              <a:spLocks noChangeArrowheads="1"/>
            </p:cNvSpPr>
            <p:nvPr/>
          </p:nvSpPr>
          <p:spPr bwMode="auto">
            <a:xfrm>
              <a:off x="3297816" y="5030631"/>
              <a:ext cx="217738" cy="21763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48" name="Oval 28"/>
            <p:cNvSpPr>
              <a:spLocks noChangeArrowheads="1"/>
            </p:cNvSpPr>
            <p:nvPr/>
          </p:nvSpPr>
          <p:spPr bwMode="auto">
            <a:xfrm>
              <a:off x="5155392" y="5030631"/>
              <a:ext cx="217738" cy="217634"/>
            </a:xfrm>
            <a:prstGeom prst="ellipse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49" name="Text Box 29"/>
            <p:cNvSpPr txBox="1">
              <a:spLocks noChangeArrowheads="1"/>
            </p:cNvSpPr>
            <p:nvPr/>
          </p:nvSpPr>
          <p:spPr bwMode="auto">
            <a:xfrm>
              <a:off x="553413" y="5606454"/>
              <a:ext cx="1508288" cy="3717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(e.g., cpx)</a:t>
              </a:r>
            </a:p>
          </p:txBody>
        </p:sp>
        <p:sp>
          <p:nvSpPr>
            <p:cNvPr id="50" name="Text Box 30"/>
            <p:cNvSpPr txBox="1">
              <a:spLocks noChangeArrowheads="1"/>
            </p:cNvSpPr>
            <p:nvPr/>
          </p:nvSpPr>
          <p:spPr bwMode="auto">
            <a:xfrm>
              <a:off x="2501713" y="5606454"/>
              <a:ext cx="1784995" cy="3627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(e.g., whole rock)</a:t>
              </a:r>
            </a:p>
          </p:txBody>
        </p:sp>
        <p:sp>
          <p:nvSpPr>
            <p:cNvPr id="51" name="Text Box 31"/>
            <p:cNvSpPr txBox="1">
              <a:spLocks noChangeArrowheads="1"/>
            </p:cNvSpPr>
            <p:nvPr/>
          </p:nvSpPr>
          <p:spPr bwMode="auto">
            <a:xfrm>
              <a:off x="4459084" y="5606454"/>
              <a:ext cx="1508288" cy="3717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(e.g., </a:t>
              </a:r>
              <a:r>
                <a:rPr lang="it-IT" sz="105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bt</a:t>
              </a:r>
              <a:r>
                <a:rPr lang="it-IT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)</a:t>
              </a:r>
            </a:p>
          </p:txBody>
        </p:sp>
        <p:sp>
          <p:nvSpPr>
            <p:cNvPr id="52" name="AutoShape 38"/>
            <p:cNvSpPr>
              <a:spLocks noChangeArrowheads="1"/>
            </p:cNvSpPr>
            <p:nvPr/>
          </p:nvSpPr>
          <p:spPr bwMode="auto">
            <a:xfrm>
              <a:off x="292582" y="4883274"/>
              <a:ext cx="469496" cy="437535"/>
            </a:xfrm>
            <a:prstGeom prst="star5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53" name="Oval 49"/>
            <p:cNvSpPr>
              <a:spLocks noChangeArrowheads="1"/>
            </p:cNvSpPr>
            <p:nvPr/>
          </p:nvSpPr>
          <p:spPr bwMode="auto">
            <a:xfrm>
              <a:off x="3082347" y="3398379"/>
              <a:ext cx="217738" cy="21763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54" name="Oval 51"/>
            <p:cNvSpPr>
              <a:spLocks noChangeArrowheads="1"/>
            </p:cNvSpPr>
            <p:nvPr/>
          </p:nvSpPr>
          <p:spPr bwMode="auto">
            <a:xfrm>
              <a:off x="4842394" y="2305676"/>
              <a:ext cx="217738" cy="217634"/>
            </a:xfrm>
            <a:prstGeom prst="ellipse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55" name="Oval 26"/>
            <p:cNvSpPr>
              <a:spLocks noChangeArrowheads="1"/>
            </p:cNvSpPr>
            <p:nvPr/>
          </p:nvSpPr>
          <p:spPr bwMode="auto">
            <a:xfrm>
              <a:off x="1118171" y="5030631"/>
              <a:ext cx="217738" cy="21763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  <p:sp>
          <p:nvSpPr>
            <p:cNvPr id="56" name="Oval 48"/>
            <p:cNvSpPr>
              <a:spLocks noChangeArrowheads="1"/>
            </p:cNvSpPr>
            <p:nvPr/>
          </p:nvSpPr>
          <p:spPr bwMode="auto">
            <a:xfrm>
              <a:off x="1054664" y="4649772"/>
              <a:ext cx="217738" cy="21763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 sz="1200">
                <a:latin typeface="Calibri" pitchFamily="34" charset="0"/>
              </a:endParaRPr>
            </a:p>
          </p:txBody>
        </p:sp>
      </p:grp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213100" y="774700"/>
            <a:ext cx="2717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  <p:bldP spid="30" grpId="0" build="p"/>
      <p:bldP spid="31" grpId="0" build="p"/>
      <p:bldP spid="4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213100" y="774700"/>
            <a:ext cx="2717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" y="1294780"/>
            <a:ext cx="5029200" cy="504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5016500" y="1419225"/>
            <a:ext cx="41275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Classical example of Rb-Sr isochron adopted for an igneous rock (carbonatite sample Od-16-19 from Siberia)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473199" y="6321425"/>
            <a:ext cx="210820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chemeClr val="bg1"/>
                </a:solidFill>
                <a:latin typeface="Calibri" pitchFamily="34" charset="0"/>
              </a:rPr>
              <a:t>Kostitsyn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et al. (2023)</a:t>
            </a: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5016500" y="3870325"/>
            <a:ext cx="41275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Each square represents a single mineral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analysed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for 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Rb/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 and 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4" grpId="0" build="p"/>
      <p:bldP spid="3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213100" y="774700"/>
            <a:ext cx="2717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" y="1294780"/>
            <a:ext cx="5029200" cy="504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8852"/>
            <a:ext cx="5825532" cy="515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825532" y="556507"/>
            <a:ext cx="3293068" cy="7017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Calcite is essentially Rb-free and Sr-rich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825532" y="1212666"/>
            <a:ext cx="3293068" cy="7017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What is this mineral useful for?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825532" y="1922485"/>
            <a:ext cx="3293068" cy="10064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 To infer the original </a:t>
            </a:r>
            <a:r>
              <a:rPr lang="en-US" sz="2200" baseline="30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87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Sr/</a:t>
            </a:r>
            <a:r>
              <a:rPr lang="en-US" sz="2200" baseline="30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86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Sr ratio of the system.</a:t>
            </a:r>
            <a:endParaRPr lang="en-US" sz="2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834464" y="4420355"/>
            <a:ext cx="3293068" cy="13111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Are phlogopite isotopic ratios useful to directly infer the initial </a:t>
            </a:r>
            <a:r>
              <a:rPr lang="en-US" sz="22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2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Sr ratios of the system?</a:t>
            </a:r>
          </a:p>
        </p:txBody>
      </p:sp>
      <p:sp>
        <p:nvSpPr>
          <p:cNvPr id="12" name="Rettangolo arrotondato 11"/>
          <p:cNvSpPr/>
          <p:nvPr/>
        </p:nvSpPr>
        <p:spPr bwMode="auto">
          <a:xfrm>
            <a:off x="52430" y="1659466"/>
            <a:ext cx="5503820" cy="1143001"/>
          </a:xfrm>
          <a:prstGeom prst="roundRect">
            <a:avLst>
              <a:gd name="adj" fmla="val 10741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Rettangolo arrotondato 12"/>
          <p:cNvSpPr/>
          <p:nvPr/>
        </p:nvSpPr>
        <p:spPr bwMode="auto">
          <a:xfrm>
            <a:off x="52430" y="2850092"/>
            <a:ext cx="5503820" cy="3445934"/>
          </a:xfrm>
          <a:prstGeom prst="roundRect">
            <a:avLst>
              <a:gd name="adj" fmla="val 4198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825532" y="5775325"/>
            <a:ext cx="3293068" cy="7017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Why are phlogopite </a:t>
            </a:r>
            <a:r>
              <a:rPr lang="en-US" sz="22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2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Sr ratios so variable?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473199" y="6321425"/>
            <a:ext cx="210820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chemeClr val="bg1"/>
                </a:solidFill>
                <a:latin typeface="Calibri" pitchFamily="34" charset="0"/>
              </a:rPr>
              <a:t>Kostitsyn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et al. (2023)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576FE557-47CD-E2A0-64B8-107859100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2537706"/>
            <a:ext cx="1460500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i="1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Why?</a:t>
            </a:r>
            <a:endParaRPr lang="en-US" sz="28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C6CBD40B-DA50-05DD-2107-0B5FC2702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0" y="3017837"/>
            <a:ext cx="3293068" cy="13111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Because Rb-free means also </a:t>
            </a:r>
            <a:r>
              <a:rPr lang="en-US" sz="2200" baseline="30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87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Rb-free. Measured </a:t>
            </a:r>
            <a:r>
              <a:rPr lang="en-US" sz="2200" baseline="30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86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Sr/</a:t>
            </a:r>
            <a:r>
              <a:rPr lang="en-US" sz="2200" baseline="30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86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Sr ratios are those or the original melt.</a:t>
            </a:r>
            <a:endParaRPr lang="en-US" sz="2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  <p:bldP spid="12" grpId="0" animBg="1"/>
      <p:bldP spid="12" grpId="1" animBg="1"/>
      <p:bldP spid="13" grpId="0" animBg="1"/>
      <p:bldP spid="13" grpId="1" animBg="1"/>
      <p:bldP spid="14" grpId="0" build="p"/>
      <p:bldP spid="2" grpId="0" build="p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Text Box 2"/>
          <p:cNvSpPr txBox="1">
            <a:spLocks noChangeArrowheads="1"/>
          </p:cNvSpPr>
          <p:nvPr/>
        </p:nvSpPr>
        <p:spPr bwMode="auto">
          <a:xfrm>
            <a:off x="371475" y="938213"/>
            <a:ext cx="8401050" cy="5410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Major element composition of igneous rocks can furnish basic information on the gross type of mantle source involved in petrogenetic processes.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E.g., from a major element point of view a mantle source can be defined as: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Fertile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(i.e., a source never or only slightly tapped by partial melting)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Sterile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(i.e., a residual source after extraction of partial melts unable to produce further melts).</a:t>
            </a:r>
          </a:p>
        </p:txBody>
      </p:sp>
      <p:sp>
        <p:nvSpPr>
          <p:cNvPr id="932867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PETROLOGICAL MODELLING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2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2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32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2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32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6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213100" y="774700"/>
            <a:ext cx="2717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" y="1294780"/>
            <a:ext cx="5029200" cy="504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473199" y="6321425"/>
            <a:ext cx="210820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chemeClr val="bg1"/>
                </a:solidFill>
                <a:latin typeface="Calibri" pitchFamily="34" charset="0"/>
              </a:rPr>
              <a:t>Kostitsyn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et al. (2023)</a:t>
            </a:r>
          </a:p>
        </p:txBody>
      </p:sp>
      <p:sp>
        <p:nvSpPr>
          <p:cNvPr id="16" name="Ovale 15"/>
          <p:cNvSpPr/>
          <p:nvPr/>
        </p:nvSpPr>
        <p:spPr bwMode="auto">
          <a:xfrm>
            <a:off x="600075" y="5470525"/>
            <a:ext cx="252000" cy="252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-17875" y="5203566"/>
            <a:ext cx="8699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FF0000"/>
                </a:solidFill>
                <a:effectLst/>
                <a:latin typeface="Calibri" pitchFamily="34" charset="0"/>
              </a:rPr>
              <a:t>calcite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C25961E3-E647-BB8F-C334-A7D1E9D57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5532" y="556507"/>
            <a:ext cx="3293068" cy="7017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Calcite is essentially Rb-free and Sr-rich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68AE29F-045F-17F8-252F-26CDCB09A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5532" y="1212666"/>
            <a:ext cx="3293068" cy="7017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What is this mineral useful for?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A3264E6F-95FE-799C-C198-3CD525F31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5532" y="1922485"/>
            <a:ext cx="3293068" cy="10064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 To infer the original </a:t>
            </a:r>
            <a:r>
              <a:rPr lang="en-US" sz="2200" baseline="30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87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Sr/</a:t>
            </a:r>
            <a:r>
              <a:rPr lang="en-US" sz="2200" baseline="30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86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Sr ratio of the system.</a:t>
            </a:r>
            <a:endParaRPr lang="en-US" sz="2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E10FCE3-9925-8A84-5B45-84D048C78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464" y="4420355"/>
            <a:ext cx="3293068" cy="13111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Are phlogopite isotopic ratios useful to directly infer the initial </a:t>
            </a:r>
            <a:r>
              <a:rPr lang="en-US" sz="22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2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Sr ratios of the system?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F879EF80-83FF-61AA-6A6A-65B0B2F17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5532" y="5775325"/>
            <a:ext cx="3293068" cy="7017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Why are phlogopite </a:t>
            </a:r>
            <a:r>
              <a:rPr lang="en-US" sz="22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2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Sr ratios so variable?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91CAA2BD-3B10-E754-5262-818E69348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2537706"/>
            <a:ext cx="1460500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i="1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Why?</a:t>
            </a:r>
            <a:endParaRPr lang="en-US" sz="28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645C7ED-CAC1-3429-ADAD-DCB007CEE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0" y="3017837"/>
            <a:ext cx="3293068" cy="13111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Because Rb-free means also </a:t>
            </a:r>
            <a:r>
              <a:rPr lang="en-US" sz="2200" baseline="30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87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Rb-free. Measured </a:t>
            </a:r>
            <a:r>
              <a:rPr lang="en-US" sz="2200" baseline="30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86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Sr/</a:t>
            </a:r>
            <a:r>
              <a:rPr lang="en-US" sz="2200" baseline="30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86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Sr ratios are those or the original melt.</a:t>
            </a:r>
            <a:endParaRPr lang="en-US" sz="2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345AE3AF-AF5E-D688-60C9-68A5CC67278C}"/>
              </a:ext>
            </a:extLst>
          </p:cNvPr>
          <p:cNvSpPr/>
          <p:nvPr/>
        </p:nvSpPr>
        <p:spPr bwMode="auto">
          <a:xfrm>
            <a:off x="2600325" y="1627350"/>
            <a:ext cx="476250" cy="401475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D45F399-137F-751F-275E-0DDC1BD5F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999" y="1331884"/>
            <a:ext cx="2932352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  <a:effectLst/>
                <a:latin typeface="Calibri" pitchFamily="34" charset="0"/>
              </a:rPr>
              <a:t>Is calcite </a:t>
            </a:r>
            <a:r>
              <a:rPr lang="en-US" baseline="30000" dirty="0">
                <a:solidFill>
                  <a:schemeClr val="tx1"/>
                </a:solidFill>
                <a:effectLst/>
                <a:latin typeface="Calibri" pitchFamily="34" charset="0"/>
              </a:rPr>
              <a:t>87</a:t>
            </a:r>
            <a:r>
              <a:rPr lang="en-US" dirty="0">
                <a:solidFill>
                  <a:schemeClr val="tx1"/>
                </a:solidFill>
                <a:effectLst/>
                <a:latin typeface="Calibri" pitchFamily="34" charset="0"/>
              </a:rPr>
              <a:t>/</a:t>
            </a:r>
            <a:r>
              <a:rPr lang="en-US" baseline="30000" dirty="0">
                <a:solidFill>
                  <a:schemeClr val="tx1"/>
                </a:solidFill>
                <a:effectLst/>
                <a:latin typeface="Calibri" pitchFamily="34" charset="0"/>
              </a:rPr>
              <a:t>86</a:t>
            </a:r>
            <a:r>
              <a:rPr lang="en-US" dirty="0">
                <a:solidFill>
                  <a:schemeClr val="tx1"/>
                </a:solidFill>
                <a:effectLst/>
                <a:latin typeface="Calibri" pitchFamily="34" charset="0"/>
              </a:rPr>
              <a:t>Sr sufficient to calculate the age of the rock?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73B862E-0A98-AE43-8C8B-14AA7CC90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3857" y="1389034"/>
            <a:ext cx="689567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effectLst/>
                <a:latin typeface="Calibri" pitchFamily="34" charset="0"/>
              </a:rPr>
              <a:t>NO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C62370D4-F834-1AD3-5BF9-FAD416F394F3}"/>
              </a:ext>
            </a:extLst>
          </p:cNvPr>
          <p:cNvCxnSpPr>
            <a:cxnSpLocks/>
          </p:cNvCxnSpPr>
          <p:nvPr/>
        </p:nvCxnSpPr>
        <p:spPr bwMode="auto">
          <a:xfrm flipH="1">
            <a:off x="734611" y="1922485"/>
            <a:ext cx="1599014" cy="367404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2E94E109-BB35-1FA0-789D-622926DA43E9}"/>
              </a:ext>
            </a:extLst>
          </p:cNvPr>
          <p:cNvCxnSpPr>
            <a:cxnSpLocks/>
          </p:cNvCxnSpPr>
          <p:nvPr/>
        </p:nvCxnSpPr>
        <p:spPr bwMode="auto">
          <a:xfrm flipH="1">
            <a:off x="734611" y="5295900"/>
            <a:ext cx="3914182" cy="297344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 Box 4">
            <a:extLst>
              <a:ext uri="{FF2B5EF4-FFF2-40B4-BE49-F238E27FC236}">
                <a16:creationId xmlns:a16="http://schemas.microsoft.com/office/drawing/2014/main" id="{A40ECF50-F6E5-B1E0-3CA5-FBC95C3A8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024" y="1922485"/>
            <a:ext cx="2932352" cy="59093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  <a:effectLst/>
                <a:latin typeface="Calibri" pitchFamily="34" charset="0"/>
              </a:rPr>
              <a:t>The age is calculate from the slope of this line (m = e</a:t>
            </a:r>
            <a:r>
              <a:rPr lang="en-US" baseline="30000" dirty="0">
                <a:solidFill>
                  <a:schemeClr val="tx1"/>
                </a:solidFill>
                <a:effectLst/>
                <a:latin typeface="Symbol" panose="05050102010706020507" pitchFamily="18" charset="2"/>
              </a:rPr>
              <a:t>l</a:t>
            </a:r>
            <a:r>
              <a:rPr lang="en-US" baseline="30000" dirty="0">
                <a:solidFill>
                  <a:srgbClr val="FF0000"/>
                </a:solidFill>
                <a:effectLst/>
                <a:latin typeface="Calibri" pitchFamily="34" charset="0"/>
              </a:rPr>
              <a:t>t</a:t>
            </a:r>
            <a:r>
              <a:rPr lang="en-US" dirty="0">
                <a:solidFill>
                  <a:schemeClr val="tx1"/>
                </a:solidFill>
                <a:effectLst/>
                <a:latin typeface="Calibri" pitchFamily="34" charset="0"/>
              </a:rPr>
              <a:t>-1)</a:t>
            </a:r>
          </a:p>
        </p:txBody>
      </p:sp>
      <p:sp>
        <p:nvSpPr>
          <p:cNvPr id="17" name="Rettangolo arrotondato 16"/>
          <p:cNvSpPr/>
          <p:nvPr/>
        </p:nvSpPr>
        <p:spPr bwMode="auto">
          <a:xfrm rot="18940446">
            <a:off x="664302" y="3243442"/>
            <a:ext cx="4728411" cy="252055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9CBE31E9-3921-56D3-7186-F13F4FAC3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024" y="2505095"/>
            <a:ext cx="2212812" cy="59093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  <a:effectLst/>
                <a:latin typeface="Calibri" pitchFamily="34" charset="0"/>
              </a:rPr>
              <a:t>Is calcite necessary in this calculation?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 rot="18945073">
            <a:off x="2066925" y="2984500"/>
            <a:ext cx="13144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00B0F0"/>
                </a:solidFill>
                <a:effectLst/>
                <a:latin typeface="Calibri" pitchFamily="34" charset="0"/>
              </a:rPr>
              <a:t>phlogopite</a:t>
            </a: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460D79EC-7BEA-5A25-F6BA-E2EB5EC14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600" y="3092470"/>
            <a:ext cx="689567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effectLst/>
                <a:latin typeface="Calibri" pitchFamily="34" charset="0"/>
              </a:rPr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build="p"/>
      <p:bldP spid="9" grpId="0" animBg="1"/>
      <p:bldP spid="10" grpId="0"/>
      <p:bldP spid="11" grpId="0"/>
      <p:bldP spid="27" grpId="0" animBg="1"/>
      <p:bldP spid="17" grpId="0" animBg="1"/>
      <p:bldP spid="28" grpId="0" animBg="1"/>
      <p:bldP spid="19" grpId="0" build="p"/>
      <p:bldP spid="3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996356" name="Text Box 4"/>
          <p:cNvSpPr txBox="1">
            <a:spLocks noChangeArrowheads="1"/>
          </p:cNvSpPr>
          <p:nvPr/>
        </p:nvSpPr>
        <p:spPr bwMode="auto">
          <a:xfrm>
            <a:off x="0" y="1368425"/>
            <a:ext cx="9144000" cy="14219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basic principle of isotope geochemistry is that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two isotopes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of a single element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DO NOT FRACTIONATE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during geological processes (i.e., the ratio between two isotopes does not vary with typical processes acting in the mantle and in the crust).</a:t>
            </a:r>
          </a:p>
        </p:txBody>
      </p:sp>
      <p:sp>
        <p:nvSpPr>
          <p:cNvPr id="996358" name="Text Box 6"/>
          <p:cNvSpPr txBox="1">
            <a:spLocks noChangeArrowheads="1"/>
          </p:cNvSpPr>
          <p:nvPr/>
        </p:nvSpPr>
        <p:spPr bwMode="auto">
          <a:xfrm>
            <a:off x="371475" y="2790353"/>
            <a:ext cx="8401050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other words:</a:t>
            </a:r>
          </a:p>
        </p:txBody>
      </p:sp>
      <p:sp>
        <p:nvSpPr>
          <p:cNvPr id="996359" name="Text Box 7"/>
          <p:cNvSpPr txBox="1">
            <a:spLocks noChangeArrowheads="1"/>
          </p:cNvSpPr>
          <p:nvPr/>
        </p:nvSpPr>
        <p:spPr bwMode="auto">
          <a:xfrm>
            <a:off x="0" y="3298353"/>
            <a:ext cx="9144000" cy="17173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ratio does not change during partial melting    and fractional crystallization processes.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(This may be not correct if the mantle sources are composed of “exotic” Rb-bearing phases like mica).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13100" y="774700"/>
            <a:ext cx="2717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6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6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6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96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356" grpId="0" build="p"/>
      <p:bldP spid="996358" grpId="0" build="p"/>
      <p:bldP spid="996359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998404" name="Text Box 4"/>
          <p:cNvSpPr txBox="1">
            <a:spLocks noChangeArrowheads="1"/>
          </p:cNvSpPr>
          <p:nvPr/>
        </p:nvSpPr>
        <p:spPr bwMode="auto">
          <a:xfrm>
            <a:off x="371475" y="1368425"/>
            <a:ext cx="8401050" cy="860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Let us assume that a primitive mantle has a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isotopic ratio = 1.0000</a:t>
            </a:r>
          </a:p>
        </p:txBody>
      </p:sp>
      <p:sp>
        <p:nvSpPr>
          <p:cNvPr id="998405" name="Text Box 5"/>
          <p:cNvSpPr txBox="1">
            <a:spLocks noChangeArrowheads="1"/>
          </p:cNvSpPr>
          <p:nvPr/>
        </p:nvSpPr>
        <p:spPr bwMode="auto">
          <a:xfrm>
            <a:off x="0" y="2214563"/>
            <a:ext cx="9144000" cy="69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Question:</a:t>
            </a:r>
          </a:p>
        </p:txBody>
      </p:sp>
      <p:sp>
        <p:nvSpPr>
          <p:cNvPr id="998406" name="Text Box 6"/>
          <p:cNvSpPr txBox="1">
            <a:spLocks noChangeArrowheads="1"/>
          </p:cNvSpPr>
          <p:nvPr/>
        </p:nvSpPr>
        <p:spPr bwMode="auto">
          <a:xfrm>
            <a:off x="371475" y="2971800"/>
            <a:ext cx="8401050" cy="124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is the </a:t>
            </a:r>
            <a:r>
              <a:rPr lang="en-GB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isotopic ratio of the residual source and the solidified partial melt immediately after (i.e., 1 year after) the partial melting?</a:t>
            </a:r>
          </a:p>
        </p:txBody>
      </p:sp>
      <p:sp>
        <p:nvSpPr>
          <p:cNvPr id="998407" name="Text Box 7"/>
          <p:cNvSpPr txBox="1">
            <a:spLocks noChangeArrowheads="1"/>
          </p:cNvSpPr>
          <p:nvPr/>
        </p:nvSpPr>
        <p:spPr bwMode="auto">
          <a:xfrm>
            <a:off x="828187" y="4410075"/>
            <a:ext cx="22606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</a:p>
        </p:txBody>
      </p:sp>
      <p:sp>
        <p:nvSpPr>
          <p:cNvPr id="998408" name="Text Box 8"/>
          <p:cNvSpPr txBox="1">
            <a:spLocks noChangeArrowheads="1"/>
          </p:cNvSpPr>
          <p:nvPr/>
        </p:nvSpPr>
        <p:spPr bwMode="auto">
          <a:xfrm>
            <a:off x="5865813" y="4410075"/>
            <a:ext cx="22606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</a:p>
        </p:txBody>
      </p:sp>
      <p:sp>
        <p:nvSpPr>
          <p:cNvPr id="998409" name="Text Box 9"/>
          <p:cNvSpPr txBox="1">
            <a:spLocks noChangeArrowheads="1"/>
          </p:cNvSpPr>
          <p:nvPr/>
        </p:nvSpPr>
        <p:spPr bwMode="auto">
          <a:xfrm>
            <a:off x="795338" y="4865688"/>
            <a:ext cx="226060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Residual Source</a:t>
            </a:r>
          </a:p>
        </p:txBody>
      </p:sp>
      <p:sp>
        <p:nvSpPr>
          <p:cNvPr id="998411" name="Text Box 11"/>
          <p:cNvSpPr txBox="1">
            <a:spLocks noChangeArrowheads="1"/>
          </p:cNvSpPr>
          <p:nvPr/>
        </p:nvSpPr>
        <p:spPr bwMode="auto">
          <a:xfrm>
            <a:off x="6091113" y="4865688"/>
            <a:ext cx="1798518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Partial Melt</a:t>
            </a:r>
          </a:p>
        </p:txBody>
      </p:sp>
      <p:sp>
        <p:nvSpPr>
          <p:cNvPr id="998412" name="Text Box 12"/>
          <p:cNvSpPr txBox="1">
            <a:spLocks noChangeArrowheads="1"/>
          </p:cNvSpPr>
          <p:nvPr/>
        </p:nvSpPr>
        <p:spPr bwMode="auto">
          <a:xfrm>
            <a:off x="795338" y="5889625"/>
            <a:ext cx="22606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1.0000</a:t>
            </a:r>
          </a:p>
        </p:txBody>
      </p:sp>
      <p:sp>
        <p:nvSpPr>
          <p:cNvPr id="998413" name="Text Box 13"/>
          <p:cNvSpPr txBox="1">
            <a:spLocks noChangeArrowheads="1"/>
          </p:cNvSpPr>
          <p:nvPr/>
        </p:nvSpPr>
        <p:spPr bwMode="auto">
          <a:xfrm>
            <a:off x="5871795" y="5889625"/>
            <a:ext cx="22606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1.0000</a:t>
            </a:r>
          </a:p>
        </p:txBody>
      </p:sp>
      <p:sp>
        <p:nvSpPr>
          <p:cNvPr id="998414" name="Text Box 14"/>
          <p:cNvSpPr txBox="1">
            <a:spLocks noChangeArrowheads="1"/>
          </p:cNvSpPr>
          <p:nvPr/>
        </p:nvSpPr>
        <p:spPr bwMode="auto">
          <a:xfrm>
            <a:off x="3082925" y="4686300"/>
            <a:ext cx="2395538" cy="1588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5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So What?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213100" y="774700"/>
            <a:ext cx="2717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9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9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9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404" grpId="0"/>
      <p:bldP spid="998405" grpId="0"/>
      <p:bldP spid="998406" grpId="0"/>
      <p:bldP spid="998407" grpId="0"/>
      <p:bldP spid="998408" grpId="0"/>
      <p:bldP spid="998409" grpId="0"/>
      <p:bldP spid="998411" grpId="0"/>
      <p:bldP spid="998412" grpId="0"/>
      <p:bldP spid="998413" grpId="0"/>
      <p:bldP spid="9984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00452" name="Text Box 4"/>
          <p:cNvSpPr txBox="1">
            <a:spLocks noChangeArrowheads="1"/>
          </p:cNvSpPr>
          <p:nvPr/>
        </p:nvSpPr>
        <p:spPr bwMode="auto">
          <a:xfrm>
            <a:off x="0" y="1206500"/>
            <a:ext cx="9144000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absolute terms (e.g., elemental concentration in ppm) the residual source has lower Sr than partial melt, but isotopically the two components have the same isotopic ratios.</a:t>
            </a:r>
          </a:p>
        </p:txBody>
      </p:sp>
      <p:sp>
        <p:nvSpPr>
          <p:cNvPr id="1000454" name="Text Box 6"/>
          <p:cNvSpPr txBox="1">
            <a:spLocks noChangeArrowheads="1"/>
          </p:cNvSpPr>
          <p:nvPr/>
        </p:nvSpPr>
        <p:spPr bwMode="auto">
          <a:xfrm>
            <a:off x="0" y="2301875"/>
            <a:ext cx="9144000" cy="757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 important difference lies on the lower Rb/Sr ratio of the residual source compared to the partial melt.</a:t>
            </a:r>
          </a:p>
        </p:txBody>
      </p:sp>
      <p:sp>
        <p:nvSpPr>
          <p:cNvPr id="1000462" name="Text Box 14"/>
          <p:cNvSpPr txBox="1">
            <a:spLocks noChangeArrowheads="1"/>
          </p:cNvSpPr>
          <p:nvPr/>
        </p:nvSpPr>
        <p:spPr bwMode="auto">
          <a:xfrm>
            <a:off x="0" y="3068638"/>
            <a:ext cx="9144000" cy="757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This means that the residual source has lower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and the partial melt has higher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than the primitive mantle.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13100" y="774700"/>
            <a:ext cx="2717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BFE9D268-C39E-424E-6058-D8F9E8B71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51276"/>
            <a:ext cx="9144000" cy="757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 source with high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will produce a lot of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Sr, whereas a source with low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will be characterized by low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Sr.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2F6C0DC4-09F9-9DCA-ED47-0260DDEA6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25001"/>
            <a:ext cx="9144000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amount of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produced by the decay of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depends on the velocity of decay of the parent isotope (the so-called Isotope Half-Life). The time necessary to half the amount of the parent isotope. 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2A2BC9EE-700B-C5F6-FF2C-A691B27A0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42129"/>
            <a:ext cx="9144000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Each radioactive nuclide has a peculiar half-Life.</a:t>
            </a:r>
            <a:endParaRPr lang="en-GB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16DA40FB-02CD-D544-E27D-8F1CED2E8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17511"/>
            <a:ext cx="9144000" cy="535531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half-life of </a:t>
            </a:r>
            <a:r>
              <a:rPr lang="en-GB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is 49.61 Gyr.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52" grpId="0"/>
      <p:bldP spid="1000454" grpId="0"/>
      <p:bldP spid="1000462" grpId="0"/>
      <p:bldP spid="2" grpId="0"/>
      <p:bldP spid="3" grpId="0"/>
      <p:bldP spid="4" grpId="0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04549" name="Text Box 5"/>
          <p:cNvSpPr txBox="1">
            <a:spLocks noChangeArrowheads="1"/>
          </p:cNvSpPr>
          <p:nvPr/>
        </p:nvSpPr>
        <p:spPr bwMode="auto">
          <a:xfrm>
            <a:off x="371475" y="2268538"/>
            <a:ext cx="8401050" cy="16435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After a geologically relevant period (e.g., 1-10-100 Myr) the residual source and the solidified partial melt will assume different isotopic compositions in terms of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ratios.</a:t>
            </a:r>
          </a:p>
        </p:txBody>
      </p:sp>
      <p:sp>
        <p:nvSpPr>
          <p:cNvPr id="1004550" name="Text Box 6"/>
          <p:cNvSpPr txBox="1">
            <a:spLocks noChangeArrowheads="1"/>
          </p:cNvSpPr>
          <p:nvPr/>
        </p:nvSpPr>
        <p:spPr bwMode="auto">
          <a:xfrm>
            <a:off x="371475" y="4448175"/>
            <a:ext cx="8401050" cy="12557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After 10 Myr, a solidified partial melt will have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isotopic ratio higher or lower than the original value (1.0000)?</a:t>
            </a:r>
          </a:p>
        </p:txBody>
      </p:sp>
      <p:sp>
        <p:nvSpPr>
          <p:cNvPr id="1004551" name="Text Box 7"/>
          <p:cNvSpPr txBox="1">
            <a:spLocks noChangeArrowheads="1"/>
          </p:cNvSpPr>
          <p:nvPr/>
        </p:nvSpPr>
        <p:spPr bwMode="auto">
          <a:xfrm>
            <a:off x="371475" y="1368425"/>
            <a:ext cx="8401050" cy="860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Come back to the primitive mantle source with a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isotopic ratio = 1.0000</a:t>
            </a:r>
          </a:p>
        </p:txBody>
      </p:sp>
      <p:sp>
        <p:nvSpPr>
          <p:cNvPr id="1004552" name="Text Box 8"/>
          <p:cNvSpPr txBox="1">
            <a:spLocks noChangeArrowheads="1"/>
          </p:cNvSpPr>
          <p:nvPr/>
        </p:nvSpPr>
        <p:spPr bwMode="auto">
          <a:xfrm>
            <a:off x="3352800" y="3789363"/>
            <a:ext cx="2438400" cy="69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Question:</a:t>
            </a:r>
          </a:p>
        </p:txBody>
      </p:sp>
      <p:sp>
        <p:nvSpPr>
          <p:cNvPr id="1004553" name="Text Box 9"/>
          <p:cNvSpPr txBox="1">
            <a:spLocks noChangeArrowheads="1"/>
          </p:cNvSpPr>
          <p:nvPr/>
        </p:nvSpPr>
        <p:spPr bwMode="auto">
          <a:xfrm>
            <a:off x="371475" y="5898295"/>
            <a:ext cx="5254626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And the residual source?</a:t>
            </a:r>
          </a:p>
        </p:txBody>
      </p:sp>
      <p:sp>
        <p:nvSpPr>
          <p:cNvPr id="1004554" name="Text Box 10"/>
          <p:cNvSpPr txBox="1">
            <a:spLocks noChangeArrowheads="1"/>
          </p:cNvSpPr>
          <p:nvPr/>
        </p:nvSpPr>
        <p:spPr bwMode="auto">
          <a:xfrm>
            <a:off x="5727700" y="5242657"/>
            <a:ext cx="1774825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Higher</a:t>
            </a:r>
          </a:p>
        </p:txBody>
      </p:sp>
      <p:sp>
        <p:nvSpPr>
          <p:cNvPr id="1004555" name="Text Box 11"/>
          <p:cNvSpPr txBox="1">
            <a:spLocks noChangeArrowheads="1"/>
          </p:cNvSpPr>
          <p:nvPr/>
        </p:nvSpPr>
        <p:spPr bwMode="auto">
          <a:xfrm>
            <a:off x="5727700" y="5834795"/>
            <a:ext cx="1774825" cy="585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Higher</a:t>
            </a:r>
          </a:p>
        </p:txBody>
      </p:sp>
      <p:cxnSp>
        <p:nvCxnSpPr>
          <p:cNvPr id="11" name="Connettore 1 10"/>
          <p:cNvCxnSpPr/>
          <p:nvPr/>
        </p:nvCxnSpPr>
        <p:spPr bwMode="auto">
          <a:xfrm>
            <a:off x="2414952" y="5275385"/>
            <a:ext cx="2232000" cy="0"/>
          </a:xfrm>
          <a:prstGeom prst="lin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ttangolo arrotondato 11"/>
          <p:cNvSpPr/>
          <p:nvPr/>
        </p:nvSpPr>
        <p:spPr bwMode="auto">
          <a:xfrm>
            <a:off x="2661137" y="4499220"/>
            <a:ext cx="3130063" cy="389304"/>
          </a:xfrm>
          <a:prstGeom prst="round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3" name="Rettangolo arrotondato 12"/>
          <p:cNvSpPr/>
          <p:nvPr/>
        </p:nvSpPr>
        <p:spPr bwMode="auto">
          <a:xfrm>
            <a:off x="5427784" y="4897805"/>
            <a:ext cx="2602523" cy="389304"/>
          </a:xfrm>
          <a:prstGeom prst="round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213100" y="774700"/>
            <a:ext cx="2717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549" grpId="0"/>
      <p:bldP spid="1004550" grpId="0"/>
      <p:bldP spid="1004551" grpId="0"/>
      <p:bldP spid="1004552" grpId="0"/>
      <p:bldP spid="1004553" grpId="0"/>
      <p:bldP spid="1004554" grpId="0"/>
      <p:bldP spid="1004555" grpId="0"/>
      <p:bldP spid="12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511300" y="2647950"/>
            <a:ext cx="5602288" cy="4225925"/>
            <a:chOff x="952" y="1668"/>
            <a:chExt cx="3529" cy="2662"/>
          </a:xfrm>
        </p:grpSpPr>
        <p:sp>
          <p:nvSpPr>
            <p:cNvPr id="1006603" name="Rectangle 11"/>
            <p:cNvSpPr>
              <a:spLocks noChangeArrowheads="1"/>
            </p:cNvSpPr>
            <p:nvPr/>
          </p:nvSpPr>
          <p:spPr bwMode="auto">
            <a:xfrm>
              <a:off x="1270" y="1668"/>
              <a:ext cx="3211" cy="23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06609" name="Line 17"/>
            <p:cNvSpPr>
              <a:spLocks noChangeShapeType="1"/>
            </p:cNvSpPr>
            <p:nvPr/>
          </p:nvSpPr>
          <p:spPr bwMode="auto">
            <a:xfrm flipV="1">
              <a:off x="1092" y="1863"/>
              <a:ext cx="0" cy="208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06608" name="Text Box 16"/>
            <p:cNvSpPr txBox="1">
              <a:spLocks noChangeArrowheads="1"/>
            </p:cNvSpPr>
            <p:nvPr/>
          </p:nvSpPr>
          <p:spPr bwMode="auto">
            <a:xfrm rot="16200000">
              <a:off x="483" y="2726"/>
              <a:ext cx="1237" cy="30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en-GB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1006611" name="Line 19"/>
            <p:cNvSpPr>
              <a:spLocks noChangeShapeType="1"/>
            </p:cNvSpPr>
            <p:nvPr/>
          </p:nvSpPr>
          <p:spPr bwMode="auto">
            <a:xfrm>
              <a:off x="1406" y="4159"/>
              <a:ext cx="2931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06610" name="Text Box 18"/>
            <p:cNvSpPr txBox="1">
              <a:spLocks noChangeArrowheads="1"/>
            </p:cNvSpPr>
            <p:nvPr/>
          </p:nvSpPr>
          <p:spPr bwMode="auto">
            <a:xfrm>
              <a:off x="2413" y="4030"/>
              <a:ext cx="737" cy="30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Time</a:t>
              </a:r>
            </a:p>
          </p:txBody>
        </p:sp>
      </p:grpSp>
      <p:sp>
        <p:nvSpPr>
          <p:cNvPr id="100659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06598" name="Text Box 6"/>
          <p:cNvSpPr txBox="1">
            <a:spLocks noChangeArrowheads="1"/>
          </p:cNvSpPr>
          <p:nvPr/>
        </p:nvSpPr>
        <p:spPr bwMode="auto">
          <a:xfrm>
            <a:off x="371475" y="1304925"/>
            <a:ext cx="8401050" cy="860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difference is that the solidified partial melt is more enriched in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than the residual source.</a:t>
            </a:r>
          </a:p>
        </p:txBody>
      </p:sp>
      <p:sp>
        <p:nvSpPr>
          <p:cNvPr id="1006606" name="Line 14"/>
          <p:cNvSpPr>
            <a:spLocks noChangeShapeType="1"/>
          </p:cNvSpPr>
          <p:nvPr/>
        </p:nvSpPr>
        <p:spPr bwMode="auto">
          <a:xfrm flipV="1">
            <a:off x="4208464" y="2672861"/>
            <a:ext cx="2286122" cy="210075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06607" name="Line 15"/>
          <p:cNvSpPr>
            <a:spLocks noChangeShapeType="1"/>
          </p:cNvSpPr>
          <p:nvPr/>
        </p:nvSpPr>
        <p:spPr bwMode="auto">
          <a:xfrm flipV="1">
            <a:off x="4222750" y="4302125"/>
            <a:ext cx="2357438" cy="4841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06604" name="Line 12"/>
          <p:cNvSpPr>
            <a:spLocks noChangeShapeType="1"/>
          </p:cNvSpPr>
          <p:nvPr/>
        </p:nvSpPr>
        <p:spPr bwMode="auto">
          <a:xfrm flipV="1">
            <a:off x="2051537" y="4786313"/>
            <a:ext cx="2156925" cy="106350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06605" name="Line 13"/>
          <p:cNvSpPr>
            <a:spLocks noChangeShapeType="1"/>
          </p:cNvSpPr>
          <p:nvPr/>
        </p:nvSpPr>
        <p:spPr bwMode="auto">
          <a:xfrm flipV="1">
            <a:off x="4208463" y="3548063"/>
            <a:ext cx="2414587" cy="123666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06612" name="Oval 20"/>
          <p:cNvSpPr>
            <a:spLocks noChangeArrowheads="1"/>
          </p:cNvSpPr>
          <p:nvPr/>
        </p:nvSpPr>
        <p:spPr bwMode="auto">
          <a:xfrm>
            <a:off x="4102100" y="4665663"/>
            <a:ext cx="214313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06613" name="Text Box 21"/>
          <p:cNvSpPr txBox="1">
            <a:spLocks noChangeArrowheads="1"/>
          </p:cNvSpPr>
          <p:nvPr/>
        </p:nvSpPr>
        <p:spPr bwMode="auto">
          <a:xfrm>
            <a:off x="2124198" y="3599719"/>
            <a:ext cx="1627187" cy="12557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FF00"/>
                </a:solidFill>
                <a:latin typeface="Calibri" pitchFamily="34" charset="0"/>
              </a:rPr>
              <a:t>Partial melting event</a:t>
            </a:r>
          </a:p>
        </p:txBody>
      </p:sp>
      <p:sp>
        <p:nvSpPr>
          <p:cNvPr id="1006614" name="Line 22"/>
          <p:cNvSpPr>
            <a:spLocks noChangeShapeType="1"/>
          </p:cNvSpPr>
          <p:nvPr/>
        </p:nvSpPr>
        <p:spPr bwMode="auto">
          <a:xfrm>
            <a:off x="3375025" y="4437063"/>
            <a:ext cx="752475" cy="2825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06615" name="Text Box 23"/>
          <p:cNvSpPr txBox="1">
            <a:spLocks noChangeArrowheads="1"/>
          </p:cNvSpPr>
          <p:nvPr/>
        </p:nvSpPr>
        <p:spPr bwMode="auto">
          <a:xfrm>
            <a:off x="2457450" y="5726113"/>
            <a:ext cx="4210050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0000"/>
                </a:solidFill>
                <a:effectLst/>
                <a:latin typeface="Calibri" pitchFamily="34" charset="0"/>
              </a:rPr>
              <a:t>Primitive mantle source</a:t>
            </a:r>
          </a:p>
        </p:txBody>
      </p:sp>
      <p:sp>
        <p:nvSpPr>
          <p:cNvPr id="1006616" name="Text Box 24"/>
          <p:cNvSpPr txBox="1">
            <a:spLocks noChangeArrowheads="1"/>
          </p:cNvSpPr>
          <p:nvPr/>
        </p:nvSpPr>
        <p:spPr bwMode="auto">
          <a:xfrm>
            <a:off x="3352800" y="2814200"/>
            <a:ext cx="2649415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00FF"/>
                </a:solidFill>
                <a:latin typeface="Calibri" pitchFamily="34" charset="0"/>
              </a:rPr>
              <a:t>Partial Melt (high Rb/Sr)</a:t>
            </a:r>
          </a:p>
        </p:txBody>
      </p:sp>
      <p:sp>
        <p:nvSpPr>
          <p:cNvPr id="1006617" name="Text Box 25"/>
          <p:cNvSpPr txBox="1">
            <a:spLocks noChangeArrowheads="1"/>
          </p:cNvSpPr>
          <p:nvPr/>
        </p:nvSpPr>
        <p:spPr bwMode="auto">
          <a:xfrm>
            <a:off x="4129942" y="4768850"/>
            <a:ext cx="2905125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8000"/>
                </a:solidFill>
                <a:latin typeface="Calibri" pitchFamily="34" charset="0"/>
              </a:rPr>
              <a:t>Residual Source (low Rb/Sr)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213100" y="774700"/>
            <a:ext cx="2717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00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0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0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00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0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006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0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00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598" grpId="0"/>
      <p:bldP spid="1006612" grpId="0" animBg="1"/>
      <p:bldP spid="1006613" grpId="0"/>
      <p:bldP spid="1006615" grpId="0"/>
      <p:bldP spid="1006616" grpId="0"/>
      <p:bldP spid="10066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10691" name="Text Box 3"/>
          <p:cNvSpPr txBox="1">
            <a:spLocks noChangeArrowheads="1"/>
          </p:cNvSpPr>
          <p:nvPr/>
        </p:nvSpPr>
        <p:spPr bwMode="auto">
          <a:xfrm>
            <a:off x="0" y="777875"/>
            <a:ext cx="9144000" cy="13726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Question: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 partial melt produced from a depleted mantle (residual source) source would have relatively high or relatively low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Sr?</a:t>
            </a:r>
          </a:p>
        </p:txBody>
      </p:sp>
      <p:grpSp>
        <p:nvGrpSpPr>
          <p:cNvPr id="20" name="Group 27"/>
          <p:cNvGrpSpPr>
            <a:grpSpLocks/>
          </p:cNvGrpSpPr>
          <p:nvPr/>
        </p:nvGrpSpPr>
        <p:grpSpPr bwMode="auto">
          <a:xfrm>
            <a:off x="1511300" y="2647950"/>
            <a:ext cx="5602288" cy="4225925"/>
            <a:chOff x="952" y="1668"/>
            <a:chExt cx="3529" cy="2662"/>
          </a:xfrm>
        </p:grpSpPr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270" y="1668"/>
              <a:ext cx="3211" cy="23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V="1">
              <a:off x="1092" y="1863"/>
              <a:ext cx="0" cy="208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 rot="16200000">
              <a:off x="483" y="2726"/>
              <a:ext cx="1237" cy="30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en-GB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1406" y="4159"/>
              <a:ext cx="2931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2413" y="4030"/>
              <a:ext cx="737" cy="30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Time</a:t>
              </a:r>
            </a:p>
          </p:txBody>
        </p:sp>
      </p:grpSp>
      <p:sp>
        <p:nvSpPr>
          <p:cNvPr id="26" name="Line 14"/>
          <p:cNvSpPr>
            <a:spLocks noChangeShapeType="1"/>
          </p:cNvSpPr>
          <p:nvPr/>
        </p:nvSpPr>
        <p:spPr bwMode="auto">
          <a:xfrm flipV="1">
            <a:off x="4208464" y="2672861"/>
            <a:ext cx="2286122" cy="210075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V="1">
            <a:off x="4222750" y="4302125"/>
            <a:ext cx="2357438" cy="4841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flipV="1">
            <a:off x="2051537" y="4786313"/>
            <a:ext cx="2156925" cy="106350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flipV="1">
            <a:off x="4208463" y="3548063"/>
            <a:ext cx="2414587" cy="123666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30" name="Oval 20"/>
          <p:cNvSpPr>
            <a:spLocks noChangeArrowheads="1"/>
          </p:cNvSpPr>
          <p:nvPr/>
        </p:nvSpPr>
        <p:spPr bwMode="auto">
          <a:xfrm>
            <a:off x="4102100" y="4665663"/>
            <a:ext cx="214313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2124198" y="3599719"/>
            <a:ext cx="1627187" cy="12557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FF00"/>
                </a:solidFill>
                <a:latin typeface="Calibri" pitchFamily="34" charset="0"/>
              </a:rPr>
              <a:t>Partial melting event</a:t>
            </a:r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>
            <a:off x="3375025" y="4437063"/>
            <a:ext cx="752475" cy="2825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2457450" y="5726113"/>
            <a:ext cx="4210050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0000"/>
                </a:solidFill>
                <a:effectLst/>
                <a:latin typeface="Calibri" pitchFamily="34" charset="0"/>
              </a:rPr>
              <a:t>Primitive mantle source</a:t>
            </a: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4129942" y="4768850"/>
            <a:ext cx="2905125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8000"/>
                </a:solidFill>
                <a:latin typeface="Calibri" pitchFamily="34" charset="0"/>
              </a:rPr>
              <a:t>Residual Source (low Rb/Sr)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45EFDFAC-951A-C5FD-390B-710E87592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814200"/>
            <a:ext cx="2649415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00FF"/>
                </a:solidFill>
                <a:latin typeface="Calibri" pitchFamily="34" charset="0"/>
              </a:rPr>
              <a:t>Partial Melt (high Rb/Sr)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69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733550" y="2647950"/>
            <a:ext cx="5380038" cy="4225925"/>
            <a:chOff x="1092" y="1668"/>
            <a:chExt cx="3389" cy="2662"/>
          </a:xfrm>
        </p:grpSpPr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270" y="1668"/>
              <a:ext cx="3211" cy="23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V="1">
              <a:off x="1092" y="1863"/>
              <a:ext cx="0" cy="208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1406" y="4159"/>
              <a:ext cx="2931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2413" y="4030"/>
              <a:ext cx="737" cy="30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Time</a:t>
              </a:r>
            </a:p>
          </p:txBody>
        </p:sp>
      </p:grpSp>
      <p:sp>
        <p:nvSpPr>
          <p:cNvPr id="1010690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V="1">
            <a:off x="4208464" y="2672861"/>
            <a:ext cx="2286122" cy="210075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V="1">
            <a:off x="4222750" y="4302125"/>
            <a:ext cx="2357438" cy="4841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flipV="1">
            <a:off x="2051537" y="4786313"/>
            <a:ext cx="2156925" cy="106350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flipV="1">
            <a:off x="4208463" y="3548063"/>
            <a:ext cx="2414587" cy="123666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30" name="Oval 20"/>
          <p:cNvSpPr>
            <a:spLocks noChangeArrowheads="1"/>
          </p:cNvSpPr>
          <p:nvPr/>
        </p:nvSpPr>
        <p:spPr bwMode="auto">
          <a:xfrm>
            <a:off x="4102100" y="4665663"/>
            <a:ext cx="214313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2124198" y="3599719"/>
            <a:ext cx="1627187" cy="12557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FF00"/>
                </a:solidFill>
                <a:latin typeface="Calibri" pitchFamily="34" charset="0"/>
              </a:rPr>
              <a:t>Partial melting event</a:t>
            </a: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2457450" y="5726113"/>
            <a:ext cx="4210050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0000"/>
                </a:solidFill>
                <a:effectLst/>
                <a:latin typeface="Calibri" pitchFamily="34" charset="0"/>
              </a:rPr>
              <a:t>Primitive mantle source</a:t>
            </a: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3352800" y="2811025"/>
            <a:ext cx="2649415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00FF"/>
                </a:solidFill>
                <a:latin typeface="Calibri" pitchFamily="34" charset="0"/>
              </a:rPr>
              <a:t>Partial Melt (high Rb/Sr)</a:t>
            </a: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4129942" y="4768850"/>
            <a:ext cx="2905125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8000"/>
                </a:solidFill>
                <a:latin typeface="Calibri" pitchFamily="34" charset="0"/>
              </a:rPr>
              <a:t>Residual Source (low Rb/Sr)</a:t>
            </a:r>
          </a:p>
        </p:txBody>
      </p:sp>
      <p:cxnSp>
        <p:nvCxnSpPr>
          <p:cNvPr id="37" name="Connettore 1 36"/>
          <p:cNvCxnSpPr/>
          <p:nvPr/>
        </p:nvCxnSpPr>
        <p:spPr bwMode="auto">
          <a:xfrm flipV="1">
            <a:off x="5861539" y="2661138"/>
            <a:ext cx="0" cy="368104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Connettore 1 38"/>
          <p:cNvCxnSpPr/>
          <p:nvPr/>
        </p:nvCxnSpPr>
        <p:spPr bwMode="auto">
          <a:xfrm flipH="1">
            <a:off x="2028092" y="3938954"/>
            <a:ext cx="3833446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5193323" y="2244724"/>
            <a:ext cx="1403106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@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Tx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3570312" y="1965712"/>
            <a:ext cx="4649128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(i.e. 100 Myr after partial melting)</a:t>
            </a: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1781909" y="1041155"/>
            <a:ext cx="7362092" cy="4524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of the original source (no partial melting).</a:t>
            </a: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1406771" y="595678"/>
            <a:ext cx="7362092" cy="4524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of the depleted source.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 rot="16200000">
            <a:off x="766763" y="4327525"/>
            <a:ext cx="1963738" cy="4762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</a:p>
        </p:txBody>
      </p:sp>
      <p:cxnSp>
        <p:nvCxnSpPr>
          <p:cNvPr id="36" name="Connettore 1 35"/>
          <p:cNvCxnSpPr/>
          <p:nvPr/>
        </p:nvCxnSpPr>
        <p:spPr bwMode="auto">
          <a:xfrm flipH="1">
            <a:off x="2028092" y="3223260"/>
            <a:ext cx="383344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Figura a mano libera 37"/>
          <p:cNvSpPr/>
          <p:nvPr/>
        </p:nvSpPr>
        <p:spPr bwMode="auto">
          <a:xfrm>
            <a:off x="1706880" y="1729740"/>
            <a:ext cx="368621" cy="1509738"/>
          </a:xfrm>
          <a:custGeom>
            <a:avLst/>
            <a:gdLst>
              <a:gd name="connsiteX0" fmla="*/ 924169 w 1088293"/>
              <a:gd name="connsiteY0" fmla="*/ 2424723 h 2497015"/>
              <a:gd name="connsiteX1" fmla="*/ 267677 w 1088293"/>
              <a:gd name="connsiteY1" fmla="*/ 2284046 h 2497015"/>
              <a:gd name="connsiteX2" fmla="*/ 68385 w 1088293"/>
              <a:gd name="connsiteY2" fmla="*/ 1146908 h 2497015"/>
              <a:gd name="connsiteX3" fmla="*/ 677985 w 1088293"/>
              <a:gd name="connsiteY3" fmla="*/ 185615 h 2497015"/>
              <a:gd name="connsiteX4" fmla="*/ 1088293 w 1088293"/>
              <a:gd name="connsiteY4" fmla="*/ 33215 h 2497015"/>
              <a:gd name="connsiteX0" fmla="*/ 922215 w 1086339"/>
              <a:gd name="connsiteY0" fmla="*/ 2424723 h 2460869"/>
              <a:gd name="connsiteX1" fmla="*/ 277446 w 1086339"/>
              <a:gd name="connsiteY1" fmla="*/ 2061307 h 2460869"/>
              <a:gd name="connsiteX2" fmla="*/ 66431 w 1086339"/>
              <a:gd name="connsiteY2" fmla="*/ 1146908 h 2460869"/>
              <a:gd name="connsiteX3" fmla="*/ 676031 w 1086339"/>
              <a:gd name="connsiteY3" fmla="*/ 185615 h 2460869"/>
              <a:gd name="connsiteX4" fmla="*/ 1086339 w 1086339"/>
              <a:gd name="connsiteY4" fmla="*/ 33215 h 2460869"/>
              <a:gd name="connsiteX0" fmla="*/ 990599 w 1154723"/>
              <a:gd name="connsiteY0" fmla="*/ 2391508 h 2427654"/>
              <a:gd name="connsiteX1" fmla="*/ 345830 w 1154723"/>
              <a:gd name="connsiteY1" fmla="*/ 2028092 h 2427654"/>
              <a:gd name="connsiteX2" fmla="*/ 134815 w 1154723"/>
              <a:gd name="connsiteY2" fmla="*/ 1113693 h 2427654"/>
              <a:gd name="connsiteX3" fmla="*/ 1154723 w 1154723"/>
              <a:gd name="connsiteY3" fmla="*/ 0 h 2427654"/>
              <a:gd name="connsiteX0" fmla="*/ 990599 w 1154723"/>
              <a:gd name="connsiteY0" fmla="*/ 2391508 h 2427654"/>
              <a:gd name="connsiteX1" fmla="*/ 345830 w 1154723"/>
              <a:gd name="connsiteY1" fmla="*/ 2028092 h 2427654"/>
              <a:gd name="connsiteX2" fmla="*/ 134815 w 1154723"/>
              <a:gd name="connsiteY2" fmla="*/ 1113693 h 2427654"/>
              <a:gd name="connsiteX3" fmla="*/ 1154723 w 1154723"/>
              <a:gd name="connsiteY3" fmla="*/ 0 h 2427654"/>
              <a:gd name="connsiteX0" fmla="*/ 873368 w 1037492"/>
              <a:gd name="connsiteY0" fmla="*/ 2391508 h 2427654"/>
              <a:gd name="connsiteX1" fmla="*/ 228599 w 1037492"/>
              <a:gd name="connsiteY1" fmla="*/ 2028092 h 2427654"/>
              <a:gd name="connsiteX2" fmla="*/ 134815 w 1037492"/>
              <a:gd name="connsiteY2" fmla="*/ 1019908 h 2427654"/>
              <a:gd name="connsiteX3" fmla="*/ 1037492 w 1037492"/>
              <a:gd name="connsiteY3" fmla="*/ 0 h 2427654"/>
              <a:gd name="connsiteX0" fmla="*/ 838199 w 1002323"/>
              <a:gd name="connsiteY0" fmla="*/ 2391508 h 2427654"/>
              <a:gd name="connsiteX1" fmla="*/ 193430 w 1002323"/>
              <a:gd name="connsiteY1" fmla="*/ 2028092 h 2427654"/>
              <a:gd name="connsiteX2" fmla="*/ 99646 w 1002323"/>
              <a:gd name="connsiteY2" fmla="*/ 1019908 h 2427654"/>
              <a:gd name="connsiteX3" fmla="*/ 1002323 w 1002323"/>
              <a:gd name="connsiteY3" fmla="*/ 0 h 2427654"/>
              <a:gd name="connsiteX0" fmla="*/ 838199 w 1002323"/>
              <a:gd name="connsiteY0" fmla="*/ 2391508 h 2427654"/>
              <a:gd name="connsiteX1" fmla="*/ 181707 w 1002323"/>
              <a:gd name="connsiteY1" fmla="*/ 1922584 h 2427654"/>
              <a:gd name="connsiteX2" fmla="*/ 99646 w 1002323"/>
              <a:gd name="connsiteY2" fmla="*/ 1019908 h 2427654"/>
              <a:gd name="connsiteX3" fmla="*/ 1002323 w 1002323"/>
              <a:gd name="connsiteY3" fmla="*/ 0 h 2427654"/>
              <a:gd name="connsiteX0" fmla="*/ 765907 w 930031"/>
              <a:gd name="connsiteY0" fmla="*/ 2391508 h 2391508"/>
              <a:gd name="connsiteX1" fmla="*/ 27354 w 930031"/>
              <a:gd name="connsiteY1" fmla="*/ 1019908 h 2391508"/>
              <a:gd name="connsiteX2" fmla="*/ 930031 w 930031"/>
              <a:gd name="connsiteY2" fmla="*/ 0 h 2391508"/>
              <a:gd name="connsiteX0" fmla="*/ 845527 w 1009651"/>
              <a:gd name="connsiteY0" fmla="*/ 2391508 h 2391508"/>
              <a:gd name="connsiteX1" fmla="*/ 106974 w 1009651"/>
              <a:gd name="connsiteY1" fmla="*/ 1019908 h 2391508"/>
              <a:gd name="connsiteX2" fmla="*/ 1009651 w 1009651"/>
              <a:gd name="connsiteY2" fmla="*/ 0 h 2391508"/>
              <a:gd name="connsiteX0" fmla="*/ 845527 w 1009651"/>
              <a:gd name="connsiteY0" fmla="*/ 2391508 h 2391508"/>
              <a:gd name="connsiteX1" fmla="*/ 189035 w 1009651"/>
              <a:gd name="connsiteY1" fmla="*/ 949570 h 2391508"/>
              <a:gd name="connsiteX2" fmla="*/ 1009651 w 1009651"/>
              <a:gd name="connsiteY2" fmla="*/ 0 h 2391508"/>
              <a:gd name="connsiteX0" fmla="*/ 845527 w 845527"/>
              <a:gd name="connsiteY0" fmla="*/ 2286000 h 2286000"/>
              <a:gd name="connsiteX1" fmla="*/ 189035 w 845527"/>
              <a:gd name="connsiteY1" fmla="*/ 844062 h 2286000"/>
              <a:gd name="connsiteX2" fmla="*/ 822081 w 845527"/>
              <a:gd name="connsiteY2" fmla="*/ 0 h 2286000"/>
              <a:gd name="connsiteX0" fmla="*/ 845527 w 845527"/>
              <a:gd name="connsiteY0" fmla="*/ 2286000 h 2286000"/>
              <a:gd name="connsiteX1" fmla="*/ 189035 w 845527"/>
              <a:gd name="connsiteY1" fmla="*/ 844062 h 2286000"/>
              <a:gd name="connsiteX2" fmla="*/ 822081 w 845527"/>
              <a:gd name="connsiteY2" fmla="*/ 0 h 2286000"/>
              <a:gd name="connsiteX0" fmla="*/ 23446 w 23446"/>
              <a:gd name="connsiteY0" fmla="*/ 2286000 h 2286000"/>
              <a:gd name="connsiteX1" fmla="*/ 0 w 23446"/>
              <a:gd name="connsiteY1" fmla="*/ 0 h 2286000"/>
              <a:gd name="connsiteX0" fmla="*/ 658641 w 658641"/>
              <a:gd name="connsiteY0" fmla="*/ 2286000 h 2286000"/>
              <a:gd name="connsiteX1" fmla="*/ 635195 w 658641"/>
              <a:gd name="connsiteY1" fmla="*/ 0 h 2286000"/>
              <a:gd name="connsiteX0" fmla="*/ 1061524 w 1061524"/>
              <a:gd name="connsiteY0" fmla="*/ 2286000 h 2286000"/>
              <a:gd name="connsiteX1" fmla="*/ 1038078 w 1061524"/>
              <a:gd name="connsiteY1" fmla="*/ 0 h 2286000"/>
              <a:gd name="connsiteX0" fmla="*/ 1061524 w 1061524"/>
              <a:gd name="connsiteY0" fmla="*/ 2301240 h 2301240"/>
              <a:gd name="connsiteX1" fmla="*/ 827497 w 1061524"/>
              <a:gd name="connsiteY1" fmla="*/ 0 h 2301240"/>
              <a:gd name="connsiteX0" fmla="*/ 1263144 w 1263144"/>
              <a:gd name="connsiteY0" fmla="*/ 2301240 h 2301240"/>
              <a:gd name="connsiteX1" fmla="*/ 1029117 w 1263144"/>
              <a:gd name="connsiteY1" fmla="*/ 0 h 2301240"/>
              <a:gd name="connsiteX0" fmla="*/ 1263144 w 1368613"/>
              <a:gd name="connsiteY0" fmla="*/ 2244595 h 2244595"/>
              <a:gd name="connsiteX1" fmla="*/ 1368613 w 1368613"/>
              <a:gd name="connsiteY1" fmla="*/ 0 h 2244595"/>
              <a:gd name="connsiteX0" fmla="*/ 1263144 w 1368613"/>
              <a:gd name="connsiteY0" fmla="*/ 2244595 h 2244595"/>
              <a:gd name="connsiteX1" fmla="*/ 1368613 w 1368613"/>
              <a:gd name="connsiteY1" fmla="*/ 0 h 224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8613" h="2244595">
                <a:moveTo>
                  <a:pt x="1263144" y="2244595"/>
                </a:moveTo>
                <a:cubicBezTo>
                  <a:pt x="0" y="1827400"/>
                  <a:pt x="337337" y="488387"/>
                  <a:pt x="1368613" y="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2048609" y="1505975"/>
            <a:ext cx="7362092" cy="4524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of the solidified partial melt (e.g., basalt).</a:t>
            </a:r>
          </a:p>
        </p:txBody>
      </p:sp>
      <p:sp>
        <p:nvSpPr>
          <p:cNvPr id="43" name="Figura a mano libera 42"/>
          <p:cNvSpPr/>
          <p:nvPr/>
        </p:nvSpPr>
        <p:spPr bwMode="auto">
          <a:xfrm>
            <a:off x="1510030" y="1346200"/>
            <a:ext cx="537064" cy="2594318"/>
          </a:xfrm>
          <a:custGeom>
            <a:avLst/>
            <a:gdLst>
              <a:gd name="connsiteX0" fmla="*/ 924169 w 1088293"/>
              <a:gd name="connsiteY0" fmla="*/ 2424723 h 2497015"/>
              <a:gd name="connsiteX1" fmla="*/ 267677 w 1088293"/>
              <a:gd name="connsiteY1" fmla="*/ 2284046 h 2497015"/>
              <a:gd name="connsiteX2" fmla="*/ 68385 w 1088293"/>
              <a:gd name="connsiteY2" fmla="*/ 1146908 h 2497015"/>
              <a:gd name="connsiteX3" fmla="*/ 677985 w 1088293"/>
              <a:gd name="connsiteY3" fmla="*/ 185615 h 2497015"/>
              <a:gd name="connsiteX4" fmla="*/ 1088293 w 1088293"/>
              <a:gd name="connsiteY4" fmla="*/ 33215 h 2497015"/>
              <a:gd name="connsiteX0" fmla="*/ 922215 w 1086339"/>
              <a:gd name="connsiteY0" fmla="*/ 2424723 h 2460869"/>
              <a:gd name="connsiteX1" fmla="*/ 277446 w 1086339"/>
              <a:gd name="connsiteY1" fmla="*/ 2061307 h 2460869"/>
              <a:gd name="connsiteX2" fmla="*/ 66431 w 1086339"/>
              <a:gd name="connsiteY2" fmla="*/ 1146908 h 2460869"/>
              <a:gd name="connsiteX3" fmla="*/ 676031 w 1086339"/>
              <a:gd name="connsiteY3" fmla="*/ 185615 h 2460869"/>
              <a:gd name="connsiteX4" fmla="*/ 1086339 w 1086339"/>
              <a:gd name="connsiteY4" fmla="*/ 33215 h 2460869"/>
              <a:gd name="connsiteX0" fmla="*/ 990599 w 1154723"/>
              <a:gd name="connsiteY0" fmla="*/ 2391508 h 2427654"/>
              <a:gd name="connsiteX1" fmla="*/ 345830 w 1154723"/>
              <a:gd name="connsiteY1" fmla="*/ 2028092 h 2427654"/>
              <a:gd name="connsiteX2" fmla="*/ 134815 w 1154723"/>
              <a:gd name="connsiteY2" fmla="*/ 1113693 h 2427654"/>
              <a:gd name="connsiteX3" fmla="*/ 1154723 w 1154723"/>
              <a:gd name="connsiteY3" fmla="*/ 0 h 2427654"/>
              <a:gd name="connsiteX0" fmla="*/ 990599 w 1154723"/>
              <a:gd name="connsiteY0" fmla="*/ 2391508 h 2427654"/>
              <a:gd name="connsiteX1" fmla="*/ 345830 w 1154723"/>
              <a:gd name="connsiteY1" fmla="*/ 2028092 h 2427654"/>
              <a:gd name="connsiteX2" fmla="*/ 134815 w 1154723"/>
              <a:gd name="connsiteY2" fmla="*/ 1113693 h 2427654"/>
              <a:gd name="connsiteX3" fmla="*/ 1154723 w 1154723"/>
              <a:gd name="connsiteY3" fmla="*/ 0 h 2427654"/>
              <a:gd name="connsiteX0" fmla="*/ 873368 w 1037492"/>
              <a:gd name="connsiteY0" fmla="*/ 2391508 h 2427654"/>
              <a:gd name="connsiteX1" fmla="*/ 228599 w 1037492"/>
              <a:gd name="connsiteY1" fmla="*/ 2028092 h 2427654"/>
              <a:gd name="connsiteX2" fmla="*/ 134815 w 1037492"/>
              <a:gd name="connsiteY2" fmla="*/ 1019908 h 2427654"/>
              <a:gd name="connsiteX3" fmla="*/ 1037492 w 1037492"/>
              <a:gd name="connsiteY3" fmla="*/ 0 h 2427654"/>
              <a:gd name="connsiteX0" fmla="*/ 838199 w 1002323"/>
              <a:gd name="connsiteY0" fmla="*/ 2391508 h 2427654"/>
              <a:gd name="connsiteX1" fmla="*/ 193430 w 1002323"/>
              <a:gd name="connsiteY1" fmla="*/ 2028092 h 2427654"/>
              <a:gd name="connsiteX2" fmla="*/ 99646 w 1002323"/>
              <a:gd name="connsiteY2" fmla="*/ 1019908 h 2427654"/>
              <a:gd name="connsiteX3" fmla="*/ 1002323 w 1002323"/>
              <a:gd name="connsiteY3" fmla="*/ 0 h 2427654"/>
              <a:gd name="connsiteX0" fmla="*/ 838199 w 1002323"/>
              <a:gd name="connsiteY0" fmla="*/ 2391508 h 2427654"/>
              <a:gd name="connsiteX1" fmla="*/ 181707 w 1002323"/>
              <a:gd name="connsiteY1" fmla="*/ 1922584 h 2427654"/>
              <a:gd name="connsiteX2" fmla="*/ 99646 w 1002323"/>
              <a:gd name="connsiteY2" fmla="*/ 1019908 h 2427654"/>
              <a:gd name="connsiteX3" fmla="*/ 1002323 w 1002323"/>
              <a:gd name="connsiteY3" fmla="*/ 0 h 2427654"/>
              <a:gd name="connsiteX0" fmla="*/ 765907 w 930031"/>
              <a:gd name="connsiteY0" fmla="*/ 2391508 h 2391508"/>
              <a:gd name="connsiteX1" fmla="*/ 27354 w 930031"/>
              <a:gd name="connsiteY1" fmla="*/ 1019908 h 2391508"/>
              <a:gd name="connsiteX2" fmla="*/ 930031 w 930031"/>
              <a:gd name="connsiteY2" fmla="*/ 0 h 2391508"/>
              <a:gd name="connsiteX0" fmla="*/ 845527 w 1009651"/>
              <a:gd name="connsiteY0" fmla="*/ 2391508 h 2391508"/>
              <a:gd name="connsiteX1" fmla="*/ 106974 w 1009651"/>
              <a:gd name="connsiteY1" fmla="*/ 1019908 h 2391508"/>
              <a:gd name="connsiteX2" fmla="*/ 1009651 w 1009651"/>
              <a:gd name="connsiteY2" fmla="*/ 0 h 2391508"/>
              <a:gd name="connsiteX0" fmla="*/ 845527 w 1009651"/>
              <a:gd name="connsiteY0" fmla="*/ 2391508 h 2391508"/>
              <a:gd name="connsiteX1" fmla="*/ 189035 w 1009651"/>
              <a:gd name="connsiteY1" fmla="*/ 949570 h 2391508"/>
              <a:gd name="connsiteX2" fmla="*/ 1009651 w 1009651"/>
              <a:gd name="connsiteY2" fmla="*/ 0 h 2391508"/>
              <a:gd name="connsiteX0" fmla="*/ 845527 w 845527"/>
              <a:gd name="connsiteY0" fmla="*/ 2286000 h 2286000"/>
              <a:gd name="connsiteX1" fmla="*/ 189035 w 845527"/>
              <a:gd name="connsiteY1" fmla="*/ 844062 h 2286000"/>
              <a:gd name="connsiteX2" fmla="*/ 822081 w 845527"/>
              <a:gd name="connsiteY2" fmla="*/ 0 h 2286000"/>
              <a:gd name="connsiteX0" fmla="*/ 845527 w 845527"/>
              <a:gd name="connsiteY0" fmla="*/ 2286000 h 2286000"/>
              <a:gd name="connsiteX1" fmla="*/ 189035 w 845527"/>
              <a:gd name="connsiteY1" fmla="*/ 844062 h 2286000"/>
              <a:gd name="connsiteX2" fmla="*/ 822081 w 845527"/>
              <a:gd name="connsiteY2" fmla="*/ 0 h 2286000"/>
              <a:gd name="connsiteX0" fmla="*/ 23446 w 23446"/>
              <a:gd name="connsiteY0" fmla="*/ 2286000 h 2286000"/>
              <a:gd name="connsiteX1" fmla="*/ 0 w 23446"/>
              <a:gd name="connsiteY1" fmla="*/ 0 h 2286000"/>
              <a:gd name="connsiteX0" fmla="*/ 658641 w 658641"/>
              <a:gd name="connsiteY0" fmla="*/ 2286000 h 2286000"/>
              <a:gd name="connsiteX1" fmla="*/ 635195 w 658641"/>
              <a:gd name="connsiteY1" fmla="*/ 0 h 2286000"/>
              <a:gd name="connsiteX0" fmla="*/ 1061524 w 1061524"/>
              <a:gd name="connsiteY0" fmla="*/ 2286000 h 2286000"/>
              <a:gd name="connsiteX1" fmla="*/ 1038078 w 1061524"/>
              <a:gd name="connsiteY1" fmla="*/ 0 h 2286000"/>
              <a:gd name="connsiteX0" fmla="*/ 1061524 w 1061524"/>
              <a:gd name="connsiteY0" fmla="*/ 2301240 h 2301240"/>
              <a:gd name="connsiteX1" fmla="*/ 827497 w 1061524"/>
              <a:gd name="connsiteY1" fmla="*/ 0 h 2301240"/>
              <a:gd name="connsiteX0" fmla="*/ 1263144 w 1263144"/>
              <a:gd name="connsiteY0" fmla="*/ 2301240 h 2301240"/>
              <a:gd name="connsiteX1" fmla="*/ 1029117 w 1263144"/>
              <a:gd name="connsiteY1" fmla="*/ 0 h 230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3144" h="2301240">
                <a:moveTo>
                  <a:pt x="1263144" y="2301240"/>
                </a:moveTo>
                <a:cubicBezTo>
                  <a:pt x="0" y="1884045"/>
                  <a:pt x="393922" y="567690"/>
                  <a:pt x="1029117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4" name="Figura a mano libera 43"/>
          <p:cNvSpPr/>
          <p:nvPr/>
        </p:nvSpPr>
        <p:spPr bwMode="auto">
          <a:xfrm>
            <a:off x="1089660" y="891540"/>
            <a:ext cx="969498" cy="3527669"/>
          </a:xfrm>
          <a:custGeom>
            <a:avLst/>
            <a:gdLst>
              <a:gd name="connsiteX0" fmla="*/ 924169 w 1088293"/>
              <a:gd name="connsiteY0" fmla="*/ 2424723 h 2497015"/>
              <a:gd name="connsiteX1" fmla="*/ 267677 w 1088293"/>
              <a:gd name="connsiteY1" fmla="*/ 2284046 h 2497015"/>
              <a:gd name="connsiteX2" fmla="*/ 68385 w 1088293"/>
              <a:gd name="connsiteY2" fmla="*/ 1146908 h 2497015"/>
              <a:gd name="connsiteX3" fmla="*/ 677985 w 1088293"/>
              <a:gd name="connsiteY3" fmla="*/ 185615 h 2497015"/>
              <a:gd name="connsiteX4" fmla="*/ 1088293 w 1088293"/>
              <a:gd name="connsiteY4" fmla="*/ 33215 h 2497015"/>
              <a:gd name="connsiteX0" fmla="*/ 922215 w 1086339"/>
              <a:gd name="connsiteY0" fmla="*/ 2424723 h 2460869"/>
              <a:gd name="connsiteX1" fmla="*/ 277446 w 1086339"/>
              <a:gd name="connsiteY1" fmla="*/ 2061307 h 2460869"/>
              <a:gd name="connsiteX2" fmla="*/ 66431 w 1086339"/>
              <a:gd name="connsiteY2" fmla="*/ 1146908 h 2460869"/>
              <a:gd name="connsiteX3" fmla="*/ 676031 w 1086339"/>
              <a:gd name="connsiteY3" fmla="*/ 185615 h 2460869"/>
              <a:gd name="connsiteX4" fmla="*/ 1086339 w 1086339"/>
              <a:gd name="connsiteY4" fmla="*/ 33215 h 2460869"/>
              <a:gd name="connsiteX0" fmla="*/ 990599 w 1154723"/>
              <a:gd name="connsiteY0" fmla="*/ 2391508 h 2427654"/>
              <a:gd name="connsiteX1" fmla="*/ 345830 w 1154723"/>
              <a:gd name="connsiteY1" fmla="*/ 2028092 h 2427654"/>
              <a:gd name="connsiteX2" fmla="*/ 134815 w 1154723"/>
              <a:gd name="connsiteY2" fmla="*/ 1113693 h 2427654"/>
              <a:gd name="connsiteX3" fmla="*/ 1154723 w 1154723"/>
              <a:gd name="connsiteY3" fmla="*/ 0 h 2427654"/>
              <a:gd name="connsiteX0" fmla="*/ 990599 w 1154723"/>
              <a:gd name="connsiteY0" fmla="*/ 2391508 h 2427654"/>
              <a:gd name="connsiteX1" fmla="*/ 345830 w 1154723"/>
              <a:gd name="connsiteY1" fmla="*/ 2028092 h 2427654"/>
              <a:gd name="connsiteX2" fmla="*/ 134815 w 1154723"/>
              <a:gd name="connsiteY2" fmla="*/ 1113693 h 2427654"/>
              <a:gd name="connsiteX3" fmla="*/ 1154723 w 1154723"/>
              <a:gd name="connsiteY3" fmla="*/ 0 h 2427654"/>
              <a:gd name="connsiteX0" fmla="*/ 873368 w 1037492"/>
              <a:gd name="connsiteY0" fmla="*/ 2391508 h 2427654"/>
              <a:gd name="connsiteX1" fmla="*/ 228599 w 1037492"/>
              <a:gd name="connsiteY1" fmla="*/ 2028092 h 2427654"/>
              <a:gd name="connsiteX2" fmla="*/ 134815 w 1037492"/>
              <a:gd name="connsiteY2" fmla="*/ 1019908 h 2427654"/>
              <a:gd name="connsiteX3" fmla="*/ 1037492 w 1037492"/>
              <a:gd name="connsiteY3" fmla="*/ 0 h 2427654"/>
              <a:gd name="connsiteX0" fmla="*/ 838199 w 1002323"/>
              <a:gd name="connsiteY0" fmla="*/ 2391508 h 2427654"/>
              <a:gd name="connsiteX1" fmla="*/ 193430 w 1002323"/>
              <a:gd name="connsiteY1" fmla="*/ 2028092 h 2427654"/>
              <a:gd name="connsiteX2" fmla="*/ 99646 w 1002323"/>
              <a:gd name="connsiteY2" fmla="*/ 1019908 h 2427654"/>
              <a:gd name="connsiteX3" fmla="*/ 1002323 w 1002323"/>
              <a:gd name="connsiteY3" fmla="*/ 0 h 2427654"/>
              <a:gd name="connsiteX0" fmla="*/ 1232388 w 1232388"/>
              <a:gd name="connsiteY0" fmla="*/ 3165231 h 3201377"/>
              <a:gd name="connsiteX1" fmla="*/ 587619 w 1232388"/>
              <a:gd name="connsiteY1" fmla="*/ 2801815 h 3201377"/>
              <a:gd name="connsiteX2" fmla="*/ 493835 w 1232388"/>
              <a:gd name="connsiteY2" fmla="*/ 1793631 h 3201377"/>
              <a:gd name="connsiteX3" fmla="*/ 693127 w 1232388"/>
              <a:gd name="connsiteY3" fmla="*/ 0 h 3201377"/>
              <a:gd name="connsiteX0" fmla="*/ 1236784 w 1236784"/>
              <a:gd name="connsiteY0" fmla="*/ 3165231 h 3201377"/>
              <a:gd name="connsiteX1" fmla="*/ 592015 w 1236784"/>
              <a:gd name="connsiteY1" fmla="*/ 2801815 h 3201377"/>
              <a:gd name="connsiteX2" fmla="*/ 99646 w 1236784"/>
              <a:gd name="connsiteY2" fmla="*/ 1594339 h 3201377"/>
              <a:gd name="connsiteX3" fmla="*/ 697523 w 1236784"/>
              <a:gd name="connsiteY3" fmla="*/ 0 h 3201377"/>
              <a:gd name="connsiteX0" fmla="*/ 734646 w 734646"/>
              <a:gd name="connsiteY0" fmla="*/ 3165231 h 3329354"/>
              <a:gd name="connsiteX1" fmla="*/ 89877 w 734646"/>
              <a:gd name="connsiteY1" fmla="*/ 2801815 h 3329354"/>
              <a:gd name="connsiteX2" fmla="*/ 195385 w 734646"/>
              <a:gd name="connsiteY2" fmla="*/ 0 h 3329354"/>
              <a:gd name="connsiteX0" fmla="*/ 1053611 w 1053611"/>
              <a:gd name="connsiteY0" fmla="*/ 3165231 h 3329354"/>
              <a:gd name="connsiteX1" fmla="*/ 408842 w 1053611"/>
              <a:gd name="connsiteY1" fmla="*/ 2801815 h 3329354"/>
              <a:gd name="connsiteX2" fmla="*/ 514350 w 1053611"/>
              <a:gd name="connsiteY2" fmla="*/ 0 h 3329354"/>
              <a:gd name="connsiteX0" fmla="*/ 1109785 w 1109785"/>
              <a:gd name="connsiteY0" fmla="*/ 3165231 h 3329354"/>
              <a:gd name="connsiteX1" fmla="*/ 465016 w 1109785"/>
              <a:gd name="connsiteY1" fmla="*/ 2801815 h 3329354"/>
              <a:gd name="connsiteX2" fmla="*/ 570524 w 1109785"/>
              <a:gd name="connsiteY2" fmla="*/ 0 h 3329354"/>
              <a:gd name="connsiteX0" fmla="*/ 1355969 w 1355969"/>
              <a:gd name="connsiteY0" fmla="*/ 3165231 h 3201377"/>
              <a:gd name="connsiteX1" fmla="*/ 465016 w 1355969"/>
              <a:gd name="connsiteY1" fmla="*/ 2438400 h 3201377"/>
              <a:gd name="connsiteX2" fmla="*/ 816708 w 1355969"/>
              <a:gd name="connsiteY2" fmla="*/ 0 h 3201377"/>
              <a:gd name="connsiteX0" fmla="*/ 1053611 w 1053611"/>
              <a:gd name="connsiteY0" fmla="*/ 3165231 h 3201377"/>
              <a:gd name="connsiteX1" fmla="*/ 162658 w 1053611"/>
              <a:gd name="connsiteY1" fmla="*/ 2438400 h 3201377"/>
              <a:gd name="connsiteX2" fmla="*/ 514350 w 1053611"/>
              <a:gd name="connsiteY2" fmla="*/ 0 h 3201377"/>
              <a:gd name="connsiteX0" fmla="*/ 1191846 w 1191846"/>
              <a:gd name="connsiteY0" fmla="*/ 3165231 h 3201377"/>
              <a:gd name="connsiteX1" fmla="*/ 160216 w 1191846"/>
              <a:gd name="connsiteY1" fmla="*/ 2356339 h 3201377"/>
              <a:gd name="connsiteX2" fmla="*/ 652585 w 1191846"/>
              <a:gd name="connsiteY2" fmla="*/ 0 h 3201377"/>
              <a:gd name="connsiteX0" fmla="*/ 1098062 w 1098062"/>
              <a:gd name="connsiteY0" fmla="*/ 3165231 h 3201377"/>
              <a:gd name="connsiteX1" fmla="*/ 66432 w 1098062"/>
              <a:gd name="connsiteY1" fmla="*/ 2356339 h 3201377"/>
              <a:gd name="connsiteX2" fmla="*/ 558801 w 1098062"/>
              <a:gd name="connsiteY2" fmla="*/ 0 h 3201377"/>
              <a:gd name="connsiteX0" fmla="*/ 1098062 w 1098062"/>
              <a:gd name="connsiteY0" fmla="*/ 3165231 h 3201377"/>
              <a:gd name="connsiteX1" fmla="*/ 66432 w 1098062"/>
              <a:gd name="connsiteY1" fmla="*/ 2356339 h 3201377"/>
              <a:gd name="connsiteX2" fmla="*/ 558801 w 1098062"/>
              <a:gd name="connsiteY2" fmla="*/ 0 h 3201377"/>
              <a:gd name="connsiteX0" fmla="*/ 539261 w 539261"/>
              <a:gd name="connsiteY0" fmla="*/ 3165231 h 3165231"/>
              <a:gd name="connsiteX1" fmla="*/ 0 w 539261"/>
              <a:gd name="connsiteY1" fmla="*/ 0 h 3165231"/>
              <a:gd name="connsiteX0" fmla="*/ 1297353 w 1297353"/>
              <a:gd name="connsiteY0" fmla="*/ 3165231 h 3165231"/>
              <a:gd name="connsiteX1" fmla="*/ 758092 w 1297353"/>
              <a:gd name="connsiteY1" fmla="*/ 0 h 3165231"/>
              <a:gd name="connsiteX0" fmla="*/ 1363785 w 1363785"/>
              <a:gd name="connsiteY0" fmla="*/ 3165231 h 3165231"/>
              <a:gd name="connsiteX1" fmla="*/ 824524 w 1363785"/>
              <a:gd name="connsiteY1" fmla="*/ 0 h 3165231"/>
              <a:gd name="connsiteX0" fmla="*/ 1512906 w 1512906"/>
              <a:gd name="connsiteY0" fmla="*/ 3180471 h 3180471"/>
              <a:gd name="connsiteX1" fmla="*/ 758092 w 1512906"/>
              <a:gd name="connsiteY1" fmla="*/ 0 h 3180471"/>
              <a:gd name="connsiteX0" fmla="*/ 1714059 w 1714059"/>
              <a:gd name="connsiteY0" fmla="*/ 3180471 h 3180471"/>
              <a:gd name="connsiteX1" fmla="*/ 959245 w 1714059"/>
              <a:gd name="connsiteY1" fmla="*/ 0 h 318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4059" h="3180471">
                <a:moveTo>
                  <a:pt x="1714059" y="3180471"/>
                </a:moveTo>
                <a:cubicBezTo>
                  <a:pt x="0" y="2427459"/>
                  <a:pt x="201153" y="961292"/>
                  <a:pt x="959245" y="0"/>
                </a:cubicBezTo>
              </a:path>
            </a:pathLst>
          </a:cu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9" name="Line 22"/>
          <p:cNvSpPr>
            <a:spLocks noChangeShapeType="1"/>
          </p:cNvSpPr>
          <p:nvPr/>
        </p:nvSpPr>
        <p:spPr bwMode="auto">
          <a:xfrm>
            <a:off x="3375025" y="4437063"/>
            <a:ext cx="752475" cy="2825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cxnSp>
        <p:nvCxnSpPr>
          <p:cNvPr id="40" name="Connettore 1 39"/>
          <p:cNvCxnSpPr/>
          <p:nvPr/>
        </p:nvCxnSpPr>
        <p:spPr bwMode="auto">
          <a:xfrm flipH="1">
            <a:off x="2028092" y="4419600"/>
            <a:ext cx="3833446" cy="0"/>
          </a:xfrm>
          <a:prstGeom prst="line">
            <a:avLst/>
          </a:prstGeom>
          <a:noFill/>
          <a:ln w="38100" cap="flat" cmpd="sng" algn="ctr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  <p:bldP spid="42" grpId="0" build="p"/>
      <p:bldP spid="45" grpId="0"/>
      <p:bldP spid="46" grpId="0"/>
      <p:bldP spid="38" grpId="0" animBg="1"/>
      <p:bldP spid="48" grpId="0"/>
      <p:bldP spid="43" grpId="0" animBg="1"/>
      <p:bldP spid="4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12739" name="Text Box 3"/>
          <p:cNvSpPr txBox="1">
            <a:spLocks noChangeArrowheads="1"/>
          </p:cNvSpPr>
          <p:nvPr/>
        </p:nvSpPr>
        <p:spPr bwMode="auto">
          <a:xfrm>
            <a:off x="371475" y="4597400"/>
            <a:ext cx="8401050" cy="167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Average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of Continental Upper Crust?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&gt;0.7200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Is Upper Crust an enriched source?</a:t>
            </a:r>
          </a:p>
        </p:txBody>
      </p:sp>
      <p:sp>
        <p:nvSpPr>
          <p:cNvPr id="1012744" name="Text Box 8"/>
          <p:cNvSpPr txBox="1">
            <a:spLocks noChangeArrowheads="1"/>
          </p:cNvSpPr>
          <p:nvPr/>
        </p:nvSpPr>
        <p:spPr bwMode="auto">
          <a:xfrm>
            <a:off x="371475" y="1371600"/>
            <a:ext cx="8401050" cy="3105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present-day estimated composition of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ulk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ilicate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arth (</a:t>
            </a: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BSE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 in terms of Sr isotopes is: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= 0.70445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isotopic values of igneous rocks higher than BSE indicate an origin from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Enriched Sources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 Values lower than BSE indicate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Depleted Sources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</a:p>
        </p:txBody>
      </p:sp>
      <p:sp>
        <p:nvSpPr>
          <p:cNvPr id="1012746" name="Text Box 10"/>
          <p:cNvSpPr txBox="1">
            <a:spLocks noChangeArrowheads="1"/>
          </p:cNvSpPr>
          <p:nvPr/>
        </p:nvSpPr>
        <p:spPr bwMode="auto">
          <a:xfrm>
            <a:off x="7737475" y="5751513"/>
            <a:ext cx="1277938" cy="585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YES</a:t>
            </a:r>
          </a:p>
        </p:txBody>
      </p:sp>
      <p:sp>
        <p:nvSpPr>
          <p:cNvPr id="1012747" name="Text Box 11"/>
          <p:cNvSpPr txBox="1">
            <a:spLocks noChangeArrowheads="1"/>
          </p:cNvSpPr>
          <p:nvPr/>
        </p:nvSpPr>
        <p:spPr bwMode="auto">
          <a:xfrm>
            <a:off x="2082800" y="6248400"/>
            <a:ext cx="4978400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But enriched in what?...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213100" y="774700"/>
            <a:ext cx="2717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2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2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27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12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2739" grpId="0" build="p"/>
      <p:bldP spid="1012744" grpId="0" build="p"/>
      <p:bldP spid="1012746" grpId="0"/>
      <p:bldP spid="101274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08644" name="Text Box 4"/>
          <p:cNvSpPr txBox="1">
            <a:spLocks noChangeArrowheads="1"/>
          </p:cNvSpPr>
          <p:nvPr/>
        </p:nvSpPr>
        <p:spPr bwMode="auto">
          <a:xfrm>
            <a:off x="371475" y="1371600"/>
            <a:ext cx="8401050" cy="4900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present-day estimated composition of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ulk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ilicate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arth (</a:t>
            </a: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BSE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 in terms of Sr isotopes is: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= 0.70445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isotopic values of igneous rocks higher than BSE indicate an origin from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Enriched Sources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 Values lower than BSE indicate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Depleted Sources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Average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of North Atlantic MORB?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&lt;0.7035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Are North Atlantic MORB sources depleted?</a:t>
            </a:r>
          </a:p>
        </p:txBody>
      </p:sp>
      <p:sp>
        <p:nvSpPr>
          <p:cNvPr id="1008677" name="Text Box 37"/>
          <p:cNvSpPr txBox="1">
            <a:spLocks noChangeArrowheads="1"/>
          </p:cNvSpPr>
          <p:nvPr/>
        </p:nvSpPr>
        <p:spPr bwMode="auto">
          <a:xfrm>
            <a:off x="7737475" y="5751513"/>
            <a:ext cx="1277938" cy="585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YES</a:t>
            </a:r>
          </a:p>
        </p:txBody>
      </p:sp>
      <p:sp>
        <p:nvSpPr>
          <p:cNvPr id="1008679" name="Text Box 39"/>
          <p:cNvSpPr txBox="1">
            <a:spLocks noChangeArrowheads="1"/>
          </p:cNvSpPr>
          <p:nvPr/>
        </p:nvSpPr>
        <p:spPr bwMode="auto">
          <a:xfrm>
            <a:off x="2197100" y="6261100"/>
            <a:ext cx="4749800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But depleted in what?...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13100" y="774700"/>
            <a:ext cx="2717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8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8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8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644" grpId="0" build="p"/>
      <p:bldP spid="1008677" grpId="0"/>
      <p:bldP spid="10086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Text Box 2"/>
          <p:cNvSpPr txBox="1">
            <a:spLocks noChangeArrowheads="1"/>
          </p:cNvSpPr>
          <p:nvPr/>
        </p:nvSpPr>
        <p:spPr bwMode="auto">
          <a:xfrm>
            <a:off x="371475" y="938213"/>
            <a:ext cx="8401050" cy="4056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Major element composition of igneous rocks can furnish basic information on the gross type of mantle source involved in petrogenetic processes.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Question: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type of  chemical difference do you expect in terms of major element composition between a mantle rock that has never melted and another mantle rock that experienced basaltic melt extraction?</a:t>
            </a:r>
          </a:p>
        </p:txBody>
      </p:sp>
      <p:sp>
        <p:nvSpPr>
          <p:cNvPr id="934915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PETROLOGICAL MODELLING</a:t>
            </a:r>
          </a:p>
        </p:txBody>
      </p:sp>
      <p:sp>
        <p:nvSpPr>
          <p:cNvPr id="934916" name="Text Box 4"/>
          <p:cNvSpPr txBox="1">
            <a:spLocks noChangeArrowheads="1"/>
          </p:cNvSpPr>
          <p:nvPr/>
        </p:nvSpPr>
        <p:spPr bwMode="auto">
          <a:xfrm>
            <a:off x="371475" y="5091113"/>
            <a:ext cx="8401050" cy="16435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Rocks that have been tapped by basaltic melts have lower content of “basaltic components” (i.e., elements that are relatively enriched in basaltic melts compared to peridotitic sources).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4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4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4" grpId="0" build="p"/>
      <p:bldP spid="9349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213100" y="774700"/>
            <a:ext cx="2717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" y="1294780"/>
            <a:ext cx="5029200" cy="504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473199" y="6321425"/>
            <a:ext cx="210820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chemeClr val="bg1"/>
                </a:solidFill>
                <a:latin typeface="Calibri" pitchFamily="34" charset="0"/>
              </a:rPr>
              <a:t>Kostitsyn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et al. (2023)</a:t>
            </a:r>
          </a:p>
        </p:txBody>
      </p:sp>
      <p:sp>
        <p:nvSpPr>
          <p:cNvPr id="16" name="Ovale 15"/>
          <p:cNvSpPr/>
          <p:nvPr/>
        </p:nvSpPr>
        <p:spPr bwMode="auto">
          <a:xfrm>
            <a:off x="597691" y="5474491"/>
            <a:ext cx="252000" cy="252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Rettangolo arrotondato 16"/>
          <p:cNvSpPr/>
          <p:nvPr/>
        </p:nvSpPr>
        <p:spPr bwMode="auto">
          <a:xfrm rot="18940446">
            <a:off x="664302" y="3243442"/>
            <a:ext cx="4728411" cy="252055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73124" y="5413375"/>
            <a:ext cx="301307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FF0000"/>
                </a:solidFill>
                <a:effectLst/>
                <a:latin typeface="Calibri" pitchFamily="34" charset="0"/>
              </a:rPr>
              <a:t>calcite (Rb-free phase)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 rot="18945073">
            <a:off x="1298672" y="3008653"/>
            <a:ext cx="28013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00B0F0"/>
                </a:solidFill>
                <a:effectLst/>
                <a:latin typeface="Calibri" pitchFamily="34" charset="0"/>
              </a:rPr>
              <a:t>phlogopite (Rb-rich phase)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054600" y="1182155"/>
            <a:ext cx="4064000" cy="4524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600" dirty="0">
                <a:solidFill>
                  <a:schemeClr val="bg1"/>
                </a:solidFill>
                <a:latin typeface="Calibri" pitchFamily="34" charset="0"/>
              </a:rPr>
              <a:t>Come back to this case study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5054600" y="1626655"/>
            <a:ext cx="40894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Classical example of Rb-Sr isochron adopted for an igneous rock (carbonatite sample Od-16-19 from Siberia).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054600" y="2998255"/>
            <a:ext cx="40894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Is the mantle source that generated this rock depleted or enriched (in Sr isotopic point of view)?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5054600" y="4039655"/>
            <a:ext cx="4089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Can we use the present-day BSE?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054600" y="4458755"/>
            <a:ext cx="9271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NO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6108700" y="4560355"/>
            <a:ext cx="15621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…why not?</a:t>
            </a:r>
          </a:p>
        </p:txBody>
      </p:sp>
      <p:sp>
        <p:nvSpPr>
          <p:cNvPr id="30" name="Rettangolo arrotondato 29"/>
          <p:cNvSpPr/>
          <p:nvPr/>
        </p:nvSpPr>
        <p:spPr bwMode="auto">
          <a:xfrm>
            <a:off x="2921001" y="4368801"/>
            <a:ext cx="1435100" cy="266699"/>
          </a:xfrm>
          <a:prstGeom prst="roundRect">
            <a:avLst>
              <a:gd name="adj" fmla="val 23319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5054600" y="5077880"/>
            <a:ext cx="40894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Was the BSE 245 Ma higher or lower than the present-day BSE?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7912100" y="5347755"/>
            <a:ext cx="12319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Lower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054600" y="5763676"/>
            <a:ext cx="40894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What parameter do we need to calculate the BSE at a given time?</a:t>
            </a: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5063067" y="6396335"/>
            <a:ext cx="408093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87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Rb/</a:t>
            </a:r>
            <a:r>
              <a:rPr lang="en-US" sz="2400" baseline="30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86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Sr</a:t>
            </a: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build="p"/>
      <p:bldP spid="19" grpId="0" build="p"/>
      <p:bldP spid="20" grpId="0"/>
      <p:bldP spid="25" grpId="0" build="p"/>
      <p:bldP spid="26" grpId="0" build="p"/>
      <p:bldP spid="27" grpId="0" build="p"/>
      <p:bldP spid="28" grpId="0" build="p"/>
      <p:bldP spid="29" grpId="0" build="p"/>
      <p:bldP spid="30" grpId="0" animBg="1"/>
      <p:bldP spid="31" grpId="0" build="p"/>
      <p:bldP spid="32" grpId="0" build="p"/>
      <p:bldP spid="34" grpId="0" build="p"/>
      <p:bldP spid="3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39363" name="Text Box 3"/>
          <p:cNvSpPr txBox="1">
            <a:spLocks noChangeArrowheads="1"/>
          </p:cNvSpPr>
          <p:nvPr/>
        </p:nvSpPr>
        <p:spPr bwMode="auto">
          <a:xfrm>
            <a:off x="176733" y="720725"/>
            <a:ext cx="8772525" cy="14711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of the Earth is continuously grown since its formation.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was the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value of the Earth when it formed?</a:t>
            </a:r>
          </a:p>
        </p:txBody>
      </p:sp>
      <p:sp>
        <p:nvSpPr>
          <p:cNvPr id="1039381" name="Text Box 21"/>
          <p:cNvSpPr txBox="1">
            <a:spLocks noChangeArrowheads="1"/>
          </p:cNvSpPr>
          <p:nvPr/>
        </p:nvSpPr>
        <p:spPr bwMode="auto">
          <a:xfrm>
            <a:off x="1" y="2346325"/>
            <a:ext cx="2768600" cy="43334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 answer comes from the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BABI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value.</a:t>
            </a:r>
          </a:p>
          <a:p>
            <a:pPr marL="723900" algn="l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asaltic 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chondrite   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est               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nitial</a:t>
            </a:r>
          </a:p>
          <a:p>
            <a:pPr>
              <a:lnSpc>
                <a:spcPct val="90000"/>
              </a:lnSpc>
              <a:spcBef>
                <a:spcPts val="1800"/>
              </a:spcBef>
              <a:defRPr/>
            </a:pPr>
            <a:r>
              <a:rPr lang="en-GB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= 0.69899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3009900" y="2320925"/>
            <a:ext cx="5867399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How is it possible to calculate the </a:t>
            </a:r>
            <a:r>
              <a:rPr lang="en-GB" sz="3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3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isotopic composition of the very early Earth?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3009900" y="3794125"/>
            <a:ext cx="5867399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kind of material should we look for?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2743199" y="4835525"/>
            <a:ext cx="6400802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Something with very little Rb (and, consequentially, very little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Rb)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 very little Rb/Sr (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Rb/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Sr)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9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3" grpId="0" build="p"/>
      <p:bldP spid="1039381" grpId="0" build="p"/>
      <p:bldP spid="11" grpId="0"/>
      <p:bldP spid="12" grpId="0"/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76733" y="720725"/>
            <a:ext cx="8772525" cy="14711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of the Earth is continuously grown since its formation.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was the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value of the Earth when it formed?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2743199" y="4835525"/>
            <a:ext cx="6400802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Something with very little Rb (and, consequentially, very little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Rb)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 very little Rb/Sr (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Rb/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Sr)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3009900" y="2320925"/>
            <a:ext cx="5867399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How is it possible to calculate the </a:t>
            </a:r>
            <a:r>
              <a:rPr lang="en-GB" sz="3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3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isotopic composition of the very early Earth?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3009900" y="3794125"/>
            <a:ext cx="5867399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kind of material should we look for?</a:t>
            </a:r>
          </a:p>
        </p:txBody>
      </p:sp>
      <p:sp>
        <p:nvSpPr>
          <p:cNvPr id="1039362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pic>
        <p:nvPicPr>
          <p:cNvPr id="1039380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75" y="2238375"/>
            <a:ext cx="6281738" cy="4568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39382" name="Line 22"/>
          <p:cNvSpPr>
            <a:spLocks noChangeShapeType="1"/>
          </p:cNvSpPr>
          <p:nvPr/>
        </p:nvSpPr>
        <p:spPr bwMode="auto">
          <a:xfrm flipH="1" flipV="1">
            <a:off x="3819525" y="4491038"/>
            <a:ext cx="4557713" cy="995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39383" name="AutoShape 23"/>
          <p:cNvSpPr>
            <a:spLocks noChangeArrowheads="1"/>
          </p:cNvSpPr>
          <p:nvPr/>
        </p:nvSpPr>
        <p:spPr bwMode="auto">
          <a:xfrm>
            <a:off x="3684588" y="4333875"/>
            <a:ext cx="295275" cy="268288"/>
          </a:xfrm>
          <a:prstGeom prst="star5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39384" name="AutoShape 24"/>
          <p:cNvSpPr>
            <a:spLocks noChangeArrowheads="1"/>
          </p:cNvSpPr>
          <p:nvPr/>
        </p:nvSpPr>
        <p:spPr bwMode="auto">
          <a:xfrm>
            <a:off x="8218488" y="5326063"/>
            <a:ext cx="295275" cy="268287"/>
          </a:xfrm>
          <a:prstGeom prst="star5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39385" name="Text Box 25"/>
          <p:cNvSpPr txBox="1">
            <a:spLocks noChangeArrowheads="1"/>
          </p:cNvSpPr>
          <p:nvPr/>
        </p:nvSpPr>
        <p:spPr bwMode="auto">
          <a:xfrm>
            <a:off x="2772605" y="4279900"/>
            <a:ext cx="94448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FF0000"/>
                </a:solidFill>
                <a:latin typeface="Calibri" pitchFamily="34" charset="0"/>
              </a:rPr>
              <a:t>0.70445</a:t>
            </a:r>
          </a:p>
        </p:txBody>
      </p:sp>
      <p:sp>
        <p:nvSpPr>
          <p:cNvPr id="1039386" name="Text Box 26"/>
          <p:cNvSpPr txBox="1">
            <a:spLocks noChangeArrowheads="1"/>
          </p:cNvSpPr>
          <p:nvPr/>
        </p:nvSpPr>
        <p:spPr bwMode="auto">
          <a:xfrm>
            <a:off x="2772605" y="5202238"/>
            <a:ext cx="94448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>
                <a:solidFill>
                  <a:srgbClr val="FF0000"/>
                </a:solidFill>
                <a:latin typeface="Calibri" pitchFamily="34" charset="0"/>
              </a:rPr>
              <a:t>0.69899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" y="2346325"/>
            <a:ext cx="2768600" cy="43334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 answer comes from the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BABI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value.</a:t>
            </a:r>
          </a:p>
          <a:p>
            <a:pPr marL="723900" algn="l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asaltic 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chondrite   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est               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nitial</a:t>
            </a:r>
          </a:p>
          <a:p>
            <a:pPr>
              <a:lnSpc>
                <a:spcPct val="90000"/>
              </a:lnSpc>
              <a:spcBef>
                <a:spcPts val="1800"/>
              </a:spcBef>
              <a:defRPr/>
            </a:pPr>
            <a:r>
              <a:rPr lang="en-GB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= 0.69899</a:t>
            </a:r>
          </a:p>
        </p:txBody>
      </p:sp>
    </p:spTree>
    <p:extLst>
      <p:ext uri="{BB962C8B-B14F-4D97-AF65-F5344CB8AC3E}">
        <p14:creationId xmlns:p14="http://schemas.microsoft.com/office/powerpoint/2010/main" val="395798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3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83" grpId="0" animBg="1"/>
      <p:bldP spid="1039384" grpId="0" animBg="1"/>
      <p:bldP spid="1039385" grpId="0"/>
      <p:bldP spid="103938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2320" y="2141538"/>
            <a:ext cx="5623560" cy="4625340"/>
          </a:xfrm>
          <a:prstGeom prst="rect">
            <a:avLst/>
          </a:prstGeom>
        </p:spPr>
      </p:pic>
      <p:sp>
        <p:nvSpPr>
          <p:cNvPr id="1039362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39363" name="Text Box 3"/>
          <p:cNvSpPr txBox="1">
            <a:spLocks noChangeArrowheads="1"/>
          </p:cNvSpPr>
          <p:nvPr/>
        </p:nvSpPr>
        <p:spPr bwMode="auto">
          <a:xfrm>
            <a:off x="371474" y="720725"/>
            <a:ext cx="8772525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Various basaltic achondrites show different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ratios.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279900" y="2473325"/>
            <a:ext cx="24130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chemeClr val="tx1"/>
                </a:solidFill>
                <a:effectLst/>
                <a:latin typeface="Calibri" pitchFamily="34" charset="0"/>
              </a:rPr>
              <a:t>Meteorites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71474" y="1139825"/>
            <a:ext cx="1812925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WHY?</a:t>
            </a:r>
          </a:p>
        </p:txBody>
      </p:sp>
      <p:cxnSp>
        <p:nvCxnSpPr>
          <p:cNvPr id="24" name="Connettore 1 23"/>
          <p:cNvCxnSpPr/>
          <p:nvPr/>
        </p:nvCxnSpPr>
        <p:spPr bwMode="auto">
          <a:xfrm flipH="1">
            <a:off x="4107180" y="3063240"/>
            <a:ext cx="4747260" cy="2880360"/>
          </a:xfrm>
          <a:prstGeom prst="lin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grpSp>
        <p:nvGrpSpPr>
          <p:cNvPr id="22" name="Gruppo 21"/>
          <p:cNvGrpSpPr/>
          <p:nvPr/>
        </p:nvGrpSpPr>
        <p:grpSpPr>
          <a:xfrm>
            <a:off x="4469033" y="3141663"/>
            <a:ext cx="4243560" cy="2623040"/>
            <a:chOff x="4469033" y="3141663"/>
            <a:chExt cx="4243560" cy="2623040"/>
          </a:xfrm>
        </p:grpSpPr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8568593" y="3141663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7207153" y="3923983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6363873" y="4330383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5490113" y="4995863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5246273" y="5183823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4469033" y="5620703"/>
              <a:ext cx="144000" cy="144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</p:grpSp>
      <p:sp>
        <p:nvSpPr>
          <p:cNvPr id="25" name="Rettangolo arrotondato 24"/>
          <p:cNvSpPr/>
          <p:nvPr/>
        </p:nvSpPr>
        <p:spPr bwMode="auto">
          <a:xfrm>
            <a:off x="4669769" y="5748900"/>
            <a:ext cx="2529607" cy="38930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 rot="19671141">
            <a:off x="7026393" y="3801625"/>
            <a:ext cx="1649959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0000FF"/>
                </a:solidFill>
                <a:effectLst/>
                <a:latin typeface="Calibri" pitchFamily="34" charset="0"/>
              </a:rPr>
              <a:t>Isochron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1" y="2346325"/>
            <a:ext cx="2768600" cy="43334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 answer comes from the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BABI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value.</a:t>
            </a:r>
          </a:p>
          <a:p>
            <a:pPr marL="723900" algn="l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asaltic 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chondrite   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est               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nitial</a:t>
            </a:r>
          </a:p>
          <a:p>
            <a:pPr>
              <a:lnSpc>
                <a:spcPct val="90000"/>
              </a:lnSpc>
              <a:spcBef>
                <a:spcPts val="1800"/>
              </a:spcBef>
              <a:defRPr/>
            </a:pPr>
            <a:r>
              <a:rPr lang="en-GB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= 0.69899</a:t>
            </a: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71474" y="1712207"/>
            <a:ext cx="8772525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is the initial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value of these meteorites?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098674" y="1177925"/>
            <a:ext cx="6829425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 Variable amount of Rb (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Rb).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 rot="19671141">
            <a:off x="7178794" y="4174524"/>
            <a:ext cx="1649959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i="1" dirty="0">
                <a:solidFill>
                  <a:srgbClr val="0000FF"/>
                </a:solidFill>
                <a:effectLst/>
                <a:latin typeface="Calibri" pitchFamily="34" charset="0"/>
              </a:rPr>
              <a:t>(Geochron)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3" grpId="0"/>
      <p:bldP spid="11" grpId="0"/>
      <p:bldP spid="25" grpId="0" animBg="1"/>
      <p:bldP spid="26" grpId="0"/>
      <p:bldP spid="28" grpId="0"/>
      <p:bldP spid="29" grpId="0"/>
      <p:bldP spid="2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39363" name="Text Box 3"/>
          <p:cNvSpPr txBox="1">
            <a:spLocks noChangeArrowheads="1"/>
          </p:cNvSpPr>
          <p:nvPr/>
        </p:nvSpPr>
        <p:spPr bwMode="auto">
          <a:xfrm>
            <a:off x="0" y="720725"/>
            <a:ext cx="9143999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How to calculate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ratios of a given mantle source     (or simply a given igneous-sedimentary-metamorphic rock):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0" y="1590675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(</a:t>
            </a:r>
            <a:r>
              <a:rPr lang="en-GB" sz="3400" baseline="30000" dirty="0">
                <a:solidFill>
                  <a:srgbClr val="FFFF00"/>
                </a:solidFill>
                <a:latin typeface="Calibri" pitchFamily="34" charset="0"/>
              </a:rPr>
              <a:t>87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Sr/</a:t>
            </a:r>
            <a:r>
              <a:rPr lang="en-GB" sz="3400" baseline="30000" dirty="0">
                <a:solidFill>
                  <a:srgbClr val="FFFF00"/>
                </a:solidFill>
                <a:latin typeface="Calibri" pitchFamily="34" charset="0"/>
              </a:rPr>
              <a:t>86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Sr)</a:t>
            </a:r>
            <a:r>
              <a:rPr lang="en-GB" sz="3400" baseline="-25000" dirty="0">
                <a:solidFill>
                  <a:srgbClr val="FFFF00"/>
                </a:solidFill>
                <a:latin typeface="Calibri" pitchFamily="34" charset="0"/>
              </a:rPr>
              <a:t>now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 = (</a:t>
            </a:r>
            <a:r>
              <a:rPr lang="en-GB" sz="3400" baseline="30000" dirty="0">
                <a:solidFill>
                  <a:srgbClr val="FFFF00"/>
                </a:solidFill>
                <a:latin typeface="Calibri" pitchFamily="34" charset="0"/>
              </a:rPr>
              <a:t>87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Sr/</a:t>
            </a:r>
            <a:r>
              <a:rPr lang="en-GB" sz="3400" baseline="30000" dirty="0">
                <a:solidFill>
                  <a:srgbClr val="FFFF00"/>
                </a:solidFill>
                <a:latin typeface="Calibri" pitchFamily="34" charset="0"/>
              </a:rPr>
              <a:t>86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Sr)</a:t>
            </a:r>
            <a:r>
              <a:rPr lang="en-GB" sz="3400" baseline="-25000" dirty="0">
                <a:solidFill>
                  <a:srgbClr val="FFFF00"/>
                </a:solidFill>
                <a:latin typeface="Calibri" pitchFamily="34" charset="0"/>
              </a:rPr>
              <a:t>t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 + (</a:t>
            </a:r>
            <a:r>
              <a:rPr lang="en-GB" sz="3400" baseline="30000" dirty="0">
                <a:solidFill>
                  <a:srgbClr val="FFFF00"/>
                </a:solidFill>
                <a:latin typeface="Calibri" pitchFamily="34" charset="0"/>
              </a:rPr>
              <a:t>87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Rb/</a:t>
            </a:r>
            <a:r>
              <a:rPr lang="en-GB" sz="3400" baseline="30000" dirty="0">
                <a:solidFill>
                  <a:srgbClr val="FFFF00"/>
                </a:solidFill>
                <a:latin typeface="Calibri" pitchFamily="34" charset="0"/>
              </a:rPr>
              <a:t>86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Sr)</a:t>
            </a:r>
            <a:r>
              <a:rPr lang="en-GB" sz="3400" baseline="-25000" dirty="0">
                <a:solidFill>
                  <a:srgbClr val="FFFF00"/>
                </a:solidFill>
                <a:latin typeface="Calibri" pitchFamily="34" charset="0"/>
              </a:rPr>
              <a:t>now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 *(</a:t>
            </a:r>
            <a:r>
              <a:rPr lang="en-GB" sz="3400" dirty="0" err="1">
                <a:solidFill>
                  <a:srgbClr val="FFFF00"/>
                </a:solidFill>
                <a:latin typeface="Calibri" pitchFamily="34" charset="0"/>
              </a:rPr>
              <a:t>e</a:t>
            </a:r>
            <a:r>
              <a:rPr lang="en-GB" sz="3400" baseline="30000" dirty="0" err="1">
                <a:solidFill>
                  <a:srgbClr val="FFFF00"/>
                </a:solidFill>
                <a:latin typeface="Symbol" pitchFamily="18" charset="2"/>
              </a:rPr>
              <a:t>l</a:t>
            </a:r>
            <a:r>
              <a:rPr lang="en-GB" sz="3400" baseline="30000" dirty="0" err="1">
                <a:solidFill>
                  <a:srgbClr val="FFFF00"/>
                </a:solidFill>
                <a:latin typeface="Calibri" pitchFamily="34" charset="0"/>
              </a:rPr>
              <a:t>t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 -1)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0" y="2209800"/>
            <a:ext cx="247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t = time in a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0" y="3063875"/>
            <a:ext cx="247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e = 2.7183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0" y="3930650"/>
            <a:ext cx="44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 = </a:t>
            </a:r>
            <a:r>
              <a:rPr lang="en-GB" sz="2800" dirty="0">
                <a:solidFill>
                  <a:schemeClr val="bg1"/>
                </a:solidFill>
                <a:latin typeface="Symbol" pitchFamily="18" charset="2"/>
              </a:rPr>
              <a:t>l </a:t>
            </a:r>
            <a:r>
              <a:rPr lang="en-GB" sz="28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Rb = 1.3972*10</a:t>
            </a:r>
            <a:r>
              <a:rPr lang="en-GB" sz="2800" baseline="30000" dirty="0">
                <a:solidFill>
                  <a:schemeClr val="bg1"/>
                </a:solidFill>
                <a:latin typeface="Calibri" pitchFamily="34" charset="0"/>
              </a:rPr>
              <a:t>-11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317500" y="2584450"/>
            <a:ext cx="7937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i="1" dirty="0">
                <a:solidFill>
                  <a:schemeClr val="bg1"/>
                </a:solidFill>
                <a:latin typeface="Calibri" pitchFamily="34" charset="0"/>
              </a:rPr>
              <a:t>It can be the formation time or any requested time in the past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317500" y="3425825"/>
            <a:ext cx="6337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i="1" dirty="0">
                <a:solidFill>
                  <a:schemeClr val="bg1"/>
                </a:solidFill>
                <a:latin typeface="Calibri" pitchFamily="34" charset="0"/>
              </a:rPr>
              <a:t>Euler’s number (also known as Napier’s constant)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317500" y="4295775"/>
            <a:ext cx="8826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i="1" dirty="0">
                <a:solidFill>
                  <a:schemeClr val="bg1"/>
                </a:solidFill>
                <a:latin typeface="Calibri" pitchFamily="34" charset="0"/>
              </a:rPr>
              <a:t>Decay constant of </a:t>
            </a:r>
            <a:r>
              <a:rPr lang="en-GB" sz="2200" i="1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GB" sz="2200" i="1" dirty="0">
                <a:solidFill>
                  <a:schemeClr val="bg1"/>
                </a:solidFill>
                <a:latin typeface="Calibri" pitchFamily="34" charset="0"/>
              </a:rPr>
              <a:t>Rb (how probably a </a:t>
            </a:r>
            <a:r>
              <a:rPr lang="en-GB" sz="2200" i="1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GB" sz="2200" i="1" dirty="0">
                <a:solidFill>
                  <a:schemeClr val="bg1"/>
                </a:solidFill>
                <a:latin typeface="Calibri" pitchFamily="34" charset="0"/>
              </a:rPr>
              <a:t>Rb isotope can decay in </a:t>
            </a:r>
            <a:r>
              <a:rPr lang="en-GB" sz="2200" i="1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GB" sz="2200" i="1" dirty="0">
                <a:solidFill>
                  <a:schemeClr val="bg1"/>
                </a:solidFill>
                <a:latin typeface="Calibri" pitchFamily="34" charset="0"/>
              </a:rPr>
              <a:t>Sr)</a:t>
            </a:r>
          </a:p>
        </p:txBody>
      </p:sp>
      <p:grpSp>
        <p:nvGrpSpPr>
          <p:cNvPr id="41" name="Gruppo 40"/>
          <p:cNvGrpSpPr/>
          <p:nvPr/>
        </p:nvGrpSpPr>
        <p:grpSpPr>
          <a:xfrm>
            <a:off x="572687" y="4725191"/>
            <a:ext cx="1655169" cy="850285"/>
            <a:chOff x="204111" y="5613400"/>
            <a:chExt cx="1655169" cy="850285"/>
          </a:xfrm>
        </p:grpSpPr>
        <p:sp>
          <p:nvSpPr>
            <p:cNvPr id="36" name="CasellaDiTesto 35"/>
            <p:cNvSpPr txBox="1"/>
            <p:nvPr/>
          </p:nvSpPr>
          <p:spPr>
            <a:xfrm>
              <a:off x="204111" y="5613400"/>
              <a:ext cx="8084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i="1" dirty="0">
                  <a:solidFill>
                    <a:schemeClr val="bg1"/>
                  </a:solidFill>
                  <a:latin typeface="Calibri" pitchFamily="34" charset="0"/>
                </a:rPr>
                <a:t>-</a:t>
              </a:r>
              <a:r>
                <a:rPr lang="en-GB" sz="2400" i="1" dirty="0" err="1">
                  <a:solidFill>
                    <a:schemeClr val="bg1"/>
                  </a:solidFill>
                  <a:latin typeface="Calibri" pitchFamily="34" charset="0"/>
                </a:rPr>
                <a:t>dN</a:t>
              </a:r>
              <a:endParaRPr lang="en-GB" sz="2400" i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317500" y="6002020"/>
              <a:ext cx="5816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i="1" dirty="0" err="1">
                  <a:solidFill>
                    <a:schemeClr val="bg1"/>
                  </a:solidFill>
                  <a:latin typeface="Calibri" pitchFamily="34" charset="0"/>
                </a:rPr>
                <a:t>dt</a:t>
              </a:r>
              <a:endParaRPr lang="en-GB" sz="2400" i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835660" y="5788660"/>
              <a:ext cx="1023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400" i="1" dirty="0">
                  <a:solidFill>
                    <a:schemeClr val="bg1"/>
                  </a:solidFill>
                  <a:latin typeface="Calibri" pitchFamily="34" charset="0"/>
                </a:rPr>
                <a:t>= </a:t>
              </a:r>
              <a:r>
                <a:rPr lang="en-GB" sz="2400" i="1" dirty="0" err="1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r>
                <a:rPr lang="en-GB" sz="2400" i="1" dirty="0" err="1">
                  <a:solidFill>
                    <a:schemeClr val="bg1"/>
                  </a:solidFill>
                  <a:latin typeface="Calibri" pitchFamily="34" charset="0"/>
                </a:rPr>
                <a:t>N</a:t>
              </a:r>
              <a:endParaRPr lang="en-GB" sz="2400" i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cxnSp>
          <p:nvCxnSpPr>
            <p:cNvPr id="40" name="Connettore 1 39"/>
            <p:cNvCxnSpPr/>
            <p:nvPr/>
          </p:nvCxnSpPr>
          <p:spPr bwMode="auto">
            <a:xfrm>
              <a:off x="388620" y="6042660"/>
              <a:ext cx="411480" cy="0"/>
            </a:xfrm>
            <a:prstGeom prst="lin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" name="Arco 42"/>
          <p:cNvSpPr/>
          <p:nvPr/>
        </p:nvSpPr>
        <p:spPr bwMode="auto">
          <a:xfrm rot="10800000">
            <a:off x="450054" y="4612481"/>
            <a:ext cx="514351" cy="540544"/>
          </a:xfrm>
          <a:prstGeom prst="arc">
            <a:avLst>
              <a:gd name="adj1" fmla="val 16200000"/>
              <a:gd name="adj2" fmla="val 128851"/>
            </a:avLst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1879600" y="4953000"/>
            <a:ext cx="342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i="1" dirty="0">
                <a:solidFill>
                  <a:schemeClr val="bg1"/>
                </a:solidFill>
                <a:latin typeface="Calibri" pitchFamily="34" charset="0"/>
              </a:rPr>
              <a:t>(N = number of atoms that decay)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5157111" y="4900451"/>
            <a:ext cx="1939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i="1" dirty="0">
                <a:solidFill>
                  <a:schemeClr val="bg1"/>
                </a:solidFill>
                <a:latin typeface="Calibri" pitchFamily="34" charset="0"/>
              </a:rPr>
              <a:t>N(t) = N</a:t>
            </a:r>
            <a:r>
              <a:rPr lang="en-GB" sz="2400" i="1" baseline="-25000" dirty="0">
                <a:solidFill>
                  <a:schemeClr val="bg1"/>
                </a:solidFill>
                <a:latin typeface="Calibri" pitchFamily="34" charset="0"/>
              </a:rPr>
              <a:t>0</a:t>
            </a:r>
            <a:r>
              <a:rPr lang="en-GB" sz="2400" i="1" dirty="0">
                <a:solidFill>
                  <a:schemeClr val="bg1"/>
                </a:solidFill>
                <a:latin typeface="Calibri" pitchFamily="34" charset="0"/>
              </a:rPr>
              <a:t> * e</a:t>
            </a:r>
            <a:r>
              <a:rPr lang="en-GB" sz="2400" i="1" baseline="30000" dirty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en-GB" sz="2400" i="1" baseline="30000" dirty="0" err="1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GB" sz="2400" i="1" baseline="30000" dirty="0" err="1">
                <a:solidFill>
                  <a:schemeClr val="bg1"/>
                </a:solidFill>
                <a:latin typeface="Calibri" pitchFamily="34" charset="0"/>
              </a:rPr>
              <a:t>t</a:t>
            </a:r>
            <a:endParaRPr lang="en-GB" sz="2400" i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476252" y="6096000"/>
            <a:ext cx="8191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GB" sz="2400" i="1" dirty="0">
                <a:solidFill>
                  <a:schemeClr val="bg1"/>
                </a:solidFill>
                <a:latin typeface="Calibri" pitchFamily="34" charset="0"/>
              </a:rPr>
              <a:t>The higher the </a:t>
            </a:r>
            <a:r>
              <a:rPr lang="en-GB" sz="2400" i="1" dirty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GB" sz="2400" i="1" dirty="0">
                <a:solidFill>
                  <a:schemeClr val="bg1"/>
                </a:solidFill>
                <a:latin typeface="Calibri" pitchFamily="34" charset="0"/>
              </a:rPr>
              <a:t> the higher the number of isotopes decaying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1366160" y="5433851"/>
            <a:ext cx="49298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i="1" dirty="0">
                <a:solidFill>
                  <a:schemeClr val="bg1"/>
                </a:solidFill>
                <a:latin typeface="Calibri" pitchFamily="34" charset="0"/>
              </a:rPr>
              <a:t>Setting N(t) = N</a:t>
            </a:r>
            <a:r>
              <a:rPr lang="en-GB" sz="2200" i="1" baseline="-25000" dirty="0">
                <a:solidFill>
                  <a:schemeClr val="bg1"/>
                </a:solidFill>
                <a:latin typeface="Calibri" pitchFamily="34" charset="0"/>
              </a:rPr>
              <a:t>0</a:t>
            </a:r>
            <a:r>
              <a:rPr lang="en-GB" sz="2200" i="1" dirty="0">
                <a:solidFill>
                  <a:schemeClr val="bg1"/>
                </a:solidFill>
                <a:latin typeface="Calibri" pitchFamily="34" charset="0"/>
              </a:rPr>
              <a:t>½  and t = T½ we have:</a:t>
            </a:r>
            <a:endParaRPr lang="en-GB" sz="2200" i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64" name="Gruppo 63"/>
          <p:cNvGrpSpPr/>
          <p:nvPr/>
        </p:nvGrpSpPr>
        <p:grpSpPr>
          <a:xfrm>
            <a:off x="6195336" y="5230016"/>
            <a:ext cx="1396089" cy="850285"/>
            <a:chOff x="6300111" y="5230016"/>
            <a:chExt cx="1396089" cy="850285"/>
          </a:xfrm>
        </p:grpSpPr>
        <p:sp>
          <p:nvSpPr>
            <p:cNvPr id="53" name="CasellaDiTesto 52"/>
            <p:cNvSpPr txBox="1"/>
            <p:nvPr/>
          </p:nvSpPr>
          <p:spPr>
            <a:xfrm>
              <a:off x="6300111" y="5424326"/>
              <a:ext cx="834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400" i="1" dirty="0">
                  <a:solidFill>
                    <a:schemeClr val="bg1"/>
                  </a:solidFill>
                  <a:latin typeface="Calibri" pitchFamily="34" charset="0"/>
                </a:rPr>
                <a:t>T½ =</a:t>
              </a:r>
              <a:endParaRPr lang="en-GB" sz="2400" i="1" baseline="30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grpSp>
          <p:nvGrpSpPr>
            <p:cNvPr id="54" name="Gruppo 53"/>
            <p:cNvGrpSpPr/>
            <p:nvPr/>
          </p:nvGrpSpPr>
          <p:grpSpPr>
            <a:xfrm>
              <a:off x="6887762" y="5230016"/>
              <a:ext cx="808438" cy="850285"/>
              <a:chOff x="156486" y="5613400"/>
              <a:chExt cx="808438" cy="850285"/>
            </a:xfrm>
          </p:grpSpPr>
          <p:sp>
            <p:nvSpPr>
              <p:cNvPr id="55" name="CasellaDiTesto 54"/>
              <p:cNvSpPr txBox="1"/>
              <p:nvPr/>
            </p:nvSpPr>
            <p:spPr>
              <a:xfrm>
                <a:off x="156486" y="5613400"/>
                <a:ext cx="8084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i="1" dirty="0">
                    <a:solidFill>
                      <a:schemeClr val="bg1"/>
                    </a:solidFill>
                    <a:latin typeface="Calibri" pitchFamily="34" charset="0"/>
                  </a:rPr>
                  <a:t>ln2</a:t>
                </a:r>
              </a:p>
            </p:txBody>
          </p:sp>
          <p:sp>
            <p:nvSpPr>
              <p:cNvPr id="56" name="CasellaDiTesto 55"/>
              <p:cNvSpPr txBox="1"/>
              <p:nvPr/>
            </p:nvSpPr>
            <p:spPr>
              <a:xfrm>
                <a:off x="269875" y="6002020"/>
                <a:ext cx="581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i="1" dirty="0">
                    <a:solidFill>
                      <a:schemeClr val="bg1"/>
                    </a:solidFill>
                    <a:latin typeface="Symbol" pitchFamily="18" charset="2"/>
                  </a:rPr>
                  <a:t>l</a:t>
                </a:r>
              </a:p>
            </p:txBody>
          </p:sp>
          <p:cxnSp>
            <p:nvCxnSpPr>
              <p:cNvPr id="58" name="Connettore 1 57"/>
              <p:cNvCxnSpPr/>
              <p:nvPr/>
            </p:nvCxnSpPr>
            <p:spPr bwMode="auto">
              <a:xfrm>
                <a:off x="350520" y="6042660"/>
                <a:ext cx="411480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65" name="Gruppo 64"/>
          <p:cNvGrpSpPr/>
          <p:nvPr/>
        </p:nvGrpSpPr>
        <p:grpSpPr>
          <a:xfrm>
            <a:off x="7500261" y="5230016"/>
            <a:ext cx="1148439" cy="850285"/>
            <a:chOff x="7738386" y="5230016"/>
            <a:chExt cx="1148439" cy="850285"/>
          </a:xfrm>
        </p:grpSpPr>
        <p:sp>
          <p:nvSpPr>
            <p:cNvPr id="59" name="CasellaDiTesto 58"/>
            <p:cNvSpPr txBox="1"/>
            <p:nvPr/>
          </p:nvSpPr>
          <p:spPr>
            <a:xfrm>
              <a:off x="7738386" y="5424326"/>
              <a:ext cx="357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400" i="1" dirty="0">
                  <a:solidFill>
                    <a:schemeClr val="bg1"/>
                  </a:solidFill>
                  <a:latin typeface="Calibri" pitchFamily="34" charset="0"/>
                </a:rPr>
                <a:t>=</a:t>
              </a:r>
              <a:endParaRPr lang="en-GB" sz="2400" i="1" baseline="30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grpSp>
          <p:nvGrpSpPr>
            <p:cNvPr id="60" name="Gruppo 59"/>
            <p:cNvGrpSpPr/>
            <p:nvPr/>
          </p:nvGrpSpPr>
          <p:grpSpPr>
            <a:xfrm>
              <a:off x="7887887" y="5230016"/>
              <a:ext cx="998938" cy="850285"/>
              <a:chOff x="99336" y="5613400"/>
              <a:chExt cx="998938" cy="850285"/>
            </a:xfrm>
          </p:grpSpPr>
          <p:sp>
            <p:nvSpPr>
              <p:cNvPr id="61" name="CasellaDiTesto 60"/>
              <p:cNvSpPr txBox="1"/>
              <p:nvPr/>
            </p:nvSpPr>
            <p:spPr>
              <a:xfrm>
                <a:off x="99336" y="5613400"/>
                <a:ext cx="9989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i="1" dirty="0">
                    <a:solidFill>
                      <a:schemeClr val="bg1"/>
                    </a:solidFill>
                    <a:latin typeface="Calibri" pitchFamily="34" charset="0"/>
                  </a:rPr>
                  <a:t>0.693</a:t>
                </a:r>
              </a:p>
            </p:txBody>
          </p:sp>
          <p:sp>
            <p:nvSpPr>
              <p:cNvPr id="62" name="CasellaDiTesto 61"/>
              <p:cNvSpPr txBox="1"/>
              <p:nvPr/>
            </p:nvSpPr>
            <p:spPr>
              <a:xfrm>
                <a:off x="307975" y="6002020"/>
                <a:ext cx="581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i="1" dirty="0">
                    <a:solidFill>
                      <a:schemeClr val="bg1"/>
                    </a:solidFill>
                    <a:latin typeface="Symbol" pitchFamily="18" charset="2"/>
                  </a:rPr>
                  <a:t>l</a:t>
                </a:r>
              </a:p>
            </p:txBody>
          </p:sp>
          <p:cxnSp>
            <p:nvCxnSpPr>
              <p:cNvPr id="63" name="Connettore 1 62"/>
              <p:cNvCxnSpPr/>
              <p:nvPr/>
            </p:nvCxnSpPr>
            <p:spPr bwMode="auto">
              <a:xfrm>
                <a:off x="388620" y="6042660"/>
                <a:ext cx="411480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3" grpId="0"/>
      <p:bldP spid="22" grpId="0"/>
      <p:bldP spid="30" grpId="0"/>
      <p:bldP spid="31" grpId="0"/>
      <p:bldP spid="32" grpId="0"/>
      <p:bldP spid="33" grpId="0"/>
      <p:bldP spid="34" grpId="0"/>
      <p:bldP spid="35" grpId="0"/>
      <p:bldP spid="43" grpId="0" animBg="1"/>
      <p:bldP spid="44" grpId="0"/>
      <p:bldP spid="50" grpId="0"/>
      <p:bldP spid="51" grpId="0"/>
      <p:bldP spid="5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054600" y="4238625"/>
            <a:ext cx="40894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We have to compare this 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 to the 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 of the BSE value at 245 Ma.</a:t>
            </a:r>
          </a:p>
        </p:txBody>
      </p:sp>
      <p:sp>
        <p:nvSpPr>
          <p:cNvPr id="99635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054600" y="1266825"/>
            <a:ext cx="4064000" cy="812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600" dirty="0">
                <a:solidFill>
                  <a:schemeClr val="bg1"/>
                </a:solidFill>
                <a:latin typeface="Calibri" pitchFamily="34" charset="0"/>
              </a:rPr>
              <a:t>Come back to the previous question: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054600" y="2159000"/>
            <a:ext cx="40894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Is the mantle source that generated this rock depleted or enriched (in Sr isotopic point of view)?</a:t>
            </a:r>
          </a:p>
        </p:txBody>
      </p:sp>
      <p:grpSp>
        <p:nvGrpSpPr>
          <p:cNvPr id="21" name="Gruppo 20"/>
          <p:cNvGrpSpPr/>
          <p:nvPr/>
        </p:nvGrpSpPr>
        <p:grpSpPr>
          <a:xfrm>
            <a:off x="25400" y="1294780"/>
            <a:ext cx="5367313" cy="5365199"/>
            <a:chOff x="25400" y="1294780"/>
            <a:chExt cx="5367313" cy="53651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400" y="1294780"/>
              <a:ext cx="5029200" cy="5048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1473199" y="6321425"/>
              <a:ext cx="210820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 err="1">
                  <a:solidFill>
                    <a:schemeClr val="bg1"/>
                  </a:solidFill>
                  <a:latin typeface="Calibri" pitchFamily="34" charset="0"/>
                </a:rPr>
                <a:t>Kostitsyn</a:t>
              </a:r>
              <a:r>
                <a:rPr lang="en-US" sz="1600" dirty="0">
                  <a:solidFill>
                    <a:schemeClr val="bg1"/>
                  </a:solidFill>
                  <a:latin typeface="Calibri" pitchFamily="34" charset="0"/>
                </a:rPr>
                <a:t> et al. (2023)</a:t>
              </a:r>
            </a:p>
          </p:txBody>
        </p:sp>
        <p:sp>
          <p:nvSpPr>
            <p:cNvPr id="16" name="Ovale 15"/>
            <p:cNvSpPr/>
            <p:nvPr/>
          </p:nvSpPr>
          <p:spPr bwMode="auto">
            <a:xfrm>
              <a:off x="571500" y="5448300"/>
              <a:ext cx="323850" cy="276225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7" name="Rettangolo arrotondato 16"/>
            <p:cNvSpPr/>
            <p:nvPr/>
          </p:nvSpPr>
          <p:spPr bwMode="auto">
            <a:xfrm rot="18940446">
              <a:off x="664302" y="3243442"/>
              <a:ext cx="4728411" cy="252055"/>
            </a:xfrm>
            <a:prstGeom prst="roundRect">
              <a:avLst>
                <a:gd name="adj" fmla="val 50000"/>
              </a:avLst>
            </a:prstGeom>
            <a:noFill/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873124" y="5413375"/>
              <a:ext cx="301307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b="1" dirty="0">
                  <a:solidFill>
                    <a:srgbClr val="FF0000"/>
                  </a:solidFill>
                  <a:effectLst/>
                  <a:latin typeface="Calibri" pitchFamily="34" charset="0"/>
                </a:rPr>
                <a:t>calcite (Rb-free phase)</a:t>
              </a: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 rot="18945073">
              <a:off x="1298672" y="3008653"/>
              <a:ext cx="2801363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b="1" dirty="0">
                  <a:solidFill>
                    <a:srgbClr val="00B0F0"/>
                  </a:solidFill>
                  <a:effectLst/>
                  <a:latin typeface="Calibri" pitchFamily="34" charset="0"/>
                </a:rPr>
                <a:t>phlogopite (Rb-rich phase)</a:t>
              </a:r>
            </a:p>
          </p:txBody>
        </p:sp>
        <p:sp>
          <p:nvSpPr>
            <p:cNvPr id="30" name="Rettangolo arrotondato 29"/>
            <p:cNvSpPr/>
            <p:nvPr/>
          </p:nvSpPr>
          <p:spPr bwMode="auto">
            <a:xfrm>
              <a:off x="2921001" y="4368801"/>
              <a:ext cx="1435100" cy="266699"/>
            </a:xfrm>
            <a:prstGeom prst="roundRect">
              <a:avLst>
                <a:gd name="adj" fmla="val 23319"/>
              </a:avLst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5054600" y="3381375"/>
            <a:ext cx="40894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Take into consideration the initial 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 ratio (0.70356)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0" y="619125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(</a:t>
            </a:r>
            <a:r>
              <a:rPr lang="en-GB" sz="3400" baseline="30000" dirty="0">
                <a:solidFill>
                  <a:srgbClr val="FFFF00"/>
                </a:solidFill>
                <a:latin typeface="Calibri" pitchFamily="34" charset="0"/>
              </a:rPr>
              <a:t>87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Sr/</a:t>
            </a:r>
            <a:r>
              <a:rPr lang="en-GB" sz="3400" baseline="30000" dirty="0">
                <a:solidFill>
                  <a:srgbClr val="FFFF00"/>
                </a:solidFill>
                <a:latin typeface="Calibri" pitchFamily="34" charset="0"/>
              </a:rPr>
              <a:t>86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Sr)</a:t>
            </a:r>
            <a:r>
              <a:rPr lang="en-GB" sz="3400" baseline="-25000" dirty="0">
                <a:solidFill>
                  <a:srgbClr val="FFFF00"/>
                </a:solidFill>
                <a:latin typeface="Calibri" pitchFamily="34" charset="0"/>
              </a:rPr>
              <a:t>now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 = (</a:t>
            </a:r>
            <a:r>
              <a:rPr lang="en-GB" sz="3400" baseline="30000" dirty="0">
                <a:solidFill>
                  <a:srgbClr val="FFFF00"/>
                </a:solidFill>
                <a:latin typeface="Calibri" pitchFamily="34" charset="0"/>
              </a:rPr>
              <a:t>87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Sr/</a:t>
            </a:r>
            <a:r>
              <a:rPr lang="en-GB" sz="3400" baseline="30000" dirty="0">
                <a:solidFill>
                  <a:srgbClr val="FFFF00"/>
                </a:solidFill>
                <a:latin typeface="Calibri" pitchFamily="34" charset="0"/>
              </a:rPr>
              <a:t>86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Sr)</a:t>
            </a:r>
            <a:r>
              <a:rPr lang="en-GB" sz="3400" baseline="-25000" dirty="0">
                <a:solidFill>
                  <a:srgbClr val="FFFF00"/>
                </a:solidFill>
                <a:latin typeface="Calibri" pitchFamily="34" charset="0"/>
              </a:rPr>
              <a:t>t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 + (</a:t>
            </a:r>
            <a:r>
              <a:rPr lang="en-GB" sz="3400" baseline="30000" dirty="0">
                <a:solidFill>
                  <a:srgbClr val="FFFF00"/>
                </a:solidFill>
                <a:latin typeface="Calibri" pitchFamily="34" charset="0"/>
              </a:rPr>
              <a:t>87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Rb/</a:t>
            </a:r>
            <a:r>
              <a:rPr lang="en-GB" sz="3400" baseline="30000" dirty="0">
                <a:solidFill>
                  <a:srgbClr val="FFFF00"/>
                </a:solidFill>
                <a:latin typeface="Calibri" pitchFamily="34" charset="0"/>
              </a:rPr>
              <a:t>86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Sr)</a:t>
            </a:r>
            <a:r>
              <a:rPr lang="en-GB" sz="3400" baseline="-25000" dirty="0">
                <a:solidFill>
                  <a:srgbClr val="FFFF00"/>
                </a:solidFill>
                <a:latin typeface="Calibri" pitchFamily="34" charset="0"/>
              </a:rPr>
              <a:t>now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 *(</a:t>
            </a:r>
            <a:r>
              <a:rPr lang="en-GB" sz="3400" dirty="0" err="1">
                <a:solidFill>
                  <a:srgbClr val="FFFF00"/>
                </a:solidFill>
                <a:latin typeface="Calibri" pitchFamily="34" charset="0"/>
              </a:rPr>
              <a:t>e</a:t>
            </a:r>
            <a:r>
              <a:rPr lang="en-GB" sz="3400" baseline="30000" dirty="0" err="1">
                <a:solidFill>
                  <a:srgbClr val="FFFF00"/>
                </a:solidFill>
                <a:latin typeface="Symbol" pitchFamily="18" charset="2"/>
              </a:rPr>
              <a:t>l</a:t>
            </a:r>
            <a:r>
              <a:rPr lang="en-GB" sz="3400" baseline="30000" dirty="0" err="1">
                <a:solidFill>
                  <a:srgbClr val="FFFF00"/>
                </a:solidFill>
                <a:latin typeface="Calibri" pitchFamily="34" charset="0"/>
              </a:rPr>
              <a:t>t</a:t>
            </a:r>
            <a:r>
              <a:rPr lang="en-GB" sz="3400" dirty="0">
                <a:solidFill>
                  <a:srgbClr val="FFFF00"/>
                </a:solidFill>
                <a:latin typeface="Calibri" pitchFamily="34" charset="0"/>
              </a:rPr>
              <a:t> -1)</a:t>
            </a:r>
          </a:p>
        </p:txBody>
      </p:sp>
      <p:grpSp>
        <p:nvGrpSpPr>
          <p:cNvPr id="36" name="Gruppo 35"/>
          <p:cNvGrpSpPr/>
          <p:nvPr/>
        </p:nvGrpSpPr>
        <p:grpSpPr>
          <a:xfrm>
            <a:off x="0" y="1181100"/>
            <a:ext cx="9143999" cy="5476875"/>
            <a:chOff x="0" y="1181100"/>
            <a:chExt cx="9143999" cy="5476875"/>
          </a:xfrm>
        </p:grpSpPr>
        <p:sp>
          <p:nvSpPr>
            <p:cNvPr id="23" name="Rettangolo 22"/>
            <p:cNvSpPr/>
            <p:nvPr/>
          </p:nvSpPr>
          <p:spPr bwMode="auto">
            <a:xfrm>
              <a:off x="0" y="1181100"/>
              <a:ext cx="5095875" cy="523875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4" name="Rettangolo 23"/>
            <p:cNvSpPr/>
            <p:nvPr/>
          </p:nvSpPr>
          <p:spPr bwMode="auto">
            <a:xfrm>
              <a:off x="1514475" y="3162300"/>
              <a:ext cx="7629524" cy="349567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37" name="CasellaDiTesto 36"/>
          <p:cNvSpPr txBox="1"/>
          <p:nvPr/>
        </p:nvSpPr>
        <p:spPr>
          <a:xfrm>
            <a:off x="0" y="360997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(</a:t>
            </a:r>
            <a:r>
              <a:rPr lang="en-GB" sz="2800" baseline="30000" dirty="0">
                <a:solidFill>
                  <a:srgbClr val="FFFF00"/>
                </a:solidFill>
                <a:latin typeface="Calibri" pitchFamily="34" charset="0"/>
              </a:rPr>
              <a:t>87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rgbClr val="FFFF00"/>
                </a:solidFill>
                <a:latin typeface="Calibri" pitchFamily="34" charset="0"/>
              </a:rPr>
              <a:t>86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Sr)</a:t>
            </a:r>
            <a:r>
              <a:rPr lang="en-GB" sz="2800" baseline="-25000" dirty="0">
                <a:solidFill>
                  <a:srgbClr val="FFFF00"/>
                </a:solidFill>
                <a:latin typeface="Calibri" pitchFamily="34" charset="0"/>
              </a:rPr>
              <a:t>BSE(245 Ma)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 = (</a:t>
            </a:r>
            <a:r>
              <a:rPr lang="en-GB" sz="2800" baseline="30000" dirty="0">
                <a:solidFill>
                  <a:srgbClr val="FFFF00"/>
                </a:solidFill>
                <a:latin typeface="Calibri" pitchFamily="34" charset="0"/>
              </a:rPr>
              <a:t>87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rgbClr val="FFFF00"/>
                </a:solidFill>
                <a:latin typeface="Calibri" pitchFamily="34" charset="0"/>
              </a:rPr>
              <a:t>86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Sr)</a:t>
            </a:r>
            <a:r>
              <a:rPr lang="en-GB" sz="2800" baseline="-25000" dirty="0">
                <a:solidFill>
                  <a:srgbClr val="FFFF00"/>
                </a:solidFill>
                <a:latin typeface="Calibri" pitchFamily="34" charset="0"/>
              </a:rPr>
              <a:t>BSE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 - (</a:t>
            </a:r>
            <a:r>
              <a:rPr lang="en-GB" sz="2800" baseline="30000" dirty="0">
                <a:solidFill>
                  <a:srgbClr val="FFFF00"/>
                </a:solidFill>
                <a:latin typeface="Calibri" pitchFamily="34" charset="0"/>
              </a:rPr>
              <a:t>87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Rb/</a:t>
            </a:r>
            <a:r>
              <a:rPr lang="en-GB" sz="2800" baseline="30000" dirty="0">
                <a:solidFill>
                  <a:srgbClr val="FFFF00"/>
                </a:solidFill>
                <a:latin typeface="Calibri" pitchFamily="34" charset="0"/>
              </a:rPr>
              <a:t>86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Sr)</a:t>
            </a:r>
            <a:r>
              <a:rPr lang="en-GB" sz="2800" baseline="-25000" dirty="0">
                <a:solidFill>
                  <a:srgbClr val="FFFF00"/>
                </a:solidFill>
                <a:latin typeface="Calibri" pitchFamily="34" charset="0"/>
              </a:rPr>
              <a:t>BSE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 * (</a:t>
            </a:r>
            <a:r>
              <a:rPr lang="en-GB" sz="2800" dirty="0" err="1">
                <a:solidFill>
                  <a:srgbClr val="FFFF00"/>
                </a:solidFill>
                <a:latin typeface="Calibri" pitchFamily="34" charset="0"/>
              </a:rPr>
              <a:t>e</a:t>
            </a:r>
            <a:r>
              <a:rPr lang="en-GB" sz="2800" baseline="30000" dirty="0" err="1">
                <a:solidFill>
                  <a:srgbClr val="FFFF00"/>
                </a:solidFill>
                <a:latin typeface="Symbol" pitchFamily="18" charset="2"/>
              </a:rPr>
              <a:t>l</a:t>
            </a:r>
            <a:r>
              <a:rPr lang="en-GB" sz="2800" baseline="30000" dirty="0" err="1">
                <a:solidFill>
                  <a:srgbClr val="FFFF00"/>
                </a:solidFill>
                <a:latin typeface="Calibri" pitchFamily="34" charset="0"/>
              </a:rPr>
              <a:t>t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 -1)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390525" y="4524375"/>
            <a:ext cx="317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(</a:t>
            </a:r>
            <a:r>
              <a:rPr lang="en-GB" sz="2800" baseline="30000" dirty="0">
                <a:solidFill>
                  <a:srgbClr val="FFFF00"/>
                </a:solidFill>
                <a:latin typeface="Calibri" pitchFamily="34" charset="0"/>
              </a:rPr>
              <a:t>87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rgbClr val="FFFF00"/>
                </a:solidFill>
                <a:latin typeface="Calibri" pitchFamily="34" charset="0"/>
              </a:rPr>
              <a:t>86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Sr)</a:t>
            </a:r>
            <a:r>
              <a:rPr lang="en-GB" sz="2800" baseline="-25000" dirty="0">
                <a:solidFill>
                  <a:srgbClr val="FFFF00"/>
                </a:solidFill>
                <a:latin typeface="Calibri" pitchFamily="34" charset="0"/>
              </a:rPr>
              <a:t>BSE(245 Ma)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 =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3400425" y="4524375"/>
            <a:ext cx="172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    0.70445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5229225" y="4524375"/>
            <a:ext cx="187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-      0.0852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7334251" y="4524375"/>
            <a:ext cx="180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* 3.43*10</a:t>
            </a:r>
            <a:r>
              <a:rPr lang="en-GB" sz="2800" baseline="30000" dirty="0">
                <a:solidFill>
                  <a:schemeClr val="bg1"/>
                </a:solidFill>
                <a:latin typeface="Calibri" pitchFamily="34" charset="0"/>
              </a:rPr>
              <a:t>-3</a:t>
            </a:r>
            <a:endParaRPr lang="en-GB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3400426" y="4524375"/>
            <a:ext cx="574357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0.70416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0" y="5438775"/>
            <a:ext cx="9144000" cy="812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600" dirty="0">
                <a:solidFill>
                  <a:schemeClr val="bg1"/>
                </a:solidFill>
                <a:latin typeface="Calibri" pitchFamily="34" charset="0"/>
              </a:rPr>
              <a:t>A mantle source with </a:t>
            </a:r>
            <a:r>
              <a:rPr lang="en-US" sz="26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6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6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600" dirty="0">
                <a:solidFill>
                  <a:schemeClr val="bg1"/>
                </a:solidFill>
                <a:latin typeface="Calibri" pitchFamily="34" charset="0"/>
              </a:rPr>
              <a:t>Sr = 0.70356 that generated a partial melt 245 Ma is Sr-isotopically enriched or depleted?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6477000" y="5800725"/>
            <a:ext cx="1657350" cy="4524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600" dirty="0">
                <a:solidFill>
                  <a:srgbClr val="FFFF00"/>
                </a:solidFill>
                <a:latin typeface="Calibri" pitchFamily="34" charset="0"/>
              </a:rPr>
              <a:t>depleted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  <p:bldP spid="20" grpId="0"/>
      <p:bldP spid="26" grpId="0" build="p"/>
      <p:bldP spid="31" grpId="0" build="p"/>
      <p:bldP spid="22" grpId="0"/>
      <p:bldP spid="37" grpId="0"/>
      <p:bldP spid="38" grpId="0"/>
      <p:bldP spid="39" grpId="0"/>
      <p:bldP spid="42" grpId="0"/>
      <p:bldP spid="43" grpId="0"/>
      <p:bldP spid="40" grpId="0" animBg="1"/>
      <p:bldP spid="44" grpId="0"/>
      <p:bldP spid="4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5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231878" name="Text Box 6"/>
          <p:cNvSpPr txBox="1">
            <a:spLocks noChangeArrowheads="1"/>
          </p:cNvSpPr>
          <p:nvPr/>
        </p:nvSpPr>
        <p:spPr bwMode="auto">
          <a:xfrm>
            <a:off x="203200" y="1681163"/>
            <a:ext cx="8940800" cy="46966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An old restitic source (with low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Sr) evolves with low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Sr.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An old solidified partial melt (with high Rb/Sr and high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Sr) evolves with relatively high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Sr.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The oldest the rocks the highest the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isotopic difference between restite and solidified partial melt.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products of a recent partial melting process (restite and solidified partial melt) have nearly the same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isotopic ratios. This because the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has not had the necessary time to increase the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ratio.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If a young partial melt (e.g., a basalt) is characterized by relatively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low </a:t>
            </a:r>
            <a:r>
              <a:rPr lang="en-GB" sz="24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4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isotopic ratio, it means that its source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has evolved with low </a:t>
            </a:r>
            <a:r>
              <a:rPr lang="en-GB" sz="24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compared to Sr (i.e., it is depleted).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13100" y="774700"/>
            <a:ext cx="2717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78743" y="1209675"/>
            <a:ext cx="4586514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Basic concepts to remember: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1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1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1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31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318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8" grpId="0" build="p"/>
      <p:bldP spid="6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3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233926" name="Text Box 6"/>
          <p:cNvSpPr txBox="1">
            <a:spLocks noChangeArrowheads="1"/>
          </p:cNvSpPr>
          <p:nvPr/>
        </p:nvSpPr>
        <p:spPr bwMode="auto">
          <a:xfrm>
            <a:off x="203200" y="1719263"/>
            <a:ext cx="8940799" cy="45686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 If a rock is characterized by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high </a:t>
            </a:r>
            <a:r>
              <a:rPr lang="en-GB" sz="24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4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, it means that its source is rich in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 (</a:t>
            </a:r>
            <a:r>
              <a:rPr lang="en-GB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could be the causes of such enrichment?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</a:t>
            </a:r>
          </a:p>
          <a:p>
            <a:pPr marL="514350" indent="-51435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1)	The melt has interacted with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Sr-rich  lithologies </a:t>
            </a:r>
            <a:r>
              <a:rPr lang="en-GB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en-route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to the surface or</a:t>
            </a:r>
          </a:p>
          <a:p>
            <a:pPr marL="514350" indent="-51435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2)	It is an old rock with high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Rb-derived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ingrowth.</a:t>
            </a:r>
          </a:p>
          <a:p>
            <a:pPr marL="514350" indent="-51435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	(in this case we have to calculate the initial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Sr).</a:t>
            </a:r>
          </a:p>
          <a:p>
            <a:pPr marL="514350" indent="-51435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present-day average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isotopic composition of the Bulk Silicate Earth (BSE) is 0.70445.</a:t>
            </a:r>
          </a:p>
          <a:p>
            <a:pPr marL="514350" indent="-51435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-Values higher than BSE indicate derivation from sources with higher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(i.e., with higher Rb/Sr = </a:t>
            </a:r>
            <a:r>
              <a:rPr lang="en-GB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Enriched Sources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).</a:t>
            </a:r>
          </a:p>
          <a:p>
            <a:pPr marL="514350" indent="-51435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Values lower than BSE indicate derivation from sources with lower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(i.e., with lower Rb/Sr = </a:t>
            </a:r>
            <a:r>
              <a:rPr lang="en-GB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Depleted Sources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13100" y="774700"/>
            <a:ext cx="27178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Rb-Sr System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78743" y="1209675"/>
            <a:ext cx="4586514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Basic concepts to remember: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3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3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3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3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3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39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339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926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16835" name="Text Box 3"/>
          <p:cNvSpPr txBox="1">
            <a:spLocks noChangeArrowheads="1"/>
          </p:cNvSpPr>
          <p:nvPr/>
        </p:nvSpPr>
        <p:spPr bwMode="auto">
          <a:xfrm>
            <a:off x="203200" y="1371600"/>
            <a:ext cx="8940800" cy="34532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Samarium and Neodymium belong to the Rare Earth Element (REE) group.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this case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Sm decays in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with a Half-Life of 107 Gyr.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As seen for Rb-Sr systematic, also for the Sm-Nd systematic the daughter isotope is compared to a stable isotope.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this case the radiogenic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is compared to the stable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(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Nd).</a:t>
            </a: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016836" name="Text Box 4"/>
          <p:cNvSpPr txBox="1">
            <a:spLocks noChangeArrowheads="1"/>
          </p:cNvSpPr>
          <p:nvPr/>
        </p:nvSpPr>
        <p:spPr bwMode="auto">
          <a:xfrm>
            <a:off x="3073400" y="774700"/>
            <a:ext cx="29972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Sm-Nd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835" grpId="0" build="p"/>
      <p:bldP spid="101683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14787" name="Text Box 3"/>
          <p:cNvSpPr txBox="1">
            <a:spLocks noChangeArrowheads="1"/>
          </p:cNvSpPr>
          <p:nvPr/>
        </p:nvSpPr>
        <p:spPr bwMode="auto">
          <a:xfrm>
            <a:off x="203200" y="1371600"/>
            <a:ext cx="8940800" cy="44442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As seen for Rb-Sr systematic, also Sm-Nd are very incompatible in typical mantle assemblages.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the Rb-Sr isotope system the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Parent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(</a:t>
            </a:r>
            <a:r>
              <a:rPr lang="en-GB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radioactive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 Isotope (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 is more incompatible than the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Daughter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(</a:t>
            </a:r>
            <a:r>
              <a:rPr lang="en-GB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radiogenic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 Isotope (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the Sm-Nd isotope system the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Parent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Isotope (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Sm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 is less incompatible than the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Daughter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Isotope (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Remember the REE incompatibility order: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La&gt;Ce&gt;Pr&gt;Nd&gt;Sm&gt;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itchFamily="2" charset="2"/>
              </a:rPr>
              <a:t>Eu&gt;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itchFamily="2" charset="2"/>
              </a:rPr>
              <a:t>Gd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itchFamily="2" charset="2"/>
              </a:rPr>
              <a:t>&gt;Tb&gt;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itchFamily="2" charset="2"/>
              </a:rPr>
              <a:t>Dy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itchFamily="2" charset="2"/>
              </a:rPr>
              <a:t>&gt;Ho&gt;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itchFamily="2" charset="2"/>
              </a:rPr>
              <a:t>Er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itchFamily="2" charset="2"/>
              </a:rPr>
              <a:t>&gt;Tm&gt;Yb&gt;Lu.</a:t>
            </a: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014793" name="Text Box 9"/>
          <p:cNvSpPr txBox="1">
            <a:spLocks noChangeArrowheads="1"/>
          </p:cNvSpPr>
          <p:nvPr/>
        </p:nvSpPr>
        <p:spPr bwMode="auto">
          <a:xfrm>
            <a:off x="1308100" y="6254750"/>
            <a:ext cx="6527800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* </a:t>
            </a:r>
            <a:r>
              <a:rPr lang="en-GB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Sm</a:t>
            </a: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less incompatible than </a:t>
            </a:r>
            <a:r>
              <a:rPr lang="en-GB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*</a:t>
            </a:r>
          </a:p>
        </p:txBody>
      </p:sp>
      <p:sp>
        <p:nvSpPr>
          <p:cNvPr id="7" name="Rettangolo arrotondato 6"/>
          <p:cNvSpPr/>
          <p:nvPr/>
        </p:nvSpPr>
        <p:spPr bwMode="auto">
          <a:xfrm>
            <a:off x="2370236" y="5230813"/>
            <a:ext cx="1104800" cy="5778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73400" y="774700"/>
            <a:ext cx="29972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Sm-Nd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1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/>
      <p:bldP spid="1014793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PETROLOGICAL MODELLING</a:t>
            </a:r>
          </a:p>
        </p:txBody>
      </p:sp>
      <p:pic>
        <p:nvPicPr>
          <p:cNvPr id="961085" name="Picture 15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25" y="1296988"/>
            <a:ext cx="3898900" cy="4851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61086" name="Picture 15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7488" y="1285875"/>
            <a:ext cx="1114425" cy="4862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61090" name="Picture 16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6200" y="1285875"/>
            <a:ext cx="1114425" cy="4862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61091" name="Picture 16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1284288"/>
            <a:ext cx="1339850" cy="4864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61092" name="Picture 16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6038" y="1285875"/>
            <a:ext cx="1338262" cy="4862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61093" name="AutoShape 1605"/>
          <p:cNvSpPr>
            <a:spLocks noChangeArrowheads="1"/>
          </p:cNvSpPr>
          <p:nvPr/>
        </p:nvSpPr>
        <p:spPr bwMode="auto">
          <a:xfrm>
            <a:off x="3135313" y="2603500"/>
            <a:ext cx="858837" cy="3937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094" name="AutoShape 1606"/>
          <p:cNvSpPr>
            <a:spLocks noChangeArrowheads="1"/>
          </p:cNvSpPr>
          <p:nvPr/>
        </p:nvSpPr>
        <p:spPr bwMode="auto">
          <a:xfrm>
            <a:off x="3135313" y="2998788"/>
            <a:ext cx="858837" cy="3937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095" name="AutoShape 1607"/>
          <p:cNvSpPr>
            <a:spLocks noChangeArrowheads="1"/>
          </p:cNvSpPr>
          <p:nvPr/>
        </p:nvSpPr>
        <p:spPr bwMode="auto">
          <a:xfrm>
            <a:off x="3135313" y="4583113"/>
            <a:ext cx="858837" cy="3714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096" name="AutoShape 1608"/>
          <p:cNvSpPr>
            <a:spLocks noChangeArrowheads="1"/>
          </p:cNvSpPr>
          <p:nvPr/>
        </p:nvSpPr>
        <p:spPr bwMode="auto">
          <a:xfrm>
            <a:off x="3135313" y="4968875"/>
            <a:ext cx="858837" cy="7556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097" name="AutoShape 1609"/>
          <p:cNvSpPr>
            <a:spLocks noChangeArrowheads="1"/>
          </p:cNvSpPr>
          <p:nvPr/>
        </p:nvSpPr>
        <p:spPr bwMode="auto">
          <a:xfrm>
            <a:off x="3135313" y="4164013"/>
            <a:ext cx="858837" cy="3937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098" name="AutoShape 1610"/>
          <p:cNvSpPr>
            <a:spLocks noChangeArrowheads="1"/>
          </p:cNvSpPr>
          <p:nvPr/>
        </p:nvSpPr>
        <p:spPr bwMode="auto">
          <a:xfrm>
            <a:off x="4251325" y="5757863"/>
            <a:ext cx="858838" cy="371475"/>
          </a:xfrm>
          <a:prstGeom prst="roundRect">
            <a:avLst>
              <a:gd name="adj" fmla="val 16667"/>
            </a:avLst>
          </a:prstGeom>
          <a:solidFill>
            <a:srgbClr val="FFFF00">
              <a:alpha val="3000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099" name="AutoShape 1611"/>
          <p:cNvSpPr>
            <a:spLocks noChangeArrowheads="1"/>
          </p:cNvSpPr>
          <p:nvPr/>
        </p:nvSpPr>
        <p:spPr bwMode="auto">
          <a:xfrm>
            <a:off x="5380038" y="5757863"/>
            <a:ext cx="858837" cy="371475"/>
          </a:xfrm>
          <a:prstGeom prst="roundRect">
            <a:avLst>
              <a:gd name="adj" fmla="val 16667"/>
            </a:avLst>
          </a:prstGeom>
          <a:solidFill>
            <a:srgbClr val="FFFF00">
              <a:alpha val="3000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100" name="AutoShape 1612"/>
          <p:cNvSpPr>
            <a:spLocks noChangeArrowheads="1"/>
          </p:cNvSpPr>
          <p:nvPr/>
        </p:nvSpPr>
        <p:spPr bwMode="auto">
          <a:xfrm>
            <a:off x="1778000" y="2247900"/>
            <a:ext cx="858838" cy="3509963"/>
          </a:xfrm>
          <a:prstGeom prst="roundRect">
            <a:avLst>
              <a:gd name="adj" fmla="val 16667"/>
            </a:avLst>
          </a:prstGeom>
          <a:solidFill>
            <a:srgbClr val="FFFF00">
              <a:alpha val="3000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101" name="AutoShape 1613"/>
          <p:cNvSpPr>
            <a:spLocks noChangeArrowheads="1"/>
          </p:cNvSpPr>
          <p:nvPr/>
        </p:nvSpPr>
        <p:spPr bwMode="auto">
          <a:xfrm>
            <a:off x="8112125" y="2247900"/>
            <a:ext cx="858838" cy="3509963"/>
          </a:xfrm>
          <a:prstGeom prst="roundRect">
            <a:avLst>
              <a:gd name="adj" fmla="val 16667"/>
            </a:avLst>
          </a:prstGeom>
          <a:solidFill>
            <a:srgbClr val="FFFF00">
              <a:alpha val="3000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102" name="AutoShape 1614"/>
          <p:cNvSpPr>
            <a:spLocks noChangeArrowheads="1"/>
          </p:cNvSpPr>
          <p:nvPr/>
        </p:nvSpPr>
        <p:spPr bwMode="auto">
          <a:xfrm rot="2188154">
            <a:off x="7675563" y="2719388"/>
            <a:ext cx="406400" cy="180975"/>
          </a:xfrm>
          <a:prstGeom prst="rightArrow">
            <a:avLst>
              <a:gd name="adj1" fmla="val 50000"/>
              <a:gd name="adj2" fmla="val 5614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103" name="AutoShape 1615"/>
          <p:cNvSpPr>
            <a:spLocks noChangeArrowheads="1"/>
          </p:cNvSpPr>
          <p:nvPr/>
        </p:nvSpPr>
        <p:spPr bwMode="auto">
          <a:xfrm rot="2188154">
            <a:off x="7675563" y="3092450"/>
            <a:ext cx="406400" cy="180975"/>
          </a:xfrm>
          <a:prstGeom prst="rightArrow">
            <a:avLst>
              <a:gd name="adj1" fmla="val 50000"/>
              <a:gd name="adj2" fmla="val 5614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104" name="AutoShape 1616"/>
          <p:cNvSpPr>
            <a:spLocks noChangeArrowheads="1"/>
          </p:cNvSpPr>
          <p:nvPr/>
        </p:nvSpPr>
        <p:spPr bwMode="auto">
          <a:xfrm rot="2188154">
            <a:off x="7675563" y="4684713"/>
            <a:ext cx="406400" cy="180975"/>
          </a:xfrm>
          <a:prstGeom prst="rightArrow">
            <a:avLst>
              <a:gd name="adj1" fmla="val 50000"/>
              <a:gd name="adj2" fmla="val 5614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105" name="AutoShape 1617"/>
          <p:cNvSpPr>
            <a:spLocks noChangeArrowheads="1"/>
          </p:cNvSpPr>
          <p:nvPr/>
        </p:nvSpPr>
        <p:spPr bwMode="auto">
          <a:xfrm rot="2188154">
            <a:off x="7675563" y="5056188"/>
            <a:ext cx="406400" cy="180975"/>
          </a:xfrm>
          <a:prstGeom prst="rightArrow">
            <a:avLst>
              <a:gd name="adj1" fmla="val 50000"/>
              <a:gd name="adj2" fmla="val 5614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106" name="AutoShape 1618"/>
          <p:cNvSpPr>
            <a:spLocks noChangeArrowheads="1"/>
          </p:cNvSpPr>
          <p:nvPr/>
        </p:nvSpPr>
        <p:spPr bwMode="auto">
          <a:xfrm rot="2188154">
            <a:off x="7675563" y="5462588"/>
            <a:ext cx="406400" cy="180975"/>
          </a:xfrm>
          <a:prstGeom prst="rightArrow">
            <a:avLst>
              <a:gd name="adj1" fmla="val 50000"/>
              <a:gd name="adj2" fmla="val 5614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107" name="AutoShape 1619"/>
          <p:cNvSpPr>
            <a:spLocks noChangeArrowheads="1"/>
          </p:cNvSpPr>
          <p:nvPr/>
        </p:nvSpPr>
        <p:spPr bwMode="auto">
          <a:xfrm rot="-2181292">
            <a:off x="7675563" y="4265613"/>
            <a:ext cx="406400" cy="180975"/>
          </a:xfrm>
          <a:prstGeom prst="rightArrow">
            <a:avLst>
              <a:gd name="adj1" fmla="val 50000"/>
              <a:gd name="adj2" fmla="val 56140"/>
            </a:avLst>
          </a:prstGeom>
          <a:solidFill>
            <a:srgbClr val="3399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108" name="AutoShape 1620"/>
          <p:cNvSpPr>
            <a:spLocks noChangeArrowheads="1"/>
          </p:cNvSpPr>
          <p:nvPr/>
        </p:nvSpPr>
        <p:spPr bwMode="auto">
          <a:xfrm>
            <a:off x="7675563" y="2312988"/>
            <a:ext cx="406400" cy="180975"/>
          </a:xfrm>
          <a:prstGeom prst="rightArrow">
            <a:avLst>
              <a:gd name="adj1" fmla="val 50000"/>
              <a:gd name="adj2" fmla="val 5614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109" name="AutoShape 1621"/>
          <p:cNvSpPr>
            <a:spLocks noChangeArrowheads="1"/>
          </p:cNvSpPr>
          <p:nvPr/>
        </p:nvSpPr>
        <p:spPr bwMode="auto">
          <a:xfrm>
            <a:off x="7675563" y="3497263"/>
            <a:ext cx="406400" cy="180975"/>
          </a:xfrm>
          <a:prstGeom prst="rightArrow">
            <a:avLst>
              <a:gd name="adj1" fmla="val 50000"/>
              <a:gd name="adj2" fmla="val 5614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961110" name="AutoShape 1622"/>
          <p:cNvSpPr>
            <a:spLocks noChangeArrowheads="1"/>
          </p:cNvSpPr>
          <p:nvPr/>
        </p:nvSpPr>
        <p:spPr bwMode="auto">
          <a:xfrm>
            <a:off x="7675563" y="3881438"/>
            <a:ext cx="406400" cy="180975"/>
          </a:xfrm>
          <a:prstGeom prst="rightArrow">
            <a:avLst>
              <a:gd name="adj1" fmla="val 50000"/>
              <a:gd name="adj2" fmla="val 5614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6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6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6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6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6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96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96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6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6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96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96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96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96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96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96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96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96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96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96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96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093" grpId="0" animBg="1"/>
      <p:bldP spid="961094" grpId="0" animBg="1"/>
      <p:bldP spid="961095" grpId="0" animBg="1"/>
      <p:bldP spid="961096" grpId="0" animBg="1"/>
      <p:bldP spid="961097" grpId="0" animBg="1"/>
      <p:bldP spid="961098" grpId="0" animBg="1"/>
      <p:bldP spid="961099" grpId="0" animBg="1"/>
      <p:bldP spid="961100" grpId="0" animBg="1"/>
      <p:bldP spid="961101" grpId="0" animBg="1"/>
      <p:bldP spid="961102" grpId="0" animBg="1"/>
      <p:bldP spid="961103" grpId="0" animBg="1"/>
      <p:bldP spid="961104" grpId="0" animBg="1"/>
      <p:bldP spid="961105" grpId="0" animBg="1"/>
      <p:bldP spid="961106" grpId="0" animBg="1"/>
      <p:bldP spid="961107" grpId="0" animBg="1"/>
      <p:bldP spid="961108" grpId="0" animBg="1"/>
      <p:bldP spid="961109" grpId="0" animBg="1"/>
      <p:bldP spid="9611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3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18884" name="Text Box 4"/>
          <p:cNvSpPr txBox="1">
            <a:spLocks noChangeArrowheads="1"/>
          </p:cNvSpPr>
          <p:nvPr/>
        </p:nvSpPr>
        <p:spPr bwMode="auto">
          <a:xfrm>
            <a:off x="371475" y="1866900"/>
            <a:ext cx="8401050" cy="860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residual mantle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source would have a Sm/Nd higher or lower than a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primitive mantle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source?</a:t>
            </a: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018887" name="Text Box 7"/>
          <p:cNvSpPr txBox="1">
            <a:spLocks noChangeArrowheads="1"/>
          </p:cNvSpPr>
          <p:nvPr/>
        </p:nvSpPr>
        <p:spPr bwMode="auto">
          <a:xfrm>
            <a:off x="0" y="1176338"/>
            <a:ext cx="9144000" cy="69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Question:</a:t>
            </a:r>
          </a:p>
        </p:txBody>
      </p:sp>
      <p:sp>
        <p:nvSpPr>
          <p:cNvPr id="1018889" name="Text Box 9"/>
          <p:cNvSpPr txBox="1">
            <a:spLocks noChangeArrowheads="1"/>
          </p:cNvSpPr>
          <p:nvPr/>
        </p:nvSpPr>
        <p:spPr bwMode="auto">
          <a:xfrm>
            <a:off x="371475" y="4216400"/>
            <a:ext cx="1785938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Higher</a:t>
            </a:r>
          </a:p>
        </p:txBody>
      </p:sp>
      <p:grpSp>
        <p:nvGrpSpPr>
          <p:cNvPr id="2" name="Group 58"/>
          <p:cNvGrpSpPr>
            <a:grpSpLocks noChangeAspect="1"/>
          </p:cNvGrpSpPr>
          <p:nvPr/>
        </p:nvGrpSpPr>
        <p:grpSpPr bwMode="auto">
          <a:xfrm>
            <a:off x="1989138" y="2773363"/>
            <a:ext cx="4930775" cy="3519487"/>
            <a:chOff x="2403" y="1963"/>
            <a:chExt cx="3493" cy="2493"/>
          </a:xfrm>
        </p:grpSpPr>
        <p:grpSp>
          <p:nvGrpSpPr>
            <p:cNvPr id="64524" name="Group 11"/>
            <p:cNvGrpSpPr>
              <a:grpSpLocks noChangeAspect="1"/>
            </p:cNvGrpSpPr>
            <p:nvPr/>
          </p:nvGrpSpPr>
          <p:grpSpPr bwMode="auto">
            <a:xfrm>
              <a:off x="2403" y="1963"/>
              <a:ext cx="3493" cy="2493"/>
              <a:chOff x="2267" y="1827"/>
              <a:chExt cx="3493" cy="2493"/>
            </a:xfrm>
          </p:grpSpPr>
          <p:grpSp>
            <p:nvGrpSpPr>
              <p:cNvPr id="64543" name="Group 12"/>
              <p:cNvGrpSpPr>
                <a:grpSpLocks noChangeAspect="1"/>
              </p:cNvGrpSpPr>
              <p:nvPr/>
            </p:nvGrpSpPr>
            <p:grpSpPr bwMode="auto">
              <a:xfrm>
                <a:off x="2267" y="1827"/>
                <a:ext cx="3493" cy="2493"/>
                <a:chOff x="2267" y="1827"/>
                <a:chExt cx="3493" cy="2493"/>
              </a:xfrm>
            </p:grpSpPr>
            <p:grpSp>
              <p:nvGrpSpPr>
                <p:cNvPr id="64545" name="Group 13"/>
                <p:cNvGrpSpPr>
                  <a:grpSpLocks noChangeAspect="1"/>
                </p:cNvGrpSpPr>
                <p:nvPr/>
              </p:nvGrpSpPr>
              <p:grpSpPr bwMode="auto">
                <a:xfrm>
                  <a:off x="2267" y="1827"/>
                  <a:ext cx="3493" cy="2493"/>
                  <a:chOff x="2267" y="1827"/>
                  <a:chExt cx="3493" cy="2493"/>
                </a:xfrm>
              </p:grpSpPr>
              <p:grpSp>
                <p:nvGrpSpPr>
                  <p:cNvPr id="64547" name="Group 1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267" y="1827"/>
                    <a:ext cx="3493" cy="2493"/>
                    <a:chOff x="2267" y="1827"/>
                    <a:chExt cx="3493" cy="2493"/>
                  </a:xfrm>
                </p:grpSpPr>
                <p:grpSp>
                  <p:nvGrpSpPr>
                    <p:cNvPr id="64554" name="Group 1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267" y="1827"/>
                      <a:ext cx="3493" cy="2493"/>
                      <a:chOff x="2267" y="1827"/>
                      <a:chExt cx="3493" cy="2493"/>
                    </a:xfrm>
                  </p:grpSpPr>
                  <p:grpSp>
                    <p:nvGrpSpPr>
                      <p:cNvPr id="64556" name="Group 1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267" y="1827"/>
                        <a:ext cx="3493" cy="2493"/>
                        <a:chOff x="2267" y="1827"/>
                        <a:chExt cx="3493" cy="2493"/>
                      </a:xfrm>
                    </p:grpSpPr>
                    <p:grpSp>
                      <p:nvGrpSpPr>
                        <p:cNvPr id="64558" name="Group 1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267" y="1827"/>
                          <a:ext cx="3493" cy="2493"/>
                          <a:chOff x="2267" y="1827"/>
                          <a:chExt cx="3493" cy="2493"/>
                        </a:xfrm>
                      </p:grpSpPr>
                      <p:grpSp>
                        <p:nvGrpSpPr>
                          <p:cNvPr id="64561" name="Group 1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267" y="1827"/>
                            <a:ext cx="3493" cy="2493"/>
                            <a:chOff x="2267" y="1827"/>
                            <a:chExt cx="3493" cy="2493"/>
                          </a:xfrm>
                        </p:grpSpPr>
                        <p:grpSp>
                          <p:nvGrpSpPr>
                            <p:cNvPr id="64563" name="Group 1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267" y="1827"/>
                              <a:ext cx="3493" cy="2493"/>
                              <a:chOff x="2267" y="1827"/>
                              <a:chExt cx="3493" cy="2493"/>
                            </a:xfrm>
                          </p:grpSpPr>
                          <p:pic>
                            <p:nvPicPr>
                              <p:cNvPr id="64569" name="Picture 2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" cstate="print"/>
                              <a:srcRect t="50708"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267" y="1827"/>
                                <a:ext cx="3493" cy="2493"/>
                              </a:xfrm>
                              <a:prstGeom prst="rect">
                                <a:avLst/>
                              </a:prstGeom>
                              <a:noFill/>
                              <a:ln w="9525" algn="ctr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sp>
                            <p:nvSpPr>
                              <p:cNvPr id="1018901" name="Rectangle 21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351" y="3807"/>
                                <a:ext cx="288" cy="25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9525" algn="ctr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pPr>
                                  <a:defRPr/>
                                </a:pPr>
                                <a:endParaRPr lang="it-IT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018902" name="Oval 22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935" y="3964"/>
                              <a:ext cx="56" cy="1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 algn="ctr">
                              <a:noFill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defRPr/>
                              </a:pPr>
                              <a:endParaRPr lang="it-IT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018903" name="Oval 23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3250" y="3964"/>
                              <a:ext cx="92" cy="1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 algn="ctr">
                              <a:noFill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defRPr/>
                              </a:pPr>
                              <a:endParaRPr lang="it-IT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018904" name="Oval 24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3408" y="3955"/>
                              <a:ext cx="91" cy="1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 algn="ctr">
                              <a:noFill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defRPr/>
                              </a:pPr>
                              <a:endParaRPr lang="it-IT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018905" name="Oval 25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3601" y="3964"/>
                              <a:ext cx="92" cy="117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 algn="ctr">
                              <a:noFill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defRPr/>
                              </a:pPr>
                              <a:endParaRPr lang="it-IT"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018906" name="Oval 26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4924" y="3966"/>
                              <a:ext cx="91" cy="115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 w="9525" algn="ctr">
                              <a:noFill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defRPr/>
                              </a:pPr>
                              <a:endParaRPr lang="it-IT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018907" name="Oval 27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4096" y="3969"/>
                            <a:ext cx="92" cy="114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 algn="ctr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it-IT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018908" name="Rectangle 2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670" y="2460"/>
                          <a:ext cx="822" cy="12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 algn="ctr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it-IT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1018909" name="Freeform 2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2745" y="2538"/>
                          <a:ext cx="864" cy="39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7" y="30"/>
                            </a:cxn>
                            <a:cxn ang="0">
                              <a:pos x="0" y="258"/>
                            </a:cxn>
                            <a:cxn ang="0">
                              <a:pos x="42" y="282"/>
                            </a:cxn>
                            <a:cxn ang="0">
                              <a:pos x="147" y="261"/>
                            </a:cxn>
                            <a:cxn ang="0">
                              <a:pos x="222" y="270"/>
                            </a:cxn>
                            <a:cxn ang="0">
                              <a:pos x="303" y="282"/>
                            </a:cxn>
                            <a:cxn ang="0">
                              <a:pos x="348" y="312"/>
                            </a:cxn>
                            <a:cxn ang="0">
                              <a:pos x="477" y="381"/>
                            </a:cxn>
                            <a:cxn ang="0">
                              <a:pos x="603" y="390"/>
                            </a:cxn>
                            <a:cxn ang="0">
                              <a:pos x="711" y="396"/>
                            </a:cxn>
                            <a:cxn ang="0">
                              <a:pos x="864" y="387"/>
                            </a:cxn>
                            <a:cxn ang="0">
                              <a:pos x="585" y="348"/>
                            </a:cxn>
                            <a:cxn ang="0">
                              <a:pos x="417" y="267"/>
                            </a:cxn>
                            <a:cxn ang="0">
                              <a:pos x="405" y="210"/>
                            </a:cxn>
                            <a:cxn ang="0">
                              <a:pos x="444" y="132"/>
                            </a:cxn>
                            <a:cxn ang="0">
                              <a:pos x="546" y="0"/>
                            </a:cxn>
                            <a:cxn ang="0">
                              <a:pos x="429" y="30"/>
                            </a:cxn>
                            <a:cxn ang="0">
                              <a:pos x="27" y="30"/>
                            </a:cxn>
                          </a:cxnLst>
                          <a:rect l="0" t="0" r="r" b="b"/>
                          <a:pathLst>
                            <a:path w="864" h="396">
                              <a:moveTo>
                                <a:pt x="27" y="30"/>
                              </a:moveTo>
                              <a:lnTo>
                                <a:pt x="0" y="258"/>
                              </a:lnTo>
                              <a:lnTo>
                                <a:pt x="42" y="282"/>
                              </a:lnTo>
                              <a:lnTo>
                                <a:pt x="147" y="261"/>
                              </a:lnTo>
                              <a:lnTo>
                                <a:pt x="222" y="270"/>
                              </a:lnTo>
                              <a:lnTo>
                                <a:pt x="303" y="282"/>
                              </a:lnTo>
                              <a:lnTo>
                                <a:pt x="348" y="312"/>
                              </a:lnTo>
                              <a:lnTo>
                                <a:pt x="477" y="381"/>
                              </a:lnTo>
                              <a:lnTo>
                                <a:pt x="603" y="390"/>
                              </a:lnTo>
                              <a:lnTo>
                                <a:pt x="711" y="396"/>
                              </a:lnTo>
                              <a:lnTo>
                                <a:pt x="864" y="387"/>
                              </a:lnTo>
                              <a:lnTo>
                                <a:pt x="585" y="348"/>
                              </a:lnTo>
                              <a:lnTo>
                                <a:pt x="417" y="267"/>
                              </a:lnTo>
                              <a:lnTo>
                                <a:pt x="405" y="210"/>
                              </a:lnTo>
                              <a:lnTo>
                                <a:pt x="444" y="132"/>
                              </a:lnTo>
                              <a:lnTo>
                                <a:pt x="546" y="0"/>
                              </a:lnTo>
                              <a:lnTo>
                                <a:pt x="429" y="30"/>
                              </a:lnTo>
                              <a:lnTo>
                                <a:pt x="27" y="3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9525" cap="flat" cmpd="sng">
                          <a:noFill/>
                          <a:prstDash val="solid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it-IT">
                            <a:latin typeface="Calibri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018910" name="Freeform 3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805" y="2470"/>
                        <a:ext cx="2675" cy="46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676" y="10"/>
                          </a:cxn>
                          <a:cxn ang="0">
                            <a:pos x="1900" y="2"/>
                          </a:cxn>
                          <a:cxn ang="0">
                            <a:pos x="1348" y="22"/>
                          </a:cxn>
                          <a:cxn ang="0">
                            <a:pos x="832" y="78"/>
                          </a:cxn>
                          <a:cxn ang="0">
                            <a:pos x="396" y="226"/>
                          </a:cxn>
                          <a:cxn ang="0">
                            <a:pos x="88" y="386"/>
                          </a:cxn>
                          <a:cxn ang="0">
                            <a:pos x="0" y="466"/>
                          </a:cxn>
                        </a:cxnLst>
                        <a:rect l="0" t="0" r="r" b="b"/>
                        <a:pathLst>
                          <a:path w="2676" h="466">
                            <a:moveTo>
                              <a:pt x="2676" y="10"/>
                            </a:moveTo>
                            <a:cubicBezTo>
                              <a:pt x="2398" y="5"/>
                              <a:pt x="2121" y="0"/>
                              <a:pt x="1900" y="2"/>
                            </a:cubicBezTo>
                            <a:cubicBezTo>
                              <a:pt x="1679" y="4"/>
                              <a:pt x="1526" y="9"/>
                              <a:pt x="1348" y="22"/>
                            </a:cubicBezTo>
                            <a:cubicBezTo>
                              <a:pt x="1170" y="35"/>
                              <a:pt x="991" y="44"/>
                              <a:pt x="832" y="78"/>
                            </a:cubicBezTo>
                            <a:cubicBezTo>
                              <a:pt x="673" y="112"/>
                              <a:pt x="520" y="175"/>
                              <a:pt x="396" y="226"/>
                            </a:cubicBezTo>
                            <a:cubicBezTo>
                              <a:pt x="272" y="277"/>
                              <a:pt x="154" y="346"/>
                              <a:pt x="88" y="386"/>
                            </a:cubicBezTo>
                            <a:cubicBezTo>
                              <a:pt x="22" y="426"/>
                              <a:pt x="11" y="446"/>
                              <a:pt x="0" y="466"/>
                            </a:cubicBezTo>
                          </a:path>
                        </a:pathLst>
                      </a:custGeom>
                      <a:noFill/>
                      <a:ln w="38100" cap="flat" cmpd="sng">
                        <a:solidFill>
                          <a:srgbClr val="969696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it-IT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018911" name="Rectangle 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34" y="1941"/>
                      <a:ext cx="265" cy="18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1018912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2724" y="2874"/>
                    <a:ext cx="180" cy="1243"/>
                  </a:xfrm>
                  <a:custGeom>
                    <a:avLst/>
                    <a:gdLst/>
                    <a:ahLst/>
                    <a:cxnLst>
                      <a:cxn ang="0">
                        <a:pos x="27" y="1230"/>
                      </a:cxn>
                      <a:cxn ang="0">
                        <a:pos x="0" y="156"/>
                      </a:cxn>
                      <a:cxn ang="0">
                        <a:pos x="60" y="36"/>
                      </a:cxn>
                      <a:cxn ang="0">
                        <a:pos x="81" y="0"/>
                      </a:cxn>
                      <a:cxn ang="0">
                        <a:pos x="111" y="45"/>
                      </a:cxn>
                      <a:cxn ang="0">
                        <a:pos x="177" y="252"/>
                      </a:cxn>
                      <a:cxn ang="0">
                        <a:pos x="132" y="555"/>
                      </a:cxn>
                      <a:cxn ang="0">
                        <a:pos x="123" y="1242"/>
                      </a:cxn>
                      <a:cxn ang="0">
                        <a:pos x="54" y="1239"/>
                      </a:cxn>
                      <a:cxn ang="0">
                        <a:pos x="27" y="1230"/>
                      </a:cxn>
                    </a:cxnLst>
                    <a:rect l="0" t="0" r="r" b="b"/>
                    <a:pathLst>
                      <a:path w="177" h="1242">
                        <a:moveTo>
                          <a:pt x="27" y="1230"/>
                        </a:moveTo>
                        <a:lnTo>
                          <a:pt x="0" y="156"/>
                        </a:lnTo>
                        <a:lnTo>
                          <a:pt x="60" y="36"/>
                        </a:lnTo>
                        <a:lnTo>
                          <a:pt x="81" y="0"/>
                        </a:lnTo>
                        <a:lnTo>
                          <a:pt x="111" y="45"/>
                        </a:lnTo>
                        <a:lnTo>
                          <a:pt x="177" y="252"/>
                        </a:lnTo>
                        <a:lnTo>
                          <a:pt x="132" y="555"/>
                        </a:lnTo>
                        <a:lnTo>
                          <a:pt x="123" y="1242"/>
                        </a:lnTo>
                        <a:lnTo>
                          <a:pt x="54" y="1239"/>
                        </a:lnTo>
                        <a:lnTo>
                          <a:pt x="27" y="123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it-IT">
                      <a:latin typeface="Calibri" pitchFamily="34" charset="0"/>
                    </a:endParaRPr>
                  </a:p>
                </p:txBody>
              </p:sp>
              <p:sp>
                <p:nvSpPr>
                  <p:cNvPr id="1018913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2928" y="2832"/>
                    <a:ext cx="162" cy="1284"/>
                  </a:xfrm>
                  <a:custGeom>
                    <a:avLst/>
                    <a:gdLst/>
                    <a:ahLst/>
                    <a:cxnLst>
                      <a:cxn ang="0">
                        <a:pos x="15" y="960"/>
                      </a:cxn>
                      <a:cxn ang="0">
                        <a:pos x="0" y="87"/>
                      </a:cxn>
                      <a:cxn ang="0">
                        <a:pos x="72" y="18"/>
                      </a:cxn>
                      <a:cxn ang="0">
                        <a:pos x="84" y="0"/>
                      </a:cxn>
                      <a:cxn ang="0">
                        <a:pos x="162" y="201"/>
                      </a:cxn>
                      <a:cxn ang="0">
                        <a:pos x="162" y="288"/>
                      </a:cxn>
                      <a:cxn ang="0">
                        <a:pos x="102" y="366"/>
                      </a:cxn>
                      <a:cxn ang="0">
                        <a:pos x="102" y="483"/>
                      </a:cxn>
                      <a:cxn ang="0">
                        <a:pos x="114" y="1284"/>
                      </a:cxn>
                      <a:cxn ang="0">
                        <a:pos x="42" y="1287"/>
                      </a:cxn>
                      <a:cxn ang="0">
                        <a:pos x="15" y="960"/>
                      </a:cxn>
                    </a:cxnLst>
                    <a:rect l="0" t="0" r="r" b="b"/>
                    <a:pathLst>
                      <a:path w="162" h="1287">
                        <a:moveTo>
                          <a:pt x="15" y="960"/>
                        </a:moveTo>
                        <a:lnTo>
                          <a:pt x="0" y="87"/>
                        </a:lnTo>
                        <a:lnTo>
                          <a:pt x="72" y="18"/>
                        </a:lnTo>
                        <a:lnTo>
                          <a:pt x="84" y="0"/>
                        </a:lnTo>
                        <a:lnTo>
                          <a:pt x="162" y="201"/>
                        </a:lnTo>
                        <a:lnTo>
                          <a:pt x="162" y="288"/>
                        </a:lnTo>
                        <a:lnTo>
                          <a:pt x="102" y="366"/>
                        </a:lnTo>
                        <a:lnTo>
                          <a:pt x="102" y="483"/>
                        </a:lnTo>
                        <a:lnTo>
                          <a:pt x="114" y="1284"/>
                        </a:lnTo>
                        <a:lnTo>
                          <a:pt x="42" y="1287"/>
                        </a:lnTo>
                        <a:lnTo>
                          <a:pt x="15" y="96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it-IT">
                      <a:latin typeface="Calibri" pitchFamily="34" charset="0"/>
                    </a:endParaRPr>
                  </a:p>
                </p:txBody>
              </p:sp>
              <p:sp>
                <p:nvSpPr>
                  <p:cNvPr id="101891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3141" y="2964"/>
                    <a:ext cx="171" cy="1153"/>
                  </a:xfrm>
                  <a:custGeom>
                    <a:avLst/>
                    <a:gdLst/>
                    <a:ahLst/>
                    <a:cxnLst>
                      <a:cxn ang="0">
                        <a:pos x="12" y="831"/>
                      </a:cxn>
                      <a:cxn ang="0">
                        <a:pos x="0" y="204"/>
                      </a:cxn>
                      <a:cxn ang="0">
                        <a:pos x="81" y="0"/>
                      </a:cxn>
                      <a:cxn ang="0">
                        <a:pos x="123" y="24"/>
                      </a:cxn>
                      <a:cxn ang="0">
                        <a:pos x="171" y="213"/>
                      </a:cxn>
                      <a:cxn ang="0">
                        <a:pos x="105" y="1152"/>
                      </a:cxn>
                      <a:cxn ang="0">
                        <a:pos x="18" y="1146"/>
                      </a:cxn>
                      <a:cxn ang="0">
                        <a:pos x="12" y="831"/>
                      </a:cxn>
                    </a:cxnLst>
                    <a:rect l="0" t="0" r="r" b="b"/>
                    <a:pathLst>
                      <a:path w="171" h="1152">
                        <a:moveTo>
                          <a:pt x="12" y="831"/>
                        </a:moveTo>
                        <a:lnTo>
                          <a:pt x="0" y="204"/>
                        </a:lnTo>
                        <a:lnTo>
                          <a:pt x="81" y="0"/>
                        </a:lnTo>
                        <a:lnTo>
                          <a:pt x="123" y="24"/>
                        </a:lnTo>
                        <a:lnTo>
                          <a:pt x="171" y="213"/>
                        </a:lnTo>
                        <a:lnTo>
                          <a:pt x="105" y="1152"/>
                        </a:lnTo>
                        <a:lnTo>
                          <a:pt x="18" y="1146"/>
                        </a:lnTo>
                        <a:lnTo>
                          <a:pt x="12" y="83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it-IT">
                      <a:latin typeface="Calibri" pitchFamily="34" charset="0"/>
                    </a:endParaRPr>
                  </a:p>
                </p:txBody>
              </p:sp>
              <p:sp>
                <p:nvSpPr>
                  <p:cNvPr id="101891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3348" y="2949"/>
                    <a:ext cx="165" cy="436"/>
                  </a:xfrm>
                  <a:custGeom>
                    <a:avLst/>
                    <a:gdLst/>
                    <a:ahLst/>
                    <a:cxnLst>
                      <a:cxn ang="0">
                        <a:pos x="0" y="384"/>
                      </a:cxn>
                      <a:cxn ang="0">
                        <a:pos x="3" y="201"/>
                      </a:cxn>
                      <a:cxn ang="0">
                        <a:pos x="87" y="0"/>
                      </a:cxn>
                      <a:cxn ang="0">
                        <a:pos x="165" y="216"/>
                      </a:cxn>
                      <a:cxn ang="0">
                        <a:pos x="111" y="285"/>
                      </a:cxn>
                      <a:cxn ang="0">
                        <a:pos x="99" y="381"/>
                      </a:cxn>
                      <a:cxn ang="0">
                        <a:pos x="63" y="438"/>
                      </a:cxn>
                      <a:cxn ang="0">
                        <a:pos x="0" y="384"/>
                      </a:cxn>
                    </a:cxnLst>
                    <a:rect l="0" t="0" r="r" b="b"/>
                    <a:pathLst>
                      <a:path w="165" h="438">
                        <a:moveTo>
                          <a:pt x="0" y="384"/>
                        </a:moveTo>
                        <a:lnTo>
                          <a:pt x="3" y="201"/>
                        </a:lnTo>
                        <a:lnTo>
                          <a:pt x="87" y="0"/>
                        </a:lnTo>
                        <a:lnTo>
                          <a:pt x="165" y="216"/>
                        </a:lnTo>
                        <a:lnTo>
                          <a:pt x="111" y="285"/>
                        </a:lnTo>
                        <a:lnTo>
                          <a:pt x="99" y="381"/>
                        </a:lnTo>
                        <a:lnTo>
                          <a:pt x="63" y="438"/>
                        </a:lnTo>
                        <a:lnTo>
                          <a:pt x="0" y="38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it-IT">
                      <a:latin typeface="Calibri" pitchFamily="34" charset="0"/>
                    </a:endParaRPr>
                  </a:p>
                </p:txBody>
              </p:sp>
              <p:sp>
                <p:nvSpPr>
                  <p:cNvPr id="101891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3567" y="2951"/>
                    <a:ext cx="98" cy="172"/>
                  </a:xfrm>
                  <a:custGeom>
                    <a:avLst/>
                    <a:gdLst/>
                    <a:ahLst/>
                    <a:cxnLst>
                      <a:cxn ang="0">
                        <a:pos x="0" y="169"/>
                      </a:cxn>
                      <a:cxn ang="0">
                        <a:pos x="62" y="0"/>
                      </a:cxn>
                      <a:cxn ang="0">
                        <a:pos x="71" y="4"/>
                      </a:cxn>
                      <a:cxn ang="0">
                        <a:pos x="98" y="85"/>
                      </a:cxn>
                      <a:cxn ang="0">
                        <a:pos x="8" y="175"/>
                      </a:cxn>
                      <a:cxn ang="0">
                        <a:pos x="0" y="169"/>
                      </a:cxn>
                    </a:cxnLst>
                    <a:rect l="0" t="0" r="r" b="b"/>
                    <a:pathLst>
                      <a:path w="98" h="175">
                        <a:moveTo>
                          <a:pt x="0" y="169"/>
                        </a:moveTo>
                        <a:lnTo>
                          <a:pt x="62" y="0"/>
                        </a:lnTo>
                        <a:lnTo>
                          <a:pt x="71" y="4"/>
                        </a:lnTo>
                        <a:lnTo>
                          <a:pt x="98" y="85"/>
                        </a:lnTo>
                        <a:lnTo>
                          <a:pt x="8" y="175"/>
                        </a:lnTo>
                        <a:lnTo>
                          <a:pt x="0" y="16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it-IT">
                      <a:latin typeface="Calibri" pitchFamily="34" charset="0"/>
                    </a:endParaRPr>
                  </a:p>
                </p:txBody>
              </p:sp>
              <p:sp>
                <p:nvSpPr>
                  <p:cNvPr id="1018917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3647" y="3057"/>
                    <a:ext cx="43" cy="66"/>
                  </a:xfrm>
                  <a:custGeom>
                    <a:avLst/>
                    <a:gdLst/>
                    <a:ahLst/>
                    <a:cxnLst>
                      <a:cxn ang="0">
                        <a:pos x="3" y="48"/>
                      </a:cxn>
                      <a:cxn ang="0">
                        <a:pos x="43" y="68"/>
                      </a:cxn>
                      <a:cxn ang="0">
                        <a:pos x="43" y="48"/>
                      </a:cxn>
                      <a:cxn ang="0">
                        <a:pos x="28" y="0"/>
                      </a:cxn>
                      <a:cxn ang="0">
                        <a:pos x="0" y="27"/>
                      </a:cxn>
                      <a:cxn ang="0">
                        <a:pos x="3" y="48"/>
                      </a:cxn>
                    </a:cxnLst>
                    <a:rect l="0" t="0" r="r" b="b"/>
                    <a:pathLst>
                      <a:path w="43" h="68">
                        <a:moveTo>
                          <a:pt x="3" y="48"/>
                        </a:moveTo>
                        <a:lnTo>
                          <a:pt x="43" y="68"/>
                        </a:lnTo>
                        <a:lnTo>
                          <a:pt x="43" y="48"/>
                        </a:lnTo>
                        <a:lnTo>
                          <a:pt x="28" y="0"/>
                        </a:lnTo>
                        <a:lnTo>
                          <a:pt x="0" y="27"/>
                        </a:lnTo>
                        <a:lnTo>
                          <a:pt x="3" y="4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it-IT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018918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2753" y="2110"/>
                  <a:ext cx="2761" cy="1979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Calibri" pitchFamily="34" charset="0"/>
                  </a:endParaRPr>
                </a:p>
              </p:txBody>
            </p:sp>
          </p:grpSp>
          <p:sp>
            <p:nvSpPr>
              <p:cNvPr id="1018919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4735" y="1952"/>
                <a:ext cx="388" cy="17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latin typeface="Calibri" pitchFamily="34" charset="0"/>
                </a:endParaRPr>
              </a:p>
            </p:txBody>
          </p:sp>
        </p:grpSp>
        <p:sp>
          <p:nvSpPr>
            <p:cNvPr id="1018920" name="Freeform 40"/>
            <p:cNvSpPr>
              <a:spLocks noChangeAspect="1"/>
            </p:cNvSpPr>
            <p:nvPr/>
          </p:nvSpPr>
          <p:spPr bwMode="auto">
            <a:xfrm>
              <a:off x="3497" y="3036"/>
              <a:ext cx="2111" cy="1227"/>
            </a:xfrm>
            <a:custGeom>
              <a:avLst/>
              <a:gdLst/>
              <a:ahLst/>
              <a:cxnLst>
                <a:cxn ang="0">
                  <a:pos x="2111" y="0"/>
                </a:cxn>
                <a:cxn ang="0">
                  <a:pos x="1575" y="48"/>
                </a:cxn>
                <a:cxn ang="0">
                  <a:pos x="1031" y="152"/>
                </a:cxn>
                <a:cxn ang="0">
                  <a:pos x="619" y="284"/>
                </a:cxn>
                <a:cxn ang="0">
                  <a:pos x="287" y="516"/>
                </a:cxn>
                <a:cxn ang="0">
                  <a:pos x="131" y="812"/>
                </a:cxn>
                <a:cxn ang="0">
                  <a:pos x="19" y="1160"/>
                </a:cxn>
                <a:cxn ang="0">
                  <a:pos x="19" y="1216"/>
                </a:cxn>
              </a:cxnLst>
              <a:rect l="0" t="0" r="r" b="b"/>
              <a:pathLst>
                <a:path w="2111" h="1227">
                  <a:moveTo>
                    <a:pt x="2111" y="0"/>
                  </a:moveTo>
                  <a:cubicBezTo>
                    <a:pt x="1933" y="11"/>
                    <a:pt x="1755" y="23"/>
                    <a:pt x="1575" y="48"/>
                  </a:cubicBezTo>
                  <a:cubicBezTo>
                    <a:pt x="1395" y="73"/>
                    <a:pt x="1190" y="113"/>
                    <a:pt x="1031" y="152"/>
                  </a:cubicBezTo>
                  <a:cubicBezTo>
                    <a:pt x="872" y="191"/>
                    <a:pt x="743" y="223"/>
                    <a:pt x="619" y="284"/>
                  </a:cubicBezTo>
                  <a:cubicBezTo>
                    <a:pt x="495" y="345"/>
                    <a:pt x="368" y="428"/>
                    <a:pt x="287" y="516"/>
                  </a:cubicBezTo>
                  <a:cubicBezTo>
                    <a:pt x="206" y="604"/>
                    <a:pt x="176" y="705"/>
                    <a:pt x="131" y="812"/>
                  </a:cubicBezTo>
                  <a:cubicBezTo>
                    <a:pt x="86" y="919"/>
                    <a:pt x="38" y="1093"/>
                    <a:pt x="19" y="1160"/>
                  </a:cubicBezTo>
                  <a:cubicBezTo>
                    <a:pt x="0" y="1227"/>
                    <a:pt x="9" y="1221"/>
                    <a:pt x="19" y="1216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18921" name="Freeform 41"/>
            <p:cNvSpPr>
              <a:spLocks noChangeAspect="1"/>
            </p:cNvSpPr>
            <p:nvPr/>
          </p:nvSpPr>
          <p:spPr bwMode="auto">
            <a:xfrm>
              <a:off x="3688" y="3224"/>
              <a:ext cx="1923" cy="1032"/>
            </a:xfrm>
            <a:custGeom>
              <a:avLst/>
              <a:gdLst/>
              <a:ahLst/>
              <a:cxnLst>
                <a:cxn ang="0">
                  <a:pos x="1924" y="0"/>
                </a:cxn>
                <a:cxn ang="0">
                  <a:pos x="1596" y="40"/>
                </a:cxn>
                <a:cxn ang="0">
                  <a:pos x="936" y="220"/>
                </a:cxn>
                <a:cxn ang="0">
                  <a:pos x="428" y="468"/>
                </a:cxn>
                <a:cxn ang="0">
                  <a:pos x="180" y="688"/>
                </a:cxn>
                <a:cxn ang="0">
                  <a:pos x="48" y="832"/>
                </a:cxn>
                <a:cxn ang="0">
                  <a:pos x="0" y="1032"/>
                </a:cxn>
              </a:cxnLst>
              <a:rect l="0" t="0" r="r" b="b"/>
              <a:pathLst>
                <a:path w="1924" h="1032">
                  <a:moveTo>
                    <a:pt x="1924" y="0"/>
                  </a:moveTo>
                  <a:cubicBezTo>
                    <a:pt x="1842" y="1"/>
                    <a:pt x="1761" y="3"/>
                    <a:pt x="1596" y="40"/>
                  </a:cubicBezTo>
                  <a:cubicBezTo>
                    <a:pt x="1431" y="77"/>
                    <a:pt x="1131" y="149"/>
                    <a:pt x="936" y="220"/>
                  </a:cubicBezTo>
                  <a:cubicBezTo>
                    <a:pt x="741" y="291"/>
                    <a:pt x="554" y="390"/>
                    <a:pt x="428" y="468"/>
                  </a:cubicBezTo>
                  <a:cubicBezTo>
                    <a:pt x="302" y="546"/>
                    <a:pt x="243" y="627"/>
                    <a:pt x="180" y="688"/>
                  </a:cubicBezTo>
                  <a:cubicBezTo>
                    <a:pt x="117" y="749"/>
                    <a:pt x="78" y="775"/>
                    <a:pt x="48" y="832"/>
                  </a:cubicBezTo>
                  <a:cubicBezTo>
                    <a:pt x="18" y="889"/>
                    <a:pt x="9" y="960"/>
                    <a:pt x="0" y="103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18922" name="Freeform 42"/>
            <p:cNvSpPr>
              <a:spLocks noChangeAspect="1"/>
            </p:cNvSpPr>
            <p:nvPr/>
          </p:nvSpPr>
          <p:spPr bwMode="auto">
            <a:xfrm>
              <a:off x="4088" y="3444"/>
              <a:ext cx="1524" cy="812"/>
            </a:xfrm>
            <a:custGeom>
              <a:avLst/>
              <a:gdLst/>
              <a:ahLst/>
              <a:cxnLst>
                <a:cxn ang="0">
                  <a:pos x="1524" y="0"/>
                </a:cxn>
                <a:cxn ang="0">
                  <a:pos x="1084" y="124"/>
                </a:cxn>
                <a:cxn ang="0">
                  <a:pos x="504" y="420"/>
                </a:cxn>
                <a:cxn ang="0">
                  <a:pos x="132" y="664"/>
                </a:cxn>
                <a:cxn ang="0">
                  <a:pos x="0" y="812"/>
                </a:cxn>
              </a:cxnLst>
              <a:rect l="0" t="0" r="r" b="b"/>
              <a:pathLst>
                <a:path w="1524" h="812">
                  <a:moveTo>
                    <a:pt x="1524" y="0"/>
                  </a:moveTo>
                  <a:cubicBezTo>
                    <a:pt x="1389" y="27"/>
                    <a:pt x="1254" y="54"/>
                    <a:pt x="1084" y="124"/>
                  </a:cubicBezTo>
                  <a:cubicBezTo>
                    <a:pt x="914" y="194"/>
                    <a:pt x="663" y="330"/>
                    <a:pt x="504" y="420"/>
                  </a:cubicBezTo>
                  <a:cubicBezTo>
                    <a:pt x="345" y="510"/>
                    <a:pt x="216" y="599"/>
                    <a:pt x="132" y="664"/>
                  </a:cubicBezTo>
                  <a:cubicBezTo>
                    <a:pt x="48" y="729"/>
                    <a:pt x="24" y="770"/>
                    <a:pt x="0" y="81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18923" name="Freeform 43"/>
            <p:cNvSpPr>
              <a:spLocks noChangeAspect="1"/>
            </p:cNvSpPr>
            <p:nvPr/>
          </p:nvSpPr>
          <p:spPr bwMode="auto">
            <a:xfrm>
              <a:off x="4884" y="3732"/>
              <a:ext cx="724" cy="524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508" y="100"/>
                </a:cxn>
                <a:cxn ang="0">
                  <a:pos x="196" y="352"/>
                </a:cxn>
                <a:cxn ang="0">
                  <a:pos x="0" y="524"/>
                </a:cxn>
              </a:cxnLst>
              <a:rect l="0" t="0" r="r" b="b"/>
              <a:pathLst>
                <a:path w="724" h="524">
                  <a:moveTo>
                    <a:pt x="724" y="0"/>
                  </a:moveTo>
                  <a:cubicBezTo>
                    <a:pt x="660" y="20"/>
                    <a:pt x="596" y="41"/>
                    <a:pt x="508" y="100"/>
                  </a:cubicBezTo>
                  <a:cubicBezTo>
                    <a:pt x="420" y="159"/>
                    <a:pt x="281" y="281"/>
                    <a:pt x="196" y="352"/>
                  </a:cubicBezTo>
                  <a:cubicBezTo>
                    <a:pt x="111" y="423"/>
                    <a:pt x="55" y="473"/>
                    <a:pt x="0" y="524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18924" name="Freeform 44"/>
            <p:cNvSpPr>
              <a:spLocks noChangeAspect="1"/>
            </p:cNvSpPr>
            <p:nvPr/>
          </p:nvSpPr>
          <p:spPr bwMode="auto">
            <a:xfrm>
              <a:off x="2941" y="2532"/>
              <a:ext cx="2675" cy="466"/>
            </a:xfrm>
            <a:custGeom>
              <a:avLst/>
              <a:gdLst/>
              <a:ahLst/>
              <a:cxnLst>
                <a:cxn ang="0">
                  <a:pos x="2676" y="10"/>
                </a:cxn>
                <a:cxn ang="0">
                  <a:pos x="1900" y="2"/>
                </a:cxn>
                <a:cxn ang="0">
                  <a:pos x="1348" y="22"/>
                </a:cxn>
                <a:cxn ang="0">
                  <a:pos x="832" y="78"/>
                </a:cxn>
                <a:cxn ang="0">
                  <a:pos x="396" y="226"/>
                </a:cxn>
                <a:cxn ang="0">
                  <a:pos x="88" y="386"/>
                </a:cxn>
                <a:cxn ang="0">
                  <a:pos x="0" y="466"/>
                </a:cxn>
              </a:cxnLst>
              <a:rect l="0" t="0" r="r" b="b"/>
              <a:pathLst>
                <a:path w="2676" h="466">
                  <a:moveTo>
                    <a:pt x="2676" y="10"/>
                  </a:moveTo>
                  <a:cubicBezTo>
                    <a:pt x="2398" y="5"/>
                    <a:pt x="2121" y="0"/>
                    <a:pt x="1900" y="2"/>
                  </a:cubicBezTo>
                  <a:cubicBezTo>
                    <a:pt x="1679" y="4"/>
                    <a:pt x="1526" y="9"/>
                    <a:pt x="1348" y="22"/>
                  </a:cubicBezTo>
                  <a:cubicBezTo>
                    <a:pt x="1170" y="35"/>
                    <a:pt x="991" y="44"/>
                    <a:pt x="832" y="78"/>
                  </a:cubicBezTo>
                  <a:cubicBezTo>
                    <a:pt x="673" y="112"/>
                    <a:pt x="520" y="175"/>
                    <a:pt x="396" y="226"/>
                  </a:cubicBezTo>
                  <a:cubicBezTo>
                    <a:pt x="272" y="277"/>
                    <a:pt x="154" y="346"/>
                    <a:pt x="88" y="386"/>
                  </a:cubicBezTo>
                  <a:cubicBezTo>
                    <a:pt x="22" y="426"/>
                    <a:pt x="11" y="446"/>
                    <a:pt x="0" y="466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18925" name="Freeform 45"/>
            <p:cNvSpPr>
              <a:spLocks noChangeAspect="1"/>
            </p:cNvSpPr>
            <p:nvPr/>
          </p:nvSpPr>
          <p:spPr bwMode="auto">
            <a:xfrm>
              <a:off x="3013" y="2736"/>
              <a:ext cx="2603" cy="1520"/>
            </a:xfrm>
            <a:custGeom>
              <a:avLst/>
              <a:gdLst/>
              <a:ahLst/>
              <a:cxnLst>
                <a:cxn ang="0">
                  <a:pos x="2604" y="9"/>
                </a:cxn>
                <a:cxn ang="0">
                  <a:pos x="1692" y="17"/>
                </a:cxn>
                <a:cxn ang="0">
                  <a:pos x="1032" y="113"/>
                </a:cxn>
                <a:cxn ang="0">
                  <a:pos x="764" y="173"/>
                </a:cxn>
                <a:cxn ang="0">
                  <a:pos x="656" y="257"/>
                </a:cxn>
                <a:cxn ang="0">
                  <a:pos x="436" y="533"/>
                </a:cxn>
                <a:cxn ang="0">
                  <a:pos x="244" y="921"/>
                </a:cxn>
                <a:cxn ang="0">
                  <a:pos x="72" y="1309"/>
                </a:cxn>
                <a:cxn ang="0">
                  <a:pos x="0" y="1521"/>
                </a:cxn>
              </a:cxnLst>
              <a:rect l="0" t="0" r="r" b="b"/>
              <a:pathLst>
                <a:path w="2604" h="1521">
                  <a:moveTo>
                    <a:pt x="2604" y="9"/>
                  </a:moveTo>
                  <a:cubicBezTo>
                    <a:pt x="2279" y="4"/>
                    <a:pt x="1954" y="0"/>
                    <a:pt x="1692" y="17"/>
                  </a:cubicBezTo>
                  <a:cubicBezTo>
                    <a:pt x="1430" y="34"/>
                    <a:pt x="1187" y="87"/>
                    <a:pt x="1032" y="113"/>
                  </a:cubicBezTo>
                  <a:cubicBezTo>
                    <a:pt x="877" y="139"/>
                    <a:pt x="827" y="149"/>
                    <a:pt x="764" y="173"/>
                  </a:cubicBezTo>
                  <a:cubicBezTo>
                    <a:pt x="701" y="197"/>
                    <a:pt x="711" y="197"/>
                    <a:pt x="656" y="257"/>
                  </a:cubicBezTo>
                  <a:cubicBezTo>
                    <a:pt x="601" y="317"/>
                    <a:pt x="505" y="422"/>
                    <a:pt x="436" y="533"/>
                  </a:cubicBezTo>
                  <a:cubicBezTo>
                    <a:pt x="367" y="644"/>
                    <a:pt x="305" y="792"/>
                    <a:pt x="244" y="921"/>
                  </a:cubicBezTo>
                  <a:cubicBezTo>
                    <a:pt x="183" y="1050"/>
                    <a:pt x="113" y="1209"/>
                    <a:pt x="72" y="1309"/>
                  </a:cubicBezTo>
                  <a:cubicBezTo>
                    <a:pt x="31" y="1409"/>
                    <a:pt x="15" y="1465"/>
                    <a:pt x="0" y="1521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18926" name="Freeform 46"/>
            <p:cNvSpPr>
              <a:spLocks noChangeAspect="1"/>
            </p:cNvSpPr>
            <p:nvPr/>
          </p:nvSpPr>
          <p:spPr bwMode="auto">
            <a:xfrm>
              <a:off x="3335" y="2874"/>
              <a:ext cx="2294" cy="1391"/>
            </a:xfrm>
            <a:custGeom>
              <a:avLst/>
              <a:gdLst/>
              <a:ahLst/>
              <a:cxnLst>
                <a:cxn ang="0">
                  <a:pos x="2295" y="0"/>
                </a:cxn>
                <a:cxn ang="0">
                  <a:pos x="1631" y="27"/>
                </a:cxn>
                <a:cxn ang="0">
                  <a:pos x="1010" y="98"/>
                </a:cxn>
                <a:cxn ang="0">
                  <a:pos x="611" y="231"/>
                </a:cxn>
                <a:cxn ang="0">
                  <a:pos x="399" y="381"/>
                </a:cxn>
                <a:cxn ang="0">
                  <a:pos x="213" y="674"/>
                </a:cxn>
                <a:cxn ang="0">
                  <a:pos x="97" y="1055"/>
                </a:cxn>
                <a:cxn ang="0">
                  <a:pos x="0" y="1391"/>
                </a:cxn>
              </a:cxnLst>
              <a:rect l="0" t="0" r="r" b="b"/>
              <a:pathLst>
                <a:path w="2295" h="1391">
                  <a:moveTo>
                    <a:pt x="2295" y="0"/>
                  </a:moveTo>
                  <a:cubicBezTo>
                    <a:pt x="2070" y="5"/>
                    <a:pt x="1845" y="11"/>
                    <a:pt x="1631" y="27"/>
                  </a:cubicBezTo>
                  <a:cubicBezTo>
                    <a:pt x="1417" y="43"/>
                    <a:pt x="1180" y="64"/>
                    <a:pt x="1010" y="98"/>
                  </a:cubicBezTo>
                  <a:cubicBezTo>
                    <a:pt x="840" y="132"/>
                    <a:pt x="713" y="184"/>
                    <a:pt x="611" y="231"/>
                  </a:cubicBezTo>
                  <a:cubicBezTo>
                    <a:pt x="509" y="278"/>
                    <a:pt x="465" y="307"/>
                    <a:pt x="399" y="381"/>
                  </a:cubicBezTo>
                  <a:cubicBezTo>
                    <a:pt x="333" y="455"/>
                    <a:pt x="263" y="562"/>
                    <a:pt x="213" y="674"/>
                  </a:cubicBezTo>
                  <a:cubicBezTo>
                    <a:pt x="163" y="786"/>
                    <a:pt x="132" y="936"/>
                    <a:pt x="97" y="1055"/>
                  </a:cubicBezTo>
                  <a:cubicBezTo>
                    <a:pt x="62" y="1174"/>
                    <a:pt x="31" y="1282"/>
                    <a:pt x="0" y="1391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18927" name="Text Box 47"/>
            <p:cNvSpPr txBox="1">
              <a:spLocks noChangeAspect="1" noChangeArrowheads="1"/>
            </p:cNvSpPr>
            <p:nvPr/>
          </p:nvSpPr>
          <p:spPr bwMode="auto">
            <a:xfrm>
              <a:off x="3318" y="4082"/>
              <a:ext cx="262" cy="2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1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10</a:t>
              </a:r>
            </a:p>
          </p:txBody>
        </p:sp>
        <p:sp>
          <p:nvSpPr>
            <p:cNvPr id="1018928" name="Text Box 48"/>
            <p:cNvSpPr txBox="1">
              <a:spLocks noChangeAspect="1" noChangeArrowheads="1"/>
            </p:cNvSpPr>
            <p:nvPr/>
          </p:nvSpPr>
          <p:spPr bwMode="auto">
            <a:xfrm>
              <a:off x="3475" y="4082"/>
              <a:ext cx="351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1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15%</a:t>
              </a:r>
            </a:p>
          </p:txBody>
        </p:sp>
        <p:sp>
          <p:nvSpPr>
            <p:cNvPr id="1018929" name="Text Box 49"/>
            <p:cNvSpPr txBox="1">
              <a:spLocks noChangeAspect="1" noChangeArrowheads="1"/>
            </p:cNvSpPr>
            <p:nvPr/>
          </p:nvSpPr>
          <p:spPr bwMode="auto">
            <a:xfrm>
              <a:off x="3696" y="4082"/>
              <a:ext cx="351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1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20%</a:t>
              </a:r>
            </a:p>
          </p:txBody>
        </p:sp>
        <p:sp>
          <p:nvSpPr>
            <p:cNvPr id="1018930" name="Text Box 50"/>
            <p:cNvSpPr txBox="1">
              <a:spLocks noChangeAspect="1" noChangeArrowheads="1"/>
            </p:cNvSpPr>
            <p:nvPr/>
          </p:nvSpPr>
          <p:spPr bwMode="auto">
            <a:xfrm>
              <a:off x="4136" y="4082"/>
              <a:ext cx="351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1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25%</a:t>
              </a:r>
            </a:p>
          </p:txBody>
        </p:sp>
        <p:sp>
          <p:nvSpPr>
            <p:cNvPr id="1018931" name="Text Box 51"/>
            <p:cNvSpPr txBox="1">
              <a:spLocks noChangeAspect="1" noChangeArrowheads="1"/>
            </p:cNvSpPr>
            <p:nvPr/>
          </p:nvSpPr>
          <p:spPr bwMode="auto">
            <a:xfrm>
              <a:off x="4967" y="4082"/>
              <a:ext cx="351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1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30%</a:t>
              </a:r>
            </a:p>
          </p:txBody>
        </p:sp>
        <p:sp>
          <p:nvSpPr>
            <p:cNvPr id="1018932" name="Text Box 52"/>
            <p:cNvSpPr txBox="1">
              <a:spLocks noChangeAspect="1" noChangeArrowheads="1"/>
            </p:cNvSpPr>
            <p:nvPr/>
          </p:nvSpPr>
          <p:spPr bwMode="auto">
            <a:xfrm>
              <a:off x="3013" y="4082"/>
              <a:ext cx="286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1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5%</a:t>
              </a:r>
            </a:p>
          </p:txBody>
        </p:sp>
        <p:sp>
          <p:nvSpPr>
            <p:cNvPr id="1018936" name="Text Box 56"/>
            <p:cNvSpPr txBox="1">
              <a:spLocks noChangeAspect="1" noChangeArrowheads="1"/>
            </p:cNvSpPr>
            <p:nvPr/>
          </p:nvSpPr>
          <p:spPr bwMode="auto">
            <a:xfrm>
              <a:off x="5207" y="2273"/>
              <a:ext cx="45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DM</a:t>
              </a:r>
            </a:p>
          </p:txBody>
        </p:sp>
      </p:grpSp>
      <p:sp>
        <p:nvSpPr>
          <p:cNvPr id="1018940" name="AutoShape 60"/>
          <p:cNvSpPr>
            <a:spLocks noChangeArrowheads="1"/>
          </p:cNvSpPr>
          <p:nvPr/>
        </p:nvSpPr>
        <p:spPr bwMode="auto">
          <a:xfrm>
            <a:off x="3754438" y="6024563"/>
            <a:ext cx="292100" cy="2825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18942" name="AutoShape 62"/>
          <p:cNvSpPr>
            <a:spLocks noChangeArrowheads="1"/>
          </p:cNvSpPr>
          <p:nvPr/>
        </p:nvSpPr>
        <p:spPr bwMode="auto">
          <a:xfrm>
            <a:off x="3497263" y="6024563"/>
            <a:ext cx="258762" cy="2825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1308100" y="6254750"/>
            <a:ext cx="6527800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* Sm less incompatible than Nd *</a:t>
            </a: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3073400" y="774700"/>
            <a:ext cx="29972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Sm-Nd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2000" fill="hold"/>
                                        <p:tgtEl>
                                          <p:spTgt spid="10189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2000" fill="hold"/>
                                        <p:tgtEl>
                                          <p:spTgt spid="10189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1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8884" grpId="0"/>
      <p:bldP spid="1018887" grpId="0"/>
      <p:bldP spid="1018889" grpId="0"/>
      <p:bldP spid="1018940" grpId="0" animBg="1"/>
      <p:bldP spid="1018940" grpId="1" animBg="1"/>
      <p:bldP spid="1018942" grpId="0" animBg="1"/>
      <p:bldP spid="1018942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1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20936" name="Text Box 8"/>
          <p:cNvSpPr txBox="1">
            <a:spLocks noChangeArrowheads="1"/>
          </p:cNvSpPr>
          <p:nvPr/>
        </p:nvSpPr>
        <p:spPr bwMode="auto">
          <a:xfrm>
            <a:off x="371475" y="1865313"/>
            <a:ext cx="8401050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residual mantle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source would have a Sm/Nd higher or lower than a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partial melt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derived from that source?</a:t>
            </a: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020938" name="Text Box 10"/>
          <p:cNvSpPr txBox="1">
            <a:spLocks noChangeArrowheads="1"/>
          </p:cNvSpPr>
          <p:nvPr/>
        </p:nvSpPr>
        <p:spPr bwMode="auto">
          <a:xfrm>
            <a:off x="0" y="3937000"/>
            <a:ext cx="2298700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Higher</a:t>
            </a:r>
          </a:p>
        </p:txBody>
      </p:sp>
      <p:sp>
        <p:nvSpPr>
          <p:cNvPr id="1020940" name="Text Box 12"/>
          <p:cNvSpPr txBox="1">
            <a:spLocks noChangeArrowheads="1"/>
          </p:cNvSpPr>
          <p:nvPr/>
        </p:nvSpPr>
        <p:spPr bwMode="auto">
          <a:xfrm>
            <a:off x="0" y="1176338"/>
            <a:ext cx="9144000" cy="69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Question:</a:t>
            </a: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1989138" y="2773363"/>
            <a:ext cx="4930775" cy="3519487"/>
            <a:chOff x="1253" y="1747"/>
            <a:chExt cx="3106" cy="2217"/>
          </a:xfrm>
        </p:grpSpPr>
        <p:grpSp>
          <p:nvGrpSpPr>
            <p:cNvPr id="65559" name="Group 15"/>
            <p:cNvGrpSpPr>
              <a:grpSpLocks noChangeAspect="1"/>
            </p:cNvGrpSpPr>
            <p:nvPr/>
          </p:nvGrpSpPr>
          <p:grpSpPr bwMode="auto">
            <a:xfrm>
              <a:off x="1253" y="1747"/>
              <a:ext cx="3106" cy="2217"/>
              <a:chOff x="2267" y="1827"/>
              <a:chExt cx="3493" cy="2493"/>
            </a:xfrm>
          </p:grpSpPr>
          <p:grpSp>
            <p:nvGrpSpPr>
              <p:cNvPr id="65561" name="Group 16"/>
              <p:cNvGrpSpPr>
                <a:grpSpLocks noChangeAspect="1"/>
              </p:cNvGrpSpPr>
              <p:nvPr/>
            </p:nvGrpSpPr>
            <p:grpSpPr bwMode="auto">
              <a:xfrm>
                <a:off x="2267" y="1827"/>
                <a:ext cx="3493" cy="2493"/>
                <a:chOff x="2267" y="1827"/>
                <a:chExt cx="3493" cy="2493"/>
              </a:xfrm>
            </p:grpSpPr>
            <p:grpSp>
              <p:nvGrpSpPr>
                <p:cNvPr id="65563" name="Group 17"/>
                <p:cNvGrpSpPr>
                  <a:grpSpLocks noChangeAspect="1"/>
                </p:cNvGrpSpPr>
                <p:nvPr/>
              </p:nvGrpSpPr>
              <p:grpSpPr bwMode="auto">
                <a:xfrm>
                  <a:off x="2267" y="1827"/>
                  <a:ext cx="3493" cy="2493"/>
                  <a:chOff x="2267" y="1827"/>
                  <a:chExt cx="3493" cy="2493"/>
                </a:xfrm>
              </p:grpSpPr>
              <p:grpSp>
                <p:nvGrpSpPr>
                  <p:cNvPr id="65570" name="Group 1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267" y="1827"/>
                    <a:ext cx="3493" cy="2493"/>
                    <a:chOff x="2267" y="1827"/>
                    <a:chExt cx="3493" cy="2493"/>
                  </a:xfrm>
                </p:grpSpPr>
                <p:grpSp>
                  <p:nvGrpSpPr>
                    <p:cNvPr id="65572" name="Group 1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267" y="1827"/>
                      <a:ext cx="3493" cy="2493"/>
                      <a:chOff x="2267" y="1827"/>
                      <a:chExt cx="3493" cy="2493"/>
                    </a:xfrm>
                  </p:grpSpPr>
                  <p:grpSp>
                    <p:nvGrpSpPr>
                      <p:cNvPr id="65574" name="Group 2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267" y="1827"/>
                        <a:ext cx="3493" cy="2493"/>
                        <a:chOff x="2267" y="1827"/>
                        <a:chExt cx="3493" cy="2493"/>
                      </a:xfrm>
                    </p:grpSpPr>
                    <p:grpSp>
                      <p:nvGrpSpPr>
                        <p:cNvPr id="65577" name="Group 2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267" y="1827"/>
                          <a:ext cx="3493" cy="2493"/>
                          <a:chOff x="2267" y="1827"/>
                          <a:chExt cx="3493" cy="2493"/>
                        </a:xfrm>
                      </p:grpSpPr>
                      <p:grpSp>
                        <p:nvGrpSpPr>
                          <p:cNvPr id="65579" name="Group 2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267" y="1827"/>
                            <a:ext cx="3493" cy="2493"/>
                            <a:chOff x="2267" y="1827"/>
                            <a:chExt cx="3493" cy="2493"/>
                          </a:xfrm>
                        </p:grpSpPr>
                        <p:pic>
                          <p:nvPicPr>
                            <p:cNvPr id="65585" name="Picture 2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 cstate="print"/>
                            <a:srcRect t="50708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67" y="1827"/>
                              <a:ext cx="3493" cy="2493"/>
                            </a:xfrm>
                            <a:prstGeom prst="rect">
                              <a:avLst/>
                            </a:prstGeom>
                            <a:noFill/>
                            <a:ln w="9525" algn="ctr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sp>
                          <p:nvSpPr>
                            <p:cNvPr id="1020952" name="Rectangle 24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5351" y="3807"/>
                              <a:ext cx="288" cy="25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9525" algn="ctr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defRPr/>
                              </a:pPr>
                              <a:endParaRPr lang="it-IT"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020953" name="Oval 25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935" y="3964"/>
                            <a:ext cx="56" cy="1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 algn="ctr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it-IT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20954" name="Oval 26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3250" y="3964"/>
                            <a:ext cx="92" cy="1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 algn="ctr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it-IT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20955" name="Oval 27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3408" y="3955"/>
                            <a:ext cx="91" cy="1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 algn="ctr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it-IT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20956" name="Oval 28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3601" y="3964"/>
                            <a:ext cx="92" cy="11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 algn="ctr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it-IT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20957" name="Oval 2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4924" y="3966"/>
                            <a:ext cx="91" cy="115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9525" algn="ctr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it-IT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020958" name="Oval 3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4096" y="3969"/>
                          <a:ext cx="92" cy="114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9525" algn="ctr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it-IT">
                            <a:latin typeface="Calibri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020959" name="Rectangle 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670" y="2460"/>
                        <a:ext cx="822" cy="1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it-IT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020960" name="Freeform 3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745" y="2538"/>
                        <a:ext cx="864" cy="39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7" y="30"/>
                          </a:cxn>
                          <a:cxn ang="0">
                            <a:pos x="0" y="258"/>
                          </a:cxn>
                          <a:cxn ang="0">
                            <a:pos x="42" y="282"/>
                          </a:cxn>
                          <a:cxn ang="0">
                            <a:pos x="147" y="261"/>
                          </a:cxn>
                          <a:cxn ang="0">
                            <a:pos x="222" y="270"/>
                          </a:cxn>
                          <a:cxn ang="0">
                            <a:pos x="303" y="282"/>
                          </a:cxn>
                          <a:cxn ang="0">
                            <a:pos x="348" y="312"/>
                          </a:cxn>
                          <a:cxn ang="0">
                            <a:pos x="477" y="381"/>
                          </a:cxn>
                          <a:cxn ang="0">
                            <a:pos x="603" y="390"/>
                          </a:cxn>
                          <a:cxn ang="0">
                            <a:pos x="711" y="396"/>
                          </a:cxn>
                          <a:cxn ang="0">
                            <a:pos x="864" y="387"/>
                          </a:cxn>
                          <a:cxn ang="0">
                            <a:pos x="585" y="348"/>
                          </a:cxn>
                          <a:cxn ang="0">
                            <a:pos x="417" y="267"/>
                          </a:cxn>
                          <a:cxn ang="0">
                            <a:pos x="405" y="210"/>
                          </a:cxn>
                          <a:cxn ang="0">
                            <a:pos x="444" y="132"/>
                          </a:cxn>
                          <a:cxn ang="0">
                            <a:pos x="546" y="0"/>
                          </a:cxn>
                          <a:cxn ang="0">
                            <a:pos x="429" y="30"/>
                          </a:cxn>
                          <a:cxn ang="0">
                            <a:pos x="27" y="30"/>
                          </a:cxn>
                        </a:cxnLst>
                        <a:rect l="0" t="0" r="r" b="b"/>
                        <a:pathLst>
                          <a:path w="864" h="396">
                            <a:moveTo>
                              <a:pt x="27" y="30"/>
                            </a:moveTo>
                            <a:lnTo>
                              <a:pt x="0" y="258"/>
                            </a:lnTo>
                            <a:lnTo>
                              <a:pt x="42" y="282"/>
                            </a:lnTo>
                            <a:lnTo>
                              <a:pt x="147" y="261"/>
                            </a:lnTo>
                            <a:lnTo>
                              <a:pt x="222" y="270"/>
                            </a:lnTo>
                            <a:lnTo>
                              <a:pt x="303" y="282"/>
                            </a:lnTo>
                            <a:lnTo>
                              <a:pt x="348" y="312"/>
                            </a:lnTo>
                            <a:lnTo>
                              <a:pt x="477" y="381"/>
                            </a:lnTo>
                            <a:lnTo>
                              <a:pt x="603" y="390"/>
                            </a:lnTo>
                            <a:lnTo>
                              <a:pt x="711" y="396"/>
                            </a:lnTo>
                            <a:lnTo>
                              <a:pt x="864" y="387"/>
                            </a:lnTo>
                            <a:lnTo>
                              <a:pt x="585" y="348"/>
                            </a:lnTo>
                            <a:lnTo>
                              <a:pt x="417" y="267"/>
                            </a:lnTo>
                            <a:lnTo>
                              <a:pt x="405" y="210"/>
                            </a:lnTo>
                            <a:lnTo>
                              <a:pt x="444" y="132"/>
                            </a:lnTo>
                            <a:lnTo>
                              <a:pt x="546" y="0"/>
                            </a:lnTo>
                            <a:lnTo>
                              <a:pt x="429" y="30"/>
                            </a:lnTo>
                            <a:lnTo>
                              <a:pt x="27" y="30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9525" cap="flat" cmpd="sng">
                        <a:noFill/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it-IT">
                          <a:latin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020961" name="Freeform 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05" y="2470"/>
                      <a:ext cx="2675" cy="466"/>
                    </a:xfrm>
                    <a:custGeom>
                      <a:avLst/>
                      <a:gdLst/>
                      <a:ahLst/>
                      <a:cxnLst>
                        <a:cxn ang="0">
                          <a:pos x="2676" y="10"/>
                        </a:cxn>
                        <a:cxn ang="0">
                          <a:pos x="1900" y="2"/>
                        </a:cxn>
                        <a:cxn ang="0">
                          <a:pos x="1348" y="22"/>
                        </a:cxn>
                        <a:cxn ang="0">
                          <a:pos x="832" y="78"/>
                        </a:cxn>
                        <a:cxn ang="0">
                          <a:pos x="396" y="226"/>
                        </a:cxn>
                        <a:cxn ang="0">
                          <a:pos x="88" y="386"/>
                        </a:cxn>
                        <a:cxn ang="0">
                          <a:pos x="0" y="466"/>
                        </a:cxn>
                      </a:cxnLst>
                      <a:rect l="0" t="0" r="r" b="b"/>
                      <a:pathLst>
                        <a:path w="2676" h="466">
                          <a:moveTo>
                            <a:pt x="2676" y="10"/>
                          </a:moveTo>
                          <a:cubicBezTo>
                            <a:pt x="2398" y="5"/>
                            <a:pt x="2121" y="0"/>
                            <a:pt x="1900" y="2"/>
                          </a:cubicBezTo>
                          <a:cubicBezTo>
                            <a:pt x="1679" y="4"/>
                            <a:pt x="1526" y="9"/>
                            <a:pt x="1348" y="22"/>
                          </a:cubicBezTo>
                          <a:cubicBezTo>
                            <a:pt x="1170" y="35"/>
                            <a:pt x="991" y="44"/>
                            <a:pt x="832" y="78"/>
                          </a:cubicBezTo>
                          <a:cubicBezTo>
                            <a:pt x="673" y="112"/>
                            <a:pt x="520" y="175"/>
                            <a:pt x="396" y="226"/>
                          </a:cubicBezTo>
                          <a:cubicBezTo>
                            <a:pt x="272" y="277"/>
                            <a:pt x="154" y="346"/>
                            <a:pt x="88" y="386"/>
                          </a:cubicBezTo>
                          <a:cubicBezTo>
                            <a:pt x="22" y="426"/>
                            <a:pt x="11" y="446"/>
                            <a:pt x="0" y="466"/>
                          </a:cubicBezTo>
                        </a:path>
                      </a:pathLst>
                    </a:custGeom>
                    <a:noFill/>
                    <a:ln w="38100" cap="flat" cmpd="sng">
                      <a:solidFill>
                        <a:srgbClr val="969696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pPr>
                        <a:defRPr/>
                      </a:pPr>
                      <a:endParaRPr lang="it-IT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1020962" name="Rectangle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34" y="1941"/>
                    <a:ext cx="265" cy="18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020963" name="Freeform 35"/>
                <p:cNvSpPr>
                  <a:spLocks noChangeAspect="1"/>
                </p:cNvSpPr>
                <p:nvPr/>
              </p:nvSpPr>
              <p:spPr bwMode="auto">
                <a:xfrm>
                  <a:off x="2724" y="2874"/>
                  <a:ext cx="180" cy="1243"/>
                </a:xfrm>
                <a:custGeom>
                  <a:avLst/>
                  <a:gdLst/>
                  <a:ahLst/>
                  <a:cxnLst>
                    <a:cxn ang="0">
                      <a:pos x="27" y="1230"/>
                    </a:cxn>
                    <a:cxn ang="0">
                      <a:pos x="0" y="156"/>
                    </a:cxn>
                    <a:cxn ang="0">
                      <a:pos x="60" y="36"/>
                    </a:cxn>
                    <a:cxn ang="0">
                      <a:pos x="81" y="0"/>
                    </a:cxn>
                    <a:cxn ang="0">
                      <a:pos x="111" y="45"/>
                    </a:cxn>
                    <a:cxn ang="0">
                      <a:pos x="177" y="252"/>
                    </a:cxn>
                    <a:cxn ang="0">
                      <a:pos x="132" y="555"/>
                    </a:cxn>
                    <a:cxn ang="0">
                      <a:pos x="123" y="1242"/>
                    </a:cxn>
                    <a:cxn ang="0">
                      <a:pos x="54" y="1239"/>
                    </a:cxn>
                    <a:cxn ang="0">
                      <a:pos x="27" y="1230"/>
                    </a:cxn>
                  </a:cxnLst>
                  <a:rect l="0" t="0" r="r" b="b"/>
                  <a:pathLst>
                    <a:path w="177" h="1242">
                      <a:moveTo>
                        <a:pt x="27" y="1230"/>
                      </a:moveTo>
                      <a:lnTo>
                        <a:pt x="0" y="156"/>
                      </a:lnTo>
                      <a:lnTo>
                        <a:pt x="60" y="36"/>
                      </a:lnTo>
                      <a:lnTo>
                        <a:pt x="81" y="0"/>
                      </a:lnTo>
                      <a:lnTo>
                        <a:pt x="111" y="45"/>
                      </a:lnTo>
                      <a:lnTo>
                        <a:pt x="177" y="252"/>
                      </a:lnTo>
                      <a:lnTo>
                        <a:pt x="132" y="555"/>
                      </a:lnTo>
                      <a:lnTo>
                        <a:pt x="123" y="1242"/>
                      </a:lnTo>
                      <a:lnTo>
                        <a:pt x="54" y="1239"/>
                      </a:lnTo>
                      <a:lnTo>
                        <a:pt x="27" y="12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it-IT">
                    <a:latin typeface="Calibri" pitchFamily="34" charset="0"/>
                  </a:endParaRPr>
                </a:p>
              </p:txBody>
            </p:sp>
            <p:sp>
              <p:nvSpPr>
                <p:cNvPr id="1020964" name="Freeform 36"/>
                <p:cNvSpPr>
                  <a:spLocks noChangeAspect="1"/>
                </p:cNvSpPr>
                <p:nvPr/>
              </p:nvSpPr>
              <p:spPr bwMode="auto">
                <a:xfrm>
                  <a:off x="2928" y="2832"/>
                  <a:ext cx="162" cy="1284"/>
                </a:xfrm>
                <a:custGeom>
                  <a:avLst/>
                  <a:gdLst/>
                  <a:ahLst/>
                  <a:cxnLst>
                    <a:cxn ang="0">
                      <a:pos x="15" y="960"/>
                    </a:cxn>
                    <a:cxn ang="0">
                      <a:pos x="0" y="87"/>
                    </a:cxn>
                    <a:cxn ang="0">
                      <a:pos x="72" y="18"/>
                    </a:cxn>
                    <a:cxn ang="0">
                      <a:pos x="84" y="0"/>
                    </a:cxn>
                    <a:cxn ang="0">
                      <a:pos x="162" y="201"/>
                    </a:cxn>
                    <a:cxn ang="0">
                      <a:pos x="162" y="288"/>
                    </a:cxn>
                    <a:cxn ang="0">
                      <a:pos x="102" y="366"/>
                    </a:cxn>
                    <a:cxn ang="0">
                      <a:pos x="102" y="483"/>
                    </a:cxn>
                    <a:cxn ang="0">
                      <a:pos x="114" y="1284"/>
                    </a:cxn>
                    <a:cxn ang="0">
                      <a:pos x="42" y="1287"/>
                    </a:cxn>
                    <a:cxn ang="0">
                      <a:pos x="15" y="960"/>
                    </a:cxn>
                  </a:cxnLst>
                  <a:rect l="0" t="0" r="r" b="b"/>
                  <a:pathLst>
                    <a:path w="162" h="1287">
                      <a:moveTo>
                        <a:pt x="15" y="960"/>
                      </a:moveTo>
                      <a:lnTo>
                        <a:pt x="0" y="87"/>
                      </a:lnTo>
                      <a:lnTo>
                        <a:pt x="72" y="18"/>
                      </a:lnTo>
                      <a:lnTo>
                        <a:pt x="84" y="0"/>
                      </a:lnTo>
                      <a:lnTo>
                        <a:pt x="162" y="201"/>
                      </a:lnTo>
                      <a:lnTo>
                        <a:pt x="162" y="288"/>
                      </a:lnTo>
                      <a:lnTo>
                        <a:pt x="102" y="366"/>
                      </a:lnTo>
                      <a:lnTo>
                        <a:pt x="102" y="483"/>
                      </a:lnTo>
                      <a:lnTo>
                        <a:pt x="114" y="1284"/>
                      </a:lnTo>
                      <a:lnTo>
                        <a:pt x="42" y="1287"/>
                      </a:lnTo>
                      <a:lnTo>
                        <a:pt x="15" y="96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it-IT">
                    <a:latin typeface="Calibri" pitchFamily="34" charset="0"/>
                  </a:endParaRPr>
                </a:p>
              </p:txBody>
            </p:sp>
            <p:sp>
              <p:nvSpPr>
                <p:cNvPr id="1020965" name="Freeform 37"/>
                <p:cNvSpPr>
                  <a:spLocks noChangeAspect="1"/>
                </p:cNvSpPr>
                <p:nvPr/>
              </p:nvSpPr>
              <p:spPr bwMode="auto">
                <a:xfrm>
                  <a:off x="3141" y="2964"/>
                  <a:ext cx="171" cy="1153"/>
                </a:xfrm>
                <a:custGeom>
                  <a:avLst/>
                  <a:gdLst/>
                  <a:ahLst/>
                  <a:cxnLst>
                    <a:cxn ang="0">
                      <a:pos x="12" y="831"/>
                    </a:cxn>
                    <a:cxn ang="0">
                      <a:pos x="0" y="204"/>
                    </a:cxn>
                    <a:cxn ang="0">
                      <a:pos x="81" y="0"/>
                    </a:cxn>
                    <a:cxn ang="0">
                      <a:pos x="123" y="24"/>
                    </a:cxn>
                    <a:cxn ang="0">
                      <a:pos x="171" y="213"/>
                    </a:cxn>
                    <a:cxn ang="0">
                      <a:pos x="105" y="1152"/>
                    </a:cxn>
                    <a:cxn ang="0">
                      <a:pos x="18" y="1146"/>
                    </a:cxn>
                    <a:cxn ang="0">
                      <a:pos x="12" y="831"/>
                    </a:cxn>
                  </a:cxnLst>
                  <a:rect l="0" t="0" r="r" b="b"/>
                  <a:pathLst>
                    <a:path w="171" h="1152">
                      <a:moveTo>
                        <a:pt x="12" y="831"/>
                      </a:moveTo>
                      <a:lnTo>
                        <a:pt x="0" y="204"/>
                      </a:lnTo>
                      <a:lnTo>
                        <a:pt x="81" y="0"/>
                      </a:lnTo>
                      <a:lnTo>
                        <a:pt x="123" y="24"/>
                      </a:lnTo>
                      <a:lnTo>
                        <a:pt x="171" y="213"/>
                      </a:lnTo>
                      <a:lnTo>
                        <a:pt x="105" y="1152"/>
                      </a:lnTo>
                      <a:lnTo>
                        <a:pt x="18" y="1146"/>
                      </a:lnTo>
                      <a:lnTo>
                        <a:pt x="12" y="83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it-IT">
                    <a:latin typeface="Calibri" pitchFamily="34" charset="0"/>
                  </a:endParaRPr>
                </a:p>
              </p:txBody>
            </p:sp>
            <p:sp>
              <p:nvSpPr>
                <p:cNvPr id="1020966" name="Freeform 38"/>
                <p:cNvSpPr>
                  <a:spLocks noChangeAspect="1"/>
                </p:cNvSpPr>
                <p:nvPr/>
              </p:nvSpPr>
              <p:spPr bwMode="auto">
                <a:xfrm>
                  <a:off x="3348" y="2949"/>
                  <a:ext cx="165" cy="436"/>
                </a:xfrm>
                <a:custGeom>
                  <a:avLst/>
                  <a:gdLst/>
                  <a:ahLst/>
                  <a:cxnLst>
                    <a:cxn ang="0">
                      <a:pos x="0" y="384"/>
                    </a:cxn>
                    <a:cxn ang="0">
                      <a:pos x="3" y="201"/>
                    </a:cxn>
                    <a:cxn ang="0">
                      <a:pos x="87" y="0"/>
                    </a:cxn>
                    <a:cxn ang="0">
                      <a:pos x="165" y="216"/>
                    </a:cxn>
                    <a:cxn ang="0">
                      <a:pos x="111" y="285"/>
                    </a:cxn>
                    <a:cxn ang="0">
                      <a:pos x="99" y="381"/>
                    </a:cxn>
                    <a:cxn ang="0">
                      <a:pos x="63" y="438"/>
                    </a:cxn>
                    <a:cxn ang="0">
                      <a:pos x="0" y="384"/>
                    </a:cxn>
                  </a:cxnLst>
                  <a:rect l="0" t="0" r="r" b="b"/>
                  <a:pathLst>
                    <a:path w="165" h="438">
                      <a:moveTo>
                        <a:pt x="0" y="384"/>
                      </a:moveTo>
                      <a:lnTo>
                        <a:pt x="3" y="201"/>
                      </a:lnTo>
                      <a:lnTo>
                        <a:pt x="87" y="0"/>
                      </a:lnTo>
                      <a:lnTo>
                        <a:pt x="165" y="216"/>
                      </a:lnTo>
                      <a:lnTo>
                        <a:pt x="111" y="285"/>
                      </a:lnTo>
                      <a:lnTo>
                        <a:pt x="99" y="381"/>
                      </a:lnTo>
                      <a:lnTo>
                        <a:pt x="63" y="438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it-IT">
                    <a:latin typeface="Calibri" pitchFamily="34" charset="0"/>
                  </a:endParaRPr>
                </a:p>
              </p:txBody>
            </p:sp>
            <p:sp>
              <p:nvSpPr>
                <p:cNvPr id="1020967" name="Freeform 39"/>
                <p:cNvSpPr>
                  <a:spLocks noChangeAspect="1"/>
                </p:cNvSpPr>
                <p:nvPr/>
              </p:nvSpPr>
              <p:spPr bwMode="auto">
                <a:xfrm>
                  <a:off x="3567" y="2951"/>
                  <a:ext cx="98" cy="172"/>
                </a:xfrm>
                <a:custGeom>
                  <a:avLst/>
                  <a:gdLst/>
                  <a:ahLst/>
                  <a:cxnLst>
                    <a:cxn ang="0">
                      <a:pos x="0" y="169"/>
                    </a:cxn>
                    <a:cxn ang="0">
                      <a:pos x="62" y="0"/>
                    </a:cxn>
                    <a:cxn ang="0">
                      <a:pos x="71" y="4"/>
                    </a:cxn>
                    <a:cxn ang="0">
                      <a:pos x="98" y="85"/>
                    </a:cxn>
                    <a:cxn ang="0">
                      <a:pos x="8" y="175"/>
                    </a:cxn>
                    <a:cxn ang="0">
                      <a:pos x="0" y="169"/>
                    </a:cxn>
                  </a:cxnLst>
                  <a:rect l="0" t="0" r="r" b="b"/>
                  <a:pathLst>
                    <a:path w="98" h="175">
                      <a:moveTo>
                        <a:pt x="0" y="169"/>
                      </a:moveTo>
                      <a:lnTo>
                        <a:pt x="62" y="0"/>
                      </a:lnTo>
                      <a:lnTo>
                        <a:pt x="71" y="4"/>
                      </a:lnTo>
                      <a:lnTo>
                        <a:pt x="98" y="85"/>
                      </a:lnTo>
                      <a:lnTo>
                        <a:pt x="8" y="175"/>
                      </a:lnTo>
                      <a:lnTo>
                        <a:pt x="0" y="1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it-IT">
                    <a:latin typeface="Calibri" pitchFamily="34" charset="0"/>
                  </a:endParaRPr>
                </a:p>
              </p:txBody>
            </p:sp>
            <p:sp>
              <p:nvSpPr>
                <p:cNvPr id="1020968" name="Freeform 40"/>
                <p:cNvSpPr>
                  <a:spLocks noChangeAspect="1"/>
                </p:cNvSpPr>
                <p:nvPr/>
              </p:nvSpPr>
              <p:spPr bwMode="auto">
                <a:xfrm>
                  <a:off x="3647" y="3057"/>
                  <a:ext cx="43" cy="66"/>
                </a:xfrm>
                <a:custGeom>
                  <a:avLst/>
                  <a:gdLst/>
                  <a:ahLst/>
                  <a:cxnLst>
                    <a:cxn ang="0">
                      <a:pos x="3" y="48"/>
                    </a:cxn>
                    <a:cxn ang="0">
                      <a:pos x="43" y="68"/>
                    </a:cxn>
                    <a:cxn ang="0">
                      <a:pos x="43" y="48"/>
                    </a:cxn>
                    <a:cxn ang="0">
                      <a:pos x="28" y="0"/>
                    </a:cxn>
                    <a:cxn ang="0">
                      <a:pos x="0" y="27"/>
                    </a:cxn>
                    <a:cxn ang="0">
                      <a:pos x="3" y="48"/>
                    </a:cxn>
                  </a:cxnLst>
                  <a:rect l="0" t="0" r="r" b="b"/>
                  <a:pathLst>
                    <a:path w="43" h="68">
                      <a:moveTo>
                        <a:pt x="3" y="48"/>
                      </a:moveTo>
                      <a:lnTo>
                        <a:pt x="43" y="68"/>
                      </a:lnTo>
                      <a:lnTo>
                        <a:pt x="43" y="48"/>
                      </a:lnTo>
                      <a:lnTo>
                        <a:pt x="28" y="0"/>
                      </a:lnTo>
                      <a:lnTo>
                        <a:pt x="0" y="27"/>
                      </a:lnTo>
                      <a:lnTo>
                        <a:pt x="3" y="4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it-IT">
                    <a:latin typeface="Calibri" pitchFamily="34" charset="0"/>
                  </a:endParaRPr>
                </a:p>
              </p:txBody>
            </p:sp>
          </p:grpSp>
          <p:sp>
            <p:nvSpPr>
              <p:cNvPr id="1020969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2753" y="2110"/>
                <a:ext cx="2761" cy="1979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latin typeface="Calibri" pitchFamily="34" charset="0"/>
                </a:endParaRPr>
              </a:p>
            </p:txBody>
          </p:sp>
        </p:grpSp>
        <p:sp>
          <p:nvSpPr>
            <p:cNvPr id="1020970" name="Rectangle 42"/>
            <p:cNvSpPr>
              <a:spLocks noChangeAspect="1" noChangeArrowheads="1"/>
            </p:cNvSpPr>
            <p:nvPr/>
          </p:nvSpPr>
          <p:spPr bwMode="auto">
            <a:xfrm>
              <a:off x="1602" y="1858"/>
              <a:ext cx="2191" cy="24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</p:grpSp>
      <p:sp>
        <p:nvSpPr>
          <p:cNvPr id="1020986" name="Text Box 58"/>
          <p:cNvSpPr txBox="1">
            <a:spLocks noChangeAspect="1" noChangeArrowheads="1"/>
          </p:cNvSpPr>
          <p:nvPr/>
        </p:nvSpPr>
        <p:spPr bwMode="auto">
          <a:xfrm>
            <a:off x="2449513" y="3656013"/>
            <a:ext cx="27543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Primitive Mantle</a:t>
            </a:r>
          </a:p>
        </p:txBody>
      </p:sp>
      <p:sp>
        <p:nvSpPr>
          <p:cNvPr id="1020989" name="Line 61"/>
          <p:cNvSpPr>
            <a:spLocks noChangeShapeType="1"/>
          </p:cNvSpPr>
          <p:nvPr/>
        </p:nvSpPr>
        <p:spPr bwMode="auto">
          <a:xfrm>
            <a:off x="2474913" y="3644900"/>
            <a:ext cx="41544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0990" name="Freeform 62"/>
          <p:cNvSpPr>
            <a:spLocks/>
          </p:cNvSpPr>
          <p:nvPr/>
        </p:nvSpPr>
        <p:spPr bwMode="auto">
          <a:xfrm>
            <a:off x="2720975" y="3832225"/>
            <a:ext cx="3868738" cy="1990725"/>
          </a:xfrm>
          <a:custGeom>
            <a:avLst/>
            <a:gdLst/>
            <a:ahLst/>
            <a:cxnLst>
              <a:cxn ang="0">
                <a:pos x="2437" y="0"/>
              </a:cxn>
              <a:cxn ang="0">
                <a:pos x="1971" y="51"/>
              </a:cxn>
              <a:cxn ang="0">
                <a:pos x="1352" y="186"/>
              </a:cxn>
              <a:cxn ang="0">
                <a:pos x="836" y="415"/>
              </a:cxn>
              <a:cxn ang="0">
                <a:pos x="446" y="729"/>
              </a:cxn>
              <a:cxn ang="0">
                <a:pos x="73" y="1135"/>
              </a:cxn>
              <a:cxn ang="0">
                <a:pos x="6" y="1254"/>
              </a:cxn>
            </a:cxnLst>
            <a:rect l="0" t="0" r="r" b="b"/>
            <a:pathLst>
              <a:path w="2437" h="1254">
                <a:moveTo>
                  <a:pt x="2437" y="0"/>
                </a:moveTo>
                <a:cubicBezTo>
                  <a:pt x="2294" y="10"/>
                  <a:pt x="2152" y="20"/>
                  <a:pt x="1971" y="51"/>
                </a:cubicBezTo>
                <a:cubicBezTo>
                  <a:pt x="1790" y="82"/>
                  <a:pt x="1541" y="125"/>
                  <a:pt x="1352" y="186"/>
                </a:cubicBezTo>
                <a:cubicBezTo>
                  <a:pt x="1163" y="247"/>
                  <a:pt x="987" y="324"/>
                  <a:pt x="836" y="415"/>
                </a:cubicBezTo>
                <a:cubicBezTo>
                  <a:pt x="685" y="506"/>
                  <a:pt x="573" y="609"/>
                  <a:pt x="446" y="729"/>
                </a:cubicBezTo>
                <a:cubicBezTo>
                  <a:pt x="319" y="849"/>
                  <a:pt x="146" y="1048"/>
                  <a:pt x="73" y="1135"/>
                </a:cubicBezTo>
                <a:cubicBezTo>
                  <a:pt x="0" y="1222"/>
                  <a:pt x="3" y="1238"/>
                  <a:pt x="6" y="125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0991" name="Freeform 63"/>
          <p:cNvSpPr>
            <a:spLocks/>
          </p:cNvSpPr>
          <p:nvPr/>
        </p:nvSpPr>
        <p:spPr bwMode="auto">
          <a:xfrm>
            <a:off x="2730500" y="2836863"/>
            <a:ext cx="3871913" cy="685800"/>
          </a:xfrm>
          <a:custGeom>
            <a:avLst/>
            <a:gdLst/>
            <a:ahLst/>
            <a:cxnLst>
              <a:cxn ang="0">
                <a:pos x="2439" y="432"/>
              </a:cxn>
              <a:cxn ang="0">
                <a:pos x="1973" y="424"/>
              </a:cxn>
              <a:cxn ang="0">
                <a:pos x="1253" y="381"/>
              </a:cxn>
              <a:cxn ang="0">
                <a:pos x="559" y="288"/>
              </a:cxn>
              <a:cxn ang="0">
                <a:pos x="203" y="144"/>
              </a:cxn>
              <a:cxn ang="0">
                <a:pos x="0" y="0"/>
              </a:cxn>
            </a:cxnLst>
            <a:rect l="0" t="0" r="r" b="b"/>
            <a:pathLst>
              <a:path w="2439" h="432">
                <a:moveTo>
                  <a:pt x="2439" y="432"/>
                </a:moveTo>
                <a:cubicBezTo>
                  <a:pt x="2305" y="432"/>
                  <a:pt x="2171" y="432"/>
                  <a:pt x="1973" y="424"/>
                </a:cubicBezTo>
                <a:cubicBezTo>
                  <a:pt x="1775" y="416"/>
                  <a:pt x="1489" y="404"/>
                  <a:pt x="1253" y="381"/>
                </a:cubicBezTo>
                <a:cubicBezTo>
                  <a:pt x="1017" y="358"/>
                  <a:pt x="734" y="327"/>
                  <a:pt x="559" y="288"/>
                </a:cubicBezTo>
                <a:cubicBezTo>
                  <a:pt x="384" y="249"/>
                  <a:pt x="296" y="192"/>
                  <a:pt x="203" y="144"/>
                </a:cubicBezTo>
                <a:cubicBezTo>
                  <a:pt x="110" y="96"/>
                  <a:pt x="55" y="48"/>
                  <a:pt x="0" y="0"/>
                </a:cubicBez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0992" name="Text Box 64"/>
          <p:cNvSpPr txBox="1">
            <a:spLocks noChangeAspect="1" noChangeArrowheads="1"/>
          </p:cNvSpPr>
          <p:nvPr/>
        </p:nvSpPr>
        <p:spPr bwMode="auto">
          <a:xfrm>
            <a:off x="5073650" y="4127500"/>
            <a:ext cx="155733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Residual Mantle</a:t>
            </a:r>
          </a:p>
        </p:txBody>
      </p:sp>
      <p:sp>
        <p:nvSpPr>
          <p:cNvPr id="1020993" name="Text Box 65"/>
          <p:cNvSpPr txBox="1">
            <a:spLocks noChangeAspect="1" noChangeArrowheads="1"/>
          </p:cNvSpPr>
          <p:nvPr/>
        </p:nvSpPr>
        <p:spPr bwMode="auto">
          <a:xfrm>
            <a:off x="4586288" y="2962275"/>
            <a:ext cx="1987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4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Partial Melt</a:t>
            </a:r>
          </a:p>
        </p:txBody>
      </p:sp>
      <p:sp>
        <p:nvSpPr>
          <p:cNvPr id="1020996" name="Line 68"/>
          <p:cNvSpPr>
            <a:spLocks noChangeShapeType="1"/>
          </p:cNvSpPr>
          <p:nvPr/>
        </p:nvSpPr>
        <p:spPr bwMode="auto">
          <a:xfrm flipH="1">
            <a:off x="3622675" y="4572000"/>
            <a:ext cx="298450" cy="234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0997" name="Line 69"/>
          <p:cNvSpPr>
            <a:spLocks noChangeShapeType="1"/>
          </p:cNvSpPr>
          <p:nvPr/>
        </p:nvSpPr>
        <p:spPr bwMode="auto">
          <a:xfrm flipH="1">
            <a:off x="3632200" y="3644900"/>
            <a:ext cx="2825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0998" name="Line 70"/>
          <p:cNvSpPr>
            <a:spLocks noChangeShapeType="1"/>
          </p:cNvSpPr>
          <p:nvPr/>
        </p:nvSpPr>
        <p:spPr bwMode="auto">
          <a:xfrm flipH="1" flipV="1">
            <a:off x="3629025" y="3295650"/>
            <a:ext cx="285750" cy="508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0994" name="Line 66"/>
          <p:cNvSpPr>
            <a:spLocks noChangeShapeType="1"/>
          </p:cNvSpPr>
          <p:nvPr/>
        </p:nvSpPr>
        <p:spPr bwMode="auto">
          <a:xfrm flipV="1">
            <a:off x="3913188" y="2782888"/>
            <a:ext cx="0" cy="3227387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0995" name="Line 67"/>
          <p:cNvSpPr>
            <a:spLocks noChangeShapeType="1"/>
          </p:cNvSpPr>
          <p:nvPr/>
        </p:nvSpPr>
        <p:spPr bwMode="auto">
          <a:xfrm flipV="1">
            <a:off x="3632200" y="2782888"/>
            <a:ext cx="0" cy="3227387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1002" name="AutoShape 74"/>
          <p:cNvSpPr>
            <a:spLocks noChangeArrowheads="1"/>
          </p:cNvSpPr>
          <p:nvPr/>
        </p:nvSpPr>
        <p:spPr bwMode="auto">
          <a:xfrm rot="9200349">
            <a:off x="6413500" y="3251200"/>
            <a:ext cx="508000" cy="850900"/>
          </a:xfrm>
          <a:prstGeom prst="irregularSeal2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1003" name="Text Box 75"/>
          <p:cNvSpPr txBox="1">
            <a:spLocks noChangeArrowheads="1"/>
          </p:cNvSpPr>
          <p:nvPr/>
        </p:nvSpPr>
        <p:spPr bwMode="auto">
          <a:xfrm>
            <a:off x="6719888" y="3203575"/>
            <a:ext cx="175577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Partial melting:</a:t>
            </a:r>
          </a:p>
        </p:txBody>
      </p: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1308100" y="6254750"/>
            <a:ext cx="6527800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* </a:t>
            </a:r>
            <a:r>
              <a:rPr lang="en-GB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Sm</a:t>
            </a: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less incompatible than </a:t>
            </a:r>
            <a:r>
              <a:rPr lang="en-GB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*</a:t>
            </a:r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3073400" y="774700"/>
            <a:ext cx="29972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Sm-Nd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0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02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02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02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2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102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102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000"/>
                                        <p:tgtEl>
                                          <p:spTgt spid="102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2000"/>
                                        <p:tgtEl>
                                          <p:spTgt spid="102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0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6" grpId="0"/>
      <p:bldP spid="1020938" grpId="0"/>
      <p:bldP spid="1020986" grpId="0"/>
      <p:bldP spid="1020990" grpId="0" animBg="1"/>
      <p:bldP spid="1020991" grpId="0" animBg="1"/>
      <p:bldP spid="1020992" grpId="0"/>
      <p:bldP spid="1020993" grpId="0"/>
      <p:bldP spid="1021002" grpId="0" animBg="1"/>
      <p:bldP spid="102100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9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22981" name="Text Box 5"/>
          <p:cNvSpPr txBox="1">
            <a:spLocks noChangeArrowheads="1"/>
          </p:cNvSpPr>
          <p:nvPr/>
        </p:nvSpPr>
        <p:spPr bwMode="auto">
          <a:xfrm>
            <a:off x="371474" y="1700213"/>
            <a:ext cx="8772525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 time-integrated residual mantle source will have higher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Sm/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and, consequentially, higher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Nd.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average composition of the Silicate Earth in terms of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is given by the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ChUR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(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ondritic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U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niform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eservoir) Estimate = 0.51264.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022984" name="Text Box 8"/>
          <p:cNvSpPr txBox="1">
            <a:spLocks noChangeArrowheads="1"/>
          </p:cNvSpPr>
          <p:nvPr/>
        </p:nvSpPr>
        <p:spPr bwMode="auto">
          <a:xfrm>
            <a:off x="3162300" y="1239838"/>
            <a:ext cx="28194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other words: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71474" y="4265613"/>
            <a:ext cx="8772525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very early Earth had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higher or lower than ChUR?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73400" y="774700"/>
            <a:ext cx="29972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Sm-Nd System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44662" y="4710113"/>
            <a:ext cx="235902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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 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Lower</a:t>
            </a:r>
            <a:endParaRPr lang="en-GB" sz="4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700462" y="4710113"/>
            <a:ext cx="134143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Why?</a:t>
            </a:r>
            <a:endParaRPr lang="en-GB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914900" y="4710113"/>
            <a:ext cx="42291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Because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147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Sm continuously decays into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143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Nd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71474" y="5595134"/>
            <a:ext cx="8772525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is the initial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of the Solar System (and, hence, of the Earth)?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559175" y="6072188"/>
            <a:ext cx="167322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0.506686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054600" y="5983288"/>
            <a:ext cx="408939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(Nd equivalent of BABI)</a:t>
            </a:r>
            <a:endParaRPr lang="en-GB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2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2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2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981" grpId="0" uiExpand="1" build="p"/>
      <p:bldP spid="1022984" grpId="0" build="p"/>
      <p:bldP spid="7" grpId="0" uiExpand="1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9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4545013"/>
            <a:ext cx="91440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As seen for the </a:t>
            </a:r>
            <a:r>
              <a:rPr lang="en-GB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isotope systematic, values higher than the ChUR estimate are considered depleted, whereas lower values are enriched.</a:t>
            </a:r>
            <a:endParaRPr lang="en-GB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73400" y="774700"/>
            <a:ext cx="29972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Sm-Nd System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71474" y="1700213"/>
            <a:ext cx="8772525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 time-integrated residual mantle source will have higher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Sm/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and, consequentially, higher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Nd.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average composition of the Silicate Earth in terms of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is given by the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ChUR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(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ondritic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U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niform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eservoir) Estimate = 0.51264.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162300" y="1239838"/>
            <a:ext cx="28194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other words:</a:t>
            </a:r>
          </a:p>
        </p:txBody>
      </p:sp>
    </p:spTree>
    <p:extLst>
      <p:ext uri="{BB962C8B-B14F-4D97-AF65-F5344CB8AC3E}">
        <p14:creationId xmlns:p14="http://schemas.microsoft.com/office/powerpoint/2010/main" val="370795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98425" y="1341438"/>
            <a:ext cx="6896099" cy="5235574"/>
            <a:chOff x="349" y="1025"/>
            <a:chExt cx="4344" cy="3298"/>
          </a:xfrm>
        </p:grpSpPr>
        <p:sp>
          <p:nvSpPr>
            <p:cNvPr id="1025033" name="Text Box 9"/>
            <p:cNvSpPr txBox="1">
              <a:spLocks noChangeArrowheads="1"/>
            </p:cNvSpPr>
            <p:nvPr/>
          </p:nvSpPr>
          <p:spPr bwMode="auto">
            <a:xfrm>
              <a:off x="2103" y="3955"/>
              <a:ext cx="98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3200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it-IT" sz="3200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1025034" name="Text Box 10"/>
            <p:cNvSpPr txBox="1">
              <a:spLocks noChangeArrowheads="1"/>
            </p:cNvSpPr>
            <p:nvPr/>
          </p:nvSpPr>
          <p:spPr bwMode="auto">
            <a:xfrm rot="16200000">
              <a:off x="-142" y="2344"/>
              <a:ext cx="1349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3200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it-IT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it-IT" sz="3200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it-IT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</a:t>
              </a:r>
            </a:p>
          </p:txBody>
        </p:sp>
        <p:sp>
          <p:nvSpPr>
            <p:cNvPr id="1025031" name="Rectangle 7"/>
            <p:cNvSpPr>
              <a:spLocks noChangeArrowheads="1"/>
            </p:cNvSpPr>
            <p:nvPr/>
          </p:nvSpPr>
          <p:spPr bwMode="auto">
            <a:xfrm>
              <a:off x="788" y="1025"/>
              <a:ext cx="3905" cy="2905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</p:grpSp>
      <p:sp>
        <p:nvSpPr>
          <p:cNvPr id="1025040" name="Rectangle 16"/>
          <p:cNvSpPr>
            <a:spLocks noChangeArrowheads="1"/>
          </p:cNvSpPr>
          <p:nvPr/>
        </p:nvSpPr>
        <p:spPr bwMode="auto">
          <a:xfrm>
            <a:off x="2705100" y="3116263"/>
            <a:ext cx="4289425" cy="2809875"/>
          </a:xfrm>
          <a:prstGeom prst="rect">
            <a:avLst/>
          </a:prstGeom>
          <a:solidFill>
            <a:srgbClr val="CC66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039" name="Rectangle 15"/>
          <p:cNvSpPr>
            <a:spLocks noChangeArrowheads="1"/>
          </p:cNvSpPr>
          <p:nvPr/>
        </p:nvSpPr>
        <p:spPr bwMode="auto">
          <a:xfrm>
            <a:off x="795338" y="1341438"/>
            <a:ext cx="1909762" cy="177482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035" name="Line 11"/>
          <p:cNvSpPr>
            <a:spLocks noChangeShapeType="1"/>
          </p:cNvSpPr>
          <p:nvPr/>
        </p:nvSpPr>
        <p:spPr bwMode="auto">
          <a:xfrm flipV="1">
            <a:off x="2705100" y="1327150"/>
            <a:ext cx="0" cy="4625975"/>
          </a:xfrm>
          <a:prstGeom prst="line">
            <a:avLst/>
          </a:prstGeom>
          <a:noFill/>
          <a:ln w="57150">
            <a:solidFill>
              <a:srgbClr val="00FFFF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038" name="Text Box 14"/>
          <p:cNvSpPr txBox="1">
            <a:spLocks noChangeArrowheads="1"/>
          </p:cNvSpPr>
          <p:nvPr/>
        </p:nvSpPr>
        <p:spPr bwMode="auto">
          <a:xfrm rot="16200000">
            <a:off x="1409700" y="4005263"/>
            <a:ext cx="2174875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2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BSE (0.70445)</a:t>
            </a:r>
          </a:p>
        </p:txBody>
      </p:sp>
      <p:sp>
        <p:nvSpPr>
          <p:cNvPr id="1025101" name="Rectangle 77"/>
          <p:cNvSpPr>
            <a:spLocks noChangeArrowheads="1"/>
          </p:cNvSpPr>
          <p:nvPr/>
        </p:nvSpPr>
        <p:spPr bwMode="auto">
          <a:xfrm>
            <a:off x="788988" y="3128963"/>
            <a:ext cx="6199187" cy="2814637"/>
          </a:xfrm>
          <a:prstGeom prst="rect">
            <a:avLst/>
          </a:prstGeom>
          <a:solidFill>
            <a:srgbClr val="FF66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Enriched Field</a:t>
            </a:r>
          </a:p>
          <a:p>
            <a:pPr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(Nd/Sm ratio higher than</a:t>
            </a:r>
          </a:p>
          <a:p>
            <a:pPr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Primitive Mantle or</a:t>
            </a:r>
          </a:p>
          <a:p>
            <a:pPr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ChUR estimate)</a:t>
            </a:r>
          </a:p>
          <a:p>
            <a:pPr>
              <a:defRPr/>
            </a:pPr>
            <a:endParaRPr lang="en-GB" sz="2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endParaRPr lang="en-GB" sz="2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endParaRPr lang="en-GB" sz="2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endParaRPr lang="en-GB" sz="2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1025102" name="Rectangle 78"/>
          <p:cNvSpPr>
            <a:spLocks noChangeArrowheads="1"/>
          </p:cNvSpPr>
          <p:nvPr/>
        </p:nvSpPr>
        <p:spPr bwMode="auto">
          <a:xfrm>
            <a:off x="790575" y="1341438"/>
            <a:ext cx="6200775" cy="1771650"/>
          </a:xfrm>
          <a:prstGeom prst="rect">
            <a:avLst/>
          </a:prstGeom>
          <a:solidFill>
            <a:srgbClr val="99FF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Depleted Field</a:t>
            </a:r>
          </a:p>
          <a:p>
            <a:pPr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(Nd/Sm ratio lower than</a:t>
            </a:r>
          </a:p>
          <a:p>
            <a:pPr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Primitive Mantle or</a:t>
            </a:r>
          </a:p>
          <a:p>
            <a:pPr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ChUR estimate)</a:t>
            </a:r>
          </a:p>
          <a:p>
            <a:pPr>
              <a:defRPr/>
            </a:pPr>
            <a:endParaRPr lang="en-GB" sz="2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1025097" name="Rectangle 73"/>
          <p:cNvSpPr>
            <a:spLocks noChangeArrowheads="1"/>
          </p:cNvSpPr>
          <p:nvPr/>
        </p:nvSpPr>
        <p:spPr bwMode="auto">
          <a:xfrm>
            <a:off x="2698750" y="1354138"/>
            <a:ext cx="4298950" cy="4595812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Enriched Field</a:t>
            </a:r>
          </a:p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</a:t>
            </a:r>
            <a:r>
              <a:rPr lang="en-GB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</a:t>
            </a:r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/Sr ratio higher than primitive</a:t>
            </a:r>
          </a:p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Mantle or BSE estimate)</a:t>
            </a:r>
          </a:p>
        </p:txBody>
      </p:sp>
      <p:sp>
        <p:nvSpPr>
          <p:cNvPr id="1025099" name="Rectangle 75"/>
          <p:cNvSpPr>
            <a:spLocks noChangeArrowheads="1"/>
          </p:cNvSpPr>
          <p:nvPr/>
        </p:nvSpPr>
        <p:spPr bwMode="auto">
          <a:xfrm>
            <a:off x="812800" y="1365250"/>
            <a:ext cx="1889125" cy="4595813"/>
          </a:xfrm>
          <a:prstGeom prst="rect">
            <a:avLst/>
          </a:prstGeom>
          <a:solidFill>
            <a:srgbClr val="CC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Depleted Field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(Rb/Sr ratio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lower than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Primitive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Mantle or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BSE estimate)</a:t>
            </a:r>
          </a:p>
        </p:txBody>
      </p:sp>
      <p:sp>
        <p:nvSpPr>
          <p:cNvPr id="1025027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25028" name="Text Box 4"/>
          <p:cNvSpPr txBox="1">
            <a:spLocks noChangeArrowheads="1"/>
          </p:cNvSpPr>
          <p:nvPr/>
        </p:nvSpPr>
        <p:spPr bwMode="auto">
          <a:xfrm>
            <a:off x="0" y="774700"/>
            <a:ext cx="91440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Sr-Nd and Sm-Nd Isotope Systems</a:t>
            </a:r>
          </a:p>
        </p:txBody>
      </p:sp>
      <p:sp>
        <p:nvSpPr>
          <p:cNvPr id="1025036" name="Line 12"/>
          <p:cNvSpPr>
            <a:spLocks noChangeShapeType="1"/>
          </p:cNvSpPr>
          <p:nvPr/>
        </p:nvSpPr>
        <p:spPr bwMode="auto">
          <a:xfrm>
            <a:off x="795338" y="3116263"/>
            <a:ext cx="61849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037" name="Text Box 13"/>
          <p:cNvSpPr txBox="1">
            <a:spLocks noChangeArrowheads="1"/>
          </p:cNvSpPr>
          <p:nvPr/>
        </p:nvSpPr>
        <p:spPr bwMode="auto">
          <a:xfrm>
            <a:off x="3492500" y="2743200"/>
            <a:ext cx="2890838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ChUR (0.51264)</a:t>
            </a:r>
          </a:p>
        </p:txBody>
      </p:sp>
      <p:sp>
        <p:nvSpPr>
          <p:cNvPr id="1025041" name="Text Box 17"/>
          <p:cNvSpPr txBox="1">
            <a:spLocks noChangeArrowheads="1"/>
          </p:cNvSpPr>
          <p:nvPr/>
        </p:nvSpPr>
        <p:spPr bwMode="auto">
          <a:xfrm>
            <a:off x="719138" y="1795463"/>
            <a:ext cx="204470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Depleted Quadrant</a:t>
            </a:r>
          </a:p>
        </p:txBody>
      </p:sp>
      <p:sp>
        <p:nvSpPr>
          <p:cNvPr id="1025042" name="Text Box 18"/>
          <p:cNvSpPr txBox="1">
            <a:spLocks noChangeArrowheads="1"/>
          </p:cNvSpPr>
          <p:nvPr/>
        </p:nvSpPr>
        <p:spPr bwMode="auto">
          <a:xfrm>
            <a:off x="4929188" y="4906963"/>
            <a:ext cx="2071687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Enriched Quadrant</a:t>
            </a:r>
          </a:p>
        </p:txBody>
      </p:sp>
      <p:sp>
        <p:nvSpPr>
          <p:cNvPr id="1025044" name="AutoShape 20"/>
          <p:cNvSpPr>
            <a:spLocks noChangeArrowheads="1"/>
          </p:cNvSpPr>
          <p:nvPr/>
        </p:nvSpPr>
        <p:spPr bwMode="auto">
          <a:xfrm rot="2496519">
            <a:off x="1027113" y="2259013"/>
            <a:ext cx="1906587" cy="430212"/>
          </a:xfrm>
          <a:prstGeom prst="leftArrow">
            <a:avLst>
              <a:gd name="adj1" fmla="val 50000"/>
              <a:gd name="adj2" fmla="val 11079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045" name="AutoShape 21"/>
          <p:cNvSpPr>
            <a:spLocks noChangeArrowheads="1"/>
          </p:cNvSpPr>
          <p:nvPr/>
        </p:nvSpPr>
        <p:spPr bwMode="auto">
          <a:xfrm rot="13296519">
            <a:off x="2497138" y="3525838"/>
            <a:ext cx="1801812" cy="430212"/>
          </a:xfrm>
          <a:prstGeom prst="leftArrow">
            <a:avLst>
              <a:gd name="adj1" fmla="val 50000"/>
              <a:gd name="adj2" fmla="val 10470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043" name="AutoShape 19"/>
          <p:cNvSpPr>
            <a:spLocks noChangeArrowheads="1"/>
          </p:cNvSpPr>
          <p:nvPr/>
        </p:nvSpPr>
        <p:spPr bwMode="auto">
          <a:xfrm>
            <a:off x="2490788" y="2889250"/>
            <a:ext cx="430212" cy="417513"/>
          </a:xfrm>
          <a:prstGeom prst="star5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5600698" y="3475038"/>
            <a:ext cx="1841500" cy="1512887"/>
            <a:chOff x="4156" y="427"/>
            <a:chExt cx="1160" cy="953"/>
          </a:xfrm>
        </p:grpSpPr>
        <p:sp>
          <p:nvSpPr>
            <p:cNvPr id="1025061" name="Rectangle 37"/>
            <p:cNvSpPr>
              <a:spLocks noChangeAspect="1" noChangeArrowheads="1"/>
            </p:cNvSpPr>
            <p:nvPr/>
          </p:nvSpPr>
          <p:spPr bwMode="auto">
            <a:xfrm>
              <a:off x="4156" y="427"/>
              <a:ext cx="1160" cy="91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25062" name="Rectangle 38"/>
            <p:cNvSpPr>
              <a:spLocks noChangeAspect="1" noChangeArrowheads="1"/>
            </p:cNvSpPr>
            <p:nvPr/>
          </p:nvSpPr>
          <p:spPr bwMode="auto">
            <a:xfrm>
              <a:off x="4254" y="504"/>
              <a:ext cx="976" cy="664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25063" name="Text Box 39"/>
            <p:cNvSpPr txBox="1">
              <a:spLocks noChangeAspect="1" noChangeArrowheads="1"/>
            </p:cNvSpPr>
            <p:nvPr/>
          </p:nvSpPr>
          <p:spPr bwMode="auto">
            <a:xfrm>
              <a:off x="4174" y="1143"/>
              <a:ext cx="248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La</a:t>
              </a:r>
            </a:p>
          </p:txBody>
        </p:sp>
        <p:sp>
          <p:nvSpPr>
            <p:cNvPr id="1025064" name="Text Box 40"/>
            <p:cNvSpPr txBox="1">
              <a:spLocks noChangeAspect="1" noChangeArrowheads="1"/>
            </p:cNvSpPr>
            <p:nvPr/>
          </p:nvSpPr>
          <p:spPr bwMode="auto">
            <a:xfrm>
              <a:off x="5056" y="1143"/>
              <a:ext cx="255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Lu</a:t>
              </a:r>
            </a:p>
          </p:txBody>
        </p:sp>
        <p:sp>
          <p:nvSpPr>
            <p:cNvPr id="1025068" name="Freeform 44"/>
            <p:cNvSpPr>
              <a:spLocks noChangeAspect="1"/>
            </p:cNvSpPr>
            <p:nvPr/>
          </p:nvSpPr>
          <p:spPr bwMode="auto">
            <a:xfrm>
              <a:off x="4278" y="558"/>
              <a:ext cx="916" cy="4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7" y="209"/>
                </a:cxn>
                <a:cxn ang="0">
                  <a:pos x="321" y="336"/>
                </a:cxn>
                <a:cxn ang="0">
                  <a:pos x="651" y="434"/>
                </a:cxn>
                <a:cxn ang="0">
                  <a:pos x="1144" y="464"/>
                </a:cxn>
              </a:cxnLst>
              <a:rect l="0" t="0" r="r" b="b"/>
              <a:pathLst>
                <a:path w="1144" h="464">
                  <a:moveTo>
                    <a:pt x="0" y="0"/>
                  </a:moveTo>
                  <a:cubicBezTo>
                    <a:pt x="52" y="76"/>
                    <a:pt x="104" y="153"/>
                    <a:pt x="157" y="209"/>
                  </a:cubicBezTo>
                  <a:cubicBezTo>
                    <a:pt x="210" y="265"/>
                    <a:pt x="239" y="299"/>
                    <a:pt x="321" y="336"/>
                  </a:cubicBezTo>
                  <a:cubicBezTo>
                    <a:pt x="403" y="373"/>
                    <a:pt x="514" y="413"/>
                    <a:pt x="651" y="434"/>
                  </a:cubicBezTo>
                  <a:cubicBezTo>
                    <a:pt x="788" y="455"/>
                    <a:pt x="966" y="459"/>
                    <a:pt x="1144" y="464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25069" name="Text Box 45"/>
            <p:cNvSpPr txBox="1">
              <a:spLocks noChangeAspect="1" noChangeArrowheads="1"/>
            </p:cNvSpPr>
            <p:nvPr/>
          </p:nvSpPr>
          <p:spPr bwMode="auto">
            <a:xfrm>
              <a:off x="4343" y="1147"/>
              <a:ext cx="287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</a:t>
              </a:r>
            </a:p>
          </p:txBody>
        </p:sp>
        <p:sp>
          <p:nvSpPr>
            <p:cNvPr id="1025070" name="Text Box 46"/>
            <p:cNvSpPr txBox="1">
              <a:spLocks noChangeAspect="1" noChangeArrowheads="1"/>
            </p:cNvSpPr>
            <p:nvPr/>
          </p:nvSpPr>
          <p:spPr bwMode="auto">
            <a:xfrm>
              <a:off x="4553" y="1147"/>
              <a:ext cx="29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Sm</a:t>
              </a:r>
            </a:p>
          </p:txBody>
        </p:sp>
      </p:grpSp>
      <p:grpSp>
        <p:nvGrpSpPr>
          <p:cNvPr id="4" name="Group 64"/>
          <p:cNvGrpSpPr>
            <a:grpSpLocks noChangeAspect="1"/>
          </p:cNvGrpSpPr>
          <p:nvPr/>
        </p:nvGrpSpPr>
        <p:grpSpPr bwMode="auto">
          <a:xfrm>
            <a:off x="485775" y="4581526"/>
            <a:ext cx="1841180" cy="1505905"/>
            <a:chOff x="87" y="3015"/>
            <a:chExt cx="1449" cy="1185"/>
          </a:xfrm>
        </p:grpSpPr>
        <p:sp>
          <p:nvSpPr>
            <p:cNvPr id="1025071" name="Rectangle 47"/>
            <p:cNvSpPr>
              <a:spLocks noChangeAspect="1" noChangeArrowheads="1"/>
            </p:cNvSpPr>
            <p:nvPr/>
          </p:nvSpPr>
          <p:spPr bwMode="auto">
            <a:xfrm>
              <a:off x="87" y="3015"/>
              <a:ext cx="1449" cy="113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25072" name="Rectangle 48"/>
            <p:cNvSpPr>
              <a:spLocks noChangeAspect="1" noChangeArrowheads="1"/>
            </p:cNvSpPr>
            <p:nvPr/>
          </p:nvSpPr>
          <p:spPr bwMode="auto">
            <a:xfrm>
              <a:off x="209" y="3111"/>
              <a:ext cx="1218" cy="828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25073" name="Text Box 49"/>
            <p:cNvSpPr txBox="1">
              <a:spLocks noChangeAspect="1" noChangeArrowheads="1"/>
            </p:cNvSpPr>
            <p:nvPr/>
          </p:nvSpPr>
          <p:spPr bwMode="auto">
            <a:xfrm>
              <a:off x="107" y="3909"/>
              <a:ext cx="31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Cs</a:t>
              </a:r>
            </a:p>
          </p:txBody>
        </p:sp>
        <p:sp>
          <p:nvSpPr>
            <p:cNvPr id="1025074" name="Text Box 50"/>
            <p:cNvSpPr txBox="1">
              <a:spLocks noChangeAspect="1" noChangeArrowheads="1"/>
            </p:cNvSpPr>
            <p:nvPr/>
          </p:nvSpPr>
          <p:spPr bwMode="auto">
            <a:xfrm>
              <a:off x="1211" y="3909"/>
              <a:ext cx="31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Lu</a:t>
              </a:r>
            </a:p>
          </p:txBody>
        </p:sp>
        <p:sp>
          <p:nvSpPr>
            <p:cNvPr id="1025075" name="Text Box 51"/>
            <p:cNvSpPr txBox="1">
              <a:spLocks noChangeAspect="1" noChangeArrowheads="1"/>
            </p:cNvSpPr>
            <p:nvPr/>
          </p:nvSpPr>
          <p:spPr bwMode="auto">
            <a:xfrm>
              <a:off x="306" y="3909"/>
              <a:ext cx="34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Rb</a:t>
              </a:r>
            </a:p>
          </p:txBody>
        </p:sp>
        <p:sp>
          <p:nvSpPr>
            <p:cNvPr id="1025076" name="Text Box 52"/>
            <p:cNvSpPr txBox="1">
              <a:spLocks noChangeAspect="1" noChangeArrowheads="1"/>
            </p:cNvSpPr>
            <p:nvPr/>
          </p:nvSpPr>
          <p:spPr bwMode="auto">
            <a:xfrm>
              <a:off x="548" y="3909"/>
              <a:ext cx="292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1025077" name="Freeform 53"/>
            <p:cNvSpPr>
              <a:spLocks noChangeAspect="1"/>
            </p:cNvSpPr>
            <p:nvPr/>
          </p:nvSpPr>
          <p:spPr bwMode="auto">
            <a:xfrm>
              <a:off x="261" y="3279"/>
              <a:ext cx="1142" cy="556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162" y="339"/>
                </a:cxn>
                <a:cxn ang="0">
                  <a:pos x="432" y="123"/>
                </a:cxn>
                <a:cxn ang="0">
                  <a:pos x="771" y="27"/>
                </a:cxn>
                <a:cxn ang="0">
                  <a:pos x="1140" y="0"/>
                </a:cxn>
              </a:cxnLst>
              <a:rect l="0" t="0" r="r" b="b"/>
              <a:pathLst>
                <a:path w="1140" h="555">
                  <a:moveTo>
                    <a:pt x="0" y="555"/>
                  </a:moveTo>
                  <a:cubicBezTo>
                    <a:pt x="43" y="481"/>
                    <a:pt x="90" y="411"/>
                    <a:pt x="162" y="339"/>
                  </a:cubicBezTo>
                  <a:cubicBezTo>
                    <a:pt x="234" y="267"/>
                    <a:pt x="331" y="175"/>
                    <a:pt x="432" y="123"/>
                  </a:cubicBezTo>
                  <a:cubicBezTo>
                    <a:pt x="533" y="71"/>
                    <a:pt x="653" y="47"/>
                    <a:pt x="771" y="27"/>
                  </a:cubicBezTo>
                  <a:cubicBezTo>
                    <a:pt x="889" y="7"/>
                    <a:pt x="1063" y="6"/>
                    <a:pt x="1140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5" name="Group 63"/>
          <p:cNvGrpSpPr>
            <a:grpSpLocks noChangeAspect="1"/>
          </p:cNvGrpSpPr>
          <p:nvPr/>
        </p:nvGrpSpPr>
        <p:grpSpPr bwMode="auto">
          <a:xfrm>
            <a:off x="3019425" y="4572000"/>
            <a:ext cx="1841180" cy="1512255"/>
            <a:chOff x="-56" y="-292"/>
            <a:chExt cx="1449" cy="1190"/>
          </a:xfrm>
        </p:grpSpPr>
        <p:sp>
          <p:nvSpPr>
            <p:cNvPr id="1025078" name="Rectangle 54"/>
            <p:cNvSpPr>
              <a:spLocks noChangeAspect="1" noChangeArrowheads="1"/>
            </p:cNvSpPr>
            <p:nvPr/>
          </p:nvSpPr>
          <p:spPr bwMode="auto">
            <a:xfrm>
              <a:off x="-56" y="-292"/>
              <a:ext cx="1449" cy="113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25079" name="Rectangle 55"/>
            <p:cNvSpPr>
              <a:spLocks noChangeAspect="1" noChangeArrowheads="1"/>
            </p:cNvSpPr>
            <p:nvPr/>
          </p:nvSpPr>
          <p:spPr bwMode="auto">
            <a:xfrm>
              <a:off x="66" y="-196"/>
              <a:ext cx="1218" cy="828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25080" name="Text Box 56"/>
            <p:cNvSpPr txBox="1">
              <a:spLocks noChangeAspect="1" noChangeArrowheads="1"/>
            </p:cNvSpPr>
            <p:nvPr/>
          </p:nvSpPr>
          <p:spPr bwMode="auto">
            <a:xfrm>
              <a:off x="-36" y="602"/>
              <a:ext cx="31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Cs</a:t>
              </a:r>
            </a:p>
          </p:txBody>
        </p:sp>
        <p:sp>
          <p:nvSpPr>
            <p:cNvPr id="1025081" name="Text Box 57"/>
            <p:cNvSpPr txBox="1">
              <a:spLocks noChangeAspect="1" noChangeArrowheads="1"/>
            </p:cNvSpPr>
            <p:nvPr/>
          </p:nvSpPr>
          <p:spPr bwMode="auto">
            <a:xfrm>
              <a:off x="1068" y="602"/>
              <a:ext cx="31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Lu</a:t>
              </a:r>
            </a:p>
          </p:txBody>
        </p:sp>
        <p:sp>
          <p:nvSpPr>
            <p:cNvPr id="1025082" name="Freeform 58"/>
            <p:cNvSpPr>
              <a:spLocks noChangeAspect="1"/>
            </p:cNvSpPr>
            <p:nvPr/>
          </p:nvSpPr>
          <p:spPr bwMode="auto">
            <a:xfrm>
              <a:off x="96" y="-128"/>
              <a:ext cx="1143" cy="5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7" y="209"/>
                </a:cxn>
                <a:cxn ang="0">
                  <a:pos x="321" y="336"/>
                </a:cxn>
                <a:cxn ang="0">
                  <a:pos x="651" y="434"/>
                </a:cxn>
                <a:cxn ang="0">
                  <a:pos x="1144" y="464"/>
                </a:cxn>
              </a:cxnLst>
              <a:rect l="0" t="0" r="r" b="b"/>
              <a:pathLst>
                <a:path w="1144" h="464">
                  <a:moveTo>
                    <a:pt x="0" y="0"/>
                  </a:moveTo>
                  <a:cubicBezTo>
                    <a:pt x="52" y="76"/>
                    <a:pt x="104" y="153"/>
                    <a:pt x="157" y="209"/>
                  </a:cubicBezTo>
                  <a:cubicBezTo>
                    <a:pt x="210" y="265"/>
                    <a:pt x="239" y="299"/>
                    <a:pt x="321" y="336"/>
                  </a:cubicBezTo>
                  <a:cubicBezTo>
                    <a:pt x="403" y="373"/>
                    <a:pt x="514" y="413"/>
                    <a:pt x="651" y="434"/>
                  </a:cubicBezTo>
                  <a:cubicBezTo>
                    <a:pt x="788" y="455"/>
                    <a:pt x="966" y="459"/>
                    <a:pt x="1144" y="464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25083" name="Text Box 59"/>
            <p:cNvSpPr txBox="1">
              <a:spLocks noChangeAspect="1" noChangeArrowheads="1"/>
            </p:cNvSpPr>
            <p:nvPr/>
          </p:nvSpPr>
          <p:spPr bwMode="auto">
            <a:xfrm>
              <a:off x="152" y="607"/>
              <a:ext cx="34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Rb</a:t>
              </a:r>
            </a:p>
          </p:txBody>
        </p:sp>
        <p:sp>
          <p:nvSpPr>
            <p:cNvPr id="1025084" name="Text Box 60"/>
            <p:cNvSpPr txBox="1">
              <a:spLocks noChangeAspect="1" noChangeArrowheads="1"/>
            </p:cNvSpPr>
            <p:nvPr/>
          </p:nvSpPr>
          <p:spPr bwMode="auto">
            <a:xfrm>
              <a:off x="395" y="607"/>
              <a:ext cx="292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</p:grp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5600698" y="1320800"/>
            <a:ext cx="1841500" cy="1506538"/>
            <a:chOff x="4104" y="2739"/>
            <a:chExt cx="1160" cy="949"/>
          </a:xfrm>
        </p:grpSpPr>
        <p:sp>
          <p:nvSpPr>
            <p:cNvPr id="1025048" name="Rectangle 24"/>
            <p:cNvSpPr>
              <a:spLocks noChangeAspect="1" noChangeArrowheads="1"/>
            </p:cNvSpPr>
            <p:nvPr/>
          </p:nvSpPr>
          <p:spPr bwMode="auto">
            <a:xfrm>
              <a:off x="4104" y="2739"/>
              <a:ext cx="1160" cy="91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25047" name="Rectangle 23"/>
            <p:cNvSpPr>
              <a:spLocks noChangeAspect="1" noChangeArrowheads="1"/>
            </p:cNvSpPr>
            <p:nvPr/>
          </p:nvSpPr>
          <p:spPr bwMode="auto">
            <a:xfrm>
              <a:off x="4202" y="2816"/>
              <a:ext cx="976" cy="664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25049" name="Text Box 25"/>
            <p:cNvSpPr txBox="1">
              <a:spLocks noChangeAspect="1" noChangeArrowheads="1"/>
            </p:cNvSpPr>
            <p:nvPr/>
          </p:nvSpPr>
          <p:spPr bwMode="auto">
            <a:xfrm>
              <a:off x="4122" y="3455"/>
              <a:ext cx="248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La</a:t>
              </a:r>
            </a:p>
          </p:txBody>
        </p:sp>
        <p:sp>
          <p:nvSpPr>
            <p:cNvPr id="1025050" name="Text Box 26"/>
            <p:cNvSpPr txBox="1">
              <a:spLocks noChangeAspect="1" noChangeArrowheads="1"/>
            </p:cNvSpPr>
            <p:nvPr/>
          </p:nvSpPr>
          <p:spPr bwMode="auto">
            <a:xfrm>
              <a:off x="5004" y="3455"/>
              <a:ext cx="255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Lu</a:t>
              </a:r>
            </a:p>
          </p:txBody>
        </p:sp>
        <p:sp>
          <p:nvSpPr>
            <p:cNvPr id="1025053" name="Freeform 29"/>
            <p:cNvSpPr>
              <a:spLocks noChangeAspect="1"/>
            </p:cNvSpPr>
            <p:nvPr/>
          </p:nvSpPr>
          <p:spPr bwMode="auto">
            <a:xfrm>
              <a:off x="4243" y="2950"/>
              <a:ext cx="913" cy="445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162" y="339"/>
                </a:cxn>
                <a:cxn ang="0">
                  <a:pos x="432" y="123"/>
                </a:cxn>
                <a:cxn ang="0">
                  <a:pos x="771" y="27"/>
                </a:cxn>
                <a:cxn ang="0">
                  <a:pos x="1140" y="0"/>
                </a:cxn>
              </a:cxnLst>
              <a:rect l="0" t="0" r="r" b="b"/>
              <a:pathLst>
                <a:path w="1140" h="555">
                  <a:moveTo>
                    <a:pt x="0" y="555"/>
                  </a:moveTo>
                  <a:cubicBezTo>
                    <a:pt x="43" y="481"/>
                    <a:pt x="90" y="411"/>
                    <a:pt x="162" y="339"/>
                  </a:cubicBezTo>
                  <a:cubicBezTo>
                    <a:pt x="234" y="267"/>
                    <a:pt x="331" y="175"/>
                    <a:pt x="432" y="123"/>
                  </a:cubicBezTo>
                  <a:cubicBezTo>
                    <a:pt x="533" y="71"/>
                    <a:pt x="653" y="47"/>
                    <a:pt x="771" y="27"/>
                  </a:cubicBezTo>
                  <a:cubicBezTo>
                    <a:pt x="889" y="7"/>
                    <a:pt x="1063" y="6"/>
                    <a:pt x="1140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25089" name="Text Box 65"/>
            <p:cNvSpPr txBox="1">
              <a:spLocks noChangeAspect="1" noChangeArrowheads="1"/>
            </p:cNvSpPr>
            <p:nvPr/>
          </p:nvSpPr>
          <p:spPr bwMode="auto">
            <a:xfrm>
              <a:off x="4294" y="3452"/>
              <a:ext cx="287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</a:t>
              </a:r>
            </a:p>
          </p:txBody>
        </p:sp>
        <p:sp>
          <p:nvSpPr>
            <p:cNvPr id="1025090" name="Text Box 66"/>
            <p:cNvSpPr txBox="1">
              <a:spLocks noChangeAspect="1" noChangeArrowheads="1"/>
            </p:cNvSpPr>
            <p:nvPr/>
          </p:nvSpPr>
          <p:spPr bwMode="auto">
            <a:xfrm>
              <a:off x="4504" y="3452"/>
              <a:ext cx="29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Sm</a:t>
              </a:r>
            </a:p>
          </p:txBody>
        </p:sp>
      </p:grpSp>
      <p:sp>
        <p:nvSpPr>
          <p:cNvPr id="1025103" name="Line 79"/>
          <p:cNvSpPr>
            <a:spLocks noChangeShapeType="1"/>
          </p:cNvSpPr>
          <p:nvPr/>
        </p:nvSpPr>
        <p:spPr bwMode="auto">
          <a:xfrm flipV="1">
            <a:off x="3773488" y="5319713"/>
            <a:ext cx="0" cy="42386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04" name="Line 80"/>
          <p:cNvSpPr>
            <a:spLocks noChangeShapeType="1"/>
          </p:cNvSpPr>
          <p:nvPr/>
        </p:nvSpPr>
        <p:spPr bwMode="auto">
          <a:xfrm flipV="1">
            <a:off x="3473450" y="5157788"/>
            <a:ext cx="0" cy="5857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05" name="Oval 81"/>
          <p:cNvSpPr>
            <a:spLocks noChangeArrowheads="1"/>
          </p:cNvSpPr>
          <p:nvPr/>
        </p:nvSpPr>
        <p:spPr bwMode="auto">
          <a:xfrm>
            <a:off x="3706813" y="5248275"/>
            <a:ext cx="128587" cy="128588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06" name="Oval 82"/>
          <p:cNvSpPr>
            <a:spLocks noChangeArrowheads="1"/>
          </p:cNvSpPr>
          <p:nvPr/>
        </p:nvSpPr>
        <p:spPr bwMode="auto">
          <a:xfrm>
            <a:off x="3406775" y="5076825"/>
            <a:ext cx="128588" cy="12858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07" name="Line 83"/>
          <p:cNvSpPr>
            <a:spLocks noChangeShapeType="1"/>
          </p:cNvSpPr>
          <p:nvPr/>
        </p:nvSpPr>
        <p:spPr bwMode="auto">
          <a:xfrm flipV="1">
            <a:off x="1239838" y="5076825"/>
            <a:ext cx="0" cy="6667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08" name="Line 84"/>
          <p:cNvSpPr>
            <a:spLocks noChangeShapeType="1"/>
          </p:cNvSpPr>
          <p:nvPr/>
        </p:nvSpPr>
        <p:spPr bwMode="auto">
          <a:xfrm flipV="1">
            <a:off x="944563" y="5319713"/>
            <a:ext cx="0" cy="42386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09" name="Oval 85"/>
          <p:cNvSpPr>
            <a:spLocks noChangeArrowheads="1"/>
          </p:cNvSpPr>
          <p:nvPr/>
        </p:nvSpPr>
        <p:spPr bwMode="auto">
          <a:xfrm>
            <a:off x="877888" y="5253038"/>
            <a:ext cx="128587" cy="12858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10" name="Oval 86"/>
          <p:cNvSpPr>
            <a:spLocks noChangeArrowheads="1"/>
          </p:cNvSpPr>
          <p:nvPr/>
        </p:nvSpPr>
        <p:spPr bwMode="auto">
          <a:xfrm>
            <a:off x="1173163" y="5005388"/>
            <a:ext cx="128587" cy="128587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11" name="Line 87"/>
          <p:cNvSpPr>
            <a:spLocks noChangeShapeType="1"/>
          </p:cNvSpPr>
          <p:nvPr/>
        </p:nvSpPr>
        <p:spPr bwMode="auto">
          <a:xfrm flipV="1">
            <a:off x="6402388" y="4213225"/>
            <a:ext cx="0" cy="42386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12" name="Line 88"/>
          <p:cNvSpPr>
            <a:spLocks noChangeShapeType="1"/>
          </p:cNvSpPr>
          <p:nvPr/>
        </p:nvSpPr>
        <p:spPr bwMode="auto">
          <a:xfrm flipH="1" flipV="1">
            <a:off x="6097588" y="4084638"/>
            <a:ext cx="4762" cy="5524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13" name="Oval 89"/>
          <p:cNvSpPr>
            <a:spLocks noChangeArrowheads="1"/>
          </p:cNvSpPr>
          <p:nvPr/>
        </p:nvSpPr>
        <p:spPr bwMode="auto">
          <a:xfrm>
            <a:off x="6035675" y="4022725"/>
            <a:ext cx="128588" cy="128588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14" name="Oval 90"/>
          <p:cNvSpPr>
            <a:spLocks noChangeArrowheads="1"/>
          </p:cNvSpPr>
          <p:nvPr/>
        </p:nvSpPr>
        <p:spPr bwMode="auto">
          <a:xfrm>
            <a:off x="6335713" y="4151313"/>
            <a:ext cx="128587" cy="12858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15" name="Line 91"/>
          <p:cNvSpPr>
            <a:spLocks noChangeShapeType="1"/>
          </p:cNvSpPr>
          <p:nvPr/>
        </p:nvSpPr>
        <p:spPr bwMode="auto">
          <a:xfrm flipV="1">
            <a:off x="6386513" y="1809750"/>
            <a:ext cx="0" cy="6667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16" name="Line 92"/>
          <p:cNvSpPr>
            <a:spLocks noChangeShapeType="1"/>
          </p:cNvSpPr>
          <p:nvPr/>
        </p:nvSpPr>
        <p:spPr bwMode="auto">
          <a:xfrm flipV="1">
            <a:off x="6091238" y="2052638"/>
            <a:ext cx="0" cy="42386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17" name="Oval 93"/>
          <p:cNvSpPr>
            <a:spLocks noChangeArrowheads="1"/>
          </p:cNvSpPr>
          <p:nvPr/>
        </p:nvSpPr>
        <p:spPr bwMode="auto">
          <a:xfrm>
            <a:off x="6324600" y="1738313"/>
            <a:ext cx="128588" cy="12858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18" name="Oval 94"/>
          <p:cNvSpPr>
            <a:spLocks noChangeArrowheads="1"/>
          </p:cNvSpPr>
          <p:nvPr/>
        </p:nvSpPr>
        <p:spPr bwMode="auto">
          <a:xfrm>
            <a:off x="6019800" y="1971675"/>
            <a:ext cx="128588" cy="128588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19" name="Oval 95"/>
          <p:cNvSpPr>
            <a:spLocks noChangeArrowheads="1"/>
          </p:cNvSpPr>
          <p:nvPr/>
        </p:nvSpPr>
        <p:spPr bwMode="auto">
          <a:xfrm>
            <a:off x="6596063" y="6069013"/>
            <a:ext cx="211137" cy="20002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20" name="Oval 96"/>
          <p:cNvSpPr>
            <a:spLocks noChangeArrowheads="1"/>
          </p:cNvSpPr>
          <p:nvPr/>
        </p:nvSpPr>
        <p:spPr bwMode="auto">
          <a:xfrm>
            <a:off x="6597650" y="6343650"/>
            <a:ext cx="211138" cy="200025"/>
          </a:xfrm>
          <a:prstGeom prst="ellipse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121" name="Text Box 97"/>
          <p:cNvSpPr txBox="1">
            <a:spLocks noChangeArrowheads="1"/>
          </p:cNvSpPr>
          <p:nvPr/>
        </p:nvSpPr>
        <p:spPr bwMode="auto">
          <a:xfrm>
            <a:off x="6800850" y="5948363"/>
            <a:ext cx="21669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Parent Isotope</a:t>
            </a:r>
          </a:p>
        </p:txBody>
      </p:sp>
      <p:sp>
        <p:nvSpPr>
          <p:cNvPr id="1025122" name="Text Box 98"/>
          <p:cNvSpPr txBox="1">
            <a:spLocks noChangeArrowheads="1"/>
          </p:cNvSpPr>
          <p:nvPr/>
        </p:nvSpPr>
        <p:spPr bwMode="auto">
          <a:xfrm>
            <a:off x="6773863" y="6269038"/>
            <a:ext cx="23701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Daughter Isotope</a:t>
            </a:r>
          </a:p>
        </p:txBody>
      </p:sp>
      <p:sp>
        <p:nvSpPr>
          <p:cNvPr id="79" name="Rettangolo 78"/>
          <p:cNvSpPr/>
          <p:nvPr/>
        </p:nvSpPr>
        <p:spPr bwMode="auto">
          <a:xfrm>
            <a:off x="5578475" y="1330325"/>
            <a:ext cx="1887538" cy="1458913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80" name="Rettangolo 79"/>
          <p:cNvSpPr/>
          <p:nvPr/>
        </p:nvSpPr>
        <p:spPr bwMode="auto">
          <a:xfrm>
            <a:off x="463550" y="4595813"/>
            <a:ext cx="1885950" cy="145732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81" name="Rettangolo 80"/>
          <p:cNvSpPr/>
          <p:nvPr/>
        </p:nvSpPr>
        <p:spPr bwMode="auto">
          <a:xfrm>
            <a:off x="5578475" y="3460750"/>
            <a:ext cx="1887538" cy="1458913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82" name="Rettangolo 81"/>
          <p:cNvSpPr/>
          <p:nvPr/>
        </p:nvSpPr>
        <p:spPr bwMode="auto">
          <a:xfrm>
            <a:off x="2986088" y="4595813"/>
            <a:ext cx="1887537" cy="1457325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093" name="AutoShape 69"/>
          <p:cNvSpPr>
            <a:spLocks noChangeArrowheads="1"/>
          </p:cNvSpPr>
          <p:nvPr/>
        </p:nvSpPr>
        <p:spPr bwMode="auto">
          <a:xfrm>
            <a:off x="2690813" y="5150050"/>
            <a:ext cx="344487" cy="5000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094" name="AutoShape 70"/>
          <p:cNvSpPr>
            <a:spLocks noChangeArrowheads="1"/>
          </p:cNvSpPr>
          <p:nvPr/>
        </p:nvSpPr>
        <p:spPr bwMode="auto">
          <a:xfrm rot="10800000">
            <a:off x="2352675" y="5150050"/>
            <a:ext cx="344488" cy="5000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095" name="AutoShape 71"/>
          <p:cNvSpPr>
            <a:spLocks noChangeArrowheads="1"/>
          </p:cNvSpPr>
          <p:nvPr/>
        </p:nvSpPr>
        <p:spPr bwMode="auto">
          <a:xfrm rot="5400000">
            <a:off x="6397888" y="3027362"/>
            <a:ext cx="344488" cy="5000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5096" name="AutoShape 72"/>
          <p:cNvSpPr>
            <a:spLocks noChangeArrowheads="1"/>
          </p:cNvSpPr>
          <p:nvPr/>
        </p:nvSpPr>
        <p:spPr bwMode="auto">
          <a:xfrm rot="16200000">
            <a:off x="6397888" y="2706687"/>
            <a:ext cx="344488" cy="5000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2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2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102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2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2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2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2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2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25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025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1025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2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102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02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02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2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02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102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02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2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02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02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2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025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025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2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2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25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25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2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3" dur="3000"/>
                                        <p:tgtEl>
                                          <p:spTgt spid="102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6" dur="3000"/>
                                        <p:tgtEl>
                                          <p:spTgt spid="102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40" grpId="0" animBg="1"/>
      <p:bldP spid="1025039" grpId="0" animBg="1"/>
      <p:bldP spid="1025038" grpId="0"/>
      <p:bldP spid="1025101" grpId="0" animBg="1"/>
      <p:bldP spid="1025101" grpId="1" animBg="1"/>
      <p:bldP spid="1025102" grpId="0" animBg="1"/>
      <p:bldP spid="1025102" grpId="1" animBg="1"/>
      <p:bldP spid="1025097" grpId="0" animBg="1"/>
      <p:bldP spid="1025097" grpId="1" animBg="1"/>
      <p:bldP spid="1025099" grpId="0" animBg="1"/>
      <p:bldP spid="1025099" grpId="1" animBg="1"/>
      <p:bldP spid="1025028" grpId="0"/>
      <p:bldP spid="1025037" grpId="0"/>
      <p:bldP spid="1025041" grpId="0"/>
      <p:bldP spid="1025042" grpId="0"/>
      <p:bldP spid="1025044" grpId="0" animBg="1"/>
      <p:bldP spid="1025045" grpId="0" animBg="1"/>
      <p:bldP spid="1025043" grpId="0" animBg="1"/>
      <p:bldP spid="1025105" grpId="0" animBg="1"/>
      <p:bldP spid="1025106" grpId="0" animBg="1"/>
      <p:bldP spid="1025109" grpId="0" animBg="1"/>
      <p:bldP spid="1025110" grpId="0" animBg="1"/>
      <p:bldP spid="1025113" grpId="0" animBg="1"/>
      <p:bldP spid="1025114" grpId="0" animBg="1"/>
      <p:bldP spid="1025117" grpId="0" animBg="1"/>
      <p:bldP spid="1025118" grpId="0" animBg="1"/>
      <p:bldP spid="1025119" grpId="0" animBg="1"/>
      <p:bldP spid="1025120" grpId="0" animBg="1"/>
      <p:bldP spid="1025121" grpId="0"/>
      <p:bldP spid="1025122" grpId="0"/>
      <p:bldP spid="79" grpId="0" animBg="1"/>
      <p:bldP spid="80" grpId="0" animBg="1"/>
      <p:bldP spid="81" grpId="0" animBg="1"/>
      <p:bldP spid="82" grpId="0" animBg="1"/>
      <p:bldP spid="1025093" grpId="0" animBg="1"/>
      <p:bldP spid="1025094" grpId="0" animBg="1"/>
      <p:bldP spid="1025095" grpId="0" animBg="1"/>
      <p:bldP spid="102509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246211" name="Text Box 3"/>
          <p:cNvSpPr txBox="1">
            <a:spLocks noChangeArrowheads="1"/>
          </p:cNvSpPr>
          <p:nvPr/>
        </p:nvSpPr>
        <p:spPr bwMode="auto">
          <a:xfrm>
            <a:off x="371475" y="606425"/>
            <a:ext cx="840105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isotopic composition of MORB</a:t>
            </a:r>
          </a:p>
        </p:txBody>
      </p:sp>
      <p:sp>
        <p:nvSpPr>
          <p:cNvPr id="1246212" name="Text Box 4"/>
          <p:cNvSpPr txBox="1">
            <a:spLocks noChangeArrowheads="1"/>
          </p:cNvSpPr>
          <p:nvPr/>
        </p:nvSpPr>
        <p:spPr bwMode="auto">
          <a:xfrm>
            <a:off x="0" y="5738813"/>
            <a:ext cx="91440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of Atlantic MORB</a:t>
            </a:r>
          </a:p>
        </p:txBody>
      </p:sp>
      <p:pic>
        <p:nvPicPr>
          <p:cNvPr id="12462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" y="1249363"/>
            <a:ext cx="7226300" cy="4448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46214" name="Text Box 6"/>
          <p:cNvSpPr txBox="1">
            <a:spLocks noChangeArrowheads="1"/>
          </p:cNvSpPr>
          <p:nvPr/>
        </p:nvSpPr>
        <p:spPr bwMode="auto">
          <a:xfrm>
            <a:off x="0" y="6099175"/>
            <a:ext cx="91440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Depleted but not homogeneous compositions.</a:t>
            </a:r>
          </a:p>
        </p:txBody>
      </p:sp>
      <p:sp>
        <p:nvSpPr>
          <p:cNvPr id="1246215" name="Text Box 7"/>
          <p:cNvSpPr txBox="1">
            <a:spLocks noChangeArrowheads="1"/>
          </p:cNvSpPr>
          <p:nvPr/>
        </p:nvSpPr>
        <p:spPr bwMode="auto">
          <a:xfrm>
            <a:off x="8008938" y="5086350"/>
            <a:ext cx="1135062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From: Hofmann (2004)</a:t>
            </a:r>
          </a:p>
        </p:txBody>
      </p:sp>
      <p:sp>
        <p:nvSpPr>
          <p:cNvPr id="1246216" name="Text Box 8"/>
          <p:cNvSpPr txBox="1">
            <a:spLocks noChangeArrowheads="1"/>
          </p:cNvSpPr>
          <p:nvPr/>
        </p:nvSpPr>
        <p:spPr bwMode="auto">
          <a:xfrm>
            <a:off x="2403475" y="1538288"/>
            <a:ext cx="50720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Remember: BSE = 0.70445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4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46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4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46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6211" grpId="0"/>
      <p:bldP spid="1246212" grpId="0" build="p"/>
      <p:bldP spid="1246214" grpId="0" build="p"/>
      <p:bldP spid="1246215" grpId="0"/>
      <p:bldP spid="124621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41376" y="1303338"/>
            <a:ext cx="7226300" cy="4433887"/>
            <a:chOff x="530" y="821"/>
            <a:chExt cx="4552" cy="2793"/>
          </a:xfrm>
        </p:grpSpPr>
        <p:pic>
          <p:nvPicPr>
            <p:cNvPr id="6964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1517"/>
            <a:stretch>
              <a:fillRect/>
            </a:stretch>
          </p:blipFill>
          <p:spPr bwMode="auto">
            <a:xfrm>
              <a:off x="556" y="821"/>
              <a:ext cx="4526" cy="27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248267" name="Rectangle 11"/>
            <p:cNvSpPr>
              <a:spLocks noChangeArrowheads="1"/>
            </p:cNvSpPr>
            <p:nvPr/>
          </p:nvSpPr>
          <p:spPr bwMode="auto">
            <a:xfrm>
              <a:off x="721" y="860"/>
              <a:ext cx="210" cy="262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248266" name="Text Box 10"/>
            <p:cNvSpPr txBox="1">
              <a:spLocks noChangeArrowheads="1"/>
            </p:cNvSpPr>
            <p:nvPr/>
          </p:nvSpPr>
          <p:spPr bwMode="auto">
            <a:xfrm>
              <a:off x="530" y="846"/>
              <a:ext cx="432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0.5134</a:t>
              </a:r>
            </a:p>
          </p:txBody>
        </p:sp>
        <p:sp>
          <p:nvSpPr>
            <p:cNvPr id="1248268" name="Text Box 12"/>
            <p:cNvSpPr txBox="1">
              <a:spLocks noChangeArrowheads="1"/>
            </p:cNvSpPr>
            <p:nvPr/>
          </p:nvSpPr>
          <p:spPr bwMode="auto">
            <a:xfrm>
              <a:off x="538" y="1244"/>
              <a:ext cx="432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0.5133</a:t>
              </a:r>
            </a:p>
          </p:txBody>
        </p:sp>
        <p:sp>
          <p:nvSpPr>
            <p:cNvPr id="1248269" name="Text Box 13"/>
            <p:cNvSpPr txBox="1">
              <a:spLocks noChangeArrowheads="1"/>
            </p:cNvSpPr>
            <p:nvPr/>
          </p:nvSpPr>
          <p:spPr bwMode="auto">
            <a:xfrm>
              <a:off x="538" y="2793"/>
              <a:ext cx="432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0.5129</a:t>
              </a:r>
            </a:p>
          </p:txBody>
        </p:sp>
        <p:sp>
          <p:nvSpPr>
            <p:cNvPr id="1248270" name="Text Box 14"/>
            <p:cNvSpPr txBox="1">
              <a:spLocks noChangeArrowheads="1"/>
            </p:cNvSpPr>
            <p:nvPr/>
          </p:nvSpPr>
          <p:spPr bwMode="auto">
            <a:xfrm>
              <a:off x="538" y="3160"/>
              <a:ext cx="432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</a:rPr>
                <a:t>0.5128</a:t>
              </a:r>
            </a:p>
          </p:txBody>
        </p:sp>
        <p:sp>
          <p:nvSpPr>
            <p:cNvPr id="1248265" name="Text Box 9"/>
            <p:cNvSpPr txBox="1">
              <a:spLocks noChangeArrowheads="1"/>
            </p:cNvSpPr>
            <p:nvPr/>
          </p:nvSpPr>
          <p:spPr bwMode="auto">
            <a:xfrm rot="16200000">
              <a:off x="249" y="2057"/>
              <a:ext cx="965" cy="23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GB" baseline="30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143</a:t>
              </a:r>
              <a:r>
                <a:rPr lang="en-GB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Nd/</a:t>
              </a:r>
              <a:r>
                <a:rPr lang="en-GB" baseline="30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144</a:t>
              </a:r>
              <a:r>
                <a:rPr lang="en-GB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Nd</a:t>
              </a:r>
            </a:p>
          </p:txBody>
        </p:sp>
      </p:grpSp>
      <p:sp>
        <p:nvSpPr>
          <p:cNvPr id="1248258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248260" name="Text Box 4"/>
          <p:cNvSpPr txBox="1">
            <a:spLocks noChangeArrowheads="1"/>
          </p:cNvSpPr>
          <p:nvPr/>
        </p:nvSpPr>
        <p:spPr bwMode="auto">
          <a:xfrm>
            <a:off x="0" y="5738813"/>
            <a:ext cx="91440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of Atlantic MORB</a:t>
            </a:r>
          </a:p>
        </p:txBody>
      </p:sp>
      <p:sp>
        <p:nvSpPr>
          <p:cNvPr id="1248261" name="Text Box 5"/>
          <p:cNvSpPr txBox="1">
            <a:spLocks noChangeArrowheads="1"/>
          </p:cNvSpPr>
          <p:nvPr/>
        </p:nvSpPr>
        <p:spPr bwMode="auto">
          <a:xfrm>
            <a:off x="371475" y="606425"/>
            <a:ext cx="840105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isotopic composition of MORB</a:t>
            </a:r>
          </a:p>
        </p:txBody>
      </p:sp>
      <p:sp>
        <p:nvSpPr>
          <p:cNvPr id="1248262" name="Text Box 6"/>
          <p:cNvSpPr txBox="1">
            <a:spLocks noChangeArrowheads="1"/>
          </p:cNvSpPr>
          <p:nvPr/>
        </p:nvSpPr>
        <p:spPr bwMode="auto">
          <a:xfrm>
            <a:off x="0" y="6099175"/>
            <a:ext cx="91440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Depleted but not homogeneous compositions.</a:t>
            </a:r>
          </a:p>
        </p:txBody>
      </p:sp>
      <p:sp>
        <p:nvSpPr>
          <p:cNvPr id="1248263" name="Text Box 7"/>
          <p:cNvSpPr txBox="1">
            <a:spLocks noChangeArrowheads="1"/>
          </p:cNvSpPr>
          <p:nvPr/>
        </p:nvSpPr>
        <p:spPr bwMode="auto">
          <a:xfrm>
            <a:off x="8008938" y="5086350"/>
            <a:ext cx="1135062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From: Hofmann (2004)</a:t>
            </a:r>
          </a:p>
        </p:txBody>
      </p:sp>
      <p:sp>
        <p:nvSpPr>
          <p:cNvPr id="1248264" name="Text Box 8"/>
          <p:cNvSpPr txBox="1">
            <a:spLocks noChangeArrowheads="1"/>
          </p:cNvSpPr>
          <p:nvPr/>
        </p:nvSpPr>
        <p:spPr bwMode="auto">
          <a:xfrm>
            <a:off x="2143125" y="4614863"/>
            <a:ext cx="50720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Remember: ChUR = 0.51264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8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260" grpId="0" build="p"/>
      <p:bldP spid="124826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2912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Question: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287837" y="3194050"/>
            <a:ext cx="4757736" cy="3552825"/>
            <a:chOff x="2701" y="2012"/>
            <a:chExt cx="2997" cy="2238"/>
          </a:xfrm>
        </p:grpSpPr>
        <p:sp>
          <p:nvSpPr>
            <p:cNvPr id="1029130" name="Rectangle 10"/>
            <p:cNvSpPr>
              <a:spLocks noChangeArrowheads="1"/>
            </p:cNvSpPr>
            <p:nvPr/>
          </p:nvSpPr>
          <p:spPr bwMode="auto">
            <a:xfrm>
              <a:off x="2992" y="2018"/>
              <a:ext cx="2706" cy="19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29126" name="Text Box 6"/>
            <p:cNvSpPr txBox="1">
              <a:spLocks noChangeArrowheads="1"/>
            </p:cNvSpPr>
            <p:nvPr/>
          </p:nvSpPr>
          <p:spPr bwMode="auto">
            <a:xfrm>
              <a:off x="3903" y="3920"/>
              <a:ext cx="877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it-IT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1029127" name="Text Box 7"/>
            <p:cNvSpPr txBox="1">
              <a:spLocks noChangeArrowheads="1"/>
            </p:cNvSpPr>
            <p:nvPr/>
          </p:nvSpPr>
          <p:spPr bwMode="auto">
            <a:xfrm rot="16200000">
              <a:off x="2268" y="2836"/>
              <a:ext cx="119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it-IT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it-IT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it-IT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</a:t>
              </a:r>
            </a:p>
          </p:txBody>
        </p:sp>
        <p:sp>
          <p:nvSpPr>
            <p:cNvPr id="1029128" name="Line 8"/>
            <p:cNvSpPr>
              <a:spLocks noChangeShapeType="1"/>
            </p:cNvSpPr>
            <p:nvPr/>
          </p:nvSpPr>
          <p:spPr bwMode="auto">
            <a:xfrm flipV="1">
              <a:off x="3826" y="2012"/>
              <a:ext cx="0" cy="193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29129" name="Line 9"/>
            <p:cNvSpPr>
              <a:spLocks noChangeShapeType="1"/>
            </p:cNvSpPr>
            <p:nvPr/>
          </p:nvSpPr>
          <p:spPr bwMode="auto">
            <a:xfrm>
              <a:off x="2992" y="2761"/>
              <a:ext cx="27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29131" name="Text Box 11"/>
            <p:cNvSpPr txBox="1">
              <a:spLocks noChangeArrowheads="1"/>
            </p:cNvSpPr>
            <p:nvPr/>
          </p:nvSpPr>
          <p:spPr bwMode="auto">
            <a:xfrm>
              <a:off x="4418" y="2544"/>
              <a:ext cx="1262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dirty="0">
                  <a:solidFill>
                    <a:srgbClr val="FF0000"/>
                  </a:solidFill>
                  <a:effectLst/>
                  <a:latin typeface="Calibri" pitchFamily="34" charset="0"/>
                </a:rPr>
                <a:t>ChUR (0.51264)</a:t>
              </a:r>
            </a:p>
          </p:txBody>
        </p:sp>
        <p:sp>
          <p:nvSpPr>
            <p:cNvPr id="1029132" name="Text Box 12"/>
            <p:cNvSpPr txBox="1">
              <a:spLocks noChangeArrowheads="1"/>
            </p:cNvSpPr>
            <p:nvPr/>
          </p:nvSpPr>
          <p:spPr bwMode="auto">
            <a:xfrm rot="16200000">
              <a:off x="3126" y="3216"/>
              <a:ext cx="1150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dirty="0">
                  <a:solidFill>
                    <a:srgbClr val="0000FF"/>
                  </a:solidFill>
                  <a:effectLst/>
                  <a:latin typeface="Calibri" pitchFamily="34" charset="0"/>
                </a:rPr>
                <a:t>BSE (0.70445)</a:t>
              </a:r>
            </a:p>
          </p:txBody>
        </p:sp>
      </p:grpSp>
      <p:sp>
        <p:nvSpPr>
          <p:cNvPr id="1029140" name="Text Box 20"/>
          <p:cNvSpPr txBox="1">
            <a:spLocks noChangeArrowheads="1"/>
          </p:cNvSpPr>
          <p:nvPr/>
        </p:nvSpPr>
        <p:spPr bwMode="auto">
          <a:xfrm>
            <a:off x="371475" y="1085850"/>
            <a:ext cx="840105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Compared to the Primitive Mantle estimate, the MORB source is depleted or enriched?</a:t>
            </a:r>
          </a:p>
        </p:txBody>
      </p:sp>
      <p:sp>
        <p:nvSpPr>
          <p:cNvPr id="1029142" name="Text Box 22"/>
          <p:cNvSpPr txBox="1">
            <a:spLocks noChangeArrowheads="1"/>
          </p:cNvSpPr>
          <p:nvPr/>
        </p:nvSpPr>
        <p:spPr bwMode="auto">
          <a:xfrm>
            <a:off x="0" y="2020888"/>
            <a:ext cx="8939213" cy="563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WHY?</a:t>
            </a:r>
          </a:p>
        </p:txBody>
      </p:sp>
      <p:sp>
        <p:nvSpPr>
          <p:cNvPr id="1029143" name="Text Box 23"/>
          <p:cNvSpPr txBox="1">
            <a:spLocks noChangeArrowheads="1"/>
          </p:cNvSpPr>
          <p:nvPr/>
        </p:nvSpPr>
        <p:spPr bwMode="auto">
          <a:xfrm>
            <a:off x="371475" y="2382838"/>
            <a:ext cx="381000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is the probable Sr-Nd isotopic composition of a MORB source?</a:t>
            </a:r>
          </a:p>
        </p:txBody>
      </p:sp>
      <p:sp>
        <p:nvSpPr>
          <p:cNvPr id="1029144" name="AutoShape 24"/>
          <p:cNvSpPr>
            <a:spLocks noChangeArrowheads="1"/>
          </p:cNvSpPr>
          <p:nvPr/>
        </p:nvSpPr>
        <p:spPr bwMode="auto">
          <a:xfrm>
            <a:off x="4759325" y="3225800"/>
            <a:ext cx="1223963" cy="1117600"/>
          </a:xfrm>
          <a:prstGeom prst="irregularSeal1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9145" name="Text Box 25"/>
          <p:cNvSpPr txBox="1">
            <a:spLocks noChangeArrowheads="1"/>
          </p:cNvSpPr>
          <p:nvPr/>
        </p:nvSpPr>
        <p:spPr bwMode="auto">
          <a:xfrm>
            <a:off x="371475" y="4251325"/>
            <a:ext cx="381000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If there is a depleted reservoir there must be an enriched reservoir, correct?</a:t>
            </a:r>
          </a:p>
        </p:txBody>
      </p:sp>
      <p:sp>
        <p:nvSpPr>
          <p:cNvPr id="1029146" name="AutoShape 26"/>
          <p:cNvSpPr>
            <a:spLocks noChangeArrowheads="1"/>
          </p:cNvSpPr>
          <p:nvPr/>
        </p:nvSpPr>
        <p:spPr bwMode="auto">
          <a:xfrm rot="1103937">
            <a:off x="6723063" y="4745038"/>
            <a:ext cx="2071687" cy="1157287"/>
          </a:xfrm>
          <a:prstGeom prst="irregularSeal1">
            <a:avLst/>
          </a:prstGeom>
          <a:solidFill>
            <a:srgbClr val="00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29147" name="Text Box 27"/>
          <p:cNvSpPr txBox="1">
            <a:spLocks noChangeArrowheads="1"/>
          </p:cNvSpPr>
          <p:nvPr/>
        </p:nvSpPr>
        <p:spPr bwMode="auto">
          <a:xfrm>
            <a:off x="4935538" y="3511550"/>
            <a:ext cx="847725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DR</a:t>
            </a:r>
          </a:p>
        </p:txBody>
      </p:sp>
      <p:sp>
        <p:nvSpPr>
          <p:cNvPr id="1029148" name="Text Box 28"/>
          <p:cNvSpPr txBox="1">
            <a:spLocks noChangeArrowheads="1"/>
          </p:cNvSpPr>
          <p:nvPr/>
        </p:nvSpPr>
        <p:spPr bwMode="auto">
          <a:xfrm>
            <a:off x="7342188" y="5045075"/>
            <a:ext cx="847725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ER</a:t>
            </a:r>
          </a:p>
        </p:txBody>
      </p:sp>
      <p:sp>
        <p:nvSpPr>
          <p:cNvPr id="1029149" name="Text Box 29"/>
          <p:cNvSpPr txBox="1">
            <a:spLocks noChangeArrowheads="1"/>
          </p:cNvSpPr>
          <p:nvPr/>
        </p:nvSpPr>
        <p:spPr bwMode="auto">
          <a:xfrm>
            <a:off x="371474" y="5989638"/>
            <a:ext cx="4321175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Where might the ER be located?</a:t>
            </a:r>
          </a:p>
        </p:txBody>
      </p:sp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132263" y="2408238"/>
            <a:ext cx="5011737" cy="81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present-day Bulk Silicate Earth composition is here</a:t>
            </a:r>
          </a:p>
        </p:txBody>
      </p:sp>
      <p:sp>
        <p:nvSpPr>
          <p:cNvPr id="65560" name="Line 24"/>
          <p:cNvSpPr>
            <a:spLocks noChangeShapeType="1"/>
          </p:cNvSpPr>
          <p:nvPr/>
        </p:nvSpPr>
        <p:spPr bwMode="auto">
          <a:xfrm flipH="1">
            <a:off x="6121400" y="3171825"/>
            <a:ext cx="649288" cy="1171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65561" name="AutoShape 25"/>
          <p:cNvSpPr>
            <a:spLocks noChangeArrowheads="1"/>
          </p:cNvSpPr>
          <p:nvPr/>
        </p:nvSpPr>
        <p:spPr bwMode="auto">
          <a:xfrm>
            <a:off x="5861050" y="4184650"/>
            <a:ext cx="403225" cy="390525"/>
          </a:xfrm>
          <a:prstGeom prst="star5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9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23" grpId="0"/>
      <p:bldP spid="1029140" grpId="0"/>
      <p:bldP spid="1029142" grpId="0"/>
      <p:bldP spid="1029143" grpId="0"/>
      <p:bldP spid="1029144" grpId="0" animBg="1"/>
      <p:bldP spid="1029145" grpId="0"/>
      <p:bldP spid="1029146" grpId="0" animBg="1"/>
      <p:bldP spid="1029147" grpId="0"/>
      <p:bldP spid="1029148" grpId="0"/>
      <p:bldP spid="1029149" grpId="0"/>
      <p:bldP spid="3" grpId="0"/>
      <p:bldP spid="6556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6" name="Text Box 4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37317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Question:</a:t>
            </a:r>
          </a:p>
        </p:txBody>
      </p:sp>
      <p:sp>
        <p:nvSpPr>
          <p:cNvPr id="1037324" name="Text Box 12"/>
          <p:cNvSpPr txBox="1">
            <a:spLocks noChangeArrowheads="1"/>
          </p:cNvSpPr>
          <p:nvPr/>
        </p:nvSpPr>
        <p:spPr bwMode="auto">
          <a:xfrm>
            <a:off x="371475" y="1085850"/>
            <a:ext cx="840105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Compared to the Primitive Mantle estimate, the MORB source is depleted or enriched?</a:t>
            </a:r>
          </a:p>
        </p:txBody>
      </p:sp>
      <p:sp>
        <p:nvSpPr>
          <p:cNvPr id="1037326" name="Text Box 14"/>
          <p:cNvSpPr txBox="1">
            <a:spLocks noChangeArrowheads="1"/>
          </p:cNvSpPr>
          <p:nvPr/>
        </p:nvSpPr>
        <p:spPr bwMode="auto">
          <a:xfrm>
            <a:off x="371475" y="2382838"/>
            <a:ext cx="381000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is the probable Sr-Nd isotopic composition of a MORB source?</a:t>
            </a:r>
          </a:p>
        </p:txBody>
      </p:sp>
      <p:sp>
        <p:nvSpPr>
          <p:cNvPr id="1037328" name="Text Box 16"/>
          <p:cNvSpPr txBox="1">
            <a:spLocks noChangeArrowheads="1"/>
          </p:cNvSpPr>
          <p:nvPr/>
        </p:nvSpPr>
        <p:spPr bwMode="auto">
          <a:xfrm>
            <a:off x="371475" y="4251325"/>
            <a:ext cx="381000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If there is a depleted reservoir there must be an enriched reservoir, correct?</a:t>
            </a:r>
          </a:p>
        </p:txBody>
      </p:sp>
      <p:sp>
        <p:nvSpPr>
          <p:cNvPr id="1037332" name="Text Box 20"/>
          <p:cNvSpPr txBox="1">
            <a:spLocks noChangeArrowheads="1"/>
          </p:cNvSpPr>
          <p:nvPr/>
        </p:nvSpPr>
        <p:spPr bwMode="auto">
          <a:xfrm>
            <a:off x="371474" y="5989638"/>
            <a:ext cx="4321175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Where might the ER be located?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714875" y="2570163"/>
            <a:ext cx="4429125" cy="4287837"/>
            <a:chOff x="1407" y="966"/>
            <a:chExt cx="3119" cy="3074"/>
          </a:xfrm>
        </p:grpSpPr>
        <p:pic>
          <p:nvPicPr>
            <p:cNvPr id="71691" name="Picture 21"/>
            <p:cNvPicPr>
              <a:picLocks noChangeAspect="1" noChangeArrowheads="1"/>
            </p:cNvPicPr>
            <p:nvPr/>
          </p:nvPicPr>
          <p:blipFill>
            <a:blip r:embed="rId3" cstate="print"/>
            <a:srcRect l="34749" t="23915" r="14485" b="9375"/>
            <a:stretch>
              <a:fillRect/>
            </a:stretch>
          </p:blipFill>
          <p:spPr bwMode="auto">
            <a:xfrm>
              <a:off x="1407" y="966"/>
              <a:ext cx="3119" cy="30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037334" name="Rectangle 22"/>
            <p:cNvSpPr>
              <a:spLocks noChangeArrowheads="1"/>
            </p:cNvSpPr>
            <p:nvPr/>
          </p:nvSpPr>
          <p:spPr bwMode="auto">
            <a:xfrm>
              <a:off x="2177" y="966"/>
              <a:ext cx="590" cy="12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37335" name="Rectangle 23"/>
            <p:cNvSpPr>
              <a:spLocks noChangeArrowheads="1"/>
            </p:cNvSpPr>
            <p:nvPr/>
          </p:nvSpPr>
          <p:spPr bwMode="auto">
            <a:xfrm>
              <a:off x="1491" y="3787"/>
              <a:ext cx="339" cy="18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</p:grpSp>
      <p:sp>
        <p:nvSpPr>
          <p:cNvPr id="1029142" name="Text Box 22"/>
          <p:cNvSpPr txBox="1">
            <a:spLocks noChangeArrowheads="1"/>
          </p:cNvSpPr>
          <p:nvPr/>
        </p:nvSpPr>
        <p:spPr bwMode="auto">
          <a:xfrm>
            <a:off x="0" y="2020888"/>
            <a:ext cx="8939213" cy="563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24" name="Text Box 12"/>
          <p:cNvSpPr txBox="1">
            <a:spLocks noChangeArrowheads="1"/>
          </p:cNvSpPr>
          <p:nvPr/>
        </p:nvSpPr>
        <p:spPr bwMode="auto">
          <a:xfrm>
            <a:off x="371475" y="1085850"/>
            <a:ext cx="840105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Compared to the Primitive Mantle estimate, the MORB source is depleted or enriched?</a:t>
            </a:r>
          </a:p>
        </p:txBody>
      </p:sp>
      <p:sp>
        <p:nvSpPr>
          <p:cNvPr id="1029142" name="Text Box 22"/>
          <p:cNvSpPr txBox="1">
            <a:spLocks noChangeArrowheads="1"/>
          </p:cNvSpPr>
          <p:nvPr/>
        </p:nvSpPr>
        <p:spPr bwMode="auto">
          <a:xfrm>
            <a:off x="0" y="2020888"/>
            <a:ext cx="8939213" cy="563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WHY?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71475" y="1144650"/>
            <a:ext cx="8401050" cy="263149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Pay attention to the fact that, very commonly, the entire UPPER MANTLE (above the 670 km discontinuity) is considered DMM-like.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en-GB" sz="3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en-GB" sz="3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037316" name="Text Box 4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37317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Question: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714875" y="2570163"/>
            <a:ext cx="4429125" cy="4287837"/>
            <a:chOff x="1407" y="966"/>
            <a:chExt cx="3119" cy="3074"/>
          </a:xfrm>
        </p:grpSpPr>
        <p:pic>
          <p:nvPicPr>
            <p:cNvPr id="71691" name="Picture 21"/>
            <p:cNvPicPr>
              <a:picLocks noChangeAspect="1" noChangeArrowheads="1"/>
            </p:cNvPicPr>
            <p:nvPr/>
          </p:nvPicPr>
          <p:blipFill>
            <a:blip r:embed="rId3" cstate="print"/>
            <a:srcRect l="34749" t="23915" r="14485" b="9375"/>
            <a:stretch>
              <a:fillRect/>
            </a:stretch>
          </p:blipFill>
          <p:spPr bwMode="auto">
            <a:xfrm>
              <a:off x="1407" y="966"/>
              <a:ext cx="3119" cy="30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037334" name="Rectangle 22"/>
            <p:cNvSpPr>
              <a:spLocks noChangeArrowheads="1"/>
            </p:cNvSpPr>
            <p:nvPr/>
          </p:nvSpPr>
          <p:spPr bwMode="auto">
            <a:xfrm>
              <a:off x="2177" y="966"/>
              <a:ext cx="590" cy="12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37335" name="Rectangle 23"/>
            <p:cNvSpPr>
              <a:spLocks noChangeArrowheads="1"/>
            </p:cNvSpPr>
            <p:nvPr/>
          </p:nvSpPr>
          <p:spPr bwMode="auto">
            <a:xfrm>
              <a:off x="1491" y="3787"/>
              <a:ext cx="339" cy="18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</p:grpSp>
      <p:sp>
        <p:nvSpPr>
          <p:cNvPr id="14" name="Figura a mano libera 13"/>
          <p:cNvSpPr/>
          <p:nvPr/>
        </p:nvSpPr>
        <p:spPr bwMode="auto">
          <a:xfrm>
            <a:off x="4595149" y="2696901"/>
            <a:ext cx="4540835" cy="4085864"/>
          </a:xfrm>
          <a:custGeom>
            <a:avLst/>
            <a:gdLst>
              <a:gd name="connsiteX0" fmla="*/ 0 w 4540835"/>
              <a:gd name="connsiteY0" fmla="*/ 4543861 h 4543861"/>
              <a:gd name="connsiteX1" fmla="*/ 23150 w 4540835"/>
              <a:gd name="connsiteY1" fmla="*/ 4462838 h 4543861"/>
              <a:gd name="connsiteX2" fmla="*/ 46299 w 4540835"/>
              <a:gd name="connsiteY2" fmla="*/ 4428114 h 4543861"/>
              <a:gd name="connsiteX3" fmla="*/ 69448 w 4540835"/>
              <a:gd name="connsiteY3" fmla="*/ 4381815 h 4543861"/>
              <a:gd name="connsiteX4" fmla="*/ 104173 w 4540835"/>
              <a:gd name="connsiteY4" fmla="*/ 4347091 h 4543861"/>
              <a:gd name="connsiteX5" fmla="*/ 127322 w 4540835"/>
              <a:gd name="connsiteY5" fmla="*/ 4312367 h 4543861"/>
              <a:gd name="connsiteX6" fmla="*/ 162046 w 4540835"/>
              <a:gd name="connsiteY6" fmla="*/ 4266068 h 4543861"/>
              <a:gd name="connsiteX7" fmla="*/ 196770 w 4540835"/>
              <a:gd name="connsiteY7" fmla="*/ 4231344 h 4543861"/>
              <a:gd name="connsiteX8" fmla="*/ 219919 w 4540835"/>
              <a:gd name="connsiteY8" fmla="*/ 4196620 h 4543861"/>
              <a:gd name="connsiteX9" fmla="*/ 347241 w 4540835"/>
              <a:gd name="connsiteY9" fmla="*/ 4057724 h 4543861"/>
              <a:gd name="connsiteX10" fmla="*/ 451413 w 4540835"/>
              <a:gd name="connsiteY10" fmla="*/ 3976701 h 4543861"/>
              <a:gd name="connsiteX11" fmla="*/ 520861 w 4540835"/>
              <a:gd name="connsiteY11" fmla="*/ 3930402 h 4543861"/>
              <a:gd name="connsiteX12" fmla="*/ 671332 w 4540835"/>
              <a:gd name="connsiteY12" fmla="*/ 3768357 h 4543861"/>
              <a:gd name="connsiteX13" fmla="*/ 740780 w 4540835"/>
              <a:gd name="connsiteY13" fmla="*/ 3722058 h 4543861"/>
              <a:gd name="connsiteX14" fmla="*/ 821803 w 4540835"/>
              <a:gd name="connsiteY14" fmla="*/ 3641035 h 4543861"/>
              <a:gd name="connsiteX15" fmla="*/ 856527 w 4540835"/>
              <a:gd name="connsiteY15" fmla="*/ 3606311 h 4543861"/>
              <a:gd name="connsiteX16" fmla="*/ 891251 w 4540835"/>
              <a:gd name="connsiteY16" fmla="*/ 3583162 h 4543861"/>
              <a:gd name="connsiteX17" fmla="*/ 995423 w 4540835"/>
              <a:gd name="connsiteY17" fmla="*/ 3478990 h 4543861"/>
              <a:gd name="connsiteX18" fmla="*/ 1030147 w 4540835"/>
              <a:gd name="connsiteY18" fmla="*/ 3444266 h 4543861"/>
              <a:gd name="connsiteX19" fmla="*/ 1053297 w 4540835"/>
              <a:gd name="connsiteY19" fmla="*/ 3421116 h 4543861"/>
              <a:gd name="connsiteX20" fmla="*/ 1192193 w 4540835"/>
              <a:gd name="connsiteY20" fmla="*/ 3305369 h 4543861"/>
              <a:gd name="connsiteX21" fmla="*/ 1261641 w 4540835"/>
              <a:gd name="connsiteY21" fmla="*/ 3247496 h 4543861"/>
              <a:gd name="connsiteX22" fmla="*/ 1354238 w 4540835"/>
              <a:gd name="connsiteY22" fmla="*/ 3178048 h 4543861"/>
              <a:gd name="connsiteX23" fmla="*/ 1435261 w 4540835"/>
              <a:gd name="connsiteY23" fmla="*/ 3097025 h 4543861"/>
              <a:gd name="connsiteX24" fmla="*/ 1469985 w 4540835"/>
              <a:gd name="connsiteY24" fmla="*/ 3062301 h 4543861"/>
              <a:gd name="connsiteX25" fmla="*/ 1689904 w 4540835"/>
              <a:gd name="connsiteY25" fmla="*/ 2865531 h 4543861"/>
              <a:gd name="connsiteX26" fmla="*/ 1736203 w 4540835"/>
              <a:gd name="connsiteY26" fmla="*/ 2807658 h 4543861"/>
              <a:gd name="connsiteX27" fmla="*/ 1828800 w 4540835"/>
              <a:gd name="connsiteY27" fmla="*/ 2715061 h 4543861"/>
              <a:gd name="connsiteX28" fmla="*/ 1898248 w 4540835"/>
              <a:gd name="connsiteY28" fmla="*/ 2657187 h 4543861"/>
              <a:gd name="connsiteX29" fmla="*/ 1956122 w 4540835"/>
              <a:gd name="connsiteY29" fmla="*/ 2576164 h 4543861"/>
              <a:gd name="connsiteX30" fmla="*/ 2071869 w 4540835"/>
              <a:gd name="connsiteY30" fmla="*/ 2471992 h 4543861"/>
              <a:gd name="connsiteX31" fmla="*/ 2176041 w 4540835"/>
              <a:gd name="connsiteY31" fmla="*/ 2356245 h 4543861"/>
              <a:gd name="connsiteX32" fmla="*/ 2222340 w 4540835"/>
              <a:gd name="connsiteY32" fmla="*/ 2309947 h 4543861"/>
              <a:gd name="connsiteX33" fmla="*/ 2245489 w 4540835"/>
              <a:gd name="connsiteY33" fmla="*/ 2286797 h 4543861"/>
              <a:gd name="connsiteX34" fmla="*/ 2314937 w 4540835"/>
              <a:gd name="connsiteY34" fmla="*/ 2228924 h 4543861"/>
              <a:gd name="connsiteX35" fmla="*/ 2372810 w 4540835"/>
              <a:gd name="connsiteY35" fmla="*/ 2171050 h 4543861"/>
              <a:gd name="connsiteX36" fmla="*/ 2476983 w 4540835"/>
              <a:gd name="connsiteY36" fmla="*/ 2113177 h 4543861"/>
              <a:gd name="connsiteX37" fmla="*/ 2569580 w 4540835"/>
              <a:gd name="connsiteY37" fmla="*/ 2032154 h 4543861"/>
              <a:gd name="connsiteX38" fmla="*/ 2639028 w 4540835"/>
              <a:gd name="connsiteY38" fmla="*/ 1974281 h 4543861"/>
              <a:gd name="connsiteX39" fmla="*/ 2720051 w 4540835"/>
              <a:gd name="connsiteY39" fmla="*/ 1916407 h 4543861"/>
              <a:gd name="connsiteX40" fmla="*/ 2754775 w 4540835"/>
              <a:gd name="connsiteY40" fmla="*/ 1881683 h 4543861"/>
              <a:gd name="connsiteX41" fmla="*/ 2835798 w 4540835"/>
              <a:gd name="connsiteY41" fmla="*/ 1823810 h 4543861"/>
              <a:gd name="connsiteX42" fmla="*/ 2916821 w 4540835"/>
              <a:gd name="connsiteY42" fmla="*/ 1742787 h 4543861"/>
              <a:gd name="connsiteX43" fmla="*/ 2951545 w 4540835"/>
              <a:gd name="connsiteY43" fmla="*/ 1719638 h 4543861"/>
              <a:gd name="connsiteX44" fmla="*/ 2986269 w 4540835"/>
              <a:gd name="connsiteY44" fmla="*/ 1684914 h 4543861"/>
              <a:gd name="connsiteX45" fmla="*/ 3020993 w 4540835"/>
              <a:gd name="connsiteY45" fmla="*/ 1661764 h 4543861"/>
              <a:gd name="connsiteX46" fmla="*/ 3125165 w 4540835"/>
              <a:gd name="connsiteY46" fmla="*/ 1580742 h 4543861"/>
              <a:gd name="connsiteX47" fmla="*/ 3171464 w 4540835"/>
              <a:gd name="connsiteY47" fmla="*/ 1546018 h 4543861"/>
              <a:gd name="connsiteX48" fmla="*/ 3206188 w 4540835"/>
              <a:gd name="connsiteY48" fmla="*/ 1522868 h 4543861"/>
              <a:gd name="connsiteX49" fmla="*/ 3252486 w 4540835"/>
              <a:gd name="connsiteY49" fmla="*/ 1476569 h 4543861"/>
              <a:gd name="connsiteX50" fmla="*/ 3298785 w 4540835"/>
              <a:gd name="connsiteY50" fmla="*/ 1441845 h 4543861"/>
              <a:gd name="connsiteX51" fmla="*/ 3333509 w 4540835"/>
              <a:gd name="connsiteY51" fmla="*/ 1418696 h 4543861"/>
              <a:gd name="connsiteX52" fmla="*/ 3379808 w 4540835"/>
              <a:gd name="connsiteY52" fmla="*/ 1372397 h 4543861"/>
              <a:gd name="connsiteX53" fmla="*/ 3449256 w 4540835"/>
              <a:gd name="connsiteY53" fmla="*/ 1302949 h 4543861"/>
              <a:gd name="connsiteX54" fmla="*/ 3495555 w 4540835"/>
              <a:gd name="connsiteY54" fmla="*/ 1256650 h 4543861"/>
              <a:gd name="connsiteX55" fmla="*/ 3576578 w 4540835"/>
              <a:gd name="connsiteY55" fmla="*/ 1164053 h 4543861"/>
              <a:gd name="connsiteX56" fmla="*/ 3611302 w 4540835"/>
              <a:gd name="connsiteY56" fmla="*/ 1140904 h 4543861"/>
              <a:gd name="connsiteX57" fmla="*/ 3669175 w 4540835"/>
              <a:gd name="connsiteY57" fmla="*/ 1083030 h 4543861"/>
              <a:gd name="connsiteX58" fmla="*/ 3715474 w 4540835"/>
              <a:gd name="connsiteY58" fmla="*/ 1036731 h 4543861"/>
              <a:gd name="connsiteX59" fmla="*/ 3796497 w 4540835"/>
              <a:gd name="connsiteY59" fmla="*/ 955709 h 4543861"/>
              <a:gd name="connsiteX60" fmla="*/ 3819646 w 4540835"/>
              <a:gd name="connsiteY60" fmla="*/ 932559 h 4543861"/>
              <a:gd name="connsiteX61" fmla="*/ 3842795 w 4540835"/>
              <a:gd name="connsiteY61" fmla="*/ 897835 h 4543861"/>
              <a:gd name="connsiteX62" fmla="*/ 3877519 w 4540835"/>
              <a:gd name="connsiteY62" fmla="*/ 863111 h 4543861"/>
              <a:gd name="connsiteX63" fmla="*/ 3935393 w 4540835"/>
              <a:gd name="connsiteY63" fmla="*/ 770514 h 4543861"/>
              <a:gd name="connsiteX64" fmla="*/ 3958542 w 4540835"/>
              <a:gd name="connsiteY64" fmla="*/ 747364 h 4543861"/>
              <a:gd name="connsiteX65" fmla="*/ 4039565 w 4540835"/>
              <a:gd name="connsiteY65" fmla="*/ 631618 h 4543861"/>
              <a:gd name="connsiteX66" fmla="*/ 4062714 w 4540835"/>
              <a:gd name="connsiteY66" fmla="*/ 608468 h 4543861"/>
              <a:gd name="connsiteX67" fmla="*/ 4097438 w 4540835"/>
              <a:gd name="connsiteY67" fmla="*/ 585319 h 4543861"/>
              <a:gd name="connsiteX68" fmla="*/ 4190036 w 4540835"/>
              <a:gd name="connsiteY68" fmla="*/ 469572 h 4543861"/>
              <a:gd name="connsiteX69" fmla="*/ 4190036 w 4540835"/>
              <a:gd name="connsiteY69" fmla="*/ 469572 h 4543861"/>
              <a:gd name="connsiteX70" fmla="*/ 4236335 w 4540835"/>
              <a:gd name="connsiteY70" fmla="*/ 400124 h 4543861"/>
              <a:gd name="connsiteX71" fmla="*/ 4259484 w 4540835"/>
              <a:gd name="connsiteY71" fmla="*/ 376974 h 4543861"/>
              <a:gd name="connsiteX72" fmla="*/ 4282633 w 4540835"/>
              <a:gd name="connsiteY72" fmla="*/ 342250 h 4543861"/>
              <a:gd name="connsiteX73" fmla="*/ 4317357 w 4540835"/>
              <a:gd name="connsiteY73" fmla="*/ 307526 h 4543861"/>
              <a:gd name="connsiteX74" fmla="*/ 4363656 w 4540835"/>
              <a:gd name="connsiteY74" fmla="*/ 238078 h 4543861"/>
              <a:gd name="connsiteX75" fmla="*/ 4386805 w 4540835"/>
              <a:gd name="connsiteY75" fmla="*/ 203354 h 4543861"/>
              <a:gd name="connsiteX76" fmla="*/ 4409955 w 4540835"/>
              <a:gd name="connsiteY76" fmla="*/ 168630 h 4543861"/>
              <a:gd name="connsiteX77" fmla="*/ 4433104 w 4540835"/>
              <a:gd name="connsiteY77" fmla="*/ 122331 h 4543861"/>
              <a:gd name="connsiteX78" fmla="*/ 4467828 w 4540835"/>
              <a:gd name="connsiteY78" fmla="*/ 87607 h 4543861"/>
              <a:gd name="connsiteX79" fmla="*/ 4514127 w 4540835"/>
              <a:gd name="connsiteY79" fmla="*/ 29734 h 454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540835" h="4543861">
                <a:moveTo>
                  <a:pt x="0" y="4543861"/>
                </a:moveTo>
                <a:cubicBezTo>
                  <a:pt x="3709" y="4529025"/>
                  <a:pt x="14847" y="4479444"/>
                  <a:pt x="23150" y="4462838"/>
                </a:cubicBezTo>
                <a:cubicBezTo>
                  <a:pt x="29371" y="4450396"/>
                  <a:pt x="39397" y="4440192"/>
                  <a:pt x="46299" y="4428114"/>
                </a:cubicBezTo>
                <a:cubicBezTo>
                  <a:pt x="54860" y="4413133"/>
                  <a:pt x="59419" y="4395856"/>
                  <a:pt x="69448" y="4381815"/>
                </a:cubicBezTo>
                <a:cubicBezTo>
                  <a:pt x="78963" y="4368495"/>
                  <a:pt x="93694" y="4359666"/>
                  <a:pt x="104173" y="4347091"/>
                </a:cubicBezTo>
                <a:cubicBezTo>
                  <a:pt x="113079" y="4336404"/>
                  <a:pt x="119236" y="4323687"/>
                  <a:pt x="127322" y="4312367"/>
                </a:cubicBezTo>
                <a:cubicBezTo>
                  <a:pt x="138535" y="4296669"/>
                  <a:pt x="149491" y="4280715"/>
                  <a:pt x="162046" y="4266068"/>
                </a:cubicBezTo>
                <a:cubicBezTo>
                  <a:pt x="172699" y="4253640"/>
                  <a:pt x="186291" y="4243919"/>
                  <a:pt x="196770" y="4231344"/>
                </a:cubicBezTo>
                <a:cubicBezTo>
                  <a:pt x="205676" y="4220657"/>
                  <a:pt x="211833" y="4207940"/>
                  <a:pt x="219919" y="4196620"/>
                </a:cubicBezTo>
                <a:cubicBezTo>
                  <a:pt x="257539" y="4143951"/>
                  <a:pt x="293710" y="4099359"/>
                  <a:pt x="347241" y="4057724"/>
                </a:cubicBezTo>
                <a:cubicBezTo>
                  <a:pt x="381965" y="4030716"/>
                  <a:pt x="414811" y="4001103"/>
                  <a:pt x="451413" y="3976701"/>
                </a:cubicBezTo>
                <a:cubicBezTo>
                  <a:pt x="474562" y="3961268"/>
                  <a:pt x="500352" y="3949202"/>
                  <a:pt x="520861" y="3930402"/>
                </a:cubicBezTo>
                <a:cubicBezTo>
                  <a:pt x="577626" y="3878367"/>
                  <a:pt x="605465" y="3812269"/>
                  <a:pt x="671332" y="3768357"/>
                </a:cubicBezTo>
                <a:cubicBezTo>
                  <a:pt x="694481" y="3752924"/>
                  <a:pt x="721107" y="3741731"/>
                  <a:pt x="740780" y="3722058"/>
                </a:cubicBezTo>
                <a:lnTo>
                  <a:pt x="821803" y="3641035"/>
                </a:lnTo>
                <a:cubicBezTo>
                  <a:pt x="833378" y="3629460"/>
                  <a:pt x="842907" y="3615391"/>
                  <a:pt x="856527" y="3606311"/>
                </a:cubicBezTo>
                <a:cubicBezTo>
                  <a:pt x="868102" y="3598595"/>
                  <a:pt x="880996" y="3592562"/>
                  <a:pt x="891251" y="3583162"/>
                </a:cubicBezTo>
                <a:cubicBezTo>
                  <a:pt x="927451" y="3549979"/>
                  <a:pt x="960699" y="3513714"/>
                  <a:pt x="995423" y="3478990"/>
                </a:cubicBezTo>
                <a:lnTo>
                  <a:pt x="1030147" y="3444266"/>
                </a:lnTo>
                <a:cubicBezTo>
                  <a:pt x="1037864" y="3436549"/>
                  <a:pt x="1044217" y="3427169"/>
                  <a:pt x="1053297" y="3421116"/>
                </a:cubicBezTo>
                <a:cubicBezTo>
                  <a:pt x="1149986" y="3356657"/>
                  <a:pt x="1103071" y="3394492"/>
                  <a:pt x="1192193" y="3305369"/>
                </a:cubicBezTo>
                <a:cubicBezTo>
                  <a:pt x="1331553" y="3166008"/>
                  <a:pt x="1132733" y="3360290"/>
                  <a:pt x="1261641" y="3247496"/>
                </a:cubicBezTo>
                <a:cubicBezTo>
                  <a:pt x="1343488" y="3175880"/>
                  <a:pt x="1286769" y="3200538"/>
                  <a:pt x="1354238" y="3178048"/>
                </a:cubicBezTo>
                <a:lnTo>
                  <a:pt x="1435261" y="3097025"/>
                </a:lnTo>
                <a:cubicBezTo>
                  <a:pt x="1446836" y="3085450"/>
                  <a:pt x="1456890" y="3072122"/>
                  <a:pt x="1469985" y="3062301"/>
                </a:cubicBezTo>
                <a:cubicBezTo>
                  <a:pt x="1550645" y="3001807"/>
                  <a:pt x="1621067" y="2951576"/>
                  <a:pt x="1689904" y="2865531"/>
                </a:cubicBezTo>
                <a:cubicBezTo>
                  <a:pt x="1705337" y="2846240"/>
                  <a:pt x="1719446" y="2825811"/>
                  <a:pt x="1736203" y="2807658"/>
                </a:cubicBezTo>
                <a:cubicBezTo>
                  <a:pt x="1765810" y="2775583"/>
                  <a:pt x="1792481" y="2739275"/>
                  <a:pt x="1828800" y="2715061"/>
                </a:cubicBezTo>
                <a:cubicBezTo>
                  <a:pt x="1858209" y="2695454"/>
                  <a:pt x="1875968" y="2686894"/>
                  <a:pt x="1898248" y="2657187"/>
                </a:cubicBezTo>
                <a:cubicBezTo>
                  <a:pt x="1942662" y="2597970"/>
                  <a:pt x="1915089" y="2611335"/>
                  <a:pt x="1956122" y="2576164"/>
                </a:cubicBezTo>
                <a:cubicBezTo>
                  <a:pt x="1989274" y="2547748"/>
                  <a:pt x="2047353" y="2508766"/>
                  <a:pt x="2071869" y="2471992"/>
                </a:cubicBezTo>
                <a:cubicBezTo>
                  <a:pt x="2116204" y="2405489"/>
                  <a:pt x="2085183" y="2447102"/>
                  <a:pt x="2176041" y="2356245"/>
                </a:cubicBezTo>
                <a:lnTo>
                  <a:pt x="2222340" y="2309947"/>
                </a:lnTo>
                <a:cubicBezTo>
                  <a:pt x="2230057" y="2302230"/>
                  <a:pt x="2237106" y="2293783"/>
                  <a:pt x="2245489" y="2286797"/>
                </a:cubicBezTo>
                <a:cubicBezTo>
                  <a:pt x="2268638" y="2267506"/>
                  <a:pt x="2292640" y="2249194"/>
                  <a:pt x="2314937" y="2228924"/>
                </a:cubicBezTo>
                <a:cubicBezTo>
                  <a:pt x="2335124" y="2210572"/>
                  <a:pt x="2350110" y="2186183"/>
                  <a:pt x="2372810" y="2171050"/>
                </a:cubicBezTo>
                <a:cubicBezTo>
                  <a:pt x="2429070" y="2133545"/>
                  <a:pt x="2395092" y="2154122"/>
                  <a:pt x="2476983" y="2113177"/>
                </a:cubicBezTo>
                <a:cubicBezTo>
                  <a:pt x="2538605" y="2031014"/>
                  <a:pt x="2479539" y="2097639"/>
                  <a:pt x="2569580" y="2032154"/>
                </a:cubicBezTo>
                <a:cubicBezTo>
                  <a:pt x="2593950" y="2014430"/>
                  <a:pt x="2615242" y="1992781"/>
                  <a:pt x="2639028" y="1974281"/>
                </a:cubicBezTo>
                <a:cubicBezTo>
                  <a:pt x="2704972" y="1922991"/>
                  <a:pt x="2641588" y="1983661"/>
                  <a:pt x="2720051" y="1916407"/>
                </a:cubicBezTo>
                <a:cubicBezTo>
                  <a:pt x="2732479" y="1905754"/>
                  <a:pt x="2742200" y="1892162"/>
                  <a:pt x="2754775" y="1881683"/>
                </a:cubicBezTo>
                <a:cubicBezTo>
                  <a:pt x="2830293" y="1818752"/>
                  <a:pt x="2744058" y="1907209"/>
                  <a:pt x="2835798" y="1823810"/>
                </a:cubicBezTo>
                <a:cubicBezTo>
                  <a:pt x="2864060" y="1798118"/>
                  <a:pt x="2885041" y="1763973"/>
                  <a:pt x="2916821" y="1742787"/>
                </a:cubicBezTo>
                <a:cubicBezTo>
                  <a:pt x="2928396" y="1735071"/>
                  <a:pt x="2940858" y="1728544"/>
                  <a:pt x="2951545" y="1719638"/>
                </a:cubicBezTo>
                <a:cubicBezTo>
                  <a:pt x="2964120" y="1709159"/>
                  <a:pt x="2973694" y="1695393"/>
                  <a:pt x="2986269" y="1684914"/>
                </a:cubicBezTo>
                <a:cubicBezTo>
                  <a:pt x="2996956" y="1676008"/>
                  <a:pt x="3009864" y="1670111"/>
                  <a:pt x="3020993" y="1661764"/>
                </a:cubicBezTo>
                <a:cubicBezTo>
                  <a:pt x="3056185" y="1635370"/>
                  <a:pt x="3090297" y="1607563"/>
                  <a:pt x="3125165" y="1580742"/>
                </a:cubicBezTo>
                <a:cubicBezTo>
                  <a:pt x="3140456" y="1568980"/>
                  <a:pt x="3155413" y="1556719"/>
                  <a:pt x="3171464" y="1546018"/>
                </a:cubicBezTo>
                <a:cubicBezTo>
                  <a:pt x="3183039" y="1538301"/>
                  <a:pt x="3195626" y="1531921"/>
                  <a:pt x="3206188" y="1522868"/>
                </a:cubicBezTo>
                <a:cubicBezTo>
                  <a:pt x="3222759" y="1508664"/>
                  <a:pt x="3236061" y="1490941"/>
                  <a:pt x="3252486" y="1476569"/>
                </a:cubicBezTo>
                <a:cubicBezTo>
                  <a:pt x="3267004" y="1463866"/>
                  <a:pt x="3283087" y="1453058"/>
                  <a:pt x="3298785" y="1441845"/>
                </a:cubicBezTo>
                <a:cubicBezTo>
                  <a:pt x="3310105" y="1433759"/>
                  <a:pt x="3322947" y="1427749"/>
                  <a:pt x="3333509" y="1418696"/>
                </a:cubicBezTo>
                <a:cubicBezTo>
                  <a:pt x="3350080" y="1404492"/>
                  <a:pt x="3364375" y="1387830"/>
                  <a:pt x="3379808" y="1372397"/>
                </a:cubicBezTo>
                <a:lnTo>
                  <a:pt x="3449256" y="1302949"/>
                </a:lnTo>
                <a:cubicBezTo>
                  <a:pt x="3464689" y="1287516"/>
                  <a:pt x="3483448" y="1274810"/>
                  <a:pt x="3495555" y="1256650"/>
                </a:cubicBezTo>
                <a:cubicBezTo>
                  <a:pt x="3520028" y="1219940"/>
                  <a:pt x="3535950" y="1191138"/>
                  <a:pt x="3576578" y="1164053"/>
                </a:cubicBezTo>
                <a:cubicBezTo>
                  <a:pt x="3588153" y="1156337"/>
                  <a:pt x="3600833" y="1150064"/>
                  <a:pt x="3611302" y="1140904"/>
                </a:cubicBezTo>
                <a:cubicBezTo>
                  <a:pt x="3631834" y="1122939"/>
                  <a:pt x="3649884" y="1102321"/>
                  <a:pt x="3669175" y="1083030"/>
                </a:cubicBezTo>
                <a:lnTo>
                  <a:pt x="3715474" y="1036731"/>
                </a:lnTo>
                <a:lnTo>
                  <a:pt x="3796497" y="955709"/>
                </a:lnTo>
                <a:cubicBezTo>
                  <a:pt x="3804214" y="947992"/>
                  <a:pt x="3813593" y="941639"/>
                  <a:pt x="3819646" y="932559"/>
                </a:cubicBezTo>
                <a:cubicBezTo>
                  <a:pt x="3827362" y="920984"/>
                  <a:pt x="3833889" y="908522"/>
                  <a:pt x="3842795" y="897835"/>
                </a:cubicBezTo>
                <a:cubicBezTo>
                  <a:pt x="3853274" y="885260"/>
                  <a:pt x="3867040" y="875686"/>
                  <a:pt x="3877519" y="863111"/>
                </a:cubicBezTo>
                <a:cubicBezTo>
                  <a:pt x="3894239" y="843047"/>
                  <a:pt x="3924092" y="786336"/>
                  <a:pt x="3935393" y="770514"/>
                </a:cubicBezTo>
                <a:cubicBezTo>
                  <a:pt x="3941736" y="761634"/>
                  <a:pt x="3951994" y="756094"/>
                  <a:pt x="3958542" y="747364"/>
                </a:cubicBezTo>
                <a:cubicBezTo>
                  <a:pt x="4012641" y="675231"/>
                  <a:pt x="3990159" y="690906"/>
                  <a:pt x="4039565" y="631618"/>
                </a:cubicBezTo>
                <a:cubicBezTo>
                  <a:pt x="4046551" y="623235"/>
                  <a:pt x="4054193" y="615285"/>
                  <a:pt x="4062714" y="608468"/>
                </a:cubicBezTo>
                <a:cubicBezTo>
                  <a:pt x="4073577" y="599778"/>
                  <a:pt x="4085863" y="593035"/>
                  <a:pt x="4097438" y="585319"/>
                </a:cubicBezTo>
                <a:cubicBezTo>
                  <a:pt x="4135229" y="509738"/>
                  <a:pt x="4108387" y="551221"/>
                  <a:pt x="4190036" y="469572"/>
                </a:cubicBezTo>
                <a:lnTo>
                  <a:pt x="4190036" y="469572"/>
                </a:lnTo>
                <a:cubicBezTo>
                  <a:pt x="4205469" y="446423"/>
                  <a:pt x="4216662" y="419798"/>
                  <a:pt x="4236335" y="400124"/>
                </a:cubicBezTo>
                <a:cubicBezTo>
                  <a:pt x="4244051" y="392407"/>
                  <a:pt x="4252667" y="385496"/>
                  <a:pt x="4259484" y="376974"/>
                </a:cubicBezTo>
                <a:cubicBezTo>
                  <a:pt x="4268174" y="366111"/>
                  <a:pt x="4273727" y="352937"/>
                  <a:pt x="4282633" y="342250"/>
                </a:cubicBezTo>
                <a:cubicBezTo>
                  <a:pt x="4293112" y="329675"/>
                  <a:pt x="4307307" y="320447"/>
                  <a:pt x="4317357" y="307526"/>
                </a:cubicBezTo>
                <a:cubicBezTo>
                  <a:pt x="4334438" y="285565"/>
                  <a:pt x="4348223" y="261227"/>
                  <a:pt x="4363656" y="238078"/>
                </a:cubicBezTo>
                <a:lnTo>
                  <a:pt x="4386805" y="203354"/>
                </a:lnTo>
                <a:cubicBezTo>
                  <a:pt x="4394522" y="191779"/>
                  <a:pt x="4403734" y="181073"/>
                  <a:pt x="4409955" y="168630"/>
                </a:cubicBezTo>
                <a:cubicBezTo>
                  <a:pt x="4417671" y="153197"/>
                  <a:pt x="4423075" y="136372"/>
                  <a:pt x="4433104" y="122331"/>
                </a:cubicBezTo>
                <a:cubicBezTo>
                  <a:pt x="4442618" y="109011"/>
                  <a:pt x="4457349" y="100182"/>
                  <a:pt x="4467828" y="87607"/>
                </a:cubicBezTo>
                <a:cubicBezTo>
                  <a:pt x="4540835" y="0"/>
                  <a:pt x="4446780" y="97081"/>
                  <a:pt x="4514127" y="29734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Figura a mano libera 15"/>
          <p:cNvSpPr/>
          <p:nvPr/>
        </p:nvSpPr>
        <p:spPr bwMode="auto">
          <a:xfrm>
            <a:off x="4722473" y="2870522"/>
            <a:ext cx="4456253" cy="4004840"/>
          </a:xfrm>
          <a:custGeom>
            <a:avLst/>
            <a:gdLst>
              <a:gd name="connsiteX0" fmla="*/ 0 w 4456253"/>
              <a:gd name="connsiteY0" fmla="*/ 0 h 4004840"/>
              <a:gd name="connsiteX1" fmla="*/ 69448 w 4456253"/>
              <a:gd name="connsiteY1" fmla="*/ 92597 h 4004840"/>
              <a:gd name="connsiteX2" fmla="*/ 104172 w 4456253"/>
              <a:gd name="connsiteY2" fmla="*/ 127321 h 4004840"/>
              <a:gd name="connsiteX3" fmla="*/ 162045 w 4456253"/>
              <a:gd name="connsiteY3" fmla="*/ 208344 h 4004840"/>
              <a:gd name="connsiteX4" fmla="*/ 486136 w 4456253"/>
              <a:gd name="connsiteY4" fmla="*/ 509286 h 4004840"/>
              <a:gd name="connsiteX5" fmla="*/ 601883 w 4456253"/>
              <a:gd name="connsiteY5" fmla="*/ 590308 h 4004840"/>
              <a:gd name="connsiteX6" fmla="*/ 706055 w 4456253"/>
              <a:gd name="connsiteY6" fmla="*/ 682906 h 4004840"/>
              <a:gd name="connsiteX7" fmla="*/ 798653 w 4456253"/>
              <a:gd name="connsiteY7" fmla="*/ 752354 h 4004840"/>
              <a:gd name="connsiteX8" fmla="*/ 983848 w 4456253"/>
              <a:gd name="connsiteY8" fmla="*/ 925974 h 4004840"/>
              <a:gd name="connsiteX9" fmla="*/ 1122744 w 4456253"/>
              <a:gd name="connsiteY9" fmla="*/ 1041721 h 4004840"/>
              <a:gd name="connsiteX10" fmla="*/ 1192192 w 4456253"/>
              <a:gd name="connsiteY10" fmla="*/ 1111169 h 4004840"/>
              <a:gd name="connsiteX11" fmla="*/ 1273215 w 4456253"/>
              <a:gd name="connsiteY11" fmla="*/ 1169043 h 4004840"/>
              <a:gd name="connsiteX12" fmla="*/ 1435261 w 4456253"/>
              <a:gd name="connsiteY12" fmla="*/ 1331088 h 4004840"/>
              <a:gd name="connsiteX13" fmla="*/ 1504709 w 4456253"/>
              <a:gd name="connsiteY13" fmla="*/ 1412111 h 4004840"/>
              <a:gd name="connsiteX14" fmla="*/ 1562582 w 4456253"/>
              <a:gd name="connsiteY14" fmla="*/ 1458410 h 4004840"/>
              <a:gd name="connsiteX15" fmla="*/ 1678329 w 4456253"/>
              <a:gd name="connsiteY15" fmla="*/ 1597306 h 4004840"/>
              <a:gd name="connsiteX16" fmla="*/ 1713053 w 4456253"/>
              <a:gd name="connsiteY16" fmla="*/ 1632030 h 4004840"/>
              <a:gd name="connsiteX17" fmla="*/ 1805650 w 4456253"/>
              <a:gd name="connsiteY17" fmla="*/ 1736202 h 4004840"/>
              <a:gd name="connsiteX18" fmla="*/ 1875099 w 4456253"/>
              <a:gd name="connsiteY18" fmla="*/ 1840374 h 4004840"/>
              <a:gd name="connsiteX19" fmla="*/ 1967696 w 4456253"/>
              <a:gd name="connsiteY19" fmla="*/ 1932972 h 4004840"/>
              <a:gd name="connsiteX20" fmla="*/ 2002420 w 4456253"/>
              <a:gd name="connsiteY20" fmla="*/ 1967696 h 4004840"/>
              <a:gd name="connsiteX21" fmla="*/ 2048719 w 4456253"/>
              <a:gd name="connsiteY21" fmla="*/ 2025569 h 4004840"/>
              <a:gd name="connsiteX22" fmla="*/ 2106592 w 4456253"/>
              <a:gd name="connsiteY22" fmla="*/ 2071868 h 4004840"/>
              <a:gd name="connsiteX23" fmla="*/ 2152891 w 4456253"/>
              <a:gd name="connsiteY23" fmla="*/ 2118167 h 4004840"/>
              <a:gd name="connsiteX24" fmla="*/ 2210764 w 4456253"/>
              <a:gd name="connsiteY24" fmla="*/ 2164465 h 4004840"/>
              <a:gd name="connsiteX25" fmla="*/ 2280212 w 4456253"/>
              <a:gd name="connsiteY25" fmla="*/ 2233913 h 4004840"/>
              <a:gd name="connsiteX26" fmla="*/ 2314936 w 4456253"/>
              <a:gd name="connsiteY26" fmla="*/ 2257063 h 4004840"/>
              <a:gd name="connsiteX27" fmla="*/ 2419109 w 4456253"/>
              <a:gd name="connsiteY27" fmla="*/ 2361235 h 4004840"/>
              <a:gd name="connsiteX28" fmla="*/ 2453833 w 4456253"/>
              <a:gd name="connsiteY28" fmla="*/ 2395959 h 4004840"/>
              <a:gd name="connsiteX29" fmla="*/ 2558005 w 4456253"/>
              <a:gd name="connsiteY29" fmla="*/ 2476982 h 4004840"/>
              <a:gd name="connsiteX30" fmla="*/ 2592729 w 4456253"/>
              <a:gd name="connsiteY30" fmla="*/ 2500131 h 4004840"/>
              <a:gd name="connsiteX31" fmla="*/ 2731625 w 4456253"/>
              <a:gd name="connsiteY31" fmla="*/ 2650602 h 4004840"/>
              <a:gd name="connsiteX32" fmla="*/ 2835797 w 4456253"/>
              <a:gd name="connsiteY32" fmla="*/ 2731625 h 4004840"/>
              <a:gd name="connsiteX33" fmla="*/ 2882096 w 4456253"/>
              <a:gd name="connsiteY33" fmla="*/ 2766349 h 4004840"/>
              <a:gd name="connsiteX34" fmla="*/ 2916820 w 4456253"/>
              <a:gd name="connsiteY34" fmla="*/ 2801073 h 4004840"/>
              <a:gd name="connsiteX35" fmla="*/ 2974693 w 4456253"/>
              <a:gd name="connsiteY35" fmla="*/ 2835797 h 4004840"/>
              <a:gd name="connsiteX36" fmla="*/ 3044142 w 4456253"/>
              <a:gd name="connsiteY36" fmla="*/ 2905245 h 4004840"/>
              <a:gd name="connsiteX37" fmla="*/ 3183038 w 4456253"/>
              <a:gd name="connsiteY37" fmla="*/ 3020992 h 4004840"/>
              <a:gd name="connsiteX38" fmla="*/ 3217762 w 4456253"/>
              <a:gd name="connsiteY38" fmla="*/ 3044141 h 4004840"/>
              <a:gd name="connsiteX39" fmla="*/ 3287210 w 4456253"/>
              <a:gd name="connsiteY39" fmla="*/ 3113589 h 4004840"/>
              <a:gd name="connsiteX40" fmla="*/ 3333509 w 4456253"/>
              <a:gd name="connsiteY40" fmla="*/ 3148313 h 4004840"/>
              <a:gd name="connsiteX41" fmla="*/ 3437681 w 4456253"/>
              <a:gd name="connsiteY41" fmla="*/ 3240911 h 4004840"/>
              <a:gd name="connsiteX42" fmla="*/ 3530278 w 4456253"/>
              <a:gd name="connsiteY42" fmla="*/ 3287210 h 4004840"/>
              <a:gd name="connsiteX43" fmla="*/ 3599726 w 4456253"/>
              <a:gd name="connsiteY43" fmla="*/ 3345083 h 4004840"/>
              <a:gd name="connsiteX44" fmla="*/ 3692324 w 4456253"/>
              <a:gd name="connsiteY44" fmla="*/ 3402956 h 4004840"/>
              <a:gd name="connsiteX45" fmla="*/ 3761772 w 4456253"/>
              <a:gd name="connsiteY45" fmla="*/ 3460830 h 4004840"/>
              <a:gd name="connsiteX46" fmla="*/ 3865944 w 4456253"/>
              <a:gd name="connsiteY46" fmla="*/ 3541853 h 4004840"/>
              <a:gd name="connsiteX47" fmla="*/ 3912243 w 4456253"/>
              <a:gd name="connsiteY47" fmla="*/ 3576577 h 4004840"/>
              <a:gd name="connsiteX48" fmla="*/ 3958542 w 4456253"/>
              <a:gd name="connsiteY48" fmla="*/ 3599726 h 4004840"/>
              <a:gd name="connsiteX49" fmla="*/ 4051139 w 4456253"/>
              <a:gd name="connsiteY49" fmla="*/ 3692324 h 4004840"/>
              <a:gd name="connsiteX50" fmla="*/ 4097438 w 4456253"/>
              <a:gd name="connsiteY50" fmla="*/ 3727048 h 4004840"/>
              <a:gd name="connsiteX51" fmla="*/ 4155311 w 4456253"/>
              <a:gd name="connsiteY51" fmla="*/ 3761772 h 4004840"/>
              <a:gd name="connsiteX52" fmla="*/ 4236334 w 4456253"/>
              <a:gd name="connsiteY52" fmla="*/ 3842794 h 4004840"/>
              <a:gd name="connsiteX53" fmla="*/ 4271058 w 4456253"/>
              <a:gd name="connsiteY53" fmla="*/ 3877519 h 4004840"/>
              <a:gd name="connsiteX54" fmla="*/ 4328931 w 4456253"/>
              <a:gd name="connsiteY54" fmla="*/ 3912243 h 4004840"/>
              <a:gd name="connsiteX55" fmla="*/ 4386805 w 4456253"/>
              <a:gd name="connsiteY55" fmla="*/ 3970116 h 4004840"/>
              <a:gd name="connsiteX56" fmla="*/ 4421529 w 4456253"/>
              <a:gd name="connsiteY56" fmla="*/ 4004840 h 4004840"/>
              <a:gd name="connsiteX57" fmla="*/ 4456253 w 4456253"/>
              <a:gd name="connsiteY57" fmla="*/ 4004840 h 400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456253" h="4004840">
                <a:moveTo>
                  <a:pt x="0" y="0"/>
                </a:moveTo>
                <a:cubicBezTo>
                  <a:pt x="23149" y="30866"/>
                  <a:pt x="42166" y="65315"/>
                  <a:pt x="69448" y="92597"/>
                </a:cubicBezTo>
                <a:cubicBezTo>
                  <a:pt x="81023" y="104172"/>
                  <a:pt x="93946" y="114539"/>
                  <a:pt x="104172" y="127321"/>
                </a:cubicBezTo>
                <a:cubicBezTo>
                  <a:pt x="124905" y="153238"/>
                  <a:pt x="139995" y="183538"/>
                  <a:pt x="162045" y="208344"/>
                </a:cubicBezTo>
                <a:cubicBezTo>
                  <a:pt x="224393" y="278485"/>
                  <a:pt x="429196" y="469429"/>
                  <a:pt x="486136" y="509286"/>
                </a:cubicBezTo>
                <a:cubicBezTo>
                  <a:pt x="524718" y="536293"/>
                  <a:pt x="564918" y="561126"/>
                  <a:pt x="601883" y="590308"/>
                </a:cubicBezTo>
                <a:cubicBezTo>
                  <a:pt x="638348" y="619096"/>
                  <a:pt x="670192" y="653371"/>
                  <a:pt x="706055" y="682906"/>
                </a:cubicBezTo>
                <a:cubicBezTo>
                  <a:pt x="735838" y="707433"/>
                  <a:pt x="768709" y="728024"/>
                  <a:pt x="798653" y="752354"/>
                </a:cubicBezTo>
                <a:cubicBezTo>
                  <a:pt x="965050" y="887552"/>
                  <a:pt x="818666" y="777311"/>
                  <a:pt x="983848" y="925974"/>
                </a:cubicBezTo>
                <a:cubicBezTo>
                  <a:pt x="1028644" y="966291"/>
                  <a:pt x="1080128" y="999105"/>
                  <a:pt x="1122744" y="1041721"/>
                </a:cubicBezTo>
                <a:cubicBezTo>
                  <a:pt x="1145893" y="1064870"/>
                  <a:pt x="1167200" y="1090022"/>
                  <a:pt x="1192192" y="1111169"/>
                </a:cubicBezTo>
                <a:cubicBezTo>
                  <a:pt x="1217529" y="1132608"/>
                  <a:pt x="1248603" y="1146775"/>
                  <a:pt x="1273215" y="1169043"/>
                </a:cubicBezTo>
                <a:cubicBezTo>
                  <a:pt x="1329860" y="1220293"/>
                  <a:pt x="1385548" y="1273089"/>
                  <a:pt x="1435261" y="1331088"/>
                </a:cubicBezTo>
                <a:cubicBezTo>
                  <a:pt x="1458410" y="1358096"/>
                  <a:pt x="1479557" y="1386958"/>
                  <a:pt x="1504709" y="1412111"/>
                </a:cubicBezTo>
                <a:cubicBezTo>
                  <a:pt x="1522178" y="1429580"/>
                  <a:pt x="1545685" y="1440387"/>
                  <a:pt x="1562582" y="1458410"/>
                </a:cubicBezTo>
                <a:cubicBezTo>
                  <a:pt x="1603801" y="1502377"/>
                  <a:pt x="1635713" y="1554690"/>
                  <a:pt x="1678329" y="1597306"/>
                </a:cubicBezTo>
                <a:cubicBezTo>
                  <a:pt x="1689904" y="1608881"/>
                  <a:pt x="1703232" y="1618935"/>
                  <a:pt x="1713053" y="1632030"/>
                </a:cubicBezTo>
                <a:cubicBezTo>
                  <a:pt x="1790134" y="1734805"/>
                  <a:pt x="1697654" y="1649804"/>
                  <a:pt x="1805650" y="1736202"/>
                </a:cubicBezTo>
                <a:cubicBezTo>
                  <a:pt x="1826623" y="1771157"/>
                  <a:pt x="1847178" y="1809915"/>
                  <a:pt x="1875099" y="1840374"/>
                </a:cubicBezTo>
                <a:cubicBezTo>
                  <a:pt x="1904595" y="1872551"/>
                  <a:pt x="1936830" y="1902106"/>
                  <a:pt x="1967696" y="1932972"/>
                </a:cubicBezTo>
                <a:cubicBezTo>
                  <a:pt x="1979271" y="1944547"/>
                  <a:pt x="1992194" y="1954914"/>
                  <a:pt x="2002420" y="1967696"/>
                </a:cubicBezTo>
                <a:cubicBezTo>
                  <a:pt x="2017853" y="1986987"/>
                  <a:pt x="2031250" y="2008100"/>
                  <a:pt x="2048719" y="2025569"/>
                </a:cubicBezTo>
                <a:cubicBezTo>
                  <a:pt x="2066188" y="2043038"/>
                  <a:pt x="2088128" y="2055455"/>
                  <a:pt x="2106592" y="2071868"/>
                </a:cubicBezTo>
                <a:cubicBezTo>
                  <a:pt x="2122905" y="2086368"/>
                  <a:pt x="2136578" y="2103667"/>
                  <a:pt x="2152891" y="2118167"/>
                </a:cubicBezTo>
                <a:cubicBezTo>
                  <a:pt x="2171355" y="2134580"/>
                  <a:pt x="2192484" y="2147847"/>
                  <a:pt x="2210764" y="2164465"/>
                </a:cubicBezTo>
                <a:cubicBezTo>
                  <a:pt x="2234988" y="2186487"/>
                  <a:pt x="2252972" y="2215753"/>
                  <a:pt x="2280212" y="2233913"/>
                </a:cubicBezTo>
                <a:cubicBezTo>
                  <a:pt x="2291787" y="2241630"/>
                  <a:pt x="2304539" y="2247821"/>
                  <a:pt x="2314936" y="2257063"/>
                </a:cubicBezTo>
                <a:cubicBezTo>
                  <a:pt x="2314946" y="2257072"/>
                  <a:pt x="2401742" y="2343868"/>
                  <a:pt x="2419109" y="2361235"/>
                </a:cubicBezTo>
                <a:cubicBezTo>
                  <a:pt x="2430684" y="2372810"/>
                  <a:pt x="2440912" y="2385909"/>
                  <a:pt x="2453833" y="2395959"/>
                </a:cubicBezTo>
                <a:cubicBezTo>
                  <a:pt x="2488557" y="2422967"/>
                  <a:pt x="2521402" y="2452581"/>
                  <a:pt x="2558005" y="2476982"/>
                </a:cubicBezTo>
                <a:cubicBezTo>
                  <a:pt x="2569580" y="2484698"/>
                  <a:pt x="2582892" y="2490294"/>
                  <a:pt x="2592729" y="2500131"/>
                </a:cubicBezTo>
                <a:cubicBezTo>
                  <a:pt x="2649982" y="2557384"/>
                  <a:pt x="2650384" y="2601858"/>
                  <a:pt x="2731625" y="2650602"/>
                </a:cubicBezTo>
                <a:cubicBezTo>
                  <a:pt x="2837362" y="2714044"/>
                  <a:pt x="2745314" y="2652452"/>
                  <a:pt x="2835797" y="2731625"/>
                </a:cubicBezTo>
                <a:cubicBezTo>
                  <a:pt x="2850315" y="2744328"/>
                  <a:pt x="2867449" y="2753794"/>
                  <a:pt x="2882096" y="2766349"/>
                </a:cubicBezTo>
                <a:cubicBezTo>
                  <a:pt x="2894524" y="2777002"/>
                  <a:pt x="2903725" y="2791252"/>
                  <a:pt x="2916820" y="2801073"/>
                </a:cubicBezTo>
                <a:cubicBezTo>
                  <a:pt x="2934818" y="2814571"/>
                  <a:pt x="2957281" y="2821551"/>
                  <a:pt x="2974693" y="2835797"/>
                </a:cubicBezTo>
                <a:cubicBezTo>
                  <a:pt x="3000031" y="2856528"/>
                  <a:pt x="3018992" y="2884286"/>
                  <a:pt x="3044142" y="2905245"/>
                </a:cubicBezTo>
                <a:cubicBezTo>
                  <a:pt x="3090441" y="2943827"/>
                  <a:pt x="3132892" y="2987562"/>
                  <a:pt x="3183038" y="3020992"/>
                </a:cubicBezTo>
                <a:cubicBezTo>
                  <a:pt x="3194613" y="3028708"/>
                  <a:pt x="3207365" y="3034899"/>
                  <a:pt x="3217762" y="3044141"/>
                </a:cubicBezTo>
                <a:cubicBezTo>
                  <a:pt x="3242231" y="3065891"/>
                  <a:pt x="3261019" y="3093946"/>
                  <a:pt x="3287210" y="3113589"/>
                </a:cubicBezTo>
                <a:cubicBezTo>
                  <a:pt x="3302643" y="3125164"/>
                  <a:pt x="3318991" y="3135610"/>
                  <a:pt x="3333509" y="3148313"/>
                </a:cubicBezTo>
                <a:cubicBezTo>
                  <a:pt x="3380919" y="3189797"/>
                  <a:pt x="3381279" y="3206202"/>
                  <a:pt x="3437681" y="3240911"/>
                </a:cubicBezTo>
                <a:cubicBezTo>
                  <a:pt x="3467071" y="3258997"/>
                  <a:pt x="3501250" y="3268549"/>
                  <a:pt x="3530278" y="3287210"/>
                </a:cubicBezTo>
                <a:cubicBezTo>
                  <a:pt x="3555626" y="3303505"/>
                  <a:pt x="3575205" y="3327568"/>
                  <a:pt x="3599726" y="3345083"/>
                </a:cubicBezTo>
                <a:cubicBezTo>
                  <a:pt x="3629345" y="3366239"/>
                  <a:pt x="3662705" y="3381800"/>
                  <a:pt x="3692324" y="3402956"/>
                </a:cubicBezTo>
                <a:cubicBezTo>
                  <a:pt x="3716845" y="3420471"/>
                  <a:pt x="3738242" y="3442005"/>
                  <a:pt x="3761772" y="3460830"/>
                </a:cubicBezTo>
                <a:cubicBezTo>
                  <a:pt x="3796123" y="3488311"/>
                  <a:pt x="3831076" y="3515031"/>
                  <a:pt x="3865944" y="3541853"/>
                </a:cubicBezTo>
                <a:cubicBezTo>
                  <a:pt x="3881235" y="3553615"/>
                  <a:pt x="3894988" y="3567950"/>
                  <a:pt x="3912243" y="3576577"/>
                </a:cubicBezTo>
                <a:lnTo>
                  <a:pt x="3958542" y="3599726"/>
                </a:lnTo>
                <a:cubicBezTo>
                  <a:pt x="3989408" y="3630592"/>
                  <a:pt x="4016218" y="3666134"/>
                  <a:pt x="4051139" y="3692324"/>
                </a:cubicBezTo>
                <a:cubicBezTo>
                  <a:pt x="4066572" y="3703899"/>
                  <a:pt x="4081387" y="3716347"/>
                  <a:pt x="4097438" y="3727048"/>
                </a:cubicBezTo>
                <a:cubicBezTo>
                  <a:pt x="4116157" y="3739527"/>
                  <a:pt x="4138028" y="3747370"/>
                  <a:pt x="4155311" y="3761772"/>
                </a:cubicBezTo>
                <a:cubicBezTo>
                  <a:pt x="4184653" y="3786223"/>
                  <a:pt x="4209326" y="3815786"/>
                  <a:pt x="4236334" y="3842794"/>
                </a:cubicBezTo>
                <a:cubicBezTo>
                  <a:pt x="4247909" y="3854369"/>
                  <a:pt x="4257021" y="3869097"/>
                  <a:pt x="4271058" y="3877519"/>
                </a:cubicBezTo>
                <a:cubicBezTo>
                  <a:pt x="4290349" y="3889094"/>
                  <a:pt x="4311364" y="3898189"/>
                  <a:pt x="4328931" y="3912243"/>
                </a:cubicBezTo>
                <a:cubicBezTo>
                  <a:pt x="4350235" y="3929286"/>
                  <a:pt x="4367514" y="3950825"/>
                  <a:pt x="4386805" y="3970116"/>
                </a:cubicBezTo>
                <a:cubicBezTo>
                  <a:pt x="4398380" y="3981691"/>
                  <a:pt x="4405160" y="4004840"/>
                  <a:pt x="4421529" y="4004840"/>
                </a:cubicBezTo>
                <a:lnTo>
                  <a:pt x="4456253" y="400484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3" name="Gruppo 19"/>
          <p:cNvGrpSpPr/>
          <p:nvPr/>
        </p:nvGrpSpPr>
        <p:grpSpPr>
          <a:xfrm>
            <a:off x="197894" y="2527300"/>
            <a:ext cx="4361406" cy="3634917"/>
            <a:chOff x="185195" y="2847372"/>
            <a:chExt cx="4062714" cy="3225945"/>
          </a:xfrm>
        </p:grpSpPr>
        <p:sp>
          <p:nvSpPr>
            <p:cNvPr id="19" name="Rettangolo 18"/>
            <p:cNvSpPr/>
            <p:nvPr/>
          </p:nvSpPr>
          <p:spPr bwMode="auto">
            <a:xfrm>
              <a:off x="185195" y="2847372"/>
              <a:ext cx="4062714" cy="315827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371475" y="3272550"/>
              <a:ext cx="3795411" cy="28007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THERE IS NO REASON TO BELIEVE TO SUCH A MODEL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PETROLOGICAL MODELLING</a:t>
            </a:r>
          </a:p>
        </p:txBody>
      </p:sp>
      <p:sp>
        <p:nvSpPr>
          <p:cNvPr id="940035" name="Text Box 3"/>
          <p:cNvSpPr txBox="1">
            <a:spLocks noChangeArrowheads="1"/>
          </p:cNvSpPr>
          <p:nvPr/>
        </p:nvSpPr>
        <p:spPr bwMode="auto">
          <a:xfrm>
            <a:off x="0" y="712788"/>
            <a:ext cx="9144000" cy="50044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From a trace element point of view, a mantle source can be defined either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Depleted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or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Enriched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the first case a Depleted Mantle (DM) Source is characterized by relatively low content of lithophile trace elements (i.e., elements that “like” entering the melt).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lithophile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elements are those that are incompatible in the structure of the typical mineral assemblage of the mantle (i.e., olivine, pyroxenes, spinel and garnet).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As a general rule, a mantle sources with refractory major element composition (e.g., low Ti, Al, Ca, alkalis) should have low content of lithophile (incompatible) trace elements.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238020" name="Text Box 4"/>
          <p:cNvSpPr txBox="1">
            <a:spLocks noChangeArrowheads="1"/>
          </p:cNvSpPr>
          <p:nvPr/>
        </p:nvSpPr>
        <p:spPr bwMode="auto">
          <a:xfrm>
            <a:off x="371475" y="1792288"/>
            <a:ext cx="840105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Here we define the first FUNDAMENTAL end-member of mantle compositions that is:</a:t>
            </a:r>
          </a:p>
        </p:txBody>
      </p:sp>
      <p:sp>
        <p:nvSpPr>
          <p:cNvPr id="1238021" name="Text Box 5"/>
          <p:cNvSpPr txBox="1">
            <a:spLocks noChangeArrowheads="1"/>
          </p:cNvSpPr>
          <p:nvPr/>
        </p:nvSpPr>
        <p:spPr bwMode="auto">
          <a:xfrm>
            <a:off x="0" y="3154363"/>
            <a:ext cx="9144000" cy="1054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GB" sz="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DMM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GB" sz="3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(Depleted MORB Mantle)</a:t>
            </a:r>
          </a:p>
        </p:txBody>
      </p:sp>
      <p:sp>
        <p:nvSpPr>
          <p:cNvPr id="1238022" name="Text Box 6"/>
          <p:cNvSpPr txBox="1">
            <a:spLocks noChangeArrowheads="1"/>
          </p:cNvSpPr>
          <p:nvPr/>
        </p:nvSpPr>
        <p:spPr bwMode="auto">
          <a:xfrm>
            <a:off x="371475" y="4568825"/>
            <a:ext cx="840105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We will see that this mantle end-member is more or less present in every type of igneous rock, but, obviously, it is the predominant component of melts produced beneath oceanic ridges.</a:t>
            </a:r>
          </a:p>
        </p:txBody>
      </p:sp>
      <p:sp>
        <p:nvSpPr>
          <p:cNvPr id="1238023" name="Text Box 7"/>
          <p:cNvSpPr txBox="1">
            <a:spLocks noChangeArrowheads="1"/>
          </p:cNvSpPr>
          <p:nvPr/>
        </p:nvSpPr>
        <p:spPr bwMode="auto">
          <a:xfrm>
            <a:off x="371475" y="606425"/>
            <a:ext cx="840105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isotopic composition of MORB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8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20" grpId="0"/>
      <p:bldP spid="1238021" grpId="0"/>
      <p:bldP spid="123802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93345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definition according which the Upper mantle is homogeneous and chemically depleted is not validated by the facts.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2528375"/>
            <a:ext cx="9143999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This is a BASIC </a:t>
            </a: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ASSUMPTION</a:t>
            </a:r>
          </a:p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(Green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and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Ringwood,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1967;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De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Paolo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and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Wasserburg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,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1976)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.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-72" charset="-128"/>
              <a:cs typeface="ＭＳ Ｐゴシック" pitchFamily="-72" charset="-128"/>
            </a:endParaRPr>
          </a:p>
          <a:p>
            <a:pPr>
              <a:defRPr/>
            </a:pP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-72" charset="-128"/>
              <a:cs typeface="ＭＳ Ｐゴシック" pitchFamily="-72" charset="-128"/>
            </a:endParaRPr>
          </a:p>
          <a:p>
            <a:pPr>
              <a:defRPr/>
            </a:pP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-72" charset="-128"/>
              <a:cs typeface="ＭＳ Ｐゴシック" pitchFamily="-72" charset="-128"/>
            </a:endParaRPr>
          </a:p>
          <a:p>
            <a:pPr>
              <a:defRPr/>
            </a:pPr>
            <a:r>
              <a:rPr lang="en-GB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Plumers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 adopted this approach to propose deeper sources for OIB-like magmas.</a:t>
            </a:r>
            <a:endParaRPr lang="en-GB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308100" y="5464113"/>
            <a:ext cx="6527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OIB = Ocean Island Basalts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  <p:bldP spid="15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b="5779"/>
          <a:stretch>
            <a:fillRect/>
          </a:stretch>
        </p:blipFill>
        <p:spPr bwMode="auto">
          <a:xfrm>
            <a:off x="428625" y="1487488"/>
            <a:ext cx="3843338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752475" y="1628775"/>
            <a:ext cx="2533650" cy="2871788"/>
          </a:xfrm>
          <a:prstGeom prst="rect">
            <a:avLst/>
          </a:prstGeom>
          <a:solidFill>
            <a:srgbClr val="FF7C80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effectLst/>
              <a:latin typeface="Calibri" pitchFamily="34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752475" y="4500563"/>
            <a:ext cx="3519488" cy="1587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rot="5400000" flipH="1" flipV="1">
            <a:off x="1677194" y="4464844"/>
            <a:ext cx="3216275" cy="1587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3400425"/>
            <a:ext cx="457200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4705350" y="5431238"/>
            <a:ext cx="24431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tx1"/>
                </a:solidFill>
                <a:effectLst/>
                <a:latin typeface="Calibri" pitchFamily="34" charset="0"/>
              </a:rPr>
              <a:t>Hofmann, 2004      (Treatise on Geochemistry)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7399338" y="3611563"/>
            <a:ext cx="1316037" cy="6635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effectLst/>
              <a:latin typeface="Calibri" pitchFamily="34" charset="0"/>
            </a:endParaRPr>
          </a:p>
        </p:txBody>
      </p:sp>
      <p:sp>
        <p:nvSpPr>
          <p:cNvPr id="13" name="Figura a mano libera 12"/>
          <p:cNvSpPr/>
          <p:nvPr/>
        </p:nvSpPr>
        <p:spPr>
          <a:xfrm>
            <a:off x="809625" y="1717675"/>
            <a:ext cx="2141538" cy="2378075"/>
          </a:xfrm>
          <a:custGeom>
            <a:avLst/>
            <a:gdLst>
              <a:gd name="connsiteX0" fmla="*/ 33020 w 2141220"/>
              <a:gd name="connsiteY0" fmla="*/ 163830 h 2377440"/>
              <a:gd name="connsiteX1" fmla="*/ 10160 w 2141220"/>
              <a:gd name="connsiteY1" fmla="*/ 438150 h 2377440"/>
              <a:gd name="connsiteX2" fmla="*/ 93980 w 2141220"/>
              <a:gd name="connsiteY2" fmla="*/ 1009650 h 2377440"/>
              <a:gd name="connsiteX3" fmla="*/ 535940 w 2141220"/>
              <a:gd name="connsiteY3" fmla="*/ 1695450 h 2377440"/>
              <a:gd name="connsiteX4" fmla="*/ 848360 w 2141220"/>
              <a:gd name="connsiteY4" fmla="*/ 2068830 h 2377440"/>
              <a:gd name="connsiteX5" fmla="*/ 1366520 w 2141220"/>
              <a:gd name="connsiteY5" fmla="*/ 2289810 h 2377440"/>
              <a:gd name="connsiteX6" fmla="*/ 1854200 w 2141220"/>
              <a:gd name="connsiteY6" fmla="*/ 2366010 h 2377440"/>
              <a:gd name="connsiteX7" fmla="*/ 2105660 w 2141220"/>
              <a:gd name="connsiteY7" fmla="*/ 2221230 h 2377440"/>
              <a:gd name="connsiteX8" fmla="*/ 2067560 w 2141220"/>
              <a:gd name="connsiteY8" fmla="*/ 1893570 h 2377440"/>
              <a:gd name="connsiteX9" fmla="*/ 1884680 w 2141220"/>
              <a:gd name="connsiteY9" fmla="*/ 1436370 h 2377440"/>
              <a:gd name="connsiteX10" fmla="*/ 1397000 w 2141220"/>
              <a:gd name="connsiteY10" fmla="*/ 1002030 h 2377440"/>
              <a:gd name="connsiteX11" fmla="*/ 901700 w 2141220"/>
              <a:gd name="connsiteY11" fmla="*/ 544830 h 2377440"/>
              <a:gd name="connsiteX12" fmla="*/ 467360 w 2141220"/>
              <a:gd name="connsiteY12" fmla="*/ 316230 h 2377440"/>
              <a:gd name="connsiteX13" fmla="*/ 292100 w 2141220"/>
              <a:gd name="connsiteY13" fmla="*/ 72390 h 2377440"/>
              <a:gd name="connsiteX14" fmla="*/ 132080 w 2141220"/>
              <a:gd name="connsiteY14" fmla="*/ 19050 h 2377440"/>
              <a:gd name="connsiteX15" fmla="*/ 33020 w 2141220"/>
              <a:gd name="connsiteY15" fmla="*/ 16383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41220" h="2377440">
                <a:moveTo>
                  <a:pt x="33020" y="163830"/>
                </a:moveTo>
                <a:cubicBezTo>
                  <a:pt x="12700" y="233680"/>
                  <a:pt x="0" y="297180"/>
                  <a:pt x="10160" y="438150"/>
                </a:cubicBezTo>
                <a:cubicBezTo>
                  <a:pt x="20320" y="579120"/>
                  <a:pt x="6350" y="800100"/>
                  <a:pt x="93980" y="1009650"/>
                </a:cubicBezTo>
                <a:cubicBezTo>
                  <a:pt x="181610" y="1219200"/>
                  <a:pt x="410210" y="1518920"/>
                  <a:pt x="535940" y="1695450"/>
                </a:cubicBezTo>
                <a:cubicBezTo>
                  <a:pt x="661670" y="1871980"/>
                  <a:pt x="709930" y="1969770"/>
                  <a:pt x="848360" y="2068830"/>
                </a:cubicBezTo>
                <a:cubicBezTo>
                  <a:pt x="986790" y="2167890"/>
                  <a:pt x="1198880" y="2240280"/>
                  <a:pt x="1366520" y="2289810"/>
                </a:cubicBezTo>
                <a:cubicBezTo>
                  <a:pt x="1534160" y="2339340"/>
                  <a:pt x="1731010" y="2377440"/>
                  <a:pt x="1854200" y="2366010"/>
                </a:cubicBezTo>
                <a:cubicBezTo>
                  <a:pt x="1977390" y="2354580"/>
                  <a:pt x="2070100" y="2299970"/>
                  <a:pt x="2105660" y="2221230"/>
                </a:cubicBezTo>
                <a:cubicBezTo>
                  <a:pt x="2141220" y="2142490"/>
                  <a:pt x="2104390" y="2024380"/>
                  <a:pt x="2067560" y="1893570"/>
                </a:cubicBezTo>
                <a:cubicBezTo>
                  <a:pt x="2030730" y="1762760"/>
                  <a:pt x="1996440" y="1584960"/>
                  <a:pt x="1884680" y="1436370"/>
                </a:cubicBezTo>
                <a:cubicBezTo>
                  <a:pt x="1772920" y="1287780"/>
                  <a:pt x="1560830" y="1150620"/>
                  <a:pt x="1397000" y="1002030"/>
                </a:cubicBezTo>
                <a:cubicBezTo>
                  <a:pt x="1233170" y="853440"/>
                  <a:pt x="1056640" y="659130"/>
                  <a:pt x="901700" y="544830"/>
                </a:cubicBezTo>
                <a:cubicBezTo>
                  <a:pt x="746760" y="430530"/>
                  <a:pt x="568960" y="394970"/>
                  <a:pt x="467360" y="316230"/>
                </a:cubicBezTo>
                <a:cubicBezTo>
                  <a:pt x="365760" y="237490"/>
                  <a:pt x="347980" y="121920"/>
                  <a:pt x="292100" y="72390"/>
                </a:cubicBezTo>
                <a:cubicBezTo>
                  <a:pt x="236220" y="22860"/>
                  <a:pt x="176530" y="0"/>
                  <a:pt x="132080" y="19050"/>
                </a:cubicBezTo>
                <a:cubicBezTo>
                  <a:pt x="87630" y="38100"/>
                  <a:pt x="53340" y="93980"/>
                  <a:pt x="33020" y="16383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effectLst/>
              <a:latin typeface="Calibri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214813" y="1428750"/>
            <a:ext cx="49291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tabLst>
                <a:tab pos="88900" algn="l"/>
              </a:tabLst>
              <a:defRPr/>
            </a:pPr>
            <a:r>
              <a:rPr lang="en-GB" sz="2200" dirty="0">
                <a:solidFill>
                  <a:schemeClr val="bg1"/>
                </a:solidFill>
                <a:effectLst/>
                <a:latin typeface="Calibri" pitchFamily="34" charset="0"/>
              </a:rPr>
              <a:t>- MORB sources are isotopically depleted.</a:t>
            </a:r>
          </a:p>
          <a:p>
            <a:pPr algn="l">
              <a:tabLst>
                <a:tab pos="88900" algn="l"/>
              </a:tabLst>
              <a:defRPr/>
            </a:pPr>
            <a:r>
              <a:rPr lang="en-GB" sz="2200" dirty="0">
                <a:solidFill>
                  <a:schemeClr val="bg1"/>
                </a:solidFill>
                <a:effectLst/>
                <a:latin typeface="Calibri" pitchFamily="34" charset="0"/>
              </a:rPr>
              <a:t>- The depletion is ancient (</a:t>
            </a:r>
            <a:r>
              <a:rPr lang="en-GB" sz="2200" baseline="30000" dirty="0">
                <a:solidFill>
                  <a:schemeClr val="bg1"/>
                </a:solidFill>
                <a:effectLst/>
                <a:latin typeface="Calibri" pitchFamily="34" charset="0"/>
              </a:rPr>
              <a:t>87</a:t>
            </a:r>
            <a:r>
              <a:rPr lang="en-GB" sz="2200" dirty="0">
                <a:solidFill>
                  <a:schemeClr val="bg1"/>
                </a:solidFill>
                <a:effectLst/>
                <a:latin typeface="Calibri" pitchFamily="34" charset="0"/>
              </a:rPr>
              <a:t>Sr is retarded because of low </a:t>
            </a:r>
            <a:r>
              <a:rPr lang="en-GB" sz="2200" baseline="30000" dirty="0">
                <a:solidFill>
                  <a:schemeClr val="bg1"/>
                </a:solidFill>
                <a:effectLst/>
                <a:latin typeface="Calibri" pitchFamily="34" charset="0"/>
              </a:rPr>
              <a:t>87</a:t>
            </a:r>
            <a:r>
              <a:rPr lang="en-GB" sz="2200" dirty="0">
                <a:solidFill>
                  <a:schemeClr val="bg1"/>
                </a:solidFill>
                <a:effectLst/>
                <a:latin typeface="Calibri" pitchFamily="34" charset="0"/>
              </a:rPr>
              <a:t>Rb; </a:t>
            </a:r>
            <a:r>
              <a:rPr lang="en-GB" sz="2200" baseline="30000" dirty="0">
                <a:solidFill>
                  <a:schemeClr val="bg1"/>
                </a:solidFill>
                <a:effectLst/>
                <a:latin typeface="Calibri" pitchFamily="34" charset="0"/>
              </a:rPr>
              <a:t>143</a:t>
            </a:r>
            <a:r>
              <a:rPr lang="en-GB" sz="2200" dirty="0">
                <a:solidFill>
                  <a:schemeClr val="bg1"/>
                </a:solidFill>
                <a:effectLst/>
                <a:latin typeface="Calibri" pitchFamily="34" charset="0"/>
              </a:rPr>
              <a:t>Nd growth is RELATIVELY high because of low </a:t>
            </a:r>
            <a:r>
              <a:rPr lang="en-GB" sz="2200" baseline="30000" dirty="0">
                <a:solidFill>
                  <a:schemeClr val="bg1"/>
                </a:solidFill>
                <a:effectLst/>
                <a:latin typeface="Calibri" pitchFamily="34" charset="0"/>
              </a:rPr>
              <a:t>144</a:t>
            </a:r>
            <a:r>
              <a:rPr lang="en-GB" sz="2200" dirty="0">
                <a:solidFill>
                  <a:schemeClr val="bg1"/>
                </a:solidFill>
                <a:effectLst/>
                <a:latin typeface="Calibri" pitchFamily="34" charset="0"/>
              </a:rPr>
              <a:t>Nd/</a:t>
            </a:r>
            <a:r>
              <a:rPr lang="en-GB" sz="2200" baseline="30000" dirty="0">
                <a:solidFill>
                  <a:schemeClr val="bg1"/>
                </a:solidFill>
                <a:effectLst/>
                <a:latin typeface="Calibri" pitchFamily="34" charset="0"/>
              </a:rPr>
              <a:t>147</a:t>
            </a:r>
            <a:r>
              <a:rPr lang="en-GB" sz="2200" dirty="0">
                <a:solidFill>
                  <a:schemeClr val="bg1"/>
                </a:solidFill>
                <a:effectLst/>
                <a:latin typeface="Calibri" pitchFamily="34" charset="0"/>
              </a:rPr>
              <a:t>Sm).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0" y="119063"/>
            <a:ext cx="9144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3100"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The mantle sources of several OIB types are not much different from MORB source from a Sr-Nd-Pb isotopic point of view.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1075538" y="1558925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bg1"/>
                </a:solidFill>
                <a:effectLst/>
                <a:latin typeface="Calibri" pitchFamily="34" charset="0"/>
              </a:rPr>
              <a:t>Depleted Isotopic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 animBg="1"/>
      <p:bldP spid="15" grpId="0" build="p" bldLvl="5"/>
      <p:bldP spid="18" grpId="0"/>
      <p:bldP spid="1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 b="5779"/>
          <a:stretch>
            <a:fillRect/>
          </a:stretch>
        </p:blipFill>
        <p:spPr bwMode="auto">
          <a:xfrm>
            <a:off x="428625" y="1487488"/>
            <a:ext cx="3843338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ttangolo 18"/>
          <p:cNvSpPr/>
          <p:nvPr/>
        </p:nvSpPr>
        <p:spPr>
          <a:xfrm>
            <a:off x="752475" y="1628775"/>
            <a:ext cx="2533650" cy="2871788"/>
          </a:xfrm>
          <a:prstGeom prst="rect">
            <a:avLst/>
          </a:prstGeom>
          <a:solidFill>
            <a:srgbClr val="FF7C80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20" name="Figura a mano libera 19"/>
          <p:cNvSpPr/>
          <p:nvPr/>
        </p:nvSpPr>
        <p:spPr>
          <a:xfrm>
            <a:off x="809625" y="1717675"/>
            <a:ext cx="2141538" cy="2378075"/>
          </a:xfrm>
          <a:custGeom>
            <a:avLst/>
            <a:gdLst>
              <a:gd name="connsiteX0" fmla="*/ 33020 w 2141220"/>
              <a:gd name="connsiteY0" fmla="*/ 163830 h 2377440"/>
              <a:gd name="connsiteX1" fmla="*/ 10160 w 2141220"/>
              <a:gd name="connsiteY1" fmla="*/ 438150 h 2377440"/>
              <a:gd name="connsiteX2" fmla="*/ 93980 w 2141220"/>
              <a:gd name="connsiteY2" fmla="*/ 1009650 h 2377440"/>
              <a:gd name="connsiteX3" fmla="*/ 535940 w 2141220"/>
              <a:gd name="connsiteY3" fmla="*/ 1695450 h 2377440"/>
              <a:gd name="connsiteX4" fmla="*/ 848360 w 2141220"/>
              <a:gd name="connsiteY4" fmla="*/ 2068830 h 2377440"/>
              <a:gd name="connsiteX5" fmla="*/ 1366520 w 2141220"/>
              <a:gd name="connsiteY5" fmla="*/ 2289810 h 2377440"/>
              <a:gd name="connsiteX6" fmla="*/ 1854200 w 2141220"/>
              <a:gd name="connsiteY6" fmla="*/ 2366010 h 2377440"/>
              <a:gd name="connsiteX7" fmla="*/ 2105660 w 2141220"/>
              <a:gd name="connsiteY7" fmla="*/ 2221230 h 2377440"/>
              <a:gd name="connsiteX8" fmla="*/ 2067560 w 2141220"/>
              <a:gd name="connsiteY8" fmla="*/ 1893570 h 2377440"/>
              <a:gd name="connsiteX9" fmla="*/ 1884680 w 2141220"/>
              <a:gd name="connsiteY9" fmla="*/ 1436370 h 2377440"/>
              <a:gd name="connsiteX10" fmla="*/ 1397000 w 2141220"/>
              <a:gd name="connsiteY10" fmla="*/ 1002030 h 2377440"/>
              <a:gd name="connsiteX11" fmla="*/ 901700 w 2141220"/>
              <a:gd name="connsiteY11" fmla="*/ 544830 h 2377440"/>
              <a:gd name="connsiteX12" fmla="*/ 467360 w 2141220"/>
              <a:gd name="connsiteY12" fmla="*/ 316230 h 2377440"/>
              <a:gd name="connsiteX13" fmla="*/ 292100 w 2141220"/>
              <a:gd name="connsiteY13" fmla="*/ 72390 h 2377440"/>
              <a:gd name="connsiteX14" fmla="*/ 132080 w 2141220"/>
              <a:gd name="connsiteY14" fmla="*/ 19050 h 2377440"/>
              <a:gd name="connsiteX15" fmla="*/ 33020 w 2141220"/>
              <a:gd name="connsiteY15" fmla="*/ 16383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41220" h="2377440">
                <a:moveTo>
                  <a:pt x="33020" y="163830"/>
                </a:moveTo>
                <a:cubicBezTo>
                  <a:pt x="12700" y="233680"/>
                  <a:pt x="0" y="297180"/>
                  <a:pt x="10160" y="438150"/>
                </a:cubicBezTo>
                <a:cubicBezTo>
                  <a:pt x="20320" y="579120"/>
                  <a:pt x="6350" y="800100"/>
                  <a:pt x="93980" y="1009650"/>
                </a:cubicBezTo>
                <a:cubicBezTo>
                  <a:pt x="181610" y="1219200"/>
                  <a:pt x="410210" y="1518920"/>
                  <a:pt x="535940" y="1695450"/>
                </a:cubicBezTo>
                <a:cubicBezTo>
                  <a:pt x="661670" y="1871980"/>
                  <a:pt x="709930" y="1969770"/>
                  <a:pt x="848360" y="2068830"/>
                </a:cubicBezTo>
                <a:cubicBezTo>
                  <a:pt x="986790" y="2167890"/>
                  <a:pt x="1198880" y="2240280"/>
                  <a:pt x="1366520" y="2289810"/>
                </a:cubicBezTo>
                <a:cubicBezTo>
                  <a:pt x="1534160" y="2339340"/>
                  <a:pt x="1731010" y="2377440"/>
                  <a:pt x="1854200" y="2366010"/>
                </a:cubicBezTo>
                <a:cubicBezTo>
                  <a:pt x="1977390" y="2354580"/>
                  <a:pt x="2070100" y="2299970"/>
                  <a:pt x="2105660" y="2221230"/>
                </a:cubicBezTo>
                <a:cubicBezTo>
                  <a:pt x="2141220" y="2142490"/>
                  <a:pt x="2104390" y="2024380"/>
                  <a:pt x="2067560" y="1893570"/>
                </a:cubicBezTo>
                <a:cubicBezTo>
                  <a:pt x="2030730" y="1762760"/>
                  <a:pt x="1996440" y="1584960"/>
                  <a:pt x="1884680" y="1436370"/>
                </a:cubicBezTo>
                <a:cubicBezTo>
                  <a:pt x="1772920" y="1287780"/>
                  <a:pt x="1560830" y="1150620"/>
                  <a:pt x="1397000" y="1002030"/>
                </a:cubicBezTo>
                <a:cubicBezTo>
                  <a:pt x="1233170" y="853440"/>
                  <a:pt x="1056640" y="659130"/>
                  <a:pt x="901700" y="544830"/>
                </a:cubicBezTo>
                <a:cubicBezTo>
                  <a:pt x="746760" y="430530"/>
                  <a:pt x="568960" y="394970"/>
                  <a:pt x="467360" y="316230"/>
                </a:cubicBezTo>
                <a:cubicBezTo>
                  <a:pt x="365760" y="237490"/>
                  <a:pt x="347980" y="121920"/>
                  <a:pt x="292100" y="72390"/>
                </a:cubicBezTo>
                <a:cubicBezTo>
                  <a:pt x="236220" y="22860"/>
                  <a:pt x="176530" y="0"/>
                  <a:pt x="132080" y="19050"/>
                </a:cubicBezTo>
                <a:cubicBezTo>
                  <a:pt x="87630" y="38100"/>
                  <a:pt x="53340" y="93980"/>
                  <a:pt x="33020" y="16383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1214438" y="1558925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>
                <a:latin typeface="Calibri" pitchFamily="34" charset="0"/>
              </a:rPr>
              <a:t>Depleted Isotopic Field</a:t>
            </a:r>
          </a:p>
        </p:txBody>
      </p:sp>
      <p:sp>
        <p:nvSpPr>
          <p:cNvPr id="4" name="Rettangolo 3"/>
          <p:cNvSpPr/>
          <p:nvPr/>
        </p:nvSpPr>
        <p:spPr>
          <a:xfrm>
            <a:off x="-1" y="1469985"/>
            <a:ext cx="7102475" cy="5388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9063"/>
            <a:ext cx="9144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31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72" charset="-128"/>
                <a:cs typeface="ＭＳ Ｐゴシック" pitchFamily="-72" charset="-128"/>
              </a:rPr>
              <a:t>The mantle sources of several OIB types are not much different from MORB source from a Sr-Nd-Pb isotopic point of view.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b="1945"/>
          <a:stretch>
            <a:fillRect/>
          </a:stretch>
        </p:blipFill>
        <p:spPr bwMode="auto">
          <a:xfrm>
            <a:off x="57149" y="2091265"/>
            <a:ext cx="7020984" cy="475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776288" y="1628775"/>
            <a:ext cx="2533650" cy="2871788"/>
          </a:xfrm>
          <a:prstGeom prst="rect">
            <a:avLst/>
          </a:prstGeom>
          <a:solidFill>
            <a:srgbClr val="FF7C80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8" name="Figura a mano libera 7"/>
          <p:cNvSpPr/>
          <p:nvPr/>
        </p:nvSpPr>
        <p:spPr>
          <a:xfrm>
            <a:off x="835025" y="1717675"/>
            <a:ext cx="2139950" cy="2378075"/>
          </a:xfrm>
          <a:custGeom>
            <a:avLst/>
            <a:gdLst>
              <a:gd name="connsiteX0" fmla="*/ 33020 w 2141220"/>
              <a:gd name="connsiteY0" fmla="*/ 163830 h 2377440"/>
              <a:gd name="connsiteX1" fmla="*/ 10160 w 2141220"/>
              <a:gd name="connsiteY1" fmla="*/ 438150 h 2377440"/>
              <a:gd name="connsiteX2" fmla="*/ 93980 w 2141220"/>
              <a:gd name="connsiteY2" fmla="*/ 1009650 h 2377440"/>
              <a:gd name="connsiteX3" fmla="*/ 535940 w 2141220"/>
              <a:gd name="connsiteY3" fmla="*/ 1695450 h 2377440"/>
              <a:gd name="connsiteX4" fmla="*/ 848360 w 2141220"/>
              <a:gd name="connsiteY4" fmla="*/ 2068830 h 2377440"/>
              <a:gd name="connsiteX5" fmla="*/ 1366520 w 2141220"/>
              <a:gd name="connsiteY5" fmla="*/ 2289810 h 2377440"/>
              <a:gd name="connsiteX6" fmla="*/ 1854200 w 2141220"/>
              <a:gd name="connsiteY6" fmla="*/ 2366010 h 2377440"/>
              <a:gd name="connsiteX7" fmla="*/ 2105660 w 2141220"/>
              <a:gd name="connsiteY7" fmla="*/ 2221230 h 2377440"/>
              <a:gd name="connsiteX8" fmla="*/ 2067560 w 2141220"/>
              <a:gd name="connsiteY8" fmla="*/ 1893570 h 2377440"/>
              <a:gd name="connsiteX9" fmla="*/ 1884680 w 2141220"/>
              <a:gd name="connsiteY9" fmla="*/ 1436370 h 2377440"/>
              <a:gd name="connsiteX10" fmla="*/ 1397000 w 2141220"/>
              <a:gd name="connsiteY10" fmla="*/ 1002030 h 2377440"/>
              <a:gd name="connsiteX11" fmla="*/ 901700 w 2141220"/>
              <a:gd name="connsiteY11" fmla="*/ 544830 h 2377440"/>
              <a:gd name="connsiteX12" fmla="*/ 467360 w 2141220"/>
              <a:gd name="connsiteY12" fmla="*/ 316230 h 2377440"/>
              <a:gd name="connsiteX13" fmla="*/ 292100 w 2141220"/>
              <a:gd name="connsiteY13" fmla="*/ 72390 h 2377440"/>
              <a:gd name="connsiteX14" fmla="*/ 132080 w 2141220"/>
              <a:gd name="connsiteY14" fmla="*/ 19050 h 2377440"/>
              <a:gd name="connsiteX15" fmla="*/ 33020 w 2141220"/>
              <a:gd name="connsiteY15" fmla="*/ 16383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41220" h="2377440">
                <a:moveTo>
                  <a:pt x="33020" y="163830"/>
                </a:moveTo>
                <a:cubicBezTo>
                  <a:pt x="12700" y="233680"/>
                  <a:pt x="0" y="297180"/>
                  <a:pt x="10160" y="438150"/>
                </a:cubicBezTo>
                <a:cubicBezTo>
                  <a:pt x="20320" y="579120"/>
                  <a:pt x="6350" y="800100"/>
                  <a:pt x="93980" y="1009650"/>
                </a:cubicBezTo>
                <a:cubicBezTo>
                  <a:pt x="181610" y="1219200"/>
                  <a:pt x="410210" y="1518920"/>
                  <a:pt x="535940" y="1695450"/>
                </a:cubicBezTo>
                <a:cubicBezTo>
                  <a:pt x="661670" y="1871980"/>
                  <a:pt x="709930" y="1969770"/>
                  <a:pt x="848360" y="2068830"/>
                </a:cubicBezTo>
                <a:cubicBezTo>
                  <a:pt x="986790" y="2167890"/>
                  <a:pt x="1198880" y="2240280"/>
                  <a:pt x="1366520" y="2289810"/>
                </a:cubicBezTo>
                <a:cubicBezTo>
                  <a:pt x="1534160" y="2339340"/>
                  <a:pt x="1731010" y="2377440"/>
                  <a:pt x="1854200" y="2366010"/>
                </a:cubicBezTo>
                <a:cubicBezTo>
                  <a:pt x="1977390" y="2354580"/>
                  <a:pt x="2070100" y="2299970"/>
                  <a:pt x="2105660" y="2221230"/>
                </a:cubicBezTo>
                <a:cubicBezTo>
                  <a:pt x="2141220" y="2142490"/>
                  <a:pt x="2104390" y="2024380"/>
                  <a:pt x="2067560" y="1893570"/>
                </a:cubicBezTo>
                <a:cubicBezTo>
                  <a:pt x="2030730" y="1762760"/>
                  <a:pt x="1996440" y="1584960"/>
                  <a:pt x="1884680" y="1436370"/>
                </a:cubicBezTo>
                <a:cubicBezTo>
                  <a:pt x="1772920" y="1287780"/>
                  <a:pt x="1560830" y="1150620"/>
                  <a:pt x="1397000" y="1002030"/>
                </a:cubicBezTo>
                <a:cubicBezTo>
                  <a:pt x="1233170" y="853440"/>
                  <a:pt x="1056640" y="659130"/>
                  <a:pt x="901700" y="544830"/>
                </a:cubicBezTo>
                <a:cubicBezTo>
                  <a:pt x="746760" y="430530"/>
                  <a:pt x="568960" y="394970"/>
                  <a:pt x="467360" y="316230"/>
                </a:cubicBezTo>
                <a:cubicBezTo>
                  <a:pt x="365760" y="237490"/>
                  <a:pt x="347980" y="121920"/>
                  <a:pt x="292100" y="72390"/>
                </a:cubicBezTo>
                <a:cubicBezTo>
                  <a:pt x="236220" y="22860"/>
                  <a:pt x="176530" y="0"/>
                  <a:pt x="132080" y="19050"/>
                </a:cubicBezTo>
                <a:cubicBezTo>
                  <a:pt x="87630" y="38100"/>
                  <a:pt x="53340" y="93980"/>
                  <a:pt x="33020" y="16383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3710955" y="1500188"/>
            <a:ext cx="271922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tx1"/>
                </a:solidFill>
                <a:effectLst/>
                <a:latin typeface="Calibri" pitchFamily="34" charset="0"/>
              </a:rPr>
              <a:t>From: Hofmann, 2004 (Treatise on Geochemistry)</a:t>
            </a:r>
          </a:p>
        </p:txBody>
      </p:sp>
      <p:cxnSp>
        <p:nvCxnSpPr>
          <p:cNvPr id="11" name="Connettore 1 10"/>
          <p:cNvCxnSpPr/>
          <p:nvPr/>
        </p:nvCxnSpPr>
        <p:spPr>
          <a:xfrm>
            <a:off x="776288" y="4500563"/>
            <a:ext cx="5962650" cy="1587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rot="5400000" flipH="1" flipV="1">
            <a:off x="1345407" y="4107656"/>
            <a:ext cx="3930650" cy="1587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5326788" y="2225675"/>
            <a:ext cx="1385887" cy="17256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latin typeface="Calibri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083050" y="2727325"/>
            <a:ext cx="1285875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4000">
                <a:solidFill>
                  <a:srgbClr val="FF0000"/>
                </a:solidFill>
                <a:latin typeface="Calibri" pitchFamily="34" charset="0"/>
              </a:rPr>
              <a:t>OIB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072313" y="1497013"/>
            <a:ext cx="2071687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bg1"/>
                </a:solidFill>
                <a:latin typeface="Calibri" pitchFamily="34" charset="0"/>
              </a:rPr>
              <a:t>About half of the OIB plot in the Sr-Nd isotopic field of the MORB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7072313" y="2922588"/>
            <a:ext cx="2071687" cy="1568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Note the position of the Hawaiian magmas…</a:t>
            </a: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1075538" y="1558925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bg1"/>
                </a:solidFill>
                <a:effectLst/>
                <a:latin typeface="Calibri" pitchFamily="34" charset="0"/>
              </a:rPr>
              <a:t>Depleted Isotopic Field</a:t>
            </a:r>
          </a:p>
        </p:txBody>
      </p:sp>
      <p:sp>
        <p:nvSpPr>
          <p:cNvPr id="24" name="Freccia a destra 23"/>
          <p:cNvSpPr/>
          <p:nvPr/>
        </p:nvSpPr>
        <p:spPr bwMode="auto">
          <a:xfrm>
            <a:off x="4664019" y="2284023"/>
            <a:ext cx="601883" cy="162045"/>
          </a:xfrm>
          <a:prstGeom prst="rightArrow">
            <a:avLst>
              <a:gd name="adj1" fmla="val 50000"/>
              <a:gd name="adj2" fmla="val 93497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Figura a mano libera 24"/>
          <p:cNvSpPr/>
          <p:nvPr/>
        </p:nvSpPr>
        <p:spPr bwMode="auto">
          <a:xfrm>
            <a:off x="1658621" y="2533227"/>
            <a:ext cx="1762760" cy="2196253"/>
          </a:xfrm>
          <a:custGeom>
            <a:avLst/>
            <a:gdLst>
              <a:gd name="connsiteX0" fmla="*/ 34713 w 1789853"/>
              <a:gd name="connsiteY0" fmla="*/ 306493 h 2175933"/>
              <a:gd name="connsiteX1" fmla="*/ 237913 w 1789853"/>
              <a:gd name="connsiteY1" fmla="*/ 677333 h 2175933"/>
              <a:gd name="connsiteX2" fmla="*/ 918633 w 1789853"/>
              <a:gd name="connsiteY2" fmla="*/ 1347893 h 2175933"/>
              <a:gd name="connsiteX3" fmla="*/ 1116753 w 1789853"/>
              <a:gd name="connsiteY3" fmla="*/ 1794933 h 2175933"/>
              <a:gd name="connsiteX4" fmla="*/ 1507913 w 1789853"/>
              <a:gd name="connsiteY4" fmla="*/ 2140373 h 2175933"/>
              <a:gd name="connsiteX5" fmla="*/ 1726353 w 1789853"/>
              <a:gd name="connsiteY5" fmla="*/ 2008293 h 2175933"/>
              <a:gd name="connsiteX6" fmla="*/ 1772073 w 1789853"/>
              <a:gd name="connsiteY6" fmla="*/ 1794933 h 2175933"/>
              <a:gd name="connsiteX7" fmla="*/ 1619673 w 1789853"/>
              <a:gd name="connsiteY7" fmla="*/ 1444413 h 2175933"/>
              <a:gd name="connsiteX8" fmla="*/ 1528233 w 1789853"/>
              <a:gd name="connsiteY8" fmla="*/ 987213 h 2175933"/>
              <a:gd name="connsiteX9" fmla="*/ 1213273 w 1789853"/>
              <a:gd name="connsiteY9" fmla="*/ 631613 h 2175933"/>
              <a:gd name="connsiteX10" fmla="*/ 710353 w 1789853"/>
              <a:gd name="connsiteY10" fmla="*/ 174413 h 2175933"/>
              <a:gd name="connsiteX11" fmla="*/ 192193 w 1789853"/>
              <a:gd name="connsiteY11" fmla="*/ 1693 h 2175933"/>
              <a:gd name="connsiteX12" fmla="*/ 29633 w 1789853"/>
              <a:gd name="connsiteY12" fmla="*/ 164253 h 2175933"/>
              <a:gd name="connsiteX13" fmla="*/ 34713 w 1789853"/>
              <a:gd name="connsiteY13" fmla="*/ 306493 h 2175933"/>
              <a:gd name="connsiteX0" fmla="*/ 7620 w 1762760"/>
              <a:gd name="connsiteY0" fmla="*/ 326813 h 2196253"/>
              <a:gd name="connsiteX1" fmla="*/ 210820 w 1762760"/>
              <a:gd name="connsiteY1" fmla="*/ 697653 h 2196253"/>
              <a:gd name="connsiteX2" fmla="*/ 891540 w 1762760"/>
              <a:gd name="connsiteY2" fmla="*/ 1368213 h 2196253"/>
              <a:gd name="connsiteX3" fmla="*/ 1089660 w 1762760"/>
              <a:gd name="connsiteY3" fmla="*/ 1815253 h 2196253"/>
              <a:gd name="connsiteX4" fmla="*/ 1480820 w 1762760"/>
              <a:gd name="connsiteY4" fmla="*/ 2160693 h 2196253"/>
              <a:gd name="connsiteX5" fmla="*/ 1699260 w 1762760"/>
              <a:gd name="connsiteY5" fmla="*/ 2028613 h 2196253"/>
              <a:gd name="connsiteX6" fmla="*/ 1744980 w 1762760"/>
              <a:gd name="connsiteY6" fmla="*/ 1815253 h 2196253"/>
              <a:gd name="connsiteX7" fmla="*/ 1592580 w 1762760"/>
              <a:gd name="connsiteY7" fmla="*/ 1464733 h 2196253"/>
              <a:gd name="connsiteX8" fmla="*/ 1501140 w 1762760"/>
              <a:gd name="connsiteY8" fmla="*/ 1007533 h 2196253"/>
              <a:gd name="connsiteX9" fmla="*/ 1186180 w 1762760"/>
              <a:gd name="connsiteY9" fmla="*/ 651933 h 2196253"/>
              <a:gd name="connsiteX10" fmla="*/ 683260 w 1762760"/>
              <a:gd name="connsiteY10" fmla="*/ 194733 h 2196253"/>
              <a:gd name="connsiteX11" fmla="*/ 165100 w 1762760"/>
              <a:gd name="connsiteY11" fmla="*/ 22013 h 2196253"/>
              <a:gd name="connsiteX12" fmla="*/ 7620 w 1762760"/>
              <a:gd name="connsiteY12" fmla="*/ 326813 h 2196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2760" h="2196253">
                <a:moveTo>
                  <a:pt x="7620" y="326813"/>
                </a:moveTo>
                <a:cubicBezTo>
                  <a:pt x="15240" y="439420"/>
                  <a:pt x="63500" y="524086"/>
                  <a:pt x="210820" y="697653"/>
                </a:cubicBezTo>
                <a:cubicBezTo>
                  <a:pt x="358140" y="871220"/>
                  <a:pt x="745067" y="1181946"/>
                  <a:pt x="891540" y="1368213"/>
                </a:cubicBezTo>
                <a:cubicBezTo>
                  <a:pt x="1038013" y="1554480"/>
                  <a:pt x="991447" y="1683173"/>
                  <a:pt x="1089660" y="1815253"/>
                </a:cubicBezTo>
                <a:cubicBezTo>
                  <a:pt x="1187873" y="1947333"/>
                  <a:pt x="1379220" y="2125133"/>
                  <a:pt x="1480820" y="2160693"/>
                </a:cubicBezTo>
                <a:cubicBezTo>
                  <a:pt x="1582420" y="2196253"/>
                  <a:pt x="1655233" y="2086186"/>
                  <a:pt x="1699260" y="2028613"/>
                </a:cubicBezTo>
                <a:cubicBezTo>
                  <a:pt x="1743287" y="1971040"/>
                  <a:pt x="1762760" y="1909233"/>
                  <a:pt x="1744980" y="1815253"/>
                </a:cubicBezTo>
                <a:cubicBezTo>
                  <a:pt x="1727200" y="1721273"/>
                  <a:pt x="1633220" y="1599353"/>
                  <a:pt x="1592580" y="1464733"/>
                </a:cubicBezTo>
                <a:cubicBezTo>
                  <a:pt x="1551940" y="1330113"/>
                  <a:pt x="1568873" y="1143000"/>
                  <a:pt x="1501140" y="1007533"/>
                </a:cubicBezTo>
                <a:cubicBezTo>
                  <a:pt x="1433407" y="872066"/>
                  <a:pt x="1322493" y="787400"/>
                  <a:pt x="1186180" y="651933"/>
                </a:cubicBezTo>
                <a:cubicBezTo>
                  <a:pt x="1049867" y="516466"/>
                  <a:pt x="853440" y="299720"/>
                  <a:pt x="683260" y="194733"/>
                </a:cubicBezTo>
                <a:cubicBezTo>
                  <a:pt x="513080" y="89746"/>
                  <a:pt x="277707" y="0"/>
                  <a:pt x="165100" y="22013"/>
                </a:cubicBezTo>
                <a:cubicBezTo>
                  <a:pt x="52493" y="44026"/>
                  <a:pt x="0" y="214206"/>
                  <a:pt x="7620" y="326813"/>
                </a:cubicBezTo>
                <a:close/>
              </a:path>
            </a:pathLst>
          </a:cu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7072313" y="4718050"/>
            <a:ext cx="2071687" cy="19389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How would you define the Hawaiian magma sources?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4" grpId="0" animBg="1"/>
      <p:bldP spid="7" grpId="0" animBg="1"/>
      <p:bldP spid="9" grpId="0"/>
      <p:bldP spid="14" grpId="0" animBg="1"/>
      <p:bldP spid="15" grpId="0"/>
      <p:bldP spid="16" grpId="0"/>
      <p:bldP spid="17" grpId="0"/>
      <p:bldP spid="24" grpId="0" animBg="1"/>
      <p:bldP spid="25" grpId="0" animBg="1"/>
      <p:bldP spid="2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9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63940" name="Text Box 4"/>
          <p:cNvSpPr txBox="1">
            <a:spLocks noChangeArrowheads="1"/>
          </p:cNvSpPr>
          <p:nvPr/>
        </p:nvSpPr>
        <p:spPr bwMode="auto">
          <a:xfrm>
            <a:off x="371475" y="692150"/>
            <a:ext cx="840105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Typical </a:t>
            </a:r>
            <a:r>
              <a:rPr lang="en-GB" sz="3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3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ratios of DMM range from 0.702 to 0.704 (i.e., lower than BSE estimate).</a:t>
            </a:r>
          </a:p>
        </p:txBody>
      </p:sp>
      <p:sp>
        <p:nvSpPr>
          <p:cNvPr id="1063941" name="Text Box 5"/>
          <p:cNvSpPr txBox="1">
            <a:spLocks noChangeArrowheads="1"/>
          </p:cNvSpPr>
          <p:nvPr/>
        </p:nvSpPr>
        <p:spPr bwMode="auto">
          <a:xfrm>
            <a:off x="371475" y="1670050"/>
            <a:ext cx="840105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Typical </a:t>
            </a:r>
            <a:r>
              <a:rPr lang="en-GB" sz="30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3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30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3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ratios of DMM range from 0.5134 to 0.5128 (i.e., higher than ChUR estimate).</a:t>
            </a:r>
          </a:p>
        </p:txBody>
      </p:sp>
      <p:sp>
        <p:nvSpPr>
          <p:cNvPr id="1063944" name="Text Box 8"/>
          <p:cNvSpPr txBox="1">
            <a:spLocks noChangeArrowheads="1"/>
          </p:cNvSpPr>
          <p:nvPr/>
        </p:nvSpPr>
        <p:spPr bwMode="auto">
          <a:xfrm>
            <a:off x="371475" y="3062288"/>
            <a:ext cx="8401050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Note that not all the MORB have the same Sr-Nd isotopic composition…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Atlantic MORB are very different from Pacific and Indian MORB.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Differences exist also at a smaller scale (e.g., N-Atlantic MORB are different from S-Atlantic MORB).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3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3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3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40" grpId="0"/>
      <p:bldP spid="1063941" grpId="0"/>
      <p:bldP spid="1063944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3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80324" name="Text Box 4"/>
          <p:cNvSpPr txBox="1">
            <a:spLocks noChangeArrowheads="1"/>
          </p:cNvSpPr>
          <p:nvPr/>
        </p:nvSpPr>
        <p:spPr bwMode="auto">
          <a:xfrm>
            <a:off x="371475" y="692150"/>
            <a:ext cx="8401050" cy="13388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3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and </a:t>
            </a:r>
            <a:r>
              <a:rPr lang="en-GB" sz="3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3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ratios are commonly expressed also in a slightly different form, i.e., in terms of epsilon (</a:t>
            </a:r>
            <a:r>
              <a:rPr lang="en-GB" sz="3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 notation.</a:t>
            </a:r>
          </a:p>
        </p:txBody>
      </p:sp>
      <p:sp>
        <p:nvSpPr>
          <p:cNvPr id="1080329" name="Text Box 9"/>
          <p:cNvSpPr txBox="1">
            <a:spLocks noChangeArrowheads="1"/>
          </p:cNvSpPr>
          <p:nvPr/>
        </p:nvSpPr>
        <p:spPr bwMode="auto">
          <a:xfrm>
            <a:off x="0" y="2070100"/>
            <a:ext cx="91440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For Rb-Sr isotopic system the </a:t>
            </a:r>
            <a:r>
              <a:rPr lang="en-GB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30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 is: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517525" y="4932363"/>
            <a:ext cx="7753350" cy="1524000"/>
            <a:chOff x="427" y="3107"/>
            <a:chExt cx="4884" cy="960"/>
          </a:xfrm>
        </p:grpSpPr>
        <p:sp>
          <p:nvSpPr>
            <p:cNvPr id="1080330" name="Text Box 10"/>
            <p:cNvSpPr txBox="1">
              <a:spLocks noChangeArrowheads="1"/>
            </p:cNvSpPr>
            <p:nvPr/>
          </p:nvSpPr>
          <p:spPr bwMode="auto">
            <a:xfrm>
              <a:off x="427" y="3459"/>
              <a:ext cx="697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e</a:t>
              </a:r>
              <a:r>
                <a:rPr lang="en-GB" sz="3000" baseline="-25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=</a:t>
              </a:r>
            </a:p>
          </p:txBody>
        </p:sp>
        <p:sp>
          <p:nvSpPr>
            <p:cNvPr id="1080332" name="Text Box 12"/>
            <p:cNvSpPr txBox="1">
              <a:spLocks noChangeArrowheads="1"/>
            </p:cNvSpPr>
            <p:nvPr/>
          </p:nvSpPr>
          <p:spPr bwMode="auto">
            <a:xfrm>
              <a:off x="1337" y="3239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Nd)</a:t>
              </a:r>
              <a:r>
                <a:rPr lang="en-GB" sz="22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sample (t)</a:t>
              </a:r>
            </a:p>
          </p:txBody>
        </p:sp>
        <p:sp>
          <p:nvSpPr>
            <p:cNvPr id="1080333" name="Text Box 13"/>
            <p:cNvSpPr txBox="1">
              <a:spLocks noChangeArrowheads="1"/>
            </p:cNvSpPr>
            <p:nvPr/>
          </p:nvSpPr>
          <p:spPr bwMode="auto">
            <a:xfrm>
              <a:off x="1337" y="3630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Nd)</a:t>
              </a:r>
              <a:r>
                <a:rPr lang="en-GB" sz="22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ChUR (t)</a:t>
              </a:r>
            </a:p>
          </p:txBody>
        </p:sp>
        <p:sp>
          <p:nvSpPr>
            <p:cNvPr id="1080334" name="AutoShape 14"/>
            <p:cNvSpPr>
              <a:spLocks/>
            </p:cNvSpPr>
            <p:nvPr/>
          </p:nvSpPr>
          <p:spPr bwMode="auto">
            <a:xfrm>
              <a:off x="1246" y="3107"/>
              <a:ext cx="227" cy="960"/>
            </a:xfrm>
            <a:prstGeom prst="leftBracket">
              <a:avLst>
                <a:gd name="adj" fmla="val 35242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0335" name="AutoShape 15"/>
            <p:cNvSpPr>
              <a:spLocks/>
            </p:cNvSpPr>
            <p:nvPr/>
          </p:nvSpPr>
          <p:spPr bwMode="auto">
            <a:xfrm flipH="1">
              <a:off x="3661" y="3107"/>
              <a:ext cx="278" cy="960"/>
            </a:xfrm>
            <a:prstGeom prst="leftBracket">
              <a:avLst>
                <a:gd name="adj" fmla="val 2877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0336" name="Line 16"/>
            <p:cNvSpPr>
              <a:spLocks noChangeShapeType="1"/>
            </p:cNvSpPr>
            <p:nvPr/>
          </p:nvSpPr>
          <p:spPr bwMode="auto">
            <a:xfrm>
              <a:off x="1351" y="3598"/>
              <a:ext cx="212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0337" name="Line 17"/>
            <p:cNvSpPr>
              <a:spLocks noChangeShapeType="1"/>
            </p:cNvSpPr>
            <p:nvPr/>
          </p:nvSpPr>
          <p:spPr bwMode="auto">
            <a:xfrm>
              <a:off x="3532" y="3598"/>
              <a:ext cx="16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0338" name="Text Box 18"/>
            <p:cNvSpPr txBox="1">
              <a:spLocks noChangeArrowheads="1"/>
            </p:cNvSpPr>
            <p:nvPr/>
          </p:nvSpPr>
          <p:spPr bwMode="auto">
            <a:xfrm>
              <a:off x="3696" y="3438"/>
              <a:ext cx="256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</a:t>
              </a:r>
            </a:p>
          </p:txBody>
        </p:sp>
        <p:sp>
          <p:nvSpPr>
            <p:cNvPr id="1080339" name="Text Box 19"/>
            <p:cNvSpPr txBox="1">
              <a:spLocks noChangeArrowheads="1"/>
            </p:cNvSpPr>
            <p:nvPr/>
          </p:nvSpPr>
          <p:spPr bwMode="auto">
            <a:xfrm>
              <a:off x="4009" y="3438"/>
              <a:ext cx="1302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* 10,000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73100" y="2606675"/>
            <a:ext cx="7419975" cy="1524000"/>
            <a:chOff x="427" y="1642"/>
            <a:chExt cx="4674" cy="960"/>
          </a:xfrm>
        </p:grpSpPr>
        <p:sp>
          <p:nvSpPr>
            <p:cNvPr id="1080340" name="Text Box 20"/>
            <p:cNvSpPr txBox="1">
              <a:spLocks noChangeArrowheads="1"/>
            </p:cNvSpPr>
            <p:nvPr/>
          </p:nvSpPr>
          <p:spPr bwMode="auto">
            <a:xfrm>
              <a:off x="427" y="1994"/>
              <a:ext cx="697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e</a:t>
              </a:r>
              <a:r>
                <a:rPr lang="en-GB" sz="3000" baseline="-25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=</a:t>
              </a:r>
            </a:p>
          </p:txBody>
        </p:sp>
        <p:sp>
          <p:nvSpPr>
            <p:cNvPr id="1080341" name="Text Box 21"/>
            <p:cNvSpPr txBox="1">
              <a:spLocks noChangeArrowheads="1"/>
            </p:cNvSpPr>
            <p:nvPr/>
          </p:nvSpPr>
          <p:spPr bwMode="auto">
            <a:xfrm>
              <a:off x="1337" y="1774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Sr)</a:t>
              </a:r>
              <a:r>
                <a:rPr lang="en-GB" sz="22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sample (t)</a:t>
              </a:r>
            </a:p>
          </p:txBody>
        </p:sp>
        <p:sp>
          <p:nvSpPr>
            <p:cNvPr id="1080342" name="Text Box 22"/>
            <p:cNvSpPr txBox="1">
              <a:spLocks noChangeArrowheads="1"/>
            </p:cNvSpPr>
            <p:nvPr/>
          </p:nvSpPr>
          <p:spPr bwMode="auto">
            <a:xfrm>
              <a:off x="1337" y="2165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Sr)</a:t>
              </a:r>
              <a:r>
                <a:rPr lang="en-GB" sz="2200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BSE (t)</a:t>
              </a:r>
            </a:p>
          </p:txBody>
        </p:sp>
        <p:sp>
          <p:nvSpPr>
            <p:cNvPr id="1080343" name="AutoShape 23"/>
            <p:cNvSpPr>
              <a:spLocks/>
            </p:cNvSpPr>
            <p:nvPr/>
          </p:nvSpPr>
          <p:spPr bwMode="auto">
            <a:xfrm>
              <a:off x="1246" y="1642"/>
              <a:ext cx="227" cy="960"/>
            </a:xfrm>
            <a:prstGeom prst="leftBracket">
              <a:avLst>
                <a:gd name="adj" fmla="val 35242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0344" name="AutoShape 24"/>
            <p:cNvSpPr>
              <a:spLocks/>
            </p:cNvSpPr>
            <p:nvPr/>
          </p:nvSpPr>
          <p:spPr bwMode="auto">
            <a:xfrm flipH="1">
              <a:off x="3451" y="1642"/>
              <a:ext cx="278" cy="960"/>
            </a:xfrm>
            <a:prstGeom prst="leftBracket">
              <a:avLst>
                <a:gd name="adj" fmla="val 2877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0345" name="Line 25"/>
            <p:cNvSpPr>
              <a:spLocks noChangeShapeType="1"/>
            </p:cNvSpPr>
            <p:nvPr/>
          </p:nvSpPr>
          <p:spPr bwMode="auto">
            <a:xfrm>
              <a:off x="1351" y="2133"/>
              <a:ext cx="1919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0346" name="Line 26"/>
            <p:cNvSpPr>
              <a:spLocks noChangeShapeType="1"/>
            </p:cNvSpPr>
            <p:nvPr/>
          </p:nvSpPr>
          <p:spPr bwMode="auto">
            <a:xfrm>
              <a:off x="3322" y="2133"/>
              <a:ext cx="16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0347" name="Text Box 27"/>
            <p:cNvSpPr txBox="1">
              <a:spLocks noChangeArrowheads="1"/>
            </p:cNvSpPr>
            <p:nvPr/>
          </p:nvSpPr>
          <p:spPr bwMode="auto">
            <a:xfrm>
              <a:off x="3486" y="1973"/>
              <a:ext cx="256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</a:t>
              </a:r>
            </a:p>
          </p:txBody>
        </p:sp>
        <p:sp>
          <p:nvSpPr>
            <p:cNvPr id="1080348" name="Text Box 28"/>
            <p:cNvSpPr txBox="1">
              <a:spLocks noChangeArrowheads="1"/>
            </p:cNvSpPr>
            <p:nvPr/>
          </p:nvSpPr>
          <p:spPr bwMode="auto">
            <a:xfrm>
              <a:off x="3799" y="1973"/>
              <a:ext cx="1302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* 10,000</a:t>
              </a:r>
            </a:p>
          </p:txBody>
        </p:sp>
      </p:grpSp>
      <p:sp>
        <p:nvSpPr>
          <p:cNvPr id="1080351" name="Text Box 31"/>
          <p:cNvSpPr txBox="1">
            <a:spLocks noChangeArrowheads="1"/>
          </p:cNvSpPr>
          <p:nvPr/>
        </p:nvSpPr>
        <p:spPr bwMode="auto">
          <a:xfrm>
            <a:off x="0" y="4351338"/>
            <a:ext cx="9144000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For Sm-Nd isotopic system the </a:t>
            </a:r>
            <a:r>
              <a:rPr lang="en-GB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30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 is: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0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0324" grpId="0"/>
      <p:bldP spid="1080329" grpId="0"/>
      <p:bldP spid="108035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3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80324" name="Text Box 4"/>
          <p:cNvSpPr txBox="1">
            <a:spLocks noChangeArrowheads="1"/>
          </p:cNvSpPr>
          <p:nvPr/>
        </p:nvSpPr>
        <p:spPr bwMode="auto">
          <a:xfrm>
            <a:off x="0" y="692150"/>
            <a:ext cx="91440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is the </a:t>
            </a:r>
            <a:r>
              <a:rPr lang="en-GB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3200" baseline="-25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of a basalt with </a:t>
            </a:r>
            <a:r>
              <a:rPr lang="en-GB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= 0.70650?</a:t>
            </a:r>
          </a:p>
        </p:txBody>
      </p:sp>
      <p:sp>
        <p:nvSpPr>
          <p:cNvPr id="1080329" name="Text Box 9"/>
          <p:cNvSpPr txBox="1">
            <a:spLocks noChangeArrowheads="1"/>
          </p:cNvSpPr>
          <p:nvPr/>
        </p:nvSpPr>
        <p:spPr bwMode="auto">
          <a:xfrm>
            <a:off x="0" y="2070100"/>
            <a:ext cx="91440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For </a:t>
            </a:r>
            <a:r>
              <a:rPr lang="en-GB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-Sr isotopic system the </a:t>
            </a:r>
            <a:r>
              <a:rPr lang="en-GB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30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 is:</a:t>
            </a:r>
          </a:p>
        </p:txBody>
      </p:sp>
      <p:sp>
        <p:nvSpPr>
          <p:cNvPr id="1080351" name="Text Box 31"/>
          <p:cNvSpPr txBox="1">
            <a:spLocks noChangeArrowheads="1"/>
          </p:cNvSpPr>
          <p:nvPr/>
        </p:nvSpPr>
        <p:spPr bwMode="auto">
          <a:xfrm>
            <a:off x="0" y="4351338"/>
            <a:ext cx="9144000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For Sm-Nd isotopic system the </a:t>
            </a:r>
            <a:r>
              <a:rPr lang="en-GB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30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 is:</a:t>
            </a:r>
          </a:p>
        </p:txBody>
      </p:sp>
      <p:sp>
        <p:nvSpPr>
          <p:cNvPr id="27" name="Rettangolo 26"/>
          <p:cNvSpPr/>
          <p:nvPr/>
        </p:nvSpPr>
        <p:spPr bwMode="auto">
          <a:xfrm>
            <a:off x="2514600" y="3471863"/>
            <a:ext cx="2057400" cy="60007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grpSp>
        <p:nvGrpSpPr>
          <p:cNvPr id="79879" name="Group 33"/>
          <p:cNvGrpSpPr>
            <a:grpSpLocks/>
          </p:cNvGrpSpPr>
          <p:nvPr/>
        </p:nvGrpSpPr>
        <p:grpSpPr bwMode="auto">
          <a:xfrm>
            <a:off x="517525" y="4932363"/>
            <a:ext cx="7753350" cy="1524000"/>
            <a:chOff x="427" y="3107"/>
            <a:chExt cx="4884" cy="960"/>
          </a:xfrm>
        </p:grpSpPr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427" y="3459"/>
              <a:ext cx="697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e</a:t>
              </a:r>
              <a:r>
                <a:rPr lang="en-GB" sz="3000" baseline="-25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=</a:t>
              </a:r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1337" y="3239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Nd)</a:t>
              </a:r>
              <a:r>
                <a:rPr lang="en-GB" sz="22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sample (t)</a:t>
              </a: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1337" y="3630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Nd)</a:t>
              </a:r>
              <a:r>
                <a:rPr lang="en-GB" sz="22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ChUR (t)</a:t>
              </a:r>
            </a:p>
          </p:txBody>
        </p:sp>
        <p:sp>
          <p:nvSpPr>
            <p:cNvPr id="32" name="AutoShape 14"/>
            <p:cNvSpPr>
              <a:spLocks/>
            </p:cNvSpPr>
            <p:nvPr/>
          </p:nvSpPr>
          <p:spPr bwMode="auto">
            <a:xfrm>
              <a:off x="1246" y="3107"/>
              <a:ext cx="227" cy="960"/>
            </a:xfrm>
            <a:prstGeom prst="leftBracket">
              <a:avLst>
                <a:gd name="adj" fmla="val 35242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33" name="AutoShape 15"/>
            <p:cNvSpPr>
              <a:spLocks/>
            </p:cNvSpPr>
            <p:nvPr/>
          </p:nvSpPr>
          <p:spPr bwMode="auto">
            <a:xfrm flipH="1">
              <a:off x="3661" y="3107"/>
              <a:ext cx="278" cy="960"/>
            </a:xfrm>
            <a:prstGeom prst="leftBracket">
              <a:avLst>
                <a:gd name="adj" fmla="val 2877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>
              <a:off x="1351" y="3598"/>
              <a:ext cx="212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35" name="Line 17"/>
            <p:cNvSpPr>
              <a:spLocks noChangeShapeType="1"/>
            </p:cNvSpPr>
            <p:nvPr/>
          </p:nvSpPr>
          <p:spPr bwMode="auto">
            <a:xfrm>
              <a:off x="3532" y="3598"/>
              <a:ext cx="16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3696" y="3438"/>
              <a:ext cx="256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</a:t>
              </a:r>
            </a:p>
          </p:txBody>
        </p:sp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4009" y="3438"/>
              <a:ext cx="1302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* 10,000</a:t>
              </a:r>
            </a:p>
          </p:txBody>
        </p:sp>
      </p:grpSp>
      <p:grpSp>
        <p:nvGrpSpPr>
          <p:cNvPr id="79880" name="Group 32"/>
          <p:cNvGrpSpPr>
            <a:grpSpLocks/>
          </p:cNvGrpSpPr>
          <p:nvPr/>
        </p:nvGrpSpPr>
        <p:grpSpPr bwMode="auto">
          <a:xfrm>
            <a:off x="673100" y="2606675"/>
            <a:ext cx="7419975" cy="1524000"/>
            <a:chOff x="427" y="1642"/>
            <a:chExt cx="4674" cy="960"/>
          </a:xfrm>
        </p:grpSpPr>
        <p:sp>
          <p:nvSpPr>
            <p:cNvPr id="39" name="Text Box 20"/>
            <p:cNvSpPr txBox="1">
              <a:spLocks noChangeArrowheads="1"/>
            </p:cNvSpPr>
            <p:nvPr/>
          </p:nvSpPr>
          <p:spPr bwMode="auto">
            <a:xfrm>
              <a:off x="427" y="1994"/>
              <a:ext cx="697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e</a:t>
              </a:r>
              <a:r>
                <a:rPr lang="en-GB" sz="3000" baseline="-25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=</a:t>
              </a:r>
            </a:p>
          </p:txBody>
        </p:sp>
        <p:sp>
          <p:nvSpPr>
            <p:cNvPr id="40" name="Text Box 21"/>
            <p:cNvSpPr txBox="1">
              <a:spLocks noChangeArrowheads="1"/>
            </p:cNvSpPr>
            <p:nvPr/>
          </p:nvSpPr>
          <p:spPr bwMode="auto">
            <a:xfrm>
              <a:off x="1337" y="1774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Sr)</a:t>
              </a:r>
              <a:r>
                <a:rPr lang="en-GB" sz="2200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sample (t)</a:t>
              </a:r>
            </a:p>
          </p:txBody>
        </p:sp>
        <p:sp>
          <p:nvSpPr>
            <p:cNvPr id="41" name="Text Box 22"/>
            <p:cNvSpPr txBox="1">
              <a:spLocks noChangeArrowheads="1"/>
            </p:cNvSpPr>
            <p:nvPr/>
          </p:nvSpPr>
          <p:spPr bwMode="auto">
            <a:xfrm>
              <a:off x="1337" y="2165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Sr)</a:t>
              </a:r>
              <a:r>
                <a:rPr lang="en-GB" sz="2200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BSE (t)</a:t>
              </a:r>
            </a:p>
          </p:txBody>
        </p:sp>
        <p:sp>
          <p:nvSpPr>
            <p:cNvPr id="42" name="AutoShape 23"/>
            <p:cNvSpPr>
              <a:spLocks/>
            </p:cNvSpPr>
            <p:nvPr/>
          </p:nvSpPr>
          <p:spPr bwMode="auto">
            <a:xfrm>
              <a:off x="1246" y="1642"/>
              <a:ext cx="227" cy="960"/>
            </a:xfrm>
            <a:prstGeom prst="leftBracket">
              <a:avLst>
                <a:gd name="adj" fmla="val 35242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43" name="AutoShape 24"/>
            <p:cNvSpPr>
              <a:spLocks/>
            </p:cNvSpPr>
            <p:nvPr/>
          </p:nvSpPr>
          <p:spPr bwMode="auto">
            <a:xfrm flipH="1">
              <a:off x="3451" y="1642"/>
              <a:ext cx="278" cy="960"/>
            </a:xfrm>
            <a:prstGeom prst="leftBracket">
              <a:avLst>
                <a:gd name="adj" fmla="val 2877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44" name="Line 25"/>
            <p:cNvSpPr>
              <a:spLocks noChangeShapeType="1"/>
            </p:cNvSpPr>
            <p:nvPr/>
          </p:nvSpPr>
          <p:spPr bwMode="auto">
            <a:xfrm>
              <a:off x="1351" y="2133"/>
              <a:ext cx="1919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45" name="Line 26"/>
            <p:cNvSpPr>
              <a:spLocks noChangeShapeType="1"/>
            </p:cNvSpPr>
            <p:nvPr/>
          </p:nvSpPr>
          <p:spPr bwMode="auto">
            <a:xfrm>
              <a:off x="3322" y="2133"/>
              <a:ext cx="16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46" name="Text Box 27"/>
            <p:cNvSpPr txBox="1">
              <a:spLocks noChangeArrowheads="1"/>
            </p:cNvSpPr>
            <p:nvPr/>
          </p:nvSpPr>
          <p:spPr bwMode="auto">
            <a:xfrm>
              <a:off x="3486" y="1973"/>
              <a:ext cx="256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</a:t>
              </a:r>
            </a:p>
          </p:txBody>
        </p:sp>
        <p:sp>
          <p:nvSpPr>
            <p:cNvPr id="47" name="Text Box 28"/>
            <p:cNvSpPr txBox="1">
              <a:spLocks noChangeArrowheads="1"/>
            </p:cNvSpPr>
            <p:nvPr/>
          </p:nvSpPr>
          <p:spPr bwMode="auto">
            <a:xfrm>
              <a:off x="3799" y="1973"/>
              <a:ext cx="1302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* 10,000</a:t>
              </a:r>
            </a:p>
          </p:txBody>
        </p:sp>
      </p:grpSp>
      <p:sp>
        <p:nvSpPr>
          <p:cNvPr id="26" name="Rettangolo 25"/>
          <p:cNvSpPr/>
          <p:nvPr/>
        </p:nvSpPr>
        <p:spPr bwMode="auto">
          <a:xfrm>
            <a:off x="2178051" y="2732088"/>
            <a:ext cx="2443162" cy="598487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48" name="Rettangolo 47"/>
          <p:cNvSpPr/>
          <p:nvPr/>
        </p:nvSpPr>
        <p:spPr bwMode="auto">
          <a:xfrm>
            <a:off x="2178051" y="3482975"/>
            <a:ext cx="2317749" cy="59848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2139950" y="2803525"/>
            <a:ext cx="3046413" cy="50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0.70650</a:t>
            </a: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2178051" y="3533775"/>
            <a:ext cx="3008312" cy="50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0.70445</a:t>
            </a: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7678738" y="3108325"/>
            <a:ext cx="1322387" cy="50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= ~+29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0324" grpId="0"/>
      <p:bldP spid="26" grpId="0" animBg="1"/>
      <p:bldP spid="48" grpId="0" animBg="1"/>
      <p:bldP spid="49" grpId="0"/>
      <p:bldP spid="50" grpId="0"/>
      <p:bldP spid="5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3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80324" name="Text Box 4"/>
          <p:cNvSpPr txBox="1">
            <a:spLocks noChangeArrowheads="1"/>
          </p:cNvSpPr>
          <p:nvPr/>
        </p:nvSpPr>
        <p:spPr bwMode="auto">
          <a:xfrm>
            <a:off x="0" y="692150"/>
            <a:ext cx="91440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is the </a:t>
            </a:r>
            <a:r>
              <a:rPr lang="en-GB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3200" baseline="-25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of a basalt with </a:t>
            </a:r>
            <a:r>
              <a:rPr lang="en-GB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= 0.70300?</a:t>
            </a:r>
          </a:p>
        </p:txBody>
      </p:sp>
      <p:sp>
        <p:nvSpPr>
          <p:cNvPr id="1080329" name="Text Box 9"/>
          <p:cNvSpPr txBox="1">
            <a:spLocks noChangeArrowheads="1"/>
          </p:cNvSpPr>
          <p:nvPr/>
        </p:nvSpPr>
        <p:spPr bwMode="auto">
          <a:xfrm>
            <a:off x="0" y="2070100"/>
            <a:ext cx="91440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For </a:t>
            </a:r>
            <a:r>
              <a:rPr lang="en-GB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-Sr isotopic system the </a:t>
            </a:r>
            <a:r>
              <a:rPr lang="en-GB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30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 is:</a:t>
            </a:r>
          </a:p>
        </p:txBody>
      </p:sp>
      <p:sp>
        <p:nvSpPr>
          <p:cNvPr id="1080351" name="Text Box 31"/>
          <p:cNvSpPr txBox="1">
            <a:spLocks noChangeArrowheads="1"/>
          </p:cNvSpPr>
          <p:nvPr/>
        </p:nvSpPr>
        <p:spPr bwMode="auto">
          <a:xfrm>
            <a:off x="0" y="4351338"/>
            <a:ext cx="9144000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For Sm-Nd isotopic system the </a:t>
            </a:r>
            <a:r>
              <a:rPr lang="en-GB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30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 is:</a:t>
            </a:r>
          </a:p>
        </p:txBody>
      </p:sp>
      <p:sp>
        <p:nvSpPr>
          <p:cNvPr id="27" name="Rettangolo 26"/>
          <p:cNvSpPr/>
          <p:nvPr/>
        </p:nvSpPr>
        <p:spPr bwMode="auto">
          <a:xfrm>
            <a:off x="2981325" y="3471863"/>
            <a:ext cx="2057400" cy="60007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grpSp>
        <p:nvGrpSpPr>
          <p:cNvPr id="80903" name="Group 33"/>
          <p:cNvGrpSpPr>
            <a:grpSpLocks/>
          </p:cNvGrpSpPr>
          <p:nvPr/>
        </p:nvGrpSpPr>
        <p:grpSpPr bwMode="auto">
          <a:xfrm>
            <a:off x="517525" y="4932363"/>
            <a:ext cx="7753350" cy="1524000"/>
            <a:chOff x="427" y="3107"/>
            <a:chExt cx="4884" cy="960"/>
          </a:xfrm>
        </p:grpSpPr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427" y="3459"/>
              <a:ext cx="697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e</a:t>
              </a:r>
              <a:r>
                <a:rPr lang="en-GB" sz="3000" baseline="-25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=</a:t>
              </a:r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1337" y="3239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Nd)</a:t>
              </a:r>
              <a:r>
                <a:rPr lang="en-GB" sz="22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sample (t)</a:t>
              </a: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1337" y="3630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Nd)</a:t>
              </a:r>
              <a:r>
                <a:rPr lang="en-GB" sz="22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ChUR (t)</a:t>
              </a:r>
            </a:p>
          </p:txBody>
        </p:sp>
        <p:sp>
          <p:nvSpPr>
            <p:cNvPr id="32" name="AutoShape 14"/>
            <p:cNvSpPr>
              <a:spLocks/>
            </p:cNvSpPr>
            <p:nvPr/>
          </p:nvSpPr>
          <p:spPr bwMode="auto">
            <a:xfrm>
              <a:off x="1246" y="3107"/>
              <a:ext cx="227" cy="960"/>
            </a:xfrm>
            <a:prstGeom prst="leftBracket">
              <a:avLst>
                <a:gd name="adj" fmla="val 35242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33" name="AutoShape 15"/>
            <p:cNvSpPr>
              <a:spLocks/>
            </p:cNvSpPr>
            <p:nvPr/>
          </p:nvSpPr>
          <p:spPr bwMode="auto">
            <a:xfrm flipH="1">
              <a:off x="3661" y="3107"/>
              <a:ext cx="278" cy="960"/>
            </a:xfrm>
            <a:prstGeom prst="leftBracket">
              <a:avLst>
                <a:gd name="adj" fmla="val 2877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>
              <a:off x="1351" y="3598"/>
              <a:ext cx="212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35" name="Line 17"/>
            <p:cNvSpPr>
              <a:spLocks noChangeShapeType="1"/>
            </p:cNvSpPr>
            <p:nvPr/>
          </p:nvSpPr>
          <p:spPr bwMode="auto">
            <a:xfrm>
              <a:off x="3532" y="3598"/>
              <a:ext cx="16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3696" y="3438"/>
              <a:ext cx="256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</a:t>
              </a:r>
            </a:p>
          </p:txBody>
        </p:sp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4009" y="3438"/>
              <a:ext cx="1302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* 10,000</a:t>
              </a:r>
            </a:p>
          </p:txBody>
        </p:sp>
      </p:grpSp>
      <p:grpSp>
        <p:nvGrpSpPr>
          <p:cNvPr id="80904" name="Group 32"/>
          <p:cNvGrpSpPr>
            <a:grpSpLocks/>
          </p:cNvGrpSpPr>
          <p:nvPr/>
        </p:nvGrpSpPr>
        <p:grpSpPr bwMode="auto">
          <a:xfrm>
            <a:off x="673100" y="2606675"/>
            <a:ext cx="7419975" cy="1524000"/>
            <a:chOff x="427" y="1642"/>
            <a:chExt cx="4674" cy="960"/>
          </a:xfrm>
        </p:grpSpPr>
        <p:sp>
          <p:nvSpPr>
            <p:cNvPr id="39" name="Text Box 20"/>
            <p:cNvSpPr txBox="1">
              <a:spLocks noChangeArrowheads="1"/>
            </p:cNvSpPr>
            <p:nvPr/>
          </p:nvSpPr>
          <p:spPr bwMode="auto">
            <a:xfrm>
              <a:off x="427" y="1994"/>
              <a:ext cx="697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e</a:t>
              </a:r>
              <a:r>
                <a:rPr lang="en-GB" sz="3000" baseline="-25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=</a:t>
              </a:r>
            </a:p>
          </p:txBody>
        </p:sp>
        <p:sp>
          <p:nvSpPr>
            <p:cNvPr id="40" name="Text Box 21"/>
            <p:cNvSpPr txBox="1">
              <a:spLocks noChangeArrowheads="1"/>
            </p:cNvSpPr>
            <p:nvPr/>
          </p:nvSpPr>
          <p:spPr bwMode="auto">
            <a:xfrm>
              <a:off x="1337" y="1774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Sr)</a:t>
              </a:r>
              <a:r>
                <a:rPr lang="en-GB" sz="2200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sample (t)</a:t>
              </a:r>
            </a:p>
          </p:txBody>
        </p:sp>
        <p:sp>
          <p:nvSpPr>
            <p:cNvPr id="41" name="Text Box 22"/>
            <p:cNvSpPr txBox="1">
              <a:spLocks noChangeArrowheads="1"/>
            </p:cNvSpPr>
            <p:nvPr/>
          </p:nvSpPr>
          <p:spPr bwMode="auto">
            <a:xfrm>
              <a:off x="1337" y="2165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Sr)</a:t>
              </a:r>
              <a:r>
                <a:rPr lang="en-GB" sz="2200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BSE (t)</a:t>
              </a:r>
            </a:p>
          </p:txBody>
        </p:sp>
        <p:sp>
          <p:nvSpPr>
            <p:cNvPr id="42" name="AutoShape 23"/>
            <p:cNvSpPr>
              <a:spLocks/>
            </p:cNvSpPr>
            <p:nvPr/>
          </p:nvSpPr>
          <p:spPr bwMode="auto">
            <a:xfrm>
              <a:off x="1246" y="1642"/>
              <a:ext cx="227" cy="960"/>
            </a:xfrm>
            <a:prstGeom prst="leftBracket">
              <a:avLst>
                <a:gd name="adj" fmla="val 35242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43" name="AutoShape 24"/>
            <p:cNvSpPr>
              <a:spLocks/>
            </p:cNvSpPr>
            <p:nvPr/>
          </p:nvSpPr>
          <p:spPr bwMode="auto">
            <a:xfrm flipH="1">
              <a:off x="3451" y="1642"/>
              <a:ext cx="278" cy="960"/>
            </a:xfrm>
            <a:prstGeom prst="leftBracket">
              <a:avLst>
                <a:gd name="adj" fmla="val 2877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44" name="Line 25"/>
            <p:cNvSpPr>
              <a:spLocks noChangeShapeType="1"/>
            </p:cNvSpPr>
            <p:nvPr/>
          </p:nvSpPr>
          <p:spPr bwMode="auto">
            <a:xfrm>
              <a:off x="1351" y="2133"/>
              <a:ext cx="1919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45" name="Line 26"/>
            <p:cNvSpPr>
              <a:spLocks noChangeShapeType="1"/>
            </p:cNvSpPr>
            <p:nvPr/>
          </p:nvSpPr>
          <p:spPr bwMode="auto">
            <a:xfrm>
              <a:off x="3322" y="2133"/>
              <a:ext cx="16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46" name="Text Box 27"/>
            <p:cNvSpPr txBox="1">
              <a:spLocks noChangeArrowheads="1"/>
            </p:cNvSpPr>
            <p:nvPr/>
          </p:nvSpPr>
          <p:spPr bwMode="auto">
            <a:xfrm>
              <a:off x="3486" y="1973"/>
              <a:ext cx="256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</a:t>
              </a:r>
            </a:p>
          </p:txBody>
        </p:sp>
        <p:sp>
          <p:nvSpPr>
            <p:cNvPr id="47" name="Text Box 28"/>
            <p:cNvSpPr txBox="1">
              <a:spLocks noChangeArrowheads="1"/>
            </p:cNvSpPr>
            <p:nvPr/>
          </p:nvSpPr>
          <p:spPr bwMode="auto">
            <a:xfrm>
              <a:off x="3799" y="1973"/>
              <a:ext cx="1302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* 10,000</a:t>
              </a:r>
            </a:p>
          </p:txBody>
        </p:sp>
      </p:grpSp>
      <p:sp>
        <p:nvSpPr>
          <p:cNvPr id="26" name="Rettangolo 25"/>
          <p:cNvSpPr/>
          <p:nvPr/>
        </p:nvSpPr>
        <p:spPr bwMode="auto">
          <a:xfrm>
            <a:off x="2001838" y="2740025"/>
            <a:ext cx="3167062" cy="59848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48" name="Rettangolo 47"/>
          <p:cNvSpPr/>
          <p:nvPr/>
        </p:nvSpPr>
        <p:spPr bwMode="auto">
          <a:xfrm>
            <a:off x="2197100" y="3482975"/>
            <a:ext cx="2765425" cy="59848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2139950" y="2803525"/>
            <a:ext cx="3028950" cy="50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0.70300</a:t>
            </a: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2176461" y="3533775"/>
            <a:ext cx="3009901" cy="50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0.70445</a:t>
            </a: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7678738" y="3108325"/>
            <a:ext cx="1293812" cy="50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= ~-21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0324" grpId="0"/>
      <p:bldP spid="26" grpId="0" animBg="1"/>
      <p:bldP spid="48" grpId="0" animBg="1"/>
      <p:bldP spid="49" grpId="0"/>
      <p:bldP spid="50" grpId="0"/>
      <p:bldP spid="5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3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80324" name="Text Box 4"/>
          <p:cNvSpPr txBox="1">
            <a:spLocks noChangeArrowheads="1"/>
          </p:cNvSpPr>
          <p:nvPr/>
        </p:nvSpPr>
        <p:spPr bwMode="auto">
          <a:xfrm>
            <a:off x="0" y="692150"/>
            <a:ext cx="9144000" cy="979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is the </a:t>
            </a:r>
            <a:r>
              <a:rPr lang="en-GB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3200" baseline="-25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of a basalt with </a:t>
            </a:r>
            <a:r>
              <a:rPr lang="en-GB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= 0.51350?</a:t>
            </a:r>
          </a:p>
        </p:txBody>
      </p:sp>
      <p:sp>
        <p:nvSpPr>
          <p:cNvPr id="1080329" name="Text Box 9"/>
          <p:cNvSpPr txBox="1">
            <a:spLocks noChangeArrowheads="1"/>
          </p:cNvSpPr>
          <p:nvPr/>
        </p:nvSpPr>
        <p:spPr bwMode="auto">
          <a:xfrm>
            <a:off x="0" y="2070100"/>
            <a:ext cx="91440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For </a:t>
            </a:r>
            <a:r>
              <a:rPr lang="en-GB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-Sr isotopic system the </a:t>
            </a:r>
            <a:r>
              <a:rPr lang="en-GB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30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 is:</a:t>
            </a:r>
          </a:p>
        </p:txBody>
      </p:sp>
      <p:sp>
        <p:nvSpPr>
          <p:cNvPr id="1080351" name="Text Box 31"/>
          <p:cNvSpPr txBox="1">
            <a:spLocks noChangeArrowheads="1"/>
          </p:cNvSpPr>
          <p:nvPr/>
        </p:nvSpPr>
        <p:spPr bwMode="auto">
          <a:xfrm>
            <a:off x="0" y="4351338"/>
            <a:ext cx="9144000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For Sm-Nd isotopic system the </a:t>
            </a:r>
            <a:r>
              <a:rPr lang="en-GB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30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 is:</a:t>
            </a:r>
          </a:p>
        </p:txBody>
      </p:sp>
      <p:sp>
        <p:nvSpPr>
          <p:cNvPr id="27" name="Rettangolo 26"/>
          <p:cNvSpPr/>
          <p:nvPr/>
        </p:nvSpPr>
        <p:spPr bwMode="auto">
          <a:xfrm>
            <a:off x="2981325" y="5757863"/>
            <a:ext cx="2057400" cy="60007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grpSp>
        <p:nvGrpSpPr>
          <p:cNvPr id="81927" name="Group 33"/>
          <p:cNvGrpSpPr>
            <a:grpSpLocks/>
          </p:cNvGrpSpPr>
          <p:nvPr/>
        </p:nvGrpSpPr>
        <p:grpSpPr bwMode="auto">
          <a:xfrm>
            <a:off x="517525" y="4932363"/>
            <a:ext cx="7753350" cy="1524000"/>
            <a:chOff x="427" y="3107"/>
            <a:chExt cx="4884" cy="960"/>
          </a:xfrm>
        </p:grpSpPr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427" y="3459"/>
              <a:ext cx="697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e</a:t>
              </a:r>
              <a:r>
                <a:rPr lang="en-GB" sz="3000" baseline="-25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=</a:t>
              </a:r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1337" y="3239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Nd)</a:t>
              </a:r>
              <a:r>
                <a:rPr lang="en-GB" sz="22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sample (t)</a:t>
              </a: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1337" y="3630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Nd)</a:t>
              </a:r>
              <a:r>
                <a:rPr lang="en-GB" sz="22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ChUR (t)</a:t>
              </a:r>
            </a:p>
          </p:txBody>
        </p:sp>
        <p:sp>
          <p:nvSpPr>
            <p:cNvPr id="32" name="AutoShape 14"/>
            <p:cNvSpPr>
              <a:spLocks/>
            </p:cNvSpPr>
            <p:nvPr/>
          </p:nvSpPr>
          <p:spPr bwMode="auto">
            <a:xfrm>
              <a:off x="1246" y="3107"/>
              <a:ext cx="227" cy="960"/>
            </a:xfrm>
            <a:prstGeom prst="leftBracket">
              <a:avLst>
                <a:gd name="adj" fmla="val 35242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33" name="AutoShape 15"/>
            <p:cNvSpPr>
              <a:spLocks/>
            </p:cNvSpPr>
            <p:nvPr/>
          </p:nvSpPr>
          <p:spPr bwMode="auto">
            <a:xfrm flipH="1">
              <a:off x="3661" y="3107"/>
              <a:ext cx="278" cy="960"/>
            </a:xfrm>
            <a:prstGeom prst="leftBracket">
              <a:avLst>
                <a:gd name="adj" fmla="val 2877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>
              <a:off x="1351" y="3598"/>
              <a:ext cx="212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35" name="Line 17"/>
            <p:cNvSpPr>
              <a:spLocks noChangeShapeType="1"/>
            </p:cNvSpPr>
            <p:nvPr/>
          </p:nvSpPr>
          <p:spPr bwMode="auto">
            <a:xfrm>
              <a:off x="3532" y="3598"/>
              <a:ext cx="16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3696" y="3438"/>
              <a:ext cx="256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</a:t>
              </a:r>
            </a:p>
          </p:txBody>
        </p:sp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4009" y="3438"/>
              <a:ext cx="1302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* 10,000</a:t>
              </a:r>
            </a:p>
          </p:txBody>
        </p:sp>
      </p:grpSp>
      <p:grpSp>
        <p:nvGrpSpPr>
          <p:cNvPr id="81928" name="Group 32"/>
          <p:cNvGrpSpPr>
            <a:grpSpLocks/>
          </p:cNvGrpSpPr>
          <p:nvPr/>
        </p:nvGrpSpPr>
        <p:grpSpPr bwMode="auto">
          <a:xfrm>
            <a:off x="673100" y="2606675"/>
            <a:ext cx="7419975" cy="1524000"/>
            <a:chOff x="427" y="1642"/>
            <a:chExt cx="4674" cy="960"/>
          </a:xfrm>
        </p:grpSpPr>
        <p:sp>
          <p:nvSpPr>
            <p:cNvPr id="39" name="Text Box 20"/>
            <p:cNvSpPr txBox="1">
              <a:spLocks noChangeArrowheads="1"/>
            </p:cNvSpPr>
            <p:nvPr/>
          </p:nvSpPr>
          <p:spPr bwMode="auto">
            <a:xfrm>
              <a:off x="427" y="1994"/>
              <a:ext cx="697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e</a:t>
              </a:r>
              <a:r>
                <a:rPr lang="en-GB" sz="3000" baseline="-25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=</a:t>
              </a:r>
            </a:p>
          </p:txBody>
        </p:sp>
        <p:sp>
          <p:nvSpPr>
            <p:cNvPr id="40" name="Text Box 21"/>
            <p:cNvSpPr txBox="1">
              <a:spLocks noChangeArrowheads="1"/>
            </p:cNvSpPr>
            <p:nvPr/>
          </p:nvSpPr>
          <p:spPr bwMode="auto">
            <a:xfrm>
              <a:off x="1337" y="1774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Sr)</a:t>
              </a:r>
              <a:r>
                <a:rPr lang="en-GB" sz="2200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sample (t)</a:t>
              </a:r>
            </a:p>
          </p:txBody>
        </p:sp>
        <p:sp>
          <p:nvSpPr>
            <p:cNvPr id="41" name="Text Box 22"/>
            <p:cNvSpPr txBox="1">
              <a:spLocks noChangeArrowheads="1"/>
            </p:cNvSpPr>
            <p:nvPr/>
          </p:nvSpPr>
          <p:spPr bwMode="auto">
            <a:xfrm>
              <a:off x="1337" y="2165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Sr)</a:t>
              </a:r>
              <a:r>
                <a:rPr lang="en-GB" sz="2200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BSE (t)</a:t>
              </a:r>
            </a:p>
          </p:txBody>
        </p:sp>
        <p:sp>
          <p:nvSpPr>
            <p:cNvPr id="42" name="AutoShape 23"/>
            <p:cNvSpPr>
              <a:spLocks/>
            </p:cNvSpPr>
            <p:nvPr/>
          </p:nvSpPr>
          <p:spPr bwMode="auto">
            <a:xfrm>
              <a:off x="1246" y="1642"/>
              <a:ext cx="227" cy="960"/>
            </a:xfrm>
            <a:prstGeom prst="leftBracket">
              <a:avLst>
                <a:gd name="adj" fmla="val 35242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43" name="AutoShape 24"/>
            <p:cNvSpPr>
              <a:spLocks/>
            </p:cNvSpPr>
            <p:nvPr/>
          </p:nvSpPr>
          <p:spPr bwMode="auto">
            <a:xfrm flipH="1">
              <a:off x="3451" y="1642"/>
              <a:ext cx="278" cy="960"/>
            </a:xfrm>
            <a:prstGeom prst="leftBracket">
              <a:avLst>
                <a:gd name="adj" fmla="val 2877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44" name="Line 25"/>
            <p:cNvSpPr>
              <a:spLocks noChangeShapeType="1"/>
            </p:cNvSpPr>
            <p:nvPr/>
          </p:nvSpPr>
          <p:spPr bwMode="auto">
            <a:xfrm>
              <a:off x="1351" y="2133"/>
              <a:ext cx="1919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45" name="Line 26"/>
            <p:cNvSpPr>
              <a:spLocks noChangeShapeType="1"/>
            </p:cNvSpPr>
            <p:nvPr/>
          </p:nvSpPr>
          <p:spPr bwMode="auto">
            <a:xfrm>
              <a:off x="3322" y="2133"/>
              <a:ext cx="16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46" name="Text Box 27"/>
            <p:cNvSpPr txBox="1">
              <a:spLocks noChangeArrowheads="1"/>
            </p:cNvSpPr>
            <p:nvPr/>
          </p:nvSpPr>
          <p:spPr bwMode="auto">
            <a:xfrm>
              <a:off x="3486" y="1973"/>
              <a:ext cx="256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</a:t>
              </a:r>
            </a:p>
          </p:txBody>
        </p:sp>
        <p:sp>
          <p:nvSpPr>
            <p:cNvPr id="47" name="Text Box 28"/>
            <p:cNvSpPr txBox="1">
              <a:spLocks noChangeArrowheads="1"/>
            </p:cNvSpPr>
            <p:nvPr/>
          </p:nvSpPr>
          <p:spPr bwMode="auto">
            <a:xfrm>
              <a:off x="3799" y="1973"/>
              <a:ext cx="1302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* 10,000</a:t>
              </a:r>
            </a:p>
          </p:txBody>
        </p:sp>
      </p:grpSp>
      <p:sp>
        <p:nvSpPr>
          <p:cNvPr id="26" name="Rettangolo 25"/>
          <p:cNvSpPr/>
          <p:nvPr/>
        </p:nvSpPr>
        <p:spPr bwMode="auto">
          <a:xfrm>
            <a:off x="2001838" y="5057775"/>
            <a:ext cx="3395662" cy="59848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48" name="Rettangolo 47"/>
          <p:cNvSpPr/>
          <p:nvPr/>
        </p:nvSpPr>
        <p:spPr bwMode="auto">
          <a:xfrm>
            <a:off x="2044700" y="5768975"/>
            <a:ext cx="3200400" cy="59848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3068638" y="5089525"/>
            <a:ext cx="1708150" cy="50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0.51350</a:t>
            </a: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3068638" y="5819775"/>
            <a:ext cx="1708150" cy="5080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0.51264</a:t>
            </a: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7685088" y="5449888"/>
            <a:ext cx="1296987" cy="50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= ~+17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0324" grpId="0"/>
      <p:bldP spid="26" grpId="0" animBg="1"/>
      <p:bldP spid="48" grpId="0" animBg="1"/>
      <p:bldP spid="49" grpId="0"/>
      <p:bldP spid="50" grpId="0" animBg="1"/>
      <p:bldP spid="51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82371" name="Text Box 3"/>
          <p:cNvSpPr txBox="1">
            <a:spLocks noChangeArrowheads="1"/>
          </p:cNvSpPr>
          <p:nvPr/>
        </p:nvSpPr>
        <p:spPr bwMode="auto">
          <a:xfrm>
            <a:off x="0" y="603250"/>
            <a:ext cx="9144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Obviously, 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4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values &gt;0 imply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values &gt;BSE and vice versa. </a:t>
            </a:r>
          </a:p>
          <a:p>
            <a:pPr algn="l">
              <a:spcBef>
                <a:spcPts val="0"/>
              </a:spcBef>
              <a:defRPr/>
            </a:pP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4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values &gt;0 imply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values &gt;ChUR, and vice versa.</a:t>
            </a:r>
          </a:p>
        </p:txBody>
      </p:sp>
      <p:sp>
        <p:nvSpPr>
          <p:cNvPr id="1082394" name="Text Box 26"/>
          <p:cNvSpPr txBox="1">
            <a:spLocks noChangeArrowheads="1"/>
          </p:cNvSpPr>
          <p:nvPr/>
        </p:nvSpPr>
        <p:spPr bwMode="auto">
          <a:xfrm>
            <a:off x="0" y="5495925"/>
            <a:ext cx="91440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epsilon notation is much more commonly used for Nd isotopes rather than Sr.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866775" y="3854450"/>
            <a:ext cx="7753350" cy="1524000"/>
            <a:chOff x="427" y="3107"/>
            <a:chExt cx="4884" cy="960"/>
          </a:xfrm>
        </p:grpSpPr>
        <p:sp>
          <p:nvSpPr>
            <p:cNvPr id="1082396" name="Text Box 28"/>
            <p:cNvSpPr txBox="1">
              <a:spLocks noChangeArrowheads="1"/>
            </p:cNvSpPr>
            <p:nvPr/>
          </p:nvSpPr>
          <p:spPr bwMode="auto">
            <a:xfrm>
              <a:off x="427" y="3459"/>
              <a:ext cx="697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e</a:t>
              </a:r>
              <a:r>
                <a:rPr lang="en-GB" sz="3000" baseline="-25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=</a:t>
              </a:r>
            </a:p>
          </p:txBody>
        </p:sp>
        <p:sp>
          <p:nvSpPr>
            <p:cNvPr id="1082397" name="Text Box 29"/>
            <p:cNvSpPr txBox="1">
              <a:spLocks noChangeArrowheads="1"/>
            </p:cNvSpPr>
            <p:nvPr/>
          </p:nvSpPr>
          <p:spPr bwMode="auto">
            <a:xfrm>
              <a:off x="1337" y="3239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Nd)</a:t>
              </a:r>
              <a:r>
                <a:rPr lang="en-GB" sz="22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sample (t)</a:t>
              </a:r>
            </a:p>
          </p:txBody>
        </p:sp>
        <p:sp>
          <p:nvSpPr>
            <p:cNvPr id="1082398" name="Text Box 30"/>
            <p:cNvSpPr txBox="1">
              <a:spLocks noChangeArrowheads="1"/>
            </p:cNvSpPr>
            <p:nvPr/>
          </p:nvSpPr>
          <p:spPr bwMode="auto">
            <a:xfrm>
              <a:off x="1337" y="3630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Nd)</a:t>
              </a:r>
              <a:r>
                <a:rPr lang="en-GB" sz="22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ChUR (t)</a:t>
              </a:r>
            </a:p>
          </p:txBody>
        </p:sp>
        <p:sp>
          <p:nvSpPr>
            <p:cNvPr id="1082399" name="AutoShape 31"/>
            <p:cNvSpPr>
              <a:spLocks/>
            </p:cNvSpPr>
            <p:nvPr/>
          </p:nvSpPr>
          <p:spPr bwMode="auto">
            <a:xfrm>
              <a:off x="1246" y="3107"/>
              <a:ext cx="227" cy="960"/>
            </a:xfrm>
            <a:prstGeom prst="leftBracket">
              <a:avLst>
                <a:gd name="adj" fmla="val 35242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2400" name="AutoShape 32"/>
            <p:cNvSpPr>
              <a:spLocks/>
            </p:cNvSpPr>
            <p:nvPr/>
          </p:nvSpPr>
          <p:spPr bwMode="auto">
            <a:xfrm flipH="1">
              <a:off x="3661" y="3107"/>
              <a:ext cx="278" cy="960"/>
            </a:xfrm>
            <a:prstGeom prst="leftBracket">
              <a:avLst>
                <a:gd name="adj" fmla="val 2877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2401" name="Line 33"/>
            <p:cNvSpPr>
              <a:spLocks noChangeShapeType="1"/>
            </p:cNvSpPr>
            <p:nvPr/>
          </p:nvSpPr>
          <p:spPr bwMode="auto">
            <a:xfrm>
              <a:off x="1351" y="3598"/>
              <a:ext cx="212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2402" name="Line 34"/>
            <p:cNvSpPr>
              <a:spLocks noChangeShapeType="1"/>
            </p:cNvSpPr>
            <p:nvPr/>
          </p:nvSpPr>
          <p:spPr bwMode="auto">
            <a:xfrm>
              <a:off x="3532" y="3598"/>
              <a:ext cx="16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2403" name="Text Box 35"/>
            <p:cNvSpPr txBox="1">
              <a:spLocks noChangeArrowheads="1"/>
            </p:cNvSpPr>
            <p:nvPr/>
          </p:nvSpPr>
          <p:spPr bwMode="auto">
            <a:xfrm>
              <a:off x="3696" y="3438"/>
              <a:ext cx="256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</a:t>
              </a:r>
            </a:p>
          </p:txBody>
        </p:sp>
        <p:sp>
          <p:nvSpPr>
            <p:cNvPr id="1082404" name="Text Box 36"/>
            <p:cNvSpPr txBox="1">
              <a:spLocks noChangeArrowheads="1"/>
            </p:cNvSpPr>
            <p:nvPr/>
          </p:nvSpPr>
          <p:spPr bwMode="auto">
            <a:xfrm>
              <a:off x="4009" y="3438"/>
              <a:ext cx="1302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* 10,000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022350" y="2139950"/>
            <a:ext cx="7419975" cy="1524000"/>
            <a:chOff x="427" y="1642"/>
            <a:chExt cx="4674" cy="960"/>
          </a:xfrm>
        </p:grpSpPr>
        <p:sp>
          <p:nvSpPr>
            <p:cNvPr id="1082406" name="Text Box 38"/>
            <p:cNvSpPr txBox="1">
              <a:spLocks noChangeArrowheads="1"/>
            </p:cNvSpPr>
            <p:nvPr/>
          </p:nvSpPr>
          <p:spPr bwMode="auto">
            <a:xfrm>
              <a:off x="427" y="1994"/>
              <a:ext cx="697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e</a:t>
              </a:r>
              <a:r>
                <a:rPr lang="en-GB" sz="3000" baseline="-25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=</a:t>
              </a:r>
            </a:p>
          </p:txBody>
        </p:sp>
        <p:sp>
          <p:nvSpPr>
            <p:cNvPr id="1082407" name="Text Box 39"/>
            <p:cNvSpPr txBox="1">
              <a:spLocks noChangeArrowheads="1"/>
            </p:cNvSpPr>
            <p:nvPr/>
          </p:nvSpPr>
          <p:spPr bwMode="auto">
            <a:xfrm>
              <a:off x="1337" y="1774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Sr)</a:t>
              </a:r>
              <a:r>
                <a:rPr lang="en-GB" sz="22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sample (t)</a:t>
              </a:r>
            </a:p>
          </p:txBody>
        </p:sp>
        <p:sp>
          <p:nvSpPr>
            <p:cNvPr id="1082408" name="Text Box 40"/>
            <p:cNvSpPr txBox="1">
              <a:spLocks noChangeArrowheads="1"/>
            </p:cNvSpPr>
            <p:nvPr/>
          </p:nvSpPr>
          <p:spPr bwMode="auto">
            <a:xfrm>
              <a:off x="1337" y="2165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Sr)</a:t>
              </a:r>
              <a:r>
                <a:rPr lang="en-GB" sz="2200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BSE (t)</a:t>
              </a:r>
            </a:p>
          </p:txBody>
        </p:sp>
        <p:sp>
          <p:nvSpPr>
            <p:cNvPr id="1082409" name="AutoShape 41"/>
            <p:cNvSpPr>
              <a:spLocks/>
            </p:cNvSpPr>
            <p:nvPr/>
          </p:nvSpPr>
          <p:spPr bwMode="auto">
            <a:xfrm>
              <a:off x="1246" y="1642"/>
              <a:ext cx="227" cy="960"/>
            </a:xfrm>
            <a:prstGeom prst="leftBracket">
              <a:avLst>
                <a:gd name="adj" fmla="val 35242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2410" name="AutoShape 42"/>
            <p:cNvSpPr>
              <a:spLocks/>
            </p:cNvSpPr>
            <p:nvPr/>
          </p:nvSpPr>
          <p:spPr bwMode="auto">
            <a:xfrm flipH="1">
              <a:off x="3451" y="1642"/>
              <a:ext cx="278" cy="960"/>
            </a:xfrm>
            <a:prstGeom prst="leftBracket">
              <a:avLst>
                <a:gd name="adj" fmla="val 2877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2411" name="Line 43"/>
            <p:cNvSpPr>
              <a:spLocks noChangeShapeType="1"/>
            </p:cNvSpPr>
            <p:nvPr/>
          </p:nvSpPr>
          <p:spPr bwMode="auto">
            <a:xfrm>
              <a:off x="1351" y="2133"/>
              <a:ext cx="1919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2412" name="Line 44"/>
            <p:cNvSpPr>
              <a:spLocks noChangeShapeType="1"/>
            </p:cNvSpPr>
            <p:nvPr/>
          </p:nvSpPr>
          <p:spPr bwMode="auto">
            <a:xfrm>
              <a:off x="3322" y="2133"/>
              <a:ext cx="16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2413" name="Text Box 45"/>
            <p:cNvSpPr txBox="1">
              <a:spLocks noChangeArrowheads="1"/>
            </p:cNvSpPr>
            <p:nvPr/>
          </p:nvSpPr>
          <p:spPr bwMode="auto">
            <a:xfrm>
              <a:off x="3486" y="1973"/>
              <a:ext cx="256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</a:t>
              </a:r>
            </a:p>
          </p:txBody>
        </p:sp>
        <p:sp>
          <p:nvSpPr>
            <p:cNvPr id="1082414" name="Text Box 46"/>
            <p:cNvSpPr txBox="1">
              <a:spLocks noChangeArrowheads="1"/>
            </p:cNvSpPr>
            <p:nvPr/>
          </p:nvSpPr>
          <p:spPr bwMode="auto">
            <a:xfrm>
              <a:off x="3799" y="1973"/>
              <a:ext cx="1302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* 10,000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8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2371" grpId="0"/>
      <p:bldP spid="10823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PETROLOGICAL MODELLING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71475" y="803275"/>
            <a:ext cx="8401050" cy="30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Pay attention in distinguishing</a:t>
            </a:r>
          </a:p>
          <a:p>
            <a:pPr>
              <a:defRPr/>
            </a:pPr>
            <a:r>
              <a:rPr lang="en-GB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“</a:t>
            </a:r>
            <a:r>
              <a:rPr lang="en-GB" sz="33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Fertile</a:t>
            </a:r>
            <a:r>
              <a:rPr lang="en-GB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” from “</a:t>
            </a:r>
            <a:r>
              <a:rPr lang="en-GB" sz="33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Enriched</a:t>
            </a:r>
            <a:r>
              <a:rPr lang="en-GB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”</a:t>
            </a:r>
          </a:p>
          <a:p>
            <a:pPr algn="l">
              <a:defRPr/>
            </a:pPr>
            <a:endParaRPr lang="en-GB" sz="11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1" charset="-128"/>
            </a:endParaRPr>
          </a:p>
          <a:p>
            <a:pPr algn="l">
              <a:defRPr/>
            </a:pPr>
            <a:r>
              <a:rPr lang="en-GB" sz="29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MORB sources are not enriched</a:t>
            </a:r>
            <a:r>
              <a:rPr lang="en-GB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 (low incompatible trace element content) </a:t>
            </a:r>
            <a:r>
              <a:rPr lang="en-GB" sz="29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but are not necessarily sterile or refractory</a:t>
            </a:r>
            <a:r>
              <a:rPr lang="en-GB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 (they are essentially four-phase lherzolite, producing lithophile-element-rich melts).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0" y="4189413"/>
            <a:ext cx="914400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Fertile vs. Sterile</a:t>
            </a:r>
            <a:endParaRPr lang="en-GB" sz="3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1" charset="-128"/>
            </a:endParaRPr>
          </a:p>
          <a:p>
            <a:pPr>
              <a:defRPr/>
            </a:pPr>
            <a:r>
              <a:rPr lang="en-GB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(capacity or lack to generate basaltic melts)</a:t>
            </a:r>
            <a:endParaRPr lang="en-GB" sz="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1" charset="-128"/>
            </a:endParaRPr>
          </a:p>
          <a:p>
            <a:pPr>
              <a:defRPr/>
            </a:pPr>
            <a:endParaRPr lang="en-GB" sz="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1" charset="-128"/>
            </a:endParaRPr>
          </a:p>
          <a:p>
            <a:pPr>
              <a:defRPr/>
            </a:pPr>
            <a:endParaRPr lang="en-GB" sz="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1" charset="-128"/>
            </a:endParaRPr>
          </a:p>
          <a:p>
            <a:pPr>
              <a:defRPr/>
            </a:pPr>
            <a:endParaRPr lang="en-GB" sz="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1" charset="-128"/>
            </a:endParaRPr>
          </a:p>
          <a:p>
            <a:pPr>
              <a:defRPr/>
            </a:pPr>
            <a:r>
              <a:rPr lang="en-GB" sz="3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Enriched vs. Depleted</a:t>
            </a:r>
            <a:endParaRPr lang="en-GB" sz="3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1" charset="-128"/>
            </a:endParaRPr>
          </a:p>
          <a:p>
            <a:pPr>
              <a:defRPr/>
            </a:pPr>
            <a:r>
              <a:rPr lang="en-GB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(incompatible trace element content).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build="p"/>
      <p:bldP spid="47108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82394" name="Text Box 26"/>
          <p:cNvSpPr txBox="1">
            <a:spLocks noChangeArrowheads="1"/>
          </p:cNvSpPr>
          <p:nvPr/>
        </p:nvSpPr>
        <p:spPr bwMode="auto">
          <a:xfrm>
            <a:off x="1181100" y="5457825"/>
            <a:ext cx="6781800" cy="11726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During the ageing, both </a:t>
            </a:r>
            <a:r>
              <a:rPr lang="en-GB" sz="2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and </a:t>
            </a:r>
            <a:r>
              <a:rPr lang="en-GB" sz="2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ratios of the whole Earth (BSE and ChUR), as well as of ALL the reservoirs, increase.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866775" y="3854450"/>
            <a:ext cx="7753350" cy="1524000"/>
            <a:chOff x="427" y="3107"/>
            <a:chExt cx="4884" cy="960"/>
          </a:xfrm>
        </p:grpSpPr>
        <p:sp>
          <p:nvSpPr>
            <p:cNvPr id="1082396" name="Text Box 28"/>
            <p:cNvSpPr txBox="1">
              <a:spLocks noChangeArrowheads="1"/>
            </p:cNvSpPr>
            <p:nvPr/>
          </p:nvSpPr>
          <p:spPr bwMode="auto">
            <a:xfrm>
              <a:off x="427" y="3459"/>
              <a:ext cx="697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e</a:t>
              </a:r>
              <a:r>
                <a:rPr lang="en-GB" sz="3000" baseline="-25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=</a:t>
              </a:r>
            </a:p>
          </p:txBody>
        </p:sp>
        <p:sp>
          <p:nvSpPr>
            <p:cNvPr id="1082397" name="Text Box 29"/>
            <p:cNvSpPr txBox="1">
              <a:spLocks noChangeArrowheads="1"/>
            </p:cNvSpPr>
            <p:nvPr/>
          </p:nvSpPr>
          <p:spPr bwMode="auto">
            <a:xfrm>
              <a:off x="1337" y="3239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Nd)</a:t>
              </a:r>
              <a:r>
                <a:rPr lang="en-GB" sz="22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sample (t)</a:t>
              </a:r>
            </a:p>
          </p:txBody>
        </p:sp>
        <p:sp>
          <p:nvSpPr>
            <p:cNvPr id="1082398" name="Text Box 30"/>
            <p:cNvSpPr txBox="1">
              <a:spLocks noChangeArrowheads="1"/>
            </p:cNvSpPr>
            <p:nvPr/>
          </p:nvSpPr>
          <p:spPr bwMode="auto">
            <a:xfrm>
              <a:off x="1337" y="3630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Nd)</a:t>
              </a:r>
              <a:r>
                <a:rPr lang="en-GB" sz="22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ChUR (t)</a:t>
              </a:r>
            </a:p>
          </p:txBody>
        </p:sp>
        <p:sp>
          <p:nvSpPr>
            <p:cNvPr id="1082399" name="AutoShape 31"/>
            <p:cNvSpPr>
              <a:spLocks/>
            </p:cNvSpPr>
            <p:nvPr/>
          </p:nvSpPr>
          <p:spPr bwMode="auto">
            <a:xfrm>
              <a:off x="1246" y="3107"/>
              <a:ext cx="227" cy="960"/>
            </a:xfrm>
            <a:prstGeom prst="leftBracket">
              <a:avLst>
                <a:gd name="adj" fmla="val 35242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2400" name="AutoShape 32"/>
            <p:cNvSpPr>
              <a:spLocks/>
            </p:cNvSpPr>
            <p:nvPr/>
          </p:nvSpPr>
          <p:spPr bwMode="auto">
            <a:xfrm flipH="1">
              <a:off x="3661" y="3107"/>
              <a:ext cx="278" cy="960"/>
            </a:xfrm>
            <a:prstGeom prst="leftBracket">
              <a:avLst>
                <a:gd name="adj" fmla="val 2877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2401" name="Line 33"/>
            <p:cNvSpPr>
              <a:spLocks noChangeShapeType="1"/>
            </p:cNvSpPr>
            <p:nvPr/>
          </p:nvSpPr>
          <p:spPr bwMode="auto">
            <a:xfrm>
              <a:off x="1351" y="3598"/>
              <a:ext cx="212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2402" name="Line 34"/>
            <p:cNvSpPr>
              <a:spLocks noChangeShapeType="1"/>
            </p:cNvSpPr>
            <p:nvPr/>
          </p:nvSpPr>
          <p:spPr bwMode="auto">
            <a:xfrm>
              <a:off x="3532" y="3598"/>
              <a:ext cx="16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2403" name="Text Box 35"/>
            <p:cNvSpPr txBox="1">
              <a:spLocks noChangeArrowheads="1"/>
            </p:cNvSpPr>
            <p:nvPr/>
          </p:nvSpPr>
          <p:spPr bwMode="auto">
            <a:xfrm>
              <a:off x="3696" y="3438"/>
              <a:ext cx="256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</a:t>
              </a:r>
            </a:p>
          </p:txBody>
        </p:sp>
        <p:sp>
          <p:nvSpPr>
            <p:cNvPr id="1082404" name="Text Box 36"/>
            <p:cNvSpPr txBox="1">
              <a:spLocks noChangeArrowheads="1"/>
            </p:cNvSpPr>
            <p:nvPr/>
          </p:nvSpPr>
          <p:spPr bwMode="auto">
            <a:xfrm>
              <a:off x="4009" y="3438"/>
              <a:ext cx="1302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* 10,000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022350" y="2139950"/>
            <a:ext cx="7419975" cy="1524000"/>
            <a:chOff x="427" y="1642"/>
            <a:chExt cx="4674" cy="960"/>
          </a:xfrm>
        </p:grpSpPr>
        <p:sp>
          <p:nvSpPr>
            <p:cNvPr id="1082406" name="Text Box 38"/>
            <p:cNvSpPr txBox="1">
              <a:spLocks noChangeArrowheads="1"/>
            </p:cNvSpPr>
            <p:nvPr/>
          </p:nvSpPr>
          <p:spPr bwMode="auto">
            <a:xfrm>
              <a:off x="427" y="1994"/>
              <a:ext cx="697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e</a:t>
              </a:r>
              <a:r>
                <a:rPr lang="en-GB" sz="3000" baseline="-25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=</a:t>
              </a:r>
            </a:p>
          </p:txBody>
        </p:sp>
        <p:sp>
          <p:nvSpPr>
            <p:cNvPr id="1082407" name="Text Box 39"/>
            <p:cNvSpPr txBox="1">
              <a:spLocks noChangeArrowheads="1"/>
            </p:cNvSpPr>
            <p:nvPr/>
          </p:nvSpPr>
          <p:spPr bwMode="auto">
            <a:xfrm>
              <a:off x="1337" y="1774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en-GB" sz="3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Sr)</a:t>
              </a:r>
              <a:r>
                <a:rPr lang="en-GB" sz="2200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sample (t)</a:t>
              </a:r>
            </a:p>
          </p:txBody>
        </p:sp>
        <p:sp>
          <p:nvSpPr>
            <p:cNvPr id="1082408" name="Text Box 40"/>
            <p:cNvSpPr txBox="1">
              <a:spLocks noChangeArrowheads="1"/>
            </p:cNvSpPr>
            <p:nvPr/>
          </p:nvSpPr>
          <p:spPr bwMode="auto">
            <a:xfrm>
              <a:off x="1337" y="2165"/>
              <a:ext cx="2531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(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en-GB" sz="30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en-GB" sz="3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Sr)</a:t>
              </a:r>
              <a:r>
                <a:rPr lang="en-GB" sz="2200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BSE (t)</a:t>
              </a:r>
            </a:p>
          </p:txBody>
        </p:sp>
        <p:sp>
          <p:nvSpPr>
            <p:cNvPr id="1082409" name="AutoShape 41"/>
            <p:cNvSpPr>
              <a:spLocks/>
            </p:cNvSpPr>
            <p:nvPr/>
          </p:nvSpPr>
          <p:spPr bwMode="auto">
            <a:xfrm>
              <a:off x="1246" y="1642"/>
              <a:ext cx="227" cy="960"/>
            </a:xfrm>
            <a:prstGeom prst="leftBracket">
              <a:avLst>
                <a:gd name="adj" fmla="val 35242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2410" name="AutoShape 42"/>
            <p:cNvSpPr>
              <a:spLocks/>
            </p:cNvSpPr>
            <p:nvPr/>
          </p:nvSpPr>
          <p:spPr bwMode="auto">
            <a:xfrm flipH="1">
              <a:off x="3451" y="1642"/>
              <a:ext cx="278" cy="960"/>
            </a:xfrm>
            <a:prstGeom prst="leftBracket">
              <a:avLst>
                <a:gd name="adj" fmla="val 2877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2411" name="Line 43"/>
            <p:cNvSpPr>
              <a:spLocks noChangeShapeType="1"/>
            </p:cNvSpPr>
            <p:nvPr/>
          </p:nvSpPr>
          <p:spPr bwMode="auto">
            <a:xfrm>
              <a:off x="1351" y="2133"/>
              <a:ext cx="1919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2412" name="Line 44"/>
            <p:cNvSpPr>
              <a:spLocks noChangeShapeType="1"/>
            </p:cNvSpPr>
            <p:nvPr/>
          </p:nvSpPr>
          <p:spPr bwMode="auto">
            <a:xfrm>
              <a:off x="3322" y="2133"/>
              <a:ext cx="16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82413" name="Text Box 45"/>
            <p:cNvSpPr txBox="1">
              <a:spLocks noChangeArrowheads="1"/>
            </p:cNvSpPr>
            <p:nvPr/>
          </p:nvSpPr>
          <p:spPr bwMode="auto">
            <a:xfrm>
              <a:off x="3486" y="1973"/>
              <a:ext cx="256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</a:t>
              </a:r>
            </a:p>
          </p:txBody>
        </p:sp>
        <p:sp>
          <p:nvSpPr>
            <p:cNvPr id="1082414" name="Text Box 46"/>
            <p:cNvSpPr txBox="1">
              <a:spLocks noChangeArrowheads="1"/>
            </p:cNvSpPr>
            <p:nvPr/>
          </p:nvSpPr>
          <p:spPr bwMode="auto">
            <a:xfrm>
              <a:off x="3799" y="1973"/>
              <a:ext cx="1302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* 10,000</a:t>
              </a:r>
            </a:p>
          </p:txBody>
        </p:sp>
      </p:grp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0" y="603250"/>
            <a:ext cx="9144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4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and 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4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values of the whole Earth by definition has remained unchanged since its formation.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0" y="1327150"/>
            <a:ext cx="9144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This because if you change “sample” with “Earth” the two ratios are always the same, and 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4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-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4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values are always zero.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2394" grpId="0"/>
      <p:bldP spid="25" grpId="0"/>
      <p:bldP spid="2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090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657475" y="1960563"/>
            <a:ext cx="6442075" cy="4625975"/>
            <a:chOff x="1198" y="1235"/>
            <a:chExt cx="4058" cy="2914"/>
          </a:xfrm>
        </p:grpSpPr>
        <p:pic>
          <p:nvPicPr>
            <p:cNvPr id="83981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 l="896" t="1500" r="2664" b="1500"/>
            <a:stretch>
              <a:fillRect/>
            </a:stretch>
          </p:blipFill>
          <p:spPr bwMode="auto">
            <a:xfrm>
              <a:off x="1198" y="1235"/>
              <a:ext cx="4058" cy="29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113114" name="Rectangle 26"/>
            <p:cNvSpPr>
              <a:spLocks noChangeArrowheads="1"/>
            </p:cNvSpPr>
            <p:nvPr/>
          </p:nvSpPr>
          <p:spPr bwMode="auto">
            <a:xfrm>
              <a:off x="4665" y="1351"/>
              <a:ext cx="242" cy="299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</p:grpSp>
      <p:sp>
        <p:nvSpPr>
          <p:cNvPr id="1113116" name="Text Box 28"/>
          <p:cNvSpPr txBox="1">
            <a:spLocks noChangeArrowheads="1"/>
          </p:cNvSpPr>
          <p:nvPr/>
        </p:nvSpPr>
        <p:spPr bwMode="auto">
          <a:xfrm>
            <a:off x="5357813" y="2017713"/>
            <a:ext cx="296504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Depleted Reservoir</a:t>
            </a:r>
          </a:p>
        </p:txBody>
      </p:sp>
      <p:sp>
        <p:nvSpPr>
          <p:cNvPr id="1113117" name="Text Box 29"/>
          <p:cNvSpPr txBox="1">
            <a:spLocks noChangeArrowheads="1"/>
          </p:cNvSpPr>
          <p:nvPr/>
        </p:nvSpPr>
        <p:spPr bwMode="auto">
          <a:xfrm>
            <a:off x="7250113" y="4321175"/>
            <a:ext cx="1808162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Enriched Reservoir</a:t>
            </a:r>
          </a:p>
        </p:txBody>
      </p:sp>
      <p:sp>
        <p:nvSpPr>
          <p:cNvPr id="1113119" name="Line 31"/>
          <p:cNvSpPr>
            <a:spLocks noChangeShapeType="1"/>
          </p:cNvSpPr>
          <p:nvPr/>
        </p:nvSpPr>
        <p:spPr bwMode="auto">
          <a:xfrm flipH="1" flipV="1">
            <a:off x="3570288" y="2244725"/>
            <a:ext cx="3976687" cy="19288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113120" name="Line 32"/>
          <p:cNvSpPr>
            <a:spLocks noChangeShapeType="1"/>
          </p:cNvSpPr>
          <p:nvPr/>
        </p:nvSpPr>
        <p:spPr bwMode="auto">
          <a:xfrm flipH="1">
            <a:off x="3570288" y="4168775"/>
            <a:ext cx="3917950" cy="1020763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113118" name="Line 30"/>
          <p:cNvSpPr>
            <a:spLocks noChangeShapeType="1"/>
          </p:cNvSpPr>
          <p:nvPr/>
        </p:nvSpPr>
        <p:spPr bwMode="auto">
          <a:xfrm flipH="1">
            <a:off x="3581400" y="4168775"/>
            <a:ext cx="5438775" cy="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113121" name="AutoShape 33"/>
          <p:cNvSpPr>
            <a:spLocks noChangeArrowheads="1"/>
          </p:cNvSpPr>
          <p:nvPr/>
        </p:nvSpPr>
        <p:spPr bwMode="auto">
          <a:xfrm>
            <a:off x="7267575" y="3943350"/>
            <a:ext cx="461963" cy="439738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113122" name="Text Box 34"/>
          <p:cNvSpPr txBox="1">
            <a:spLocks noChangeArrowheads="1"/>
          </p:cNvSpPr>
          <p:nvPr/>
        </p:nvSpPr>
        <p:spPr bwMode="auto">
          <a:xfrm>
            <a:off x="6375391" y="3361795"/>
            <a:ext cx="22606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Hypothetical single partial melting @ 3.5 Ga</a:t>
            </a:r>
          </a:p>
        </p:txBody>
      </p:sp>
      <p:sp>
        <p:nvSpPr>
          <p:cNvPr id="1113123" name="Text Box 35"/>
          <p:cNvSpPr txBox="1">
            <a:spLocks noChangeArrowheads="1"/>
          </p:cNvSpPr>
          <p:nvPr/>
        </p:nvSpPr>
        <p:spPr bwMode="auto">
          <a:xfrm>
            <a:off x="0" y="1976438"/>
            <a:ext cx="2744788" cy="415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whole-Earth (ChUR) 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4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remains the same (= 0), but this means that some reservoirs (depleted mantle) evolve with positive 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4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, other reservoirs (e.g., crustal rocks) evolve with negative 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4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0" y="603250"/>
            <a:ext cx="9144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4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and 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4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values of the whole Earth by definition has remained unchanged since its formation.</a:t>
            </a: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3209925" y="3827463"/>
            <a:ext cx="765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Now</a:t>
            </a: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8458200" y="3852863"/>
            <a:ext cx="6223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4.56 Ga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11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1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1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111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111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1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1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3116" grpId="0"/>
      <p:bldP spid="1113117" grpId="0"/>
      <p:bldP spid="1113121" grpId="0" animBg="1"/>
      <p:bldP spid="1113122" grpId="0"/>
      <p:bldP spid="1113123" grpId="0"/>
      <p:bldP spid="17" grpId="0"/>
      <p:bldP spid="1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9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3" y="703263"/>
            <a:ext cx="8609012" cy="6154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65992" name="Line 8"/>
          <p:cNvSpPr>
            <a:spLocks noChangeShapeType="1"/>
          </p:cNvSpPr>
          <p:nvPr/>
        </p:nvSpPr>
        <p:spPr bwMode="auto">
          <a:xfrm>
            <a:off x="1438275" y="2743200"/>
            <a:ext cx="7416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65993" name="Line 9"/>
          <p:cNvSpPr>
            <a:spLocks noChangeShapeType="1"/>
          </p:cNvSpPr>
          <p:nvPr/>
        </p:nvSpPr>
        <p:spPr bwMode="auto">
          <a:xfrm flipV="1">
            <a:off x="2319338" y="855663"/>
            <a:ext cx="0" cy="5213350"/>
          </a:xfrm>
          <a:prstGeom prst="line">
            <a:avLst/>
          </a:prstGeom>
          <a:noFill/>
          <a:ln w="38100">
            <a:solidFill>
              <a:srgbClr val="0099FF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65994" name="Rectangle 10"/>
          <p:cNvSpPr>
            <a:spLocks noChangeArrowheads="1"/>
          </p:cNvSpPr>
          <p:nvPr/>
        </p:nvSpPr>
        <p:spPr bwMode="auto">
          <a:xfrm>
            <a:off x="1452563" y="855663"/>
            <a:ext cx="855662" cy="1887537"/>
          </a:xfrm>
          <a:prstGeom prst="rect">
            <a:avLst/>
          </a:prstGeom>
          <a:solidFill>
            <a:srgbClr val="FF0000">
              <a:alpha val="39999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65987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65995" name="Text Box 11"/>
          <p:cNvSpPr txBox="1">
            <a:spLocks noChangeArrowheads="1"/>
          </p:cNvSpPr>
          <p:nvPr/>
        </p:nvSpPr>
        <p:spPr bwMode="auto">
          <a:xfrm>
            <a:off x="3557588" y="1019175"/>
            <a:ext cx="3189287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Nearly all the MORB plot in the Depleted Quadrant</a:t>
            </a:r>
          </a:p>
        </p:txBody>
      </p:sp>
      <p:sp>
        <p:nvSpPr>
          <p:cNvPr id="1065996" name="Text Box 12"/>
          <p:cNvSpPr txBox="1">
            <a:spLocks noChangeArrowheads="1"/>
          </p:cNvSpPr>
          <p:nvPr/>
        </p:nvSpPr>
        <p:spPr bwMode="auto">
          <a:xfrm>
            <a:off x="7273925" y="2317750"/>
            <a:ext cx="13128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ChUR</a:t>
            </a:r>
          </a:p>
        </p:txBody>
      </p:sp>
      <p:sp>
        <p:nvSpPr>
          <p:cNvPr id="1065997" name="Text Box 13"/>
          <p:cNvSpPr txBox="1">
            <a:spLocks noChangeArrowheads="1"/>
          </p:cNvSpPr>
          <p:nvPr/>
        </p:nvSpPr>
        <p:spPr bwMode="auto">
          <a:xfrm rot="16200000">
            <a:off x="1443831" y="5155407"/>
            <a:ext cx="13128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BSE</a:t>
            </a:r>
          </a:p>
        </p:txBody>
      </p:sp>
      <p:sp>
        <p:nvSpPr>
          <p:cNvPr id="1065998" name="AutoShape 14"/>
          <p:cNvSpPr>
            <a:spLocks noChangeArrowheads="1"/>
          </p:cNvSpPr>
          <p:nvPr/>
        </p:nvSpPr>
        <p:spPr bwMode="auto">
          <a:xfrm>
            <a:off x="655638" y="2717800"/>
            <a:ext cx="404812" cy="1376363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66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2" name="Figura a mano libera 11"/>
          <p:cNvSpPr/>
          <p:nvPr/>
        </p:nvSpPr>
        <p:spPr bwMode="auto">
          <a:xfrm>
            <a:off x="1727200" y="1639888"/>
            <a:ext cx="6699250" cy="4181475"/>
          </a:xfrm>
          <a:custGeom>
            <a:avLst/>
            <a:gdLst>
              <a:gd name="connsiteX0" fmla="*/ 260430 w 7033550"/>
              <a:gd name="connsiteY0" fmla="*/ 2885954 h 4182319"/>
              <a:gd name="connsiteX1" fmla="*/ 1707266 w 7033550"/>
              <a:gd name="connsiteY1" fmla="*/ 3869802 h 4182319"/>
              <a:gd name="connsiteX2" fmla="*/ 2019782 w 7033550"/>
              <a:gd name="connsiteY2" fmla="*/ 4078147 h 4182319"/>
              <a:gd name="connsiteX3" fmla="*/ 3165676 w 7033550"/>
              <a:gd name="connsiteY3" fmla="*/ 4031848 h 4182319"/>
              <a:gd name="connsiteX4" fmla="*/ 6036197 w 7033550"/>
              <a:gd name="connsiteY4" fmla="*/ 3997124 h 4182319"/>
              <a:gd name="connsiteX5" fmla="*/ 6753828 w 7033550"/>
              <a:gd name="connsiteY5" fmla="*/ 2920678 h 4182319"/>
              <a:gd name="connsiteX6" fmla="*/ 6603357 w 7033550"/>
              <a:gd name="connsiteY6" fmla="*/ 2538714 h 4182319"/>
              <a:gd name="connsiteX7" fmla="*/ 4172673 w 7033550"/>
              <a:gd name="connsiteY7" fmla="*/ 2434542 h 4182319"/>
              <a:gd name="connsiteX8" fmla="*/ 2818435 w 7033550"/>
              <a:gd name="connsiteY8" fmla="*/ 1890531 h 4182319"/>
              <a:gd name="connsiteX9" fmla="*/ 1811438 w 7033550"/>
              <a:gd name="connsiteY9" fmla="*/ 1219200 h 4182319"/>
              <a:gd name="connsiteX10" fmla="*/ 1360025 w 7033550"/>
              <a:gd name="connsiteY10" fmla="*/ 385823 h 4182319"/>
              <a:gd name="connsiteX11" fmla="*/ 1093808 w 7033550"/>
              <a:gd name="connsiteY11" fmla="*/ 119605 h 4182319"/>
              <a:gd name="connsiteX12" fmla="*/ 897038 w 7033550"/>
              <a:gd name="connsiteY12" fmla="*/ 131180 h 4182319"/>
              <a:gd name="connsiteX13" fmla="*/ 688694 w 7033550"/>
              <a:gd name="connsiteY13" fmla="*/ 906683 h 4182319"/>
              <a:gd name="connsiteX14" fmla="*/ 237281 w 7033550"/>
              <a:gd name="connsiteY14" fmla="*/ 2353519 h 4182319"/>
              <a:gd name="connsiteX15" fmla="*/ 144683 w 7033550"/>
              <a:gd name="connsiteY15" fmla="*/ 2654461 h 4182319"/>
              <a:gd name="connsiteX16" fmla="*/ 260430 w 7033550"/>
              <a:gd name="connsiteY16" fmla="*/ 2885954 h 4182319"/>
              <a:gd name="connsiteX0" fmla="*/ 244997 w 7018117"/>
              <a:gd name="connsiteY0" fmla="*/ 2885954 h 4182319"/>
              <a:gd name="connsiteX1" fmla="*/ 1691833 w 7018117"/>
              <a:gd name="connsiteY1" fmla="*/ 3869802 h 4182319"/>
              <a:gd name="connsiteX2" fmla="*/ 2004349 w 7018117"/>
              <a:gd name="connsiteY2" fmla="*/ 4078147 h 4182319"/>
              <a:gd name="connsiteX3" fmla="*/ 3150243 w 7018117"/>
              <a:gd name="connsiteY3" fmla="*/ 4031848 h 4182319"/>
              <a:gd name="connsiteX4" fmla="*/ 6020764 w 7018117"/>
              <a:gd name="connsiteY4" fmla="*/ 3997124 h 4182319"/>
              <a:gd name="connsiteX5" fmla="*/ 6738395 w 7018117"/>
              <a:gd name="connsiteY5" fmla="*/ 2920678 h 4182319"/>
              <a:gd name="connsiteX6" fmla="*/ 6587924 w 7018117"/>
              <a:gd name="connsiteY6" fmla="*/ 2538714 h 4182319"/>
              <a:gd name="connsiteX7" fmla="*/ 4157240 w 7018117"/>
              <a:gd name="connsiteY7" fmla="*/ 2434542 h 4182319"/>
              <a:gd name="connsiteX8" fmla="*/ 2803002 w 7018117"/>
              <a:gd name="connsiteY8" fmla="*/ 1890531 h 4182319"/>
              <a:gd name="connsiteX9" fmla="*/ 1796005 w 7018117"/>
              <a:gd name="connsiteY9" fmla="*/ 1219200 h 4182319"/>
              <a:gd name="connsiteX10" fmla="*/ 1344592 w 7018117"/>
              <a:gd name="connsiteY10" fmla="*/ 385823 h 4182319"/>
              <a:gd name="connsiteX11" fmla="*/ 1078375 w 7018117"/>
              <a:gd name="connsiteY11" fmla="*/ 119605 h 4182319"/>
              <a:gd name="connsiteX12" fmla="*/ 881605 w 7018117"/>
              <a:gd name="connsiteY12" fmla="*/ 131180 h 4182319"/>
              <a:gd name="connsiteX13" fmla="*/ 673261 w 7018117"/>
              <a:gd name="connsiteY13" fmla="*/ 906683 h 4182319"/>
              <a:gd name="connsiteX14" fmla="*/ 221848 w 7018117"/>
              <a:gd name="connsiteY14" fmla="*/ 2353519 h 4182319"/>
              <a:gd name="connsiteX15" fmla="*/ 244997 w 7018117"/>
              <a:gd name="connsiteY15" fmla="*/ 2885954 h 4182319"/>
              <a:gd name="connsiteX0" fmla="*/ 110885 w 6884005"/>
              <a:gd name="connsiteY0" fmla="*/ 2885954 h 4182319"/>
              <a:gd name="connsiteX1" fmla="*/ 1557721 w 6884005"/>
              <a:gd name="connsiteY1" fmla="*/ 3869802 h 4182319"/>
              <a:gd name="connsiteX2" fmla="*/ 1870237 w 6884005"/>
              <a:gd name="connsiteY2" fmla="*/ 4078147 h 4182319"/>
              <a:gd name="connsiteX3" fmla="*/ 3016131 w 6884005"/>
              <a:gd name="connsiteY3" fmla="*/ 4031848 h 4182319"/>
              <a:gd name="connsiteX4" fmla="*/ 5886652 w 6884005"/>
              <a:gd name="connsiteY4" fmla="*/ 3997124 h 4182319"/>
              <a:gd name="connsiteX5" fmla="*/ 6604283 w 6884005"/>
              <a:gd name="connsiteY5" fmla="*/ 2920678 h 4182319"/>
              <a:gd name="connsiteX6" fmla="*/ 6453812 w 6884005"/>
              <a:gd name="connsiteY6" fmla="*/ 2538714 h 4182319"/>
              <a:gd name="connsiteX7" fmla="*/ 4023128 w 6884005"/>
              <a:gd name="connsiteY7" fmla="*/ 2434542 h 4182319"/>
              <a:gd name="connsiteX8" fmla="*/ 2668890 w 6884005"/>
              <a:gd name="connsiteY8" fmla="*/ 1890531 h 4182319"/>
              <a:gd name="connsiteX9" fmla="*/ 1661893 w 6884005"/>
              <a:gd name="connsiteY9" fmla="*/ 1219200 h 4182319"/>
              <a:gd name="connsiteX10" fmla="*/ 1210480 w 6884005"/>
              <a:gd name="connsiteY10" fmla="*/ 385823 h 4182319"/>
              <a:gd name="connsiteX11" fmla="*/ 944263 w 6884005"/>
              <a:gd name="connsiteY11" fmla="*/ 119605 h 4182319"/>
              <a:gd name="connsiteX12" fmla="*/ 747493 w 6884005"/>
              <a:gd name="connsiteY12" fmla="*/ 131180 h 4182319"/>
              <a:gd name="connsiteX13" fmla="*/ 539149 w 6884005"/>
              <a:gd name="connsiteY13" fmla="*/ 906683 h 4182319"/>
              <a:gd name="connsiteX14" fmla="*/ 87736 w 6884005"/>
              <a:gd name="connsiteY14" fmla="*/ 2353519 h 4182319"/>
              <a:gd name="connsiteX15" fmla="*/ 110885 w 6884005"/>
              <a:gd name="connsiteY15" fmla="*/ 2885954 h 4182319"/>
              <a:gd name="connsiteX0" fmla="*/ 110885 w 6698810"/>
              <a:gd name="connsiteY0" fmla="*/ 2885954 h 4182319"/>
              <a:gd name="connsiteX1" fmla="*/ 1557721 w 6698810"/>
              <a:gd name="connsiteY1" fmla="*/ 3869802 h 4182319"/>
              <a:gd name="connsiteX2" fmla="*/ 1870237 w 6698810"/>
              <a:gd name="connsiteY2" fmla="*/ 4078147 h 4182319"/>
              <a:gd name="connsiteX3" fmla="*/ 3016131 w 6698810"/>
              <a:gd name="connsiteY3" fmla="*/ 4031848 h 4182319"/>
              <a:gd name="connsiteX4" fmla="*/ 5886652 w 6698810"/>
              <a:gd name="connsiteY4" fmla="*/ 3997124 h 4182319"/>
              <a:gd name="connsiteX5" fmla="*/ 6604283 w 6698810"/>
              <a:gd name="connsiteY5" fmla="*/ 2920678 h 4182319"/>
              <a:gd name="connsiteX6" fmla="*/ 6453812 w 6698810"/>
              <a:gd name="connsiteY6" fmla="*/ 2538714 h 4182319"/>
              <a:gd name="connsiteX7" fmla="*/ 4023128 w 6698810"/>
              <a:gd name="connsiteY7" fmla="*/ 2434542 h 4182319"/>
              <a:gd name="connsiteX8" fmla="*/ 2668890 w 6698810"/>
              <a:gd name="connsiteY8" fmla="*/ 1890531 h 4182319"/>
              <a:gd name="connsiteX9" fmla="*/ 1661893 w 6698810"/>
              <a:gd name="connsiteY9" fmla="*/ 1219200 h 4182319"/>
              <a:gd name="connsiteX10" fmla="*/ 1210480 w 6698810"/>
              <a:gd name="connsiteY10" fmla="*/ 385823 h 4182319"/>
              <a:gd name="connsiteX11" fmla="*/ 944263 w 6698810"/>
              <a:gd name="connsiteY11" fmla="*/ 119605 h 4182319"/>
              <a:gd name="connsiteX12" fmla="*/ 747493 w 6698810"/>
              <a:gd name="connsiteY12" fmla="*/ 131180 h 4182319"/>
              <a:gd name="connsiteX13" fmla="*/ 539149 w 6698810"/>
              <a:gd name="connsiteY13" fmla="*/ 906683 h 4182319"/>
              <a:gd name="connsiteX14" fmla="*/ 87736 w 6698810"/>
              <a:gd name="connsiteY14" fmla="*/ 2353519 h 4182319"/>
              <a:gd name="connsiteX15" fmla="*/ 110885 w 6698810"/>
              <a:gd name="connsiteY15" fmla="*/ 2885954 h 4182319"/>
              <a:gd name="connsiteX0" fmla="*/ 110885 w 6698810"/>
              <a:gd name="connsiteY0" fmla="*/ 2885954 h 4182319"/>
              <a:gd name="connsiteX1" fmla="*/ 1557721 w 6698810"/>
              <a:gd name="connsiteY1" fmla="*/ 3869802 h 4182319"/>
              <a:gd name="connsiteX2" fmla="*/ 1870237 w 6698810"/>
              <a:gd name="connsiteY2" fmla="*/ 4078147 h 4182319"/>
              <a:gd name="connsiteX3" fmla="*/ 3016131 w 6698810"/>
              <a:gd name="connsiteY3" fmla="*/ 4031848 h 4182319"/>
              <a:gd name="connsiteX4" fmla="*/ 5886652 w 6698810"/>
              <a:gd name="connsiteY4" fmla="*/ 3997124 h 4182319"/>
              <a:gd name="connsiteX5" fmla="*/ 6604283 w 6698810"/>
              <a:gd name="connsiteY5" fmla="*/ 2920678 h 4182319"/>
              <a:gd name="connsiteX6" fmla="*/ 6453812 w 6698810"/>
              <a:gd name="connsiteY6" fmla="*/ 2538714 h 4182319"/>
              <a:gd name="connsiteX7" fmla="*/ 4023128 w 6698810"/>
              <a:gd name="connsiteY7" fmla="*/ 2434542 h 4182319"/>
              <a:gd name="connsiteX8" fmla="*/ 2668890 w 6698810"/>
              <a:gd name="connsiteY8" fmla="*/ 1890531 h 4182319"/>
              <a:gd name="connsiteX9" fmla="*/ 1661893 w 6698810"/>
              <a:gd name="connsiteY9" fmla="*/ 1219200 h 4182319"/>
              <a:gd name="connsiteX10" fmla="*/ 1210480 w 6698810"/>
              <a:gd name="connsiteY10" fmla="*/ 385823 h 4182319"/>
              <a:gd name="connsiteX11" fmla="*/ 944263 w 6698810"/>
              <a:gd name="connsiteY11" fmla="*/ 119605 h 4182319"/>
              <a:gd name="connsiteX12" fmla="*/ 747493 w 6698810"/>
              <a:gd name="connsiteY12" fmla="*/ 131180 h 4182319"/>
              <a:gd name="connsiteX13" fmla="*/ 539149 w 6698810"/>
              <a:gd name="connsiteY13" fmla="*/ 906683 h 4182319"/>
              <a:gd name="connsiteX14" fmla="*/ 87736 w 6698810"/>
              <a:gd name="connsiteY14" fmla="*/ 2353519 h 4182319"/>
              <a:gd name="connsiteX15" fmla="*/ 110885 w 6698810"/>
              <a:gd name="connsiteY15" fmla="*/ 2885954 h 418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98810" h="4182319">
                <a:moveTo>
                  <a:pt x="110885" y="2885954"/>
                </a:moveTo>
                <a:cubicBezTo>
                  <a:pt x="355882" y="3138668"/>
                  <a:pt x="1264496" y="3671103"/>
                  <a:pt x="1557721" y="3869802"/>
                </a:cubicBezTo>
                <a:cubicBezTo>
                  <a:pt x="1850946" y="4068501"/>
                  <a:pt x="1663745" y="3959699"/>
                  <a:pt x="1870237" y="4078147"/>
                </a:cubicBezTo>
                <a:cubicBezTo>
                  <a:pt x="2113305" y="4105155"/>
                  <a:pt x="3016131" y="4031848"/>
                  <a:pt x="3016131" y="4031848"/>
                </a:cubicBezTo>
                <a:cubicBezTo>
                  <a:pt x="3685533" y="4018344"/>
                  <a:pt x="5288627" y="4182319"/>
                  <a:pt x="5886652" y="3997124"/>
                </a:cubicBezTo>
                <a:cubicBezTo>
                  <a:pt x="6484677" y="3811929"/>
                  <a:pt x="6509756" y="3163746"/>
                  <a:pt x="6604283" y="2920678"/>
                </a:cubicBezTo>
                <a:cubicBezTo>
                  <a:pt x="6698810" y="2677610"/>
                  <a:pt x="6512149" y="2528297"/>
                  <a:pt x="6453812" y="2538714"/>
                </a:cubicBezTo>
                <a:cubicBezTo>
                  <a:pt x="6023620" y="2457691"/>
                  <a:pt x="4653948" y="2542573"/>
                  <a:pt x="4023128" y="2434542"/>
                </a:cubicBezTo>
                <a:cubicBezTo>
                  <a:pt x="3392308" y="2326511"/>
                  <a:pt x="3062429" y="2093088"/>
                  <a:pt x="2668890" y="1890531"/>
                </a:cubicBezTo>
                <a:cubicBezTo>
                  <a:pt x="2275351" y="1687974"/>
                  <a:pt x="1904961" y="1469985"/>
                  <a:pt x="1661893" y="1219200"/>
                </a:cubicBezTo>
                <a:cubicBezTo>
                  <a:pt x="1418825" y="968415"/>
                  <a:pt x="1330085" y="569089"/>
                  <a:pt x="1210480" y="385823"/>
                </a:cubicBezTo>
                <a:cubicBezTo>
                  <a:pt x="1090875" y="202557"/>
                  <a:pt x="1021428" y="162046"/>
                  <a:pt x="944263" y="119605"/>
                </a:cubicBezTo>
                <a:cubicBezTo>
                  <a:pt x="867099" y="77165"/>
                  <a:pt x="815012" y="0"/>
                  <a:pt x="747493" y="131180"/>
                </a:cubicBezTo>
                <a:cubicBezTo>
                  <a:pt x="679974" y="262360"/>
                  <a:pt x="649108" y="536293"/>
                  <a:pt x="539149" y="906683"/>
                </a:cubicBezTo>
                <a:cubicBezTo>
                  <a:pt x="429190" y="1277073"/>
                  <a:pt x="159113" y="2023640"/>
                  <a:pt x="87736" y="2353519"/>
                </a:cubicBezTo>
                <a:cubicBezTo>
                  <a:pt x="16359" y="2683398"/>
                  <a:pt x="0" y="2755160"/>
                  <a:pt x="110885" y="2885954"/>
                </a:cubicBez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613275" y="2871788"/>
            <a:ext cx="426720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Marine Sediments = Average upper crustal isotopic composition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5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5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65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5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994" grpId="0" animBg="1"/>
      <p:bldP spid="1065995" grpId="0"/>
      <p:bldP spid="1065996" grpId="0"/>
      <p:bldP spid="1065997" grpId="0"/>
      <p:bldP spid="1065998" grpId="0" animBg="1"/>
      <p:bldP spid="12" grpId="0" animBg="1"/>
      <p:bldP spid="1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7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4" y="602768"/>
            <a:ext cx="6657975" cy="591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2120901" y="5257800"/>
            <a:ext cx="765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000" b="1" dirty="0">
                <a:solidFill>
                  <a:srgbClr val="0000FF"/>
                </a:solidFill>
                <a:effectLst/>
                <a:latin typeface="Calibri" pitchFamily="34" charset="0"/>
              </a:rPr>
              <a:t>BSE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3921126" y="1885950"/>
            <a:ext cx="765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000" b="1" dirty="0">
                <a:solidFill>
                  <a:srgbClr val="FF0000"/>
                </a:solidFill>
                <a:effectLst/>
                <a:latin typeface="Calibri" pitchFamily="34" charset="0"/>
              </a:rPr>
              <a:t>ChUR</a:t>
            </a: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2895600" y="5974163"/>
            <a:ext cx="4181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400" dirty="0" err="1">
                <a:solidFill>
                  <a:schemeClr val="tx1"/>
                </a:solidFill>
                <a:effectLst/>
                <a:latin typeface="Calibri" pitchFamily="34" charset="0"/>
              </a:rPr>
              <a:t>Subha</a:t>
            </a:r>
            <a:r>
              <a:rPr lang="en-GB" sz="1400" dirty="0"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ffectLst/>
                <a:latin typeface="Calibri" pitchFamily="34" charset="0"/>
              </a:rPr>
              <a:t>Anand</a:t>
            </a:r>
            <a:r>
              <a:rPr lang="en-GB" sz="1400" dirty="0">
                <a:solidFill>
                  <a:schemeClr val="tx1"/>
                </a:solidFill>
                <a:effectLst/>
                <a:latin typeface="Calibri" pitchFamily="34" charset="0"/>
              </a:rPr>
              <a:t> et al., 2019 (Geochem. </a:t>
            </a:r>
            <a:r>
              <a:rPr lang="en-GB" sz="1400" dirty="0" err="1">
                <a:solidFill>
                  <a:schemeClr val="tx1"/>
                </a:solidFill>
                <a:effectLst/>
                <a:latin typeface="Calibri" pitchFamily="34" charset="0"/>
              </a:rPr>
              <a:t>Geophys</a:t>
            </a:r>
            <a:r>
              <a:rPr lang="en-GB" sz="1400" dirty="0">
                <a:solidFill>
                  <a:schemeClr val="tx1"/>
                </a:solidFill>
                <a:effectLst/>
                <a:latin typeface="Calibri" pitchFamily="34" charset="0"/>
              </a:rPr>
              <a:t>. </a:t>
            </a:r>
            <a:r>
              <a:rPr lang="en-GB" sz="1400" dirty="0" err="1">
                <a:solidFill>
                  <a:schemeClr val="tx1"/>
                </a:solidFill>
                <a:effectLst/>
                <a:latin typeface="Calibri" pitchFamily="34" charset="0"/>
              </a:rPr>
              <a:t>Geosyst</a:t>
            </a:r>
            <a:r>
              <a:rPr lang="en-GB" sz="1400" dirty="0">
                <a:solidFill>
                  <a:schemeClr val="tx1"/>
                </a:solidFill>
                <a:effectLst/>
                <a:latin typeface="Calibri" pitchFamily="34" charset="0"/>
              </a:rPr>
              <a:t>., </a:t>
            </a:r>
            <a:r>
              <a:rPr lang="it-IT" sz="1400" dirty="0">
                <a:solidFill>
                  <a:schemeClr val="tx1"/>
                </a:solidFill>
                <a:effectLst/>
                <a:latin typeface="Calibri" pitchFamily="34" charset="0"/>
              </a:rPr>
              <a:t>20. https://doi.org/10.1029/2019GC008332)</a:t>
            </a:r>
            <a:endParaRPr lang="en-GB" sz="140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362700" y="1819275"/>
            <a:ext cx="27527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solidFill>
                  <a:schemeClr val="tx1"/>
                </a:solidFill>
                <a:effectLst/>
                <a:latin typeface="Calibri" pitchFamily="34" charset="0"/>
              </a:rPr>
              <a:t>South-West Coast of India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6362700" y="2181225"/>
            <a:ext cx="27527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b="1">
                <a:solidFill>
                  <a:schemeClr val="tx1"/>
                </a:solidFill>
                <a:effectLst/>
                <a:latin typeface="Calibri" pitchFamily="34" charset="0"/>
              </a:rPr>
              <a:t>Central Indian Ridge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6362700" y="2505075"/>
            <a:ext cx="27527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b="1">
                <a:solidFill>
                  <a:schemeClr val="tx1"/>
                </a:solidFill>
                <a:effectLst/>
                <a:latin typeface="Calibri" pitchFamily="34" charset="0"/>
              </a:rPr>
              <a:t>South-West Indian Ridge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6362700" y="2857500"/>
            <a:ext cx="27527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solidFill>
                  <a:schemeClr val="tx1"/>
                </a:solidFill>
                <a:effectLst/>
                <a:latin typeface="Calibri" pitchFamily="34" charset="0"/>
              </a:rPr>
              <a:t>Antarctica coast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6362700" y="3190875"/>
            <a:ext cx="27527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1"/>
                </a:solidFill>
                <a:effectLst/>
                <a:latin typeface="Calibri" pitchFamily="34" charset="0"/>
              </a:rPr>
              <a:t>SEDIMENTS</a:t>
            </a:r>
          </a:p>
        </p:txBody>
      </p:sp>
      <p:sp>
        <p:nvSpPr>
          <p:cNvPr id="28" name="Rettangolo 27"/>
          <p:cNvSpPr/>
          <p:nvPr/>
        </p:nvSpPr>
        <p:spPr bwMode="auto">
          <a:xfrm>
            <a:off x="1883569" y="1678781"/>
            <a:ext cx="242887" cy="207169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7" name="Connettore 1 16"/>
          <p:cNvCxnSpPr/>
          <p:nvPr/>
        </p:nvCxnSpPr>
        <p:spPr bwMode="auto">
          <a:xfrm>
            <a:off x="2120900" y="1666875"/>
            <a:ext cx="0" cy="398145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" name="Connettore 1 17"/>
          <p:cNvCxnSpPr/>
          <p:nvPr/>
        </p:nvCxnSpPr>
        <p:spPr bwMode="auto">
          <a:xfrm>
            <a:off x="1885950" y="1885950"/>
            <a:ext cx="30240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9" name="CasellaDiTesto 28"/>
          <p:cNvSpPr txBox="1"/>
          <p:nvPr/>
        </p:nvSpPr>
        <p:spPr>
          <a:xfrm>
            <a:off x="327660" y="1169670"/>
            <a:ext cx="122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chemeClr val="tx1"/>
                </a:solidFill>
                <a:effectLst/>
                <a:latin typeface="Calibri" pitchFamily="34" charset="0"/>
              </a:rPr>
              <a:t>Depleted Quadrant</a:t>
            </a:r>
          </a:p>
        </p:txBody>
      </p:sp>
      <p:cxnSp>
        <p:nvCxnSpPr>
          <p:cNvPr id="31" name="Connettore 2 30"/>
          <p:cNvCxnSpPr/>
          <p:nvPr/>
        </p:nvCxnSpPr>
        <p:spPr bwMode="auto">
          <a:xfrm>
            <a:off x="1475656" y="1556792"/>
            <a:ext cx="535009" cy="23507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CasellaDiTesto 34"/>
          <p:cNvSpPr txBox="1"/>
          <p:nvPr/>
        </p:nvSpPr>
        <p:spPr>
          <a:xfrm>
            <a:off x="3169920" y="2701290"/>
            <a:ext cx="122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chemeClr val="tx1"/>
                </a:solidFill>
                <a:effectLst/>
                <a:latin typeface="Calibri" pitchFamily="34" charset="0"/>
              </a:rPr>
              <a:t>Enriched Quadrant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7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647700"/>
            <a:ext cx="90011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152400" y="630238"/>
            <a:ext cx="40894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chemeClr val="tx1"/>
                </a:solidFill>
                <a:effectLst/>
                <a:latin typeface="Calibri" pitchFamily="34" charset="0"/>
              </a:rPr>
              <a:t>MORB are statistically more depleted than OIB (higher </a:t>
            </a:r>
            <a:r>
              <a:rPr lang="en-GB" sz="2800" dirty="0" err="1">
                <a:solidFill>
                  <a:schemeClr val="tx1"/>
                </a:solidFill>
                <a:effectLst/>
                <a:latin typeface="Symbol" pitchFamily="18" charset="2"/>
              </a:rPr>
              <a:t>e</a:t>
            </a:r>
            <a:r>
              <a:rPr lang="en-GB" sz="2800" baseline="-25000" dirty="0" err="1">
                <a:solidFill>
                  <a:schemeClr val="tx1"/>
                </a:solidFill>
                <a:effectLst/>
                <a:latin typeface="Calibri" pitchFamily="34" charset="0"/>
              </a:rPr>
              <a:t>Nd</a:t>
            </a:r>
            <a:r>
              <a:rPr lang="en-GB" sz="2800" dirty="0">
                <a:solidFill>
                  <a:schemeClr val="tx1"/>
                </a:solidFill>
                <a:effectLst/>
                <a:latin typeface="Calibri" pitchFamily="34" charset="0"/>
              </a:rPr>
              <a:t>).</a:t>
            </a: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5295900" y="642938"/>
            <a:ext cx="38100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2400" dirty="0">
                <a:solidFill>
                  <a:schemeClr val="tx1"/>
                </a:solidFill>
                <a:effectLst/>
                <a:latin typeface="Calibri" pitchFamily="34" charset="0"/>
              </a:rPr>
              <a:t>OIB derive from sources with the same depletion history of MORB (they have</a:t>
            </a:r>
          </a:p>
          <a:p>
            <a:pPr algn="r">
              <a:defRPr/>
            </a:pPr>
            <a:r>
              <a:rPr lang="en-GB" sz="2400" dirty="0">
                <a:solidFill>
                  <a:schemeClr val="tx1"/>
                </a:solidFill>
                <a:effectLst/>
                <a:latin typeface="Calibri" pitchFamily="34" charset="0"/>
              </a:rPr>
              <a:t>mostly</a:t>
            </a:r>
            <a:r>
              <a:rPr lang="en-GB" sz="1600" dirty="0"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effectLst/>
                <a:latin typeface="Calibri" pitchFamily="34" charset="0"/>
              </a:rPr>
              <a:t>positive</a:t>
            </a:r>
            <a:r>
              <a:rPr lang="en-GB" sz="1600" dirty="0"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Symbol" pitchFamily="18" charset="2"/>
              </a:rPr>
              <a:t>e</a:t>
            </a:r>
            <a:r>
              <a:rPr lang="en-GB" sz="2400" baseline="-25000" dirty="0" err="1">
                <a:solidFill>
                  <a:schemeClr val="tx1"/>
                </a:solidFill>
                <a:effectLst/>
                <a:latin typeface="Calibri" pitchFamily="34" charset="0"/>
              </a:rPr>
              <a:t>Nd</a:t>
            </a:r>
            <a:r>
              <a:rPr lang="en-GB" sz="2400" dirty="0">
                <a:solidFill>
                  <a:schemeClr val="tx1"/>
                </a:solidFill>
                <a:effectLst/>
                <a:latin typeface="Calibri" pitchFamily="34" charset="0"/>
              </a:rPr>
              <a:t>).</a:t>
            </a: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355600" y="6165502"/>
            <a:ext cx="8788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chemeClr val="bg1"/>
                </a:solidFill>
                <a:latin typeface="Calibri" pitchFamily="34" charset="0"/>
              </a:rPr>
              <a:t>Hart 2011 </a:t>
            </a:r>
            <a:r>
              <a:rPr lang="en-GB" sz="1200" dirty="0">
                <a:solidFill>
                  <a:schemeClr val="bg1"/>
                </a:solidFill>
                <a:latin typeface="Calibri" pitchFamily="34" charset="0"/>
              </a:rPr>
              <a:t>(http://www.geo.cornell.edu/geology/classes/Geo656/656notes11/IsotopeGeochemistryChapter6.pdf)</a:t>
            </a:r>
            <a:endParaRPr lang="en-GB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54C75B6B-C665-B62E-99EB-F2AA4BB2A6C4}"/>
              </a:ext>
            </a:extLst>
          </p:cNvPr>
          <p:cNvSpPr/>
          <p:nvPr/>
        </p:nvSpPr>
        <p:spPr bwMode="auto">
          <a:xfrm>
            <a:off x="0" y="6254750"/>
            <a:ext cx="9144000" cy="60325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65987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DD6B95E6-944E-23EC-10A8-CEFC9C971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3250"/>
            <a:ext cx="9144000" cy="4462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GB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When </a:t>
            </a:r>
            <a:r>
              <a:rPr lang="en-GB" sz="2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3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and </a:t>
            </a:r>
            <a:r>
              <a:rPr lang="en-GB" sz="2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3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quotation is necessary (but unfortunately still little used):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16603E3F-E658-0248-0145-54DB443AB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1031875"/>
            <a:ext cx="8877300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Assume we have to investigate two basaltic suites, one emitted in historical time, and another emplaced 1 Ga. Measure their Sr and Nd isotopic ratios.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young basalts have 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= 0.70445 (a ratio equivalent to present-day BSE), while the 1 Gyr-old one has 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= 0.70859.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Is it correct to report the two measured ratios in the same diagram?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No. We have to recalculate the initial  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of the 1 Gyr-old basalt.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do we need to do that?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83F2F65-FA8F-2607-26D6-805B005FF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49" y="3187700"/>
            <a:ext cx="50006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  <a:defRPr/>
            </a:pPr>
            <a:r>
              <a:rPr lang="en-GB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 The </a:t>
            </a:r>
            <a:r>
              <a:rPr lang="en-GB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87</a:t>
            </a:r>
            <a:r>
              <a:rPr lang="en-GB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Rb/</a:t>
            </a:r>
            <a:r>
              <a:rPr lang="en-GB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86</a:t>
            </a:r>
            <a:r>
              <a:rPr lang="en-GB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Sr ratio (e.g., 40/100 = 0.1)</a:t>
            </a:r>
            <a:endParaRPr lang="en-GB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1EA7FB1-FE51-346B-D7E8-BCEA13EEA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3631347"/>
            <a:ext cx="8877300" cy="15542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With the following formula we can calculate the 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0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</a:t>
            </a:r>
            <a:r>
              <a:rPr lang="en-GB" sz="20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</a:t>
            </a:r>
            <a:r>
              <a:rPr lang="en-GB" sz="20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of the 1 Gyr-old basalt: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Sr)</a:t>
            </a:r>
            <a:r>
              <a:rPr lang="en-US" sz="2000" baseline="-25000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2000" baseline="-25000" dirty="0" err="1">
                <a:solidFill>
                  <a:schemeClr val="bg1"/>
                </a:solidFill>
                <a:latin typeface="Calibri" pitchFamily="34" charset="0"/>
              </a:rPr>
              <a:t>i</a:t>
            </a:r>
            <a:r>
              <a:rPr lang="en-US" sz="2000" baseline="-25000" dirty="0">
                <a:solidFill>
                  <a:schemeClr val="bg1"/>
                </a:solidFill>
                <a:latin typeface="Calibri" pitchFamily="34" charset="0"/>
              </a:rPr>
              <a:t>)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= (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Sr)</a:t>
            </a:r>
            <a:r>
              <a:rPr lang="en-US" sz="2000" baseline="-25000" dirty="0">
                <a:solidFill>
                  <a:schemeClr val="bg1"/>
                </a:solidFill>
                <a:latin typeface="Calibri" pitchFamily="34" charset="0"/>
              </a:rPr>
              <a:t>now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- (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Rb/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Sr)</a:t>
            </a:r>
            <a:r>
              <a:rPr lang="en-US" sz="2000" baseline="-25000" dirty="0">
                <a:solidFill>
                  <a:schemeClr val="bg1"/>
                </a:solidFill>
                <a:latin typeface="Calibri" pitchFamily="34" charset="0"/>
              </a:rPr>
              <a:t>now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*(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en-US" sz="2000" baseline="30000" dirty="0" err="1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</a:t>
            </a:r>
            <a:r>
              <a:rPr lang="en-US" sz="2000" baseline="30000" dirty="0" err="1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– 1)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calculated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87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Sr/</a:t>
            </a:r>
            <a:r>
              <a:rPr lang="en-US" sz="2000" baseline="30000" dirty="0">
                <a:solidFill>
                  <a:schemeClr val="bg1"/>
                </a:solidFill>
                <a:latin typeface="Calibri" pitchFamily="34" charset="0"/>
              </a:rPr>
              <a:t>86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Sr)</a:t>
            </a:r>
            <a:r>
              <a:rPr lang="en-US" sz="2000" baseline="-25000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2000" baseline="-25000" dirty="0" err="1">
                <a:solidFill>
                  <a:schemeClr val="bg1"/>
                </a:solidFill>
                <a:latin typeface="Calibri" pitchFamily="34" charset="0"/>
              </a:rPr>
              <a:t>i</a:t>
            </a:r>
            <a:r>
              <a:rPr lang="en-US" sz="2000" baseline="-25000" dirty="0">
                <a:solidFill>
                  <a:schemeClr val="bg1"/>
                </a:solidFill>
                <a:latin typeface="Calibri" pitchFamily="34" charset="0"/>
              </a:rPr>
              <a:t>)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of the 1 Gyr-old basalt is 0.70445.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Are the sources of the two types of basalts isotopically similar? </a:t>
            </a:r>
            <a:endParaRPr lang="en-GB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92BC891A-F687-EFE1-1C28-C17315769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1" y="4795679"/>
            <a:ext cx="57149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NO</a:t>
            </a:r>
            <a:endParaRPr lang="en-GB" sz="20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CB4EC49F-07A4-2BF6-1561-9BEC0568A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1" y="4795679"/>
            <a:ext cx="144779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Wingdings" panose="05000000000000000000" pitchFamily="2" charset="2"/>
              </a:rPr>
              <a:t> Why?</a:t>
            </a:r>
            <a:endParaRPr lang="en-GB" sz="20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83639711-B639-3568-467D-E14E6F8F3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5260970"/>
            <a:ext cx="9010650" cy="15542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We should compare the 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0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</a:t>
            </a:r>
            <a:r>
              <a:rPr lang="en-GB" sz="20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</a:t>
            </a:r>
            <a:r>
              <a:rPr lang="en-GB" sz="20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of the 1 Gyr-old basalt with the BSE</a:t>
            </a:r>
            <a:r>
              <a:rPr lang="en-GB" sz="20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(1 Gyr)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BSE</a:t>
            </a:r>
            <a:r>
              <a:rPr lang="en-GB" sz="20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(1 Gyr)</a:t>
            </a: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value</a:t>
            </a: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(assuming 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Rb/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0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(BSE)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= 0.0816, from literature) is 0.70328</a:t>
            </a:r>
            <a:r>
              <a:rPr lang="en-GB" sz="20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We can plot the two samples in terms of 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e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values. They have the same initial 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ratios, but different </a:t>
            </a:r>
            <a:r>
              <a:rPr lang="en-GB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e</a:t>
            </a:r>
            <a:r>
              <a:rPr lang="en-GB" sz="20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.(so the old one is more enriched than the young one).</a:t>
            </a:r>
          </a:p>
        </p:txBody>
      </p:sp>
    </p:spTree>
    <p:extLst>
      <p:ext uri="{BB962C8B-B14F-4D97-AF65-F5344CB8AC3E}">
        <p14:creationId xmlns:p14="http://schemas.microsoft.com/office/powerpoint/2010/main" val="399335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 build="p"/>
      <p:bldP spid="6" grpId="0" build="p"/>
      <p:bldP spid="7" grpId="0" uiExpand="1" build="p"/>
      <p:bldP spid="8" grpId="0" build="p"/>
      <p:bldP spid="9" grpId="0" build="p"/>
      <p:bldP spid="10" grpId="0" uiExpand="1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51543" y="1287463"/>
            <a:ext cx="8040914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schemeClr val="bg1"/>
                </a:solidFill>
                <a:latin typeface="Calibri" pitchFamily="34" charset="0"/>
              </a:rPr>
              <a:t>Now let us make another exercise</a:t>
            </a:r>
          </a:p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latin typeface="Calibri" pitchFamily="34" charset="0"/>
              </a:rPr>
              <a:t>#6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2" name="Text Box 4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31173" name="Text Box 5"/>
          <p:cNvSpPr txBox="1">
            <a:spLocks noChangeArrowheads="1"/>
          </p:cNvSpPr>
          <p:nvPr/>
        </p:nvSpPr>
        <p:spPr bwMode="auto">
          <a:xfrm>
            <a:off x="0" y="1876425"/>
            <a:ext cx="9144000" cy="563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Question:</a:t>
            </a:r>
          </a:p>
        </p:txBody>
      </p:sp>
      <p:sp>
        <p:nvSpPr>
          <p:cNvPr id="1031180" name="Text Box 12"/>
          <p:cNvSpPr txBox="1">
            <a:spLocks noChangeArrowheads="1"/>
          </p:cNvSpPr>
          <p:nvPr/>
        </p:nvSpPr>
        <p:spPr bwMode="auto">
          <a:xfrm>
            <a:off x="371475" y="585788"/>
            <a:ext cx="8401050" cy="13388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Let us assume that a depleted reservoir is interested in another partial melting process 1 Ga after the first melt extraction.</a:t>
            </a:r>
          </a:p>
        </p:txBody>
      </p:sp>
      <p:sp>
        <p:nvSpPr>
          <p:cNvPr id="1031182" name="Text Box 14"/>
          <p:cNvSpPr txBox="1">
            <a:spLocks noChangeArrowheads="1"/>
          </p:cNvSpPr>
          <p:nvPr/>
        </p:nvSpPr>
        <p:spPr bwMode="auto">
          <a:xfrm>
            <a:off x="133350" y="2459038"/>
            <a:ext cx="3810000" cy="1292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is the </a:t>
            </a:r>
            <a:r>
              <a:rPr lang="en-GB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Sr-Nd</a:t>
            </a: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isotopic composition of melt derived from this source?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311650" y="2686050"/>
            <a:ext cx="4733924" cy="3668713"/>
            <a:chOff x="2716" y="2012"/>
            <a:chExt cx="2982" cy="2311"/>
          </a:xfrm>
        </p:grpSpPr>
        <p:sp>
          <p:nvSpPr>
            <p:cNvPr id="1031171" name="Rectangle 3"/>
            <p:cNvSpPr>
              <a:spLocks noChangeArrowheads="1"/>
            </p:cNvSpPr>
            <p:nvPr/>
          </p:nvSpPr>
          <p:spPr bwMode="auto">
            <a:xfrm>
              <a:off x="2992" y="2018"/>
              <a:ext cx="2706" cy="19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31174" name="Text Box 6"/>
            <p:cNvSpPr txBox="1">
              <a:spLocks noChangeArrowheads="1"/>
            </p:cNvSpPr>
            <p:nvPr/>
          </p:nvSpPr>
          <p:spPr bwMode="auto">
            <a:xfrm>
              <a:off x="3903" y="3993"/>
              <a:ext cx="877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it-IT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1031175" name="Text Box 7"/>
            <p:cNvSpPr txBox="1">
              <a:spLocks noChangeArrowheads="1"/>
            </p:cNvSpPr>
            <p:nvPr/>
          </p:nvSpPr>
          <p:spPr bwMode="auto">
            <a:xfrm rot="16200000">
              <a:off x="2283" y="2866"/>
              <a:ext cx="119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it-IT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it-IT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it-IT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</a:t>
              </a:r>
            </a:p>
          </p:txBody>
        </p:sp>
        <p:sp>
          <p:nvSpPr>
            <p:cNvPr id="1031176" name="Line 8"/>
            <p:cNvSpPr>
              <a:spLocks noChangeShapeType="1"/>
            </p:cNvSpPr>
            <p:nvPr/>
          </p:nvSpPr>
          <p:spPr bwMode="auto">
            <a:xfrm flipV="1">
              <a:off x="3826" y="2012"/>
              <a:ext cx="0" cy="193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31177" name="Line 9"/>
            <p:cNvSpPr>
              <a:spLocks noChangeShapeType="1"/>
            </p:cNvSpPr>
            <p:nvPr/>
          </p:nvSpPr>
          <p:spPr bwMode="auto">
            <a:xfrm>
              <a:off x="2992" y="2761"/>
              <a:ext cx="27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31178" name="Text Box 10"/>
            <p:cNvSpPr txBox="1">
              <a:spLocks noChangeArrowheads="1"/>
            </p:cNvSpPr>
            <p:nvPr/>
          </p:nvSpPr>
          <p:spPr bwMode="auto">
            <a:xfrm>
              <a:off x="4418" y="2544"/>
              <a:ext cx="1262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b="1" dirty="0">
                  <a:solidFill>
                    <a:srgbClr val="FF0000"/>
                  </a:solidFill>
                  <a:effectLst/>
                  <a:latin typeface="Calibri" pitchFamily="34" charset="0"/>
                </a:rPr>
                <a:t>ChUR (0.51264)</a:t>
              </a:r>
            </a:p>
          </p:txBody>
        </p:sp>
        <p:sp>
          <p:nvSpPr>
            <p:cNvPr id="1031179" name="Text Box 11"/>
            <p:cNvSpPr txBox="1">
              <a:spLocks noChangeArrowheads="1"/>
            </p:cNvSpPr>
            <p:nvPr/>
          </p:nvSpPr>
          <p:spPr bwMode="auto">
            <a:xfrm rot="16200000">
              <a:off x="3126" y="3216"/>
              <a:ext cx="1150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b="1" dirty="0">
                  <a:solidFill>
                    <a:srgbClr val="0000FF"/>
                  </a:solidFill>
                  <a:effectLst/>
                  <a:latin typeface="Calibri" pitchFamily="34" charset="0"/>
                </a:rPr>
                <a:t>BSE (0.70445)</a:t>
              </a:r>
            </a:p>
          </p:txBody>
        </p:sp>
        <p:sp>
          <p:nvSpPr>
            <p:cNvPr id="1031183" name="AutoShape 15"/>
            <p:cNvSpPr>
              <a:spLocks noChangeArrowheads="1"/>
            </p:cNvSpPr>
            <p:nvPr/>
          </p:nvSpPr>
          <p:spPr bwMode="auto">
            <a:xfrm>
              <a:off x="2998" y="2032"/>
              <a:ext cx="771" cy="704"/>
            </a:xfrm>
            <a:prstGeom prst="irregularSeal1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31185" name="AutoShape 17"/>
            <p:cNvSpPr>
              <a:spLocks noChangeArrowheads="1"/>
            </p:cNvSpPr>
            <p:nvPr/>
          </p:nvSpPr>
          <p:spPr bwMode="auto">
            <a:xfrm rot="1103937">
              <a:off x="4235" y="2989"/>
              <a:ext cx="1305" cy="729"/>
            </a:xfrm>
            <a:prstGeom prst="irregularSeal1">
              <a:avLst/>
            </a:prstGeom>
            <a:solidFill>
              <a:srgbClr val="00CC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1031186" name="Text Box 18"/>
            <p:cNvSpPr txBox="1">
              <a:spLocks noChangeArrowheads="1"/>
            </p:cNvSpPr>
            <p:nvPr/>
          </p:nvSpPr>
          <p:spPr bwMode="auto">
            <a:xfrm>
              <a:off x="3109" y="2212"/>
              <a:ext cx="534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DR</a:t>
              </a:r>
            </a:p>
          </p:txBody>
        </p:sp>
        <p:sp>
          <p:nvSpPr>
            <p:cNvPr id="1031187" name="Text Box 19"/>
            <p:cNvSpPr txBox="1">
              <a:spLocks noChangeArrowheads="1"/>
            </p:cNvSpPr>
            <p:nvPr/>
          </p:nvSpPr>
          <p:spPr bwMode="auto">
            <a:xfrm>
              <a:off x="4625" y="3178"/>
              <a:ext cx="534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ER</a:t>
              </a:r>
            </a:p>
          </p:txBody>
        </p:sp>
      </p:grpSp>
      <p:sp>
        <p:nvSpPr>
          <p:cNvPr id="1031189" name="AutoShape 21"/>
          <p:cNvSpPr>
            <a:spLocks noChangeArrowheads="1"/>
          </p:cNvSpPr>
          <p:nvPr/>
        </p:nvSpPr>
        <p:spPr bwMode="auto">
          <a:xfrm rot="-1226903">
            <a:off x="4802188" y="2717800"/>
            <a:ext cx="1223962" cy="1117600"/>
          </a:xfrm>
          <a:prstGeom prst="irregularSeal1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31190" name="Text Box 22"/>
          <p:cNvSpPr txBox="1">
            <a:spLocks noChangeArrowheads="1"/>
          </p:cNvSpPr>
          <p:nvPr/>
        </p:nvSpPr>
        <p:spPr bwMode="auto">
          <a:xfrm>
            <a:off x="133350" y="4310063"/>
            <a:ext cx="4159250" cy="1692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This means that it is possible to hypothesize a depleted source for magmas plotting in the Depleted Quadrant.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173" grpId="0"/>
      <p:bldP spid="1031180" grpId="0"/>
      <p:bldP spid="1031182" grpId="0"/>
      <p:bldP spid="1031189" grpId="0" animBg="1"/>
      <p:bldP spid="1031190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3"/>
          <p:cNvGrpSpPr>
            <a:grpSpLocks/>
          </p:cNvGrpSpPr>
          <p:nvPr/>
        </p:nvGrpSpPr>
        <p:grpSpPr bwMode="auto">
          <a:xfrm>
            <a:off x="4311650" y="2686050"/>
            <a:ext cx="4733924" cy="3668713"/>
            <a:chOff x="2716" y="2012"/>
            <a:chExt cx="2982" cy="2311"/>
          </a:xfrm>
        </p:grpSpPr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2992" y="2018"/>
              <a:ext cx="2706" cy="19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3903" y="3993"/>
              <a:ext cx="877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it-IT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 rot="16200000">
              <a:off x="2283" y="2866"/>
              <a:ext cx="119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it-IT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it-IT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it-IT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</a:t>
              </a:r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 flipV="1">
              <a:off x="3826" y="2012"/>
              <a:ext cx="0" cy="193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>
              <a:off x="2992" y="2761"/>
              <a:ext cx="27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4418" y="2544"/>
              <a:ext cx="1262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b="1" dirty="0">
                  <a:solidFill>
                    <a:srgbClr val="FF0000"/>
                  </a:solidFill>
                  <a:effectLst/>
                  <a:latin typeface="Calibri" pitchFamily="34" charset="0"/>
                </a:rPr>
                <a:t>ChUR (0.51264)</a:t>
              </a:r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 rot="16200000">
              <a:off x="3126" y="3216"/>
              <a:ext cx="1150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b="1" dirty="0">
                  <a:solidFill>
                    <a:srgbClr val="0000FF"/>
                  </a:solidFill>
                  <a:effectLst/>
                  <a:latin typeface="Calibri" pitchFamily="34" charset="0"/>
                </a:rPr>
                <a:t>BSE (0.70445)</a:t>
              </a:r>
            </a:p>
          </p:txBody>
        </p:sp>
        <p:sp>
          <p:nvSpPr>
            <p:cNvPr id="29" name="AutoShape 15"/>
            <p:cNvSpPr>
              <a:spLocks noChangeArrowheads="1"/>
            </p:cNvSpPr>
            <p:nvPr/>
          </p:nvSpPr>
          <p:spPr bwMode="auto">
            <a:xfrm>
              <a:off x="2998" y="2032"/>
              <a:ext cx="771" cy="704"/>
            </a:xfrm>
            <a:prstGeom prst="irregularSeal1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30" name="AutoShape 17"/>
            <p:cNvSpPr>
              <a:spLocks noChangeArrowheads="1"/>
            </p:cNvSpPr>
            <p:nvPr/>
          </p:nvSpPr>
          <p:spPr bwMode="auto">
            <a:xfrm rot="1103937">
              <a:off x="4235" y="2989"/>
              <a:ext cx="1305" cy="729"/>
            </a:xfrm>
            <a:prstGeom prst="irregularSeal1">
              <a:avLst/>
            </a:prstGeom>
            <a:solidFill>
              <a:srgbClr val="00CC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3109" y="2212"/>
              <a:ext cx="534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DR</a:t>
              </a: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4625" y="3178"/>
              <a:ext cx="534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ER</a:t>
              </a:r>
            </a:p>
          </p:txBody>
        </p:sp>
      </p:grpSp>
      <p:sp>
        <p:nvSpPr>
          <p:cNvPr id="1084419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84421" name="Text Box 5"/>
          <p:cNvSpPr txBox="1">
            <a:spLocks noChangeArrowheads="1"/>
          </p:cNvSpPr>
          <p:nvPr/>
        </p:nvSpPr>
        <p:spPr bwMode="auto">
          <a:xfrm>
            <a:off x="371475" y="585788"/>
            <a:ext cx="8401050" cy="19543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other words: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Values of </a:t>
            </a:r>
            <a:r>
              <a:rPr lang="en-GB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6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&gt;0 and </a:t>
            </a:r>
            <a:r>
              <a:rPr lang="en-GB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e</a:t>
            </a:r>
            <a:r>
              <a:rPr lang="en-GB" sz="26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&lt;0 in an igneous rock indicate a mantle source that has suffered melt extraction for a long time (i.e., this rock derives from a Depleted Mantle).</a:t>
            </a:r>
          </a:p>
        </p:txBody>
      </p:sp>
      <p:sp>
        <p:nvSpPr>
          <p:cNvPr id="1084435" name="AutoShape 19"/>
          <p:cNvSpPr>
            <a:spLocks noChangeArrowheads="1"/>
          </p:cNvSpPr>
          <p:nvPr/>
        </p:nvSpPr>
        <p:spPr bwMode="auto">
          <a:xfrm rot="-1226903">
            <a:off x="4802188" y="2717800"/>
            <a:ext cx="1223962" cy="1117600"/>
          </a:xfrm>
          <a:prstGeom prst="irregularSeal1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1084437" name="Text Box 21"/>
          <p:cNvSpPr txBox="1">
            <a:spLocks noChangeArrowheads="1"/>
          </p:cNvSpPr>
          <p:nvPr/>
        </p:nvSpPr>
        <p:spPr bwMode="auto">
          <a:xfrm>
            <a:off x="276226" y="2870200"/>
            <a:ext cx="3921124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When did the depletion event occur?</a:t>
            </a:r>
          </a:p>
        </p:txBody>
      </p:sp>
      <p:sp>
        <p:nvSpPr>
          <p:cNvPr id="1084438" name="Text Box 22"/>
          <p:cNvSpPr txBox="1">
            <a:spLocks noChangeArrowheads="1"/>
          </p:cNvSpPr>
          <p:nvPr/>
        </p:nvSpPr>
        <p:spPr bwMode="auto">
          <a:xfrm>
            <a:off x="276226" y="3852863"/>
            <a:ext cx="3908424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Short time before magma production?</a:t>
            </a:r>
          </a:p>
        </p:txBody>
      </p:sp>
      <p:sp>
        <p:nvSpPr>
          <p:cNvPr id="1084439" name="Text Box 23"/>
          <p:cNvSpPr txBox="1">
            <a:spLocks noChangeArrowheads="1"/>
          </p:cNvSpPr>
          <p:nvPr/>
        </p:nvSpPr>
        <p:spPr bwMode="auto">
          <a:xfrm>
            <a:off x="276225" y="4945063"/>
            <a:ext cx="3879850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Or much earlier?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4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84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4421" grpId="0" build="p"/>
      <p:bldP spid="1084437" grpId="0"/>
      <p:bldP spid="1084438" grpId="0"/>
      <p:bldP spid="1084439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749800" y="2695575"/>
            <a:ext cx="4295774" cy="306546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196012" y="5830888"/>
            <a:ext cx="139223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it-IT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it-IT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 rot="16200000">
            <a:off x="3624262" y="4041775"/>
            <a:ext cx="18986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it-IT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it-IT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 flipV="1">
            <a:off x="6073775" y="2686050"/>
            <a:ext cx="0" cy="307498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4749800" y="3875088"/>
            <a:ext cx="4286249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7013574" y="3530600"/>
            <a:ext cx="2003425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b="1" dirty="0">
                <a:solidFill>
                  <a:srgbClr val="FF0000"/>
                </a:solidFill>
                <a:effectLst/>
                <a:latin typeface="Calibri" pitchFamily="34" charset="0"/>
              </a:rPr>
              <a:t>ChUR (0.51264)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 rot="16200000">
            <a:off x="4962525" y="4597400"/>
            <a:ext cx="1825625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b="1" dirty="0">
                <a:solidFill>
                  <a:srgbClr val="0000FF"/>
                </a:solidFill>
                <a:effectLst/>
                <a:latin typeface="Calibri" pitchFamily="34" charset="0"/>
              </a:rPr>
              <a:t>BSE (0.70445)</a:t>
            </a:r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 rot="1103937">
            <a:off x="6723062" y="4237038"/>
            <a:ext cx="2071687" cy="1157288"/>
          </a:xfrm>
          <a:prstGeom prst="irregularSeal1">
            <a:avLst/>
          </a:prstGeom>
          <a:solidFill>
            <a:srgbClr val="00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7342187" y="4537075"/>
            <a:ext cx="847725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ER</a:t>
            </a:r>
          </a:p>
        </p:txBody>
      </p:sp>
      <p:sp>
        <p:nvSpPr>
          <p:cNvPr id="1033220" name="Text Box 4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33221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Question:</a:t>
            </a:r>
          </a:p>
        </p:txBody>
      </p:sp>
      <p:sp>
        <p:nvSpPr>
          <p:cNvPr id="1033228" name="Text Box 12"/>
          <p:cNvSpPr txBox="1">
            <a:spLocks noChangeArrowheads="1"/>
          </p:cNvSpPr>
          <p:nvPr/>
        </p:nvSpPr>
        <p:spPr bwMode="auto">
          <a:xfrm>
            <a:off x="371475" y="1085850"/>
            <a:ext cx="840105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Can Enriched Regions interact with Depleted Reservoirs?</a:t>
            </a:r>
          </a:p>
        </p:txBody>
      </p:sp>
      <p:sp>
        <p:nvSpPr>
          <p:cNvPr id="1033236" name="Text Box 20"/>
          <p:cNvSpPr txBox="1">
            <a:spLocks noChangeArrowheads="1"/>
          </p:cNvSpPr>
          <p:nvPr/>
        </p:nvSpPr>
        <p:spPr bwMode="auto">
          <a:xfrm>
            <a:off x="0" y="1995488"/>
            <a:ext cx="9144000" cy="5632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YES, of course</a:t>
            </a:r>
          </a:p>
        </p:txBody>
      </p:sp>
      <p:sp>
        <p:nvSpPr>
          <p:cNvPr id="1033237" name="Text Box 21"/>
          <p:cNvSpPr txBox="1">
            <a:spLocks noChangeArrowheads="1"/>
          </p:cNvSpPr>
          <p:nvPr/>
        </p:nvSpPr>
        <p:spPr bwMode="auto">
          <a:xfrm>
            <a:off x="190499" y="2668588"/>
            <a:ext cx="4011613" cy="1292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is the commonest way to allow interaction between these two regions?</a:t>
            </a:r>
          </a:p>
        </p:txBody>
      </p:sp>
      <p:sp>
        <p:nvSpPr>
          <p:cNvPr id="1033238" name="Text Box 22"/>
          <p:cNvSpPr txBox="1">
            <a:spLocks noChangeArrowheads="1"/>
          </p:cNvSpPr>
          <p:nvPr/>
        </p:nvSpPr>
        <p:spPr bwMode="auto">
          <a:xfrm>
            <a:off x="1587" y="4608513"/>
            <a:ext cx="4389438" cy="1292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Recycling of crustal lithologies essentially (</a:t>
            </a: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but not exclusively</a:t>
            </a:r>
            <a:r>
              <a:rPr lang="en-GB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 via subduction processes.</a:t>
            </a:r>
          </a:p>
        </p:txBody>
      </p:sp>
      <p:sp>
        <p:nvSpPr>
          <p:cNvPr id="1033239" name="AutoShape 23"/>
          <p:cNvSpPr>
            <a:spLocks noChangeArrowheads="1"/>
          </p:cNvSpPr>
          <p:nvPr/>
        </p:nvSpPr>
        <p:spPr bwMode="auto">
          <a:xfrm rot="12784521">
            <a:off x="5291138" y="3771900"/>
            <a:ext cx="1995487" cy="430213"/>
          </a:xfrm>
          <a:prstGeom prst="leftArrow">
            <a:avLst>
              <a:gd name="adj1" fmla="val 50000"/>
              <a:gd name="adj2" fmla="val 115959"/>
            </a:avLst>
          </a:prstGeom>
          <a:gradFill rotWithShape="0">
            <a:gsLst>
              <a:gs pos="0">
                <a:srgbClr val="CC6600"/>
              </a:gs>
              <a:gs pos="100000">
                <a:srgbClr val="00CC00"/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34" name="AutoShape 15"/>
          <p:cNvSpPr>
            <a:spLocks noChangeArrowheads="1"/>
          </p:cNvSpPr>
          <p:nvPr/>
        </p:nvSpPr>
        <p:spPr bwMode="auto">
          <a:xfrm>
            <a:off x="4759325" y="2717800"/>
            <a:ext cx="1223962" cy="1117600"/>
          </a:xfrm>
          <a:prstGeom prst="irregularSeal1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it-IT">
              <a:latin typeface="Calibri" pitchFamily="34" charset="0"/>
            </a:endParaRP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4935537" y="3003550"/>
            <a:ext cx="847725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3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221" grpId="0"/>
      <p:bldP spid="1033228" grpId="0"/>
      <p:bldP spid="1033236" grpId="0"/>
      <p:bldP spid="1033237" grpId="0"/>
      <p:bldP spid="1033238" grpId="0"/>
      <p:bldP spid="10332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PETROLOGICAL MODELLING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71475" y="692150"/>
            <a:ext cx="840105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Basalts (and therefore MORB too) are generated when all four of the lherzolite phases are present in some proportion.</a:t>
            </a: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1" charset="-128"/>
            </a:endParaRPr>
          </a:p>
          <a:p>
            <a:pPr algn="l">
              <a:defRPr/>
            </a:pP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1" charset="-128"/>
            </a:endParaRPr>
          </a:p>
          <a:p>
            <a:pPr algn="r"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The relative amounts of these minerals is not important, so that some of these basalt-yielding source regions would be called olivine-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websterites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 (pyroxenites), (cpx-poor) harzburgites or lherzolites.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71475" y="3994150"/>
            <a:ext cx="840105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Mantle rocks can be, at the same time: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1" charset="-128"/>
            </a:endParaRPr>
          </a:p>
          <a:p>
            <a:pPr algn="l">
              <a:defRPr/>
            </a:pPr>
            <a:endParaRPr lang="en-GB" sz="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1" charset="-128"/>
            </a:endParaRPr>
          </a:p>
          <a:p>
            <a:pPr algn="l"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Fertile and Enriched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(e.g., OIB sources)</a:t>
            </a:r>
            <a:endParaRPr lang="en-GB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1" charset="-128"/>
            </a:endParaRPr>
          </a:p>
          <a:p>
            <a:pPr algn="l">
              <a:defRPr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Fertile and Depleted 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(e.g., MORB sources)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1" charset="-128"/>
            </a:endParaRPr>
          </a:p>
          <a:p>
            <a:pPr algn="l"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Sterile and Enriched 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(</a:t>
            </a:r>
            <a:r>
              <a:rPr lang="en-GB" sz="23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e.g.</a:t>
            </a:r>
            <a:r>
              <a:rPr lang="en-GB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 </a:t>
            </a:r>
            <a:r>
              <a:rPr lang="en-GB" sz="23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Dunite xenoliths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)</a:t>
            </a:r>
            <a:endParaRPr lang="en-GB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1" charset="-128"/>
            </a:endParaRPr>
          </a:p>
          <a:p>
            <a:pPr algn="l">
              <a:defRPr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Sterile and Depleted 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(</a:t>
            </a:r>
            <a:r>
              <a:rPr lang="en-GB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unable to produce basalts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1" charset="-128"/>
              </a:rPr>
              <a:t>)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/>
      <p:bldP spid="48132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8" name="Text Box 4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35276" name="Text Box 12"/>
          <p:cNvSpPr txBox="1">
            <a:spLocks noChangeArrowheads="1"/>
          </p:cNvSpPr>
          <p:nvPr/>
        </p:nvSpPr>
        <p:spPr bwMode="auto">
          <a:xfrm>
            <a:off x="371475" y="601663"/>
            <a:ext cx="8401050" cy="124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Recycling crustal lithologies has the typical effect of increasing </a:t>
            </a: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and lowering </a:t>
            </a: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of the contaminated mantle source.</a:t>
            </a:r>
          </a:p>
        </p:txBody>
      </p:sp>
      <p:sp>
        <p:nvSpPr>
          <p:cNvPr id="1035281" name="Text Box 17"/>
          <p:cNvSpPr txBox="1">
            <a:spLocks noChangeArrowheads="1"/>
          </p:cNvSpPr>
          <p:nvPr/>
        </p:nvSpPr>
        <p:spPr bwMode="auto">
          <a:xfrm>
            <a:off x="371475" y="1817688"/>
            <a:ext cx="8401050" cy="860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change of isotopic composition of the depleted reservoir is generally substantial.</a:t>
            </a:r>
          </a:p>
        </p:txBody>
      </p:sp>
      <p:sp>
        <p:nvSpPr>
          <p:cNvPr id="1035282" name="Text Box 18"/>
          <p:cNvSpPr txBox="1">
            <a:spLocks noChangeArrowheads="1"/>
          </p:cNvSpPr>
          <p:nvPr/>
        </p:nvSpPr>
        <p:spPr bwMode="auto">
          <a:xfrm>
            <a:off x="0" y="3551238"/>
            <a:ext cx="4470400" cy="26930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DR have very low elemental Sr and Nd compared to ER.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 a mixing process the two most important factors are: Sr-Nd elemental content and Sr-Nd isotopic difference.</a:t>
            </a:r>
          </a:p>
        </p:txBody>
      </p:sp>
      <p:sp>
        <p:nvSpPr>
          <p:cNvPr id="1035286" name="Text Box 22"/>
          <p:cNvSpPr txBox="1">
            <a:spLocks noChangeArrowheads="1"/>
          </p:cNvSpPr>
          <p:nvPr/>
        </p:nvSpPr>
        <p:spPr bwMode="auto">
          <a:xfrm>
            <a:off x="0" y="2747963"/>
            <a:ext cx="4383088" cy="668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4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Why?</a:t>
            </a:r>
          </a:p>
        </p:txBody>
      </p:sp>
      <p:grpSp>
        <p:nvGrpSpPr>
          <p:cNvPr id="33" name="Gruppo 32"/>
          <p:cNvGrpSpPr/>
          <p:nvPr/>
        </p:nvGrpSpPr>
        <p:grpSpPr>
          <a:xfrm>
            <a:off x="4311649" y="2686050"/>
            <a:ext cx="4733925" cy="3668713"/>
            <a:chOff x="4311649" y="3194050"/>
            <a:chExt cx="4733925" cy="3668713"/>
          </a:xfrm>
        </p:grpSpPr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4749800" y="3203575"/>
              <a:ext cx="4295774" cy="30654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6196012" y="6338888"/>
              <a:ext cx="1392237" cy="523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87</a:t>
              </a:r>
              <a:r>
                <a:rPr lang="it-IT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Sr/</a:t>
              </a:r>
              <a:r>
                <a:rPr lang="it-IT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86</a:t>
              </a:r>
              <a:r>
                <a:rPr lang="it-IT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Sr</a:t>
              </a: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 rot="16200000">
              <a:off x="3624262" y="4549775"/>
              <a:ext cx="1898650" cy="523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it-IT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143</a:t>
              </a:r>
              <a:r>
                <a:rPr lang="it-IT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Nd/</a:t>
              </a:r>
              <a:r>
                <a:rPr lang="it-IT" sz="2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144</a:t>
              </a:r>
              <a:r>
                <a:rPr lang="it-IT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Nd</a:t>
              </a: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 flipV="1">
              <a:off x="6073775" y="3194050"/>
              <a:ext cx="0" cy="30749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4749800" y="4383088"/>
              <a:ext cx="428624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7013574" y="4038600"/>
              <a:ext cx="2003425" cy="339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b="1" dirty="0">
                  <a:solidFill>
                    <a:srgbClr val="FF0000"/>
                  </a:solidFill>
                  <a:effectLst/>
                  <a:latin typeface="Calibri" pitchFamily="34" charset="0"/>
                </a:rPr>
                <a:t>ChUR (0.51264)</a:t>
              </a:r>
            </a:p>
          </p:txBody>
        </p:sp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 rot="16200000">
              <a:off x="4962525" y="5105400"/>
              <a:ext cx="1825625" cy="339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b="1" dirty="0">
                  <a:solidFill>
                    <a:srgbClr val="0000FF"/>
                  </a:solidFill>
                  <a:effectLst/>
                  <a:latin typeface="Calibri" pitchFamily="34" charset="0"/>
                </a:rPr>
                <a:t>BSE (0.70445)</a:t>
              </a:r>
            </a:p>
          </p:txBody>
        </p:sp>
        <p:sp>
          <p:nvSpPr>
            <p:cNvPr id="28" name="AutoShape 17"/>
            <p:cNvSpPr>
              <a:spLocks noChangeArrowheads="1"/>
            </p:cNvSpPr>
            <p:nvPr/>
          </p:nvSpPr>
          <p:spPr bwMode="auto">
            <a:xfrm rot="1103937">
              <a:off x="6723062" y="4745038"/>
              <a:ext cx="2071687" cy="1157288"/>
            </a:xfrm>
            <a:prstGeom prst="irregularSeal1">
              <a:avLst/>
            </a:prstGeom>
            <a:solidFill>
              <a:srgbClr val="00CC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7342187" y="5045075"/>
              <a:ext cx="847725" cy="5032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ER</a:t>
              </a:r>
            </a:p>
          </p:txBody>
        </p:sp>
        <p:sp>
          <p:nvSpPr>
            <p:cNvPr id="30" name="AutoShape 23"/>
            <p:cNvSpPr>
              <a:spLocks noChangeArrowheads="1"/>
            </p:cNvSpPr>
            <p:nvPr/>
          </p:nvSpPr>
          <p:spPr bwMode="auto">
            <a:xfrm rot="12784521">
              <a:off x="5291138" y="4279900"/>
              <a:ext cx="1995487" cy="430213"/>
            </a:xfrm>
            <a:prstGeom prst="leftArrow">
              <a:avLst>
                <a:gd name="adj1" fmla="val 50000"/>
                <a:gd name="adj2" fmla="val 115959"/>
              </a:avLst>
            </a:prstGeom>
            <a:gradFill rotWithShape="0">
              <a:gsLst>
                <a:gs pos="0">
                  <a:srgbClr val="CC6600"/>
                </a:gs>
                <a:gs pos="100000">
                  <a:srgbClr val="00CC00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31" name="AutoShape 15"/>
            <p:cNvSpPr>
              <a:spLocks noChangeArrowheads="1"/>
            </p:cNvSpPr>
            <p:nvPr/>
          </p:nvSpPr>
          <p:spPr bwMode="auto">
            <a:xfrm>
              <a:off x="4759325" y="3225800"/>
              <a:ext cx="1223962" cy="1117600"/>
            </a:xfrm>
            <a:prstGeom prst="irregularSeal1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Calibri" pitchFamily="34" charset="0"/>
              </a:endParaRPr>
            </a:p>
          </p:txBody>
        </p:sp>
        <p:sp>
          <p:nvSpPr>
            <p:cNvPr id="32" name="Text Box 18"/>
            <p:cNvSpPr txBox="1">
              <a:spLocks noChangeArrowheads="1"/>
            </p:cNvSpPr>
            <p:nvPr/>
          </p:nvSpPr>
          <p:spPr bwMode="auto">
            <a:xfrm>
              <a:off x="4935537" y="3511550"/>
              <a:ext cx="847725" cy="5032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GB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DR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5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5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5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5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5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76" grpId="0" build="p"/>
      <p:bldP spid="1035281" grpId="0" build="p"/>
      <p:bldP spid="1035282" grpId="0" build="p"/>
      <p:bldP spid="1035286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6" name="Text Box 4"/>
          <p:cNvSpPr txBox="1">
            <a:spLocks noChangeArrowheads="1"/>
          </p:cNvSpPr>
          <p:nvPr/>
        </p:nvSpPr>
        <p:spPr bwMode="auto">
          <a:xfrm>
            <a:off x="0" y="55563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68037" name="Text Box 5"/>
          <p:cNvSpPr txBox="1">
            <a:spLocks noChangeArrowheads="1"/>
          </p:cNvSpPr>
          <p:nvPr/>
        </p:nvSpPr>
        <p:spPr bwMode="auto">
          <a:xfrm>
            <a:off x="152400" y="601663"/>
            <a:ext cx="88392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Mantle sources that have interacted with (ancient) crust-derived lithologies are therefore Enriched in terms of Sr-Nd isotopic ratios, at least compared to typical DMM sources.</a:t>
            </a:r>
          </a:p>
        </p:txBody>
      </p:sp>
      <p:sp>
        <p:nvSpPr>
          <p:cNvPr id="1068051" name="Text Box 19"/>
          <p:cNvSpPr txBox="1">
            <a:spLocks noChangeArrowheads="1"/>
          </p:cNvSpPr>
          <p:nvPr/>
        </p:nvSpPr>
        <p:spPr bwMode="auto">
          <a:xfrm>
            <a:off x="0" y="2405063"/>
            <a:ext cx="9144000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 second set of Mantle component identifiable with Sr-Nd isotopes is represented by Enriched Mantle (EM) components.</a:t>
            </a:r>
          </a:p>
          <a:p>
            <a:pPr algn="l">
              <a:defRPr/>
            </a:pP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These are generally divided into two main types:</a:t>
            </a:r>
          </a:p>
          <a:p>
            <a:pPr algn="l">
              <a:defRPr/>
            </a:pP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l">
              <a:defRPr/>
            </a:pP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	EM-I 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(Enriched Mantle Type One)</a:t>
            </a:r>
          </a:p>
          <a:p>
            <a:pPr algn="l">
              <a:defRPr/>
            </a:pP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	EM-II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(Enriched Mantle Type Two)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37" grpId="0"/>
      <p:bldP spid="1068051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20" name="Picture 4"/>
          <p:cNvPicPr>
            <a:picLocks noChangeAspect="1" noChangeArrowheads="1"/>
          </p:cNvPicPr>
          <p:nvPr/>
        </p:nvPicPr>
        <p:blipFill>
          <a:blip r:embed="rId4" cstate="print"/>
          <a:srcRect l="1196" t="1147" r="1086" b="1074"/>
          <a:stretch>
            <a:fillRect/>
          </a:stretch>
        </p:blipFill>
        <p:spPr bwMode="auto">
          <a:xfrm>
            <a:off x="107504" y="651007"/>
            <a:ext cx="878497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25" name="Connettore 1 2624"/>
          <p:cNvCxnSpPr/>
          <p:nvPr/>
        </p:nvCxnSpPr>
        <p:spPr>
          <a:xfrm flipH="1" flipV="1">
            <a:off x="4429760" y="851875"/>
            <a:ext cx="0" cy="5105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7" name="Connettore 1 2626"/>
          <p:cNvCxnSpPr/>
          <p:nvPr/>
        </p:nvCxnSpPr>
        <p:spPr>
          <a:xfrm flipH="1">
            <a:off x="1444625" y="4385015"/>
            <a:ext cx="712311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32" name="Ovale 2631"/>
          <p:cNvSpPr/>
          <p:nvPr/>
        </p:nvSpPr>
        <p:spPr>
          <a:xfrm>
            <a:off x="4469149" y="5385038"/>
            <a:ext cx="1266315" cy="1201274"/>
          </a:xfrm>
          <a:prstGeom prst="ellipse">
            <a:avLst/>
          </a:prstGeom>
          <a:solidFill>
            <a:srgbClr val="FFFF00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EMI</a:t>
            </a:r>
          </a:p>
        </p:txBody>
      </p:sp>
      <p:sp>
        <p:nvSpPr>
          <p:cNvPr id="2633" name="Ovale 2632"/>
          <p:cNvSpPr/>
          <p:nvPr/>
        </p:nvSpPr>
        <p:spPr>
          <a:xfrm>
            <a:off x="7658655" y="4063735"/>
            <a:ext cx="1288104" cy="1224135"/>
          </a:xfrm>
          <a:prstGeom prst="ellipse">
            <a:avLst/>
          </a:prstGeom>
          <a:solidFill>
            <a:srgbClr val="FF0000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EMII</a:t>
            </a:r>
          </a:p>
        </p:txBody>
      </p:sp>
      <p:sp>
        <p:nvSpPr>
          <p:cNvPr id="2634" name="Ovale 2633"/>
          <p:cNvSpPr/>
          <p:nvPr/>
        </p:nvSpPr>
        <p:spPr>
          <a:xfrm>
            <a:off x="1604029" y="2911815"/>
            <a:ext cx="1440161" cy="1087121"/>
          </a:xfrm>
          <a:prstGeom prst="ellipse">
            <a:avLst/>
          </a:prstGeom>
          <a:solidFill>
            <a:srgbClr val="FF33CC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HIMU</a:t>
            </a:r>
          </a:p>
        </p:txBody>
      </p:sp>
      <p:sp>
        <p:nvSpPr>
          <p:cNvPr id="2635" name="Ovale 2634"/>
          <p:cNvSpPr/>
          <p:nvPr/>
        </p:nvSpPr>
        <p:spPr>
          <a:xfrm>
            <a:off x="726502" y="392135"/>
            <a:ext cx="1400290" cy="1137920"/>
          </a:xfrm>
          <a:prstGeom prst="ellipse">
            <a:avLst/>
          </a:prstGeom>
          <a:solidFill>
            <a:srgbClr val="00FFFF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DMM</a:t>
            </a:r>
          </a:p>
        </p:txBody>
      </p:sp>
      <p:sp>
        <p:nvSpPr>
          <p:cNvPr id="2636" name="CasellaDiTesto 2635"/>
          <p:cNvSpPr txBox="1"/>
          <p:nvPr/>
        </p:nvSpPr>
        <p:spPr>
          <a:xfrm>
            <a:off x="1196974" y="5156858"/>
            <a:ext cx="3155951" cy="86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GB" sz="2000" dirty="0">
                <a:solidFill>
                  <a:schemeClr val="tx1"/>
                </a:solidFill>
                <a:effectLst/>
                <a:latin typeface="Calibri" pitchFamily="34" charset="0"/>
              </a:rPr>
              <a:t>Composition of primitive (i.e., assuming no crust formation) mantle</a:t>
            </a:r>
          </a:p>
        </p:txBody>
      </p:sp>
      <p:sp>
        <p:nvSpPr>
          <p:cNvPr id="2639" name="CasellaDiTesto 2638"/>
          <p:cNvSpPr txBox="1"/>
          <p:nvPr/>
        </p:nvSpPr>
        <p:spPr>
          <a:xfrm>
            <a:off x="1511819" y="4320947"/>
            <a:ext cx="92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chemeClr val="tx1"/>
                </a:solidFill>
                <a:latin typeface="Calibri" pitchFamily="34" charset="0"/>
              </a:rPr>
              <a:t>ChUR</a:t>
            </a:r>
          </a:p>
        </p:txBody>
      </p:sp>
      <p:sp>
        <p:nvSpPr>
          <p:cNvPr id="2641" name="CasellaDiTesto 2640"/>
          <p:cNvSpPr txBox="1"/>
          <p:nvPr/>
        </p:nvSpPr>
        <p:spPr>
          <a:xfrm rot="16200000">
            <a:off x="4185367" y="1732748"/>
            <a:ext cx="835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chemeClr val="tx1"/>
                </a:solidFill>
                <a:latin typeface="Calibri" pitchFamily="34" charset="0"/>
              </a:rPr>
              <a:t>BSE</a:t>
            </a:r>
          </a:p>
        </p:txBody>
      </p:sp>
      <p:sp>
        <p:nvSpPr>
          <p:cNvPr id="2643" name="Figura a mano libera 2642"/>
          <p:cNvSpPr/>
          <p:nvPr/>
        </p:nvSpPr>
        <p:spPr>
          <a:xfrm>
            <a:off x="2621280" y="4527255"/>
            <a:ext cx="1615440" cy="633984"/>
          </a:xfrm>
          <a:custGeom>
            <a:avLst/>
            <a:gdLst>
              <a:gd name="connsiteX0" fmla="*/ 0 w 1731264"/>
              <a:gd name="connsiteY0" fmla="*/ 664464 h 664464"/>
              <a:gd name="connsiteX1" fmla="*/ 841248 w 1731264"/>
              <a:gd name="connsiteY1" fmla="*/ 231648 h 664464"/>
              <a:gd name="connsiteX2" fmla="*/ 1207008 w 1731264"/>
              <a:gd name="connsiteY2" fmla="*/ 335280 h 664464"/>
              <a:gd name="connsiteX3" fmla="*/ 1731264 w 1731264"/>
              <a:gd name="connsiteY3" fmla="*/ 0 h 66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1264" h="664464">
                <a:moveTo>
                  <a:pt x="0" y="664464"/>
                </a:moveTo>
                <a:cubicBezTo>
                  <a:pt x="320040" y="475488"/>
                  <a:pt x="640080" y="286512"/>
                  <a:pt x="841248" y="231648"/>
                </a:cubicBezTo>
                <a:cubicBezTo>
                  <a:pt x="1042416" y="176784"/>
                  <a:pt x="1058672" y="373888"/>
                  <a:pt x="1207008" y="335280"/>
                </a:cubicBezTo>
                <a:cubicBezTo>
                  <a:pt x="1355344" y="296672"/>
                  <a:pt x="1543304" y="148336"/>
                  <a:pt x="1731264" y="0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atin typeface="Calibri" pitchFamily="34" charset="0"/>
            </a:endParaRPr>
          </a:p>
        </p:txBody>
      </p:sp>
      <p:sp>
        <p:nvSpPr>
          <p:cNvPr id="2645" name="CasellaDiTesto 2644"/>
          <p:cNvSpPr txBox="1"/>
          <p:nvPr/>
        </p:nvSpPr>
        <p:spPr>
          <a:xfrm>
            <a:off x="5700661" y="5673993"/>
            <a:ext cx="231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Pitcairn, Walvis Ridge</a:t>
            </a:r>
          </a:p>
        </p:txBody>
      </p:sp>
      <p:sp>
        <p:nvSpPr>
          <p:cNvPr id="2647" name="CasellaDiTesto 2646"/>
          <p:cNvSpPr txBox="1"/>
          <p:nvPr/>
        </p:nvSpPr>
        <p:spPr>
          <a:xfrm>
            <a:off x="6747641" y="3350873"/>
            <a:ext cx="1801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Samoa, </a:t>
            </a:r>
          </a:p>
          <a:p>
            <a:pPr algn="r"/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Society Islands</a:t>
            </a:r>
          </a:p>
        </p:txBody>
      </p:sp>
      <p:sp>
        <p:nvSpPr>
          <p:cNvPr id="2648" name="CasellaDiTesto 2647"/>
          <p:cNvSpPr txBox="1"/>
          <p:nvPr/>
        </p:nvSpPr>
        <p:spPr>
          <a:xfrm>
            <a:off x="1387963" y="3765369"/>
            <a:ext cx="177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St. Helena,</a:t>
            </a:r>
          </a:p>
          <a:p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Cook-Austral</a:t>
            </a:r>
          </a:p>
        </p:txBody>
      </p:sp>
      <p:sp>
        <p:nvSpPr>
          <p:cNvPr id="2649" name="CasellaDiTesto 2648"/>
          <p:cNvSpPr txBox="1"/>
          <p:nvPr/>
        </p:nvSpPr>
        <p:spPr>
          <a:xfrm>
            <a:off x="2034953" y="841247"/>
            <a:ext cx="125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Madeira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7667624" y="407648"/>
            <a:ext cx="904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effectLst/>
                <a:latin typeface="Calibri" pitchFamily="34" charset="0"/>
              </a:rPr>
              <a:t>OIB</a:t>
            </a:r>
          </a:p>
        </p:txBody>
      </p:sp>
      <p:sp>
        <p:nvSpPr>
          <p:cNvPr id="20" name="Stella a 5 punte 19"/>
          <p:cNvSpPr/>
          <p:nvPr/>
        </p:nvSpPr>
        <p:spPr>
          <a:xfrm>
            <a:off x="4236720" y="4204167"/>
            <a:ext cx="360000" cy="360000"/>
          </a:xfrm>
          <a:prstGeom prst="star5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2" grpId="0" animBg="1"/>
      <p:bldP spid="2633" grpId="0" animBg="1"/>
      <p:bldP spid="2634" grpId="0" animBg="1"/>
      <p:bldP spid="2635" grpId="0" animBg="1"/>
      <p:bldP spid="2636" grpId="0"/>
      <p:bldP spid="2639" grpId="0"/>
      <p:bldP spid="2641" grpId="0"/>
      <p:bldP spid="2643" grpId="0" animBg="1"/>
      <p:bldP spid="2645" grpId="0"/>
      <p:bldP spid="2647" grpId="0"/>
      <p:bldP spid="2648" grpId="0"/>
      <p:bldP spid="2649" grpId="0"/>
      <p:bldP spid="19" grpId="0"/>
      <p:bldP spid="20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20" name="Picture 4"/>
          <p:cNvPicPr>
            <a:picLocks noChangeAspect="1" noChangeArrowheads="1"/>
          </p:cNvPicPr>
          <p:nvPr/>
        </p:nvPicPr>
        <p:blipFill>
          <a:blip r:embed="rId4" cstate="print"/>
          <a:srcRect l="1196" t="1147" r="1086" b="1074"/>
          <a:stretch>
            <a:fillRect/>
          </a:stretch>
        </p:blipFill>
        <p:spPr bwMode="auto">
          <a:xfrm>
            <a:off x="107504" y="651007"/>
            <a:ext cx="878497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14" name="Rettangolo 2613"/>
          <p:cNvSpPr/>
          <p:nvPr/>
        </p:nvSpPr>
        <p:spPr>
          <a:xfrm>
            <a:off x="1444625" y="851875"/>
            <a:ext cx="7123113" cy="5105400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libri" pitchFamily="34" charset="0"/>
            </a:endParaRPr>
          </a:p>
        </p:txBody>
      </p:sp>
      <p:cxnSp>
        <p:nvCxnSpPr>
          <p:cNvPr id="2640" name="Connettore 1 2639"/>
          <p:cNvCxnSpPr/>
          <p:nvPr/>
        </p:nvCxnSpPr>
        <p:spPr>
          <a:xfrm flipV="1">
            <a:off x="5130800" y="4649175"/>
            <a:ext cx="3190240" cy="142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uppo 2616"/>
          <p:cNvGrpSpPr/>
          <p:nvPr/>
        </p:nvGrpSpPr>
        <p:grpSpPr>
          <a:xfrm>
            <a:off x="1538620" y="4742719"/>
            <a:ext cx="2025755" cy="369332"/>
            <a:chOff x="1550884" y="4318000"/>
            <a:chExt cx="2025755" cy="369332"/>
          </a:xfrm>
        </p:grpSpPr>
        <p:sp>
          <p:nvSpPr>
            <p:cNvPr id="2615" name="Rettangolo 2614"/>
            <p:cNvSpPr/>
            <p:nvPr/>
          </p:nvSpPr>
          <p:spPr>
            <a:xfrm rot="2765361">
              <a:off x="1550884" y="4472119"/>
              <a:ext cx="180000" cy="18000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libri" pitchFamily="34" charset="0"/>
              </a:endParaRPr>
            </a:p>
          </p:txBody>
        </p:sp>
        <p:sp>
          <p:nvSpPr>
            <p:cNvPr id="2616" name="CasellaDiTesto 2615"/>
            <p:cNvSpPr txBox="1"/>
            <p:nvPr/>
          </p:nvSpPr>
          <p:spPr>
            <a:xfrm>
              <a:off x="2024547" y="4318000"/>
              <a:ext cx="1552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tx1"/>
                  </a:solidFill>
                  <a:latin typeface="Calibri" pitchFamily="34" charset="0"/>
                </a:rPr>
                <a:t>Atlantic MORB</a:t>
              </a:r>
            </a:p>
          </p:txBody>
        </p:sp>
      </p:grpSp>
      <p:grpSp>
        <p:nvGrpSpPr>
          <p:cNvPr id="3" name="Gruppo 2617"/>
          <p:cNvGrpSpPr/>
          <p:nvPr/>
        </p:nvGrpSpPr>
        <p:grpSpPr>
          <a:xfrm>
            <a:off x="1538620" y="5138959"/>
            <a:ext cx="1876644" cy="369332"/>
            <a:chOff x="1550884" y="4318000"/>
            <a:chExt cx="1876644" cy="369332"/>
          </a:xfrm>
        </p:grpSpPr>
        <p:sp>
          <p:nvSpPr>
            <p:cNvPr id="2619" name="Rettangolo 2618"/>
            <p:cNvSpPr/>
            <p:nvPr/>
          </p:nvSpPr>
          <p:spPr>
            <a:xfrm rot="2765361">
              <a:off x="1550884" y="4472119"/>
              <a:ext cx="180000" cy="1800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libri" pitchFamily="34" charset="0"/>
              </a:endParaRPr>
            </a:p>
          </p:txBody>
        </p:sp>
        <p:sp>
          <p:nvSpPr>
            <p:cNvPr id="2620" name="CasellaDiTesto 2619"/>
            <p:cNvSpPr txBox="1"/>
            <p:nvPr/>
          </p:nvSpPr>
          <p:spPr>
            <a:xfrm>
              <a:off x="2003741" y="4318000"/>
              <a:ext cx="1423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>
                  <a:solidFill>
                    <a:schemeClr val="tx1"/>
                  </a:solidFill>
                  <a:latin typeface="Calibri" pitchFamily="34" charset="0"/>
                </a:rPr>
                <a:t>Indian</a:t>
              </a:r>
              <a:r>
                <a:rPr lang="it-IT" dirty="0">
                  <a:solidFill>
                    <a:schemeClr val="tx1"/>
                  </a:solidFill>
                  <a:latin typeface="Calibri" pitchFamily="34" charset="0"/>
                </a:rPr>
                <a:t> MORB</a:t>
              </a:r>
            </a:p>
          </p:txBody>
        </p:sp>
      </p:grpSp>
      <p:grpSp>
        <p:nvGrpSpPr>
          <p:cNvPr id="4" name="Gruppo 2620"/>
          <p:cNvGrpSpPr/>
          <p:nvPr/>
        </p:nvGrpSpPr>
        <p:grpSpPr>
          <a:xfrm>
            <a:off x="1538620" y="5545666"/>
            <a:ext cx="1915052" cy="369332"/>
            <a:chOff x="1550884" y="4318000"/>
            <a:chExt cx="1915052" cy="369332"/>
          </a:xfrm>
        </p:grpSpPr>
        <p:sp>
          <p:nvSpPr>
            <p:cNvPr id="2622" name="Rettangolo 2621"/>
            <p:cNvSpPr/>
            <p:nvPr/>
          </p:nvSpPr>
          <p:spPr>
            <a:xfrm rot="2765361">
              <a:off x="1550884" y="4472119"/>
              <a:ext cx="180000" cy="18000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libri" pitchFamily="34" charset="0"/>
              </a:endParaRPr>
            </a:p>
          </p:txBody>
        </p:sp>
        <p:sp>
          <p:nvSpPr>
            <p:cNvPr id="2623" name="CasellaDiTesto 2622"/>
            <p:cNvSpPr txBox="1"/>
            <p:nvPr/>
          </p:nvSpPr>
          <p:spPr>
            <a:xfrm>
              <a:off x="2032659" y="4318000"/>
              <a:ext cx="1433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>
                  <a:solidFill>
                    <a:schemeClr val="tx1"/>
                  </a:solidFill>
                  <a:latin typeface="Calibri" pitchFamily="34" charset="0"/>
                </a:rPr>
                <a:t>Pacific</a:t>
              </a:r>
              <a:r>
                <a:rPr lang="it-IT" dirty="0">
                  <a:solidFill>
                    <a:schemeClr val="tx1"/>
                  </a:solidFill>
                  <a:latin typeface="Calibri" pitchFamily="34" charset="0"/>
                </a:rPr>
                <a:t> MORB</a:t>
              </a:r>
            </a:p>
          </p:txBody>
        </p:sp>
      </p:grpSp>
      <p:cxnSp>
        <p:nvCxnSpPr>
          <p:cNvPr id="2625" name="Connettore 1 2624"/>
          <p:cNvCxnSpPr/>
          <p:nvPr/>
        </p:nvCxnSpPr>
        <p:spPr>
          <a:xfrm flipH="1" flipV="1">
            <a:off x="4429760" y="851875"/>
            <a:ext cx="0" cy="5105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7" name="Connettore 1 2626"/>
          <p:cNvCxnSpPr/>
          <p:nvPr/>
        </p:nvCxnSpPr>
        <p:spPr>
          <a:xfrm flipH="1">
            <a:off x="1444625" y="4385015"/>
            <a:ext cx="712311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uppo 7"/>
          <p:cNvGrpSpPr/>
          <p:nvPr/>
        </p:nvGrpSpPr>
        <p:grpSpPr>
          <a:xfrm>
            <a:off x="1479550" y="1169375"/>
            <a:ext cx="4665663" cy="4591050"/>
            <a:chOff x="1479550" y="635000"/>
            <a:chExt cx="4665663" cy="4591050"/>
          </a:xfrm>
        </p:grpSpPr>
        <p:grpSp>
          <p:nvGrpSpPr>
            <p:cNvPr id="6" name="Group 407"/>
            <p:cNvGrpSpPr>
              <a:grpSpLocks/>
            </p:cNvGrpSpPr>
            <p:nvPr/>
          </p:nvGrpSpPr>
          <p:grpSpPr bwMode="auto">
            <a:xfrm>
              <a:off x="1887538" y="933450"/>
              <a:ext cx="2192338" cy="2781300"/>
              <a:chOff x="1189" y="588"/>
              <a:chExt cx="1381" cy="1752"/>
            </a:xfrm>
          </p:grpSpPr>
          <p:sp>
            <p:nvSpPr>
              <p:cNvPr id="929" name="Freeform 207"/>
              <p:cNvSpPr>
                <a:spLocks noEditPoints="1"/>
              </p:cNvSpPr>
              <p:nvPr/>
            </p:nvSpPr>
            <p:spPr bwMode="auto">
              <a:xfrm>
                <a:off x="1189" y="74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30" name="Freeform 208"/>
              <p:cNvSpPr>
                <a:spLocks/>
              </p:cNvSpPr>
              <p:nvPr/>
            </p:nvSpPr>
            <p:spPr bwMode="auto">
              <a:xfrm>
                <a:off x="1284" y="85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31" name="Freeform 209"/>
              <p:cNvSpPr>
                <a:spLocks noEditPoints="1"/>
              </p:cNvSpPr>
              <p:nvPr/>
            </p:nvSpPr>
            <p:spPr bwMode="auto">
              <a:xfrm>
                <a:off x="1279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32" name="Freeform 210"/>
              <p:cNvSpPr>
                <a:spLocks/>
              </p:cNvSpPr>
              <p:nvPr/>
            </p:nvSpPr>
            <p:spPr bwMode="auto">
              <a:xfrm>
                <a:off x="1373" y="89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33" name="Freeform 211"/>
              <p:cNvSpPr>
                <a:spLocks noEditPoints="1"/>
              </p:cNvSpPr>
              <p:nvPr/>
            </p:nvSpPr>
            <p:spPr bwMode="auto">
              <a:xfrm>
                <a:off x="1369" y="88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34" name="Freeform 212"/>
              <p:cNvSpPr>
                <a:spLocks/>
              </p:cNvSpPr>
              <p:nvPr/>
            </p:nvSpPr>
            <p:spPr bwMode="auto">
              <a:xfrm>
                <a:off x="1305" y="91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35" name="Freeform 213"/>
              <p:cNvSpPr>
                <a:spLocks noEditPoints="1"/>
              </p:cNvSpPr>
              <p:nvPr/>
            </p:nvSpPr>
            <p:spPr bwMode="auto">
              <a:xfrm>
                <a:off x="1300" y="905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36" name="Freeform 214"/>
              <p:cNvSpPr>
                <a:spLocks/>
              </p:cNvSpPr>
              <p:nvPr/>
            </p:nvSpPr>
            <p:spPr bwMode="auto">
              <a:xfrm>
                <a:off x="1312" y="82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37" name="Freeform 215"/>
              <p:cNvSpPr>
                <a:spLocks noEditPoints="1"/>
              </p:cNvSpPr>
              <p:nvPr/>
            </p:nvSpPr>
            <p:spPr bwMode="auto">
              <a:xfrm>
                <a:off x="1307" y="82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38" name="Freeform 216"/>
              <p:cNvSpPr>
                <a:spLocks/>
              </p:cNvSpPr>
              <p:nvPr/>
            </p:nvSpPr>
            <p:spPr bwMode="auto">
              <a:xfrm>
                <a:off x="1368" y="75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39" name="Freeform 217"/>
              <p:cNvSpPr>
                <a:spLocks noEditPoints="1"/>
              </p:cNvSpPr>
              <p:nvPr/>
            </p:nvSpPr>
            <p:spPr bwMode="auto">
              <a:xfrm>
                <a:off x="1363" y="74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40" name="Freeform 218"/>
              <p:cNvSpPr>
                <a:spLocks/>
              </p:cNvSpPr>
              <p:nvPr/>
            </p:nvSpPr>
            <p:spPr bwMode="auto">
              <a:xfrm>
                <a:off x="1284" y="79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41" name="Freeform 219"/>
              <p:cNvSpPr>
                <a:spLocks noEditPoints="1"/>
              </p:cNvSpPr>
              <p:nvPr/>
            </p:nvSpPr>
            <p:spPr bwMode="auto">
              <a:xfrm>
                <a:off x="1279" y="7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42" name="Freeform 220"/>
              <p:cNvSpPr>
                <a:spLocks/>
              </p:cNvSpPr>
              <p:nvPr/>
            </p:nvSpPr>
            <p:spPr bwMode="auto">
              <a:xfrm>
                <a:off x="1305" y="102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43" name="Freeform 221"/>
              <p:cNvSpPr>
                <a:spLocks noEditPoints="1"/>
              </p:cNvSpPr>
              <p:nvPr/>
            </p:nvSpPr>
            <p:spPr bwMode="auto">
              <a:xfrm>
                <a:off x="1300" y="101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44" name="Freeform 222"/>
              <p:cNvSpPr>
                <a:spLocks/>
              </p:cNvSpPr>
              <p:nvPr/>
            </p:nvSpPr>
            <p:spPr bwMode="auto">
              <a:xfrm>
                <a:off x="1512" y="109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45" name="Freeform 223"/>
              <p:cNvSpPr>
                <a:spLocks noEditPoints="1"/>
              </p:cNvSpPr>
              <p:nvPr/>
            </p:nvSpPr>
            <p:spPr bwMode="auto">
              <a:xfrm>
                <a:off x="1507" y="1088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46" name="Freeform 224"/>
              <p:cNvSpPr>
                <a:spLocks/>
              </p:cNvSpPr>
              <p:nvPr/>
            </p:nvSpPr>
            <p:spPr bwMode="auto">
              <a:xfrm>
                <a:off x="1339" y="9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47" name="Freeform 225"/>
              <p:cNvSpPr>
                <a:spLocks noEditPoints="1"/>
              </p:cNvSpPr>
              <p:nvPr/>
            </p:nvSpPr>
            <p:spPr bwMode="auto">
              <a:xfrm>
                <a:off x="1334" y="9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48" name="Freeform 226"/>
              <p:cNvSpPr>
                <a:spLocks/>
              </p:cNvSpPr>
              <p:nvPr/>
            </p:nvSpPr>
            <p:spPr bwMode="auto">
              <a:xfrm>
                <a:off x="1314" y="93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49" name="Freeform 227"/>
              <p:cNvSpPr>
                <a:spLocks noEditPoints="1"/>
              </p:cNvSpPr>
              <p:nvPr/>
            </p:nvSpPr>
            <p:spPr bwMode="auto">
              <a:xfrm>
                <a:off x="1309" y="93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50" name="Freeform 228"/>
              <p:cNvSpPr>
                <a:spLocks/>
              </p:cNvSpPr>
              <p:nvPr/>
            </p:nvSpPr>
            <p:spPr bwMode="auto">
              <a:xfrm>
                <a:off x="1788" y="128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51" name="Freeform 229"/>
              <p:cNvSpPr>
                <a:spLocks noEditPoints="1"/>
              </p:cNvSpPr>
              <p:nvPr/>
            </p:nvSpPr>
            <p:spPr bwMode="auto">
              <a:xfrm>
                <a:off x="1783" y="1276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52" name="Freeform 230"/>
              <p:cNvSpPr>
                <a:spLocks/>
              </p:cNvSpPr>
              <p:nvPr/>
            </p:nvSpPr>
            <p:spPr bwMode="auto">
              <a:xfrm>
                <a:off x="1599" y="118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53" name="Freeform 231"/>
              <p:cNvSpPr>
                <a:spLocks noEditPoints="1"/>
              </p:cNvSpPr>
              <p:nvPr/>
            </p:nvSpPr>
            <p:spPr bwMode="auto">
              <a:xfrm>
                <a:off x="1594" y="117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54" name="Freeform 232"/>
              <p:cNvSpPr>
                <a:spLocks/>
              </p:cNvSpPr>
              <p:nvPr/>
            </p:nvSpPr>
            <p:spPr bwMode="auto">
              <a:xfrm>
                <a:off x="1732" y="134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55" name="Freeform 233"/>
              <p:cNvSpPr>
                <a:spLocks noEditPoints="1"/>
              </p:cNvSpPr>
              <p:nvPr/>
            </p:nvSpPr>
            <p:spPr bwMode="auto">
              <a:xfrm>
                <a:off x="1727" y="133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56" name="Freeform 234"/>
              <p:cNvSpPr>
                <a:spLocks/>
              </p:cNvSpPr>
              <p:nvPr/>
            </p:nvSpPr>
            <p:spPr bwMode="auto">
              <a:xfrm>
                <a:off x="1788" y="119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57" name="Freeform 235"/>
              <p:cNvSpPr>
                <a:spLocks noEditPoints="1"/>
              </p:cNvSpPr>
              <p:nvPr/>
            </p:nvSpPr>
            <p:spPr bwMode="auto">
              <a:xfrm>
                <a:off x="1783" y="1190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58" name="Freeform 236"/>
              <p:cNvSpPr>
                <a:spLocks/>
              </p:cNvSpPr>
              <p:nvPr/>
            </p:nvSpPr>
            <p:spPr bwMode="auto">
              <a:xfrm>
                <a:off x="1703" y="1013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59" name="Freeform 237"/>
              <p:cNvSpPr>
                <a:spLocks noEditPoints="1"/>
              </p:cNvSpPr>
              <p:nvPr/>
            </p:nvSpPr>
            <p:spPr bwMode="auto">
              <a:xfrm>
                <a:off x="1699" y="100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60" name="Freeform 238"/>
              <p:cNvSpPr>
                <a:spLocks/>
              </p:cNvSpPr>
              <p:nvPr/>
            </p:nvSpPr>
            <p:spPr bwMode="auto">
              <a:xfrm>
                <a:off x="1618" y="98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61" name="Freeform 239"/>
              <p:cNvSpPr>
                <a:spLocks noEditPoints="1"/>
              </p:cNvSpPr>
              <p:nvPr/>
            </p:nvSpPr>
            <p:spPr bwMode="auto">
              <a:xfrm>
                <a:off x="1613" y="98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62" name="Freeform 240"/>
              <p:cNvSpPr>
                <a:spLocks/>
              </p:cNvSpPr>
              <p:nvPr/>
            </p:nvSpPr>
            <p:spPr bwMode="auto">
              <a:xfrm>
                <a:off x="1882" y="131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63" name="Freeform 241"/>
              <p:cNvSpPr>
                <a:spLocks noEditPoints="1"/>
              </p:cNvSpPr>
              <p:nvPr/>
            </p:nvSpPr>
            <p:spPr bwMode="auto">
              <a:xfrm>
                <a:off x="1877" y="1305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64" name="Freeform 242"/>
              <p:cNvSpPr>
                <a:spLocks/>
              </p:cNvSpPr>
              <p:nvPr/>
            </p:nvSpPr>
            <p:spPr bwMode="auto">
              <a:xfrm>
                <a:off x="1928" y="143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65" name="Freeform 243"/>
              <p:cNvSpPr>
                <a:spLocks noEditPoints="1"/>
              </p:cNvSpPr>
              <p:nvPr/>
            </p:nvSpPr>
            <p:spPr bwMode="auto">
              <a:xfrm>
                <a:off x="1923" y="143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66" name="Freeform 244"/>
              <p:cNvSpPr>
                <a:spLocks/>
              </p:cNvSpPr>
              <p:nvPr/>
            </p:nvSpPr>
            <p:spPr bwMode="auto">
              <a:xfrm>
                <a:off x="1626" y="88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67" name="Freeform 245"/>
              <p:cNvSpPr>
                <a:spLocks noEditPoints="1"/>
              </p:cNvSpPr>
              <p:nvPr/>
            </p:nvSpPr>
            <p:spPr bwMode="auto">
              <a:xfrm>
                <a:off x="1621" y="87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68" name="Freeform 246"/>
              <p:cNvSpPr>
                <a:spLocks/>
              </p:cNvSpPr>
              <p:nvPr/>
            </p:nvSpPr>
            <p:spPr bwMode="auto">
              <a:xfrm>
                <a:off x="1626" y="916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69" name="Freeform 247"/>
              <p:cNvSpPr>
                <a:spLocks noEditPoints="1"/>
              </p:cNvSpPr>
              <p:nvPr/>
            </p:nvSpPr>
            <p:spPr bwMode="auto">
              <a:xfrm>
                <a:off x="1621" y="91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70" name="Freeform 248"/>
              <p:cNvSpPr>
                <a:spLocks/>
              </p:cNvSpPr>
              <p:nvPr/>
            </p:nvSpPr>
            <p:spPr bwMode="auto">
              <a:xfrm>
                <a:off x="1667" y="108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71" name="Freeform 249"/>
              <p:cNvSpPr>
                <a:spLocks noEditPoints="1"/>
              </p:cNvSpPr>
              <p:nvPr/>
            </p:nvSpPr>
            <p:spPr bwMode="auto">
              <a:xfrm>
                <a:off x="1662" y="108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72" name="Freeform 250"/>
              <p:cNvSpPr>
                <a:spLocks/>
              </p:cNvSpPr>
              <p:nvPr/>
            </p:nvSpPr>
            <p:spPr bwMode="auto">
              <a:xfrm>
                <a:off x="1746" y="1060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73" name="Freeform 251"/>
              <p:cNvSpPr>
                <a:spLocks noEditPoints="1"/>
              </p:cNvSpPr>
              <p:nvPr/>
            </p:nvSpPr>
            <p:spPr bwMode="auto">
              <a:xfrm>
                <a:off x="1741" y="1055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74" name="Freeform 252"/>
              <p:cNvSpPr>
                <a:spLocks/>
              </p:cNvSpPr>
              <p:nvPr/>
            </p:nvSpPr>
            <p:spPr bwMode="auto">
              <a:xfrm>
                <a:off x="1613" y="863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75" name="Freeform 253"/>
              <p:cNvSpPr>
                <a:spLocks noEditPoints="1"/>
              </p:cNvSpPr>
              <p:nvPr/>
            </p:nvSpPr>
            <p:spPr bwMode="auto">
              <a:xfrm>
                <a:off x="1608" y="858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76" name="Freeform 254"/>
              <p:cNvSpPr>
                <a:spLocks/>
              </p:cNvSpPr>
              <p:nvPr/>
            </p:nvSpPr>
            <p:spPr bwMode="auto">
              <a:xfrm>
                <a:off x="1826" y="97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77" name="Freeform 255"/>
              <p:cNvSpPr>
                <a:spLocks noEditPoints="1"/>
              </p:cNvSpPr>
              <p:nvPr/>
            </p:nvSpPr>
            <p:spPr bwMode="auto">
              <a:xfrm>
                <a:off x="1821" y="97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78" name="Freeform 256"/>
              <p:cNvSpPr>
                <a:spLocks/>
              </p:cNvSpPr>
              <p:nvPr/>
            </p:nvSpPr>
            <p:spPr bwMode="auto">
              <a:xfrm>
                <a:off x="1806" y="1301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79" name="Freeform 257"/>
              <p:cNvSpPr>
                <a:spLocks noEditPoints="1"/>
              </p:cNvSpPr>
              <p:nvPr/>
            </p:nvSpPr>
            <p:spPr bwMode="auto">
              <a:xfrm>
                <a:off x="1802" y="1296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80" name="Freeform 258"/>
              <p:cNvSpPr>
                <a:spLocks/>
              </p:cNvSpPr>
              <p:nvPr/>
            </p:nvSpPr>
            <p:spPr bwMode="auto">
              <a:xfrm>
                <a:off x="1558" y="102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81" name="Freeform 259"/>
              <p:cNvSpPr>
                <a:spLocks noEditPoints="1"/>
              </p:cNvSpPr>
              <p:nvPr/>
            </p:nvSpPr>
            <p:spPr bwMode="auto">
              <a:xfrm>
                <a:off x="1553" y="102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82" name="Freeform 260"/>
              <p:cNvSpPr>
                <a:spLocks/>
              </p:cNvSpPr>
              <p:nvPr/>
            </p:nvSpPr>
            <p:spPr bwMode="auto">
              <a:xfrm>
                <a:off x="1758" y="134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83" name="Freeform 261"/>
              <p:cNvSpPr>
                <a:spLocks noEditPoints="1"/>
              </p:cNvSpPr>
              <p:nvPr/>
            </p:nvSpPr>
            <p:spPr bwMode="auto">
              <a:xfrm>
                <a:off x="1754" y="1338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84" name="Freeform 262"/>
              <p:cNvSpPr>
                <a:spLocks/>
              </p:cNvSpPr>
              <p:nvPr/>
            </p:nvSpPr>
            <p:spPr bwMode="auto">
              <a:xfrm>
                <a:off x="1809" y="1330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85" name="Freeform 263"/>
              <p:cNvSpPr>
                <a:spLocks noEditPoints="1"/>
              </p:cNvSpPr>
              <p:nvPr/>
            </p:nvSpPr>
            <p:spPr bwMode="auto">
              <a:xfrm>
                <a:off x="1804" y="1326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86" name="Freeform 264"/>
              <p:cNvSpPr>
                <a:spLocks/>
              </p:cNvSpPr>
              <p:nvPr/>
            </p:nvSpPr>
            <p:spPr bwMode="auto">
              <a:xfrm>
                <a:off x="1779" y="123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87" name="Freeform 265"/>
              <p:cNvSpPr>
                <a:spLocks noEditPoints="1"/>
              </p:cNvSpPr>
              <p:nvPr/>
            </p:nvSpPr>
            <p:spPr bwMode="auto">
              <a:xfrm>
                <a:off x="1774" y="1229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88" name="Freeform 266"/>
              <p:cNvSpPr>
                <a:spLocks/>
              </p:cNvSpPr>
              <p:nvPr/>
            </p:nvSpPr>
            <p:spPr bwMode="auto">
              <a:xfrm>
                <a:off x="1408" y="70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89" name="Freeform 267"/>
              <p:cNvSpPr>
                <a:spLocks noEditPoints="1"/>
              </p:cNvSpPr>
              <p:nvPr/>
            </p:nvSpPr>
            <p:spPr bwMode="auto">
              <a:xfrm>
                <a:off x="1403" y="70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90" name="Freeform 268"/>
              <p:cNvSpPr>
                <a:spLocks/>
              </p:cNvSpPr>
              <p:nvPr/>
            </p:nvSpPr>
            <p:spPr bwMode="auto">
              <a:xfrm>
                <a:off x="2011" y="153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91" name="Freeform 269"/>
              <p:cNvSpPr>
                <a:spLocks noEditPoints="1"/>
              </p:cNvSpPr>
              <p:nvPr/>
            </p:nvSpPr>
            <p:spPr bwMode="auto">
              <a:xfrm>
                <a:off x="2006" y="152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92" name="Freeform 270"/>
              <p:cNvSpPr>
                <a:spLocks/>
              </p:cNvSpPr>
              <p:nvPr/>
            </p:nvSpPr>
            <p:spPr bwMode="auto">
              <a:xfrm>
                <a:off x="1878" y="1557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93" name="Freeform 271"/>
              <p:cNvSpPr>
                <a:spLocks noEditPoints="1"/>
              </p:cNvSpPr>
              <p:nvPr/>
            </p:nvSpPr>
            <p:spPr bwMode="auto">
              <a:xfrm>
                <a:off x="1874" y="155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94" name="Freeform 272"/>
              <p:cNvSpPr>
                <a:spLocks/>
              </p:cNvSpPr>
              <p:nvPr/>
            </p:nvSpPr>
            <p:spPr bwMode="auto">
              <a:xfrm>
                <a:off x="1921" y="146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95" name="Freeform 273"/>
              <p:cNvSpPr>
                <a:spLocks noEditPoints="1"/>
              </p:cNvSpPr>
              <p:nvPr/>
            </p:nvSpPr>
            <p:spPr bwMode="auto">
              <a:xfrm>
                <a:off x="1916" y="1458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96" name="Freeform 274"/>
              <p:cNvSpPr>
                <a:spLocks/>
              </p:cNvSpPr>
              <p:nvPr/>
            </p:nvSpPr>
            <p:spPr bwMode="auto">
              <a:xfrm>
                <a:off x="1876" y="148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97" name="Freeform 275"/>
              <p:cNvSpPr>
                <a:spLocks noEditPoints="1"/>
              </p:cNvSpPr>
              <p:nvPr/>
            </p:nvSpPr>
            <p:spPr bwMode="auto">
              <a:xfrm>
                <a:off x="1871" y="147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98" name="Freeform 276"/>
              <p:cNvSpPr>
                <a:spLocks/>
              </p:cNvSpPr>
              <p:nvPr/>
            </p:nvSpPr>
            <p:spPr bwMode="auto">
              <a:xfrm>
                <a:off x="1925" y="142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99" name="Freeform 277"/>
              <p:cNvSpPr>
                <a:spLocks noEditPoints="1"/>
              </p:cNvSpPr>
              <p:nvPr/>
            </p:nvSpPr>
            <p:spPr bwMode="auto">
              <a:xfrm>
                <a:off x="1920" y="142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00" name="Freeform 278"/>
              <p:cNvSpPr>
                <a:spLocks/>
              </p:cNvSpPr>
              <p:nvPr/>
            </p:nvSpPr>
            <p:spPr bwMode="auto">
              <a:xfrm>
                <a:off x="1628" y="95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01" name="Freeform 279"/>
              <p:cNvSpPr>
                <a:spLocks noEditPoints="1"/>
              </p:cNvSpPr>
              <p:nvPr/>
            </p:nvSpPr>
            <p:spPr bwMode="auto">
              <a:xfrm>
                <a:off x="1623" y="953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02" name="Freeform 280"/>
              <p:cNvSpPr>
                <a:spLocks/>
              </p:cNvSpPr>
              <p:nvPr/>
            </p:nvSpPr>
            <p:spPr bwMode="auto">
              <a:xfrm>
                <a:off x="1626" y="92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03" name="Freeform 281"/>
              <p:cNvSpPr>
                <a:spLocks noEditPoints="1"/>
              </p:cNvSpPr>
              <p:nvPr/>
            </p:nvSpPr>
            <p:spPr bwMode="auto">
              <a:xfrm>
                <a:off x="1621" y="91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04" name="Freeform 282"/>
              <p:cNvSpPr>
                <a:spLocks/>
              </p:cNvSpPr>
              <p:nvPr/>
            </p:nvSpPr>
            <p:spPr bwMode="auto">
              <a:xfrm>
                <a:off x="1684" y="108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05" name="Freeform 283"/>
              <p:cNvSpPr>
                <a:spLocks noEditPoints="1"/>
              </p:cNvSpPr>
              <p:nvPr/>
            </p:nvSpPr>
            <p:spPr bwMode="auto">
              <a:xfrm>
                <a:off x="1679" y="107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06" name="Freeform 284"/>
              <p:cNvSpPr>
                <a:spLocks/>
              </p:cNvSpPr>
              <p:nvPr/>
            </p:nvSpPr>
            <p:spPr bwMode="auto">
              <a:xfrm>
                <a:off x="1707" y="106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07" name="Freeform 285"/>
              <p:cNvSpPr>
                <a:spLocks noEditPoints="1"/>
              </p:cNvSpPr>
              <p:nvPr/>
            </p:nvSpPr>
            <p:spPr bwMode="auto">
              <a:xfrm>
                <a:off x="1702" y="106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08" name="Freeform 286"/>
              <p:cNvSpPr>
                <a:spLocks/>
              </p:cNvSpPr>
              <p:nvPr/>
            </p:nvSpPr>
            <p:spPr bwMode="auto">
              <a:xfrm>
                <a:off x="1684" y="117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09" name="Freeform 287"/>
              <p:cNvSpPr>
                <a:spLocks noEditPoints="1"/>
              </p:cNvSpPr>
              <p:nvPr/>
            </p:nvSpPr>
            <p:spPr bwMode="auto">
              <a:xfrm>
                <a:off x="1679" y="116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10" name="Freeform 288"/>
              <p:cNvSpPr>
                <a:spLocks/>
              </p:cNvSpPr>
              <p:nvPr/>
            </p:nvSpPr>
            <p:spPr bwMode="auto">
              <a:xfrm>
                <a:off x="1749" y="1157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11" name="Freeform 289"/>
              <p:cNvSpPr>
                <a:spLocks noEditPoints="1"/>
              </p:cNvSpPr>
              <p:nvPr/>
            </p:nvSpPr>
            <p:spPr bwMode="auto">
              <a:xfrm>
                <a:off x="1745" y="115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12" name="Freeform 290"/>
              <p:cNvSpPr>
                <a:spLocks/>
              </p:cNvSpPr>
              <p:nvPr/>
            </p:nvSpPr>
            <p:spPr bwMode="auto">
              <a:xfrm>
                <a:off x="1851" y="142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13" name="Freeform 291"/>
              <p:cNvSpPr>
                <a:spLocks noEditPoints="1"/>
              </p:cNvSpPr>
              <p:nvPr/>
            </p:nvSpPr>
            <p:spPr bwMode="auto">
              <a:xfrm>
                <a:off x="1846" y="141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14" name="Freeform 292"/>
              <p:cNvSpPr>
                <a:spLocks/>
              </p:cNvSpPr>
              <p:nvPr/>
            </p:nvSpPr>
            <p:spPr bwMode="auto">
              <a:xfrm>
                <a:off x="1887" y="145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15" name="Freeform 293"/>
              <p:cNvSpPr>
                <a:spLocks noEditPoints="1"/>
              </p:cNvSpPr>
              <p:nvPr/>
            </p:nvSpPr>
            <p:spPr bwMode="auto">
              <a:xfrm>
                <a:off x="1882" y="144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16" name="Freeform 294"/>
              <p:cNvSpPr>
                <a:spLocks/>
              </p:cNvSpPr>
              <p:nvPr/>
            </p:nvSpPr>
            <p:spPr bwMode="auto">
              <a:xfrm>
                <a:off x="1735" y="122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17" name="Freeform 295"/>
              <p:cNvSpPr>
                <a:spLocks noEditPoints="1"/>
              </p:cNvSpPr>
              <p:nvPr/>
            </p:nvSpPr>
            <p:spPr bwMode="auto">
              <a:xfrm>
                <a:off x="1730" y="122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18" name="Freeform 296"/>
              <p:cNvSpPr>
                <a:spLocks/>
              </p:cNvSpPr>
              <p:nvPr/>
            </p:nvSpPr>
            <p:spPr bwMode="auto">
              <a:xfrm>
                <a:off x="2458" y="1266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19" name="Freeform 297"/>
              <p:cNvSpPr>
                <a:spLocks noEditPoints="1"/>
              </p:cNvSpPr>
              <p:nvPr/>
            </p:nvSpPr>
            <p:spPr bwMode="auto">
              <a:xfrm>
                <a:off x="2453" y="126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20" name="Freeform 298"/>
              <p:cNvSpPr>
                <a:spLocks/>
              </p:cNvSpPr>
              <p:nvPr/>
            </p:nvSpPr>
            <p:spPr bwMode="auto">
              <a:xfrm>
                <a:off x="1570" y="103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21" name="Freeform 299"/>
              <p:cNvSpPr>
                <a:spLocks noEditPoints="1"/>
              </p:cNvSpPr>
              <p:nvPr/>
            </p:nvSpPr>
            <p:spPr bwMode="auto">
              <a:xfrm>
                <a:off x="1565" y="102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22" name="Freeform 300"/>
              <p:cNvSpPr>
                <a:spLocks/>
              </p:cNvSpPr>
              <p:nvPr/>
            </p:nvSpPr>
            <p:spPr bwMode="auto">
              <a:xfrm>
                <a:off x="1564" y="98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23" name="Freeform 301"/>
              <p:cNvSpPr>
                <a:spLocks noEditPoints="1"/>
              </p:cNvSpPr>
              <p:nvPr/>
            </p:nvSpPr>
            <p:spPr bwMode="auto">
              <a:xfrm>
                <a:off x="1559" y="98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24" name="Freeform 302"/>
              <p:cNvSpPr>
                <a:spLocks/>
              </p:cNvSpPr>
              <p:nvPr/>
            </p:nvSpPr>
            <p:spPr bwMode="auto">
              <a:xfrm>
                <a:off x="2305" y="92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25" name="Freeform 303"/>
              <p:cNvSpPr>
                <a:spLocks noEditPoints="1"/>
              </p:cNvSpPr>
              <p:nvPr/>
            </p:nvSpPr>
            <p:spPr bwMode="auto">
              <a:xfrm>
                <a:off x="2299" y="918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26" name="Freeform 304"/>
              <p:cNvSpPr>
                <a:spLocks/>
              </p:cNvSpPr>
              <p:nvPr/>
            </p:nvSpPr>
            <p:spPr bwMode="auto">
              <a:xfrm>
                <a:off x="1581" y="98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27" name="Freeform 305"/>
              <p:cNvSpPr>
                <a:spLocks noEditPoints="1"/>
              </p:cNvSpPr>
              <p:nvPr/>
            </p:nvSpPr>
            <p:spPr bwMode="auto">
              <a:xfrm>
                <a:off x="1576" y="98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28" name="Freeform 306"/>
              <p:cNvSpPr>
                <a:spLocks/>
              </p:cNvSpPr>
              <p:nvPr/>
            </p:nvSpPr>
            <p:spPr bwMode="auto">
              <a:xfrm>
                <a:off x="2381" y="219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29" name="Freeform 307"/>
              <p:cNvSpPr>
                <a:spLocks noEditPoints="1"/>
              </p:cNvSpPr>
              <p:nvPr/>
            </p:nvSpPr>
            <p:spPr bwMode="auto">
              <a:xfrm>
                <a:off x="2375" y="2190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30" name="Freeform 308"/>
              <p:cNvSpPr>
                <a:spLocks/>
              </p:cNvSpPr>
              <p:nvPr/>
            </p:nvSpPr>
            <p:spPr bwMode="auto">
              <a:xfrm>
                <a:off x="2378" y="223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31" name="Freeform 309"/>
              <p:cNvSpPr>
                <a:spLocks noEditPoints="1"/>
              </p:cNvSpPr>
              <p:nvPr/>
            </p:nvSpPr>
            <p:spPr bwMode="auto">
              <a:xfrm>
                <a:off x="2373" y="2226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32" name="Freeform 310"/>
              <p:cNvSpPr>
                <a:spLocks/>
              </p:cNvSpPr>
              <p:nvPr/>
            </p:nvSpPr>
            <p:spPr bwMode="auto">
              <a:xfrm>
                <a:off x="2086" y="1792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33" name="Freeform 311"/>
              <p:cNvSpPr>
                <a:spLocks noEditPoints="1"/>
              </p:cNvSpPr>
              <p:nvPr/>
            </p:nvSpPr>
            <p:spPr bwMode="auto">
              <a:xfrm>
                <a:off x="2082" y="1787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34" name="Freeform 312"/>
              <p:cNvSpPr>
                <a:spLocks/>
              </p:cNvSpPr>
              <p:nvPr/>
            </p:nvSpPr>
            <p:spPr bwMode="auto">
              <a:xfrm>
                <a:off x="2108" y="182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35" name="Freeform 313"/>
              <p:cNvSpPr>
                <a:spLocks noEditPoints="1"/>
              </p:cNvSpPr>
              <p:nvPr/>
            </p:nvSpPr>
            <p:spPr bwMode="auto">
              <a:xfrm>
                <a:off x="2103" y="182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36" name="Freeform 314"/>
              <p:cNvSpPr>
                <a:spLocks/>
              </p:cNvSpPr>
              <p:nvPr/>
            </p:nvSpPr>
            <p:spPr bwMode="auto">
              <a:xfrm>
                <a:off x="1928" y="1557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37" name="Freeform 315"/>
              <p:cNvSpPr>
                <a:spLocks noEditPoints="1"/>
              </p:cNvSpPr>
              <p:nvPr/>
            </p:nvSpPr>
            <p:spPr bwMode="auto">
              <a:xfrm>
                <a:off x="1923" y="155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38" name="Freeform 316"/>
              <p:cNvSpPr>
                <a:spLocks/>
              </p:cNvSpPr>
              <p:nvPr/>
            </p:nvSpPr>
            <p:spPr bwMode="auto">
              <a:xfrm>
                <a:off x="1947" y="1607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39" name="Freeform 317"/>
              <p:cNvSpPr>
                <a:spLocks noEditPoints="1"/>
              </p:cNvSpPr>
              <p:nvPr/>
            </p:nvSpPr>
            <p:spPr bwMode="auto">
              <a:xfrm>
                <a:off x="1942" y="160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40" name="Freeform 318"/>
              <p:cNvSpPr>
                <a:spLocks/>
              </p:cNvSpPr>
              <p:nvPr/>
            </p:nvSpPr>
            <p:spPr bwMode="auto">
              <a:xfrm>
                <a:off x="1532" y="1025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41" name="Freeform 319"/>
              <p:cNvSpPr>
                <a:spLocks noEditPoints="1"/>
              </p:cNvSpPr>
              <p:nvPr/>
            </p:nvSpPr>
            <p:spPr bwMode="auto">
              <a:xfrm>
                <a:off x="1527" y="1020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42" name="Freeform 320"/>
              <p:cNvSpPr>
                <a:spLocks/>
              </p:cNvSpPr>
              <p:nvPr/>
            </p:nvSpPr>
            <p:spPr bwMode="auto">
              <a:xfrm>
                <a:off x="1569" y="103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43" name="Freeform 321"/>
              <p:cNvSpPr>
                <a:spLocks noEditPoints="1"/>
              </p:cNvSpPr>
              <p:nvPr/>
            </p:nvSpPr>
            <p:spPr bwMode="auto">
              <a:xfrm>
                <a:off x="1564" y="103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44" name="Freeform 322"/>
              <p:cNvSpPr>
                <a:spLocks/>
              </p:cNvSpPr>
              <p:nvPr/>
            </p:nvSpPr>
            <p:spPr bwMode="auto">
              <a:xfrm>
                <a:off x="1550" y="94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45" name="Freeform 323"/>
              <p:cNvSpPr>
                <a:spLocks noEditPoints="1"/>
              </p:cNvSpPr>
              <p:nvPr/>
            </p:nvSpPr>
            <p:spPr bwMode="auto">
              <a:xfrm>
                <a:off x="1546" y="93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46" name="Freeform 324"/>
              <p:cNvSpPr>
                <a:spLocks/>
              </p:cNvSpPr>
              <p:nvPr/>
            </p:nvSpPr>
            <p:spPr bwMode="auto">
              <a:xfrm>
                <a:off x="1928" y="144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47" name="Freeform 325"/>
              <p:cNvSpPr>
                <a:spLocks noEditPoints="1"/>
              </p:cNvSpPr>
              <p:nvPr/>
            </p:nvSpPr>
            <p:spPr bwMode="auto">
              <a:xfrm>
                <a:off x="1923" y="1440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48" name="Freeform 326"/>
              <p:cNvSpPr>
                <a:spLocks/>
              </p:cNvSpPr>
              <p:nvPr/>
            </p:nvSpPr>
            <p:spPr bwMode="auto">
              <a:xfrm>
                <a:off x="1531" y="89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49" name="Freeform 327"/>
              <p:cNvSpPr>
                <a:spLocks noEditPoints="1"/>
              </p:cNvSpPr>
              <p:nvPr/>
            </p:nvSpPr>
            <p:spPr bwMode="auto">
              <a:xfrm>
                <a:off x="1526" y="88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50" name="Freeform 328"/>
              <p:cNvSpPr>
                <a:spLocks/>
              </p:cNvSpPr>
              <p:nvPr/>
            </p:nvSpPr>
            <p:spPr bwMode="auto">
              <a:xfrm>
                <a:off x="1419" y="96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51" name="Freeform 329"/>
              <p:cNvSpPr>
                <a:spLocks noEditPoints="1"/>
              </p:cNvSpPr>
              <p:nvPr/>
            </p:nvSpPr>
            <p:spPr bwMode="auto">
              <a:xfrm>
                <a:off x="1414" y="964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52" name="Freeform 330"/>
              <p:cNvSpPr>
                <a:spLocks/>
              </p:cNvSpPr>
              <p:nvPr/>
            </p:nvSpPr>
            <p:spPr bwMode="auto">
              <a:xfrm>
                <a:off x="1467" y="83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53" name="Freeform 331"/>
              <p:cNvSpPr>
                <a:spLocks noEditPoints="1"/>
              </p:cNvSpPr>
              <p:nvPr/>
            </p:nvSpPr>
            <p:spPr bwMode="auto">
              <a:xfrm>
                <a:off x="1462" y="82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54" name="Freeform 332"/>
              <p:cNvSpPr>
                <a:spLocks/>
              </p:cNvSpPr>
              <p:nvPr/>
            </p:nvSpPr>
            <p:spPr bwMode="auto">
              <a:xfrm>
                <a:off x="2107" y="1692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55" name="Freeform 333"/>
              <p:cNvSpPr>
                <a:spLocks noEditPoints="1"/>
              </p:cNvSpPr>
              <p:nvPr/>
            </p:nvSpPr>
            <p:spPr bwMode="auto">
              <a:xfrm>
                <a:off x="2102" y="1687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56" name="Freeform 334"/>
              <p:cNvSpPr>
                <a:spLocks/>
              </p:cNvSpPr>
              <p:nvPr/>
            </p:nvSpPr>
            <p:spPr bwMode="auto">
              <a:xfrm>
                <a:off x="2018" y="152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57" name="Freeform 335"/>
              <p:cNvSpPr>
                <a:spLocks noEditPoints="1"/>
              </p:cNvSpPr>
              <p:nvPr/>
            </p:nvSpPr>
            <p:spPr bwMode="auto">
              <a:xfrm>
                <a:off x="2014" y="152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58" name="Freeform 336"/>
              <p:cNvSpPr>
                <a:spLocks/>
              </p:cNvSpPr>
              <p:nvPr/>
            </p:nvSpPr>
            <p:spPr bwMode="auto">
              <a:xfrm>
                <a:off x="1613" y="100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59" name="Freeform 337"/>
              <p:cNvSpPr>
                <a:spLocks noEditPoints="1"/>
              </p:cNvSpPr>
              <p:nvPr/>
            </p:nvSpPr>
            <p:spPr bwMode="auto">
              <a:xfrm>
                <a:off x="1608" y="999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60" name="Freeform 338"/>
              <p:cNvSpPr>
                <a:spLocks/>
              </p:cNvSpPr>
              <p:nvPr/>
            </p:nvSpPr>
            <p:spPr bwMode="auto">
              <a:xfrm>
                <a:off x="1532" y="104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61" name="Freeform 339"/>
              <p:cNvSpPr>
                <a:spLocks noEditPoints="1"/>
              </p:cNvSpPr>
              <p:nvPr/>
            </p:nvSpPr>
            <p:spPr bwMode="auto">
              <a:xfrm>
                <a:off x="1527" y="103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62" name="Freeform 340"/>
              <p:cNvSpPr>
                <a:spLocks/>
              </p:cNvSpPr>
              <p:nvPr/>
            </p:nvSpPr>
            <p:spPr bwMode="auto">
              <a:xfrm>
                <a:off x="1629" y="104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63" name="Freeform 341"/>
              <p:cNvSpPr>
                <a:spLocks noEditPoints="1"/>
              </p:cNvSpPr>
              <p:nvPr/>
            </p:nvSpPr>
            <p:spPr bwMode="auto">
              <a:xfrm>
                <a:off x="1625" y="104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64" name="Freeform 342"/>
              <p:cNvSpPr>
                <a:spLocks/>
              </p:cNvSpPr>
              <p:nvPr/>
            </p:nvSpPr>
            <p:spPr bwMode="auto">
              <a:xfrm>
                <a:off x="1495" y="76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65" name="Freeform 343"/>
              <p:cNvSpPr>
                <a:spLocks noEditPoints="1"/>
              </p:cNvSpPr>
              <p:nvPr/>
            </p:nvSpPr>
            <p:spPr bwMode="auto">
              <a:xfrm>
                <a:off x="1491" y="76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66" name="Freeform 344"/>
              <p:cNvSpPr>
                <a:spLocks/>
              </p:cNvSpPr>
              <p:nvPr/>
            </p:nvSpPr>
            <p:spPr bwMode="auto">
              <a:xfrm>
                <a:off x="1459" y="5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67" name="Freeform 345"/>
              <p:cNvSpPr>
                <a:spLocks noEditPoints="1"/>
              </p:cNvSpPr>
              <p:nvPr/>
            </p:nvSpPr>
            <p:spPr bwMode="auto">
              <a:xfrm>
                <a:off x="1454" y="5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68" name="Freeform 346"/>
              <p:cNvSpPr>
                <a:spLocks/>
              </p:cNvSpPr>
              <p:nvPr/>
            </p:nvSpPr>
            <p:spPr bwMode="auto">
              <a:xfrm>
                <a:off x="1405" y="75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69" name="Freeform 347"/>
              <p:cNvSpPr>
                <a:spLocks noEditPoints="1"/>
              </p:cNvSpPr>
              <p:nvPr/>
            </p:nvSpPr>
            <p:spPr bwMode="auto">
              <a:xfrm>
                <a:off x="1400" y="75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70" name="Freeform 348"/>
              <p:cNvSpPr>
                <a:spLocks/>
              </p:cNvSpPr>
              <p:nvPr/>
            </p:nvSpPr>
            <p:spPr bwMode="auto">
              <a:xfrm>
                <a:off x="1348" y="75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71" name="Freeform 349"/>
              <p:cNvSpPr>
                <a:spLocks noEditPoints="1"/>
              </p:cNvSpPr>
              <p:nvPr/>
            </p:nvSpPr>
            <p:spPr bwMode="auto">
              <a:xfrm>
                <a:off x="1343" y="750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72" name="Freeform 350"/>
              <p:cNvSpPr>
                <a:spLocks/>
              </p:cNvSpPr>
              <p:nvPr/>
            </p:nvSpPr>
            <p:spPr bwMode="auto">
              <a:xfrm>
                <a:off x="1499" y="104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73" name="Freeform 351"/>
              <p:cNvSpPr>
                <a:spLocks noEditPoints="1"/>
              </p:cNvSpPr>
              <p:nvPr/>
            </p:nvSpPr>
            <p:spPr bwMode="auto">
              <a:xfrm>
                <a:off x="1494" y="104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74" name="Freeform 352"/>
              <p:cNvSpPr>
                <a:spLocks/>
              </p:cNvSpPr>
              <p:nvPr/>
            </p:nvSpPr>
            <p:spPr bwMode="auto">
              <a:xfrm>
                <a:off x="1366" y="713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75" name="Freeform 353"/>
              <p:cNvSpPr>
                <a:spLocks noEditPoints="1"/>
              </p:cNvSpPr>
              <p:nvPr/>
            </p:nvSpPr>
            <p:spPr bwMode="auto">
              <a:xfrm>
                <a:off x="1361" y="70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76" name="Freeform 354"/>
              <p:cNvSpPr>
                <a:spLocks/>
              </p:cNvSpPr>
              <p:nvPr/>
            </p:nvSpPr>
            <p:spPr bwMode="auto">
              <a:xfrm>
                <a:off x="1374" y="81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77" name="Freeform 355"/>
              <p:cNvSpPr>
                <a:spLocks noEditPoints="1"/>
              </p:cNvSpPr>
              <p:nvPr/>
            </p:nvSpPr>
            <p:spPr bwMode="auto">
              <a:xfrm>
                <a:off x="1369" y="812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78" name="Freeform 356"/>
              <p:cNvSpPr>
                <a:spLocks/>
              </p:cNvSpPr>
              <p:nvPr/>
            </p:nvSpPr>
            <p:spPr bwMode="auto">
              <a:xfrm>
                <a:off x="1241" y="65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79" name="Freeform 357"/>
              <p:cNvSpPr>
                <a:spLocks noEditPoints="1"/>
              </p:cNvSpPr>
              <p:nvPr/>
            </p:nvSpPr>
            <p:spPr bwMode="auto">
              <a:xfrm>
                <a:off x="1236" y="653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80" name="Freeform 358"/>
              <p:cNvSpPr>
                <a:spLocks/>
              </p:cNvSpPr>
              <p:nvPr/>
            </p:nvSpPr>
            <p:spPr bwMode="auto">
              <a:xfrm>
                <a:off x="1841" y="137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81" name="Freeform 359"/>
              <p:cNvSpPr>
                <a:spLocks noEditPoints="1"/>
              </p:cNvSpPr>
              <p:nvPr/>
            </p:nvSpPr>
            <p:spPr bwMode="auto">
              <a:xfrm>
                <a:off x="1837" y="136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82" name="Freeform 360"/>
              <p:cNvSpPr>
                <a:spLocks/>
              </p:cNvSpPr>
              <p:nvPr/>
            </p:nvSpPr>
            <p:spPr bwMode="auto">
              <a:xfrm>
                <a:off x="1660" y="111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83" name="Freeform 361"/>
              <p:cNvSpPr>
                <a:spLocks noEditPoints="1"/>
              </p:cNvSpPr>
              <p:nvPr/>
            </p:nvSpPr>
            <p:spPr bwMode="auto">
              <a:xfrm>
                <a:off x="1655" y="110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84" name="Freeform 362"/>
              <p:cNvSpPr>
                <a:spLocks/>
              </p:cNvSpPr>
              <p:nvPr/>
            </p:nvSpPr>
            <p:spPr bwMode="auto">
              <a:xfrm>
                <a:off x="1863" y="134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85" name="Freeform 363"/>
              <p:cNvSpPr>
                <a:spLocks noEditPoints="1"/>
              </p:cNvSpPr>
              <p:nvPr/>
            </p:nvSpPr>
            <p:spPr bwMode="auto">
              <a:xfrm>
                <a:off x="1859" y="1338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86" name="Freeform 364"/>
              <p:cNvSpPr>
                <a:spLocks/>
              </p:cNvSpPr>
              <p:nvPr/>
            </p:nvSpPr>
            <p:spPr bwMode="auto">
              <a:xfrm>
                <a:off x="1983" y="142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87" name="Freeform 365"/>
              <p:cNvSpPr>
                <a:spLocks noEditPoints="1"/>
              </p:cNvSpPr>
              <p:nvPr/>
            </p:nvSpPr>
            <p:spPr bwMode="auto">
              <a:xfrm>
                <a:off x="1978" y="142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88" name="Freeform 366"/>
              <p:cNvSpPr>
                <a:spLocks/>
              </p:cNvSpPr>
              <p:nvPr/>
            </p:nvSpPr>
            <p:spPr bwMode="auto">
              <a:xfrm>
                <a:off x="1552" y="89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89" name="Freeform 367"/>
              <p:cNvSpPr>
                <a:spLocks noEditPoints="1"/>
              </p:cNvSpPr>
              <p:nvPr/>
            </p:nvSpPr>
            <p:spPr bwMode="auto">
              <a:xfrm>
                <a:off x="1547" y="89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90" name="Freeform 368"/>
              <p:cNvSpPr>
                <a:spLocks/>
              </p:cNvSpPr>
              <p:nvPr/>
            </p:nvSpPr>
            <p:spPr bwMode="auto">
              <a:xfrm>
                <a:off x="1579" y="101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91" name="Freeform 369"/>
              <p:cNvSpPr>
                <a:spLocks noEditPoints="1"/>
              </p:cNvSpPr>
              <p:nvPr/>
            </p:nvSpPr>
            <p:spPr bwMode="auto">
              <a:xfrm>
                <a:off x="1574" y="1005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92" name="Freeform 370"/>
              <p:cNvSpPr>
                <a:spLocks/>
              </p:cNvSpPr>
              <p:nvPr/>
            </p:nvSpPr>
            <p:spPr bwMode="auto">
              <a:xfrm>
                <a:off x="1495" y="112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93" name="Freeform 371"/>
              <p:cNvSpPr>
                <a:spLocks noEditPoints="1"/>
              </p:cNvSpPr>
              <p:nvPr/>
            </p:nvSpPr>
            <p:spPr bwMode="auto">
              <a:xfrm>
                <a:off x="1490" y="112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94" name="Freeform 372"/>
              <p:cNvSpPr>
                <a:spLocks/>
              </p:cNvSpPr>
              <p:nvPr/>
            </p:nvSpPr>
            <p:spPr bwMode="auto">
              <a:xfrm>
                <a:off x="1731" y="133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95" name="Freeform 373"/>
              <p:cNvSpPr>
                <a:spLocks noEditPoints="1"/>
              </p:cNvSpPr>
              <p:nvPr/>
            </p:nvSpPr>
            <p:spPr bwMode="auto">
              <a:xfrm>
                <a:off x="1726" y="1335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96" name="Freeform 374"/>
              <p:cNvSpPr>
                <a:spLocks/>
              </p:cNvSpPr>
              <p:nvPr/>
            </p:nvSpPr>
            <p:spPr bwMode="auto">
              <a:xfrm>
                <a:off x="1740" y="138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97" name="Freeform 375"/>
              <p:cNvSpPr>
                <a:spLocks noEditPoints="1"/>
              </p:cNvSpPr>
              <p:nvPr/>
            </p:nvSpPr>
            <p:spPr bwMode="auto">
              <a:xfrm>
                <a:off x="1735" y="138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98" name="Freeform 376"/>
              <p:cNvSpPr>
                <a:spLocks/>
              </p:cNvSpPr>
              <p:nvPr/>
            </p:nvSpPr>
            <p:spPr bwMode="auto">
              <a:xfrm>
                <a:off x="1889" y="154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99" name="Freeform 377"/>
              <p:cNvSpPr>
                <a:spLocks noEditPoints="1"/>
              </p:cNvSpPr>
              <p:nvPr/>
            </p:nvSpPr>
            <p:spPr bwMode="auto">
              <a:xfrm>
                <a:off x="1884" y="154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00" name="Freeform 378"/>
              <p:cNvSpPr>
                <a:spLocks/>
              </p:cNvSpPr>
              <p:nvPr/>
            </p:nvSpPr>
            <p:spPr bwMode="auto">
              <a:xfrm>
                <a:off x="1959" y="168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01" name="Freeform 379"/>
              <p:cNvSpPr>
                <a:spLocks noEditPoints="1"/>
              </p:cNvSpPr>
              <p:nvPr/>
            </p:nvSpPr>
            <p:spPr bwMode="auto">
              <a:xfrm>
                <a:off x="1954" y="168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02" name="Freeform 380"/>
              <p:cNvSpPr>
                <a:spLocks/>
              </p:cNvSpPr>
              <p:nvPr/>
            </p:nvSpPr>
            <p:spPr bwMode="auto">
              <a:xfrm>
                <a:off x="2098" y="1742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03" name="Freeform 381"/>
              <p:cNvSpPr>
                <a:spLocks noEditPoints="1"/>
              </p:cNvSpPr>
              <p:nvPr/>
            </p:nvSpPr>
            <p:spPr bwMode="auto">
              <a:xfrm>
                <a:off x="2093" y="1737"/>
                <a:ext cx="118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04" name="Freeform 382"/>
              <p:cNvSpPr>
                <a:spLocks/>
              </p:cNvSpPr>
              <p:nvPr/>
            </p:nvSpPr>
            <p:spPr bwMode="auto">
              <a:xfrm>
                <a:off x="2122" y="1792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05" name="Freeform 383"/>
              <p:cNvSpPr>
                <a:spLocks noEditPoints="1"/>
              </p:cNvSpPr>
              <p:nvPr/>
            </p:nvSpPr>
            <p:spPr bwMode="auto">
              <a:xfrm>
                <a:off x="2117" y="1787"/>
                <a:ext cx="118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06" name="Freeform 384"/>
              <p:cNvSpPr>
                <a:spLocks/>
              </p:cNvSpPr>
              <p:nvPr/>
            </p:nvSpPr>
            <p:spPr bwMode="auto">
              <a:xfrm>
                <a:off x="1954" y="1542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07" name="Freeform 385"/>
              <p:cNvSpPr>
                <a:spLocks noEditPoints="1"/>
              </p:cNvSpPr>
              <p:nvPr/>
            </p:nvSpPr>
            <p:spPr bwMode="auto">
              <a:xfrm>
                <a:off x="1949" y="1537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08" name="Freeform 386"/>
              <p:cNvSpPr>
                <a:spLocks/>
              </p:cNvSpPr>
              <p:nvPr/>
            </p:nvSpPr>
            <p:spPr bwMode="auto">
              <a:xfrm>
                <a:off x="1527" y="93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09" name="Freeform 387"/>
              <p:cNvSpPr>
                <a:spLocks noEditPoints="1"/>
              </p:cNvSpPr>
              <p:nvPr/>
            </p:nvSpPr>
            <p:spPr bwMode="auto">
              <a:xfrm>
                <a:off x="1522" y="926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10" name="Freeform 388"/>
              <p:cNvSpPr>
                <a:spLocks/>
              </p:cNvSpPr>
              <p:nvPr/>
            </p:nvSpPr>
            <p:spPr bwMode="auto">
              <a:xfrm>
                <a:off x="1599" y="114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11" name="Freeform 389"/>
              <p:cNvSpPr>
                <a:spLocks noEditPoints="1"/>
              </p:cNvSpPr>
              <p:nvPr/>
            </p:nvSpPr>
            <p:spPr bwMode="auto">
              <a:xfrm>
                <a:off x="1594" y="114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12" name="Freeform 390"/>
              <p:cNvSpPr>
                <a:spLocks/>
              </p:cNvSpPr>
              <p:nvPr/>
            </p:nvSpPr>
            <p:spPr bwMode="auto">
              <a:xfrm>
                <a:off x="1736" y="100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13" name="Freeform 391"/>
              <p:cNvSpPr>
                <a:spLocks noEditPoints="1"/>
              </p:cNvSpPr>
              <p:nvPr/>
            </p:nvSpPr>
            <p:spPr bwMode="auto">
              <a:xfrm>
                <a:off x="1732" y="1003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14" name="Freeform 392"/>
              <p:cNvSpPr>
                <a:spLocks/>
              </p:cNvSpPr>
              <p:nvPr/>
            </p:nvSpPr>
            <p:spPr bwMode="auto">
              <a:xfrm>
                <a:off x="1613" y="132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15" name="Freeform 393"/>
              <p:cNvSpPr>
                <a:spLocks noEditPoints="1"/>
              </p:cNvSpPr>
              <p:nvPr/>
            </p:nvSpPr>
            <p:spPr bwMode="auto">
              <a:xfrm>
                <a:off x="1608" y="1323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16" name="Freeform 394"/>
              <p:cNvSpPr>
                <a:spLocks/>
              </p:cNvSpPr>
              <p:nvPr/>
            </p:nvSpPr>
            <p:spPr bwMode="auto">
              <a:xfrm>
                <a:off x="2028" y="152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17" name="Freeform 395"/>
              <p:cNvSpPr>
                <a:spLocks noEditPoints="1"/>
              </p:cNvSpPr>
              <p:nvPr/>
            </p:nvSpPr>
            <p:spPr bwMode="auto">
              <a:xfrm>
                <a:off x="2023" y="1520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18" name="Freeform 396"/>
              <p:cNvSpPr>
                <a:spLocks/>
              </p:cNvSpPr>
              <p:nvPr/>
            </p:nvSpPr>
            <p:spPr bwMode="auto">
              <a:xfrm>
                <a:off x="1985" y="1780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19" name="Freeform 397"/>
              <p:cNvSpPr>
                <a:spLocks noEditPoints="1"/>
              </p:cNvSpPr>
              <p:nvPr/>
            </p:nvSpPr>
            <p:spPr bwMode="auto">
              <a:xfrm>
                <a:off x="1981" y="177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20" name="Freeform 398"/>
              <p:cNvSpPr>
                <a:spLocks/>
              </p:cNvSpPr>
              <p:nvPr/>
            </p:nvSpPr>
            <p:spPr bwMode="auto">
              <a:xfrm>
                <a:off x="1868" y="1542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21" name="Freeform 399"/>
              <p:cNvSpPr>
                <a:spLocks noEditPoints="1"/>
              </p:cNvSpPr>
              <p:nvPr/>
            </p:nvSpPr>
            <p:spPr bwMode="auto">
              <a:xfrm>
                <a:off x="1863" y="1537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22" name="Freeform 400"/>
              <p:cNvSpPr>
                <a:spLocks/>
              </p:cNvSpPr>
              <p:nvPr/>
            </p:nvSpPr>
            <p:spPr bwMode="auto">
              <a:xfrm>
                <a:off x="1779" y="153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23" name="Freeform 401"/>
              <p:cNvSpPr>
                <a:spLocks noEditPoints="1"/>
              </p:cNvSpPr>
              <p:nvPr/>
            </p:nvSpPr>
            <p:spPr bwMode="auto">
              <a:xfrm>
                <a:off x="1774" y="1529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24" name="Freeform 402"/>
              <p:cNvSpPr>
                <a:spLocks/>
              </p:cNvSpPr>
              <p:nvPr/>
            </p:nvSpPr>
            <p:spPr bwMode="auto">
              <a:xfrm>
                <a:off x="1714" y="118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25" name="Freeform 403"/>
              <p:cNvSpPr>
                <a:spLocks noEditPoints="1"/>
              </p:cNvSpPr>
              <p:nvPr/>
            </p:nvSpPr>
            <p:spPr bwMode="auto">
              <a:xfrm>
                <a:off x="1709" y="118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26" name="Freeform 404"/>
              <p:cNvSpPr>
                <a:spLocks/>
              </p:cNvSpPr>
              <p:nvPr/>
            </p:nvSpPr>
            <p:spPr bwMode="auto">
              <a:xfrm>
                <a:off x="1978" y="149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27" name="Freeform 405"/>
              <p:cNvSpPr>
                <a:spLocks noEditPoints="1"/>
              </p:cNvSpPr>
              <p:nvPr/>
            </p:nvSpPr>
            <p:spPr bwMode="auto">
              <a:xfrm>
                <a:off x="1973" y="1490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128" name="Freeform 406"/>
              <p:cNvSpPr>
                <a:spLocks/>
              </p:cNvSpPr>
              <p:nvPr/>
            </p:nvSpPr>
            <p:spPr bwMode="auto">
              <a:xfrm>
                <a:off x="1897" y="141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</p:grpSp>
        <p:grpSp>
          <p:nvGrpSpPr>
            <p:cNvPr id="7" name="Group 608"/>
            <p:cNvGrpSpPr>
              <a:grpSpLocks/>
            </p:cNvGrpSpPr>
            <p:nvPr/>
          </p:nvGrpSpPr>
          <p:grpSpPr bwMode="auto">
            <a:xfrm>
              <a:off x="1666875" y="952500"/>
              <a:ext cx="4478338" cy="4273550"/>
              <a:chOff x="1050" y="600"/>
              <a:chExt cx="2821" cy="2692"/>
            </a:xfrm>
          </p:grpSpPr>
          <p:sp>
            <p:nvSpPr>
              <p:cNvPr id="729" name="Freeform 408"/>
              <p:cNvSpPr>
                <a:spLocks noEditPoints="1"/>
              </p:cNvSpPr>
              <p:nvPr/>
            </p:nvSpPr>
            <p:spPr bwMode="auto">
              <a:xfrm>
                <a:off x="1892" y="141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30" name="Freeform 409"/>
              <p:cNvSpPr>
                <a:spLocks/>
              </p:cNvSpPr>
              <p:nvPr/>
            </p:nvSpPr>
            <p:spPr bwMode="auto">
              <a:xfrm>
                <a:off x="1616" y="79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31" name="Freeform 410"/>
              <p:cNvSpPr>
                <a:spLocks noEditPoints="1"/>
              </p:cNvSpPr>
              <p:nvPr/>
            </p:nvSpPr>
            <p:spPr bwMode="auto">
              <a:xfrm>
                <a:off x="1611" y="79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32" name="Freeform 411"/>
              <p:cNvSpPr>
                <a:spLocks/>
              </p:cNvSpPr>
              <p:nvPr/>
            </p:nvSpPr>
            <p:spPr bwMode="auto">
              <a:xfrm>
                <a:off x="1647" y="105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33" name="Freeform 412"/>
              <p:cNvSpPr>
                <a:spLocks noEditPoints="1"/>
              </p:cNvSpPr>
              <p:nvPr/>
            </p:nvSpPr>
            <p:spPr bwMode="auto">
              <a:xfrm>
                <a:off x="1642" y="104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34" name="Freeform 413"/>
              <p:cNvSpPr>
                <a:spLocks/>
              </p:cNvSpPr>
              <p:nvPr/>
            </p:nvSpPr>
            <p:spPr bwMode="auto">
              <a:xfrm>
                <a:off x="1949" y="107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35" name="Freeform 414"/>
              <p:cNvSpPr>
                <a:spLocks noEditPoints="1"/>
              </p:cNvSpPr>
              <p:nvPr/>
            </p:nvSpPr>
            <p:spPr bwMode="auto">
              <a:xfrm>
                <a:off x="1944" y="107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36" name="Freeform 415"/>
              <p:cNvSpPr>
                <a:spLocks/>
              </p:cNvSpPr>
              <p:nvPr/>
            </p:nvSpPr>
            <p:spPr bwMode="auto">
              <a:xfrm>
                <a:off x="1879" y="1410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37" name="Freeform 416"/>
              <p:cNvSpPr>
                <a:spLocks noEditPoints="1"/>
              </p:cNvSpPr>
              <p:nvPr/>
            </p:nvSpPr>
            <p:spPr bwMode="auto">
              <a:xfrm>
                <a:off x="1874" y="140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38" name="Freeform 417"/>
              <p:cNvSpPr>
                <a:spLocks/>
              </p:cNvSpPr>
              <p:nvPr/>
            </p:nvSpPr>
            <p:spPr bwMode="auto">
              <a:xfrm>
                <a:off x="1698" y="122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39" name="Freeform 418"/>
              <p:cNvSpPr>
                <a:spLocks noEditPoints="1"/>
              </p:cNvSpPr>
              <p:nvPr/>
            </p:nvSpPr>
            <p:spPr bwMode="auto">
              <a:xfrm>
                <a:off x="1693" y="1220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40" name="Freeform 419"/>
              <p:cNvSpPr>
                <a:spLocks/>
              </p:cNvSpPr>
              <p:nvPr/>
            </p:nvSpPr>
            <p:spPr bwMode="auto">
              <a:xfrm>
                <a:off x="1154" y="60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41" name="Freeform 420"/>
              <p:cNvSpPr>
                <a:spLocks noEditPoints="1"/>
              </p:cNvSpPr>
              <p:nvPr/>
            </p:nvSpPr>
            <p:spPr bwMode="auto">
              <a:xfrm>
                <a:off x="1150" y="600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42" name="Freeform 421"/>
              <p:cNvSpPr>
                <a:spLocks/>
              </p:cNvSpPr>
              <p:nvPr/>
            </p:nvSpPr>
            <p:spPr bwMode="auto">
              <a:xfrm>
                <a:off x="1242" y="88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43" name="Freeform 422"/>
              <p:cNvSpPr>
                <a:spLocks noEditPoints="1"/>
              </p:cNvSpPr>
              <p:nvPr/>
            </p:nvSpPr>
            <p:spPr bwMode="auto">
              <a:xfrm>
                <a:off x="1237" y="87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44" name="Freeform 423"/>
              <p:cNvSpPr>
                <a:spLocks/>
              </p:cNvSpPr>
              <p:nvPr/>
            </p:nvSpPr>
            <p:spPr bwMode="auto">
              <a:xfrm>
                <a:off x="1425" y="148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45" name="Freeform 424"/>
              <p:cNvSpPr>
                <a:spLocks noEditPoints="1"/>
              </p:cNvSpPr>
              <p:nvPr/>
            </p:nvSpPr>
            <p:spPr bwMode="auto">
              <a:xfrm>
                <a:off x="1420" y="147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46" name="Freeform 425"/>
              <p:cNvSpPr>
                <a:spLocks/>
              </p:cNvSpPr>
              <p:nvPr/>
            </p:nvSpPr>
            <p:spPr bwMode="auto">
              <a:xfrm>
                <a:off x="1510" y="142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47" name="Freeform 426"/>
              <p:cNvSpPr>
                <a:spLocks noEditPoints="1"/>
              </p:cNvSpPr>
              <p:nvPr/>
            </p:nvSpPr>
            <p:spPr bwMode="auto">
              <a:xfrm>
                <a:off x="1505" y="141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48" name="Freeform 427"/>
              <p:cNvSpPr>
                <a:spLocks/>
              </p:cNvSpPr>
              <p:nvPr/>
            </p:nvSpPr>
            <p:spPr bwMode="auto">
              <a:xfrm>
                <a:off x="1442" y="1386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49" name="Freeform 428"/>
              <p:cNvSpPr>
                <a:spLocks noEditPoints="1"/>
              </p:cNvSpPr>
              <p:nvPr/>
            </p:nvSpPr>
            <p:spPr bwMode="auto">
              <a:xfrm>
                <a:off x="1437" y="138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50" name="Freeform 429"/>
              <p:cNvSpPr>
                <a:spLocks/>
              </p:cNvSpPr>
              <p:nvPr/>
            </p:nvSpPr>
            <p:spPr bwMode="auto">
              <a:xfrm>
                <a:off x="1401" y="147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51" name="Freeform 430"/>
              <p:cNvSpPr>
                <a:spLocks noEditPoints="1"/>
              </p:cNvSpPr>
              <p:nvPr/>
            </p:nvSpPr>
            <p:spPr bwMode="auto">
              <a:xfrm>
                <a:off x="1396" y="147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52" name="Freeform 431"/>
              <p:cNvSpPr>
                <a:spLocks/>
              </p:cNvSpPr>
              <p:nvPr/>
            </p:nvSpPr>
            <p:spPr bwMode="auto">
              <a:xfrm>
                <a:off x="1408" y="133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53" name="Freeform 432"/>
              <p:cNvSpPr>
                <a:spLocks noEditPoints="1"/>
              </p:cNvSpPr>
              <p:nvPr/>
            </p:nvSpPr>
            <p:spPr bwMode="auto">
              <a:xfrm>
                <a:off x="1403" y="133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54" name="Freeform 433"/>
              <p:cNvSpPr>
                <a:spLocks/>
              </p:cNvSpPr>
              <p:nvPr/>
            </p:nvSpPr>
            <p:spPr bwMode="auto">
              <a:xfrm>
                <a:off x="1436" y="133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55" name="Freeform 434"/>
              <p:cNvSpPr>
                <a:spLocks noEditPoints="1"/>
              </p:cNvSpPr>
              <p:nvPr/>
            </p:nvSpPr>
            <p:spPr bwMode="auto">
              <a:xfrm>
                <a:off x="1431" y="133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56" name="Freeform 435"/>
              <p:cNvSpPr>
                <a:spLocks/>
              </p:cNvSpPr>
              <p:nvPr/>
            </p:nvSpPr>
            <p:spPr bwMode="auto">
              <a:xfrm>
                <a:off x="1381" y="1166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57" name="Freeform 436"/>
              <p:cNvSpPr>
                <a:spLocks noEditPoints="1"/>
              </p:cNvSpPr>
              <p:nvPr/>
            </p:nvSpPr>
            <p:spPr bwMode="auto">
              <a:xfrm>
                <a:off x="1376" y="116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58" name="Freeform 437"/>
              <p:cNvSpPr>
                <a:spLocks/>
              </p:cNvSpPr>
              <p:nvPr/>
            </p:nvSpPr>
            <p:spPr bwMode="auto">
              <a:xfrm>
                <a:off x="1408" y="108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59" name="Freeform 438"/>
              <p:cNvSpPr>
                <a:spLocks noEditPoints="1"/>
              </p:cNvSpPr>
              <p:nvPr/>
            </p:nvSpPr>
            <p:spPr bwMode="auto">
              <a:xfrm>
                <a:off x="1403" y="108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60" name="Freeform 439"/>
              <p:cNvSpPr>
                <a:spLocks/>
              </p:cNvSpPr>
              <p:nvPr/>
            </p:nvSpPr>
            <p:spPr bwMode="auto">
              <a:xfrm>
                <a:off x="1055" y="65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61" name="Freeform 440"/>
              <p:cNvSpPr>
                <a:spLocks noEditPoints="1"/>
              </p:cNvSpPr>
              <p:nvPr/>
            </p:nvSpPr>
            <p:spPr bwMode="auto">
              <a:xfrm>
                <a:off x="1050" y="65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62" name="Freeform 441"/>
              <p:cNvSpPr>
                <a:spLocks/>
              </p:cNvSpPr>
              <p:nvPr/>
            </p:nvSpPr>
            <p:spPr bwMode="auto">
              <a:xfrm>
                <a:off x="1305" y="91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63" name="Freeform 442"/>
              <p:cNvSpPr>
                <a:spLocks noEditPoints="1"/>
              </p:cNvSpPr>
              <p:nvPr/>
            </p:nvSpPr>
            <p:spPr bwMode="auto">
              <a:xfrm>
                <a:off x="1300" y="905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64" name="Freeform 443"/>
              <p:cNvSpPr>
                <a:spLocks/>
              </p:cNvSpPr>
              <p:nvPr/>
            </p:nvSpPr>
            <p:spPr bwMode="auto">
              <a:xfrm>
                <a:off x="1312" y="82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65" name="Freeform 444"/>
              <p:cNvSpPr>
                <a:spLocks noEditPoints="1"/>
              </p:cNvSpPr>
              <p:nvPr/>
            </p:nvSpPr>
            <p:spPr bwMode="auto">
              <a:xfrm>
                <a:off x="1307" y="82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66" name="Freeform 445"/>
              <p:cNvSpPr>
                <a:spLocks/>
              </p:cNvSpPr>
              <p:nvPr/>
            </p:nvSpPr>
            <p:spPr bwMode="auto">
              <a:xfrm>
                <a:off x="1373" y="89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67" name="Freeform 446"/>
              <p:cNvSpPr>
                <a:spLocks noEditPoints="1"/>
              </p:cNvSpPr>
              <p:nvPr/>
            </p:nvSpPr>
            <p:spPr bwMode="auto">
              <a:xfrm>
                <a:off x="1369" y="88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68" name="Freeform 447"/>
              <p:cNvSpPr>
                <a:spLocks/>
              </p:cNvSpPr>
              <p:nvPr/>
            </p:nvSpPr>
            <p:spPr bwMode="auto">
              <a:xfrm>
                <a:off x="1305" y="91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69" name="Freeform 448"/>
              <p:cNvSpPr>
                <a:spLocks noEditPoints="1"/>
              </p:cNvSpPr>
              <p:nvPr/>
            </p:nvSpPr>
            <p:spPr bwMode="auto">
              <a:xfrm>
                <a:off x="1300" y="905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70" name="Freeform 449"/>
              <p:cNvSpPr>
                <a:spLocks/>
              </p:cNvSpPr>
              <p:nvPr/>
            </p:nvSpPr>
            <p:spPr bwMode="auto">
              <a:xfrm>
                <a:off x="1312" y="82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71" name="Freeform 450"/>
              <p:cNvSpPr>
                <a:spLocks noEditPoints="1"/>
              </p:cNvSpPr>
              <p:nvPr/>
            </p:nvSpPr>
            <p:spPr bwMode="auto">
              <a:xfrm>
                <a:off x="1307" y="82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72" name="Freeform 451"/>
              <p:cNvSpPr>
                <a:spLocks/>
              </p:cNvSpPr>
              <p:nvPr/>
            </p:nvSpPr>
            <p:spPr bwMode="auto">
              <a:xfrm>
                <a:off x="1373" y="89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73" name="Freeform 452"/>
              <p:cNvSpPr>
                <a:spLocks noEditPoints="1"/>
              </p:cNvSpPr>
              <p:nvPr/>
            </p:nvSpPr>
            <p:spPr bwMode="auto">
              <a:xfrm>
                <a:off x="1369" y="88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74" name="Freeform 453"/>
              <p:cNvSpPr>
                <a:spLocks/>
              </p:cNvSpPr>
              <p:nvPr/>
            </p:nvSpPr>
            <p:spPr bwMode="auto">
              <a:xfrm>
                <a:off x="1368" y="75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75" name="Freeform 454"/>
              <p:cNvSpPr>
                <a:spLocks noEditPoints="1"/>
              </p:cNvSpPr>
              <p:nvPr/>
            </p:nvSpPr>
            <p:spPr bwMode="auto">
              <a:xfrm>
                <a:off x="1363" y="74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76" name="Freeform 455"/>
              <p:cNvSpPr>
                <a:spLocks/>
              </p:cNvSpPr>
              <p:nvPr/>
            </p:nvSpPr>
            <p:spPr bwMode="auto">
              <a:xfrm>
                <a:off x="1284" y="79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77" name="Freeform 456"/>
              <p:cNvSpPr>
                <a:spLocks noEditPoints="1"/>
              </p:cNvSpPr>
              <p:nvPr/>
            </p:nvSpPr>
            <p:spPr bwMode="auto">
              <a:xfrm>
                <a:off x="1279" y="7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78" name="Freeform 457"/>
              <p:cNvSpPr>
                <a:spLocks/>
              </p:cNvSpPr>
              <p:nvPr/>
            </p:nvSpPr>
            <p:spPr bwMode="auto">
              <a:xfrm>
                <a:off x="1411" y="85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79" name="Freeform 458"/>
              <p:cNvSpPr>
                <a:spLocks noEditPoints="1"/>
              </p:cNvSpPr>
              <p:nvPr/>
            </p:nvSpPr>
            <p:spPr bwMode="auto">
              <a:xfrm>
                <a:off x="1406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80" name="Freeform 459"/>
              <p:cNvSpPr>
                <a:spLocks/>
              </p:cNvSpPr>
              <p:nvPr/>
            </p:nvSpPr>
            <p:spPr bwMode="auto">
              <a:xfrm>
                <a:off x="1372" y="85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81" name="Freeform 460"/>
              <p:cNvSpPr>
                <a:spLocks noEditPoints="1"/>
              </p:cNvSpPr>
              <p:nvPr/>
            </p:nvSpPr>
            <p:spPr bwMode="auto">
              <a:xfrm>
                <a:off x="1367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82" name="Freeform 461"/>
              <p:cNvSpPr>
                <a:spLocks/>
              </p:cNvSpPr>
              <p:nvPr/>
            </p:nvSpPr>
            <p:spPr bwMode="auto">
              <a:xfrm>
                <a:off x="1194" y="75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83" name="Freeform 462"/>
              <p:cNvSpPr>
                <a:spLocks noEditPoints="1"/>
              </p:cNvSpPr>
              <p:nvPr/>
            </p:nvSpPr>
            <p:spPr bwMode="auto">
              <a:xfrm>
                <a:off x="1189" y="74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84" name="Freeform 463"/>
              <p:cNvSpPr>
                <a:spLocks/>
              </p:cNvSpPr>
              <p:nvPr/>
            </p:nvSpPr>
            <p:spPr bwMode="auto">
              <a:xfrm>
                <a:off x="1362" y="95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85" name="Freeform 464"/>
              <p:cNvSpPr>
                <a:spLocks noEditPoints="1"/>
              </p:cNvSpPr>
              <p:nvPr/>
            </p:nvSpPr>
            <p:spPr bwMode="auto">
              <a:xfrm>
                <a:off x="1357" y="94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86" name="Freeform 465"/>
              <p:cNvSpPr>
                <a:spLocks/>
              </p:cNvSpPr>
              <p:nvPr/>
            </p:nvSpPr>
            <p:spPr bwMode="auto">
              <a:xfrm>
                <a:off x="1372" y="94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87" name="Freeform 466"/>
              <p:cNvSpPr>
                <a:spLocks noEditPoints="1"/>
              </p:cNvSpPr>
              <p:nvPr/>
            </p:nvSpPr>
            <p:spPr bwMode="auto">
              <a:xfrm>
                <a:off x="1367" y="94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88" name="Freeform 467"/>
              <p:cNvSpPr>
                <a:spLocks/>
              </p:cNvSpPr>
              <p:nvPr/>
            </p:nvSpPr>
            <p:spPr bwMode="auto">
              <a:xfrm>
                <a:off x="1987" y="187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89" name="Freeform 468"/>
              <p:cNvSpPr>
                <a:spLocks noEditPoints="1"/>
              </p:cNvSpPr>
              <p:nvPr/>
            </p:nvSpPr>
            <p:spPr bwMode="auto">
              <a:xfrm>
                <a:off x="1982" y="1870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90" name="Freeform 469"/>
              <p:cNvSpPr>
                <a:spLocks/>
              </p:cNvSpPr>
              <p:nvPr/>
            </p:nvSpPr>
            <p:spPr bwMode="auto">
              <a:xfrm>
                <a:off x="1959" y="145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91" name="Freeform 470"/>
              <p:cNvSpPr>
                <a:spLocks noEditPoints="1"/>
              </p:cNvSpPr>
              <p:nvPr/>
            </p:nvSpPr>
            <p:spPr bwMode="auto">
              <a:xfrm>
                <a:off x="1954" y="144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92" name="Freeform 471"/>
              <p:cNvSpPr>
                <a:spLocks/>
              </p:cNvSpPr>
              <p:nvPr/>
            </p:nvSpPr>
            <p:spPr bwMode="auto">
              <a:xfrm>
                <a:off x="1665" y="114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93" name="Freeform 472"/>
              <p:cNvSpPr>
                <a:spLocks noEditPoints="1"/>
              </p:cNvSpPr>
              <p:nvPr/>
            </p:nvSpPr>
            <p:spPr bwMode="auto">
              <a:xfrm>
                <a:off x="1660" y="1138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94" name="Freeform 473"/>
              <p:cNvSpPr>
                <a:spLocks/>
              </p:cNvSpPr>
              <p:nvPr/>
            </p:nvSpPr>
            <p:spPr bwMode="auto">
              <a:xfrm>
                <a:off x="1939" y="141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95" name="Freeform 474"/>
              <p:cNvSpPr>
                <a:spLocks noEditPoints="1"/>
              </p:cNvSpPr>
              <p:nvPr/>
            </p:nvSpPr>
            <p:spPr bwMode="auto">
              <a:xfrm>
                <a:off x="1934" y="141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96" name="Freeform 475"/>
              <p:cNvSpPr>
                <a:spLocks/>
              </p:cNvSpPr>
              <p:nvPr/>
            </p:nvSpPr>
            <p:spPr bwMode="auto">
              <a:xfrm>
                <a:off x="2008" y="176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97" name="Freeform 476"/>
              <p:cNvSpPr>
                <a:spLocks noEditPoints="1"/>
              </p:cNvSpPr>
              <p:nvPr/>
            </p:nvSpPr>
            <p:spPr bwMode="auto">
              <a:xfrm>
                <a:off x="2003" y="176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98" name="Freeform 477"/>
              <p:cNvSpPr>
                <a:spLocks/>
              </p:cNvSpPr>
              <p:nvPr/>
            </p:nvSpPr>
            <p:spPr bwMode="auto">
              <a:xfrm>
                <a:off x="1933" y="164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99" name="Freeform 478"/>
              <p:cNvSpPr>
                <a:spLocks noEditPoints="1"/>
              </p:cNvSpPr>
              <p:nvPr/>
            </p:nvSpPr>
            <p:spPr bwMode="auto">
              <a:xfrm>
                <a:off x="1928" y="164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00" name="Freeform 479"/>
              <p:cNvSpPr>
                <a:spLocks/>
              </p:cNvSpPr>
              <p:nvPr/>
            </p:nvSpPr>
            <p:spPr bwMode="auto">
              <a:xfrm>
                <a:off x="1902" y="173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01" name="Freeform 480"/>
              <p:cNvSpPr>
                <a:spLocks noEditPoints="1"/>
              </p:cNvSpPr>
              <p:nvPr/>
            </p:nvSpPr>
            <p:spPr bwMode="auto">
              <a:xfrm>
                <a:off x="1897" y="1729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02" name="Freeform 481"/>
              <p:cNvSpPr>
                <a:spLocks/>
              </p:cNvSpPr>
              <p:nvPr/>
            </p:nvSpPr>
            <p:spPr bwMode="auto">
              <a:xfrm>
                <a:off x="2014" y="169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03" name="Freeform 482"/>
              <p:cNvSpPr>
                <a:spLocks noEditPoints="1"/>
              </p:cNvSpPr>
              <p:nvPr/>
            </p:nvSpPr>
            <p:spPr bwMode="auto">
              <a:xfrm>
                <a:off x="2010" y="1690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04" name="Freeform 483"/>
              <p:cNvSpPr>
                <a:spLocks/>
              </p:cNvSpPr>
              <p:nvPr/>
            </p:nvSpPr>
            <p:spPr bwMode="auto">
              <a:xfrm>
                <a:off x="2445" y="233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05" name="Freeform 484"/>
              <p:cNvSpPr>
                <a:spLocks noEditPoints="1"/>
              </p:cNvSpPr>
              <p:nvPr/>
            </p:nvSpPr>
            <p:spPr bwMode="auto">
              <a:xfrm>
                <a:off x="2440" y="233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06" name="Freeform 485"/>
              <p:cNvSpPr>
                <a:spLocks/>
              </p:cNvSpPr>
              <p:nvPr/>
            </p:nvSpPr>
            <p:spPr bwMode="auto">
              <a:xfrm>
                <a:off x="2444" y="222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07" name="Freeform 486"/>
              <p:cNvSpPr>
                <a:spLocks noEditPoints="1"/>
              </p:cNvSpPr>
              <p:nvPr/>
            </p:nvSpPr>
            <p:spPr bwMode="auto">
              <a:xfrm>
                <a:off x="2439" y="2219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08" name="Freeform 487"/>
              <p:cNvSpPr>
                <a:spLocks/>
              </p:cNvSpPr>
              <p:nvPr/>
            </p:nvSpPr>
            <p:spPr bwMode="auto">
              <a:xfrm>
                <a:off x="2310" y="219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09" name="Freeform 488"/>
              <p:cNvSpPr>
                <a:spLocks noEditPoints="1"/>
              </p:cNvSpPr>
              <p:nvPr/>
            </p:nvSpPr>
            <p:spPr bwMode="auto">
              <a:xfrm>
                <a:off x="2305" y="219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10" name="Freeform 489"/>
              <p:cNvSpPr>
                <a:spLocks/>
              </p:cNvSpPr>
              <p:nvPr/>
            </p:nvSpPr>
            <p:spPr bwMode="auto">
              <a:xfrm>
                <a:off x="2173" y="1557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11" name="Freeform 490"/>
              <p:cNvSpPr>
                <a:spLocks noEditPoints="1"/>
              </p:cNvSpPr>
              <p:nvPr/>
            </p:nvSpPr>
            <p:spPr bwMode="auto">
              <a:xfrm>
                <a:off x="2168" y="155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12" name="Freeform 491"/>
              <p:cNvSpPr>
                <a:spLocks/>
              </p:cNvSpPr>
              <p:nvPr/>
            </p:nvSpPr>
            <p:spPr bwMode="auto">
              <a:xfrm>
                <a:off x="2292" y="216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13" name="Freeform 492"/>
              <p:cNvSpPr>
                <a:spLocks noEditPoints="1"/>
              </p:cNvSpPr>
              <p:nvPr/>
            </p:nvSpPr>
            <p:spPr bwMode="auto">
              <a:xfrm>
                <a:off x="2287" y="216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14" name="Freeform 493"/>
              <p:cNvSpPr>
                <a:spLocks/>
              </p:cNvSpPr>
              <p:nvPr/>
            </p:nvSpPr>
            <p:spPr bwMode="auto">
              <a:xfrm>
                <a:off x="2171" y="210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15" name="Freeform 494"/>
              <p:cNvSpPr>
                <a:spLocks noEditPoints="1"/>
              </p:cNvSpPr>
              <p:nvPr/>
            </p:nvSpPr>
            <p:spPr bwMode="auto">
              <a:xfrm>
                <a:off x="2166" y="209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16" name="Freeform 495"/>
              <p:cNvSpPr>
                <a:spLocks/>
              </p:cNvSpPr>
              <p:nvPr/>
            </p:nvSpPr>
            <p:spPr bwMode="auto">
              <a:xfrm>
                <a:off x="2331" y="250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17" name="Freeform 496"/>
              <p:cNvSpPr>
                <a:spLocks noEditPoints="1"/>
              </p:cNvSpPr>
              <p:nvPr/>
            </p:nvSpPr>
            <p:spPr bwMode="auto">
              <a:xfrm>
                <a:off x="2327" y="2504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18" name="Freeform 497"/>
              <p:cNvSpPr>
                <a:spLocks/>
              </p:cNvSpPr>
              <p:nvPr/>
            </p:nvSpPr>
            <p:spPr bwMode="auto">
              <a:xfrm>
                <a:off x="3329" y="2588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19" name="Freeform 498"/>
              <p:cNvSpPr>
                <a:spLocks noEditPoints="1"/>
              </p:cNvSpPr>
              <p:nvPr/>
            </p:nvSpPr>
            <p:spPr bwMode="auto">
              <a:xfrm>
                <a:off x="3324" y="258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20" name="Freeform 499"/>
              <p:cNvSpPr>
                <a:spLocks/>
              </p:cNvSpPr>
              <p:nvPr/>
            </p:nvSpPr>
            <p:spPr bwMode="auto">
              <a:xfrm>
                <a:off x="3170" y="281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21" name="Freeform 500"/>
              <p:cNvSpPr>
                <a:spLocks noEditPoints="1"/>
              </p:cNvSpPr>
              <p:nvPr/>
            </p:nvSpPr>
            <p:spPr bwMode="auto">
              <a:xfrm>
                <a:off x="3165" y="281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22" name="Freeform 501"/>
              <p:cNvSpPr>
                <a:spLocks/>
              </p:cNvSpPr>
              <p:nvPr/>
            </p:nvSpPr>
            <p:spPr bwMode="auto">
              <a:xfrm>
                <a:off x="2700" y="210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23" name="Freeform 502"/>
              <p:cNvSpPr>
                <a:spLocks noEditPoints="1"/>
              </p:cNvSpPr>
              <p:nvPr/>
            </p:nvSpPr>
            <p:spPr bwMode="auto">
              <a:xfrm>
                <a:off x="2695" y="2096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24" name="Freeform 503"/>
              <p:cNvSpPr>
                <a:spLocks/>
              </p:cNvSpPr>
              <p:nvPr/>
            </p:nvSpPr>
            <p:spPr bwMode="auto">
              <a:xfrm>
                <a:off x="3297" y="290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25" name="Freeform 504"/>
              <p:cNvSpPr>
                <a:spLocks noEditPoints="1"/>
              </p:cNvSpPr>
              <p:nvPr/>
            </p:nvSpPr>
            <p:spPr bwMode="auto">
              <a:xfrm>
                <a:off x="3292" y="290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26" name="Freeform 505"/>
              <p:cNvSpPr>
                <a:spLocks/>
              </p:cNvSpPr>
              <p:nvPr/>
            </p:nvSpPr>
            <p:spPr bwMode="auto">
              <a:xfrm>
                <a:off x="2564" y="204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27" name="Freeform 506"/>
              <p:cNvSpPr>
                <a:spLocks noEditPoints="1"/>
              </p:cNvSpPr>
              <p:nvPr/>
            </p:nvSpPr>
            <p:spPr bwMode="auto">
              <a:xfrm>
                <a:off x="2559" y="2040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28" name="Freeform 507"/>
              <p:cNvSpPr>
                <a:spLocks/>
              </p:cNvSpPr>
              <p:nvPr/>
            </p:nvSpPr>
            <p:spPr bwMode="auto">
              <a:xfrm>
                <a:off x="2803" y="214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29" name="Freeform 508"/>
              <p:cNvSpPr>
                <a:spLocks noEditPoints="1"/>
              </p:cNvSpPr>
              <p:nvPr/>
            </p:nvSpPr>
            <p:spPr bwMode="auto">
              <a:xfrm>
                <a:off x="2798" y="214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30" name="Freeform 509"/>
              <p:cNvSpPr>
                <a:spLocks/>
              </p:cNvSpPr>
              <p:nvPr/>
            </p:nvSpPr>
            <p:spPr bwMode="auto">
              <a:xfrm>
                <a:off x="2563" y="168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31" name="Freeform 510"/>
              <p:cNvSpPr>
                <a:spLocks noEditPoints="1"/>
              </p:cNvSpPr>
              <p:nvPr/>
            </p:nvSpPr>
            <p:spPr bwMode="auto">
              <a:xfrm>
                <a:off x="2558" y="168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32" name="Freeform 511"/>
              <p:cNvSpPr>
                <a:spLocks/>
              </p:cNvSpPr>
              <p:nvPr/>
            </p:nvSpPr>
            <p:spPr bwMode="auto">
              <a:xfrm>
                <a:off x="1354" y="106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33" name="Freeform 512"/>
              <p:cNvSpPr>
                <a:spLocks noEditPoints="1"/>
              </p:cNvSpPr>
              <p:nvPr/>
            </p:nvSpPr>
            <p:spPr bwMode="auto">
              <a:xfrm>
                <a:off x="1349" y="106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34" name="Freeform 513"/>
              <p:cNvSpPr>
                <a:spLocks/>
              </p:cNvSpPr>
              <p:nvPr/>
            </p:nvSpPr>
            <p:spPr bwMode="auto">
              <a:xfrm>
                <a:off x="1403" y="153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35" name="Freeform 514"/>
              <p:cNvSpPr>
                <a:spLocks noEditPoints="1"/>
              </p:cNvSpPr>
              <p:nvPr/>
            </p:nvSpPr>
            <p:spPr bwMode="auto">
              <a:xfrm>
                <a:off x="1398" y="152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36" name="Freeform 515"/>
              <p:cNvSpPr>
                <a:spLocks/>
              </p:cNvSpPr>
              <p:nvPr/>
            </p:nvSpPr>
            <p:spPr bwMode="auto">
              <a:xfrm>
                <a:off x="1270" y="116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37" name="Freeform 516"/>
              <p:cNvSpPr>
                <a:spLocks noEditPoints="1"/>
              </p:cNvSpPr>
              <p:nvPr/>
            </p:nvSpPr>
            <p:spPr bwMode="auto">
              <a:xfrm>
                <a:off x="1266" y="115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38" name="Freeform 517"/>
              <p:cNvSpPr>
                <a:spLocks/>
              </p:cNvSpPr>
              <p:nvPr/>
            </p:nvSpPr>
            <p:spPr bwMode="auto">
              <a:xfrm>
                <a:off x="1227" y="115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39" name="Freeform 518"/>
              <p:cNvSpPr>
                <a:spLocks noEditPoints="1"/>
              </p:cNvSpPr>
              <p:nvPr/>
            </p:nvSpPr>
            <p:spPr bwMode="auto">
              <a:xfrm>
                <a:off x="1222" y="11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40" name="Freeform 519"/>
              <p:cNvSpPr>
                <a:spLocks/>
              </p:cNvSpPr>
              <p:nvPr/>
            </p:nvSpPr>
            <p:spPr bwMode="auto">
              <a:xfrm>
                <a:off x="1232" y="85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41" name="Freeform 520"/>
              <p:cNvSpPr>
                <a:spLocks noEditPoints="1"/>
              </p:cNvSpPr>
              <p:nvPr/>
            </p:nvSpPr>
            <p:spPr bwMode="auto">
              <a:xfrm>
                <a:off x="1227" y="853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42" name="Freeform 521"/>
              <p:cNvSpPr>
                <a:spLocks/>
              </p:cNvSpPr>
              <p:nvPr/>
            </p:nvSpPr>
            <p:spPr bwMode="auto">
              <a:xfrm>
                <a:off x="1332" y="124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43" name="Freeform 522"/>
              <p:cNvSpPr>
                <a:spLocks noEditPoints="1"/>
              </p:cNvSpPr>
              <p:nvPr/>
            </p:nvSpPr>
            <p:spPr bwMode="auto">
              <a:xfrm>
                <a:off x="1327" y="124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44" name="Freeform 523"/>
              <p:cNvSpPr>
                <a:spLocks/>
              </p:cNvSpPr>
              <p:nvPr/>
            </p:nvSpPr>
            <p:spPr bwMode="auto">
              <a:xfrm>
                <a:off x="1650" y="153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45" name="Freeform 524"/>
              <p:cNvSpPr>
                <a:spLocks noEditPoints="1"/>
              </p:cNvSpPr>
              <p:nvPr/>
            </p:nvSpPr>
            <p:spPr bwMode="auto">
              <a:xfrm>
                <a:off x="1645" y="153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46" name="Freeform 525"/>
              <p:cNvSpPr>
                <a:spLocks/>
              </p:cNvSpPr>
              <p:nvPr/>
            </p:nvSpPr>
            <p:spPr bwMode="auto">
              <a:xfrm>
                <a:off x="1405" y="12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47" name="Freeform 526"/>
              <p:cNvSpPr>
                <a:spLocks noEditPoints="1"/>
              </p:cNvSpPr>
              <p:nvPr/>
            </p:nvSpPr>
            <p:spPr bwMode="auto">
              <a:xfrm>
                <a:off x="1400" y="128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48" name="Freeform 527"/>
              <p:cNvSpPr>
                <a:spLocks/>
              </p:cNvSpPr>
              <p:nvPr/>
            </p:nvSpPr>
            <p:spPr bwMode="auto">
              <a:xfrm>
                <a:off x="1359" y="143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49" name="Freeform 528"/>
              <p:cNvSpPr>
                <a:spLocks noEditPoints="1"/>
              </p:cNvSpPr>
              <p:nvPr/>
            </p:nvSpPr>
            <p:spPr bwMode="auto">
              <a:xfrm>
                <a:off x="1354" y="142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50" name="Freeform 529"/>
              <p:cNvSpPr>
                <a:spLocks/>
              </p:cNvSpPr>
              <p:nvPr/>
            </p:nvSpPr>
            <p:spPr bwMode="auto">
              <a:xfrm>
                <a:off x="1773" y="176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51" name="Freeform 530"/>
              <p:cNvSpPr>
                <a:spLocks noEditPoints="1"/>
              </p:cNvSpPr>
              <p:nvPr/>
            </p:nvSpPr>
            <p:spPr bwMode="auto">
              <a:xfrm>
                <a:off x="1768" y="176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52" name="Freeform 531"/>
              <p:cNvSpPr>
                <a:spLocks/>
              </p:cNvSpPr>
              <p:nvPr/>
            </p:nvSpPr>
            <p:spPr bwMode="auto">
              <a:xfrm>
                <a:off x="1404" y="135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53" name="Freeform 532"/>
              <p:cNvSpPr>
                <a:spLocks noEditPoints="1"/>
              </p:cNvSpPr>
              <p:nvPr/>
            </p:nvSpPr>
            <p:spPr bwMode="auto">
              <a:xfrm>
                <a:off x="1399" y="134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54" name="Freeform 533"/>
              <p:cNvSpPr>
                <a:spLocks/>
              </p:cNvSpPr>
              <p:nvPr/>
            </p:nvSpPr>
            <p:spPr bwMode="auto">
              <a:xfrm>
                <a:off x="1763" y="1642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55" name="Freeform 534"/>
              <p:cNvSpPr>
                <a:spLocks noEditPoints="1"/>
              </p:cNvSpPr>
              <p:nvPr/>
            </p:nvSpPr>
            <p:spPr bwMode="auto">
              <a:xfrm>
                <a:off x="1758" y="1637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56" name="Freeform 535"/>
              <p:cNvSpPr>
                <a:spLocks/>
              </p:cNvSpPr>
              <p:nvPr/>
            </p:nvSpPr>
            <p:spPr bwMode="auto">
              <a:xfrm>
                <a:off x="1930" y="1927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57" name="Freeform 536"/>
              <p:cNvSpPr>
                <a:spLocks noEditPoints="1"/>
              </p:cNvSpPr>
              <p:nvPr/>
            </p:nvSpPr>
            <p:spPr bwMode="auto">
              <a:xfrm>
                <a:off x="1925" y="1922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58" name="Freeform 537"/>
              <p:cNvSpPr>
                <a:spLocks/>
              </p:cNvSpPr>
              <p:nvPr/>
            </p:nvSpPr>
            <p:spPr bwMode="auto">
              <a:xfrm>
                <a:off x="1685" y="185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59" name="Freeform 538"/>
              <p:cNvSpPr>
                <a:spLocks noEditPoints="1"/>
              </p:cNvSpPr>
              <p:nvPr/>
            </p:nvSpPr>
            <p:spPr bwMode="auto">
              <a:xfrm>
                <a:off x="1680" y="1846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60" name="Freeform 539"/>
              <p:cNvSpPr>
                <a:spLocks/>
              </p:cNvSpPr>
              <p:nvPr/>
            </p:nvSpPr>
            <p:spPr bwMode="auto">
              <a:xfrm>
                <a:off x="2031" y="1630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61" name="Freeform 540"/>
              <p:cNvSpPr>
                <a:spLocks noEditPoints="1"/>
              </p:cNvSpPr>
              <p:nvPr/>
            </p:nvSpPr>
            <p:spPr bwMode="auto">
              <a:xfrm>
                <a:off x="2026" y="1626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62" name="Freeform 541"/>
              <p:cNvSpPr>
                <a:spLocks/>
              </p:cNvSpPr>
              <p:nvPr/>
            </p:nvSpPr>
            <p:spPr bwMode="auto">
              <a:xfrm>
                <a:off x="1643" y="1651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63" name="Freeform 542"/>
              <p:cNvSpPr>
                <a:spLocks noEditPoints="1"/>
              </p:cNvSpPr>
              <p:nvPr/>
            </p:nvSpPr>
            <p:spPr bwMode="auto">
              <a:xfrm>
                <a:off x="1638" y="1646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64" name="Freeform 543"/>
              <p:cNvSpPr>
                <a:spLocks/>
              </p:cNvSpPr>
              <p:nvPr/>
            </p:nvSpPr>
            <p:spPr bwMode="auto">
              <a:xfrm>
                <a:off x="1407" y="131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65" name="Freeform 544"/>
              <p:cNvSpPr>
                <a:spLocks noEditPoints="1"/>
              </p:cNvSpPr>
              <p:nvPr/>
            </p:nvSpPr>
            <p:spPr bwMode="auto">
              <a:xfrm>
                <a:off x="1402" y="131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66" name="Freeform 545"/>
              <p:cNvSpPr>
                <a:spLocks/>
              </p:cNvSpPr>
              <p:nvPr/>
            </p:nvSpPr>
            <p:spPr bwMode="auto">
              <a:xfrm>
                <a:off x="3646" y="299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67" name="Freeform 546"/>
              <p:cNvSpPr>
                <a:spLocks noEditPoints="1"/>
              </p:cNvSpPr>
              <p:nvPr/>
            </p:nvSpPr>
            <p:spPr bwMode="auto">
              <a:xfrm>
                <a:off x="3642" y="2987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68" name="Freeform 547"/>
              <p:cNvSpPr>
                <a:spLocks/>
              </p:cNvSpPr>
              <p:nvPr/>
            </p:nvSpPr>
            <p:spPr bwMode="auto">
              <a:xfrm>
                <a:off x="3759" y="318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69" name="Freeform 548"/>
              <p:cNvSpPr>
                <a:spLocks noEditPoints="1"/>
              </p:cNvSpPr>
              <p:nvPr/>
            </p:nvSpPr>
            <p:spPr bwMode="auto">
              <a:xfrm>
                <a:off x="3754" y="317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70" name="Freeform 549"/>
              <p:cNvSpPr>
                <a:spLocks/>
              </p:cNvSpPr>
              <p:nvPr/>
            </p:nvSpPr>
            <p:spPr bwMode="auto">
              <a:xfrm>
                <a:off x="1653" y="141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71" name="Freeform 550"/>
              <p:cNvSpPr>
                <a:spLocks noEditPoints="1"/>
              </p:cNvSpPr>
              <p:nvPr/>
            </p:nvSpPr>
            <p:spPr bwMode="auto">
              <a:xfrm>
                <a:off x="1649" y="141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72" name="Freeform 551"/>
              <p:cNvSpPr>
                <a:spLocks/>
              </p:cNvSpPr>
              <p:nvPr/>
            </p:nvSpPr>
            <p:spPr bwMode="auto">
              <a:xfrm>
                <a:off x="1650" y="132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73" name="Freeform 552"/>
              <p:cNvSpPr>
                <a:spLocks noEditPoints="1"/>
              </p:cNvSpPr>
              <p:nvPr/>
            </p:nvSpPr>
            <p:spPr bwMode="auto">
              <a:xfrm>
                <a:off x="1645" y="1317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74" name="Freeform 553"/>
              <p:cNvSpPr>
                <a:spLocks/>
              </p:cNvSpPr>
              <p:nvPr/>
            </p:nvSpPr>
            <p:spPr bwMode="auto">
              <a:xfrm>
                <a:off x="1742" y="167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75" name="Freeform 554"/>
              <p:cNvSpPr>
                <a:spLocks noEditPoints="1"/>
              </p:cNvSpPr>
              <p:nvPr/>
            </p:nvSpPr>
            <p:spPr bwMode="auto">
              <a:xfrm>
                <a:off x="1737" y="167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76" name="Freeform 555"/>
              <p:cNvSpPr>
                <a:spLocks/>
              </p:cNvSpPr>
              <p:nvPr/>
            </p:nvSpPr>
            <p:spPr bwMode="auto">
              <a:xfrm>
                <a:off x="1865" y="148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77" name="Freeform 556"/>
              <p:cNvSpPr>
                <a:spLocks noEditPoints="1"/>
              </p:cNvSpPr>
              <p:nvPr/>
            </p:nvSpPr>
            <p:spPr bwMode="auto">
              <a:xfrm>
                <a:off x="1860" y="147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78" name="Freeform 557"/>
              <p:cNvSpPr>
                <a:spLocks/>
              </p:cNvSpPr>
              <p:nvPr/>
            </p:nvSpPr>
            <p:spPr bwMode="auto">
              <a:xfrm>
                <a:off x="1865" y="148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79" name="Freeform 558"/>
              <p:cNvSpPr>
                <a:spLocks noEditPoints="1"/>
              </p:cNvSpPr>
              <p:nvPr/>
            </p:nvSpPr>
            <p:spPr bwMode="auto">
              <a:xfrm>
                <a:off x="1860" y="147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80" name="Freeform 559"/>
              <p:cNvSpPr>
                <a:spLocks/>
              </p:cNvSpPr>
              <p:nvPr/>
            </p:nvSpPr>
            <p:spPr bwMode="auto">
              <a:xfrm>
                <a:off x="1620" y="108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81" name="Freeform 560"/>
              <p:cNvSpPr>
                <a:spLocks noEditPoints="1"/>
              </p:cNvSpPr>
              <p:nvPr/>
            </p:nvSpPr>
            <p:spPr bwMode="auto">
              <a:xfrm>
                <a:off x="1616" y="108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82" name="Freeform 561"/>
              <p:cNvSpPr>
                <a:spLocks/>
              </p:cNvSpPr>
              <p:nvPr/>
            </p:nvSpPr>
            <p:spPr bwMode="auto">
              <a:xfrm>
                <a:off x="1746" y="1386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83" name="Freeform 562"/>
              <p:cNvSpPr>
                <a:spLocks noEditPoints="1"/>
              </p:cNvSpPr>
              <p:nvPr/>
            </p:nvSpPr>
            <p:spPr bwMode="auto">
              <a:xfrm>
                <a:off x="1741" y="138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84" name="Freeform 563"/>
              <p:cNvSpPr>
                <a:spLocks/>
              </p:cNvSpPr>
              <p:nvPr/>
            </p:nvSpPr>
            <p:spPr bwMode="auto">
              <a:xfrm>
                <a:off x="1978" y="1642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85" name="Freeform 564"/>
              <p:cNvSpPr>
                <a:spLocks noEditPoints="1"/>
              </p:cNvSpPr>
              <p:nvPr/>
            </p:nvSpPr>
            <p:spPr bwMode="auto">
              <a:xfrm>
                <a:off x="1973" y="1637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86" name="Freeform 565"/>
              <p:cNvSpPr>
                <a:spLocks/>
              </p:cNvSpPr>
              <p:nvPr/>
            </p:nvSpPr>
            <p:spPr bwMode="auto">
              <a:xfrm>
                <a:off x="2254" y="208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87" name="Freeform 566"/>
              <p:cNvSpPr>
                <a:spLocks noEditPoints="1"/>
              </p:cNvSpPr>
              <p:nvPr/>
            </p:nvSpPr>
            <p:spPr bwMode="auto">
              <a:xfrm>
                <a:off x="2249" y="2076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88" name="Freeform 567"/>
              <p:cNvSpPr>
                <a:spLocks/>
              </p:cNvSpPr>
              <p:nvPr/>
            </p:nvSpPr>
            <p:spPr bwMode="auto">
              <a:xfrm>
                <a:off x="1727" y="152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89" name="Freeform 568"/>
              <p:cNvSpPr>
                <a:spLocks noEditPoints="1"/>
              </p:cNvSpPr>
              <p:nvPr/>
            </p:nvSpPr>
            <p:spPr bwMode="auto">
              <a:xfrm>
                <a:off x="1722" y="152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90" name="Freeform 569"/>
              <p:cNvSpPr>
                <a:spLocks/>
              </p:cNvSpPr>
              <p:nvPr/>
            </p:nvSpPr>
            <p:spPr bwMode="auto">
              <a:xfrm>
                <a:off x="2373" y="176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91" name="Freeform 570"/>
              <p:cNvSpPr>
                <a:spLocks noEditPoints="1"/>
              </p:cNvSpPr>
              <p:nvPr/>
            </p:nvSpPr>
            <p:spPr bwMode="auto">
              <a:xfrm>
                <a:off x="2368" y="175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92" name="Freeform 571"/>
              <p:cNvSpPr>
                <a:spLocks/>
              </p:cNvSpPr>
              <p:nvPr/>
            </p:nvSpPr>
            <p:spPr bwMode="auto">
              <a:xfrm>
                <a:off x="2706" y="2121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93" name="Freeform 572"/>
              <p:cNvSpPr>
                <a:spLocks noEditPoints="1"/>
              </p:cNvSpPr>
              <p:nvPr/>
            </p:nvSpPr>
            <p:spPr bwMode="auto">
              <a:xfrm>
                <a:off x="2701" y="211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94" name="Freeform 573"/>
              <p:cNvSpPr>
                <a:spLocks/>
              </p:cNvSpPr>
              <p:nvPr/>
            </p:nvSpPr>
            <p:spPr bwMode="auto">
              <a:xfrm>
                <a:off x="2007" y="170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95" name="Freeform 574"/>
              <p:cNvSpPr>
                <a:spLocks noEditPoints="1"/>
              </p:cNvSpPr>
              <p:nvPr/>
            </p:nvSpPr>
            <p:spPr bwMode="auto">
              <a:xfrm>
                <a:off x="2003" y="169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96" name="Freeform 575"/>
              <p:cNvSpPr>
                <a:spLocks/>
              </p:cNvSpPr>
              <p:nvPr/>
            </p:nvSpPr>
            <p:spPr bwMode="auto">
              <a:xfrm>
                <a:off x="1758" y="138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97" name="Freeform 576"/>
              <p:cNvSpPr>
                <a:spLocks noEditPoints="1"/>
              </p:cNvSpPr>
              <p:nvPr/>
            </p:nvSpPr>
            <p:spPr bwMode="auto">
              <a:xfrm>
                <a:off x="1754" y="1376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98" name="Freeform 577"/>
              <p:cNvSpPr>
                <a:spLocks/>
              </p:cNvSpPr>
              <p:nvPr/>
            </p:nvSpPr>
            <p:spPr bwMode="auto">
              <a:xfrm>
                <a:off x="2440" y="169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899" name="Freeform 578"/>
              <p:cNvSpPr>
                <a:spLocks noEditPoints="1"/>
              </p:cNvSpPr>
              <p:nvPr/>
            </p:nvSpPr>
            <p:spPr bwMode="auto">
              <a:xfrm>
                <a:off x="2435" y="1693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00" name="Freeform 579"/>
              <p:cNvSpPr>
                <a:spLocks/>
              </p:cNvSpPr>
              <p:nvPr/>
            </p:nvSpPr>
            <p:spPr bwMode="auto">
              <a:xfrm>
                <a:off x="2131" y="1601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01" name="Freeform 580"/>
              <p:cNvSpPr>
                <a:spLocks noEditPoints="1"/>
              </p:cNvSpPr>
              <p:nvPr/>
            </p:nvSpPr>
            <p:spPr bwMode="auto">
              <a:xfrm>
                <a:off x="2126" y="1596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02" name="Freeform 581"/>
              <p:cNvSpPr>
                <a:spLocks/>
              </p:cNvSpPr>
              <p:nvPr/>
            </p:nvSpPr>
            <p:spPr bwMode="auto">
              <a:xfrm>
                <a:off x="1074" y="121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03" name="Freeform 582"/>
              <p:cNvSpPr>
                <a:spLocks noEditPoints="1"/>
              </p:cNvSpPr>
              <p:nvPr/>
            </p:nvSpPr>
            <p:spPr bwMode="auto">
              <a:xfrm>
                <a:off x="1069" y="121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04" name="Freeform 583"/>
              <p:cNvSpPr>
                <a:spLocks/>
              </p:cNvSpPr>
              <p:nvPr/>
            </p:nvSpPr>
            <p:spPr bwMode="auto">
              <a:xfrm>
                <a:off x="1612" y="119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05" name="Freeform 584"/>
              <p:cNvSpPr>
                <a:spLocks noEditPoints="1"/>
              </p:cNvSpPr>
              <p:nvPr/>
            </p:nvSpPr>
            <p:spPr bwMode="auto">
              <a:xfrm>
                <a:off x="1607" y="11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06" name="Freeform 585"/>
              <p:cNvSpPr>
                <a:spLocks/>
              </p:cNvSpPr>
              <p:nvPr/>
            </p:nvSpPr>
            <p:spPr bwMode="auto">
              <a:xfrm>
                <a:off x="1804" y="117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07" name="Freeform 586"/>
              <p:cNvSpPr>
                <a:spLocks noEditPoints="1"/>
              </p:cNvSpPr>
              <p:nvPr/>
            </p:nvSpPr>
            <p:spPr bwMode="auto">
              <a:xfrm>
                <a:off x="1799" y="117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08" name="Freeform 587"/>
              <p:cNvSpPr>
                <a:spLocks/>
              </p:cNvSpPr>
              <p:nvPr/>
            </p:nvSpPr>
            <p:spPr bwMode="auto">
              <a:xfrm>
                <a:off x="2407" y="201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09" name="Freeform 588"/>
              <p:cNvSpPr>
                <a:spLocks noEditPoints="1"/>
              </p:cNvSpPr>
              <p:nvPr/>
            </p:nvSpPr>
            <p:spPr bwMode="auto">
              <a:xfrm>
                <a:off x="2402" y="201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10" name="Freeform 589"/>
              <p:cNvSpPr>
                <a:spLocks/>
              </p:cNvSpPr>
              <p:nvPr/>
            </p:nvSpPr>
            <p:spPr bwMode="auto">
              <a:xfrm>
                <a:off x="1694" y="141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11" name="Freeform 590"/>
              <p:cNvSpPr>
                <a:spLocks noEditPoints="1"/>
              </p:cNvSpPr>
              <p:nvPr/>
            </p:nvSpPr>
            <p:spPr bwMode="auto">
              <a:xfrm>
                <a:off x="1689" y="140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12" name="Freeform 591"/>
              <p:cNvSpPr>
                <a:spLocks/>
              </p:cNvSpPr>
              <p:nvPr/>
            </p:nvSpPr>
            <p:spPr bwMode="auto">
              <a:xfrm>
                <a:off x="1541" y="1492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13" name="Freeform 592"/>
              <p:cNvSpPr>
                <a:spLocks noEditPoints="1"/>
              </p:cNvSpPr>
              <p:nvPr/>
            </p:nvSpPr>
            <p:spPr bwMode="auto">
              <a:xfrm>
                <a:off x="1537" y="14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14" name="Freeform 593"/>
              <p:cNvSpPr>
                <a:spLocks/>
              </p:cNvSpPr>
              <p:nvPr/>
            </p:nvSpPr>
            <p:spPr bwMode="auto">
              <a:xfrm>
                <a:off x="1506" y="143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15" name="Freeform 594"/>
              <p:cNvSpPr>
                <a:spLocks noEditPoints="1"/>
              </p:cNvSpPr>
              <p:nvPr/>
            </p:nvSpPr>
            <p:spPr bwMode="auto">
              <a:xfrm>
                <a:off x="1501" y="142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16" name="Freeform 595"/>
              <p:cNvSpPr>
                <a:spLocks/>
              </p:cNvSpPr>
              <p:nvPr/>
            </p:nvSpPr>
            <p:spPr bwMode="auto">
              <a:xfrm>
                <a:off x="1445" y="198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17" name="Freeform 596"/>
              <p:cNvSpPr>
                <a:spLocks noEditPoints="1"/>
              </p:cNvSpPr>
              <p:nvPr/>
            </p:nvSpPr>
            <p:spPr bwMode="auto">
              <a:xfrm>
                <a:off x="1440" y="197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18" name="Freeform 597"/>
              <p:cNvSpPr>
                <a:spLocks/>
              </p:cNvSpPr>
              <p:nvPr/>
            </p:nvSpPr>
            <p:spPr bwMode="auto">
              <a:xfrm>
                <a:off x="1565" y="134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19" name="Freeform 598"/>
              <p:cNvSpPr>
                <a:spLocks noEditPoints="1"/>
              </p:cNvSpPr>
              <p:nvPr/>
            </p:nvSpPr>
            <p:spPr bwMode="auto">
              <a:xfrm>
                <a:off x="1560" y="1344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20" name="Freeform 599"/>
              <p:cNvSpPr>
                <a:spLocks/>
              </p:cNvSpPr>
              <p:nvPr/>
            </p:nvSpPr>
            <p:spPr bwMode="auto">
              <a:xfrm>
                <a:off x="1727" y="138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21" name="Freeform 600"/>
              <p:cNvSpPr>
                <a:spLocks noEditPoints="1"/>
              </p:cNvSpPr>
              <p:nvPr/>
            </p:nvSpPr>
            <p:spPr bwMode="auto">
              <a:xfrm>
                <a:off x="1722" y="137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22" name="Freeform 601"/>
              <p:cNvSpPr>
                <a:spLocks/>
              </p:cNvSpPr>
              <p:nvPr/>
            </p:nvSpPr>
            <p:spPr bwMode="auto">
              <a:xfrm>
                <a:off x="1792" y="140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23" name="Freeform 602"/>
              <p:cNvSpPr>
                <a:spLocks noEditPoints="1"/>
              </p:cNvSpPr>
              <p:nvPr/>
            </p:nvSpPr>
            <p:spPr bwMode="auto">
              <a:xfrm>
                <a:off x="1787" y="139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24" name="Freeform 603"/>
              <p:cNvSpPr>
                <a:spLocks/>
              </p:cNvSpPr>
              <p:nvPr/>
            </p:nvSpPr>
            <p:spPr bwMode="auto">
              <a:xfrm>
                <a:off x="1788" y="1416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25" name="Freeform 604"/>
              <p:cNvSpPr>
                <a:spLocks noEditPoints="1"/>
              </p:cNvSpPr>
              <p:nvPr/>
            </p:nvSpPr>
            <p:spPr bwMode="auto">
              <a:xfrm>
                <a:off x="1783" y="141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26" name="Freeform 605"/>
              <p:cNvSpPr>
                <a:spLocks/>
              </p:cNvSpPr>
              <p:nvPr/>
            </p:nvSpPr>
            <p:spPr bwMode="auto">
              <a:xfrm>
                <a:off x="1646" y="136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27" name="Freeform 606"/>
              <p:cNvSpPr>
                <a:spLocks noEditPoints="1"/>
              </p:cNvSpPr>
              <p:nvPr/>
            </p:nvSpPr>
            <p:spPr bwMode="auto">
              <a:xfrm>
                <a:off x="1641" y="136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928" name="Freeform 607"/>
              <p:cNvSpPr>
                <a:spLocks/>
              </p:cNvSpPr>
              <p:nvPr/>
            </p:nvSpPr>
            <p:spPr bwMode="auto">
              <a:xfrm>
                <a:off x="1316" y="963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</p:grpSp>
        <p:grpSp>
          <p:nvGrpSpPr>
            <p:cNvPr id="8" name="Group 809"/>
            <p:cNvGrpSpPr>
              <a:grpSpLocks/>
            </p:cNvGrpSpPr>
            <p:nvPr/>
          </p:nvGrpSpPr>
          <p:grpSpPr bwMode="auto">
            <a:xfrm>
              <a:off x="1479550" y="635000"/>
              <a:ext cx="2562225" cy="2324100"/>
              <a:chOff x="932" y="400"/>
              <a:chExt cx="1614" cy="1464"/>
            </a:xfrm>
          </p:grpSpPr>
          <p:sp>
            <p:nvSpPr>
              <p:cNvPr id="529" name="Freeform 609"/>
              <p:cNvSpPr>
                <a:spLocks noEditPoints="1"/>
              </p:cNvSpPr>
              <p:nvPr/>
            </p:nvSpPr>
            <p:spPr bwMode="auto">
              <a:xfrm>
                <a:off x="1312" y="958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30" name="Freeform 610"/>
              <p:cNvSpPr>
                <a:spLocks/>
              </p:cNvSpPr>
              <p:nvPr/>
            </p:nvSpPr>
            <p:spPr bwMode="auto">
              <a:xfrm>
                <a:off x="1304" y="1116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31" name="Freeform 611"/>
              <p:cNvSpPr>
                <a:spLocks noEditPoints="1"/>
              </p:cNvSpPr>
              <p:nvPr/>
            </p:nvSpPr>
            <p:spPr bwMode="auto">
              <a:xfrm>
                <a:off x="1299" y="111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32" name="Freeform 612"/>
              <p:cNvSpPr>
                <a:spLocks/>
              </p:cNvSpPr>
              <p:nvPr/>
            </p:nvSpPr>
            <p:spPr bwMode="auto">
              <a:xfrm>
                <a:off x="1009" y="96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33" name="Freeform 613"/>
              <p:cNvSpPr>
                <a:spLocks noEditPoints="1"/>
              </p:cNvSpPr>
              <p:nvPr/>
            </p:nvSpPr>
            <p:spPr bwMode="auto">
              <a:xfrm>
                <a:off x="1004" y="964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34" name="Freeform 614"/>
              <p:cNvSpPr>
                <a:spLocks/>
              </p:cNvSpPr>
              <p:nvPr/>
            </p:nvSpPr>
            <p:spPr bwMode="auto">
              <a:xfrm>
                <a:off x="1721" y="1207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35" name="Freeform 615"/>
              <p:cNvSpPr>
                <a:spLocks noEditPoints="1"/>
              </p:cNvSpPr>
              <p:nvPr/>
            </p:nvSpPr>
            <p:spPr bwMode="auto">
              <a:xfrm>
                <a:off x="1716" y="120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36" name="Freeform 616"/>
              <p:cNvSpPr>
                <a:spLocks/>
              </p:cNvSpPr>
              <p:nvPr/>
            </p:nvSpPr>
            <p:spPr bwMode="auto">
              <a:xfrm>
                <a:off x="1545" y="119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37" name="Freeform 617"/>
              <p:cNvSpPr>
                <a:spLocks noEditPoints="1"/>
              </p:cNvSpPr>
              <p:nvPr/>
            </p:nvSpPr>
            <p:spPr bwMode="auto">
              <a:xfrm>
                <a:off x="1540" y="1190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38" name="Freeform 618"/>
              <p:cNvSpPr>
                <a:spLocks/>
              </p:cNvSpPr>
              <p:nvPr/>
            </p:nvSpPr>
            <p:spPr bwMode="auto">
              <a:xfrm>
                <a:off x="1565" y="121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39" name="Freeform 619"/>
              <p:cNvSpPr>
                <a:spLocks noEditPoints="1"/>
              </p:cNvSpPr>
              <p:nvPr/>
            </p:nvSpPr>
            <p:spPr bwMode="auto">
              <a:xfrm>
                <a:off x="1560" y="1205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40" name="Freeform 620"/>
              <p:cNvSpPr>
                <a:spLocks/>
              </p:cNvSpPr>
              <p:nvPr/>
            </p:nvSpPr>
            <p:spPr bwMode="auto">
              <a:xfrm>
                <a:off x="2434" y="175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41" name="Freeform 621"/>
              <p:cNvSpPr>
                <a:spLocks noEditPoints="1"/>
              </p:cNvSpPr>
              <p:nvPr/>
            </p:nvSpPr>
            <p:spPr bwMode="auto">
              <a:xfrm>
                <a:off x="2430" y="1749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42" name="Freeform 622"/>
              <p:cNvSpPr>
                <a:spLocks/>
              </p:cNvSpPr>
              <p:nvPr/>
            </p:nvSpPr>
            <p:spPr bwMode="auto">
              <a:xfrm>
                <a:off x="1933" y="1457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43" name="Freeform 623"/>
              <p:cNvSpPr>
                <a:spLocks noEditPoints="1"/>
              </p:cNvSpPr>
              <p:nvPr/>
            </p:nvSpPr>
            <p:spPr bwMode="auto">
              <a:xfrm>
                <a:off x="1928" y="145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44" name="Freeform 624"/>
              <p:cNvSpPr>
                <a:spLocks/>
              </p:cNvSpPr>
              <p:nvPr/>
            </p:nvSpPr>
            <p:spPr bwMode="auto">
              <a:xfrm>
                <a:off x="1709" y="128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45" name="Freeform 625"/>
              <p:cNvSpPr>
                <a:spLocks noEditPoints="1"/>
              </p:cNvSpPr>
              <p:nvPr/>
            </p:nvSpPr>
            <p:spPr bwMode="auto">
              <a:xfrm>
                <a:off x="1704" y="128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46" name="Freeform 626"/>
              <p:cNvSpPr>
                <a:spLocks/>
              </p:cNvSpPr>
              <p:nvPr/>
            </p:nvSpPr>
            <p:spPr bwMode="auto">
              <a:xfrm>
                <a:off x="1650" y="132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47" name="Freeform 627"/>
              <p:cNvSpPr>
                <a:spLocks noEditPoints="1"/>
              </p:cNvSpPr>
              <p:nvPr/>
            </p:nvSpPr>
            <p:spPr bwMode="auto">
              <a:xfrm>
                <a:off x="1645" y="1317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48" name="Freeform 628"/>
              <p:cNvSpPr>
                <a:spLocks/>
              </p:cNvSpPr>
              <p:nvPr/>
            </p:nvSpPr>
            <p:spPr bwMode="auto">
              <a:xfrm>
                <a:off x="1473" y="83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49" name="Freeform 629"/>
              <p:cNvSpPr>
                <a:spLocks noEditPoints="1"/>
              </p:cNvSpPr>
              <p:nvPr/>
            </p:nvSpPr>
            <p:spPr bwMode="auto">
              <a:xfrm>
                <a:off x="1468" y="82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50" name="Freeform 630"/>
              <p:cNvSpPr>
                <a:spLocks/>
              </p:cNvSpPr>
              <p:nvPr/>
            </p:nvSpPr>
            <p:spPr bwMode="auto">
              <a:xfrm>
                <a:off x="1536" y="113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51" name="Freeform 631"/>
              <p:cNvSpPr>
                <a:spLocks noEditPoints="1"/>
              </p:cNvSpPr>
              <p:nvPr/>
            </p:nvSpPr>
            <p:spPr bwMode="auto">
              <a:xfrm>
                <a:off x="1531" y="1126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52" name="Freeform 632"/>
              <p:cNvSpPr>
                <a:spLocks/>
              </p:cNvSpPr>
              <p:nvPr/>
            </p:nvSpPr>
            <p:spPr bwMode="auto">
              <a:xfrm>
                <a:off x="1717" y="1586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53" name="Freeform 633"/>
              <p:cNvSpPr>
                <a:spLocks noEditPoints="1"/>
              </p:cNvSpPr>
              <p:nvPr/>
            </p:nvSpPr>
            <p:spPr bwMode="auto">
              <a:xfrm>
                <a:off x="1712" y="1581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54" name="Freeform 634"/>
              <p:cNvSpPr>
                <a:spLocks/>
              </p:cNvSpPr>
              <p:nvPr/>
            </p:nvSpPr>
            <p:spPr bwMode="auto">
              <a:xfrm>
                <a:off x="1545" y="131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55" name="Freeform 635"/>
              <p:cNvSpPr>
                <a:spLocks noEditPoints="1"/>
              </p:cNvSpPr>
              <p:nvPr/>
            </p:nvSpPr>
            <p:spPr bwMode="auto">
              <a:xfrm>
                <a:off x="1540" y="131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56" name="Freeform 636"/>
              <p:cNvSpPr>
                <a:spLocks/>
              </p:cNvSpPr>
              <p:nvPr/>
            </p:nvSpPr>
            <p:spPr bwMode="auto">
              <a:xfrm>
                <a:off x="1937" y="127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57" name="Freeform 637"/>
              <p:cNvSpPr>
                <a:spLocks noEditPoints="1"/>
              </p:cNvSpPr>
              <p:nvPr/>
            </p:nvSpPr>
            <p:spPr bwMode="auto">
              <a:xfrm>
                <a:off x="1933" y="127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58" name="Freeform 638"/>
              <p:cNvSpPr>
                <a:spLocks/>
              </p:cNvSpPr>
              <p:nvPr/>
            </p:nvSpPr>
            <p:spPr bwMode="auto">
              <a:xfrm>
                <a:off x="1251" y="85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59" name="Freeform 639"/>
              <p:cNvSpPr>
                <a:spLocks noEditPoints="1"/>
              </p:cNvSpPr>
              <p:nvPr/>
            </p:nvSpPr>
            <p:spPr bwMode="auto">
              <a:xfrm>
                <a:off x="1246" y="84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60" name="Freeform 640"/>
              <p:cNvSpPr>
                <a:spLocks/>
              </p:cNvSpPr>
              <p:nvPr/>
            </p:nvSpPr>
            <p:spPr bwMode="auto">
              <a:xfrm>
                <a:off x="1457" y="7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61" name="Freeform 641"/>
              <p:cNvSpPr>
                <a:spLocks noEditPoints="1"/>
              </p:cNvSpPr>
              <p:nvPr/>
            </p:nvSpPr>
            <p:spPr bwMode="auto">
              <a:xfrm>
                <a:off x="1452" y="7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62" name="Freeform 642"/>
              <p:cNvSpPr>
                <a:spLocks/>
              </p:cNvSpPr>
              <p:nvPr/>
            </p:nvSpPr>
            <p:spPr bwMode="auto">
              <a:xfrm>
                <a:off x="1410" y="120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63" name="Freeform 643"/>
              <p:cNvSpPr>
                <a:spLocks noEditPoints="1"/>
              </p:cNvSpPr>
              <p:nvPr/>
            </p:nvSpPr>
            <p:spPr bwMode="auto">
              <a:xfrm>
                <a:off x="1405" y="119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64" name="Freeform 644"/>
              <p:cNvSpPr>
                <a:spLocks/>
              </p:cNvSpPr>
              <p:nvPr/>
            </p:nvSpPr>
            <p:spPr bwMode="auto">
              <a:xfrm>
                <a:off x="1213" y="75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65" name="Freeform 645"/>
              <p:cNvSpPr>
                <a:spLocks noEditPoints="1"/>
              </p:cNvSpPr>
              <p:nvPr/>
            </p:nvSpPr>
            <p:spPr bwMode="auto">
              <a:xfrm>
                <a:off x="1209" y="75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66" name="Freeform 646"/>
              <p:cNvSpPr>
                <a:spLocks/>
              </p:cNvSpPr>
              <p:nvPr/>
            </p:nvSpPr>
            <p:spPr bwMode="auto">
              <a:xfrm>
                <a:off x="1214" y="133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67" name="Freeform 647"/>
              <p:cNvSpPr>
                <a:spLocks noEditPoints="1"/>
              </p:cNvSpPr>
              <p:nvPr/>
            </p:nvSpPr>
            <p:spPr bwMode="auto">
              <a:xfrm>
                <a:off x="1209" y="1335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68" name="Freeform 648"/>
              <p:cNvSpPr>
                <a:spLocks/>
              </p:cNvSpPr>
              <p:nvPr/>
            </p:nvSpPr>
            <p:spPr bwMode="auto">
              <a:xfrm>
                <a:off x="1199" y="80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69" name="Freeform 649"/>
              <p:cNvSpPr>
                <a:spLocks noEditPoints="1"/>
              </p:cNvSpPr>
              <p:nvPr/>
            </p:nvSpPr>
            <p:spPr bwMode="auto">
              <a:xfrm>
                <a:off x="1194" y="797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70" name="Freeform 650"/>
              <p:cNvSpPr>
                <a:spLocks/>
              </p:cNvSpPr>
              <p:nvPr/>
            </p:nvSpPr>
            <p:spPr bwMode="auto">
              <a:xfrm>
                <a:off x="1309" y="8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71" name="Freeform 651"/>
              <p:cNvSpPr>
                <a:spLocks noEditPoints="1"/>
              </p:cNvSpPr>
              <p:nvPr/>
            </p:nvSpPr>
            <p:spPr bwMode="auto">
              <a:xfrm>
                <a:off x="1304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72" name="Freeform 652"/>
              <p:cNvSpPr>
                <a:spLocks/>
              </p:cNvSpPr>
              <p:nvPr/>
            </p:nvSpPr>
            <p:spPr bwMode="auto">
              <a:xfrm>
                <a:off x="1131" y="96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73" name="Freeform 653"/>
              <p:cNvSpPr>
                <a:spLocks noEditPoints="1"/>
              </p:cNvSpPr>
              <p:nvPr/>
            </p:nvSpPr>
            <p:spPr bwMode="auto">
              <a:xfrm>
                <a:off x="1126" y="964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74" name="Freeform 654"/>
              <p:cNvSpPr>
                <a:spLocks/>
              </p:cNvSpPr>
              <p:nvPr/>
            </p:nvSpPr>
            <p:spPr bwMode="auto">
              <a:xfrm>
                <a:off x="1532" y="1401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75" name="Freeform 655"/>
              <p:cNvSpPr>
                <a:spLocks noEditPoints="1"/>
              </p:cNvSpPr>
              <p:nvPr/>
            </p:nvSpPr>
            <p:spPr bwMode="auto">
              <a:xfrm>
                <a:off x="1527" y="1396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76" name="Freeform 656"/>
              <p:cNvSpPr>
                <a:spLocks/>
              </p:cNvSpPr>
              <p:nvPr/>
            </p:nvSpPr>
            <p:spPr bwMode="auto">
              <a:xfrm>
                <a:off x="1268" y="95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77" name="Freeform 657"/>
              <p:cNvSpPr>
                <a:spLocks noEditPoints="1"/>
              </p:cNvSpPr>
              <p:nvPr/>
            </p:nvSpPr>
            <p:spPr bwMode="auto">
              <a:xfrm>
                <a:off x="1264" y="947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78" name="Freeform 658"/>
              <p:cNvSpPr>
                <a:spLocks/>
              </p:cNvSpPr>
              <p:nvPr/>
            </p:nvSpPr>
            <p:spPr bwMode="auto">
              <a:xfrm>
                <a:off x="1084" y="70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79" name="Freeform 659"/>
              <p:cNvSpPr>
                <a:spLocks noEditPoints="1"/>
              </p:cNvSpPr>
              <p:nvPr/>
            </p:nvSpPr>
            <p:spPr bwMode="auto">
              <a:xfrm>
                <a:off x="1079" y="70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80" name="Freeform 660"/>
              <p:cNvSpPr>
                <a:spLocks/>
              </p:cNvSpPr>
              <p:nvPr/>
            </p:nvSpPr>
            <p:spPr bwMode="auto">
              <a:xfrm>
                <a:off x="1178" y="74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81" name="Freeform 661"/>
              <p:cNvSpPr>
                <a:spLocks noEditPoints="1"/>
              </p:cNvSpPr>
              <p:nvPr/>
            </p:nvSpPr>
            <p:spPr bwMode="auto">
              <a:xfrm>
                <a:off x="1173" y="73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82" name="Freeform 662"/>
              <p:cNvSpPr>
                <a:spLocks/>
              </p:cNvSpPr>
              <p:nvPr/>
            </p:nvSpPr>
            <p:spPr bwMode="auto">
              <a:xfrm>
                <a:off x="1152" y="863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83" name="Freeform 663"/>
              <p:cNvSpPr>
                <a:spLocks noEditPoints="1"/>
              </p:cNvSpPr>
              <p:nvPr/>
            </p:nvSpPr>
            <p:spPr bwMode="auto">
              <a:xfrm>
                <a:off x="1147" y="858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84" name="Freeform 664"/>
              <p:cNvSpPr>
                <a:spLocks/>
              </p:cNvSpPr>
              <p:nvPr/>
            </p:nvSpPr>
            <p:spPr bwMode="auto">
              <a:xfrm>
                <a:off x="1189" y="109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85" name="Freeform 665"/>
              <p:cNvSpPr>
                <a:spLocks noEditPoints="1"/>
              </p:cNvSpPr>
              <p:nvPr/>
            </p:nvSpPr>
            <p:spPr bwMode="auto">
              <a:xfrm>
                <a:off x="1184" y="109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86" name="Freeform 666"/>
              <p:cNvSpPr>
                <a:spLocks/>
              </p:cNvSpPr>
              <p:nvPr/>
            </p:nvSpPr>
            <p:spPr bwMode="auto">
              <a:xfrm>
                <a:off x="1159" y="10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87" name="Freeform 667"/>
              <p:cNvSpPr>
                <a:spLocks noEditPoints="1"/>
              </p:cNvSpPr>
              <p:nvPr/>
            </p:nvSpPr>
            <p:spPr bwMode="auto">
              <a:xfrm>
                <a:off x="1154" y="10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88" name="Freeform 668"/>
              <p:cNvSpPr>
                <a:spLocks/>
              </p:cNvSpPr>
              <p:nvPr/>
            </p:nvSpPr>
            <p:spPr bwMode="auto">
              <a:xfrm>
                <a:off x="986" y="54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89" name="Freeform 669"/>
              <p:cNvSpPr>
                <a:spLocks noEditPoints="1"/>
              </p:cNvSpPr>
              <p:nvPr/>
            </p:nvSpPr>
            <p:spPr bwMode="auto">
              <a:xfrm>
                <a:off x="981" y="54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90" name="Freeform 670"/>
              <p:cNvSpPr>
                <a:spLocks/>
              </p:cNvSpPr>
              <p:nvPr/>
            </p:nvSpPr>
            <p:spPr bwMode="auto">
              <a:xfrm>
                <a:off x="1018" y="47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91" name="Freeform 671"/>
              <p:cNvSpPr>
                <a:spLocks noEditPoints="1"/>
              </p:cNvSpPr>
              <p:nvPr/>
            </p:nvSpPr>
            <p:spPr bwMode="auto">
              <a:xfrm>
                <a:off x="1013" y="47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92" name="Freeform 672"/>
              <p:cNvSpPr>
                <a:spLocks/>
              </p:cNvSpPr>
              <p:nvPr/>
            </p:nvSpPr>
            <p:spPr bwMode="auto">
              <a:xfrm>
                <a:off x="937" y="40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93" name="Freeform 673"/>
              <p:cNvSpPr>
                <a:spLocks noEditPoints="1"/>
              </p:cNvSpPr>
              <p:nvPr/>
            </p:nvSpPr>
            <p:spPr bwMode="auto">
              <a:xfrm>
                <a:off x="932" y="400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94" name="Freeform 674"/>
              <p:cNvSpPr>
                <a:spLocks/>
              </p:cNvSpPr>
              <p:nvPr/>
            </p:nvSpPr>
            <p:spPr bwMode="auto">
              <a:xfrm>
                <a:off x="1023" y="443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95" name="Freeform 675"/>
              <p:cNvSpPr>
                <a:spLocks noEditPoints="1"/>
              </p:cNvSpPr>
              <p:nvPr/>
            </p:nvSpPr>
            <p:spPr bwMode="auto">
              <a:xfrm>
                <a:off x="1018" y="43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96" name="Freeform 676"/>
              <p:cNvSpPr>
                <a:spLocks/>
              </p:cNvSpPr>
              <p:nvPr/>
            </p:nvSpPr>
            <p:spPr bwMode="auto">
              <a:xfrm>
                <a:off x="1218" y="84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97" name="Freeform 677"/>
              <p:cNvSpPr>
                <a:spLocks noEditPoints="1"/>
              </p:cNvSpPr>
              <p:nvPr/>
            </p:nvSpPr>
            <p:spPr bwMode="auto">
              <a:xfrm>
                <a:off x="1213" y="84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98" name="Freeform 678"/>
              <p:cNvSpPr>
                <a:spLocks/>
              </p:cNvSpPr>
              <p:nvPr/>
            </p:nvSpPr>
            <p:spPr bwMode="auto">
              <a:xfrm>
                <a:off x="1193" y="9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99" name="Freeform 679"/>
              <p:cNvSpPr>
                <a:spLocks noEditPoints="1"/>
              </p:cNvSpPr>
              <p:nvPr/>
            </p:nvSpPr>
            <p:spPr bwMode="auto">
              <a:xfrm>
                <a:off x="1188" y="9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00" name="Freeform 680"/>
              <p:cNvSpPr>
                <a:spLocks/>
              </p:cNvSpPr>
              <p:nvPr/>
            </p:nvSpPr>
            <p:spPr bwMode="auto">
              <a:xfrm>
                <a:off x="1141" y="66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01" name="Freeform 681"/>
              <p:cNvSpPr>
                <a:spLocks noEditPoints="1"/>
              </p:cNvSpPr>
              <p:nvPr/>
            </p:nvSpPr>
            <p:spPr bwMode="auto">
              <a:xfrm>
                <a:off x="1136" y="66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02" name="Freeform 682"/>
              <p:cNvSpPr>
                <a:spLocks/>
              </p:cNvSpPr>
              <p:nvPr/>
            </p:nvSpPr>
            <p:spPr bwMode="auto">
              <a:xfrm>
                <a:off x="1599" y="143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03" name="Freeform 683"/>
              <p:cNvSpPr>
                <a:spLocks noEditPoints="1"/>
              </p:cNvSpPr>
              <p:nvPr/>
            </p:nvSpPr>
            <p:spPr bwMode="auto">
              <a:xfrm>
                <a:off x="1594" y="142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04" name="Freeform 684"/>
              <p:cNvSpPr>
                <a:spLocks/>
              </p:cNvSpPr>
              <p:nvPr/>
            </p:nvSpPr>
            <p:spPr bwMode="auto">
              <a:xfrm>
                <a:off x="1550" y="114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05" name="Freeform 685"/>
              <p:cNvSpPr>
                <a:spLocks noEditPoints="1"/>
              </p:cNvSpPr>
              <p:nvPr/>
            </p:nvSpPr>
            <p:spPr bwMode="auto">
              <a:xfrm>
                <a:off x="1546" y="114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06" name="Freeform 686"/>
              <p:cNvSpPr>
                <a:spLocks/>
              </p:cNvSpPr>
              <p:nvPr/>
            </p:nvSpPr>
            <p:spPr bwMode="auto">
              <a:xfrm>
                <a:off x="1305" y="114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07" name="Freeform 687"/>
              <p:cNvSpPr>
                <a:spLocks noEditPoints="1"/>
              </p:cNvSpPr>
              <p:nvPr/>
            </p:nvSpPr>
            <p:spPr bwMode="auto">
              <a:xfrm>
                <a:off x="1300" y="1140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08" name="Freeform 688"/>
              <p:cNvSpPr>
                <a:spLocks/>
              </p:cNvSpPr>
              <p:nvPr/>
            </p:nvSpPr>
            <p:spPr bwMode="auto">
              <a:xfrm>
                <a:off x="1257" y="11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09" name="Freeform 689"/>
              <p:cNvSpPr>
                <a:spLocks noEditPoints="1"/>
              </p:cNvSpPr>
              <p:nvPr/>
            </p:nvSpPr>
            <p:spPr bwMode="auto">
              <a:xfrm>
                <a:off x="1252" y="11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10" name="Freeform 690"/>
              <p:cNvSpPr>
                <a:spLocks/>
              </p:cNvSpPr>
              <p:nvPr/>
            </p:nvSpPr>
            <p:spPr bwMode="auto">
              <a:xfrm>
                <a:off x="1219" y="113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11" name="Freeform 691"/>
              <p:cNvSpPr>
                <a:spLocks noEditPoints="1"/>
              </p:cNvSpPr>
              <p:nvPr/>
            </p:nvSpPr>
            <p:spPr bwMode="auto">
              <a:xfrm>
                <a:off x="1214" y="113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12" name="Freeform 692"/>
              <p:cNvSpPr>
                <a:spLocks/>
              </p:cNvSpPr>
              <p:nvPr/>
            </p:nvSpPr>
            <p:spPr bwMode="auto">
              <a:xfrm>
                <a:off x="1291" y="137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13" name="Freeform 693"/>
              <p:cNvSpPr>
                <a:spLocks noEditPoints="1"/>
              </p:cNvSpPr>
              <p:nvPr/>
            </p:nvSpPr>
            <p:spPr bwMode="auto">
              <a:xfrm>
                <a:off x="1286" y="1367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14" name="Freeform 694"/>
              <p:cNvSpPr>
                <a:spLocks/>
              </p:cNvSpPr>
              <p:nvPr/>
            </p:nvSpPr>
            <p:spPr bwMode="auto">
              <a:xfrm>
                <a:off x="1416" y="128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15" name="Freeform 695"/>
              <p:cNvSpPr>
                <a:spLocks noEditPoints="1"/>
              </p:cNvSpPr>
              <p:nvPr/>
            </p:nvSpPr>
            <p:spPr bwMode="auto">
              <a:xfrm>
                <a:off x="1411" y="1279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16" name="Freeform 696"/>
              <p:cNvSpPr>
                <a:spLocks/>
              </p:cNvSpPr>
              <p:nvPr/>
            </p:nvSpPr>
            <p:spPr bwMode="auto">
              <a:xfrm>
                <a:off x="1401" y="131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17" name="Freeform 697"/>
              <p:cNvSpPr>
                <a:spLocks noEditPoints="1"/>
              </p:cNvSpPr>
              <p:nvPr/>
            </p:nvSpPr>
            <p:spPr bwMode="auto">
              <a:xfrm>
                <a:off x="1396" y="131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18" name="Freeform 698"/>
              <p:cNvSpPr>
                <a:spLocks/>
              </p:cNvSpPr>
              <p:nvPr/>
            </p:nvSpPr>
            <p:spPr bwMode="auto">
              <a:xfrm>
                <a:off x="1340" y="109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19" name="Freeform 699"/>
              <p:cNvSpPr>
                <a:spLocks noEditPoints="1"/>
              </p:cNvSpPr>
              <p:nvPr/>
            </p:nvSpPr>
            <p:spPr bwMode="auto">
              <a:xfrm>
                <a:off x="1335" y="109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20" name="Freeform 700"/>
              <p:cNvSpPr>
                <a:spLocks/>
              </p:cNvSpPr>
              <p:nvPr/>
            </p:nvSpPr>
            <p:spPr bwMode="auto">
              <a:xfrm>
                <a:off x="1409" y="109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21" name="Freeform 701"/>
              <p:cNvSpPr>
                <a:spLocks noEditPoints="1"/>
              </p:cNvSpPr>
              <p:nvPr/>
            </p:nvSpPr>
            <p:spPr bwMode="auto">
              <a:xfrm>
                <a:off x="1404" y="109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22" name="Freeform 702"/>
              <p:cNvSpPr>
                <a:spLocks/>
              </p:cNvSpPr>
              <p:nvPr/>
            </p:nvSpPr>
            <p:spPr bwMode="auto">
              <a:xfrm>
                <a:off x="1147" y="1101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23" name="Freeform 703"/>
              <p:cNvSpPr>
                <a:spLocks noEditPoints="1"/>
              </p:cNvSpPr>
              <p:nvPr/>
            </p:nvSpPr>
            <p:spPr bwMode="auto">
              <a:xfrm>
                <a:off x="1142" y="109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24" name="Freeform 704"/>
              <p:cNvSpPr>
                <a:spLocks/>
              </p:cNvSpPr>
              <p:nvPr/>
            </p:nvSpPr>
            <p:spPr bwMode="auto">
              <a:xfrm>
                <a:off x="1466" y="121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25" name="Freeform 705"/>
              <p:cNvSpPr>
                <a:spLocks noEditPoints="1"/>
              </p:cNvSpPr>
              <p:nvPr/>
            </p:nvSpPr>
            <p:spPr bwMode="auto">
              <a:xfrm>
                <a:off x="1461" y="121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26" name="Freeform 706"/>
              <p:cNvSpPr>
                <a:spLocks/>
              </p:cNvSpPr>
              <p:nvPr/>
            </p:nvSpPr>
            <p:spPr bwMode="auto">
              <a:xfrm>
                <a:off x="1283" y="95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27" name="Freeform 707"/>
              <p:cNvSpPr>
                <a:spLocks noEditPoints="1"/>
              </p:cNvSpPr>
              <p:nvPr/>
            </p:nvSpPr>
            <p:spPr bwMode="auto">
              <a:xfrm>
                <a:off x="1279" y="949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28" name="Freeform 708"/>
              <p:cNvSpPr>
                <a:spLocks/>
              </p:cNvSpPr>
              <p:nvPr/>
            </p:nvSpPr>
            <p:spPr bwMode="auto">
              <a:xfrm>
                <a:off x="1311" y="104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29" name="Freeform 709"/>
              <p:cNvSpPr>
                <a:spLocks noEditPoints="1"/>
              </p:cNvSpPr>
              <p:nvPr/>
            </p:nvSpPr>
            <p:spPr bwMode="auto">
              <a:xfrm>
                <a:off x="1306" y="104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30" name="Freeform 710"/>
              <p:cNvSpPr>
                <a:spLocks/>
              </p:cNvSpPr>
              <p:nvPr/>
            </p:nvSpPr>
            <p:spPr bwMode="auto">
              <a:xfrm>
                <a:off x="1129" y="86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31" name="Freeform 711"/>
              <p:cNvSpPr>
                <a:spLocks noEditPoints="1"/>
              </p:cNvSpPr>
              <p:nvPr/>
            </p:nvSpPr>
            <p:spPr bwMode="auto">
              <a:xfrm>
                <a:off x="1124" y="864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32" name="Freeform 712"/>
              <p:cNvSpPr>
                <a:spLocks/>
              </p:cNvSpPr>
              <p:nvPr/>
            </p:nvSpPr>
            <p:spPr bwMode="auto">
              <a:xfrm>
                <a:off x="1165" y="74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33" name="Freeform 713"/>
              <p:cNvSpPr>
                <a:spLocks noEditPoints="1"/>
              </p:cNvSpPr>
              <p:nvPr/>
            </p:nvSpPr>
            <p:spPr bwMode="auto">
              <a:xfrm>
                <a:off x="1160" y="73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34" name="Freeform 714"/>
              <p:cNvSpPr>
                <a:spLocks/>
              </p:cNvSpPr>
              <p:nvPr/>
            </p:nvSpPr>
            <p:spPr bwMode="auto">
              <a:xfrm>
                <a:off x="1085" y="90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35" name="Freeform 715"/>
              <p:cNvSpPr>
                <a:spLocks noEditPoints="1"/>
              </p:cNvSpPr>
              <p:nvPr/>
            </p:nvSpPr>
            <p:spPr bwMode="auto">
              <a:xfrm>
                <a:off x="1080" y="899"/>
                <a:ext cx="118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36" name="Freeform 716"/>
              <p:cNvSpPr>
                <a:spLocks/>
              </p:cNvSpPr>
              <p:nvPr/>
            </p:nvSpPr>
            <p:spPr bwMode="auto">
              <a:xfrm>
                <a:off x="1117" y="9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37" name="Freeform 717"/>
              <p:cNvSpPr>
                <a:spLocks noEditPoints="1"/>
              </p:cNvSpPr>
              <p:nvPr/>
            </p:nvSpPr>
            <p:spPr bwMode="auto">
              <a:xfrm>
                <a:off x="1112" y="94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38" name="Freeform 718"/>
              <p:cNvSpPr>
                <a:spLocks/>
              </p:cNvSpPr>
              <p:nvPr/>
            </p:nvSpPr>
            <p:spPr bwMode="auto">
              <a:xfrm>
                <a:off x="1231" y="1316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39" name="Freeform 719"/>
              <p:cNvSpPr>
                <a:spLocks noEditPoints="1"/>
              </p:cNvSpPr>
              <p:nvPr/>
            </p:nvSpPr>
            <p:spPr bwMode="auto">
              <a:xfrm>
                <a:off x="1226" y="131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40" name="Freeform 720"/>
              <p:cNvSpPr>
                <a:spLocks/>
              </p:cNvSpPr>
              <p:nvPr/>
            </p:nvSpPr>
            <p:spPr bwMode="auto">
              <a:xfrm>
                <a:off x="1369" y="107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41" name="Freeform 721"/>
              <p:cNvSpPr>
                <a:spLocks noEditPoints="1"/>
              </p:cNvSpPr>
              <p:nvPr/>
            </p:nvSpPr>
            <p:spPr bwMode="auto">
              <a:xfrm>
                <a:off x="1364" y="106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42" name="Freeform 722"/>
              <p:cNvSpPr>
                <a:spLocks/>
              </p:cNvSpPr>
              <p:nvPr/>
            </p:nvSpPr>
            <p:spPr bwMode="auto">
              <a:xfrm>
                <a:off x="1033" y="69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43" name="Freeform 723"/>
              <p:cNvSpPr>
                <a:spLocks noEditPoints="1"/>
              </p:cNvSpPr>
              <p:nvPr/>
            </p:nvSpPr>
            <p:spPr bwMode="auto">
              <a:xfrm>
                <a:off x="1028" y="69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44" name="Freeform 724"/>
              <p:cNvSpPr>
                <a:spLocks/>
              </p:cNvSpPr>
              <p:nvPr/>
            </p:nvSpPr>
            <p:spPr bwMode="auto">
              <a:xfrm>
                <a:off x="937" y="50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45" name="Freeform 725"/>
              <p:cNvSpPr>
                <a:spLocks noEditPoints="1"/>
              </p:cNvSpPr>
              <p:nvPr/>
            </p:nvSpPr>
            <p:spPr bwMode="auto">
              <a:xfrm>
                <a:off x="932" y="50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46" name="Freeform 726"/>
              <p:cNvSpPr>
                <a:spLocks/>
              </p:cNvSpPr>
              <p:nvPr/>
            </p:nvSpPr>
            <p:spPr bwMode="auto">
              <a:xfrm>
                <a:off x="1210" y="73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47" name="Freeform 727"/>
              <p:cNvSpPr>
                <a:spLocks noEditPoints="1"/>
              </p:cNvSpPr>
              <p:nvPr/>
            </p:nvSpPr>
            <p:spPr bwMode="auto">
              <a:xfrm>
                <a:off x="1205" y="72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48" name="Freeform 728"/>
              <p:cNvSpPr>
                <a:spLocks/>
              </p:cNvSpPr>
              <p:nvPr/>
            </p:nvSpPr>
            <p:spPr bwMode="auto">
              <a:xfrm>
                <a:off x="1236" y="10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49" name="Freeform 729"/>
              <p:cNvSpPr>
                <a:spLocks noEditPoints="1"/>
              </p:cNvSpPr>
              <p:nvPr/>
            </p:nvSpPr>
            <p:spPr bwMode="auto">
              <a:xfrm>
                <a:off x="1231" y="10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50" name="Freeform 730"/>
              <p:cNvSpPr>
                <a:spLocks/>
              </p:cNvSpPr>
              <p:nvPr/>
            </p:nvSpPr>
            <p:spPr bwMode="auto">
              <a:xfrm>
                <a:off x="1106" y="73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51" name="Freeform 731"/>
              <p:cNvSpPr>
                <a:spLocks noEditPoints="1"/>
              </p:cNvSpPr>
              <p:nvPr/>
            </p:nvSpPr>
            <p:spPr bwMode="auto">
              <a:xfrm>
                <a:off x="1102" y="726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52" name="Freeform 732"/>
              <p:cNvSpPr>
                <a:spLocks/>
              </p:cNvSpPr>
              <p:nvPr/>
            </p:nvSpPr>
            <p:spPr bwMode="auto">
              <a:xfrm>
                <a:off x="1594" y="87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53" name="Freeform 733"/>
              <p:cNvSpPr>
                <a:spLocks noEditPoints="1"/>
              </p:cNvSpPr>
              <p:nvPr/>
            </p:nvSpPr>
            <p:spPr bwMode="auto">
              <a:xfrm>
                <a:off x="1589" y="87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54" name="Freeform 734"/>
              <p:cNvSpPr>
                <a:spLocks/>
              </p:cNvSpPr>
              <p:nvPr/>
            </p:nvSpPr>
            <p:spPr bwMode="auto">
              <a:xfrm>
                <a:off x="1569" y="89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55" name="Freeform 735"/>
              <p:cNvSpPr>
                <a:spLocks noEditPoints="1"/>
              </p:cNvSpPr>
              <p:nvPr/>
            </p:nvSpPr>
            <p:spPr bwMode="auto">
              <a:xfrm>
                <a:off x="1564" y="89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56" name="Freeform 736"/>
              <p:cNvSpPr>
                <a:spLocks/>
              </p:cNvSpPr>
              <p:nvPr/>
            </p:nvSpPr>
            <p:spPr bwMode="auto">
              <a:xfrm>
                <a:off x="1543" y="82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57" name="Freeform 737"/>
              <p:cNvSpPr>
                <a:spLocks noEditPoints="1"/>
              </p:cNvSpPr>
              <p:nvPr/>
            </p:nvSpPr>
            <p:spPr bwMode="auto">
              <a:xfrm>
                <a:off x="1538" y="82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58" name="Freeform 738"/>
              <p:cNvSpPr>
                <a:spLocks/>
              </p:cNvSpPr>
              <p:nvPr/>
            </p:nvSpPr>
            <p:spPr bwMode="auto">
              <a:xfrm>
                <a:off x="1580" y="79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59" name="Freeform 739"/>
              <p:cNvSpPr>
                <a:spLocks noEditPoints="1"/>
              </p:cNvSpPr>
              <p:nvPr/>
            </p:nvSpPr>
            <p:spPr bwMode="auto">
              <a:xfrm>
                <a:off x="1575" y="79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60" name="Freeform 740"/>
              <p:cNvSpPr>
                <a:spLocks/>
              </p:cNvSpPr>
              <p:nvPr/>
            </p:nvSpPr>
            <p:spPr bwMode="auto">
              <a:xfrm>
                <a:off x="1399" y="80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61" name="Freeform 741"/>
              <p:cNvSpPr>
                <a:spLocks noEditPoints="1"/>
              </p:cNvSpPr>
              <p:nvPr/>
            </p:nvSpPr>
            <p:spPr bwMode="auto">
              <a:xfrm>
                <a:off x="1394" y="79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62" name="Freeform 742"/>
              <p:cNvSpPr>
                <a:spLocks/>
              </p:cNvSpPr>
              <p:nvPr/>
            </p:nvSpPr>
            <p:spPr bwMode="auto">
              <a:xfrm>
                <a:off x="1431" y="78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63" name="Freeform 743"/>
              <p:cNvSpPr>
                <a:spLocks noEditPoints="1"/>
              </p:cNvSpPr>
              <p:nvPr/>
            </p:nvSpPr>
            <p:spPr bwMode="auto">
              <a:xfrm>
                <a:off x="1426" y="78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64" name="Freeform 744"/>
              <p:cNvSpPr>
                <a:spLocks/>
              </p:cNvSpPr>
              <p:nvPr/>
            </p:nvSpPr>
            <p:spPr bwMode="auto">
              <a:xfrm>
                <a:off x="1403" y="79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65" name="Freeform 745"/>
              <p:cNvSpPr>
                <a:spLocks noEditPoints="1"/>
              </p:cNvSpPr>
              <p:nvPr/>
            </p:nvSpPr>
            <p:spPr bwMode="auto">
              <a:xfrm>
                <a:off x="1398" y="79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66" name="Freeform 746"/>
              <p:cNvSpPr>
                <a:spLocks/>
              </p:cNvSpPr>
              <p:nvPr/>
            </p:nvSpPr>
            <p:spPr bwMode="auto">
              <a:xfrm>
                <a:off x="1414" y="80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67" name="Freeform 747"/>
              <p:cNvSpPr>
                <a:spLocks noEditPoints="1"/>
              </p:cNvSpPr>
              <p:nvPr/>
            </p:nvSpPr>
            <p:spPr bwMode="auto">
              <a:xfrm>
                <a:off x="1410" y="80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68" name="Freeform 748"/>
              <p:cNvSpPr>
                <a:spLocks/>
              </p:cNvSpPr>
              <p:nvPr/>
            </p:nvSpPr>
            <p:spPr bwMode="auto">
              <a:xfrm>
                <a:off x="1568" y="90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69" name="Freeform 749"/>
              <p:cNvSpPr>
                <a:spLocks noEditPoints="1"/>
              </p:cNvSpPr>
              <p:nvPr/>
            </p:nvSpPr>
            <p:spPr bwMode="auto">
              <a:xfrm>
                <a:off x="1563" y="89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70" name="Freeform 750"/>
              <p:cNvSpPr>
                <a:spLocks/>
              </p:cNvSpPr>
              <p:nvPr/>
            </p:nvSpPr>
            <p:spPr bwMode="auto">
              <a:xfrm>
                <a:off x="1333" y="79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71" name="Freeform 751"/>
              <p:cNvSpPr>
                <a:spLocks noEditPoints="1"/>
              </p:cNvSpPr>
              <p:nvPr/>
            </p:nvSpPr>
            <p:spPr bwMode="auto">
              <a:xfrm>
                <a:off x="1328" y="785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72" name="Freeform 752"/>
              <p:cNvSpPr>
                <a:spLocks/>
              </p:cNvSpPr>
              <p:nvPr/>
            </p:nvSpPr>
            <p:spPr bwMode="auto">
              <a:xfrm>
                <a:off x="1538" y="101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73" name="Freeform 753"/>
              <p:cNvSpPr>
                <a:spLocks noEditPoints="1"/>
              </p:cNvSpPr>
              <p:nvPr/>
            </p:nvSpPr>
            <p:spPr bwMode="auto">
              <a:xfrm>
                <a:off x="1533" y="101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74" name="Freeform 754"/>
              <p:cNvSpPr>
                <a:spLocks/>
              </p:cNvSpPr>
              <p:nvPr/>
            </p:nvSpPr>
            <p:spPr bwMode="auto">
              <a:xfrm>
                <a:off x="1873" y="1501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75" name="Freeform 755"/>
              <p:cNvSpPr>
                <a:spLocks noEditPoints="1"/>
              </p:cNvSpPr>
              <p:nvPr/>
            </p:nvSpPr>
            <p:spPr bwMode="auto">
              <a:xfrm>
                <a:off x="1868" y="1496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76" name="Freeform 756"/>
              <p:cNvSpPr>
                <a:spLocks/>
              </p:cNvSpPr>
              <p:nvPr/>
            </p:nvSpPr>
            <p:spPr bwMode="auto">
              <a:xfrm>
                <a:off x="1807" y="1395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77" name="Freeform 757"/>
              <p:cNvSpPr>
                <a:spLocks noEditPoints="1"/>
              </p:cNvSpPr>
              <p:nvPr/>
            </p:nvSpPr>
            <p:spPr bwMode="auto">
              <a:xfrm>
                <a:off x="1802" y="1390"/>
                <a:ext cx="118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78" name="Freeform 758"/>
              <p:cNvSpPr>
                <a:spLocks/>
              </p:cNvSpPr>
              <p:nvPr/>
            </p:nvSpPr>
            <p:spPr bwMode="auto">
              <a:xfrm>
                <a:off x="1853" y="118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79" name="Freeform 759"/>
              <p:cNvSpPr>
                <a:spLocks noEditPoints="1"/>
              </p:cNvSpPr>
              <p:nvPr/>
            </p:nvSpPr>
            <p:spPr bwMode="auto">
              <a:xfrm>
                <a:off x="1848" y="117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80" name="Freeform 760"/>
              <p:cNvSpPr>
                <a:spLocks/>
              </p:cNvSpPr>
              <p:nvPr/>
            </p:nvSpPr>
            <p:spPr bwMode="auto">
              <a:xfrm>
                <a:off x="1799" y="1257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81" name="Freeform 761"/>
              <p:cNvSpPr>
                <a:spLocks noEditPoints="1"/>
              </p:cNvSpPr>
              <p:nvPr/>
            </p:nvSpPr>
            <p:spPr bwMode="auto">
              <a:xfrm>
                <a:off x="1794" y="125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82" name="Freeform 762"/>
              <p:cNvSpPr>
                <a:spLocks/>
              </p:cNvSpPr>
              <p:nvPr/>
            </p:nvSpPr>
            <p:spPr bwMode="auto">
              <a:xfrm>
                <a:off x="1839" y="131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83" name="Freeform 763"/>
              <p:cNvSpPr>
                <a:spLocks noEditPoints="1"/>
              </p:cNvSpPr>
              <p:nvPr/>
            </p:nvSpPr>
            <p:spPr bwMode="auto">
              <a:xfrm>
                <a:off x="1835" y="1308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84" name="Freeform 764"/>
              <p:cNvSpPr>
                <a:spLocks/>
              </p:cNvSpPr>
              <p:nvPr/>
            </p:nvSpPr>
            <p:spPr bwMode="auto">
              <a:xfrm>
                <a:off x="1878" y="129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85" name="Freeform 765"/>
              <p:cNvSpPr>
                <a:spLocks noEditPoints="1"/>
              </p:cNvSpPr>
              <p:nvPr/>
            </p:nvSpPr>
            <p:spPr bwMode="auto">
              <a:xfrm>
                <a:off x="1873" y="128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86" name="Freeform 766"/>
              <p:cNvSpPr>
                <a:spLocks/>
              </p:cNvSpPr>
              <p:nvPr/>
            </p:nvSpPr>
            <p:spPr bwMode="auto">
              <a:xfrm>
                <a:off x="2000" y="141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87" name="Freeform 767"/>
              <p:cNvSpPr>
                <a:spLocks noEditPoints="1"/>
              </p:cNvSpPr>
              <p:nvPr/>
            </p:nvSpPr>
            <p:spPr bwMode="auto">
              <a:xfrm>
                <a:off x="1995" y="141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88" name="Freeform 768"/>
              <p:cNvSpPr>
                <a:spLocks/>
              </p:cNvSpPr>
              <p:nvPr/>
            </p:nvSpPr>
            <p:spPr bwMode="auto">
              <a:xfrm>
                <a:off x="1569" y="111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89" name="Freeform 769"/>
              <p:cNvSpPr>
                <a:spLocks noEditPoints="1"/>
              </p:cNvSpPr>
              <p:nvPr/>
            </p:nvSpPr>
            <p:spPr bwMode="auto">
              <a:xfrm>
                <a:off x="1564" y="1105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90" name="Freeform 770"/>
              <p:cNvSpPr>
                <a:spLocks/>
              </p:cNvSpPr>
              <p:nvPr/>
            </p:nvSpPr>
            <p:spPr bwMode="auto">
              <a:xfrm>
                <a:off x="1584" y="960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91" name="Freeform 771"/>
              <p:cNvSpPr>
                <a:spLocks noEditPoints="1"/>
              </p:cNvSpPr>
              <p:nvPr/>
            </p:nvSpPr>
            <p:spPr bwMode="auto">
              <a:xfrm>
                <a:off x="1579" y="955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92" name="Freeform 772"/>
              <p:cNvSpPr>
                <a:spLocks/>
              </p:cNvSpPr>
              <p:nvPr/>
            </p:nvSpPr>
            <p:spPr bwMode="auto">
              <a:xfrm>
                <a:off x="1584" y="101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93" name="Freeform 773"/>
              <p:cNvSpPr>
                <a:spLocks noEditPoints="1"/>
              </p:cNvSpPr>
              <p:nvPr/>
            </p:nvSpPr>
            <p:spPr bwMode="auto">
              <a:xfrm>
                <a:off x="1579" y="101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94" name="Freeform 774"/>
              <p:cNvSpPr>
                <a:spLocks/>
              </p:cNvSpPr>
              <p:nvPr/>
            </p:nvSpPr>
            <p:spPr bwMode="auto">
              <a:xfrm>
                <a:off x="1539" y="100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95" name="Freeform 775"/>
              <p:cNvSpPr>
                <a:spLocks noEditPoints="1"/>
              </p:cNvSpPr>
              <p:nvPr/>
            </p:nvSpPr>
            <p:spPr bwMode="auto">
              <a:xfrm>
                <a:off x="1534" y="99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96" name="Freeform 776"/>
              <p:cNvSpPr>
                <a:spLocks/>
              </p:cNvSpPr>
              <p:nvPr/>
            </p:nvSpPr>
            <p:spPr bwMode="auto">
              <a:xfrm>
                <a:off x="1539" y="85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97" name="Freeform 777"/>
              <p:cNvSpPr>
                <a:spLocks noEditPoints="1"/>
              </p:cNvSpPr>
              <p:nvPr/>
            </p:nvSpPr>
            <p:spPr bwMode="auto">
              <a:xfrm>
                <a:off x="1534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98" name="Freeform 778"/>
              <p:cNvSpPr>
                <a:spLocks/>
              </p:cNvSpPr>
              <p:nvPr/>
            </p:nvSpPr>
            <p:spPr bwMode="auto">
              <a:xfrm>
                <a:off x="1554" y="75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699" name="Freeform 779"/>
              <p:cNvSpPr>
                <a:spLocks noEditPoints="1"/>
              </p:cNvSpPr>
              <p:nvPr/>
            </p:nvSpPr>
            <p:spPr bwMode="auto">
              <a:xfrm>
                <a:off x="1549" y="75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00" name="Freeform 780"/>
              <p:cNvSpPr>
                <a:spLocks/>
              </p:cNvSpPr>
              <p:nvPr/>
            </p:nvSpPr>
            <p:spPr bwMode="auto">
              <a:xfrm>
                <a:off x="1517" y="80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01" name="Freeform 781"/>
              <p:cNvSpPr>
                <a:spLocks noEditPoints="1"/>
              </p:cNvSpPr>
              <p:nvPr/>
            </p:nvSpPr>
            <p:spPr bwMode="auto">
              <a:xfrm>
                <a:off x="1512" y="80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02" name="Freeform 782"/>
              <p:cNvSpPr>
                <a:spLocks/>
              </p:cNvSpPr>
              <p:nvPr/>
            </p:nvSpPr>
            <p:spPr bwMode="auto">
              <a:xfrm>
                <a:off x="1449" y="90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03" name="Freeform 783"/>
              <p:cNvSpPr>
                <a:spLocks noEditPoints="1"/>
              </p:cNvSpPr>
              <p:nvPr/>
            </p:nvSpPr>
            <p:spPr bwMode="auto">
              <a:xfrm>
                <a:off x="1444" y="90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04" name="Freeform 784"/>
              <p:cNvSpPr>
                <a:spLocks/>
              </p:cNvSpPr>
              <p:nvPr/>
            </p:nvSpPr>
            <p:spPr bwMode="auto">
              <a:xfrm>
                <a:off x="1509" y="78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05" name="Freeform 785"/>
              <p:cNvSpPr>
                <a:spLocks noEditPoints="1"/>
              </p:cNvSpPr>
              <p:nvPr/>
            </p:nvSpPr>
            <p:spPr bwMode="auto">
              <a:xfrm>
                <a:off x="1504" y="78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06" name="Freeform 786"/>
              <p:cNvSpPr>
                <a:spLocks/>
              </p:cNvSpPr>
              <p:nvPr/>
            </p:nvSpPr>
            <p:spPr bwMode="auto">
              <a:xfrm>
                <a:off x="1502" y="70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07" name="Freeform 787"/>
              <p:cNvSpPr>
                <a:spLocks noEditPoints="1"/>
              </p:cNvSpPr>
              <p:nvPr/>
            </p:nvSpPr>
            <p:spPr bwMode="auto">
              <a:xfrm>
                <a:off x="1497" y="69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08" name="Freeform 788"/>
              <p:cNvSpPr>
                <a:spLocks/>
              </p:cNvSpPr>
              <p:nvPr/>
            </p:nvSpPr>
            <p:spPr bwMode="auto">
              <a:xfrm>
                <a:off x="1457" y="74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09" name="Freeform 789"/>
              <p:cNvSpPr>
                <a:spLocks noEditPoints="1"/>
              </p:cNvSpPr>
              <p:nvPr/>
            </p:nvSpPr>
            <p:spPr bwMode="auto">
              <a:xfrm>
                <a:off x="1452" y="74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10" name="Freeform 790"/>
              <p:cNvSpPr>
                <a:spLocks/>
              </p:cNvSpPr>
              <p:nvPr/>
            </p:nvSpPr>
            <p:spPr bwMode="auto">
              <a:xfrm>
                <a:off x="1449" y="6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11" name="Freeform 791"/>
              <p:cNvSpPr>
                <a:spLocks noEditPoints="1"/>
              </p:cNvSpPr>
              <p:nvPr/>
            </p:nvSpPr>
            <p:spPr bwMode="auto">
              <a:xfrm>
                <a:off x="1444" y="68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12" name="Freeform 792"/>
              <p:cNvSpPr>
                <a:spLocks/>
              </p:cNvSpPr>
              <p:nvPr/>
            </p:nvSpPr>
            <p:spPr bwMode="auto">
              <a:xfrm>
                <a:off x="1479" y="75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13" name="Freeform 793"/>
              <p:cNvSpPr>
                <a:spLocks noEditPoints="1"/>
              </p:cNvSpPr>
              <p:nvPr/>
            </p:nvSpPr>
            <p:spPr bwMode="auto">
              <a:xfrm>
                <a:off x="1474" y="753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14" name="Freeform 794"/>
              <p:cNvSpPr>
                <a:spLocks/>
              </p:cNvSpPr>
              <p:nvPr/>
            </p:nvSpPr>
            <p:spPr bwMode="auto">
              <a:xfrm>
                <a:off x="1449" y="64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15" name="Freeform 795"/>
              <p:cNvSpPr>
                <a:spLocks noEditPoints="1"/>
              </p:cNvSpPr>
              <p:nvPr/>
            </p:nvSpPr>
            <p:spPr bwMode="auto">
              <a:xfrm>
                <a:off x="1444" y="64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16" name="Freeform 796"/>
              <p:cNvSpPr>
                <a:spLocks/>
              </p:cNvSpPr>
              <p:nvPr/>
            </p:nvSpPr>
            <p:spPr bwMode="auto">
              <a:xfrm>
                <a:off x="1576" y="70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17" name="Freeform 797"/>
              <p:cNvSpPr>
                <a:spLocks noEditPoints="1"/>
              </p:cNvSpPr>
              <p:nvPr/>
            </p:nvSpPr>
            <p:spPr bwMode="auto">
              <a:xfrm>
                <a:off x="1572" y="70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18" name="Freeform 798"/>
              <p:cNvSpPr>
                <a:spLocks/>
              </p:cNvSpPr>
              <p:nvPr/>
            </p:nvSpPr>
            <p:spPr bwMode="auto">
              <a:xfrm>
                <a:off x="1497" y="93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19" name="Freeform 799"/>
              <p:cNvSpPr>
                <a:spLocks noEditPoints="1"/>
              </p:cNvSpPr>
              <p:nvPr/>
            </p:nvSpPr>
            <p:spPr bwMode="auto">
              <a:xfrm>
                <a:off x="1492" y="92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20" name="Freeform 800"/>
              <p:cNvSpPr>
                <a:spLocks/>
              </p:cNvSpPr>
              <p:nvPr/>
            </p:nvSpPr>
            <p:spPr bwMode="auto">
              <a:xfrm>
                <a:off x="1409" y="86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21" name="Freeform 801"/>
              <p:cNvSpPr>
                <a:spLocks noEditPoints="1"/>
              </p:cNvSpPr>
              <p:nvPr/>
            </p:nvSpPr>
            <p:spPr bwMode="auto">
              <a:xfrm>
                <a:off x="1404" y="86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22" name="Freeform 802"/>
              <p:cNvSpPr>
                <a:spLocks/>
              </p:cNvSpPr>
              <p:nvPr/>
            </p:nvSpPr>
            <p:spPr bwMode="auto">
              <a:xfrm>
                <a:off x="1497" y="96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23" name="Freeform 803"/>
              <p:cNvSpPr>
                <a:spLocks noEditPoints="1"/>
              </p:cNvSpPr>
              <p:nvPr/>
            </p:nvSpPr>
            <p:spPr bwMode="auto">
              <a:xfrm>
                <a:off x="1492" y="95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24" name="Freeform 804"/>
              <p:cNvSpPr>
                <a:spLocks/>
              </p:cNvSpPr>
              <p:nvPr/>
            </p:nvSpPr>
            <p:spPr bwMode="auto">
              <a:xfrm>
                <a:off x="1526" y="978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25" name="Freeform 805"/>
              <p:cNvSpPr>
                <a:spLocks noEditPoints="1"/>
              </p:cNvSpPr>
              <p:nvPr/>
            </p:nvSpPr>
            <p:spPr bwMode="auto">
              <a:xfrm>
                <a:off x="1521" y="97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26" name="Freeform 806"/>
              <p:cNvSpPr>
                <a:spLocks/>
              </p:cNvSpPr>
              <p:nvPr/>
            </p:nvSpPr>
            <p:spPr bwMode="auto">
              <a:xfrm>
                <a:off x="1946" y="1298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27" name="Freeform 807"/>
              <p:cNvSpPr>
                <a:spLocks noEditPoints="1"/>
              </p:cNvSpPr>
              <p:nvPr/>
            </p:nvSpPr>
            <p:spPr bwMode="auto">
              <a:xfrm>
                <a:off x="1941" y="129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728" name="Freeform 808"/>
              <p:cNvSpPr>
                <a:spLocks/>
              </p:cNvSpPr>
              <p:nvPr/>
            </p:nvSpPr>
            <p:spPr bwMode="auto">
              <a:xfrm>
                <a:off x="1969" y="128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</p:grpSp>
        <p:grpSp>
          <p:nvGrpSpPr>
            <p:cNvPr id="9" name="Group 1010"/>
            <p:cNvGrpSpPr>
              <a:grpSpLocks/>
            </p:cNvGrpSpPr>
            <p:nvPr/>
          </p:nvGrpSpPr>
          <p:grpSpPr bwMode="auto">
            <a:xfrm>
              <a:off x="1903413" y="1077913"/>
              <a:ext cx="1401763" cy="1863725"/>
              <a:chOff x="1199" y="679"/>
              <a:chExt cx="883" cy="1174"/>
            </a:xfrm>
          </p:grpSpPr>
          <p:sp>
            <p:nvSpPr>
              <p:cNvPr id="329" name="Freeform 810"/>
              <p:cNvSpPr>
                <a:spLocks noEditPoints="1"/>
              </p:cNvSpPr>
              <p:nvPr/>
            </p:nvSpPr>
            <p:spPr bwMode="auto">
              <a:xfrm>
                <a:off x="1964" y="1279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30" name="Freeform 811"/>
              <p:cNvSpPr>
                <a:spLocks/>
              </p:cNvSpPr>
              <p:nvPr/>
            </p:nvSpPr>
            <p:spPr bwMode="auto">
              <a:xfrm>
                <a:off x="1545" y="89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31" name="Freeform 812"/>
              <p:cNvSpPr>
                <a:spLocks noEditPoints="1"/>
              </p:cNvSpPr>
              <p:nvPr/>
            </p:nvSpPr>
            <p:spPr bwMode="auto">
              <a:xfrm>
                <a:off x="1540" y="88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32" name="Freeform 813"/>
              <p:cNvSpPr>
                <a:spLocks/>
              </p:cNvSpPr>
              <p:nvPr/>
            </p:nvSpPr>
            <p:spPr bwMode="auto">
              <a:xfrm>
                <a:off x="1702" y="11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33" name="Freeform 814"/>
              <p:cNvSpPr>
                <a:spLocks noEditPoints="1"/>
              </p:cNvSpPr>
              <p:nvPr/>
            </p:nvSpPr>
            <p:spPr bwMode="auto">
              <a:xfrm>
                <a:off x="1697" y="11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34" name="Freeform 815"/>
              <p:cNvSpPr>
                <a:spLocks/>
              </p:cNvSpPr>
              <p:nvPr/>
            </p:nvSpPr>
            <p:spPr bwMode="auto">
              <a:xfrm>
                <a:off x="1613" y="91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35" name="Freeform 816"/>
              <p:cNvSpPr>
                <a:spLocks noEditPoints="1"/>
              </p:cNvSpPr>
              <p:nvPr/>
            </p:nvSpPr>
            <p:spPr bwMode="auto">
              <a:xfrm>
                <a:off x="1608" y="91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36" name="Freeform 817"/>
              <p:cNvSpPr>
                <a:spLocks/>
              </p:cNvSpPr>
              <p:nvPr/>
            </p:nvSpPr>
            <p:spPr bwMode="auto">
              <a:xfrm>
                <a:off x="1751" y="1162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37" name="Freeform 818"/>
              <p:cNvSpPr>
                <a:spLocks noEditPoints="1"/>
              </p:cNvSpPr>
              <p:nvPr/>
            </p:nvSpPr>
            <p:spPr bwMode="auto">
              <a:xfrm>
                <a:off x="1746" y="1157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38" name="Freeform 819"/>
              <p:cNvSpPr>
                <a:spLocks/>
              </p:cNvSpPr>
              <p:nvPr/>
            </p:nvSpPr>
            <p:spPr bwMode="auto">
              <a:xfrm>
                <a:off x="1742" y="118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39" name="Freeform 820"/>
              <p:cNvSpPr>
                <a:spLocks noEditPoints="1"/>
              </p:cNvSpPr>
              <p:nvPr/>
            </p:nvSpPr>
            <p:spPr bwMode="auto">
              <a:xfrm>
                <a:off x="1737" y="118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40" name="Freeform 821"/>
              <p:cNvSpPr>
                <a:spLocks/>
              </p:cNvSpPr>
              <p:nvPr/>
            </p:nvSpPr>
            <p:spPr bwMode="auto">
              <a:xfrm>
                <a:off x="1666" y="125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41" name="Freeform 822"/>
              <p:cNvSpPr>
                <a:spLocks noEditPoints="1"/>
              </p:cNvSpPr>
              <p:nvPr/>
            </p:nvSpPr>
            <p:spPr bwMode="auto">
              <a:xfrm>
                <a:off x="1661" y="125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42" name="Freeform 823"/>
              <p:cNvSpPr>
                <a:spLocks/>
              </p:cNvSpPr>
              <p:nvPr/>
            </p:nvSpPr>
            <p:spPr bwMode="auto">
              <a:xfrm>
                <a:off x="1758" y="131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43" name="Freeform 824"/>
              <p:cNvSpPr>
                <a:spLocks noEditPoints="1"/>
              </p:cNvSpPr>
              <p:nvPr/>
            </p:nvSpPr>
            <p:spPr bwMode="auto">
              <a:xfrm>
                <a:off x="1754" y="1311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44" name="Freeform 825"/>
              <p:cNvSpPr>
                <a:spLocks/>
              </p:cNvSpPr>
              <p:nvPr/>
            </p:nvSpPr>
            <p:spPr bwMode="auto">
              <a:xfrm>
                <a:off x="1754" y="128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45" name="Freeform 826"/>
              <p:cNvSpPr>
                <a:spLocks noEditPoints="1"/>
              </p:cNvSpPr>
              <p:nvPr/>
            </p:nvSpPr>
            <p:spPr bwMode="auto">
              <a:xfrm>
                <a:off x="1749" y="128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46" name="Freeform 827"/>
              <p:cNvSpPr>
                <a:spLocks/>
              </p:cNvSpPr>
              <p:nvPr/>
            </p:nvSpPr>
            <p:spPr bwMode="auto">
              <a:xfrm>
                <a:off x="1754" y="128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47" name="Freeform 828"/>
              <p:cNvSpPr>
                <a:spLocks noEditPoints="1"/>
              </p:cNvSpPr>
              <p:nvPr/>
            </p:nvSpPr>
            <p:spPr bwMode="auto">
              <a:xfrm>
                <a:off x="1749" y="128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48" name="Freeform 829"/>
              <p:cNvSpPr>
                <a:spLocks/>
              </p:cNvSpPr>
              <p:nvPr/>
            </p:nvSpPr>
            <p:spPr bwMode="auto">
              <a:xfrm>
                <a:off x="1738" y="1298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49" name="Freeform 830"/>
              <p:cNvSpPr>
                <a:spLocks noEditPoints="1"/>
              </p:cNvSpPr>
              <p:nvPr/>
            </p:nvSpPr>
            <p:spPr bwMode="auto">
              <a:xfrm>
                <a:off x="1733" y="129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50" name="Freeform 831"/>
              <p:cNvSpPr>
                <a:spLocks/>
              </p:cNvSpPr>
              <p:nvPr/>
            </p:nvSpPr>
            <p:spPr bwMode="auto">
              <a:xfrm>
                <a:off x="1742" y="131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51" name="Freeform 832"/>
              <p:cNvSpPr>
                <a:spLocks noEditPoints="1"/>
              </p:cNvSpPr>
              <p:nvPr/>
            </p:nvSpPr>
            <p:spPr bwMode="auto">
              <a:xfrm>
                <a:off x="1737" y="131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52" name="Freeform 833"/>
              <p:cNvSpPr>
                <a:spLocks/>
              </p:cNvSpPr>
              <p:nvPr/>
            </p:nvSpPr>
            <p:spPr bwMode="auto">
              <a:xfrm>
                <a:off x="1649" y="106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53" name="Freeform 834"/>
              <p:cNvSpPr>
                <a:spLocks noEditPoints="1"/>
              </p:cNvSpPr>
              <p:nvPr/>
            </p:nvSpPr>
            <p:spPr bwMode="auto">
              <a:xfrm>
                <a:off x="1644" y="106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54" name="Freeform 835"/>
              <p:cNvSpPr>
                <a:spLocks/>
              </p:cNvSpPr>
              <p:nvPr/>
            </p:nvSpPr>
            <p:spPr bwMode="auto">
              <a:xfrm>
                <a:off x="1746" y="1277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55" name="Freeform 836"/>
              <p:cNvSpPr>
                <a:spLocks noEditPoints="1"/>
              </p:cNvSpPr>
              <p:nvPr/>
            </p:nvSpPr>
            <p:spPr bwMode="auto">
              <a:xfrm>
                <a:off x="1741" y="127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56" name="Freeform 837"/>
              <p:cNvSpPr>
                <a:spLocks/>
              </p:cNvSpPr>
              <p:nvPr/>
            </p:nvSpPr>
            <p:spPr bwMode="auto">
              <a:xfrm>
                <a:off x="1752" y="125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57" name="Freeform 838"/>
              <p:cNvSpPr>
                <a:spLocks noEditPoints="1"/>
              </p:cNvSpPr>
              <p:nvPr/>
            </p:nvSpPr>
            <p:spPr bwMode="auto">
              <a:xfrm>
                <a:off x="1747" y="12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58" name="Freeform 839"/>
              <p:cNvSpPr>
                <a:spLocks/>
              </p:cNvSpPr>
              <p:nvPr/>
            </p:nvSpPr>
            <p:spPr bwMode="auto">
              <a:xfrm>
                <a:off x="1675" y="114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59" name="Freeform 840"/>
              <p:cNvSpPr>
                <a:spLocks noEditPoints="1"/>
              </p:cNvSpPr>
              <p:nvPr/>
            </p:nvSpPr>
            <p:spPr bwMode="auto">
              <a:xfrm>
                <a:off x="1670" y="113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60" name="Freeform 841"/>
              <p:cNvSpPr>
                <a:spLocks/>
              </p:cNvSpPr>
              <p:nvPr/>
            </p:nvSpPr>
            <p:spPr bwMode="auto">
              <a:xfrm>
                <a:off x="1609" y="93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61" name="Freeform 842"/>
              <p:cNvSpPr>
                <a:spLocks noEditPoints="1"/>
              </p:cNvSpPr>
              <p:nvPr/>
            </p:nvSpPr>
            <p:spPr bwMode="auto">
              <a:xfrm>
                <a:off x="1604" y="92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62" name="Freeform 843"/>
              <p:cNvSpPr>
                <a:spLocks/>
              </p:cNvSpPr>
              <p:nvPr/>
            </p:nvSpPr>
            <p:spPr bwMode="auto">
              <a:xfrm>
                <a:off x="1715" y="1233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63" name="Freeform 844"/>
              <p:cNvSpPr>
                <a:spLocks noEditPoints="1"/>
              </p:cNvSpPr>
              <p:nvPr/>
            </p:nvSpPr>
            <p:spPr bwMode="auto">
              <a:xfrm>
                <a:off x="1710" y="1228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64" name="Freeform 845"/>
              <p:cNvSpPr>
                <a:spLocks/>
              </p:cNvSpPr>
              <p:nvPr/>
            </p:nvSpPr>
            <p:spPr bwMode="auto">
              <a:xfrm>
                <a:off x="1751" y="1218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65" name="Freeform 846"/>
              <p:cNvSpPr>
                <a:spLocks noEditPoints="1"/>
              </p:cNvSpPr>
              <p:nvPr/>
            </p:nvSpPr>
            <p:spPr bwMode="auto">
              <a:xfrm>
                <a:off x="1746" y="121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66" name="Freeform 847"/>
              <p:cNvSpPr>
                <a:spLocks/>
              </p:cNvSpPr>
              <p:nvPr/>
            </p:nvSpPr>
            <p:spPr bwMode="auto">
              <a:xfrm>
                <a:off x="1489" y="100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67" name="Freeform 848"/>
              <p:cNvSpPr>
                <a:spLocks noEditPoints="1"/>
              </p:cNvSpPr>
              <p:nvPr/>
            </p:nvSpPr>
            <p:spPr bwMode="auto">
              <a:xfrm>
                <a:off x="1484" y="100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68" name="Freeform 849"/>
              <p:cNvSpPr>
                <a:spLocks/>
              </p:cNvSpPr>
              <p:nvPr/>
            </p:nvSpPr>
            <p:spPr bwMode="auto">
              <a:xfrm>
                <a:off x="1498" y="83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69" name="Freeform 850"/>
              <p:cNvSpPr>
                <a:spLocks noEditPoints="1"/>
              </p:cNvSpPr>
              <p:nvPr/>
            </p:nvSpPr>
            <p:spPr bwMode="auto">
              <a:xfrm>
                <a:off x="1493" y="82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70" name="Freeform 851"/>
              <p:cNvSpPr>
                <a:spLocks/>
              </p:cNvSpPr>
              <p:nvPr/>
            </p:nvSpPr>
            <p:spPr bwMode="auto">
              <a:xfrm>
                <a:off x="1729" y="1072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71" name="Freeform 852"/>
              <p:cNvSpPr>
                <a:spLocks noEditPoints="1"/>
              </p:cNvSpPr>
              <p:nvPr/>
            </p:nvSpPr>
            <p:spPr bwMode="auto">
              <a:xfrm>
                <a:off x="1724" y="106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72" name="Freeform 853"/>
              <p:cNvSpPr>
                <a:spLocks/>
              </p:cNvSpPr>
              <p:nvPr/>
            </p:nvSpPr>
            <p:spPr bwMode="auto">
              <a:xfrm>
                <a:off x="1367" y="77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73" name="Freeform 854"/>
              <p:cNvSpPr>
                <a:spLocks noEditPoints="1"/>
              </p:cNvSpPr>
              <p:nvPr/>
            </p:nvSpPr>
            <p:spPr bwMode="auto">
              <a:xfrm>
                <a:off x="1362" y="768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74" name="Freeform 855"/>
              <p:cNvSpPr>
                <a:spLocks/>
              </p:cNvSpPr>
              <p:nvPr/>
            </p:nvSpPr>
            <p:spPr bwMode="auto">
              <a:xfrm>
                <a:off x="1422" y="69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75" name="Freeform 856"/>
              <p:cNvSpPr>
                <a:spLocks noEditPoints="1"/>
              </p:cNvSpPr>
              <p:nvPr/>
            </p:nvSpPr>
            <p:spPr bwMode="auto">
              <a:xfrm>
                <a:off x="1417" y="685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76" name="Freeform 857"/>
              <p:cNvSpPr>
                <a:spLocks/>
              </p:cNvSpPr>
              <p:nvPr/>
            </p:nvSpPr>
            <p:spPr bwMode="auto">
              <a:xfrm>
                <a:off x="1445" y="858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77" name="Freeform 858"/>
              <p:cNvSpPr>
                <a:spLocks noEditPoints="1"/>
              </p:cNvSpPr>
              <p:nvPr/>
            </p:nvSpPr>
            <p:spPr bwMode="auto">
              <a:xfrm>
                <a:off x="1441" y="853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78" name="Freeform 859"/>
              <p:cNvSpPr>
                <a:spLocks/>
              </p:cNvSpPr>
              <p:nvPr/>
            </p:nvSpPr>
            <p:spPr bwMode="auto">
              <a:xfrm>
                <a:off x="1572" y="992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79" name="Freeform 860"/>
              <p:cNvSpPr>
                <a:spLocks noEditPoints="1"/>
              </p:cNvSpPr>
              <p:nvPr/>
            </p:nvSpPr>
            <p:spPr bwMode="auto">
              <a:xfrm>
                <a:off x="1568" y="987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80" name="Freeform 861"/>
              <p:cNvSpPr>
                <a:spLocks/>
              </p:cNvSpPr>
              <p:nvPr/>
            </p:nvSpPr>
            <p:spPr bwMode="auto">
              <a:xfrm>
                <a:off x="1635" y="7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81" name="Freeform 862"/>
              <p:cNvSpPr>
                <a:spLocks noEditPoints="1"/>
              </p:cNvSpPr>
              <p:nvPr/>
            </p:nvSpPr>
            <p:spPr bwMode="auto">
              <a:xfrm>
                <a:off x="1630" y="75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82" name="Freeform 863"/>
              <p:cNvSpPr>
                <a:spLocks/>
              </p:cNvSpPr>
              <p:nvPr/>
            </p:nvSpPr>
            <p:spPr bwMode="auto">
              <a:xfrm>
                <a:off x="1667" y="1218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83" name="Freeform 864"/>
              <p:cNvSpPr>
                <a:spLocks noEditPoints="1"/>
              </p:cNvSpPr>
              <p:nvPr/>
            </p:nvSpPr>
            <p:spPr bwMode="auto">
              <a:xfrm>
                <a:off x="1662" y="121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84" name="Freeform 865"/>
              <p:cNvSpPr>
                <a:spLocks/>
              </p:cNvSpPr>
              <p:nvPr/>
            </p:nvSpPr>
            <p:spPr bwMode="auto">
              <a:xfrm>
                <a:off x="1655" y="137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85" name="Freeform 866"/>
              <p:cNvSpPr>
                <a:spLocks noEditPoints="1"/>
              </p:cNvSpPr>
              <p:nvPr/>
            </p:nvSpPr>
            <p:spPr bwMode="auto">
              <a:xfrm>
                <a:off x="1650" y="136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86" name="Freeform 867"/>
              <p:cNvSpPr>
                <a:spLocks/>
              </p:cNvSpPr>
              <p:nvPr/>
            </p:nvSpPr>
            <p:spPr bwMode="auto">
              <a:xfrm>
                <a:off x="1664" y="134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87" name="Freeform 868"/>
              <p:cNvSpPr>
                <a:spLocks noEditPoints="1"/>
              </p:cNvSpPr>
              <p:nvPr/>
            </p:nvSpPr>
            <p:spPr bwMode="auto">
              <a:xfrm>
                <a:off x="1659" y="133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88" name="Freeform 869"/>
              <p:cNvSpPr>
                <a:spLocks/>
              </p:cNvSpPr>
              <p:nvPr/>
            </p:nvSpPr>
            <p:spPr bwMode="auto">
              <a:xfrm>
                <a:off x="1517" y="95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89" name="Freeform 870"/>
              <p:cNvSpPr>
                <a:spLocks noEditPoints="1"/>
              </p:cNvSpPr>
              <p:nvPr/>
            </p:nvSpPr>
            <p:spPr bwMode="auto">
              <a:xfrm>
                <a:off x="1512" y="94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90" name="Freeform 871"/>
              <p:cNvSpPr>
                <a:spLocks/>
              </p:cNvSpPr>
              <p:nvPr/>
            </p:nvSpPr>
            <p:spPr bwMode="auto">
              <a:xfrm>
                <a:off x="1499" y="106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91" name="Freeform 872"/>
              <p:cNvSpPr>
                <a:spLocks noEditPoints="1"/>
              </p:cNvSpPr>
              <p:nvPr/>
            </p:nvSpPr>
            <p:spPr bwMode="auto">
              <a:xfrm>
                <a:off x="1494" y="106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92" name="Freeform 873"/>
              <p:cNvSpPr>
                <a:spLocks/>
              </p:cNvSpPr>
              <p:nvPr/>
            </p:nvSpPr>
            <p:spPr bwMode="auto">
              <a:xfrm>
                <a:off x="1430" y="972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93" name="Freeform 874"/>
              <p:cNvSpPr>
                <a:spLocks noEditPoints="1"/>
              </p:cNvSpPr>
              <p:nvPr/>
            </p:nvSpPr>
            <p:spPr bwMode="auto">
              <a:xfrm>
                <a:off x="1424" y="968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94" name="Freeform 875"/>
              <p:cNvSpPr>
                <a:spLocks/>
              </p:cNvSpPr>
              <p:nvPr/>
            </p:nvSpPr>
            <p:spPr bwMode="auto">
              <a:xfrm>
                <a:off x="1745" y="933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95" name="Freeform 876"/>
              <p:cNvSpPr>
                <a:spLocks noEditPoints="1"/>
              </p:cNvSpPr>
              <p:nvPr/>
            </p:nvSpPr>
            <p:spPr bwMode="auto">
              <a:xfrm>
                <a:off x="1740" y="92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96" name="Freeform 877"/>
              <p:cNvSpPr>
                <a:spLocks/>
              </p:cNvSpPr>
              <p:nvPr/>
            </p:nvSpPr>
            <p:spPr bwMode="auto">
              <a:xfrm>
                <a:off x="1514" y="96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97" name="Freeform 878"/>
              <p:cNvSpPr>
                <a:spLocks noEditPoints="1"/>
              </p:cNvSpPr>
              <p:nvPr/>
            </p:nvSpPr>
            <p:spPr bwMode="auto">
              <a:xfrm>
                <a:off x="1509" y="964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98" name="Freeform 879"/>
              <p:cNvSpPr>
                <a:spLocks/>
              </p:cNvSpPr>
              <p:nvPr/>
            </p:nvSpPr>
            <p:spPr bwMode="auto">
              <a:xfrm>
                <a:off x="1470" y="79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99" name="Freeform 880"/>
              <p:cNvSpPr>
                <a:spLocks noEditPoints="1"/>
              </p:cNvSpPr>
              <p:nvPr/>
            </p:nvSpPr>
            <p:spPr bwMode="auto">
              <a:xfrm>
                <a:off x="1465" y="79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00" name="Freeform 881"/>
              <p:cNvSpPr>
                <a:spLocks/>
              </p:cNvSpPr>
              <p:nvPr/>
            </p:nvSpPr>
            <p:spPr bwMode="auto">
              <a:xfrm>
                <a:off x="1416" y="91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01" name="Freeform 882"/>
              <p:cNvSpPr>
                <a:spLocks noEditPoints="1"/>
              </p:cNvSpPr>
              <p:nvPr/>
            </p:nvSpPr>
            <p:spPr bwMode="auto">
              <a:xfrm>
                <a:off x="1411" y="90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02" name="Freeform 883"/>
              <p:cNvSpPr>
                <a:spLocks/>
              </p:cNvSpPr>
              <p:nvPr/>
            </p:nvSpPr>
            <p:spPr bwMode="auto">
              <a:xfrm>
                <a:off x="1414" y="95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03" name="Freeform 884"/>
              <p:cNvSpPr>
                <a:spLocks noEditPoints="1"/>
              </p:cNvSpPr>
              <p:nvPr/>
            </p:nvSpPr>
            <p:spPr bwMode="auto">
              <a:xfrm>
                <a:off x="1409" y="95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04" name="Freeform 885"/>
              <p:cNvSpPr>
                <a:spLocks/>
              </p:cNvSpPr>
              <p:nvPr/>
            </p:nvSpPr>
            <p:spPr bwMode="auto">
              <a:xfrm>
                <a:off x="1401" y="90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05" name="Freeform 886"/>
              <p:cNvSpPr>
                <a:spLocks noEditPoints="1"/>
              </p:cNvSpPr>
              <p:nvPr/>
            </p:nvSpPr>
            <p:spPr bwMode="auto">
              <a:xfrm>
                <a:off x="1396" y="89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06" name="Freeform 887"/>
              <p:cNvSpPr>
                <a:spLocks/>
              </p:cNvSpPr>
              <p:nvPr/>
            </p:nvSpPr>
            <p:spPr bwMode="auto">
              <a:xfrm>
                <a:off x="1385" y="87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07" name="Freeform 888"/>
              <p:cNvSpPr>
                <a:spLocks noEditPoints="1"/>
              </p:cNvSpPr>
              <p:nvPr/>
            </p:nvSpPr>
            <p:spPr bwMode="auto">
              <a:xfrm>
                <a:off x="1380" y="870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08" name="Freeform 889"/>
              <p:cNvSpPr>
                <a:spLocks/>
              </p:cNvSpPr>
              <p:nvPr/>
            </p:nvSpPr>
            <p:spPr bwMode="auto">
              <a:xfrm>
                <a:off x="1383" y="90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09" name="Freeform 890"/>
              <p:cNvSpPr>
                <a:spLocks noEditPoints="1"/>
              </p:cNvSpPr>
              <p:nvPr/>
            </p:nvSpPr>
            <p:spPr bwMode="auto">
              <a:xfrm>
                <a:off x="1378" y="900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10" name="Freeform 891"/>
              <p:cNvSpPr>
                <a:spLocks/>
              </p:cNvSpPr>
              <p:nvPr/>
            </p:nvSpPr>
            <p:spPr bwMode="auto">
              <a:xfrm>
                <a:off x="1431" y="68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11" name="Freeform 892"/>
              <p:cNvSpPr>
                <a:spLocks noEditPoints="1"/>
              </p:cNvSpPr>
              <p:nvPr/>
            </p:nvSpPr>
            <p:spPr bwMode="auto">
              <a:xfrm>
                <a:off x="1426" y="67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12" name="Freeform 893"/>
              <p:cNvSpPr>
                <a:spLocks/>
              </p:cNvSpPr>
              <p:nvPr/>
            </p:nvSpPr>
            <p:spPr bwMode="auto">
              <a:xfrm>
                <a:off x="1433" y="94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13" name="Freeform 894"/>
              <p:cNvSpPr>
                <a:spLocks noEditPoints="1"/>
              </p:cNvSpPr>
              <p:nvPr/>
            </p:nvSpPr>
            <p:spPr bwMode="auto">
              <a:xfrm>
                <a:off x="1428" y="938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14" name="Freeform 895"/>
              <p:cNvSpPr>
                <a:spLocks/>
              </p:cNvSpPr>
              <p:nvPr/>
            </p:nvSpPr>
            <p:spPr bwMode="auto">
              <a:xfrm>
                <a:off x="1381" y="76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15" name="Freeform 896"/>
              <p:cNvSpPr>
                <a:spLocks noEditPoints="1"/>
              </p:cNvSpPr>
              <p:nvPr/>
            </p:nvSpPr>
            <p:spPr bwMode="auto">
              <a:xfrm>
                <a:off x="1376" y="756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16" name="Freeform 897"/>
              <p:cNvSpPr>
                <a:spLocks/>
              </p:cNvSpPr>
              <p:nvPr/>
            </p:nvSpPr>
            <p:spPr bwMode="auto">
              <a:xfrm>
                <a:off x="1354" y="92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17" name="Freeform 898"/>
              <p:cNvSpPr>
                <a:spLocks noEditPoints="1"/>
              </p:cNvSpPr>
              <p:nvPr/>
            </p:nvSpPr>
            <p:spPr bwMode="auto">
              <a:xfrm>
                <a:off x="1349" y="91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18" name="Freeform 899"/>
              <p:cNvSpPr>
                <a:spLocks/>
              </p:cNvSpPr>
              <p:nvPr/>
            </p:nvSpPr>
            <p:spPr bwMode="auto">
              <a:xfrm>
                <a:off x="1599" y="119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19" name="Freeform 900"/>
              <p:cNvSpPr>
                <a:spLocks noEditPoints="1"/>
              </p:cNvSpPr>
              <p:nvPr/>
            </p:nvSpPr>
            <p:spPr bwMode="auto">
              <a:xfrm>
                <a:off x="1594" y="11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20" name="Freeform 901"/>
              <p:cNvSpPr>
                <a:spLocks/>
              </p:cNvSpPr>
              <p:nvPr/>
            </p:nvSpPr>
            <p:spPr bwMode="auto">
              <a:xfrm>
                <a:off x="1736" y="1251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21" name="Freeform 902"/>
              <p:cNvSpPr>
                <a:spLocks noEditPoints="1"/>
              </p:cNvSpPr>
              <p:nvPr/>
            </p:nvSpPr>
            <p:spPr bwMode="auto">
              <a:xfrm>
                <a:off x="1732" y="1246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22" name="Freeform 903"/>
              <p:cNvSpPr>
                <a:spLocks/>
              </p:cNvSpPr>
              <p:nvPr/>
            </p:nvSpPr>
            <p:spPr bwMode="auto">
              <a:xfrm>
                <a:off x="1697" y="127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23" name="Freeform 904"/>
              <p:cNvSpPr>
                <a:spLocks noEditPoints="1"/>
              </p:cNvSpPr>
              <p:nvPr/>
            </p:nvSpPr>
            <p:spPr bwMode="auto">
              <a:xfrm>
                <a:off x="1692" y="126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24" name="Freeform 905"/>
              <p:cNvSpPr>
                <a:spLocks/>
              </p:cNvSpPr>
              <p:nvPr/>
            </p:nvSpPr>
            <p:spPr bwMode="auto">
              <a:xfrm>
                <a:off x="1535" y="110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25" name="Freeform 906"/>
              <p:cNvSpPr>
                <a:spLocks noEditPoints="1"/>
              </p:cNvSpPr>
              <p:nvPr/>
            </p:nvSpPr>
            <p:spPr bwMode="auto">
              <a:xfrm>
                <a:off x="1530" y="109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26" name="Freeform 907"/>
              <p:cNvSpPr>
                <a:spLocks/>
              </p:cNvSpPr>
              <p:nvPr/>
            </p:nvSpPr>
            <p:spPr bwMode="auto">
              <a:xfrm>
                <a:off x="1606" y="93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27" name="Freeform 908"/>
              <p:cNvSpPr>
                <a:spLocks noEditPoints="1"/>
              </p:cNvSpPr>
              <p:nvPr/>
            </p:nvSpPr>
            <p:spPr bwMode="auto">
              <a:xfrm>
                <a:off x="1601" y="92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28" name="Freeform 909"/>
              <p:cNvSpPr>
                <a:spLocks/>
              </p:cNvSpPr>
              <p:nvPr/>
            </p:nvSpPr>
            <p:spPr bwMode="auto">
              <a:xfrm>
                <a:off x="1478" y="1162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29" name="Freeform 910"/>
              <p:cNvSpPr>
                <a:spLocks noEditPoints="1"/>
              </p:cNvSpPr>
              <p:nvPr/>
            </p:nvSpPr>
            <p:spPr bwMode="auto">
              <a:xfrm>
                <a:off x="1474" y="1157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30" name="Freeform 911"/>
              <p:cNvSpPr>
                <a:spLocks/>
              </p:cNvSpPr>
              <p:nvPr/>
            </p:nvSpPr>
            <p:spPr bwMode="auto">
              <a:xfrm>
                <a:off x="1893" y="1022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31" name="Freeform 912"/>
              <p:cNvSpPr>
                <a:spLocks noEditPoints="1"/>
              </p:cNvSpPr>
              <p:nvPr/>
            </p:nvSpPr>
            <p:spPr bwMode="auto">
              <a:xfrm>
                <a:off x="1888" y="1017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32" name="Freeform 913"/>
              <p:cNvSpPr>
                <a:spLocks/>
              </p:cNvSpPr>
              <p:nvPr/>
            </p:nvSpPr>
            <p:spPr bwMode="auto">
              <a:xfrm>
                <a:off x="1475" y="83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33" name="Freeform 914"/>
              <p:cNvSpPr>
                <a:spLocks noEditPoints="1"/>
              </p:cNvSpPr>
              <p:nvPr/>
            </p:nvSpPr>
            <p:spPr bwMode="auto">
              <a:xfrm>
                <a:off x="1470" y="83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34" name="Freeform 915"/>
              <p:cNvSpPr>
                <a:spLocks/>
              </p:cNvSpPr>
              <p:nvPr/>
            </p:nvSpPr>
            <p:spPr bwMode="auto">
              <a:xfrm>
                <a:off x="1453" y="84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35" name="Freeform 916"/>
              <p:cNvSpPr>
                <a:spLocks noEditPoints="1"/>
              </p:cNvSpPr>
              <p:nvPr/>
            </p:nvSpPr>
            <p:spPr bwMode="auto">
              <a:xfrm>
                <a:off x="1448" y="84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36" name="Freeform 917"/>
              <p:cNvSpPr>
                <a:spLocks/>
              </p:cNvSpPr>
              <p:nvPr/>
            </p:nvSpPr>
            <p:spPr bwMode="auto">
              <a:xfrm>
                <a:off x="1476" y="79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37" name="Freeform 918"/>
              <p:cNvSpPr>
                <a:spLocks noEditPoints="1"/>
              </p:cNvSpPr>
              <p:nvPr/>
            </p:nvSpPr>
            <p:spPr bwMode="auto">
              <a:xfrm>
                <a:off x="1471" y="79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38" name="Freeform 919"/>
              <p:cNvSpPr>
                <a:spLocks/>
              </p:cNvSpPr>
              <p:nvPr/>
            </p:nvSpPr>
            <p:spPr bwMode="auto">
              <a:xfrm>
                <a:off x="1389" y="1351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39" name="Freeform 920"/>
              <p:cNvSpPr>
                <a:spLocks noEditPoints="1"/>
              </p:cNvSpPr>
              <p:nvPr/>
            </p:nvSpPr>
            <p:spPr bwMode="auto">
              <a:xfrm>
                <a:off x="1384" y="1346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40" name="Freeform 921"/>
              <p:cNvSpPr>
                <a:spLocks/>
              </p:cNvSpPr>
              <p:nvPr/>
            </p:nvSpPr>
            <p:spPr bwMode="auto">
              <a:xfrm>
                <a:off x="1347" y="129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41" name="Freeform 922"/>
              <p:cNvSpPr>
                <a:spLocks noEditPoints="1"/>
              </p:cNvSpPr>
              <p:nvPr/>
            </p:nvSpPr>
            <p:spPr bwMode="auto">
              <a:xfrm>
                <a:off x="1342" y="129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42" name="Freeform 923"/>
              <p:cNvSpPr>
                <a:spLocks/>
              </p:cNvSpPr>
              <p:nvPr/>
            </p:nvSpPr>
            <p:spPr bwMode="auto">
              <a:xfrm>
                <a:off x="1361" y="108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43" name="Freeform 924"/>
              <p:cNvSpPr>
                <a:spLocks noEditPoints="1"/>
              </p:cNvSpPr>
              <p:nvPr/>
            </p:nvSpPr>
            <p:spPr bwMode="auto">
              <a:xfrm>
                <a:off x="1356" y="1076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44" name="Freeform 925"/>
              <p:cNvSpPr>
                <a:spLocks/>
              </p:cNvSpPr>
              <p:nvPr/>
            </p:nvSpPr>
            <p:spPr bwMode="auto">
              <a:xfrm>
                <a:off x="1322" y="123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45" name="Freeform 926"/>
              <p:cNvSpPr>
                <a:spLocks noEditPoints="1"/>
              </p:cNvSpPr>
              <p:nvPr/>
            </p:nvSpPr>
            <p:spPr bwMode="auto">
              <a:xfrm>
                <a:off x="1317" y="122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46" name="Freeform 927"/>
              <p:cNvSpPr>
                <a:spLocks/>
              </p:cNvSpPr>
              <p:nvPr/>
            </p:nvSpPr>
            <p:spPr bwMode="auto">
              <a:xfrm>
                <a:off x="1276" y="1060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47" name="Freeform 928"/>
              <p:cNvSpPr>
                <a:spLocks noEditPoints="1"/>
              </p:cNvSpPr>
              <p:nvPr/>
            </p:nvSpPr>
            <p:spPr bwMode="auto">
              <a:xfrm>
                <a:off x="1271" y="1055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48" name="Freeform 929"/>
              <p:cNvSpPr>
                <a:spLocks/>
              </p:cNvSpPr>
              <p:nvPr/>
            </p:nvSpPr>
            <p:spPr bwMode="auto">
              <a:xfrm>
                <a:off x="1286" y="1125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49" name="Freeform 930"/>
              <p:cNvSpPr>
                <a:spLocks noEditPoints="1"/>
              </p:cNvSpPr>
              <p:nvPr/>
            </p:nvSpPr>
            <p:spPr bwMode="auto">
              <a:xfrm>
                <a:off x="1281" y="112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50" name="Freeform 931"/>
              <p:cNvSpPr>
                <a:spLocks/>
              </p:cNvSpPr>
              <p:nvPr/>
            </p:nvSpPr>
            <p:spPr bwMode="auto">
              <a:xfrm>
                <a:off x="1364" y="111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51" name="Freeform 932"/>
              <p:cNvSpPr>
                <a:spLocks noEditPoints="1"/>
              </p:cNvSpPr>
              <p:nvPr/>
            </p:nvSpPr>
            <p:spPr bwMode="auto">
              <a:xfrm>
                <a:off x="1360" y="1105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52" name="Freeform 933"/>
              <p:cNvSpPr>
                <a:spLocks/>
              </p:cNvSpPr>
              <p:nvPr/>
            </p:nvSpPr>
            <p:spPr bwMode="auto">
              <a:xfrm>
                <a:off x="1351" y="87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53" name="Freeform 934"/>
              <p:cNvSpPr>
                <a:spLocks noEditPoints="1"/>
              </p:cNvSpPr>
              <p:nvPr/>
            </p:nvSpPr>
            <p:spPr bwMode="auto">
              <a:xfrm>
                <a:off x="1346" y="87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54" name="Freeform 935"/>
              <p:cNvSpPr>
                <a:spLocks/>
              </p:cNvSpPr>
              <p:nvPr/>
            </p:nvSpPr>
            <p:spPr bwMode="auto">
              <a:xfrm>
                <a:off x="1400" y="122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55" name="Freeform 936"/>
              <p:cNvSpPr>
                <a:spLocks noEditPoints="1"/>
              </p:cNvSpPr>
              <p:nvPr/>
            </p:nvSpPr>
            <p:spPr bwMode="auto">
              <a:xfrm>
                <a:off x="1395" y="1223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56" name="Freeform 937"/>
              <p:cNvSpPr>
                <a:spLocks/>
              </p:cNvSpPr>
              <p:nvPr/>
            </p:nvSpPr>
            <p:spPr bwMode="auto">
              <a:xfrm>
                <a:off x="1314" y="108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57" name="Freeform 938"/>
              <p:cNvSpPr>
                <a:spLocks noEditPoints="1"/>
              </p:cNvSpPr>
              <p:nvPr/>
            </p:nvSpPr>
            <p:spPr bwMode="auto">
              <a:xfrm>
                <a:off x="1309" y="107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58" name="Freeform 939"/>
              <p:cNvSpPr>
                <a:spLocks/>
              </p:cNvSpPr>
              <p:nvPr/>
            </p:nvSpPr>
            <p:spPr bwMode="auto">
              <a:xfrm>
                <a:off x="1289" y="87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59" name="Freeform 940"/>
              <p:cNvSpPr>
                <a:spLocks noEditPoints="1"/>
              </p:cNvSpPr>
              <p:nvPr/>
            </p:nvSpPr>
            <p:spPr bwMode="auto">
              <a:xfrm>
                <a:off x="1284" y="868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60" name="Freeform 941"/>
              <p:cNvSpPr>
                <a:spLocks/>
              </p:cNvSpPr>
              <p:nvPr/>
            </p:nvSpPr>
            <p:spPr bwMode="auto">
              <a:xfrm>
                <a:off x="1404" y="1066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61" name="Freeform 942"/>
              <p:cNvSpPr>
                <a:spLocks noEditPoints="1"/>
              </p:cNvSpPr>
              <p:nvPr/>
            </p:nvSpPr>
            <p:spPr bwMode="auto">
              <a:xfrm>
                <a:off x="1399" y="106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62" name="Freeform 943"/>
              <p:cNvSpPr>
                <a:spLocks/>
              </p:cNvSpPr>
              <p:nvPr/>
            </p:nvSpPr>
            <p:spPr bwMode="auto">
              <a:xfrm>
                <a:off x="1343" y="105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63" name="Freeform 944"/>
              <p:cNvSpPr>
                <a:spLocks noEditPoints="1"/>
              </p:cNvSpPr>
              <p:nvPr/>
            </p:nvSpPr>
            <p:spPr bwMode="auto">
              <a:xfrm>
                <a:off x="1338" y="1053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64" name="Freeform 945"/>
              <p:cNvSpPr>
                <a:spLocks/>
              </p:cNvSpPr>
              <p:nvPr/>
            </p:nvSpPr>
            <p:spPr bwMode="auto">
              <a:xfrm>
                <a:off x="1459" y="143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65" name="Freeform 946"/>
              <p:cNvSpPr>
                <a:spLocks noEditPoints="1"/>
              </p:cNvSpPr>
              <p:nvPr/>
            </p:nvSpPr>
            <p:spPr bwMode="auto">
              <a:xfrm>
                <a:off x="1454" y="143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66" name="Freeform 947"/>
              <p:cNvSpPr>
                <a:spLocks/>
              </p:cNvSpPr>
              <p:nvPr/>
            </p:nvSpPr>
            <p:spPr bwMode="auto">
              <a:xfrm>
                <a:off x="1309" y="118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67" name="Freeform 948"/>
              <p:cNvSpPr>
                <a:spLocks noEditPoints="1"/>
              </p:cNvSpPr>
              <p:nvPr/>
            </p:nvSpPr>
            <p:spPr bwMode="auto">
              <a:xfrm>
                <a:off x="1305" y="117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68" name="Freeform 949"/>
              <p:cNvSpPr>
                <a:spLocks/>
              </p:cNvSpPr>
              <p:nvPr/>
            </p:nvSpPr>
            <p:spPr bwMode="auto">
              <a:xfrm>
                <a:off x="1261" y="963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69" name="Freeform 950"/>
              <p:cNvSpPr>
                <a:spLocks noEditPoints="1"/>
              </p:cNvSpPr>
              <p:nvPr/>
            </p:nvSpPr>
            <p:spPr bwMode="auto">
              <a:xfrm>
                <a:off x="1257" y="95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70" name="Freeform 951"/>
              <p:cNvSpPr>
                <a:spLocks/>
              </p:cNvSpPr>
              <p:nvPr/>
            </p:nvSpPr>
            <p:spPr bwMode="auto">
              <a:xfrm>
                <a:off x="1502" y="146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71" name="Freeform 952"/>
              <p:cNvSpPr>
                <a:spLocks noEditPoints="1"/>
              </p:cNvSpPr>
              <p:nvPr/>
            </p:nvSpPr>
            <p:spPr bwMode="auto">
              <a:xfrm>
                <a:off x="1498" y="146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72" name="Freeform 953"/>
              <p:cNvSpPr>
                <a:spLocks/>
              </p:cNvSpPr>
              <p:nvPr/>
            </p:nvSpPr>
            <p:spPr bwMode="auto">
              <a:xfrm>
                <a:off x="1519" y="152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73" name="Freeform 954"/>
              <p:cNvSpPr>
                <a:spLocks noEditPoints="1"/>
              </p:cNvSpPr>
              <p:nvPr/>
            </p:nvSpPr>
            <p:spPr bwMode="auto">
              <a:xfrm>
                <a:off x="1515" y="152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74" name="Freeform 955"/>
              <p:cNvSpPr>
                <a:spLocks/>
              </p:cNvSpPr>
              <p:nvPr/>
            </p:nvSpPr>
            <p:spPr bwMode="auto">
              <a:xfrm>
                <a:off x="1536" y="158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75" name="Freeform 956"/>
              <p:cNvSpPr>
                <a:spLocks noEditPoints="1"/>
              </p:cNvSpPr>
              <p:nvPr/>
            </p:nvSpPr>
            <p:spPr bwMode="auto">
              <a:xfrm>
                <a:off x="1531" y="1585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76" name="Freeform 957"/>
              <p:cNvSpPr>
                <a:spLocks/>
              </p:cNvSpPr>
              <p:nvPr/>
            </p:nvSpPr>
            <p:spPr bwMode="auto">
              <a:xfrm>
                <a:off x="1566" y="1742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77" name="Freeform 958"/>
              <p:cNvSpPr>
                <a:spLocks noEditPoints="1"/>
              </p:cNvSpPr>
              <p:nvPr/>
            </p:nvSpPr>
            <p:spPr bwMode="auto">
              <a:xfrm>
                <a:off x="1561" y="1737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78" name="Freeform 959"/>
              <p:cNvSpPr>
                <a:spLocks/>
              </p:cNvSpPr>
              <p:nvPr/>
            </p:nvSpPr>
            <p:spPr bwMode="auto">
              <a:xfrm>
                <a:off x="1602" y="166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79" name="Freeform 960"/>
              <p:cNvSpPr>
                <a:spLocks noEditPoints="1"/>
              </p:cNvSpPr>
              <p:nvPr/>
            </p:nvSpPr>
            <p:spPr bwMode="auto">
              <a:xfrm>
                <a:off x="1597" y="166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80" name="Freeform 961"/>
              <p:cNvSpPr>
                <a:spLocks/>
              </p:cNvSpPr>
              <p:nvPr/>
            </p:nvSpPr>
            <p:spPr bwMode="auto">
              <a:xfrm>
                <a:off x="1514" y="156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81" name="Freeform 962"/>
              <p:cNvSpPr>
                <a:spLocks noEditPoints="1"/>
              </p:cNvSpPr>
              <p:nvPr/>
            </p:nvSpPr>
            <p:spPr bwMode="auto">
              <a:xfrm>
                <a:off x="1509" y="156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82" name="Freeform 963"/>
              <p:cNvSpPr>
                <a:spLocks/>
              </p:cNvSpPr>
              <p:nvPr/>
            </p:nvSpPr>
            <p:spPr bwMode="auto">
              <a:xfrm>
                <a:off x="1409" y="1466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83" name="Freeform 964"/>
              <p:cNvSpPr>
                <a:spLocks noEditPoints="1"/>
              </p:cNvSpPr>
              <p:nvPr/>
            </p:nvSpPr>
            <p:spPr bwMode="auto">
              <a:xfrm>
                <a:off x="1404" y="146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84" name="Freeform 965"/>
              <p:cNvSpPr>
                <a:spLocks/>
              </p:cNvSpPr>
              <p:nvPr/>
            </p:nvSpPr>
            <p:spPr bwMode="auto">
              <a:xfrm>
                <a:off x="1538" y="1507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85" name="Freeform 966"/>
              <p:cNvSpPr>
                <a:spLocks noEditPoints="1"/>
              </p:cNvSpPr>
              <p:nvPr/>
            </p:nvSpPr>
            <p:spPr bwMode="auto">
              <a:xfrm>
                <a:off x="1533" y="150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86" name="Freeform 967"/>
              <p:cNvSpPr>
                <a:spLocks/>
              </p:cNvSpPr>
              <p:nvPr/>
            </p:nvSpPr>
            <p:spPr bwMode="auto">
              <a:xfrm>
                <a:off x="1450" y="139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87" name="Freeform 968"/>
              <p:cNvSpPr>
                <a:spLocks noEditPoints="1"/>
              </p:cNvSpPr>
              <p:nvPr/>
            </p:nvSpPr>
            <p:spPr bwMode="auto">
              <a:xfrm>
                <a:off x="1445" y="1390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88" name="Freeform 969"/>
              <p:cNvSpPr>
                <a:spLocks/>
              </p:cNvSpPr>
              <p:nvPr/>
            </p:nvSpPr>
            <p:spPr bwMode="auto">
              <a:xfrm>
                <a:off x="1446" y="1501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89" name="Freeform 970"/>
              <p:cNvSpPr>
                <a:spLocks noEditPoints="1"/>
              </p:cNvSpPr>
              <p:nvPr/>
            </p:nvSpPr>
            <p:spPr bwMode="auto">
              <a:xfrm>
                <a:off x="1441" y="1496"/>
                <a:ext cx="118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90" name="Freeform 971"/>
              <p:cNvSpPr>
                <a:spLocks/>
              </p:cNvSpPr>
              <p:nvPr/>
            </p:nvSpPr>
            <p:spPr bwMode="auto">
              <a:xfrm>
                <a:off x="1443" y="158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91" name="Freeform 972"/>
              <p:cNvSpPr>
                <a:spLocks noEditPoints="1"/>
              </p:cNvSpPr>
              <p:nvPr/>
            </p:nvSpPr>
            <p:spPr bwMode="auto">
              <a:xfrm>
                <a:off x="1438" y="1585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92" name="Freeform 973"/>
              <p:cNvSpPr>
                <a:spLocks/>
              </p:cNvSpPr>
              <p:nvPr/>
            </p:nvSpPr>
            <p:spPr bwMode="auto">
              <a:xfrm>
                <a:off x="1452" y="152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93" name="Freeform 974"/>
              <p:cNvSpPr>
                <a:spLocks noEditPoints="1"/>
              </p:cNvSpPr>
              <p:nvPr/>
            </p:nvSpPr>
            <p:spPr bwMode="auto">
              <a:xfrm>
                <a:off x="1447" y="151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94" name="Freeform 975"/>
              <p:cNvSpPr>
                <a:spLocks/>
              </p:cNvSpPr>
              <p:nvPr/>
            </p:nvSpPr>
            <p:spPr bwMode="auto">
              <a:xfrm>
                <a:off x="1473" y="153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95" name="Freeform 976"/>
              <p:cNvSpPr>
                <a:spLocks noEditPoints="1"/>
              </p:cNvSpPr>
              <p:nvPr/>
            </p:nvSpPr>
            <p:spPr bwMode="auto">
              <a:xfrm>
                <a:off x="1468" y="153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96" name="Freeform 977"/>
              <p:cNvSpPr>
                <a:spLocks/>
              </p:cNvSpPr>
              <p:nvPr/>
            </p:nvSpPr>
            <p:spPr bwMode="auto">
              <a:xfrm>
                <a:off x="1471" y="143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97" name="Freeform 978"/>
              <p:cNvSpPr>
                <a:spLocks noEditPoints="1"/>
              </p:cNvSpPr>
              <p:nvPr/>
            </p:nvSpPr>
            <p:spPr bwMode="auto">
              <a:xfrm>
                <a:off x="1467" y="142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98" name="Freeform 979"/>
              <p:cNvSpPr>
                <a:spLocks/>
              </p:cNvSpPr>
              <p:nvPr/>
            </p:nvSpPr>
            <p:spPr bwMode="auto">
              <a:xfrm>
                <a:off x="1392" y="137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499" name="Freeform 980"/>
              <p:cNvSpPr>
                <a:spLocks noEditPoints="1"/>
              </p:cNvSpPr>
              <p:nvPr/>
            </p:nvSpPr>
            <p:spPr bwMode="auto">
              <a:xfrm>
                <a:off x="1387" y="137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00" name="Freeform 981"/>
              <p:cNvSpPr>
                <a:spLocks/>
              </p:cNvSpPr>
              <p:nvPr/>
            </p:nvSpPr>
            <p:spPr bwMode="auto">
              <a:xfrm>
                <a:off x="1251" y="79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01" name="Freeform 982"/>
              <p:cNvSpPr>
                <a:spLocks noEditPoints="1"/>
              </p:cNvSpPr>
              <p:nvPr/>
            </p:nvSpPr>
            <p:spPr bwMode="auto">
              <a:xfrm>
                <a:off x="1246" y="7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02" name="Freeform 983"/>
              <p:cNvSpPr>
                <a:spLocks/>
              </p:cNvSpPr>
              <p:nvPr/>
            </p:nvSpPr>
            <p:spPr bwMode="auto">
              <a:xfrm>
                <a:off x="1433" y="103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03" name="Freeform 984"/>
              <p:cNvSpPr>
                <a:spLocks noEditPoints="1"/>
              </p:cNvSpPr>
              <p:nvPr/>
            </p:nvSpPr>
            <p:spPr bwMode="auto">
              <a:xfrm>
                <a:off x="1428" y="103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04" name="Freeform 985"/>
              <p:cNvSpPr>
                <a:spLocks/>
              </p:cNvSpPr>
              <p:nvPr/>
            </p:nvSpPr>
            <p:spPr bwMode="auto">
              <a:xfrm>
                <a:off x="1352" y="98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05" name="Freeform 986"/>
              <p:cNvSpPr>
                <a:spLocks noEditPoints="1"/>
              </p:cNvSpPr>
              <p:nvPr/>
            </p:nvSpPr>
            <p:spPr bwMode="auto">
              <a:xfrm>
                <a:off x="1347" y="97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06" name="Freeform 987"/>
              <p:cNvSpPr>
                <a:spLocks/>
              </p:cNvSpPr>
              <p:nvPr/>
            </p:nvSpPr>
            <p:spPr bwMode="auto">
              <a:xfrm>
                <a:off x="1250" y="9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07" name="Freeform 988"/>
              <p:cNvSpPr>
                <a:spLocks noEditPoints="1"/>
              </p:cNvSpPr>
              <p:nvPr/>
            </p:nvSpPr>
            <p:spPr bwMode="auto">
              <a:xfrm>
                <a:off x="1245" y="94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08" name="Freeform 989"/>
              <p:cNvSpPr>
                <a:spLocks/>
              </p:cNvSpPr>
              <p:nvPr/>
            </p:nvSpPr>
            <p:spPr bwMode="auto">
              <a:xfrm>
                <a:off x="1255" y="103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09" name="Freeform 990"/>
              <p:cNvSpPr>
                <a:spLocks noEditPoints="1"/>
              </p:cNvSpPr>
              <p:nvPr/>
            </p:nvSpPr>
            <p:spPr bwMode="auto">
              <a:xfrm>
                <a:off x="1250" y="102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10" name="Freeform 991"/>
              <p:cNvSpPr>
                <a:spLocks/>
              </p:cNvSpPr>
              <p:nvPr/>
            </p:nvSpPr>
            <p:spPr bwMode="auto">
              <a:xfrm>
                <a:off x="1216" y="90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11" name="Freeform 992"/>
              <p:cNvSpPr>
                <a:spLocks noEditPoints="1"/>
              </p:cNvSpPr>
              <p:nvPr/>
            </p:nvSpPr>
            <p:spPr bwMode="auto">
              <a:xfrm>
                <a:off x="1211" y="89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12" name="Freeform 993"/>
              <p:cNvSpPr>
                <a:spLocks/>
              </p:cNvSpPr>
              <p:nvPr/>
            </p:nvSpPr>
            <p:spPr bwMode="auto">
              <a:xfrm>
                <a:off x="1204" y="109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13" name="Freeform 994"/>
              <p:cNvSpPr>
                <a:spLocks noEditPoints="1"/>
              </p:cNvSpPr>
              <p:nvPr/>
            </p:nvSpPr>
            <p:spPr bwMode="auto">
              <a:xfrm>
                <a:off x="1199" y="108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14" name="Freeform 995"/>
              <p:cNvSpPr>
                <a:spLocks/>
              </p:cNvSpPr>
              <p:nvPr/>
            </p:nvSpPr>
            <p:spPr bwMode="auto">
              <a:xfrm>
                <a:off x="1226" y="110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15" name="Freeform 996"/>
              <p:cNvSpPr>
                <a:spLocks noEditPoints="1"/>
              </p:cNvSpPr>
              <p:nvPr/>
            </p:nvSpPr>
            <p:spPr bwMode="auto">
              <a:xfrm>
                <a:off x="1221" y="109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16" name="Freeform 997"/>
              <p:cNvSpPr>
                <a:spLocks/>
              </p:cNvSpPr>
              <p:nvPr/>
            </p:nvSpPr>
            <p:spPr bwMode="auto">
              <a:xfrm>
                <a:off x="1247" y="109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17" name="Freeform 998"/>
              <p:cNvSpPr>
                <a:spLocks noEditPoints="1"/>
              </p:cNvSpPr>
              <p:nvPr/>
            </p:nvSpPr>
            <p:spPr bwMode="auto">
              <a:xfrm>
                <a:off x="1242" y="109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18" name="Freeform 999"/>
              <p:cNvSpPr>
                <a:spLocks/>
              </p:cNvSpPr>
              <p:nvPr/>
            </p:nvSpPr>
            <p:spPr bwMode="auto">
              <a:xfrm>
                <a:off x="1228" y="127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19" name="Freeform 1000"/>
              <p:cNvSpPr>
                <a:spLocks noEditPoints="1"/>
              </p:cNvSpPr>
              <p:nvPr/>
            </p:nvSpPr>
            <p:spPr bwMode="auto">
              <a:xfrm>
                <a:off x="1223" y="127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20" name="Freeform 1001"/>
              <p:cNvSpPr>
                <a:spLocks/>
              </p:cNvSpPr>
              <p:nvPr/>
            </p:nvSpPr>
            <p:spPr bwMode="auto">
              <a:xfrm>
                <a:off x="1267" y="111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21" name="Freeform 1002"/>
              <p:cNvSpPr>
                <a:spLocks noEditPoints="1"/>
              </p:cNvSpPr>
              <p:nvPr/>
            </p:nvSpPr>
            <p:spPr bwMode="auto">
              <a:xfrm>
                <a:off x="1262" y="1108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22" name="Freeform 1003"/>
              <p:cNvSpPr>
                <a:spLocks/>
              </p:cNvSpPr>
              <p:nvPr/>
            </p:nvSpPr>
            <p:spPr bwMode="auto">
              <a:xfrm>
                <a:off x="1289" y="105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23" name="Freeform 1004"/>
              <p:cNvSpPr>
                <a:spLocks noEditPoints="1"/>
              </p:cNvSpPr>
              <p:nvPr/>
            </p:nvSpPr>
            <p:spPr bwMode="auto">
              <a:xfrm>
                <a:off x="1284" y="105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24" name="Freeform 1005"/>
              <p:cNvSpPr>
                <a:spLocks/>
              </p:cNvSpPr>
              <p:nvPr/>
            </p:nvSpPr>
            <p:spPr bwMode="auto">
              <a:xfrm>
                <a:off x="1252" y="109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25" name="Freeform 1006"/>
              <p:cNvSpPr>
                <a:spLocks noEditPoints="1"/>
              </p:cNvSpPr>
              <p:nvPr/>
            </p:nvSpPr>
            <p:spPr bwMode="auto">
              <a:xfrm>
                <a:off x="1247" y="109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26" name="Freeform 1007"/>
              <p:cNvSpPr>
                <a:spLocks/>
              </p:cNvSpPr>
              <p:nvPr/>
            </p:nvSpPr>
            <p:spPr bwMode="auto">
              <a:xfrm>
                <a:off x="1295" y="82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27" name="Freeform 1008"/>
              <p:cNvSpPr>
                <a:spLocks noEditPoints="1"/>
              </p:cNvSpPr>
              <p:nvPr/>
            </p:nvSpPr>
            <p:spPr bwMode="auto">
              <a:xfrm>
                <a:off x="1290" y="818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528" name="Freeform 1009"/>
              <p:cNvSpPr>
                <a:spLocks/>
              </p:cNvSpPr>
              <p:nvPr/>
            </p:nvSpPr>
            <p:spPr bwMode="auto">
              <a:xfrm>
                <a:off x="1504" y="1686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</p:grpSp>
        <p:grpSp>
          <p:nvGrpSpPr>
            <p:cNvPr id="10" name="Group 1211"/>
            <p:cNvGrpSpPr>
              <a:grpSpLocks/>
            </p:cNvGrpSpPr>
            <p:nvPr/>
          </p:nvGrpSpPr>
          <p:grpSpPr bwMode="auto">
            <a:xfrm>
              <a:off x="1489075" y="635000"/>
              <a:ext cx="1841500" cy="2328863"/>
              <a:chOff x="938" y="400"/>
              <a:chExt cx="1160" cy="1467"/>
            </a:xfrm>
          </p:grpSpPr>
          <p:sp>
            <p:nvSpPr>
              <p:cNvPr id="129" name="Freeform 1011"/>
              <p:cNvSpPr>
                <a:spLocks noEditPoints="1"/>
              </p:cNvSpPr>
              <p:nvPr/>
            </p:nvSpPr>
            <p:spPr bwMode="auto">
              <a:xfrm>
                <a:off x="1500" y="1681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30" name="Freeform 1012"/>
              <p:cNvSpPr>
                <a:spLocks/>
              </p:cNvSpPr>
              <p:nvPr/>
            </p:nvSpPr>
            <p:spPr bwMode="auto">
              <a:xfrm>
                <a:off x="1194" y="86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31" name="Freeform 1013"/>
              <p:cNvSpPr>
                <a:spLocks noEditPoints="1"/>
              </p:cNvSpPr>
              <p:nvPr/>
            </p:nvSpPr>
            <p:spPr bwMode="auto">
              <a:xfrm>
                <a:off x="1189" y="855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32" name="Freeform 1014"/>
              <p:cNvSpPr>
                <a:spLocks/>
              </p:cNvSpPr>
              <p:nvPr/>
            </p:nvSpPr>
            <p:spPr bwMode="auto">
              <a:xfrm>
                <a:off x="1368" y="111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33" name="Freeform 1015"/>
              <p:cNvSpPr>
                <a:spLocks noEditPoints="1"/>
              </p:cNvSpPr>
              <p:nvPr/>
            </p:nvSpPr>
            <p:spPr bwMode="auto">
              <a:xfrm>
                <a:off x="1363" y="1105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34" name="Freeform 1016"/>
              <p:cNvSpPr>
                <a:spLocks/>
              </p:cNvSpPr>
              <p:nvPr/>
            </p:nvSpPr>
            <p:spPr bwMode="auto">
              <a:xfrm>
                <a:off x="1457" y="1157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35" name="Freeform 1017"/>
              <p:cNvSpPr>
                <a:spLocks noEditPoints="1"/>
              </p:cNvSpPr>
              <p:nvPr/>
            </p:nvSpPr>
            <p:spPr bwMode="auto">
              <a:xfrm>
                <a:off x="1452" y="1153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36" name="Freeform 1018"/>
              <p:cNvSpPr>
                <a:spLocks/>
              </p:cNvSpPr>
              <p:nvPr/>
            </p:nvSpPr>
            <p:spPr bwMode="auto">
              <a:xfrm>
                <a:off x="1275" y="98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37" name="Freeform 1019"/>
              <p:cNvSpPr>
                <a:spLocks noEditPoints="1"/>
              </p:cNvSpPr>
              <p:nvPr/>
            </p:nvSpPr>
            <p:spPr bwMode="auto">
              <a:xfrm>
                <a:off x="1270" y="98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38" name="Freeform 1020"/>
              <p:cNvSpPr>
                <a:spLocks/>
              </p:cNvSpPr>
              <p:nvPr/>
            </p:nvSpPr>
            <p:spPr bwMode="auto">
              <a:xfrm>
                <a:off x="1227" y="112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39" name="Freeform 1021"/>
              <p:cNvSpPr>
                <a:spLocks noEditPoints="1"/>
              </p:cNvSpPr>
              <p:nvPr/>
            </p:nvSpPr>
            <p:spPr bwMode="auto">
              <a:xfrm>
                <a:off x="1222" y="112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0" name="Freeform 1022"/>
              <p:cNvSpPr>
                <a:spLocks/>
              </p:cNvSpPr>
              <p:nvPr/>
            </p:nvSpPr>
            <p:spPr bwMode="auto">
              <a:xfrm>
                <a:off x="1288" y="103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1" name="Freeform 1023"/>
              <p:cNvSpPr>
                <a:spLocks noEditPoints="1"/>
              </p:cNvSpPr>
              <p:nvPr/>
            </p:nvSpPr>
            <p:spPr bwMode="auto">
              <a:xfrm>
                <a:off x="1283" y="103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2" name="Freeform 1024"/>
              <p:cNvSpPr>
                <a:spLocks/>
              </p:cNvSpPr>
              <p:nvPr/>
            </p:nvSpPr>
            <p:spPr bwMode="auto">
              <a:xfrm>
                <a:off x="1211" y="93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3" name="Freeform 1025"/>
              <p:cNvSpPr>
                <a:spLocks noEditPoints="1"/>
              </p:cNvSpPr>
              <p:nvPr/>
            </p:nvSpPr>
            <p:spPr bwMode="auto">
              <a:xfrm>
                <a:off x="1207" y="929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4" name="Freeform 1026"/>
              <p:cNvSpPr>
                <a:spLocks/>
              </p:cNvSpPr>
              <p:nvPr/>
            </p:nvSpPr>
            <p:spPr bwMode="auto">
              <a:xfrm>
                <a:off x="1322" y="103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5" name="Freeform 1027"/>
              <p:cNvSpPr>
                <a:spLocks noEditPoints="1"/>
              </p:cNvSpPr>
              <p:nvPr/>
            </p:nvSpPr>
            <p:spPr bwMode="auto">
              <a:xfrm>
                <a:off x="1317" y="1026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6" name="Freeform 1028"/>
              <p:cNvSpPr>
                <a:spLocks/>
              </p:cNvSpPr>
              <p:nvPr/>
            </p:nvSpPr>
            <p:spPr bwMode="auto">
              <a:xfrm>
                <a:off x="1280" y="106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7" name="Freeform 1029"/>
              <p:cNvSpPr>
                <a:spLocks noEditPoints="1"/>
              </p:cNvSpPr>
              <p:nvPr/>
            </p:nvSpPr>
            <p:spPr bwMode="auto">
              <a:xfrm>
                <a:off x="1275" y="106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8" name="Freeform 1030"/>
              <p:cNvSpPr>
                <a:spLocks/>
              </p:cNvSpPr>
              <p:nvPr/>
            </p:nvSpPr>
            <p:spPr bwMode="auto">
              <a:xfrm>
                <a:off x="1203" y="763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9" name="Freeform 1031"/>
              <p:cNvSpPr>
                <a:spLocks noEditPoints="1"/>
              </p:cNvSpPr>
              <p:nvPr/>
            </p:nvSpPr>
            <p:spPr bwMode="auto">
              <a:xfrm>
                <a:off x="1198" y="75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0" name="Freeform 1032"/>
              <p:cNvSpPr>
                <a:spLocks/>
              </p:cNvSpPr>
              <p:nvPr/>
            </p:nvSpPr>
            <p:spPr bwMode="auto">
              <a:xfrm>
                <a:off x="1491" y="121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1" name="Freeform 1033"/>
              <p:cNvSpPr>
                <a:spLocks noEditPoints="1"/>
              </p:cNvSpPr>
              <p:nvPr/>
            </p:nvSpPr>
            <p:spPr bwMode="auto">
              <a:xfrm>
                <a:off x="1487" y="121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2" name="Freeform 1034"/>
              <p:cNvSpPr>
                <a:spLocks/>
              </p:cNvSpPr>
              <p:nvPr/>
            </p:nvSpPr>
            <p:spPr bwMode="auto">
              <a:xfrm>
                <a:off x="1424" y="1175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3" name="Freeform 1035"/>
              <p:cNvSpPr>
                <a:spLocks noEditPoints="1"/>
              </p:cNvSpPr>
              <p:nvPr/>
            </p:nvSpPr>
            <p:spPr bwMode="auto">
              <a:xfrm>
                <a:off x="1419" y="1170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4" name="Freeform 1036"/>
              <p:cNvSpPr>
                <a:spLocks/>
              </p:cNvSpPr>
              <p:nvPr/>
            </p:nvSpPr>
            <p:spPr bwMode="auto">
              <a:xfrm>
                <a:off x="1223" y="88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5" name="Freeform 1037"/>
              <p:cNvSpPr>
                <a:spLocks noEditPoints="1"/>
              </p:cNvSpPr>
              <p:nvPr/>
            </p:nvSpPr>
            <p:spPr bwMode="auto">
              <a:xfrm>
                <a:off x="1218" y="87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6" name="Freeform 1038"/>
              <p:cNvSpPr>
                <a:spLocks/>
              </p:cNvSpPr>
              <p:nvPr/>
            </p:nvSpPr>
            <p:spPr bwMode="auto">
              <a:xfrm>
                <a:off x="1199" y="63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7" name="Freeform 1039"/>
              <p:cNvSpPr>
                <a:spLocks noEditPoints="1"/>
              </p:cNvSpPr>
              <p:nvPr/>
            </p:nvSpPr>
            <p:spPr bwMode="auto">
              <a:xfrm>
                <a:off x="1194" y="632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8" name="Freeform 1040"/>
              <p:cNvSpPr>
                <a:spLocks/>
              </p:cNvSpPr>
              <p:nvPr/>
            </p:nvSpPr>
            <p:spPr bwMode="auto">
              <a:xfrm>
                <a:off x="1513" y="117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9" name="Freeform 1041"/>
              <p:cNvSpPr>
                <a:spLocks noEditPoints="1"/>
              </p:cNvSpPr>
              <p:nvPr/>
            </p:nvSpPr>
            <p:spPr bwMode="auto">
              <a:xfrm>
                <a:off x="1508" y="116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0" name="Freeform 1042"/>
              <p:cNvSpPr>
                <a:spLocks/>
              </p:cNvSpPr>
              <p:nvPr/>
            </p:nvSpPr>
            <p:spPr bwMode="auto">
              <a:xfrm>
                <a:off x="1541" y="117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1" name="Freeform 1043"/>
              <p:cNvSpPr>
                <a:spLocks noEditPoints="1"/>
              </p:cNvSpPr>
              <p:nvPr/>
            </p:nvSpPr>
            <p:spPr bwMode="auto">
              <a:xfrm>
                <a:off x="1537" y="117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2" name="Freeform 1044"/>
              <p:cNvSpPr>
                <a:spLocks/>
              </p:cNvSpPr>
              <p:nvPr/>
            </p:nvSpPr>
            <p:spPr bwMode="auto">
              <a:xfrm>
                <a:off x="1292" y="94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3" name="Freeform 1045"/>
              <p:cNvSpPr>
                <a:spLocks noEditPoints="1"/>
              </p:cNvSpPr>
              <p:nvPr/>
            </p:nvSpPr>
            <p:spPr bwMode="auto">
              <a:xfrm>
                <a:off x="1288" y="94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4" name="Freeform 1046"/>
              <p:cNvSpPr>
                <a:spLocks/>
              </p:cNvSpPr>
              <p:nvPr/>
            </p:nvSpPr>
            <p:spPr bwMode="auto">
              <a:xfrm>
                <a:off x="991" y="66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5" name="Freeform 1047"/>
              <p:cNvSpPr>
                <a:spLocks noEditPoints="1"/>
              </p:cNvSpPr>
              <p:nvPr/>
            </p:nvSpPr>
            <p:spPr bwMode="auto">
              <a:xfrm>
                <a:off x="986" y="662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6" name="Freeform 1048"/>
              <p:cNvSpPr>
                <a:spLocks/>
              </p:cNvSpPr>
              <p:nvPr/>
            </p:nvSpPr>
            <p:spPr bwMode="auto">
              <a:xfrm>
                <a:off x="951" y="55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7" name="Freeform 1049"/>
              <p:cNvSpPr>
                <a:spLocks noEditPoints="1"/>
              </p:cNvSpPr>
              <p:nvPr/>
            </p:nvSpPr>
            <p:spPr bwMode="auto">
              <a:xfrm>
                <a:off x="946" y="55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8" name="Freeform 1050"/>
              <p:cNvSpPr>
                <a:spLocks/>
              </p:cNvSpPr>
              <p:nvPr/>
            </p:nvSpPr>
            <p:spPr bwMode="auto">
              <a:xfrm>
                <a:off x="943" y="628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9" name="Freeform 1051"/>
              <p:cNvSpPr>
                <a:spLocks noEditPoints="1"/>
              </p:cNvSpPr>
              <p:nvPr/>
            </p:nvSpPr>
            <p:spPr bwMode="auto">
              <a:xfrm>
                <a:off x="938" y="623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0" name="Freeform 1052"/>
              <p:cNvSpPr>
                <a:spLocks/>
              </p:cNvSpPr>
              <p:nvPr/>
            </p:nvSpPr>
            <p:spPr bwMode="auto">
              <a:xfrm>
                <a:off x="981" y="54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1" name="Freeform 1053"/>
              <p:cNvSpPr>
                <a:spLocks noEditPoints="1"/>
              </p:cNvSpPr>
              <p:nvPr/>
            </p:nvSpPr>
            <p:spPr bwMode="auto">
              <a:xfrm>
                <a:off x="976" y="54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2" name="Freeform 1054"/>
              <p:cNvSpPr>
                <a:spLocks/>
              </p:cNvSpPr>
              <p:nvPr/>
            </p:nvSpPr>
            <p:spPr bwMode="auto">
              <a:xfrm>
                <a:off x="1046" y="47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3" name="Freeform 1055"/>
              <p:cNvSpPr>
                <a:spLocks noEditPoints="1"/>
              </p:cNvSpPr>
              <p:nvPr/>
            </p:nvSpPr>
            <p:spPr bwMode="auto">
              <a:xfrm>
                <a:off x="1041" y="47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4" name="Freeform 1056"/>
              <p:cNvSpPr>
                <a:spLocks/>
              </p:cNvSpPr>
              <p:nvPr/>
            </p:nvSpPr>
            <p:spPr bwMode="auto">
              <a:xfrm>
                <a:off x="966" y="40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5" name="Freeform 1057"/>
              <p:cNvSpPr>
                <a:spLocks noEditPoints="1"/>
              </p:cNvSpPr>
              <p:nvPr/>
            </p:nvSpPr>
            <p:spPr bwMode="auto">
              <a:xfrm>
                <a:off x="961" y="40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6" name="Freeform 1058"/>
              <p:cNvSpPr>
                <a:spLocks/>
              </p:cNvSpPr>
              <p:nvPr/>
            </p:nvSpPr>
            <p:spPr bwMode="auto">
              <a:xfrm>
                <a:off x="1051" y="443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7" name="Freeform 1059"/>
              <p:cNvSpPr>
                <a:spLocks noEditPoints="1"/>
              </p:cNvSpPr>
              <p:nvPr/>
            </p:nvSpPr>
            <p:spPr bwMode="auto">
              <a:xfrm>
                <a:off x="1047" y="43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8" name="Freeform 1060"/>
              <p:cNvSpPr>
                <a:spLocks/>
              </p:cNvSpPr>
              <p:nvPr/>
            </p:nvSpPr>
            <p:spPr bwMode="auto">
              <a:xfrm>
                <a:off x="1199" y="63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9" name="Freeform 1061"/>
              <p:cNvSpPr>
                <a:spLocks noEditPoints="1"/>
              </p:cNvSpPr>
              <p:nvPr/>
            </p:nvSpPr>
            <p:spPr bwMode="auto">
              <a:xfrm>
                <a:off x="1194" y="632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0" name="Freeform 1062"/>
              <p:cNvSpPr>
                <a:spLocks/>
              </p:cNvSpPr>
              <p:nvPr/>
            </p:nvSpPr>
            <p:spPr bwMode="auto">
              <a:xfrm>
                <a:off x="951" y="55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1" name="Freeform 1063"/>
              <p:cNvSpPr>
                <a:spLocks noEditPoints="1"/>
              </p:cNvSpPr>
              <p:nvPr/>
            </p:nvSpPr>
            <p:spPr bwMode="auto">
              <a:xfrm>
                <a:off x="946" y="55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2" name="Freeform 1064"/>
              <p:cNvSpPr>
                <a:spLocks/>
              </p:cNvSpPr>
              <p:nvPr/>
            </p:nvSpPr>
            <p:spPr bwMode="auto">
              <a:xfrm>
                <a:off x="981" y="54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3" name="Freeform 1065"/>
              <p:cNvSpPr>
                <a:spLocks noEditPoints="1"/>
              </p:cNvSpPr>
              <p:nvPr/>
            </p:nvSpPr>
            <p:spPr bwMode="auto">
              <a:xfrm>
                <a:off x="976" y="54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4" name="Freeform 1066"/>
              <p:cNvSpPr>
                <a:spLocks/>
              </p:cNvSpPr>
              <p:nvPr/>
            </p:nvSpPr>
            <p:spPr bwMode="auto">
              <a:xfrm>
                <a:off x="1908" y="166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5" name="Freeform 1067"/>
              <p:cNvSpPr>
                <a:spLocks noEditPoints="1"/>
              </p:cNvSpPr>
              <p:nvPr/>
            </p:nvSpPr>
            <p:spPr bwMode="auto">
              <a:xfrm>
                <a:off x="1903" y="165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6" name="Freeform 1068"/>
              <p:cNvSpPr>
                <a:spLocks/>
              </p:cNvSpPr>
              <p:nvPr/>
            </p:nvSpPr>
            <p:spPr bwMode="auto">
              <a:xfrm>
                <a:off x="1959" y="1692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7" name="Freeform 1069"/>
              <p:cNvSpPr>
                <a:spLocks noEditPoints="1"/>
              </p:cNvSpPr>
              <p:nvPr/>
            </p:nvSpPr>
            <p:spPr bwMode="auto">
              <a:xfrm>
                <a:off x="1954" y="1687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8" name="Freeform 1070"/>
              <p:cNvSpPr>
                <a:spLocks/>
              </p:cNvSpPr>
              <p:nvPr/>
            </p:nvSpPr>
            <p:spPr bwMode="auto">
              <a:xfrm>
                <a:off x="1940" y="163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9" name="Freeform 1071"/>
              <p:cNvSpPr>
                <a:spLocks noEditPoints="1"/>
              </p:cNvSpPr>
              <p:nvPr/>
            </p:nvSpPr>
            <p:spPr bwMode="auto">
              <a:xfrm>
                <a:off x="1935" y="1635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90" name="Freeform 1072"/>
              <p:cNvSpPr>
                <a:spLocks/>
              </p:cNvSpPr>
              <p:nvPr/>
            </p:nvSpPr>
            <p:spPr bwMode="auto">
              <a:xfrm>
                <a:off x="1985" y="1757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91" name="Freeform 1073"/>
              <p:cNvSpPr>
                <a:spLocks noEditPoints="1"/>
              </p:cNvSpPr>
              <p:nvPr/>
            </p:nvSpPr>
            <p:spPr bwMode="auto">
              <a:xfrm>
                <a:off x="1981" y="175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92" name="Freeform 1074"/>
              <p:cNvSpPr>
                <a:spLocks/>
              </p:cNvSpPr>
              <p:nvPr/>
            </p:nvSpPr>
            <p:spPr bwMode="auto">
              <a:xfrm>
                <a:off x="1899" y="1601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93" name="Freeform 1075"/>
              <p:cNvSpPr>
                <a:spLocks noEditPoints="1"/>
              </p:cNvSpPr>
              <p:nvPr/>
            </p:nvSpPr>
            <p:spPr bwMode="auto">
              <a:xfrm>
                <a:off x="1894" y="1596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94" name="Freeform 1076"/>
              <p:cNvSpPr>
                <a:spLocks/>
              </p:cNvSpPr>
              <p:nvPr/>
            </p:nvSpPr>
            <p:spPr bwMode="auto">
              <a:xfrm>
                <a:off x="1944" y="1727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95" name="Freeform 1077"/>
              <p:cNvSpPr>
                <a:spLocks noEditPoints="1"/>
              </p:cNvSpPr>
              <p:nvPr/>
            </p:nvSpPr>
            <p:spPr bwMode="auto">
              <a:xfrm>
                <a:off x="1940" y="1723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96" name="Freeform 1078"/>
              <p:cNvSpPr>
                <a:spLocks/>
              </p:cNvSpPr>
              <p:nvPr/>
            </p:nvSpPr>
            <p:spPr bwMode="auto">
              <a:xfrm>
                <a:off x="1974" y="1695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97" name="Freeform 1079"/>
              <p:cNvSpPr>
                <a:spLocks noEditPoints="1"/>
              </p:cNvSpPr>
              <p:nvPr/>
            </p:nvSpPr>
            <p:spPr bwMode="auto">
              <a:xfrm>
                <a:off x="1969" y="1690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98" name="Freeform 1080"/>
              <p:cNvSpPr>
                <a:spLocks/>
              </p:cNvSpPr>
              <p:nvPr/>
            </p:nvSpPr>
            <p:spPr bwMode="auto">
              <a:xfrm>
                <a:off x="1781" y="133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99" name="Freeform 1081"/>
              <p:cNvSpPr>
                <a:spLocks noEditPoints="1"/>
              </p:cNvSpPr>
              <p:nvPr/>
            </p:nvSpPr>
            <p:spPr bwMode="auto">
              <a:xfrm>
                <a:off x="1776" y="132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0" name="Freeform 1082"/>
              <p:cNvSpPr>
                <a:spLocks/>
              </p:cNvSpPr>
              <p:nvPr/>
            </p:nvSpPr>
            <p:spPr bwMode="auto">
              <a:xfrm>
                <a:off x="1740" y="134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1" name="Freeform 1083"/>
              <p:cNvSpPr>
                <a:spLocks noEditPoints="1"/>
              </p:cNvSpPr>
              <p:nvPr/>
            </p:nvSpPr>
            <p:spPr bwMode="auto">
              <a:xfrm>
                <a:off x="1735" y="1340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2" name="Freeform 1084"/>
              <p:cNvSpPr>
                <a:spLocks/>
              </p:cNvSpPr>
              <p:nvPr/>
            </p:nvSpPr>
            <p:spPr bwMode="auto">
              <a:xfrm>
                <a:off x="1654" y="1307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3" name="Freeform 1085"/>
              <p:cNvSpPr>
                <a:spLocks noEditPoints="1"/>
              </p:cNvSpPr>
              <p:nvPr/>
            </p:nvSpPr>
            <p:spPr bwMode="auto">
              <a:xfrm>
                <a:off x="1649" y="130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4" name="Freeform 1086"/>
              <p:cNvSpPr>
                <a:spLocks/>
              </p:cNvSpPr>
              <p:nvPr/>
            </p:nvSpPr>
            <p:spPr bwMode="auto">
              <a:xfrm>
                <a:off x="1641" y="84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5" name="Freeform 1087"/>
              <p:cNvSpPr>
                <a:spLocks noEditPoints="1"/>
              </p:cNvSpPr>
              <p:nvPr/>
            </p:nvSpPr>
            <p:spPr bwMode="auto">
              <a:xfrm>
                <a:off x="1636" y="838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6" name="Freeform 1088"/>
              <p:cNvSpPr>
                <a:spLocks/>
              </p:cNvSpPr>
              <p:nvPr/>
            </p:nvSpPr>
            <p:spPr bwMode="auto">
              <a:xfrm>
                <a:off x="1846" y="103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7" name="Freeform 1089"/>
              <p:cNvSpPr>
                <a:spLocks noEditPoints="1"/>
              </p:cNvSpPr>
              <p:nvPr/>
            </p:nvSpPr>
            <p:spPr bwMode="auto">
              <a:xfrm>
                <a:off x="1841" y="103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8" name="Freeform 1090"/>
              <p:cNvSpPr>
                <a:spLocks/>
              </p:cNvSpPr>
              <p:nvPr/>
            </p:nvSpPr>
            <p:spPr bwMode="auto">
              <a:xfrm>
                <a:off x="1669" y="1351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9" name="Freeform 1091"/>
              <p:cNvSpPr>
                <a:spLocks noEditPoints="1"/>
              </p:cNvSpPr>
              <p:nvPr/>
            </p:nvSpPr>
            <p:spPr bwMode="auto">
              <a:xfrm>
                <a:off x="1664" y="1346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0" name="Freeform 1092"/>
              <p:cNvSpPr>
                <a:spLocks/>
              </p:cNvSpPr>
              <p:nvPr/>
            </p:nvSpPr>
            <p:spPr bwMode="auto">
              <a:xfrm>
                <a:off x="1757" y="106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1" name="Freeform 1093"/>
              <p:cNvSpPr>
                <a:spLocks noEditPoints="1"/>
              </p:cNvSpPr>
              <p:nvPr/>
            </p:nvSpPr>
            <p:spPr bwMode="auto">
              <a:xfrm>
                <a:off x="1752" y="106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2" name="Freeform 1094"/>
              <p:cNvSpPr>
                <a:spLocks/>
              </p:cNvSpPr>
              <p:nvPr/>
            </p:nvSpPr>
            <p:spPr bwMode="auto">
              <a:xfrm>
                <a:off x="1740" y="916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3" name="Freeform 1095"/>
              <p:cNvSpPr>
                <a:spLocks noEditPoints="1"/>
              </p:cNvSpPr>
              <p:nvPr/>
            </p:nvSpPr>
            <p:spPr bwMode="auto">
              <a:xfrm>
                <a:off x="1735" y="91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4" name="Freeform 1096"/>
              <p:cNvSpPr>
                <a:spLocks/>
              </p:cNvSpPr>
              <p:nvPr/>
            </p:nvSpPr>
            <p:spPr bwMode="auto">
              <a:xfrm>
                <a:off x="1447" y="79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5" name="Freeform 1097"/>
              <p:cNvSpPr>
                <a:spLocks noEditPoints="1"/>
              </p:cNvSpPr>
              <p:nvPr/>
            </p:nvSpPr>
            <p:spPr bwMode="auto">
              <a:xfrm>
                <a:off x="1442" y="78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6" name="Freeform 1098"/>
              <p:cNvSpPr>
                <a:spLocks/>
              </p:cNvSpPr>
              <p:nvPr/>
            </p:nvSpPr>
            <p:spPr bwMode="auto">
              <a:xfrm>
                <a:off x="1568" y="104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7" name="Freeform 1099"/>
              <p:cNvSpPr>
                <a:spLocks noEditPoints="1"/>
              </p:cNvSpPr>
              <p:nvPr/>
            </p:nvSpPr>
            <p:spPr bwMode="auto">
              <a:xfrm>
                <a:off x="1563" y="104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8" name="Freeform 1100"/>
              <p:cNvSpPr>
                <a:spLocks/>
              </p:cNvSpPr>
              <p:nvPr/>
            </p:nvSpPr>
            <p:spPr bwMode="auto">
              <a:xfrm>
                <a:off x="1581" y="106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9" name="Freeform 1101"/>
              <p:cNvSpPr>
                <a:spLocks noEditPoints="1"/>
              </p:cNvSpPr>
              <p:nvPr/>
            </p:nvSpPr>
            <p:spPr bwMode="auto">
              <a:xfrm>
                <a:off x="1576" y="106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0" name="Freeform 1102"/>
              <p:cNvSpPr>
                <a:spLocks/>
              </p:cNvSpPr>
              <p:nvPr/>
            </p:nvSpPr>
            <p:spPr bwMode="auto">
              <a:xfrm>
                <a:off x="1585" y="109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1" name="Freeform 1103"/>
              <p:cNvSpPr>
                <a:spLocks noEditPoints="1"/>
              </p:cNvSpPr>
              <p:nvPr/>
            </p:nvSpPr>
            <p:spPr bwMode="auto">
              <a:xfrm>
                <a:off x="1580" y="109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2" name="Freeform 1104"/>
              <p:cNvSpPr>
                <a:spLocks/>
              </p:cNvSpPr>
              <p:nvPr/>
            </p:nvSpPr>
            <p:spPr bwMode="auto">
              <a:xfrm>
                <a:off x="1427" y="78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3" name="Freeform 1105"/>
              <p:cNvSpPr>
                <a:spLocks noEditPoints="1"/>
              </p:cNvSpPr>
              <p:nvPr/>
            </p:nvSpPr>
            <p:spPr bwMode="auto">
              <a:xfrm>
                <a:off x="1422" y="78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4" name="Freeform 1106"/>
              <p:cNvSpPr>
                <a:spLocks/>
              </p:cNvSpPr>
              <p:nvPr/>
            </p:nvSpPr>
            <p:spPr bwMode="auto">
              <a:xfrm>
                <a:off x="1568" y="92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5" name="Freeform 1107"/>
              <p:cNvSpPr>
                <a:spLocks noEditPoints="1"/>
              </p:cNvSpPr>
              <p:nvPr/>
            </p:nvSpPr>
            <p:spPr bwMode="auto">
              <a:xfrm>
                <a:off x="1563" y="91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6" name="Freeform 1108"/>
              <p:cNvSpPr>
                <a:spLocks/>
              </p:cNvSpPr>
              <p:nvPr/>
            </p:nvSpPr>
            <p:spPr bwMode="auto">
              <a:xfrm>
                <a:off x="1475" y="87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7" name="Freeform 1109"/>
              <p:cNvSpPr>
                <a:spLocks noEditPoints="1"/>
              </p:cNvSpPr>
              <p:nvPr/>
            </p:nvSpPr>
            <p:spPr bwMode="auto">
              <a:xfrm>
                <a:off x="1470" y="868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8" name="Freeform 1110"/>
              <p:cNvSpPr>
                <a:spLocks/>
              </p:cNvSpPr>
              <p:nvPr/>
            </p:nvSpPr>
            <p:spPr bwMode="auto">
              <a:xfrm>
                <a:off x="1421" y="78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9" name="Freeform 1111"/>
              <p:cNvSpPr>
                <a:spLocks noEditPoints="1"/>
              </p:cNvSpPr>
              <p:nvPr/>
            </p:nvSpPr>
            <p:spPr bwMode="auto">
              <a:xfrm>
                <a:off x="1416" y="78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0" name="Freeform 1112"/>
              <p:cNvSpPr>
                <a:spLocks/>
              </p:cNvSpPr>
              <p:nvPr/>
            </p:nvSpPr>
            <p:spPr bwMode="auto">
              <a:xfrm>
                <a:off x="1427" y="84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1" name="Freeform 1113"/>
              <p:cNvSpPr>
                <a:spLocks noEditPoints="1"/>
              </p:cNvSpPr>
              <p:nvPr/>
            </p:nvSpPr>
            <p:spPr bwMode="auto">
              <a:xfrm>
                <a:off x="1422" y="83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2" name="Freeform 1114"/>
              <p:cNvSpPr>
                <a:spLocks/>
              </p:cNvSpPr>
              <p:nvPr/>
            </p:nvSpPr>
            <p:spPr bwMode="auto">
              <a:xfrm>
                <a:off x="1489" y="963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3" name="Freeform 1115"/>
              <p:cNvSpPr>
                <a:spLocks noEditPoints="1"/>
              </p:cNvSpPr>
              <p:nvPr/>
            </p:nvSpPr>
            <p:spPr bwMode="auto">
              <a:xfrm>
                <a:off x="1484" y="95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4" name="Freeform 1116"/>
              <p:cNvSpPr>
                <a:spLocks/>
              </p:cNvSpPr>
              <p:nvPr/>
            </p:nvSpPr>
            <p:spPr bwMode="auto">
              <a:xfrm>
                <a:off x="1464" y="86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5" name="Freeform 1117"/>
              <p:cNvSpPr>
                <a:spLocks noEditPoints="1"/>
              </p:cNvSpPr>
              <p:nvPr/>
            </p:nvSpPr>
            <p:spPr bwMode="auto">
              <a:xfrm>
                <a:off x="1459" y="855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6" name="Freeform 1118"/>
              <p:cNvSpPr>
                <a:spLocks/>
              </p:cNvSpPr>
              <p:nvPr/>
            </p:nvSpPr>
            <p:spPr bwMode="auto">
              <a:xfrm>
                <a:off x="1438" y="84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7" name="Freeform 1119"/>
              <p:cNvSpPr>
                <a:spLocks noEditPoints="1"/>
              </p:cNvSpPr>
              <p:nvPr/>
            </p:nvSpPr>
            <p:spPr bwMode="auto">
              <a:xfrm>
                <a:off x="1433" y="84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8" name="Freeform 1120"/>
              <p:cNvSpPr>
                <a:spLocks/>
              </p:cNvSpPr>
              <p:nvPr/>
            </p:nvSpPr>
            <p:spPr bwMode="auto">
              <a:xfrm>
                <a:off x="1433" y="86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9" name="Freeform 1121"/>
              <p:cNvSpPr>
                <a:spLocks noEditPoints="1"/>
              </p:cNvSpPr>
              <p:nvPr/>
            </p:nvSpPr>
            <p:spPr bwMode="auto">
              <a:xfrm>
                <a:off x="1428" y="864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0" name="Freeform 1122"/>
              <p:cNvSpPr>
                <a:spLocks/>
              </p:cNvSpPr>
              <p:nvPr/>
            </p:nvSpPr>
            <p:spPr bwMode="auto">
              <a:xfrm>
                <a:off x="1466" y="90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1" name="Freeform 1123"/>
              <p:cNvSpPr>
                <a:spLocks noEditPoints="1"/>
              </p:cNvSpPr>
              <p:nvPr/>
            </p:nvSpPr>
            <p:spPr bwMode="auto">
              <a:xfrm>
                <a:off x="1461" y="903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2" name="Freeform 1124"/>
              <p:cNvSpPr>
                <a:spLocks/>
              </p:cNvSpPr>
              <p:nvPr/>
            </p:nvSpPr>
            <p:spPr bwMode="auto">
              <a:xfrm>
                <a:off x="1428" y="84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3" name="Freeform 1125"/>
              <p:cNvSpPr>
                <a:spLocks noEditPoints="1"/>
              </p:cNvSpPr>
              <p:nvPr/>
            </p:nvSpPr>
            <p:spPr bwMode="auto">
              <a:xfrm>
                <a:off x="1423" y="84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4" name="Freeform 1126"/>
              <p:cNvSpPr>
                <a:spLocks/>
              </p:cNvSpPr>
              <p:nvPr/>
            </p:nvSpPr>
            <p:spPr bwMode="auto">
              <a:xfrm>
                <a:off x="1364" y="84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5" name="Freeform 1127"/>
              <p:cNvSpPr>
                <a:spLocks noEditPoints="1"/>
              </p:cNvSpPr>
              <p:nvPr/>
            </p:nvSpPr>
            <p:spPr bwMode="auto">
              <a:xfrm>
                <a:off x="1360" y="838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6" name="Freeform 1128"/>
              <p:cNvSpPr>
                <a:spLocks/>
              </p:cNvSpPr>
              <p:nvPr/>
            </p:nvSpPr>
            <p:spPr bwMode="auto">
              <a:xfrm>
                <a:off x="1397" y="89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7" name="Freeform 1129"/>
              <p:cNvSpPr>
                <a:spLocks noEditPoints="1"/>
              </p:cNvSpPr>
              <p:nvPr/>
            </p:nvSpPr>
            <p:spPr bwMode="auto">
              <a:xfrm>
                <a:off x="1393" y="89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8" name="Freeform 1130"/>
              <p:cNvSpPr>
                <a:spLocks/>
              </p:cNvSpPr>
              <p:nvPr/>
            </p:nvSpPr>
            <p:spPr bwMode="auto">
              <a:xfrm>
                <a:off x="1464" y="95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9" name="Freeform 1131"/>
              <p:cNvSpPr>
                <a:spLocks noEditPoints="1"/>
              </p:cNvSpPr>
              <p:nvPr/>
            </p:nvSpPr>
            <p:spPr bwMode="auto">
              <a:xfrm>
                <a:off x="1459" y="95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0" name="Freeform 1132"/>
              <p:cNvSpPr>
                <a:spLocks/>
              </p:cNvSpPr>
              <p:nvPr/>
            </p:nvSpPr>
            <p:spPr bwMode="auto">
              <a:xfrm>
                <a:off x="1368" y="85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1" name="Freeform 1133"/>
              <p:cNvSpPr>
                <a:spLocks noEditPoints="1"/>
              </p:cNvSpPr>
              <p:nvPr/>
            </p:nvSpPr>
            <p:spPr bwMode="auto">
              <a:xfrm>
                <a:off x="1363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2" name="Freeform 1134"/>
              <p:cNvSpPr>
                <a:spLocks/>
              </p:cNvSpPr>
              <p:nvPr/>
            </p:nvSpPr>
            <p:spPr bwMode="auto">
              <a:xfrm>
                <a:off x="1343" y="810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3" name="Freeform 1135"/>
              <p:cNvSpPr>
                <a:spLocks noEditPoints="1"/>
              </p:cNvSpPr>
              <p:nvPr/>
            </p:nvSpPr>
            <p:spPr bwMode="auto">
              <a:xfrm>
                <a:off x="1338" y="806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4" name="Freeform 1136"/>
              <p:cNvSpPr>
                <a:spLocks/>
              </p:cNvSpPr>
              <p:nvPr/>
            </p:nvSpPr>
            <p:spPr bwMode="auto">
              <a:xfrm>
                <a:off x="1386" y="84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5" name="Freeform 1137"/>
              <p:cNvSpPr>
                <a:spLocks noEditPoints="1"/>
              </p:cNvSpPr>
              <p:nvPr/>
            </p:nvSpPr>
            <p:spPr bwMode="auto">
              <a:xfrm>
                <a:off x="1381" y="84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6" name="Freeform 1138"/>
              <p:cNvSpPr>
                <a:spLocks/>
              </p:cNvSpPr>
              <p:nvPr/>
            </p:nvSpPr>
            <p:spPr bwMode="auto">
              <a:xfrm>
                <a:off x="1489" y="1013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7" name="Freeform 1139"/>
              <p:cNvSpPr>
                <a:spLocks noEditPoints="1"/>
              </p:cNvSpPr>
              <p:nvPr/>
            </p:nvSpPr>
            <p:spPr bwMode="auto">
              <a:xfrm>
                <a:off x="1484" y="100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8" name="Freeform 1140"/>
              <p:cNvSpPr>
                <a:spLocks/>
              </p:cNvSpPr>
              <p:nvPr/>
            </p:nvSpPr>
            <p:spPr bwMode="auto">
              <a:xfrm>
                <a:off x="1385" y="8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9" name="Freeform 1141"/>
              <p:cNvSpPr>
                <a:spLocks noEditPoints="1"/>
              </p:cNvSpPr>
              <p:nvPr/>
            </p:nvSpPr>
            <p:spPr bwMode="auto">
              <a:xfrm>
                <a:off x="1380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0" name="Freeform 1142"/>
              <p:cNvSpPr>
                <a:spLocks/>
              </p:cNvSpPr>
              <p:nvPr/>
            </p:nvSpPr>
            <p:spPr bwMode="auto">
              <a:xfrm>
                <a:off x="1526" y="102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1" name="Freeform 1143"/>
              <p:cNvSpPr>
                <a:spLocks noEditPoints="1"/>
              </p:cNvSpPr>
              <p:nvPr/>
            </p:nvSpPr>
            <p:spPr bwMode="auto">
              <a:xfrm>
                <a:off x="1521" y="102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2" name="Freeform 1144"/>
              <p:cNvSpPr>
                <a:spLocks/>
              </p:cNvSpPr>
              <p:nvPr/>
            </p:nvSpPr>
            <p:spPr bwMode="auto">
              <a:xfrm>
                <a:off x="1442" y="93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3" name="Freeform 1145"/>
              <p:cNvSpPr>
                <a:spLocks noEditPoints="1"/>
              </p:cNvSpPr>
              <p:nvPr/>
            </p:nvSpPr>
            <p:spPr bwMode="auto">
              <a:xfrm>
                <a:off x="1437" y="93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4" name="Freeform 1146"/>
              <p:cNvSpPr>
                <a:spLocks/>
              </p:cNvSpPr>
              <p:nvPr/>
            </p:nvSpPr>
            <p:spPr bwMode="auto">
              <a:xfrm>
                <a:off x="1436" y="92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5" name="Freeform 1147"/>
              <p:cNvSpPr>
                <a:spLocks noEditPoints="1"/>
              </p:cNvSpPr>
              <p:nvPr/>
            </p:nvSpPr>
            <p:spPr bwMode="auto">
              <a:xfrm>
                <a:off x="1431" y="920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6" name="Freeform 1148"/>
              <p:cNvSpPr>
                <a:spLocks/>
              </p:cNvSpPr>
              <p:nvPr/>
            </p:nvSpPr>
            <p:spPr bwMode="auto">
              <a:xfrm>
                <a:off x="1523" y="100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7" name="Freeform 1149"/>
              <p:cNvSpPr>
                <a:spLocks noEditPoints="1"/>
              </p:cNvSpPr>
              <p:nvPr/>
            </p:nvSpPr>
            <p:spPr bwMode="auto">
              <a:xfrm>
                <a:off x="1518" y="99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8" name="Freeform 1150"/>
              <p:cNvSpPr>
                <a:spLocks/>
              </p:cNvSpPr>
              <p:nvPr/>
            </p:nvSpPr>
            <p:spPr bwMode="auto">
              <a:xfrm>
                <a:off x="1616" y="1101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9" name="Freeform 1151"/>
              <p:cNvSpPr>
                <a:spLocks noEditPoints="1"/>
              </p:cNvSpPr>
              <p:nvPr/>
            </p:nvSpPr>
            <p:spPr bwMode="auto">
              <a:xfrm>
                <a:off x="1611" y="109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70" name="Freeform 1152"/>
              <p:cNvSpPr>
                <a:spLocks/>
              </p:cNvSpPr>
              <p:nvPr/>
            </p:nvSpPr>
            <p:spPr bwMode="auto">
              <a:xfrm>
                <a:off x="1645" y="113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71" name="Freeform 1153"/>
              <p:cNvSpPr>
                <a:spLocks noEditPoints="1"/>
              </p:cNvSpPr>
              <p:nvPr/>
            </p:nvSpPr>
            <p:spPr bwMode="auto">
              <a:xfrm>
                <a:off x="1640" y="112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72" name="Freeform 1154"/>
              <p:cNvSpPr>
                <a:spLocks/>
              </p:cNvSpPr>
              <p:nvPr/>
            </p:nvSpPr>
            <p:spPr bwMode="auto">
              <a:xfrm>
                <a:off x="1579" y="108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73" name="Freeform 1155"/>
              <p:cNvSpPr>
                <a:spLocks noEditPoints="1"/>
              </p:cNvSpPr>
              <p:nvPr/>
            </p:nvSpPr>
            <p:spPr bwMode="auto">
              <a:xfrm>
                <a:off x="1574" y="108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74" name="Freeform 1156"/>
              <p:cNvSpPr>
                <a:spLocks/>
              </p:cNvSpPr>
              <p:nvPr/>
            </p:nvSpPr>
            <p:spPr bwMode="auto">
              <a:xfrm>
                <a:off x="1656" y="1151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75" name="Freeform 1157"/>
              <p:cNvSpPr>
                <a:spLocks noEditPoints="1"/>
              </p:cNvSpPr>
              <p:nvPr/>
            </p:nvSpPr>
            <p:spPr bwMode="auto">
              <a:xfrm>
                <a:off x="1651" y="1147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76" name="Freeform 1158"/>
              <p:cNvSpPr>
                <a:spLocks/>
              </p:cNvSpPr>
              <p:nvPr/>
            </p:nvSpPr>
            <p:spPr bwMode="auto">
              <a:xfrm>
                <a:off x="1667" y="1201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77" name="Freeform 1159"/>
              <p:cNvSpPr>
                <a:spLocks noEditPoints="1"/>
              </p:cNvSpPr>
              <p:nvPr/>
            </p:nvSpPr>
            <p:spPr bwMode="auto">
              <a:xfrm>
                <a:off x="1662" y="1196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78" name="Freeform 1160"/>
              <p:cNvSpPr>
                <a:spLocks/>
              </p:cNvSpPr>
              <p:nvPr/>
            </p:nvSpPr>
            <p:spPr bwMode="auto">
              <a:xfrm>
                <a:off x="1663" y="120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79" name="Freeform 1161"/>
              <p:cNvSpPr>
                <a:spLocks noEditPoints="1"/>
              </p:cNvSpPr>
              <p:nvPr/>
            </p:nvSpPr>
            <p:spPr bwMode="auto">
              <a:xfrm>
                <a:off x="1657" y="119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80" name="Freeform 1162"/>
              <p:cNvSpPr>
                <a:spLocks/>
              </p:cNvSpPr>
              <p:nvPr/>
            </p:nvSpPr>
            <p:spPr bwMode="auto">
              <a:xfrm>
                <a:off x="1223" y="77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81" name="Freeform 1163"/>
              <p:cNvSpPr>
                <a:spLocks noEditPoints="1"/>
              </p:cNvSpPr>
              <p:nvPr/>
            </p:nvSpPr>
            <p:spPr bwMode="auto">
              <a:xfrm>
                <a:off x="1218" y="768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82" name="Freeform 1164"/>
              <p:cNvSpPr>
                <a:spLocks/>
              </p:cNvSpPr>
              <p:nvPr/>
            </p:nvSpPr>
            <p:spPr bwMode="auto">
              <a:xfrm>
                <a:off x="1213" y="79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83" name="Freeform 1165"/>
              <p:cNvSpPr>
                <a:spLocks noEditPoints="1"/>
              </p:cNvSpPr>
              <p:nvPr/>
            </p:nvSpPr>
            <p:spPr bwMode="auto">
              <a:xfrm>
                <a:off x="1208" y="78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84" name="Freeform 1166"/>
              <p:cNvSpPr>
                <a:spLocks/>
              </p:cNvSpPr>
              <p:nvPr/>
            </p:nvSpPr>
            <p:spPr bwMode="auto">
              <a:xfrm>
                <a:off x="1278" y="79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85" name="Freeform 1167"/>
              <p:cNvSpPr>
                <a:spLocks noEditPoints="1"/>
              </p:cNvSpPr>
              <p:nvPr/>
            </p:nvSpPr>
            <p:spPr bwMode="auto">
              <a:xfrm>
                <a:off x="1272" y="79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86" name="Freeform 1168"/>
              <p:cNvSpPr>
                <a:spLocks/>
              </p:cNvSpPr>
              <p:nvPr/>
            </p:nvSpPr>
            <p:spPr bwMode="auto">
              <a:xfrm>
                <a:off x="1258" y="7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87" name="Freeform 1169"/>
              <p:cNvSpPr>
                <a:spLocks noEditPoints="1"/>
              </p:cNvSpPr>
              <p:nvPr/>
            </p:nvSpPr>
            <p:spPr bwMode="auto">
              <a:xfrm>
                <a:off x="1253" y="7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88" name="Freeform 1170"/>
              <p:cNvSpPr>
                <a:spLocks/>
              </p:cNvSpPr>
              <p:nvPr/>
            </p:nvSpPr>
            <p:spPr bwMode="auto">
              <a:xfrm>
                <a:off x="1255" y="80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89" name="Freeform 1171"/>
              <p:cNvSpPr>
                <a:spLocks noEditPoints="1"/>
              </p:cNvSpPr>
              <p:nvPr/>
            </p:nvSpPr>
            <p:spPr bwMode="auto">
              <a:xfrm>
                <a:off x="1250" y="80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90" name="Freeform 1172"/>
              <p:cNvSpPr>
                <a:spLocks/>
              </p:cNvSpPr>
              <p:nvPr/>
            </p:nvSpPr>
            <p:spPr bwMode="auto">
              <a:xfrm>
                <a:off x="1589" y="102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91" name="Freeform 1173"/>
              <p:cNvSpPr>
                <a:spLocks noEditPoints="1"/>
              </p:cNvSpPr>
              <p:nvPr/>
            </p:nvSpPr>
            <p:spPr bwMode="auto">
              <a:xfrm>
                <a:off x="1584" y="1023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92" name="Freeform 1174"/>
              <p:cNvSpPr>
                <a:spLocks/>
              </p:cNvSpPr>
              <p:nvPr/>
            </p:nvSpPr>
            <p:spPr bwMode="auto">
              <a:xfrm>
                <a:off x="1598" y="103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93" name="Freeform 1175"/>
              <p:cNvSpPr>
                <a:spLocks noEditPoints="1"/>
              </p:cNvSpPr>
              <p:nvPr/>
            </p:nvSpPr>
            <p:spPr bwMode="auto">
              <a:xfrm>
                <a:off x="1593" y="102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94" name="Freeform 1176"/>
              <p:cNvSpPr>
                <a:spLocks/>
              </p:cNvSpPr>
              <p:nvPr/>
            </p:nvSpPr>
            <p:spPr bwMode="auto">
              <a:xfrm>
                <a:off x="1619" y="106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95" name="Freeform 1177"/>
              <p:cNvSpPr>
                <a:spLocks noEditPoints="1"/>
              </p:cNvSpPr>
              <p:nvPr/>
            </p:nvSpPr>
            <p:spPr bwMode="auto">
              <a:xfrm>
                <a:off x="1614" y="105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96" name="Freeform 1178"/>
              <p:cNvSpPr>
                <a:spLocks/>
              </p:cNvSpPr>
              <p:nvPr/>
            </p:nvSpPr>
            <p:spPr bwMode="auto">
              <a:xfrm>
                <a:off x="1683" y="107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97" name="Freeform 1179"/>
              <p:cNvSpPr>
                <a:spLocks noEditPoints="1"/>
              </p:cNvSpPr>
              <p:nvPr/>
            </p:nvSpPr>
            <p:spPr bwMode="auto">
              <a:xfrm>
                <a:off x="1678" y="106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98" name="Freeform 1180"/>
              <p:cNvSpPr>
                <a:spLocks/>
              </p:cNvSpPr>
              <p:nvPr/>
            </p:nvSpPr>
            <p:spPr bwMode="auto">
              <a:xfrm>
                <a:off x="1413" y="89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99" name="Freeform 1181"/>
              <p:cNvSpPr>
                <a:spLocks noEditPoints="1"/>
              </p:cNvSpPr>
              <p:nvPr/>
            </p:nvSpPr>
            <p:spPr bwMode="auto">
              <a:xfrm>
                <a:off x="1408" y="89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00" name="Freeform 1182"/>
              <p:cNvSpPr>
                <a:spLocks/>
              </p:cNvSpPr>
              <p:nvPr/>
            </p:nvSpPr>
            <p:spPr bwMode="auto">
              <a:xfrm>
                <a:off x="1521" y="93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01" name="Freeform 1183"/>
              <p:cNvSpPr>
                <a:spLocks noEditPoints="1"/>
              </p:cNvSpPr>
              <p:nvPr/>
            </p:nvSpPr>
            <p:spPr bwMode="auto">
              <a:xfrm>
                <a:off x="1516" y="92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02" name="Freeform 1184"/>
              <p:cNvSpPr>
                <a:spLocks/>
              </p:cNvSpPr>
              <p:nvPr/>
            </p:nvSpPr>
            <p:spPr bwMode="auto">
              <a:xfrm>
                <a:off x="1420" y="87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03" name="Freeform 1185"/>
              <p:cNvSpPr>
                <a:spLocks noEditPoints="1"/>
              </p:cNvSpPr>
              <p:nvPr/>
            </p:nvSpPr>
            <p:spPr bwMode="auto">
              <a:xfrm>
                <a:off x="1415" y="87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04" name="Freeform 1186"/>
              <p:cNvSpPr>
                <a:spLocks/>
              </p:cNvSpPr>
              <p:nvPr/>
            </p:nvSpPr>
            <p:spPr bwMode="auto">
              <a:xfrm>
                <a:off x="1409" y="8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05" name="Freeform 1187"/>
              <p:cNvSpPr>
                <a:spLocks noEditPoints="1"/>
              </p:cNvSpPr>
              <p:nvPr/>
            </p:nvSpPr>
            <p:spPr bwMode="auto">
              <a:xfrm>
                <a:off x="1404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06" name="Freeform 1188"/>
              <p:cNvSpPr>
                <a:spLocks/>
              </p:cNvSpPr>
              <p:nvPr/>
            </p:nvSpPr>
            <p:spPr bwMode="auto">
              <a:xfrm>
                <a:off x="1445" y="8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07" name="Freeform 1189"/>
              <p:cNvSpPr>
                <a:spLocks noEditPoints="1"/>
              </p:cNvSpPr>
              <p:nvPr/>
            </p:nvSpPr>
            <p:spPr bwMode="auto">
              <a:xfrm>
                <a:off x="1440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08" name="Freeform 1190"/>
              <p:cNvSpPr>
                <a:spLocks/>
              </p:cNvSpPr>
              <p:nvPr/>
            </p:nvSpPr>
            <p:spPr bwMode="auto">
              <a:xfrm>
                <a:off x="1411" y="84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09" name="Freeform 1191"/>
              <p:cNvSpPr>
                <a:spLocks noEditPoints="1"/>
              </p:cNvSpPr>
              <p:nvPr/>
            </p:nvSpPr>
            <p:spPr bwMode="auto">
              <a:xfrm>
                <a:off x="1406" y="83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10" name="Freeform 1192"/>
              <p:cNvSpPr>
                <a:spLocks/>
              </p:cNvSpPr>
              <p:nvPr/>
            </p:nvSpPr>
            <p:spPr bwMode="auto">
              <a:xfrm>
                <a:off x="1493" y="87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11" name="Freeform 1193"/>
              <p:cNvSpPr>
                <a:spLocks noEditPoints="1"/>
              </p:cNvSpPr>
              <p:nvPr/>
            </p:nvSpPr>
            <p:spPr bwMode="auto">
              <a:xfrm>
                <a:off x="1488" y="87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12" name="Freeform 1194"/>
              <p:cNvSpPr>
                <a:spLocks/>
              </p:cNvSpPr>
              <p:nvPr/>
            </p:nvSpPr>
            <p:spPr bwMode="auto">
              <a:xfrm>
                <a:off x="1418" y="79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13" name="Freeform 1195"/>
              <p:cNvSpPr>
                <a:spLocks noEditPoints="1"/>
              </p:cNvSpPr>
              <p:nvPr/>
            </p:nvSpPr>
            <p:spPr bwMode="auto">
              <a:xfrm>
                <a:off x="1413" y="79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14" name="Freeform 1196"/>
              <p:cNvSpPr>
                <a:spLocks/>
              </p:cNvSpPr>
              <p:nvPr/>
            </p:nvSpPr>
            <p:spPr bwMode="auto">
              <a:xfrm>
                <a:off x="1379" y="108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15" name="Freeform 1197"/>
              <p:cNvSpPr>
                <a:spLocks noEditPoints="1"/>
              </p:cNvSpPr>
              <p:nvPr/>
            </p:nvSpPr>
            <p:spPr bwMode="auto">
              <a:xfrm>
                <a:off x="1374" y="108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16" name="Freeform 1198"/>
              <p:cNvSpPr>
                <a:spLocks/>
              </p:cNvSpPr>
              <p:nvPr/>
            </p:nvSpPr>
            <p:spPr bwMode="auto">
              <a:xfrm>
                <a:off x="1086" y="43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17" name="Freeform 1199"/>
              <p:cNvSpPr>
                <a:spLocks noEditPoints="1"/>
              </p:cNvSpPr>
              <p:nvPr/>
            </p:nvSpPr>
            <p:spPr bwMode="auto">
              <a:xfrm>
                <a:off x="1082" y="43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18" name="Freeform 1200"/>
              <p:cNvSpPr>
                <a:spLocks/>
              </p:cNvSpPr>
              <p:nvPr/>
            </p:nvSpPr>
            <p:spPr bwMode="auto">
              <a:xfrm>
                <a:off x="1265" y="91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19" name="Freeform 1201"/>
              <p:cNvSpPr>
                <a:spLocks noEditPoints="1"/>
              </p:cNvSpPr>
              <p:nvPr/>
            </p:nvSpPr>
            <p:spPr bwMode="auto">
              <a:xfrm>
                <a:off x="1260" y="905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20" name="Freeform 1202"/>
              <p:cNvSpPr>
                <a:spLocks/>
              </p:cNvSpPr>
              <p:nvPr/>
            </p:nvSpPr>
            <p:spPr bwMode="auto">
              <a:xfrm>
                <a:off x="1084" y="54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21" name="Freeform 1203"/>
              <p:cNvSpPr>
                <a:spLocks noEditPoints="1"/>
              </p:cNvSpPr>
              <p:nvPr/>
            </p:nvSpPr>
            <p:spPr bwMode="auto">
              <a:xfrm>
                <a:off x="1080" y="54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22" name="Freeform 1204"/>
              <p:cNvSpPr>
                <a:spLocks/>
              </p:cNvSpPr>
              <p:nvPr/>
            </p:nvSpPr>
            <p:spPr bwMode="auto">
              <a:xfrm>
                <a:off x="1388" y="103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23" name="Freeform 1205"/>
              <p:cNvSpPr>
                <a:spLocks noEditPoints="1"/>
              </p:cNvSpPr>
              <p:nvPr/>
            </p:nvSpPr>
            <p:spPr bwMode="auto">
              <a:xfrm>
                <a:off x="1384" y="103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24" name="Freeform 1206"/>
              <p:cNvSpPr>
                <a:spLocks/>
              </p:cNvSpPr>
              <p:nvPr/>
            </p:nvSpPr>
            <p:spPr bwMode="auto">
              <a:xfrm>
                <a:off x="1017" y="58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25" name="Freeform 1207"/>
              <p:cNvSpPr>
                <a:spLocks noEditPoints="1"/>
              </p:cNvSpPr>
              <p:nvPr/>
            </p:nvSpPr>
            <p:spPr bwMode="auto">
              <a:xfrm>
                <a:off x="1012" y="57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26" name="Freeform 1208"/>
              <p:cNvSpPr>
                <a:spLocks/>
              </p:cNvSpPr>
              <p:nvPr/>
            </p:nvSpPr>
            <p:spPr bwMode="auto">
              <a:xfrm>
                <a:off x="996" y="613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27" name="Freeform 1209"/>
              <p:cNvSpPr>
                <a:spLocks noEditPoints="1"/>
              </p:cNvSpPr>
              <p:nvPr/>
            </p:nvSpPr>
            <p:spPr bwMode="auto">
              <a:xfrm>
                <a:off x="991" y="60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328" name="Freeform 1210"/>
              <p:cNvSpPr>
                <a:spLocks/>
              </p:cNvSpPr>
              <p:nvPr/>
            </p:nvSpPr>
            <p:spPr bwMode="auto">
              <a:xfrm>
                <a:off x="1167" y="74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</p:grpSp>
        <p:sp>
          <p:nvSpPr>
            <p:cNvPr id="14" name="Freeform 1212"/>
            <p:cNvSpPr>
              <a:spLocks noEditPoints="1"/>
            </p:cNvSpPr>
            <p:nvPr/>
          </p:nvSpPr>
          <p:spPr bwMode="auto">
            <a:xfrm>
              <a:off x="1846263" y="1181100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5" name="Freeform 1213"/>
            <p:cNvSpPr>
              <a:spLocks/>
            </p:cNvSpPr>
            <p:nvPr/>
          </p:nvSpPr>
          <p:spPr bwMode="auto">
            <a:xfrm>
              <a:off x="1800225" y="112871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6" name="Freeform 1214"/>
            <p:cNvSpPr>
              <a:spLocks noEditPoints="1"/>
            </p:cNvSpPr>
            <p:nvPr/>
          </p:nvSpPr>
          <p:spPr bwMode="auto">
            <a:xfrm>
              <a:off x="1792288" y="1120775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7" name="Freeform 1215"/>
            <p:cNvSpPr>
              <a:spLocks/>
            </p:cNvSpPr>
            <p:nvPr/>
          </p:nvSpPr>
          <p:spPr bwMode="auto">
            <a:xfrm>
              <a:off x="1874838" y="10953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" name="Freeform 1216"/>
            <p:cNvSpPr>
              <a:spLocks noEditPoints="1"/>
            </p:cNvSpPr>
            <p:nvPr/>
          </p:nvSpPr>
          <p:spPr bwMode="auto">
            <a:xfrm>
              <a:off x="1866900" y="1087438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" name="Freeform 1217"/>
            <p:cNvSpPr>
              <a:spLocks/>
            </p:cNvSpPr>
            <p:nvPr/>
          </p:nvSpPr>
          <p:spPr bwMode="auto">
            <a:xfrm>
              <a:off x="1849438" y="1458913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" name="Freeform 1218"/>
            <p:cNvSpPr>
              <a:spLocks noEditPoints="1"/>
            </p:cNvSpPr>
            <p:nvPr/>
          </p:nvSpPr>
          <p:spPr bwMode="auto">
            <a:xfrm>
              <a:off x="1843088" y="1450975"/>
              <a:ext cx="185738" cy="184150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1" name="Freeform 1219"/>
            <p:cNvSpPr>
              <a:spLocks/>
            </p:cNvSpPr>
            <p:nvPr/>
          </p:nvSpPr>
          <p:spPr bwMode="auto">
            <a:xfrm>
              <a:off x="1835150" y="1220788"/>
              <a:ext cx="171450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6"/>
                </a:cxn>
              </a:cxnLst>
              <a:rect l="0" t="0" r="r" b="b"/>
              <a:pathLst>
                <a:path w="108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2" name="Freeform 1220"/>
            <p:cNvSpPr>
              <a:spLocks noEditPoints="1"/>
            </p:cNvSpPr>
            <p:nvPr/>
          </p:nvSpPr>
          <p:spPr bwMode="auto">
            <a:xfrm>
              <a:off x="1828800" y="1212850"/>
              <a:ext cx="185738" cy="184150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3" name="Freeform 1221"/>
            <p:cNvSpPr>
              <a:spLocks/>
            </p:cNvSpPr>
            <p:nvPr/>
          </p:nvSpPr>
          <p:spPr bwMode="auto">
            <a:xfrm>
              <a:off x="2170113" y="179070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4" name="Freeform 1222"/>
            <p:cNvSpPr>
              <a:spLocks noEditPoints="1"/>
            </p:cNvSpPr>
            <p:nvPr/>
          </p:nvSpPr>
          <p:spPr bwMode="auto">
            <a:xfrm>
              <a:off x="2162175" y="1782763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5" name="Freeform 1223"/>
            <p:cNvSpPr>
              <a:spLocks/>
            </p:cNvSpPr>
            <p:nvPr/>
          </p:nvSpPr>
          <p:spPr bwMode="auto">
            <a:xfrm>
              <a:off x="1920875" y="1785938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6" name="Freeform 1224"/>
            <p:cNvSpPr>
              <a:spLocks noEditPoints="1"/>
            </p:cNvSpPr>
            <p:nvPr/>
          </p:nvSpPr>
          <p:spPr bwMode="auto">
            <a:xfrm>
              <a:off x="1912938" y="1778000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7" name="Freeform 1225"/>
            <p:cNvSpPr>
              <a:spLocks/>
            </p:cNvSpPr>
            <p:nvPr/>
          </p:nvSpPr>
          <p:spPr bwMode="auto">
            <a:xfrm>
              <a:off x="2101850" y="18462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8" name="Freeform 1226"/>
            <p:cNvSpPr>
              <a:spLocks noEditPoints="1"/>
            </p:cNvSpPr>
            <p:nvPr/>
          </p:nvSpPr>
          <p:spPr bwMode="auto">
            <a:xfrm>
              <a:off x="2093913" y="1838325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9" name="Freeform 1227"/>
            <p:cNvSpPr>
              <a:spLocks/>
            </p:cNvSpPr>
            <p:nvPr/>
          </p:nvSpPr>
          <p:spPr bwMode="auto">
            <a:xfrm>
              <a:off x="1865313" y="110490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30" name="Freeform 1228"/>
            <p:cNvSpPr>
              <a:spLocks noEditPoints="1"/>
            </p:cNvSpPr>
            <p:nvPr/>
          </p:nvSpPr>
          <p:spPr bwMode="auto">
            <a:xfrm>
              <a:off x="1857375" y="1096963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31" name="Freeform 1229"/>
            <p:cNvSpPr>
              <a:spLocks/>
            </p:cNvSpPr>
            <p:nvPr/>
          </p:nvSpPr>
          <p:spPr bwMode="auto">
            <a:xfrm>
              <a:off x="2068513" y="1728788"/>
              <a:ext cx="169863" cy="168275"/>
            </a:xfrm>
            <a:custGeom>
              <a:avLst/>
              <a:gdLst/>
              <a:ahLst/>
              <a:cxnLst>
                <a:cxn ang="0">
                  <a:pos x="53" y="106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6"/>
                </a:cxn>
              </a:cxnLst>
              <a:rect l="0" t="0" r="r" b="b"/>
              <a:pathLst>
                <a:path w="107" h="106">
                  <a:moveTo>
                    <a:pt x="53" y="106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32" name="Freeform 1230"/>
            <p:cNvSpPr>
              <a:spLocks noEditPoints="1"/>
            </p:cNvSpPr>
            <p:nvPr/>
          </p:nvSpPr>
          <p:spPr bwMode="auto">
            <a:xfrm>
              <a:off x="2060575" y="1722438"/>
              <a:ext cx="185738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33" name="Freeform 1231"/>
            <p:cNvSpPr>
              <a:spLocks/>
            </p:cNvSpPr>
            <p:nvPr/>
          </p:nvSpPr>
          <p:spPr bwMode="auto">
            <a:xfrm>
              <a:off x="1701800" y="703263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34" name="Freeform 1232"/>
            <p:cNvSpPr>
              <a:spLocks noEditPoints="1"/>
            </p:cNvSpPr>
            <p:nvPr/>
          </p:nvSpPr>
          <p:spPr bwMode="auto">
            <a:xfrm>
              <a:off x="1693863" y="695325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35" name="Freeform 1233"/>
            <p:cNvSpPr>
              <a:spLocks/>
            </p:cNvSpPr>
            <p:nvPr/>
          </p:nvSpPr>
          <p:spPr bwMode="auto">
            <a:xfrm>
              <a:off x="2527300" y="164623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36" name="Freeform 1234"/>
            <p:cNvSpPr>
              <a:spLocks noEditPoints="1"/>
            </p:cNvSpPr>
            <p:nvPr/>
          </p:nvSpPr>
          <p:spPr bwMode="auto">
            <a:xfrm>
              <a:off x="2519363" y="1638300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37" name="Freeform 1235"/>
            <p:cNvSpPr>
              <a:spLocks/>
            </p:cNvSpPr>
            <p:nvPr/>
          </p:nvSpPr>
          <p:spPr bwMode="auto">
            <a:xfrm>
              <a:off x="2608263" y="172085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38" name="Freeform 1236"/>
            <p:cNvSpPr>
              <a:spLocks noEditPoints="1"/>
            </p:cNvSpPr>
            <p:nvPr/>
          </p:nvSpPr>
          <p:spPr bwMode="auto">
            <a:xfrm>
              <a:off x="2600325" y="1712913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39" name="Freeform 1237"/>
            <p:cNvSpPr>
              <a:spLocks/>
            </p:cNvSpPr>
            <p:nvPr/>
          </p:nvSpPr>
          <p:spPr bwMode="auto">
            <a:xfrm>
              <a:off x="2532063" y="16795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40" name="Freeform 1238"/>
            <p:cNvSpPr>
              <a:spLocks noEditPoints="1"/>
            </p:cNvSpPr>
            <p:nvPr/>
          </p:nvSpPr>
          <p:spPr bwMode="auto">
            <a:xfrm>
              <a:off x="2524125" y="1671638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41" name="Freeform 1239"/>
            <p:cNvSpPr>
              <a:spLocks/>
            </p:cNvSpPr>
            <p:nvPr/>
          </p:nvSpPr>
          <p:spPr bwMode="auto">
            <a:xfrm>
              <a:off x="2379663" y="1477963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42" name="Freeform 1240"/>
            <p:cNvSpPr>
              <a:spLocks noEditPoints="1"/>
            </p:cNvSpPr>
            <p:nvPr/>
          </p:nvSpPr>
          <p:spPr bwMode="auto">
            <a:xfrm>
              <a:off x="2371725" y="1470025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43" name="Freeform 1241"/>
            <p:cNvSpPr>
              <a:spLocks/>
            </p:cNvSpPr>
            <p:nvPr/>
          </p:nvSpPr>
          <p:spPr bwMode="auto">
            <a:xfrm>
              <a:off x="1997075" y="1155700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44" name="Freeform 1242"/>
            <p:cNvSpPr>
              <a:spLocks noEditPoints="1"/>
            </p:cNvSpPr>
            <p:nvPr/>
          </p:nvSpPr>
          <p:spPr bwMode="auto">
            <a:xfrm>
              <a:off x="1989138" y="1147763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45" name="Freeform 1243"/>
            <p:cNvSpPr>
              <a:spLocks/>
            </p:cNvSpPr>
            <p:nvPr/>
          </p:nvSpPr>
          <p:spPr bwMode="auto">
            <a:xfrm>
              <a:off x="2198688" y="119380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46" name="Freeform 1244"/>
            <p:cNvSpPr>
              <a:spLocks noEditPoints="1"/>
            </p:cNvSpPr>
            <p:nvPr/>
          </p:nvSpPr>
          <p:spPr bwMode="auto">
            <a:xfrm>
              <a:off x="2190750" y="1185863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47" name="Freeform 1245"/>
            <p:cNvSpPr>
              <a:spLocks/>
            </p:cNvSpPr>
            <p:nvPr/>
          </p:nvSpPr>
          <p:spPr bwMode="auto">
            <a:xfrm>
              <a:off x="2990850" y="264477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48" name="Freeform 1246"/>
            <p:cNvSpPr>
              <a:spLocks noEditPoints="1"/>
            </p:cNvSpPr>
            <p:nvPr/>
          </p:nvSpPr>
          <p:spPr bwMode="auto">
            <a:xfrm>
              <a:off x="2982913" y="2636838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49" name="Freeform 1247"/>
            <p:cNvSpPr>
              <a:spLocks/>
            </p:cNvSpPr>
            <p:nvPr/>
          </p:nvSpPr>
          <p:spPr bwMode="auto">
            <a:xfrm>
              <a:off x="2463800" y="15065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50" name="Freeform 1248"/>
            <p:cNvSpPr>
              <a:spLocks noEditPoints="1"/>
            </p:cNvSpPr>
            <p:nvPr/>
          </p:nvSpPr>
          <p:spPr bwMode="auto">
            <a:xfrm>
              <a:off x="2457450" y="1498600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51" name="Freeform 1249"/>
            <p:cNvSpPr>
              <a:spLocks/>
            </p:cNvSpPr>
            <p:nvPr/>
          </p:nvSpPr>
          <p:spPr bwMode="auto">
            <a:xfrm>
              <a:off x="3040063" y="182403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52" name="Freeform 1250"/>
            <p:cNvSpPr>
              <a:spLocks noEditPoints="1"/>
            </p:cNvSpPr>
            <p:nvPr/>
          </p:nvSpPr>
          <p:spPr bwMode="auto">
            <a:xfrm>
              <a:off x="3032125" y="1816100"/>
              <a:ext cx="185738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53" name="Freeform 1251"/>
            <p:cNvSpPr>
              <a:spLocks/>
            </p:cNvSpPr>
            <p:nvPr/>
          </p:nvSpPr>
          <p:spPr bwMode="auto">
            <a:xfrm>
              <a:off x="3086100" y="21637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54" name="Freeform 1252"/>
            <p:cNvSpPr>
              <a:spLocks noEditPoints="1"/>
            </p:cNvSpPr>
            <p:nvPr/>
          </p:nvSpPr>
          <p:spPr bwMode="auto">
            <a:xfrm>
              <a:off x="3079750" y="2155825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55" name="Freeform 1253"/>
            <p:cNvSpPr>
              <a:spLocks/>
            </p:cNvSpPr>
            <p:nvPr/>
          </p:nvSpPr>
          <p:spPr bwMode="auto">
            <a:xfrm>
              <a:off x="2463800" y="1785938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56" name="Freeform 1254"/>
            <p:cNvSpPr>
              <a:spLocks noEditPoints="1"/>
            </p:cNvSpPr>
            <p:nvPr/>
          </p:nvSpPr>
          <p:spPr bwMode="auto">
            <a:xfrm>
              <a:off x="2455863" y="1778000"/>
              <a:ext cx="185738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57" name="Freeform 1255"/>
            <p:cNvSpPr>
              <a:spLocks/>
            </p:cNvSpPr>
            <p:nvPr/>
          </p:nvSpPr>
          <p:spPr bwMode="auto">
            <a:xfrm>
              <a:off x="2381250" y="1692275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58" name="Freeform 1256"/>
            <p:cNvSpPr>
              <a:spLocks noEditPoints="1"/>
            </p:cNvSpPr>
            <p:nvPr/>
          </p:nvSpPr>
          <p:spPr bwMode="auto">
            <a:xfrm>
              <a:off x="2373313" y="1684338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59" name="Freeform 1257"/>
            <p:cNvSpPr>
              <a:spLocks/>
            </p:cNvSpPr>
            <p:nvPr/>
          </p:nvSpPr>
          <p:spPr bwMode="auto">
            <a:xfrm>
              <a:off x="2468563" y="152082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60" name="Freeform 1258"/>
            <p:cNvSpPr>
              <a:spLocks noEditPoints="1"/>
            </p:cNvSpPr>
            <p:nvPr/>
          </p:nvSpPr>
          <p:spPr bwMode="auto">
            <a:xfrm>
              <a:off x="2460625" y="151288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61" name="Freeform 1259"/>
            <p:cNvSpPr>
              <a:spLocks/>
            </p:cNvSpPr>
            <p:nvPr/>
          </p:nvSpPr>
          <p:spPr bwMode="auto">
            <a:xfrm>
              <a:off x="3200400" y="28590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62" name="Freeform 1260"/>
            <p:cNvSpPr>
              <a:spLocks noEditPoints="1"/>
            </p:cNvSpPr>
            <p:nvPr/>
          </p:nvSpPr>
          <p:spPr bwMode="auto">
            <a:xfrm>
              <a:off x="3194050" y="2851150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63" name="Freeform 1261"/>
            <p:cNvSpPr>
              <a:spLocks/>
            </p:cNvSpPr>
            <p:nvPr/>
          </p:nvSpPr>
          <p:spPr bwMode="auto">
            <a:xfrm>
              <a:off x="3127375" y="27384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64" name="Freeform 1262"/>
            <p:cNvSpPr>
              <a:spLocks noEditPoints="1"/>
            </p:cNvSpPr>
            <p:nvPr/>
          </p:nvSpPr>
          <p:spPr bwMode="auto">
            <a:xfrm>
              <a:off x="3121025" y="2730500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65" name="Freeform 1263"/>
            <p:cNvSpPr>
              <a:spLocks/>
            </p:cNvSpPr>
            <p:nvPr/>
          </p:nvSpPr>
          <p:spPr bwMode="auto">
            <a:xfrm>
              <a:off x="3233738" y="2462213"/>
              <a:ext cx="171450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6"/>
                </a:cxn>
              </a:cxnLst>
              <a:rect l="0" t="0" r="r" b="b"/>
              <a:pathLst>
                <a:path w="108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66" name="Freeform 1264"/>
            <p:cNvSpPr>
              <a:spLocks noEditPoints="1"/>
            </p:cNvSpPr>
            <p:nvPr/>
          </p:nvSpPr>
          <p:spPr bwMode="auto">
            <a:xfrm>
              <a:off x="3225800" y="2454275"/>
              <a:ext cx="187325" cy="184150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67" name="Freeform 1265"/>
            <p:cNvSpPr>
              <a:spLocks/>
            </p:cNvSpPr>
            <p:nvPr/>
          </p:nvSpPr>
          <p:spPr bwMode="auto">
            <a:xfrm>
              <a:off x="2570163" y="13620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68" name="Freeform 1266"/>
            <p:cNvSpPr>
              <a:spLocks noEditPoints="1"/>
            </p:cNvSpPr>
            <p:nvPr/>
          </p:nvSpPr>
          <p:spPr bwMode="auto">
            <a:xfrm>
              <a:off x="2562225" y="1354138"/>
              <a:ext cx="187325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69" name="Freeform 1267"/>
            <p:cNvSpPr>
              <a:spLocks/>
            </p:cNvSpPr>
            <p:nvPr/>
          </p:nvSpPr>
          <p:spPr bwMode="auto">
            <a:xfrm>
              <a:off x="2547938" y="1309688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70" name="Freeform 1268"/>
            <p:cNvSpPr>
              <a:spLocks noEditPoints="1"/>
            </p:cNvSpPr>
            <p:nvPr/>
          </p:nvSpPr>
          <p:spPr bwMode="auto">
            <a:xfrm>
              <a:off x="2540000" y="1301750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71" name="Freeform 1269"/>
            <p:cNvSpPr>
              <a:spLocks/>
            </p:cNvSpPr>
            <p:nvPr/>
          </p:nvSpPr>
          <p:spPr bwMode="auto">
            <a:xfrm>
              <a:off x="2738438" y="196373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72" name="Freeform 1270"/>
            <p:cNvSpPr>
              <a:spLocks noEditPoints="1"/>
            </p:cNvSpPr>
            <p:nvPr/>
          </p:nvSpPr>
          <p:spPr bwMode="auto">
            <a:xfrm>
              <a:off x="2732088" y="1955800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73" name="Freeform 1271"/>
            <p:cNvSpPr>
              <a:spLocks/>
            </p:cNvSpPr>
            <p:nvPr/>
          </p:nvSpPr>
          <p:spPr bwMode="auto">
            <a:xfrm>
              <a:off x="2473325" y="14874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74" name="Freeform 1272"/>
            <p:cNvSpPr>
              <a:spLocks noEditPoints="1"/>
            </p:cNvSpPr>
            <p:nvPr/>
          </p:nvSpPr>
          <p:spPr bwMode="auto">
            <a:xfrm>
              <a:off x="2465388" y="1479550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75" name="Freeform 1273"/>
            <p:cNvSpPr>
              <a:spLocks/>
            </p:cNvSpPr>
            <p:nvPr/>
          </p:nvSpPr>
          <p:spPr bwMode="auto">
            <a:xfrm>
              <a:off x="2516188" y="148748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76" name="Freeform 1274"/>
            <p:cNvSpPr>
              <a:spLocks noEditPoints="1"/>
            </p:cNvSpPr>
            <p:nvPr/>
          </p:nvSpPr>
          <p:spPr bwMode="auto">
            <a:xfrm>
              <a:off x="2508250" y="1479550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77" name="Freeform 1275"/>
            <p:cNvSpPr>
              <a:spLocks/>
            </p:cNvSpPr>
            <p:nvPr/>
          </p:nvSpPr>
          <p:spPr bwMode="auto">
            <a:xfrm>
              <a:off x="3025775" y="1785938"/>
              <a:ext cx="169863" cy="168275"/>
            </a:xfrm>
            <a:custGeom>
              <a:avLst/>
              <a:gdLst/>
              <a:ahLst/>
              <a:cxnLst>
                <a:cxn ang="0">
                  <a:pos x="53" y="106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6"/>
                </a:cxn>
              </a:cxnLst>
              <a:rect l="0" t="0" r="r" b="b"/>
              <a:pathLst>
                <a:path w="107" h="106">
                  <a:moveTo>
                    <a:pt x="53" y="106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78" name="Freeform 1276"/>
            <p:cNvSpPr>
              <a:spLocks noEditPoints="1"/>
            </p:cNvSpPr>
            <p:nvPr/>
          </p:nvSpPr>
          <p:spPr bwMode="auto">
            <a:xfrm>
              <a:off x="3017838" y="1778000"/>
              <a:ext cx="184150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79" name="Freeform 1277"/>
            <p:cNvSpPr>
              <a:spLocks/>
            </p:cNvSpPr>
            <p:nvPr/>
          </p:nvSpPr>
          <p:spPr bwMode="auto">
            <a:xfrm>
              <a:off x="3019425" y="1916113"/>
              <a:ext cx="169863" cy="168275"/>
            </a:xfrm>
            <a:custGeom>
              <a:avLst/>
              <a:gdLst/>
              <a:ahLst/>
              <a:cxnLst>
                <a:cxn ang="0">
                  <a:pos x="53" y="106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6"/>
                </a:cxn>
              </a:cxnLst>
              <a:rect l="0" t="0" r="r" b="b"/>
              <a:pathLst>
                <a:path w="107" h="106">
                  <a:moveTo>
                    <a:pt x="53" y="106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80" name="Freeform 1278"/>
            <p:cNvSpPr>
              <a:spLocks noEditPoints="1"/>
            </p:cNvSpPr>
            <p:nvPr/>
          </p:nvSpPr>
          <p:spPr bwMode="auto">
            <a:xfrm>
              <a:off x="3011488" y="1909763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81" name="Freeform 1279"/>
            <p:cNvSpPr>
              <a:spLocks/>
            </p:cNvSpPr>
            <p:nvPr/>
          </p:nvSpPr>
          <p:spPr bwMode="auto">
            <a:xfrm>
              <a:off x="2025650" y="11001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82" name="Freeform 1280"/>
            <p:cNvSpPr>
              <a:spLocks noEditPoints="1"/>
            </p:cNvSpPr>
            <p:nvPr/>
          </p:nvSpPr>
          <p:spPr bwMode="auto">
            <a:xfrm>
              <a:off x="2017713" y="1092200"/>
              <a:ext cx="187325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3" y="210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83" name="Freeform 1281"/>
            <p:cNvSpPr>
              <a:spLocks/>
            </p:cNvSpPr>
            <p:nvPr/>
          </p:nvSpPr>
          <p:spPr bwMode="auto">
            <a:xfrm>
              <a:off x="2633663" y="2443163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84" name="Freeform 1282"/>
            <p:cNvSpPr>
              <a:spLocks noEditPoints="1"/>
            </p:cNvSpPr>
            <p:nvPr/>
          </p:nvSpPr>
          <p:spPr bwMode="auto">
            <a:xfrm>
              <a:off x="2625725" y="2436813"/>
              <a:ext cx="185738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85" name="Freeform 1283"/>
            <p:cNvSpPr>
              <a:spLocks/>
            </p:cNvSpPr>
            <p:nvPr/>
          </p:nvSpPr>
          <p:spPr bwMode="auto">
            <a:xfrm>
              <a:off x="2324100" y="2144713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86" name="Freeform 1284"/>
            <p:cNvSpPr>
              <a:spLocks noEditPoints="1"/>
            </p:cNvSpPr>
            <p:nvPr/>
          </p:nvSpPr>
          <p:spPr bwMode="auto">
            <a:xfrm>
              <a:off x="2316163" y="2136775"/>
              <a:ext cx="185738" cy="184150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87" name="Freeform 1285"/>
            <p:cNvSpPr>
              <a:spLocks/>
            </p:cNvSpPr>
            <p:nvPr/>
          </p:nvSpPr>
          <p:spPr bwMode="auto">
            <a:xfrm>
              <a:off x="2774950" y="1958975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88" name="Freeform 1286"/>
            <p:cNvSpPr>
              <a:spLocks noEditPoints="1"/>
            </p:cNvSpPr>
            <p:nvPr/>
          </p:nvSpPr>
          <p:spPr bwMode="auto">
            <a:xfrm>
              <a:off x="2767013" y="1951038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89" name="Freeform 1287"/>
            <p:cNvSpPr>
              <a:spLocks/>
            </p:cNvSpPr>
            <p:nvPr/>
          </p:nvSpPr>
          <p:spPr bwMode="auto">
            <a:xfrm>
              <a:off x="2400300" y="1658938"/>
              <a:ext cx="169863" cy="168275"/>
            </a:xfrm>
            <a:custGeom>
              <a:avLst/>
              <a:gdLst/>
              <a:ahLst/>
              <a:cxnLst>
                <a:cxn ang="0">
                  <a:pos x="53" y="106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6"/>
                </a:cxn>
              </a:cxnLst>
              <a:rect l="0" t="0" r="r" b="b"/>
              <a:pathLst>
                <a:path w="107" h="106">
                  <a:moveTo>
                    <a:pt x="53" y="106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90" name="Freeform 1288"/>
            <p:cNvSpPr>
              <a:spLocks noEditPoints="1"/>
            </p:cNvSpPr>
            <p:nvPr/>
          </p:nvSpPr>
          <p:spPr bwMode="auto">
            <a:xfrm>
              <a:off x="2392363" y="1652588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91" name="Freeform 1289"/>
            <p:cNvSpPr>
              <a:spLocks/>
            </p:cNvSpPr>
            <p:nvPr/>
          </p:nvSpPr>
          <p:spPr bwMode="auto">
            <a:xfrm>
              <a:off x="1787525" y="69850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92" name="Freeform 1290"/>
            <p:cNvSpPr>
              <a:spLocks noEditPoints="1"/>
            </p:cNvSpPr>
            <p:nvPr/>
          </p:nvSpPr>
          <p:spPr bwMode="auto">
            <a:xfrm>
              <a:off x="1779588" y="690563"/>
              <a:ext cx="185738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93" name="Freeform 1291"/>
            <p:cNvSpPr>
              <a:spLocks/>
            </p:cNvSpPr>
            <p:nvPr/>
          </p:nvSpPr>
          <p:spPr bwMode="auto">
            <a:xfrm>
              <a:off x="3017838" y="241141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94" name="Freeform 1292"/>
            <p:cNvSpPr>
              <a:spLocks noEditPoints="1"/>
            </p:cNvSpPr>
            <p:nvPr/>
          </p:nvSpPr>
          <p:spPr bwMode="auto">
            <a:xfrm>
              <a:off x="3009900" y="2403475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95" name="Freeform 1293"/>
            <p:cNvSpPr>
              <a:spLocks/>
            </p:cNvSpPr>
            <p:nvPr/>
          </p:nvSpPr>
          <p:spPr bwMode="auto">
            <a:xfrm>
              <a:off x="3017838" y="2611438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96" name="Freeform 1294"/>
            <p:cNvSpPr>
              <a:spLocks noEditPoints="1"/>
            </p:cNvSpPr>
            <p:nvPr/>
          </p:nvSpPr>
          <p:spPr bwMode="auto">
            <a:xfrm>
              <a:off x="3009900" y="2603500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97" name="Freeform 1295"/>
            <p:cNvSpPr>
              <a:spLocks/>
            </p:cNvSpPr>
            <p:nvPr/>
          </p:nvSpPr>
          <p:spPr bwMode="auto">
            <a:xfrm>
              <a:off x="2878138" y="2587625"/>
              <a:ext cx="169863" cy="168275"/>
            </a:xfrm>
            <a:custGeom>
              <a:avLst/>
              <a:gdLst/>
              <a:ahLst/>
              <a:cxnLst>
                <a:cxn ang="0">
                  <a:pos x="53" y="106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6"/>
                </a:cxn>
              </a:cxnLst>
              <a:rect l="0" t="0" r="r" b="b"/>
              <a:pathLst>
                <a:path w="107" h="106">
                  <a:moveTo>
                    <a:pt x="53" y="106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98" name="Freeform 1296"/>
            <p:cNvSpPr>
              <a:spLocks noEditPoints="1"/>
            </p:cNvSpPr>
            <p:nvPr/>
          </p:nvSpPr>
          <p:spPr bwMode="auto">
            <a:xfrm>
              <a:off x="2870200" y="2581275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99" name="Freeform 1297"/>
            <p:cNvSpPr>
              <a:spLocks/>
            </p:cNvSpPr>
            <p:nvPr/>
          </p:nvSpPr>
          <p:spPr bwMode="auto">
            <a:xfrm>
              <a:off x="2814638" y="21637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00" name="Freeform 1298"/>
            <p:cNvSpPr>
              <a:spLocks noEditPoints="1"/>
            </p:cNvSpPr>
            <p:nvPr/>
          </p:nvSpPr>
          <p:spPr bwMode="auto">
            <a:xfrm>
              <a:off x="2806700" y="2155825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100"/>
                </a:cxn>
                <a:cxn ang="0">
                  <a:pos x="100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100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100"/>
                  </a:cubicBezTo>
                  <a:lnTo>
                    <a:pt x="100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100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01" name="Freeform 1299"/>
            <p:cNvSpPr>
              <a:spLocks/>
            </p:cNvSpPr>
            <p:nvPr/>
          </p:nvSpPr>
          <p:spPr bwMode="auto">
            <a:xfrm>
              <a:off x="2847975" y="247650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02" name="Freeform 1300"/>
            <p:cNvSpPr>
              <a:spLocks noEditPoints="1"/>
            </p:cNvSpPr>
            <p:nvPr/>
          </p:nvSpPr>
          <p:spPr bwMode="auto">
            <a:xfrm>
              <a:off x="2840038" y="2468563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03" name="Freeform 1301"/>
            <p:cNvSpPr>
              <a:spLocks/>
            </p:cNvSpPr>
            <p:nvPr/>
          </p:nvSpPr>
          <p:spPr bwMode="auto">
            <a:xfrm>
              <a:off x="2519363" y="1985963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04" name="Freeform 1302"/>
            <p:cNvSpPr>
              <a:spLocks noEditPoints="1"/>
            </p:cNvSpPr>
            <p:nvPr/>
          </p:nvSpPr>
          <p:spPr bwMode="auto">
            <a:xfrm>
              <a:off x="2511425" y="1978025"/>
              <a:ext cx="185738" cy="184150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05" name="Freeform 1303"/>
            <p:cNvSpPr>
              <a:spLocks/>
            </p:cNvSpPr>
            <p:nvPr/>
          </p:nvSpPr>
          <p:spPr bwMode="auto">
            <a:xfrm>
              <a:off x="2655888" y="1935163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06" name="Freeform 1304"/>
            <p:cNvSpPr>
              <a:spLocks noEditPoints="1"/>
            </p:cNvSpPr>
            <p:nvPr/>
          </p:nvSpPr>
          <p:spPr bwMode="auto">
            <a:xfrm>
              <a:off x="2647950" y="1927225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07" name="Freeform 1305"/>
            <p:cNvSpPr>
              <a:spLocks/>
            </p:cNvSpPr>
            <p:nvPr/>
          </p:nvSpPr>
          <p:spPr bwMode="auto">
            <a:xfrm>
              <a:off x="2555875" y="18938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08" name="Freeform 1306"/>
            <p:cNvSpPr>
              <a:spLocks noEditPoints="1"/>
            </p:cNvSpPr>
            <p:nvPr/>
          </p:nvSpPr>
          <p:spPr bwMode="auto">
            <a:xfrm>
              <a:off x="2547938" y="1885950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09" name="Freeform 1307"/>
            <p:cNvSpPr>
              <a:spLocks/>
            </p:cNvSpPr>
            <p:nvPr/>
          </p:nvSpPr>
          <p:spPr bwMode="auto">
            <a:xfrm>
              <a:off x="2651125" y="1738313"/>
              <a:ext cx="171450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6"/>
                </a:cxn>
              </a:cxnLst>
              <a:rect l="0" t="0" r="r" b="b"/>
              <a:pathLst>
                <a:path w="108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0" name="Freeform 1308"/>
            <p:cNvSpPr>
              <a:spLocks noEditPoints="1"/>
            </p:cNvSpPr>
            <p:nvPr/>
          </p:nvSpPr>
          <p:spPr bwMode="auto">
            <a:xfrm>
              <a:off x="2644775" y="1731963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1" name="Freeform 1309"/>
            <p:cNvSpPr>
              <a:spLocks/>
            </p:cNvSpPr>
            <p:nvPr/>
          </p:nvSpPr>
          <p:spPr bwMode="auto">
            <a:xfrm>
              <a:off x="2671763" y="2043113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2" name="Freeform 1310"/>
            <p:cNvSpPr>
              <a:spLocks noEditPoints="1"/>
            </p:cNvSpPr>
            <p:nvPr/>
          </p:nvSpPr>
          <p:spPr bwMode="auto">
            <a:xfrm>
              <a:off x="2663825" y="2035175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3" name="Freeform 1311"/>
            <p:cNvSpPr>
              <a:spLocks/>
            </p:cNvSpPr>
            <p:nvPr/>
          </p:nvSpPr>
          <p:spPr bwMode="auto">
            <a:xfrm>
              <a:off x="2946400" y="2601913"/>
              <a:ext cx="169863" cy="168275"/>
            </a:xfrm>
            <a:custGeom>
              <a:avLst/>
              <a:gdLst/>
              <a:ahLst/>
              <a:cxnLst>
                <a:cxn ang="0">
                  <a:pos x="53" y="106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6"/>
                </a:cxn>
              </a:cxnLst>
              <a:rect l="0" t="0" r="r" b="b"/>
              <a:pathLst>
                <a:path w="107" h="106">
                  <a:moveTo>
                    <a:pt x="53" y="106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4" name="Freeform 1312"/>
            <p:cNvSpPr>
              <a:spLocks noEditPoints="1"/>
            </p:cNvSpPr>
            <p:nvPr/>
          </p:nvSpPr>
          <p:spPr bwMode="auto">
            <a:xfrm>
              <a:off x="2938463" y="2595563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5" name="Freeform 1313"/>
            <p:cNvSpPr>
              <a:spLocks/>
            </p:cNvSpPr>
            <p:nvPr/>
          </p:nvSpPr>
          <p:spPr bwMode="auto">
            <a:xfrm>
              <a:off x="2540000" y="168751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6" name="Freeform 1314"/>
            <p:cNvSpPr>
              <a:spLocks noEditPoints="1"/>
            </p:cNvSpPr>
            <p:nvPr/>
          </p:nvSpPr>
          <p:spPr bwMode="auto">
            <a:xfrm>
              <a:off x="2532063" y="1679575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7" name="Freeform 1315"/>
            <p:cNvSpPr>
              <a:spLocks/>
            </p:cNvSpPr>
            <p:nvPr/>
          </p:nvSpPr>
          <p:spPr bwMode="auto">
            <a:xfrm>
              <a:off x="2968625" y="217805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8" name="Freeform 1316"/>
            <p:cNvSpPr>
              <a:spLocks noEditPoints="1"/>
            </p:cNvSpPr>
            <p:nvPr/>
          </p:nvSpPr>
          <p:spPr bwMode="auto">
            <a:xfrm>
              <a:off x="2960688" y="2170113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9" name="Freeform 1317"/>
            <p:cNvSpPr>
              <a:spLocks/>
            </p:cNvSpPr>
            <p:nvPr/>
          </p:nvSpPr>
          <p:spPr bwMode="auto">
            <a:xfrm>
              <a:off x="2976563" y="20939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0" name="Freeform 1318"/>
            <p:cNvSpPr>
              <a:spLocks noEditPoints="1"/>
            </p:cNvSpPr>
            <p:nvPr/>
          </p:nvSpPr>
          <p:spPr bwMode="auto">
            <a:xfrm>
              <a:off x="2968625" y="2085975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1" name="Freeform 1319"/>
            <p:cNvSpPr>
              <a:spLocks/>
            </p:cNvSpPr>
            <p:nvPr/>
          </p:nvSpPr>
          <p:spPr bwMode="auto">
            <a:xfrm>
              <a:off x="2990850" y="227647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2" name="Freeform 1320"/>
            <p:cNvSpPr>
              <a:spLocks noEditPoints="1"/>
            </p:cNvSpPr>
            <p:nvPr/>
          </p:nvSpPr>
          <p:spPr bwMode="auto">
            <a:xfrm>
              <a:off x="2982913" y="2268538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3" name="Freeform 1321"/>
            <p:cNvSpPr>
              <a:spLocks/>
            </p:cNvSpPr>
            <p:nvPr/>
          </p:nvSpPr>
          <p:spPr bwMode="auto">
            <a:xfrm>
              <a:off x="2662238" y="19351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4" name="Freeform 1322"/>
            <p:cNvSpPr>
              <a:spLocks noEditPoints="1"/>
            </p:cNvSpPr>
            <p:nvPr/>
          </p:nvSpPr>
          <p:spPr bwMode="auto">
            <a:xfrm>
              <a:off x="2655888" y="1927225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5" name="Freeform 1323"/>
            <p:cNvSpPr>
              <a:spLocks/>
            </p:cNvSpPr>
            <p:nvPr/>
          </p:nvSpPr>
          <p:spPr bwMode="auto">
            <a:xfrm>
              <a:off x="2930525" y="2270125"/>
              <a:ext cx="171450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6"/>
                </a:cxn>
              </a:cxnLst>
              <a:rect l="0" t="0" r="r" b="b"/>
              <a:pathLst>
                <a:path w="108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6" name="Freeform 1324"/>
            <p:cNvSpPr>
              <a:spLocks noEditPoints="1"/>
            </p:cNvSpPr>
            <p:nvPr/>
          </p:nvSpPr>
          <p:spPr bwMode="auto">
            <a:xfrm>
              <a:off x="2922588" y="2263775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7" name="Freeform 1325"/>
            <p:cNvSpPr>
              <a:spLocks/>
            </p:cNvSpPr>
            <p:nvPr/>
          </p:nvSpPr>
          <p:spPr bwMode="auto">
            <a:xfrm>
              <a:off x="3094038" y="2452688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8" name="Freeform 1326"/>
            <p:cNvSpPr>
              <a:spLocks noEditPoints="1"/>
            </p:cNvSpPr>
            <p:nvPr/>
          </p:nvSpPr>
          <p:spPr bwMode="auto">
            <a:xfrm>
              <a:off x="3086100" y="2444750"/>
              <a:ext cx="185738" cy="184150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11" name="Gruppo 1870"/>
          <p:cNvGrpSpPr/>
          <p:nvPr/>
        </p:nvGrpSpPr>
        <p:grpSpPr>
          <a:xfrm>
            <a:off x="1941513" y="1624988"/>
            <a:ext cx="3602038" cy="3800475"/>
            <a:chOff x="1941513" y="1090613"/>
            <a:chExt cx="3602038" cy="3800475"/>
          </a:xfrm>
        </p:grpSpPr>
        <p:grpSp>
          <p:nvGrpSpPr>
            <p:cNvPr id="12" name="Group 407"/>
            <p:cNvGrpSpPr>
              <a:grpSpLocks/>
            </p:cNvGrpSpPr>
            <p:nvPr/>
          </p:nvGrpSpPr>
          <p:grpSpPr bwMode="auto">
            <a:xfrm>
              <a:off x="1941513" y="1090613"/>
              <a:ext cx="3032125" cy="3800475"/>
              <a:chOff x="1223" y="687"/>
              <a:chExt cx="1910" cy="2394"/>
            </a:xfrm>
          </p:grpSpPr>
          <p:sp>
            <p:nvSpPr>
              <p:cNvPr id="2414" name="Freeform 207"/>
              <p:cNvSpPr>
                <a:spLocks noEditPoints="1"/>
              </p:cNvSpPr>
              <p:nvPr/>
            </p:nvSpPr>
            <p:spPr bwMode="auto">
              <a:xfrm>
                <a:off x="1729" y="91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15" name="Freeform 208"/>
              <p:cNvSpPr>
                <a:spLocks/>
              </p:cNvSpPr>
              <p:nvPr/>
            </p:nvSpPr>
            <p:spPr bwMode="auto">
              <a:xfrm>
                <a:off x="1567" y="84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16" name="Freeform 209"/>
              <p:cNvSpPr>
                <a:spLocks noEditPoints="1"/>
              </p:cNvSpPr>
              <p:nvPr/>
            </p:nvSpPr>
            <p:spPr bwMode="auto">
              <a:xfrm>
                <a:off x="1562" y="838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17" name="Freeform 210"/>
              <p:cNvSpPr>
                <a:spLocks/>
              </p:cNvSpPr>
              <p:nvPr/>
            </p:nvSpPr>
            <p:spPr bwMode="auto">
              <a:xfrm>
                <a:off x="1532" y="83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18" name="Freeform 211"/>
              <p:cNvSpPr>
                <a:spLocks noEditPoints="1"/>
              </p:cNvSpPr>
              <p:nvPr/>
            </p:nvSpPr>
            <p:spPr bwMode="auto">
              <a:xfrm>
                <a:off x="1528" y="83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19" name="Freeform 212"/>
              <p:cNvSpPr>
                <a:spLocks/>
              </p:cNvSpPr>
              <p:nvPr/>
            </p:nvSpPr>
            <p:spPr bwMode="auto">
              <a:xfrm>
                <a:off x="1559" y="829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20" name="Freeform 213"/>
              <p:cNvSpPr>
                <a:spLocks noEditPoints="1"/>
              </p:cNvSpPr>
              <p:nvPr/>
            </p:nvSpPr>
            <p:spPr bwMode="auto">
              <a:xfrm>
                <a:off x="1554" y="82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21" name="Freeform 214"/>
              <p:cNvSpPr>
                <a:spLocks/>
              </p:cNvSpPr>
              <p:nvPr/>
            </p:nvSpPr>
            <p:spPr bwMode="auto">
              <a:xfrm>
                <a:off x="1481" y="100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22" name="Freeform 215"/>
              <p:cNvSpPr>
                <a:spLocks noEditPoints="1"/>
              </p:cNvSpPr>
              <p:nvPr/>
            </p:nvSpPr>
            <p:spPr bwMode="auto">
              <a:xfrm>
                <a:off x="1476" y="100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23" name="Freeform 216"/>
              <p:cNvSpPr>
                <a:spLocks/>
              </p:cNvSpPr>
              <p:nvPr/>
            </p:nvSpPr>
            <p:spPr bwMode="auto">
              <a:xfrm>
                <a:off x="1409" y="979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24" name="Freeform 217"/>
              <p:cNvSpPr>
                <a:spLocks noEditPoints="1"/>
              </p:cNvSpPr>
              <p:nvPr/>
            </p:nvSpPr>
            <p:spPr bwMode="auto">
              <a:xfrm>
                <a:off x="1404" y="974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25" name="Freeform 218"/>
              <p:cNvSpPr>
                <a:spLocks/>
              </p:cNvSpPr>
              <p:nvPr/>
            </p:nvSpPr>
            <p:spPr bwMode="auto">
              <a:xfrm>
                <a:off x="1650" y="1026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26" name="Freeform 219"/>
              <p:cNvSpPr>
                <a:spLocks noEditPoints="1"/>
              </p:cNvSpPr>
              <p:nvPr/>
            </p:nvSpPr>
            <p:spPr bwMode="auto">
              <a:xfrm>
                <a:off x="1645" y="102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27" name="Freeform 220"/>
              <p:cNvSpPr>
                <a:spLocks/>
              </p:cNvSpPr>
              <p:nvPr/>
            </p:nvSpPr>
            <p:spPr bwMode="auto">
              <a:xfrm>
                <a:off x="1607" y="878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28" name="Freeform 221"/>
              <p:cNvSpPr>
                <a:spLocks noEditPoints="1"/>
              </p:cNvSpPr>
              <p:nvPr/>
            </p:nvSpPr>
            <p:spPr bwMode="auto">
              <a:xfrm>
                <a:off x="1602" y="87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29" name="Freeform 222"/>
              <p:cNvSpPr>
                <a:spLocks/>
              </p:cNvSpPr>
              <p:nvPr/>
            </p:nvSpPr>
            <p:spPr bwMode="auto">
              <a:xfrm>
                <a:off x="1592" y="1072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30" name="Freeform 223"/>
              <p:cNvSpPr>
                <a:spLocks noEditPoints="1"/>
              </p:cNvSpPr>
              <p:nvPr/>
            </p:nvSpPr>
            <p:spPr bwMode="auto">
              <a:xfrm>
                <a:off x="1587" y="106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31" name="Freeform 224"/>
              <p:cNvSpPr>
                <a:spLocks/>
              </p:cNvSpPr>
              <p:nvPr/>
            </p:nvSpPr>
            <p:spPr bwMode="auto">
              <a:xfrm>
                <a:off x="1596" y="112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32" name="Freeform 225"/>
              <p:cNvSpPr>
                <a:spLocks noEditPoints="1"/>
              </p:cNvSpPr>
              <p:nvPr/>
            </p:nvSpPr>
            <p:spPr bwMode="auto">
              <a:xfrm>
                <a:off x="1591" y="112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33" name="Freeform 226"/>
              <p:cNvSpPr>
                <a:spLocks/>
              </p:cNvSpPr>
              <p:nvPr/>
            </p:nvSpPr>
            <p:spPr bwMode="auto">
              <a:xfrm>
                <a:off x="1528" y="109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34" name="Freeform 227"/>
              <p:cNvSpPr>
                <a:spLocks noEditPoints="1"/>
              </p:cNvSpPr>
              <p:nvPr/>
            </p:nvSpPr>
            <p:spPr bwMode="auto">
              <a:xfrm>
                <a:off x="1523" y="108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35" name="Freeform 228"/>
              <p:cNvSpPr>
                <a:spLocks/>
              </p:cNvSpPr>
              <p:nvPr/>
            </p:nvSpPr>
            <p:spPr bwMode="auto">
              <a:xfrm>
                <a:off x="1583" y="116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36" name="Freeform 229"/>
              <p:cNvSpPr>
                <a:spLocks noEditPoints="1"/>
              </p:cNvSpPr>
              <p:nvPr/>
            </p:nvSpPr>
            <p:spPr bwMode="auto">
              <a:xfrm>
                <a:off x="1578" y="116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37" name="Freeform 230"/>
              <p:cNvSpPr>
                <a:spLocks/>
              </p:cNvSpPr>
              <p:nvPr/>
            </p:nvSpPr>
            <p:spPr bwMode="auto">
              <a:xfrm>
                <a:off x="1553" y="121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38" name="Freeform 231"/>
              <p:cNvSpPr>
                <a:spLocks noEditPoints="1"/>
              </p:cNvSpPr>
              <p:nvPr/>
            </p:nvSpPr>
            <p:spPr bwMode="auto">
              <a:xfrm>
                <a:off x="1549" y="121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39" name="Freeform 232"/>
              <p:cNvSpPr>
                <a:spLocks/>
              </p:cNvSpPr>
              <p:nvPr/>
            </p:nvSpPr>
            <p:spPr bwMode="auto">
              <a:xfrm>
                <a:off x="1574" y="128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40" name="Freeform 233"/>
              <p:cNvSpPr>
                <a:spLocks noEditPoints="1"/>
              </p:cNvSpPr>
              <p:nvPr/>
            </p:nvSpPr>
            <p:spPr bwMode="auto">
              <a:xfrm>
                <a:off x="1569" y="127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41" name="Freeform 234"/>
              <p:cNvSpPr>
                <a:spLocks/>
              </p:cNvSpPr>
              <p:nvPr/>
            </p:nvSpPr>
            <p:spPr bwMode="auto">
              <a:xfrm>
                <a:off x="1547" y="1117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42" name="Freeform 235"/>
              <p:cNvSpPr>
                <a:spLocks noEditPoints="1"/>
              </p:cNvSpPr>
              <p:nvPr/>
            </p:nvSpPr>
            <p:spPr bwMode="auto">
              <a:xfrm>
                <a:off x="1542" y="111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43" name="Freeform 236"/>
              <p:cNvSpPr>
                <a:spLocks/>
              </p:cNvSpPr>
              <p:nvPr/>
            </p:nvSpPr>
            <p:spPr bwMode="auto">
              <a:xfrm>
                <a:off x="1749" y="1220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44" name="Freeform 237"/>
              <p:cNvSpPr>
                <a:spLocks noEditPoints="1"/>
              </p:cNvSpPr>
              <p:nvPr/>
            </p:nvSpPr>
            <p:spPr bwMode="auto">
              <a:xfrm>
                <a:off x="1744" y="1215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45" name="Freeform 238"/>
              <p:cNvSpPr>
                <a:spLocks/>
              </p:cNvSpPr>
              <p:nvPr/>
            </p:nvSpPr>
            <p:spPr bwMode="auto">
              <a:xfrm>
                <a:off x="1361" y="974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46" name="Freeform 239"/>
              <p:cNvSpPr>
                <a:spLocks noEditPoints="1"/>
              </p:cNvSpPr>
              <p:nvPr/>
            </p:nvSpPr>
            <p:spPr bwMode="auto">
              <a:xfrm>
                <a:off x="1356" y="96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47" name="Freeform 240"/>
              <p:cNvSpPr>
                <a:spLocks/>
              </p:cNvSpPr>
              <p:nvPr/>
            </p:nvSpPr>
            <p:spPr bwMode="auto">
              <a:xfrm>
                <a:off x="1416" y="104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48" name="Freeform 241"/>
              <p:cNvSpPr>
                <a:spLocks noEditPoints="1"/>
              </p:cNvSpPr>
              <p:nvPr/>
            </p:nvSpPr>
            <p:spPr bwMode="auto">
              <a:xfrm>
                <a:off x="1411" y="104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49" name="Freeform 242"/>
              <p:cNvSpPr>
                <a:spLocks/>
              </p:cNvSpPr>
              <p:nvPr/>
            </p:nvSpPr>
            <p:spPr bwMode="auto">
              <a:xfrm>
                <a:off x="1484" y="111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50" name="Freeform 243"/>
              <p:cNvSpPr>
                <a:spLocks noEditPoints="1"/>
              </p:cNvSpPr>
              <p:nvPr/>
            </p:nvSpPr>
            <p:spPr bwMode="auto">
              <a:xfrm>
                <a:off x="1479" y="111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51" name="Freeform 244"/>
              <p:cNvSpPr>
                <a:spLocks/>
              </p:cNvSpPr>
              <p:nvPr/>
            </p:nvSpPr>
            <p:spPr bwMode="auto">
              <a:xfrm>
                <a:off x="1505" y="93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52" name="Freeform 245"/>
              <p:cNvSpPr>
                <a:spLocks noEditPoints="1"/>
              </p:cNvSpPr>
              <p:nvPr/>
            </p:nvSpPr>
            <p:spPr bwMode="auto">
              <a:xfrm>
                <a:off x="1500" y="93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53" name="Freeform 246"/>
              <p:cNvSpPr>
                <a:spLocks/>
              </p:cNvSpPr>
              <p:nvPr/>
            </p:nvSpPr>
            <p:spPr bwMode="auto">
              <a:xfrm>
                <a:off x="1398" y="834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54" name="Freeform 247"/>
              <p:cNvSpPr>
                <a:spLocks noEditPoints="1"/>
              </p:cNvSpPr>
              <p:nvPr/>
            </p:nvSpPr>
            <p:spPr bwMode="auto">
              <a:xfrm>
                <a:off x="1393" y="82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55" name="Freeform 248"/>
              <p:cNvSpPr>
                <a:spLocks/>
              </p:cNvSpPr>
              <p:nvPr/>
            </p:nvSpPr>
            <p:spPr bwMode="auto">
              <a:xfrm>
                <a:off x="1409" y="84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56" name="Freeform 249"/>
              <p:cNvSpPr>
                <a:spLocks noEditPoints="1"/>
              </p:cNvSpPr>
              <p:nvPr/>
            </p:nvSpPr>
            <p:spPr bwMode="auto">
              <a:xfrm>
                <a:off x="1404" y="83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57" name="Freeform 250"/>
              <p:cNvSpPr>
                <a:spLocks/>
              </p:cNvSpPr>
              <p:nvPr/>
            </p:nvSpPr>
            <p:spPr bwMode="auto">
              <a:xfrm>
                <a:off x="1485" y="870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58" name="Freeform 251"/>
              <p:cNvSpPr>
                <a:spLocks noEditPoints="1"/>
              </p:cNvSpPr>
              <p:nvPr/>
            </p:nvSpPr>
            <p:spPr bwMode="auto">
              <a:xfrm>
                <a:off x="1480" y="86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59" name="Freeform 252"/>
              <p:cNvSpPr>
                <a:spLocks/>
              </p:cNvSpPr>
              <p:nvPr/>
            </p:nvSpPr>
            <p:spPr bwMode="auto">
              <a:xfrm>
                <a:off x="1489" y="93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60" name="Freeform 253"/>
              <p:cNvSpPr>
                <a:spLocks noEditPoints="1"/>
              </p:cNvSpPr>
              <p:nvPr/>
            </p:nvSpPr>
            <p:spPr bwMode="auto">
              <a:xfrm>
                <a:off x="1484" y="93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61" name="Freeform 254"/>
              <p:cNvSpPr>
                <a:spLocks/>
              </p:cNvSpPr>
              <p:nvPr/>
            </p:nvSpPr>
            <p:spPr bwMode="auto">
              <a:xfrm>
                <a:off x="1550" y="96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62" name="Freeform 255"/>
              <p:cNvSpPr>
                <a:spLocks noEditPoints="1"/>
              </p:cNvSpPr>
              <p:nvPr/>
            </p:nvSpPr>
            <p:spPr bwMode="auto">
              <a:xfrm>
                <a:off x="1545" y="95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63" name="Freeform 256"/>
              <p:cNvSpPr>
                <a:spLocks/>
              </p:cNvSpPr>
              <p:nvPr/>
            </p:nvSpPr>
            <p:spPr bwMode="auto">
              <a:xfrm>
                <a:off x="1361" y="70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64" name="Freeform 257"/>
              <p:cNvSpPr>
                <a:spLocks noEditPoints="1"/>
              </p:cNvSpPr>
              <p:nvPr/>
            </p:nvSpPr>
            <p:spPr bwMode="auto">
              <a:xfrm>
                <a:off x="1357" y="696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65" name="Freeform 258"/>
              <p:cNvSpPr>
                <a:spLocks/>
              </p:cNvSpPr>
              <p:nvPr/>
            </p:nvSpPr>
            <p:spPr bwMode="auto">
              <a:xfrm>
                <a:off x="1429" y="828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66" name="Freeform 259"/>
              <p:cNvSpPr>
                <a:spLocks noEditPoints="1"/>
              </p:cNvSpPr>
              <p:nvPr/>
            </p:nvSpPr>
            <p:spPr bwMode="auto">
              <a:xfrm>
                <a:off x="1424" y="82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67" name="Freeform 260"/>
              <p:cNvSpPr>
                <a:spLocks/>
              </p:cNvSpPr>
              <p:nvPr/>
            </p:nvSpPr>
            <p:spPr bwMode="auto">
              <a:xfrm>
                <a:off x="1408" y="106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68" name="Freeform 261"/>
              <p:cNvSpPr>
                <a:spLocks noEditPoints="1"/>
              </p:cNvSpPr>
              <p:nvPr/>
            </p:nvSpPr>
            <p:spPr bwMode="auto">
              <a:xfrm>
                <a:off x="1404" y="1056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69" name="Freeform 262"/>
              <p:cNvSpPr>
                <a:spLocks/>
              </p:cNvSpPr>
              <p:nvPr/>
            </p:nvSpPr>
            <p:spPr bwMode="auto">
              <a:xfrm>
                <a:off x="1429" y="1045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70" name="Freeform 263"/>
              <p:cNvSpPr>
                <a:spLocks noEditPoints="1"/>
              </p:cNvSpPr>
              <p:nvPr/>
            </p:nvSpPr>
            <p:spPr bwMode="auto">
              <a:xfrm>
                <a:off x="1424" y="1040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71" name="Freeform 264"/>
              <p:cNvSpPr>
                <a:spLocks/>
              </p:cNvSpPr>
              <p:nvPr/>
            </p:nvSpPr>
            <p:spPr bwMode="auto">
              <a:xfrm>
                <a:off x="1427" y="96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72" name="Freeform 265"/>
              <p:cNvSpPr>
                <a:spLocks noEditPoints="1"/>
              </p:cNvSpPr>
              <p:nvPr/>
            </p:nvSpPr>
            <p:spPr bwMode="auto">
              <a:xfrm>
                <a:off x="1422" y="96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73" name="Freeform 266"/>
              <p:cNvSpPr>
                <a:spLocks/>
              </p:cNvSpPr>
              <p:nvPr/>
            </p:nvSpPr>
            <p:spPr bwMode="auto">
              <a:xfrm>
                <a:off x="1518" y="1168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74" name="Freeform 267"/>
              <p:cNvSpPr>
                <a:spLocks noEditPoints="1"/>
              </p:cNvSpPr>
              <p:nvPr/>
            </p:nvSpPr>
            <p:spPr bwMode="auto">
              <a:xfrm>
                <a:off x="1513" y="1163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75" name="Freeform 268"/>
              <p:cNvSpPr>
                <a:spLocks/>
              </p:cNvSpPr>
              <p:nvPr/>
            </p:nvSpPr>
            <p:spPr bwMode="auto">
              <a:xfrm>
                <a:off x="1400" y="885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76" name="Freeform 269"/>
              <p:cNvSpPr>
                <a:spLocks noEditPoints="1"/>
              </p:cNvSpPr>
              <p:nvPr/>
            </p:nvSpPr>
            <p:spPr bwMode="auto">
              <a:xfrm>
                <a:off x="1395" y="88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77" name="Freeform 270"/>
              <p:cNvSpPr>
                <a:spLocks/>
              </p:cNvSpPr>
              <p:nvPr/>
            </p:nvSpPr>
            <p:spPr bwMode="auto">
              <a:xfrm>
                <a:off x="1463" y="115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78" name="Freeform 271"/>
              <p:cNvSpPr>
                <a:spLocks noEditPoints="1"/>
              </p:cNvSpPr>
              <p:nvPr/>
            </p:nvSpPr>
            <p:spPr bwMode="auto">
              <a:xfrm>
                <a:off x="1458" y="114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79" name="Freeform 272"/>
              <p:cNvSpPr>
                <a:spLocks/>
              </p:cNvSpPr>
              <p:nvPr/>
            </p:nvSpPr>
            <p:spPr bwMode="auto">
              <a:xfrm>
                <a:off x="1553" y="109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80" name="Freeform 273"/>
              <p:cNvSpPr>
                <a:spLocks noEditPoints="1"/>
              </p:cNvSpPr>
              <p:nvPr/>
            </p:nvSpPr>
            <p:spPr bwMode="auto">
              <a:xfrm>
                <a:off x="1549" y="1091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81" name="Freeform 274"/>
              <p:cNvSpPr>
                <a:spLocks/>
              </p:cNvSpPr>
              <p:nvPr/>
            </p:nvSpPr>
            <p:spPr bwMode="auto">
              <a:xfrm>
                <a:off x="1655" y="124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82" name="Freeform 275"/>
              <p:cNvSpPr>
                <a:spLocks noEditPoints="1"/>
              </p:cNvSpPr>
              <p:nvPr/>
            </p:nvSpPr>
            <p:spPr bwMode="auto">
              <a:xfrm>
                <a:off x="1650" y="124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83" name="Freeform 276"/>
              <p:cNvSpPr>
                <a:spLocks/>
              </p:cNvSpPr>
              <p:nvPr/>
            </p:nvSpPr>
            <p:spPr bwMode="auto">
              <a:xfrm>
                <a:off x="2084" y="158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84" name="Freeform 277"/>
              <p:cNvSpPr>
                <a:spLocks noEditPoints="1"/>
              </p:cNvSpPr>
              <p:nvPr/>
            </p:nvSpPr>
            <p:spPr bwMode="auto">
              <a:xfrm>
                <a:off x="2079" y="158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85" name="Freeform 278"/>
              <p:cNvSpPr>
                <a:spLocks/>
              </p:cNvSpPr>
              <p:nvPr/>
            </p:nvSpPr>
            <p:spPr bwMode="auto">
              <a:xfrm>
                <a:off x="1534" y="113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86" name="Freeform 279"/>
              <p:cNvSpPr>
                <a:spLocks noEditPoints="1"/>
              </p:cNvSpPr>
              <p:nvPr/>
            </p:nvSpPr>
            <p:spPr bwMode="auto">
              <a:xfrm>
                <a:off x="1529" y="113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87" name="Freeform 280"/>
              <p:cNvSpPr>
                <a:spLocks/>
              </p:cNvSpPr>
              <p:nvPr/>
            </p:nvSpPr>
            <p:spPr bwMode="auto">
              <a:xfrm>
                <a:off x="1707" y="127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88" name="Freeform 281"/>
              <p:cNvSpPr>
                <a:spLocks noEditPoints="1"/>
              </p:cNvSpPr>
              <p:nvPr/>
            </p:nvSpPr>
            <p:spPr bwMode="auto">
              <a:xfrm>
                <a:off x="1702" y="127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89" name="Freeform 282"/>
              <p:cNvSpPr>
                <a:spLocks/>
              </p:cNvSpPr>
              <p:nvPr/>
            </p:nvSpPr>
            <p:spPr bwMode="auto">
              <a:xfrm>
                <a:off x="1591" y="118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90" name="Freeform 283"/>
              <p:cNvSpPr>
                <a:spLocks noEditPoints="1"/>
              </p:cNvSpPr>
              <p:nvPr/>
            </p:nvSpPr>
            <p:spPr bwMode="auto">
              <a:xfrm>
                <a:off x="1586" y="1178"/>
                <a:ext cx="116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91" name="Freeform 284"/>
              <p:cNvSpPr>
                <a:spLocks/>
              </p:cNvSpPr>
              <p:nvPr/>
            </p:nvSpPr>
            <p:spPr bwMode="auto">
              <a:xfrm>
                <a:off x="1792" y="129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92" name="Freeform 285"/>
              <p:cNvSpPr>
                <a:spLocks noEditPoints="1"/>
              </p:cNvSpPr>
              <p:nvPr/>
            </p:nvSpPr>
            <p:spPr bwMode="auto">
              <a:xfrm>
                <a:off x="1787" y="128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93" name="Freeform 286"/>
              <p:cNvSpPr>
                <a:spLocks/>
              </p:cNvSpPr>
              <p:nvPr/>
            </p:nvSpPr>
            <p:spPr bwMode="auto">
              <a:xfrm>
                <a:off x="1706" y="128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94" name="Freeform 287"/>
              <p:cNvSpPr>
                <a:spLocks noEditPoints="1"/>
              </p:cNvSpPr>
              <p:nvPr/>
            </p:nvSpPr>
            <p:spPr bwMode="auto">
              <a:xfrm>
                <a:off x="1701" y="127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95" name="Freeform 288"/>
              <p:cNvSpPr>
                <a:spLocks/>
              </p:cNvSpPr>
              <p:nvPr/>
            </p:nvSpPr>
            <p:spPr bwMode="auto">
              <a:xfrm>
                <a:off x="1539" y="1126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96" name="Freeform 289"/>
              <p:cNvSpPr>
                <a:spLocks noEditPoints="1"/>
              </p:cNvSpPr>
              <p:nvPr/>
            </p:nvSpPr>
            <p:spPr bwMode="auto">
              <a:xfrm>
                <a:off x="1534" y="1121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97" name="Freeform 290"/>
              <p:cNvSpPr>
                <a:spLocks/>
              </p:cNvSpPr>
              <p:nvPr/>
            </p:nvSpPr>
            <p:spPr bwMode="auto">
              <a:xfrm>
                <a:off x="1582" y="1205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98" name="Freeform 291"/>
              <p:cNvSpPr>
                <a:spLocks noEditPoints="1"/>
              </p:cNvSpPr>
              <p:nvPr/>
            </p:nvSpPr>
            <p:spPr bwMode="auto">
              <a:xfrm>
                <a:off x="1577" y="120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99" name="Freeform 292"/>
              <p:cNvSpPr>
                <a:spLocks/>
              </p:cNvSpPr>
              <p:nvPr/>
            </p:nvSpPr>
            <p:spPr bwMode="auto">
              <a:xfrm>
                <a:off x="1589" y="122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00" name="Freeform 293"/>
              <p:cNvSpPr>
                <a:spLocks noEditPoints="1"/>
              </p:cNvSpPr>
              <p:nvPr/>
            </p:nvSpPr>
            <p:spPr bwMode="auto">
              <a:xfrm>
                <a:off x="1584" y="122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01" name="Freeform 294"/>
              <p:cNvSpPr>
                <a:spLocks/>
              </p:cNvSpPr>
              <p:nvPr/>
            </p:nvSpPr>
            <p:spPr bwMode="auto">
              <a:xfrm>
                <a:off x="1460" y="101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02" name="Freeform 295"/>
              <p:cNvSpPr>
                <a:spLocks noEditPoints="1"/>
              </p:cNvSpPr>
              <p:nvPr/>
            </p:nvSpPr>
            <p:spPr bwMode="auto">
              <a:xfrm>
                <a:off x="1455" y="1009"/>
                <a:ext cx="116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03" name="Freeform 296"/>
              <p:cNvSpPr>
                <a:spLocks/>
              </p:cNvSpPr>
              <p:nvPr/>
            </p:nvSpPr>
            <p:spPr bwMode="auto">
              <a:xfrm>
                <a:off x="1475" y="1040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04" name="Freeform 297"/>
              <p:cNvSpPr>
                <a:spLocks noEditPoints="1"/>
              </p:cNvSpPr>
              <p:nvPr/>
            </p:nvSpPr>
            <p:spPr bwMode="auto">
              <a:xfrm>
                <a:off x="1470" y="1035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05" name="Freeform 298"/>
              <p:cNvSpPr>
                <a:spLocks/>
              </p:cNvSpPr>
              <p:nvPr/>
            </p:nvSpPr>
            <p:spPr bwMode="auto">
              <a:xfrm>
                <a:off x="1863" y="123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06" name="Freeform 299"/>
              <p:cNvSpPr>
                <a:spLocks noEditPoints="1"/>
              </p:cNvSpPr>
              <p:nvPr/>
            </p:nvSpPr>
            <p:spPr bwMode="auto">
              <a:xfrm>
                <a:off x="1858" y="122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07" name="Freeform 300"/>
              <p:cNvSpPr>
                <a:spLocks/>
              </p:cNvSpPr>
              <p:nvPr/>
            </p:nvSpPr>
            <p:spPr bwMode="auto">
              <a:xfrm>
                <a:off x="2237" y="195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08" name="Freeform 301"/>
              <p:cNvSpPr>
                <a:spLocks noEditPoints="1"/>
              </p:cNvSpPr>
              <p:nvPr/>
            </p:nvSpPr>
            <p:spPr bwMode="auto">
              <a:xfrm>
                <a:off x="2232" y="195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09" name="Freeform 302"/>
              <p:cNvSpPr>
                <a:spLocks/>
              </p:cNvSpPr>
              <p:nvPr/>
            </p:nvSpPr>
            <p:spPr bwMode="auto">
              <a:xfrm>
                <a:off x="1803" y="135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10" name="Freeform 303"/>
              <p:cNvSpPr>
                <a:spLocks noEditPoints="1"/>
              </p:cNvSpPr>
              <p:nvPr/>
            </p:nvSpPr>
            <p:spPr bwMode="auto">
              <a:xfrm>
                <a:off x="1799" y="134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11" name="Freeform 304"/>
              <p:cNvSpPr>
                <a:spLocks/>
              </p:cNvSpPr>
              <p:nvPr/>
            </p:nvSpPr>
            <p:spPr bwMode="auto">
              <a:xfrm>
                <a:off x="1266" y="692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12" name="Freeform 305"/>
              <p:cNvSpPr>
                <a:spLocks noEditPoints="1"/>
              </p:cNvSpPr>
              <p:nvPr/>
            </p:nvSpPr>
            <p:spPr bwMode="auto">
              <a:xfrm>
                <a:off x="1261" y="68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13" name="Freeform 306"/>
              <p:cNvSpPr>
                <a:spLocks/>
              </p:cNvSpPr>
              <p:nvPr/>
            </p:nvSpPr>
            <p:spPr bwMode="auto">
              <a:xfrm>
                <a:off x="1684" y="74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14" name="Freeform 307"/>
              <p:cNvSpPr>
                <a:spLocks noEditPoints="1"/>
              </p:cNvSpPr>
              <p:nvPr/>
            </p:nvSpPr>
            <p:spPr bwMode="auto">
              <a:xfrm>
                <a:off x="1679" y="73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15" name="Freeform 308"/>
              <p:cNvSpPr>
                <a:spLocks/>
              </p:cNvSpPr>
              <p:nvPr/>
            </p:nvSpPr>
            <p:spPr bwMode="auto">
              <a:xfrm>
                <a:off x="1377" y="780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16" name="Freeform 309"/>
              <p:cNvSpPr>
                <a:spLocks noEditPoints="1"/>
              </p:cNvSpPr>
              <p:nvPr/>
            </p:nvSpPr>
            <p:spPr bwMode="auto">
              <a:xfrm>
                <a:off x="1372" y="77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17" name="Freeform 310"/>
              <p:cNvSpPr>
                <a:spLocks/>
              </p:cNvSpPr>
              <p:nvPr/>
            </p:nvSpPr>
            <p:spPr bwMode="auto">
              <a:xfrm>
                <a:off x="1303" y="707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18" name="Freeform 311"/>
              <p:cNvSpPr>
                <a:spLocks noEditPoints="1"/>
              </p:cNvSpPr>
              <p:nvPr/>
            </p:nvSpPr>
            <p:spPr bwMode="auto">
              <a:xfrm>
                <a:off x="1298" y="702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19" name="Freeform 312"/>
              <p:cNvSpPr>
                <a:spLocks/>
              </p:cNvSpPr>
              <p:nvPr/>
            </p:nvSpPr>
            <p:spPr bwMode="auto">
              <a:xfrm>
                <a:off x="3014" y="297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20" name="Freeform 313"/>
              <p:cNvSpPr>
                <a:spLocks noEditPoints="1"/>
              </p:cNvSpPr>
              <p:nvPr/>
            </p:nvSpPr>
            <p:spPr bwMode="auto">
              <a:xfrm>
                <a:off x="3009" y="296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21" name="Freeform 314"/>
              <p:cNvSpPr>
                <a:spLocks/>
              </p:cNvSpPr>
              <p:nvPr/>
            </p:nvSpPr>
            <p:spPr bwMode="auto">
              <a:xfrm>
                <a:off x="3022" y="297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22" name="Freeform 315"/>
              <p:cNvSpPr>
                <a:spLocks noEditPoints="1"/>
              </p:cNvSpPr>
              <p:nvPr/>
            </p:nvSpPr>
            <p:spPr bwMode="auto">
              <a:xfrm>
                <a:off x="3017" y="2966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23" name="Freeform 316"/>
              <p:cNvSpPr>
                <a:spLocks/>
              </p:cNvSpPr>
              <p:nvPr/>
            </p:nvSpPr>
            <p:spPr bwMode="auto">
              <a:xfrm>
                <a:off x="2356" y="195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24" name="Freeform 317"/>
              <p:cNvSpPr>
                <a:spLocks noEditPoints="1"/>
              </p:cNvSpPr>
              <p:nvPr/>
            </p:nvSpPr>
            <p:spPr bwMode="auto">
              <a:xfrm>
                <a:off x="2351" y="195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25" name="Freeform 318"/>
              <p:cNvSpPr>
                <a:spLocks/>
              </p:cNvSpPr>
              <p:nvPr/>
            </p:nvSpPr>
            <p:spPr bwMode="auto">
              <a:xfrm>
                <a:off x="2439" y="188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26" name="Freeform 319"/>
              <p:cNvSpPr>
                <a:spLocks noEditPoints="1"/>
              </p:cNvSpPr>
              <p:nvPr/>
            </p:nvSpPr>
            <p:spPr bwMode="auto">
              <a:xfrm>
                <a:off x="2434" y="188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27" name="Freeform 320"/>
              <p:cNvSpPr>
                <a:spLocks/>
              </p:cNvSpPr>
              <p:nvPr/>
            </p:nvSpPr>
            <p:spPr bwMode="auto">
              <a:xfrm>
                <a:off x="2798" y="2222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28" name="Freeform 321"/>
              <p:cNvSpPr>
                <a:spLocks noEditPoints="1"/>
              </p:cNvSpPr>
              <p:nvPr/>
            </p:nvSpPr>
            <p:spPr bwMode="auto">
              <a:xfrm>
                <a:off x="2793" y="221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29" name="Freeform 322"/>
              <p:cNvSpPr>
                <a:spLocks/>
              </p:cNvSpPr>
              <p:nvPr/>
            </p:nvSpPr>
            <p:spPr bwMode="auto">
              <a:xfrm>
                <a:off x="2663" y="2213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30" name="Freeform 323"/>
              <p:cNvSpPr>
                <a:spLocks noEditPoints="1"/>
              </p:cNvSpPr>
              <p:nvPr/>
            </p:nvSpPr>
            <p:spPr bwMode="auto">
              <a:xfrm>
                <a:off x="2658" y="220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31" name="Freeform 324"/>
              <p:cNvSpPr>
                <a:spLocks/>
              </p:cNvSpPr>
              <p:nvPr/>
            </p:nvSpPr>
            <p:spPr bwMode="auto">
              <a:xfrm>
                <a:off x="2708" y="2259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32" name="Freeform 325"/>
              <p:cNvSpPr>
                <a:spLocks noEditPoints="1"/>
              </p:cNvSpPr>
              <p:nvPr/>
            </p:nvSpPr>
            <p:spPr bwMode="auto">
              <a:xfrm>
                <a:off x="2703" y="225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33" name="Freeform 326"/>
              <p:cNvSpPr>
                <a:spLocks/>
              </p:cNvSpPr>
              <p:nvPr/>
            </p:nvSpPr>
            <p:spPr bwMode="auto">
              <a:xfrm>
                <a:off x="2648" y="222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34" name="Freeform 327"/>
              <p:cNvSpPr>
                <a:spLocks noEditPoints="1"/>
              </p:cNvSpPr>
              <p:nvPr/>
            </p:nvSpPr>
            <p:spPr bwMode="auto">
              <a:xfrm>
                <a:off x="2643" y="222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35" name="Freeform 328"/>
              <p:cNvSpPr>
                <a:spLocks/>
              </p:cNvSpPr>
              <p:nvPr/>
            </p:nvSpPr>
            <p:spPr bwMode="auto">
              <a:xfrm>
                <a:off x="1527" y="115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36" name="Freeform 329"/>
              <p:cNvSpPr>
                <a:spLocks noEditPoints="1"/>
              </p:cNvSpPr>
              <p:nvPr/>
            </p:nvSpPr>
            <p:spPr bwMode="auto">
              <a:xfrm>
                <a:off x="1522" y="114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37" name="Freeform 330"/>
              <p:cNvSpPr>
                <a:spLocks/>
              </p:cNvSpPr>
              <p:nvPr/>
            </p:nvSpPr>
            <p:spPr bwMode="auto">
              <a:xfrm>
                <a:off x="1527" y="115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38" name="Freeform 331"/>
              <p:cNvSpPr>
                <a:spLocks noEditPoints="1"/>
              </p:cNvSpPr>
              <p:nvPr/>
            </p:nvSpPr>
            <p:spPr bwMode="auto">
              <a:xfrm>
                <a:off x="1522" y="115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39" name="Freeform 332"/>
              <p:cNvSpPr>
                <a:spLocks/>
              </p:cNvSpPr>
              <p:nvPr/>
            </p:nvSpPr>
            <p:spPr bwMode="auto">
              <a:xfrm>
                <a:off x="1549" y="1148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40" name="Freeform 333"/>
              <p:cNvSpPr>
                <a:spLocks noEditPoints="1"/>
              </p:cNvSpPr>
              <p:nvPr/>
            </p:nvSpPr>
            <p:spPr bwMode="auto">
              <a:xfrm>
                <a:off x="1544" y="114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41" name="Freeform 334"/>
              <p:cNvSpPr>
                <a:spLocks/>
              </p:cNvSpPr>
              <p:nvPr/>
            </p:nvSpPr>
            <p:spPr bwMode="auto">
              <a:xfrm>
                <a:off x="1377" y="888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42" name="Freeform 335"/>
              <p:cNvSpPr>
                <a:spLocks noEditPoints="1"/>
              </p:cNvSpPr>
              <p:nvPr/>
            </p:nvSpPr>
            <p:spPr bwMode="auto">
              <a:xfrm>
                <a:off x="1372" y="88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43" name="Freeform 336"/>
              <p:cNvSpPr>
                <a:spLocks/>
              </p:cNvSpPr>
              <p:nvPr/>
            </p:nvSpPr>
            <p:spPr bwMode="auto">
              <a:xfrm>
                <a:off x="1774" y="1142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44" name="Freeform 337"/>
              <p:cNvSpPr>
                <a:spLocks noEditPoints="1"/>
              </p:cNvSpPr>
              <p:nvPr/>
            </p:nvSpPr>
            <p:spPr bwMode="auto">
              <a:xfrm>
                <a:off x="1769" y="113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45" name="Freeform 338"/>
              <p:cNvSpPr>
                <a:spLocks/>
              </p:cNvSpPr>
              <p:nvPr/>
            </p:nvSpPr>
            <p:spPr bwMode="auto">
              <a:xfrm>
                <a:off x="1437" y="1069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46" name="Freeform 339"/>
              <p:cNvSpPr>
                <a:spLocks noEditPoints="1"/>
              </p:cNvSpPr>
              <p:nvPr/>
            </p:nvSpPr>
            <p:spPr bwMode="auto">
              <a:xfrm>
                <a:off x="1432" y="106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47" name="Freeform 340"/>
              <p:cNvSpPr>
                <a:spLocks/>
              </p:cNvSpPr>
              <p:nvPr/>
            </p:nvSpPr>
            <p:spPr bwMode="auto">
              <a:xfrm>
                <a:off x="1639" y="115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48" name="Freeform 341"/>
              <p:cNvSpPr>
                <a:spLocks noEditPoints="1"/>
              </p:cNvSpPr>
              <p:nvPr/>
            </p:nvSpPr>
            <p:spPr bwMode="auto">
              <a:xfrm>
                <a:off x="1634" y="114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49" name="Freeform 342"/>
              <p:cNvSpPr>
                <a:spLocks/>
              </p:cNvSpPr>
              <p:nvPr/>
            </p:nvSpPr>
            <p:spPr bwMode="auto">
              <a:xfrm>
                <a:off x="1916" y="1378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50" name="Freeform 343"/>
              <p:cNvSpPr>
                <a:spLocks noEditPoints="1"/>
              </p:cNvSpPr>
              <p:nvPr/>
            </p:nvSpPr>
            <p:spPr bwMode="auto">
              <a:xfrm>
                <a:off x="1911" y="1373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51" name="Freeform 344"/>
              <p:cNvSpPr>
                <a:spLocks/>
              </p:cNvSpPr>
              <p:nvPr/>
            </p:nvSpPr>
            <p:spPr bwMode="auto">
              <a:xfrm>
                <a:off x="1310" y="98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52" name="Freeform 345"/>
              <p:cNvSpPr>
                <a:spLocks noEditPoints="1"/>
              </p:cNvSpPr>
              <p:nvPr/>
            </p:nvSpPr>
            <p:spPr bwMode="auto">
              <a:xfrm>
                <a:off x="1305" y="97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53" name="Freeform 346"/>
              <p:cNvSpPr>
                <a:spLocks/>
              </p:cNvSpPr>
              <p:nvPr/>
            </p:nvSpPr>
            <p:spPr bwMode="auto">
              <a:xfrm>
                <a:off x="1751" y="121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54" name="Freeform 347"/>
              <p:cNvSpPr>
                <a:spLocks noEditPoints="1"/>
              </p:cNvSpPr>
              <p:nvPr/>
            </p:nvSpPr>
            <p:spPr bwMode="auto">
              <a:xfrm>
                <a:off x="1746" y="120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55" name="Freeform 348"/>
              <p:cNvSpPr>
                <a:spLocks/>
              </p:cNvSpPr>
              <p:nvPr/>
            </p:nvSpPr>
            <p:spPr bwMode="auto">
              <a:xfrm>
                <a:off x="1280" y="119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56" name="Freeform 349"/>
              <p:cNvSpPr>
                <a:spLocks noEditPoints="1"/>
              </p:cNvSpPr>
              <p:nvPr/>
            </p:nvSpPr>
            <p:spPr bwMode="auto">
              <a:xfrm>
                <a:off x="1276" y="1190"/>
                <a:ext cx="116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57" name="Freeform 350"/>
              <p:cNvSpPr>
                <a:spLocks/>
              </p:cNvSpPr>
              <p:nvPr/>
            </p:nvSpPr>
            <p:spPr bwMode="auto">
              <a:xfrm>
                <a:off x="2162" y="131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58" name="Freeform 351"/>
              <p:cNvSpPr>
                <a:spLocks noEditPoints="1"/>
              </p:cNvSpPr>
              <p:nvPr/>
            </p:nvSpPr>
            <p:spPr bwMode="auto">
              <a:xfrm>
                <a:off x="2157" y="130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59" name="Freeform 352"/>
              <p:cNvSpPr>
                <a:spLocks/>
              </p:cNvSpPr>
              <p:nvPr/>
            </p:nvSpPr>
            <p:spPr bwMode="auto">
              <a:xfrm>
                <a:off x="1266" y="1048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60" name="Freeform 353"/>
              <p:cNvSpPr>
                <a:spLocks noEditPoints="1"/>
              </p:cNvSpPr>
              <p:nvPr/>
            </p:nvSpPr>
            <p:spPr bwMode="auto">
              <a:xfrm>
                <a:off x="1261" y="1043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61" name="Freeform 354"/>
              <p:cNvSpPr>
                <a:spLocks/>
              </p:cNvSpPr>
              <p:nvPr/>
            </p:nvSpPr>
            <p:spPr bwMode="auto">
              <a:xfrm>
                <a:off x="2170" y="136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62" name="Freeform 355"/>
              <p:cNvSpPr>
                <a:spLocks noEditPoints="1"/>
              </p:cNvSpPr>
              <p:nvPr/>
            </p:nvSpPr>
            <p:spPr bwMode="auto">
              <a:xfrm>
                <a:off x="2165" y="1365"/>
                <a:ext cx="116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63" name="Freeform 356"/>
              <p:cNvSpPr>
                <a:spLocks/>
              </p:cNvSpPr>
              <p:nvPr/>
            </p:nvSpPr>
            <p:spPr bwMode="auto">
              <a:xfrm>
                <a:off x="2267" y="1343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64" name="Freeform 357"/>
              <p:cNvSpPr>
                <a:spLocks noEditPoints="1"/>
              </p:cNvSpPr>
              <p:nvPr/>
            </p:nvSpPr>
            <p:spPr bwMode="auto">
              <a:xfrm>
                <a:off x="2262" y="133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65" name="Freeform 358"/>
              <p:cNvSpPr>
                <a:spLocks/>
              </p:cNvSpPr>
              <p:nvPr/>
            </p:nvSpPr>
            <p:spPr bwMode="auto">
              <a:xfrm>
                <a:off x="1310" y="112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66" name="Freeform 359"/>
              <p:cNvSpPr>
                <a:spLocks noEditPoints="1"/>
              </p:cNvSpPr>
              <p:nvPr/>
            </p:nvSpPr>
            <p:spPr bwMode="auto">
              <a:xfrm>
                <a:off x="1305" y="111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67" name="Freeform 360"/>
              <p:cNvSpPr>
                <a:spLocks/>
              </p:cNvSpPr>
              <p:nvPr/>
            </p:nvSpPr>
            <p:spPr bwMode="auto">
              <a:xfrm>
                <a:off x="1303" y="115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68" name="Freeform 361"/>
              <p:cNvSpPr>
                <a:spLocks noEditPoints="1"/>
              </p:cNvSpPr>
              <p:nvPr/>
            </p:nvSpPr>
            <p:spPr bwMode="auto">
              <a:xfrm>
                <a:off x="1298" y="115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69" name="Freeform 362"/>
              <p:cNvSpPr>
                <a:spLocks/>
              </p:cNvSpPr>
              <p:nvPr/>
            </p:nvSpPr>
            <p:spPr bwMode="auto">
              <a:xfrm>
                <a:off x="1288" y="1034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70" name="Freeform 363"/>
              <p:cNvSpPr>
                <a:spLocks noEditPoints="1"/>
              </p:cNvSpPr>
              <p:nvPr/>
            </p:nvSpPr>
            <p:spPr bwMode="auto">
              <a:xfrm>
                <a:off x="1283" y="102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71" name="Freeform 364"/>
              <p:cNvSpPr>
                <a:spLocks/>
              </p:cNvSpPr>
              <p:nvPr/>
            </p:nvSpPr>
            <p:spPr bwMode="auto">
              <a:xfrm>
                <a:off x="1228" y="116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72" name="Freeform 365"/>
              <p:cNvSpPr>
                <a:spLocks noEditPoints="1"/>
              </p:cNvSpPr>
              <p:nvPr/>
            </p:nvSpPr>
            <p:spPr bwMode="auto">
              <a:xfrm>
                <a:off x="1223" y="116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73" name="Freeform 366"/>
              <p:cNvSpPr>
                <a:spLocks/>
              </p:cNvSpPr>
              <p:nvPr/>
            </p:nvSpPr>
            <p:spPr bwMode="auto">
              <a:xfrm>
                <a:off x="1370" y="818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74" name="Freeform 367"/>
              <p:cNvSpPr>
                <a:spLocks noEditPoints="1"/>
              </p:cNvSpPr>
              <p:nvPr/>
            </p:nvSpPr>
            <p:spPr bwMode="auto">
              <a:xfrm>
                <a:off x="1365" y="81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75" name="Freeform 368"/>
              <p:cNvSpPr>
                <a:spLocks/>
              </p:cNvSpPr>
              <p:nvPr/>
            </p:nvSpPr>
            <p:spPr bwMode="auto">
              <a:xfrm>
                <a:off x="1901" y="1690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76" name="Freeform 369"/>
              <p:cNvSpPr>
                <a:spLocks noEditPoints="1"/>
              </p:cNvSpPr>
              <p:nvPr/>
            </p:nvSpPr>
            <p:spPr bwMode="auto">
              <a:xfrm>
                <a:off x="1896" y="1686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77" name="Freeform 370"/>
              <p:cNvSpPr>
                <a:spLocks/>
              </p:cNvSpPr>
              <p:nvPr/>
            </p:nvSpPr>
            <p:spPr bwMode="auto">
              <a:xfrm>
                <a:off x="2005" y="180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78" name="Freeform 371"/>
              <p:cNvSpPr>
                <a:spLocks noEditPoints="1"/>
              </p:cNvSpPr>
              <p:nvPr/>
            </p:nvSpPr>
            <p:spPr bwMode="auto">
              <a:xfrm>
                <a:off x="2000" y="179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79" name="Freeform 372"/>
              <p:cNvSpPr>
                <a:spLocks/>
              </p:cNvSpPr>
              <p:nvPr/>
            </p:nvSpPr>
            <p:spPr bwMode="auto">
              <a:xfrm>
                <a:off x="2125" y="176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80" name="Freeform 373"/>
              <p:cNvSpPr>
                <a:spLocks noEditPoints="1"/>
              </p:cNvSpPr>
              <p:nvPr/>
            </p:nvSpPr>
            <p:spPr bwMode="auto">
              <a:xfrm>
                <a:off x="2120" y="175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81" name="Freeform 374"/>
              <p:cNvSpPr>
                <a:spLocks/>
              </p:cNvSpPr>
              <p:nvPr/>
            </p:nvSpPr>
            <p:spPr bwMode="auto">
              <a:xfrm>
                <a:off x="1557" y="1270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82" name="Freeform 375"/>
              <p:cNvSpPr>
                <a:spLocks noEditPoints="1"/>
              </p:cNvSpPr>
              <p:nvPr/>
            </p:nvSpPr>
            <p:spPr bwMode="auto">
              <a:xfrm>
                <a:off x="1552" y="1265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83" name="Freeform 376"/>
              <p:cNvSpPr>
                <a:spLocks/>
              </p:cNvSpPr>
              <p:nvPr/>
            </p:nvSpPr>
            <p:spPr bwMode="auto">
              <a:xfrm>
                <a:off x="1684" y="147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84" name="Freeform 377"/>
              <p:cNvSpPr>
                <a:spLocks noEditPoints="1"/>
              </p:cNvSpPr>
              <p:nvPr/>
            </p:nvSpPr>
            <p:spPr bwMode="auto">
              <a:xfrm>
                <a:off x="1679" y="1466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85" name="Freeform 378"/>
              <p:cNvSpPr>
                <a:spLocks/>
              </p:cNvSpPr>
              <p:nvPr/>
            </p:nvSpPr>
            <p:spPr bwMode="auto">
              <a:xfrm>
                <a:off x="1542" y="1317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86" name="Freeform 379"/>
              <p:cNvSpPr>
                <a:spLocks noEditPoints="1"/>
              </p:cNvSpPr>
              <p:nvPr/>
            </p:nvSpPr>
            <p:spPr bwMode="auto">
              <a:xfrm>
                <a:off x="1537" y="1312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87" name="Freeform 380"/>
              <p:cNvSpPr>
                <a:spLocks/>
              </p:cNvSpPr>
              <p:nvPr/>
            </p:nvSpPr>
            <p:spPr bwMode="auto">
              <a:xfrm>
                <a:off x="1572" y="1124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88" name="Freeform 381"/>
              <p:cNvSpPr>
                <a:spLocks noEditPoints="1"/>
              </p:cNvSpPr>
              <p:nvPr/>
            </p:nvSpPr>
            <p:spPr bwMode="auto">
              <a:xfrm>
                <a:off x="1567" y="1119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89" name="Freeform 382"/>
              <p:cNvSpPr>
                <a:spLocks/>
              </p:cNvSpPr>
              <p:nvPr/>
            </p:nvSpPr>
            <p:spPr bwMode="auto">
              <a:xfrm>
                <a:off x="1549" y="121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90" name="Freeform 383"/>
              <p:cNvSpPr>
                <a:spLocks noEditPoints="1"/>
              </p:cNvSpPr>
              <p:nvPr/>
            </p:nvSpPr>
            <p:spPr bwMode="auto">
              <a:xfrm>
                <a:off x="1544" y="120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91" name="Freeform 384"/>
              <p:cNvSpPr>
                <a:spLocks/>
              </p:cNvSpPr>
              <p:nvPr/>
            </p:nvSpPr>
            <p:spPr bwMode="auto">
              <a:xfrm>
                <a:off x="1706" y="106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92" name="Freeform 385"/>
              <p:cNvSpPr>
                <a:spLocks noEditPoints="1"/>
              </p:cNvSpPr>
              <p:nvPr/>
            </p:nvSpPr>
            <p:spPr bwMode="auto">
              <a:xfrm>
                <a:off x="1701" y="106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93" name="Freeform 386"/>
              <p:cNvSpPr>
                <a:spLocks/>
              </p:cNvSpPr>
              <p:nvPr/>
            </p:nvSpPr>
            <p:spPr bwMode="auto">
              <a:xfrm>
                <a:off x="1781" y="115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94" name="Freeform 387"/>
              <p:cNvSpPr>
                <a:spLocks noEditPoints="1"/>
              </p:cNvSpPr>
              <p:nvPr/>
            </p:nvSpPr>
            <p:spPr bwMode="auto">
              <a:xfrm>
                <a:off x="1776" y="114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95" name="Freeform 388"/>
              <p:cNvSpPr>
                <a:spLocks/>
              </p:cNvSpPr>
              <p:nvPr/>
            </p:nvSpPr>
            <p:spPr bwMode="auto">
              <a:xfrm>
                <a:off x="1646" y="112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96" name="Freeform 389"/>
              <p:cNvSpPr>
                <a:spLocks noEditPoints="1"/>
              </p:cNvSpPr>
              <p:nvPr/>
            </p:nvSpPr>
            <p:spPr bwMode="auto">
              <a:xfrm>
                <a:off x="1642" y="1119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97" name="Freeform 390"/>
              <p:cNvSpPr>
                <a:spLocks/>
              </p:cNvSpPr>
              <p:nvPr/>
            </p:nvSpPr>
            <p:spPr bwMode="auto">
              <a:xfrm>
                <a:off x="1975" y="1495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98" name="Freeform 391"/>
              <p:cNvSpPr>
                <a:spLocks noEditPoints="1"/>
              </p:cNvSpPr>
              <p:nvPr/>
            </p:nvSpPr>
            <p:spPr bwMode="auto">
              <a:xfrm>
                <a:off x="1971" y="1490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599" name="Freeform 392"/>
              <p:cNvSpPr>
                <a:spLocks/>
              </p:cNvSpPr>
              <p:nvPr/>
            </p:nvSpPr>
            <p:spPr bwMode="auto">
              <a:xfrm>
                <a:off x="2050" y="160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00" name="Freeform 393"/>
              <p:cNvSpPr>
                <a:spLocks noEditPoints="1"/>
              </p:cNvSpPr>
              <p:nvPr/>
            </p:nvSpPr>
            <p:spPr bwMode="auto">
              <a:xfrm>
                <a:off x="2045" y="160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01" name="Freeform 394"/>
              <p:cNvSpPr>
                <a:spLocks/>
              </p:cNvSpPr>
              <p:nvPr/>
            </p:nvSpPr>
            <p:spPr bwMode="auto">
              <a:xfrm>
                <a:off x="2095" y="165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02" name="Freeform 395"/>
              <p:cNvSpPr>
                <a:spLocks noEditPoints="1"/>
              </p:cNvSpPr>
              <p:nvPr/>
            </p:nvSpPr>
            <p:spPr bwMode="auto">
              <a:xfrm>
                <a:off x="2090" y="164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03" name="Freeform 396"/>
              <p:cNvSpPr>
                <a:spLocks/>
              </p:cNvSpPr>
              <p:nvPr/>
            </p:nvSpPr>
            <p:spPr bwMode="auto">
              <a:xfrm>
                <a:off x="1848" y="1463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04" name="Freeform 397"/>
              <p:cNvSpPr>
                <a:spLocks noEditPoints="1"/>
              </p:cNvSpPr>
              <p:nvPr/>
            </p:nvSpPr>
            <p:spPr bwMode="auto">
              <a:xfrm>
                <a:off x="1843" y="145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05" name="Freeform 398"/>
              <p:cNvSpPr>
                <a:spLocks/>
              </p:cNvSpPr>
              <p:nvPr/>
            </p:nvSpPr>
            <p:spPr bwMode="auto">
              <a:xfrm>
                <a:off x="1893" y="147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06" name="Freeform 399"/>
              <p:cNvSpPr>
                <a:spLocks noEditPoints="1"/>
              </p:cNvSpPr>
              <p:nvPr/>
            </p:nvSpPr>
            <p:spPr bwMode="auto">
              <a:xfrm>
                <a:off x="1888" y="147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07" name="Freeform 400"/>
              <p:cNvSpPr>
                <a:spLocks/>
              </p:cNvSpPr>
              <p:nvPr/>
            </p:nvSpPr>
            <p:spPr bwMode="auto">
              <a:xfrm>
                <a:off x="1632" y="126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08" name="Freeform 401"/>
              <p:cNvSpPr>
                <a:spLocks noEditPoints="1"/>
              </p:cNvSpPr>
              <p:nvPr/>
            </p:nvSpPr>
            <p:spPr bwMode="auto">
              <a:xfrm>
                <a:off x="1627" y="1262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09" name="Freeform 402"/>
              <p:cNvSpPr>
                <a:spLocks/>
              </p:cNvSpPr>
              <p:nvPr/>
            </p:nvSpPr>
            <p:spPr bwMode="auto">
              <a:xfrm>
                <a:off x="1564" y="121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10" name="Freeform 403"/>
              <p:cNvSpPr>
                <a:spLocks noEditPoints="1"/>
              </p:cNvSpPr>
              <p:nvPr/>
            </p:nvSpPr>
            <p:spPr bwMode="auto">
              <a:xfrm>
                <a:off x="1559" y="120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11" name="Freeform 404"/>
              <p:cNvSpPr>
                <a:spLocks/>
              </p:cNvSpPr>
              <p:nvPr/>
            </p:nvSpPr>
            <p:spPr bwMode="auto">
              <a:xfrm>
                <a:off x="1632" y="121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12" name="Freeform 405"/>
              <p:cNvSpPr>
                <a:spLocks noEditPoints="1"/>
              </p:cNvSpPr>
              <p:nvPr/>
            </p:nvSpPr>
            <p:spPr bwMode="auto">
              <a:xfrm>
                <a:off x="1627" y="1212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613" name="Freeform 406"/>
              <p:cNvSpPr>
                <a:spLocks/>
              </p:cNvSpPr>
              <p:nvPr/>
            </p:nvSpPr>
            <p:spPr bwMode="auto">
              <a:xfrm>
                <a:off x="1602" y="1244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</p:grpSp>
        <p:grpSp>
          <p:nvGrpSpPr>
            <p:cNvPr id="13" name="Group 608"/>
            <p:cNvGrpSpPr>
              <a:grpSpLocks/>
            </p:cNvGrpSpPr>
            <p:nvPr/>
          </p:nvGrpSpPr>
          <p:grpSpPr bwMode="auto">
            <a:xfrm>
              <a:off x="2001838" y="1225550"/>
              <a:ext cx="3541713" cy="3614738"/>
              <a:chOff x="1261" y="772"/>
              <a:chExt cx="2231" cy="2277"/>
            </a:xfrm>
          </p:grpSpPr>
          <p:sp>
            <p:nvSpPr>
              <p:cNvPr id="2214" name="Freeform 408"/>
              <p:cNvSpPr>
                <a:spLocks noEditPoints="1"/>
              </p:cNvSpPr>
              <p:nvPr/>
            </p:nvSpPr>
            <p:spPr bwMode="auto">
              <a:xfrm>
                <a:off x="1597" y="123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15" name="Freeform 409"/>
              <p:cNvSpPr>
                <a:spLocks/>
              </p:cNvSpPr>
              <p:nvPr/>
            </p:nvSpPr>
            <p:spPr bwMode="auto">
              <a:xfrm>
                <a:off x="1632" y="123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16" name="Freeform 410"/>
              <p:cNvSpPr>
                <a:spLocks noEditPoints="1"/>
              </p:cNvSpPr>
              <p:nvPr/>
            </p:nvSpPr>
            <p:spPr bwMode="auto">
              <a:xfrm>
                <a:off x="1627" y="1230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17" name="Freeform 411"/>
              <p:cNvSpPr>
                <a:spLocks/>
              </p:cNvSpPr>
              <p:nvPr/>
            </p:nvSpPr>
            <p:spPr bwMode="auto">
              <a:xfrm>
                <a:off x="1721" y="1282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18" name="Freeform 412"/>
              <p:cNvSpPr>
                <a:spLocks noEditPoints="1"/>
              </p:cNvSpPr>
              <p:nvPr/>
            </p:nvSpPr>
            <p:spPr bwMode="auto">
              <a:xfrm>
                <a:off x="1716" y="127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19" name="Freeform 413"/>
              <p:cNvSpPr>
                <a:spLocks/>
              </p:cNvSpPr>
              <p:nvPr/>
            </p:nvSpPr>
            <p:spPr bwMode="auto">
              <a:xfrm>
                <a:off x="1796" y="1343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20" name="Freeform 414"/>
              <p:cNvSpPr>
                <a:spLocks noEditPoints="1"/>
              </p:cNvSpPr>
              <p:nvPr/>
            </p:nvSpPr>
            <p:spPr bwMode="auto">
              <a:xfrm>
                <a:off x="1791" y="133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21" name="Freeform 415"/>
              <p:cNvSpPr>
                <a:spLocks/>
              </p:cNvSpPr>
              <p:nvPr/>
            </p:nvSpPr>
            <p:spPr bwMode="auto">
              <a:xfrm>
                <a:off x="1855" y="144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22" name="Freeform 416"/>
              <p:cNvSpPr>
                <a:spLocks noEditPoints="1"/>
              </p:cNvSpPr>
              <p:nvPr/>
            </p:nvSpPr>
            <p:spPr bwMode="auto">
              <a:xfrm>
                <a:off x="1851" y="1438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23" name="Freeform 417"/>
              <p:cNvSpPr>
                <a:spLocks/>
              </p:cNvSpPr>
              <p:nvPr/>
            </p:nvSpPr>
            <p:spPr bwMode="auto">
              <a:xfrm>
                <a:off x="1557" y="1153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24" name="Freeform 418"/>
              <p:cNvSpPr>
                <a:spLocks noEditPoints="1"/>
              </p:cNvSpPr>
              <p:nvPr/>
            </p:nvSpPr>
            <p:spPr bwMode="auto">
              <a:xfrm>
                <a:off x="1552" y="1149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25" name="Freeform 419"/>
              <p:cNvSpPr>
                <a:spLocks/>
              </p:cNvSpPr>
              <p:nvPr/>
            </p:nvSpPr>
            <p:spPr bwMode="auto">
              <a:xfrm>
                <a:off x="1706" y="12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26" name="Freeform 420"/>
              <p:cNvSpPr>
                <a:spLocks noEditPoints="1"/>
              </p:cNvSpPr>
              <p:nvPr/>
            </p:nvSpPr>
            <p:spPr bwMode="auto">
              <a:xfrm>
                <a:off x="1701" y="128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27" name="Freeform 421"/>
              <p:cNvSpPr>
                <a:spLocks/>
              </p:cNvSpPr>
              <p:nvPr/>
            </p:nvSpPr>
            <p:spPr bwMode="auto">
              <a:xfrm>
                <a:off x="1646" y="127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28" name="Freeform 422"/>
              <p:cNvSpPr>
                <a:spLocks noEditPoints="1"/>
              </p:cNvSpPr>
              <p:nvPr/>
            </p:nvSpPr>
            <p:spPr bwMode="auto">
              <a:xfrm>
                <a:off x="1642" y="1271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29" name="Freeform 423"/>
              <p:cNvSpPr>
                <a:spLocks/>
              </p:cNvSpPr>
              <p:nvPr/>
            </p:nvSpPr>
            <p:spPr bwMode="auto">
              <a:xfrm>
                <a:off x="1654" y="129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30" name="Freeform 424"/>
              <p:cNvSpPr>
                <a:spLocks noEditPoints="1"/>
              </p:cNvSpPr>
              <p:nvPr/>
            </p:nvSpPr>
            <p:spPr bwMode="auto">
              <a:xfrm>
                <a:off x="1649" y="129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31" name="Freeform 425"/>
              <p:cNvSpPr>
                <a:spLocks/>
              </p:cNvSpPr>
              <p:nvPr/>
            </p:nvSpPr>
            <p:spPr bwMode="auto">
              <a:xfrm>
                <a:off x="1699" y="1276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32" name="Freeform 426"/>
              <p:cNvSpPr>
                <a:spLocks noEditPoints="1"/>
              </p:cNvSpPr>
              <p:nvPr/>
            </p:nvSpPr>
            <p:spPr bwMode="auto">
              <a:xfrm>
                <a:off x="1694" y="1271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33" name="Freeform 427"/>
              <p:cNvSpPr>
                <a:spLocks/>
              </p:cNvSpPr>
              <p:nvPr/>
            </p:nvSpPr>
            <p:spPr bwMode="auto">
              <a:xfrm>
                <a:off x="1766" y="136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34" name="Freeform 428"/>
              <p:cNvSpPr>
                <a:spLocks noEditPoints="1"/>
              </p:cNvSpPr>
              <p:nvPr/>
            </p:nvSpPr>
            <p:spPr bwMode="auto">
              <a:xfrm>
                <a:off x="1761" y="1365"/>
                <a:ext cx="117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35" name="Freeform 429"/>
              <p:cNvSpPr>
                <a:spLocks/>
              </p:cNvSpPr>
              <p:nvPr/>
            </p:nvSpPr>
            <p:spPr bwMode="auto">
              <a:xfrm>
                <a:off x="1676" y="122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36" name="Freeform 430"/>
              <p:cNvSpPr>
                <a:spLocks noEditPoints="1"/>
              </p:cNvSpPr>
              <p:nvPr/>
            </p:nvSpPr>
            <p:spPr bwMode="auto">
              <a:xfrm>
                <a:off x="1671" y="121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37" name="Freeform 431"/>
              <p:cNvSpPr>
                <a:spLocks/>
              </p:cNvSpPr>
              <p:nvPr/>
            </p:nvSpPr>
            <p:spPr bwMode="auto">
              <a:xfrm>
                <a:off x="1684" y="143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38" name="Freeform 432"/>
              <p:cNvSpPr>
                <a:spLocks noEditPoints="1"/>
              </p:cNvSpPr>
              <p:nvPr/>
            </p:nvSpPr>
            <p:spPr bwMode="auto">
              <a:xfrm>
                <a:off x="1679" y="1432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39" name="Freeform 433"/>
              <p:cNvSpPr>
                <a:spLocks/>
              </p:cNvSpPr>
              <p:nvPr/>
            </p:nvSpPr>
            <p:spPr bwMode="auto">
              <a:xfrm>
                <a:off x="1789" y="1384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40" name="Freeform 434"/>
              <p:cNvSpPr>
                <a:spLocks noEditPoints="1"/>
              </p:cNvSpPr>
              <p:nvPr/>
            </p:nvSpPr>
            <p:spPr bwMode="auto">
              <a:xfrm>
                <a:off x="1784" y="137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41" name="Freeform 435"/>
              <p:cNvSpPr>
                <a:spLocks/>
              </p:cNvSpPr>
              <p:nvPr/>
            </p:nvSpPr>
            <p:spPr bwMode="auto">
              <a:xfrm>
                <a:off x="1721" y="128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42" name="Freeform 436"/>
              <p:cNvSpPr>
                <a:spLocks noEditPoints="1"/>
              </p:cNvSpPr>
              <p:nvPr/>
            </p:nvSpPr>
            <p:spPr bwMode="auto">
              <a:xfrm>
                <a:off x="1716" y="128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43" name="Freeform 437"/>
              <p:cNvSpPr>
                <a:spLocks/>
              </p:cNvSpPr>
              <p:nvPr/>
            </p:nvSpPr>
            <p:spPr bwMode="auto">
              <a:xfrm>
                <a:off x="2073" y="1588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44" name="Freeform 438"/>
              <p:cNvSpPr>
                <a:spLocks noEditPoints="1"/>
              </p:cNvSpPr>
              <p:nvPr/>
            </p:nvSpPr>
            <p:spPr bwMode="auto">
              <a:xfrm>
                <a:off x="2068" y="1583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45" name="Freeform 439"/>
              <p:cNvSpPr>
                <a:spLocks/>
              </p:cNvSpPr>
              <p:nvPr/>
            </p:nvSpPr>
            <p:spPr bwMode="auto">
              <a:xfrm>
                <a:off x="1908" y="1469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46" name="Freeform 440"/>
              <p:cNvSpPr>
                <a:spLocks noEditPoints="1"/>
              </p:cNvSpPr>
              <p:nvPr/>
            </p:nvSpPr>
            <p:spPr bwMode="auto">
              <a:xfrm>
                <a:off x="1903" y="146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47" name="Freeform 441"/>
              <p:cNvSpPr>
                <a:spLocks/>
              </p:cNvSpPr>
              <p:nvPr/>
            </p:nvSpPr>
            <p:spPr bwMode="auto">
              <a:xfrm>
                <a:off x="1676" y="144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48" name="Freeform 442"/>
              <p:cNvSpPr>
                <a:spLocks noEditPoints="1"/>
              </p:cNvSpPr>
              <p:nvPr/>
            </p:nvSpPr>
            <p:spPr bwMode="auto">
              <a:xfrm>
                <a:off x="1671" y="144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49" name="Freeform 443"/>
              <p:cNvSpPr>
                <a:spLocks/>
              </p:cNvSpPr>
              <p:nvPr/>
            </p:nvSpPr>
            <p:spPr bwMode="auto">
              <a:xfrm>
                <a:off x="1729" y="1369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50" name="Freeform 444"/>
              <p:cNvSpPr>
                <a:spLocks noEditPoints="1"/>
              </p:cNvSpPr>
              <p:nvPr/>
            </p:nvSpPr>
            <p:spPr bwMode="auto">
              <a:xfrm>
                <a:off x="1724" y="1365"/>
                <a:ext cx="116" cy="113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51" name="Freeform 445"/>
              <p:cNvSpPr>
                <a:spLocks/>
              </p:cNvSpPr>
              <p:nvPr/>
            </p:nvSpPr>
            <p:spPr bwMode="auto">
              <a:xfrm>
                <a:off x="1744" y="1273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52" name="Freeform 446"/>
              <p:cNvSpPr>
                <a:spLocks noEditPoints="1"/>
              </p:cNvSpPr>
              <p:nvPr/>
            </p:nvSpPr>
            <p:spPr bwMode="auto">
              <a:xfrm>
                <a:off x="1739" y="1268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53" name="Freeform 447"/>
              <p:cNvSpPr>
                <a:spLocks/>
              </p:cNvSpPr>
              <p:nvPr/>
            </p:nvSpPr>
            <p:spPr bwMode="auto">
              <a:xfrm>
                <a:off x="1624" y="132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54" name="Freeform 448"/>
              <p:cNvSpPr>
                <a:spLocks noEditPoints="1"/>
              </p:cNvSpPr>
              <p:nvPr/>
            </p:nvSpPr>
            <p:spPr bwMode="auto">
              <a:xfrm>
                <a:off x="1619" y="132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55" name="Freeform 449"/>
              <p:cNvSpPr>
                <a:spLocks/>
              </p:cNvSpPr>
              <p:nvPr/>
            </p:nvSpPr>
            <p:spPr bwMode="auto">
              <a:xfrm>
                <a:off x="1497" y="1276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56" name="Freeform 450"/>
              <p:cNvSpPr>
                <a:spLocks noEditPoints="1"/>
              </p:cNvSpPr>
              <p:nvPr/>
            </p:nvSpPr>
            <p:spPr bwMode="auto">
              <a:xfrm>
                <a:off x="1492" y="127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57" name="Freeform 451"/>
              <p:cNvSpPr>
                <a:spLocks/>
              </p:cNvSpPr>
              <p:nvPr/>
            </p:nvSpPr>
            <p:spPr bwMode="auto">
              <a:xfrm>
                <a:off x="1624" y="136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58" name="Freeform 452"/>
              <p:cNvSpPr>
                <a:spLocks noEditPoints="1"/>
              </p:cNvSpPr>
              <p:nvPr/>
            </p:nvSpPr>
            <p:spPr bwMode="auto">
              <a:xfrm>
                <a:off x="1619" y="135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59" name="Freeform 453"/>
              <p:cNvSpPr>
                <a:spLocks/>
              </p:cNvSpPr>
              <p:nvPr/>
            </p:nvSpPr>
            <p:spPr bwMode="auto">
              <a:xfrm>
                <a:off x="1564" y="127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60" name="Freeform 454"/>
              <p:cNvSpPr>
                <a:spLocks noEditPoints="1"/>
              </p:cNvSpPr>
              <p:nvPr/>
            </p:nvSpPr>
            <p:spPr bwMode="auto">
              <a:xfrm>
                <a:off x="1559" y="1265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61" name="Freeform 455"/>
              <p:cNvSpPr>
                <a:spLocks/>
              </p:cNvSpPr>
              <p:nvPr/>
            </p:nvSpPr>
            <p:spPr bwMode="auto">
              <a:xfrm>
                <a:off x="1661" y="139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62" name="Freeform 456"/>
              <p:cNvSpPr>
                <a:spLocks noEditPoints="1"/>
              </p:cNvSpPr>
              <p:nvPr/>
            </p:nvSpPr>
            <p:spPr bwMode="auto">
              <a:xfrm>
                <a:off x="1656" y="138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63" name="Freeform 457"/>
              <p:cNvSpPr>
                <a:spLocks/>
              </p:cNvSpPr>
              <p:nvPr/>
            </p:nvSpPr>
            <p:spPr bwMode="auto">
              <a:xfrm>
                <a:off x="1564" y="126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64" name="Freeform 458"/>
              <p:cNvSpPr>
                <a:spLocks noEditPoints="1"/>
              </p:cNvSpPr>
              <p:nvPr/>
            </p:nvSpPr>
            <p:spPr bwMode="auto">
              <a:xfrm>
                <a:off x="1559" y="126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65" name="Freeform 459"/>
              <p:cNvSpPr>
                <a:spLocks/>
              </p:cNvSpPr>
              <p:nvPr/>
            </p:nvSpPr>
            <p:spPr bwMode="auto">
              <a:xfrm>
                <a:off x="1549" y="1215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66" name="Freeform 460"/>
              <p:cNvSpPr>
                <a:spLocks noEditPoints="1"/>
              </p:cNvSpPr>
              <p:nvPr/>
            </p:nvSpPr>
            <p:spPr bwMode="auto">
              <a:xfrm>
                <a:off x="1544" y="121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67" name="Freeform 461"/>
              <p:cNvSpPr>
                <a:spLocks/>
              </p:cNvSpPr>
              <p:nvPr/>
            </p:nvSpPr>
            <p:spPr bwMode="auto">
              <a:xfrm>
                <a:off x="1542" y="1191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68" name="Freeform 462"/>
              <p:cNvSpPr>
                <a:spLocks noEditPoints="1"/>
              </p:cNvSpPr>
              <p:nvPr/>
            </p:nvSpPr>
            <p:spPr bwMode="auto">
              <a:xfrm>
                <a:off x="1537" y="1186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69" name="Freeform 463"/>
              <p:cNvSpPr>
                <a:spLocks/>
              </p:cNvSpPr>
              <p:nvPr/>
            </p:nvSpPr>
            <p:spPr bwMode="auto">
              <a:xfrm>
                <a:off x="1542" y="1284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70" name="Freeform 464"/>
              <p:cNvSpPr>
                <a:spLocks noEditPoints="1"/>
              </p:cNvSpPr>
              <p:nvPr/>
            </p:nvSpPr>
            <p:spPr bwMode="auto">
              <a:xfrm>
                <a:off x="1537" y="1280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71" name="Freeform 465"/>
              <p:cNvSpPr>
                <a:spLocks/>
              </p:cNvSpPr>
              <p:nvPr/>
            </p:nvSpPr>
            <p:spPr bwMode="auto">
              <a:xfrm>
                <a:off x="1564" y="125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72" name="Freeform 466"/>
              <p:cNvSpPr>
                <a:spLocks noEditPoints="1"/>
              </p:cNvSpPr>
              <p:nvPr/>
            </p:nvSpPr>
            <p:spPr bwMode="auto">
              <a:xfrm>
                <a:off x="1559" y="125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73" name="Freeform 467"/>
              <p:cNvSpPr>
                <a:spLocks/>
              </p:cNvSpPr>
              <p:nvPr/>
            </p:nvSpPr>
            <p:spPr bwMode="auto">
              <a:xfrm>
                <a:off x="1512" y="1247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74" name="Freeform 468"/>
              <p:cNvSpPr>
                <a:spLocks noEditPoints="1"/>
              </p:cNvSpPr>
              <p:nvPr/>
            </p:nvSpPr>
            <p:spPr bwMode="auto">
              <a:xfrm>
                <a:off x="1507" y="1242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75" name="Freeform 469"/>
              <p:cNvSpPr>
                <a:spLocks/>
              </p:cNvSpPr>
              <p:nvPr/>
            </p:nvSpPr>
            <p:spPr bwMode="auto">
              <a:xfrm>
                <a:off x="1706" y="152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76" name="Freeform 470"/>
              <p:cNvSpPr>
                <a:spLocks noEditPoints="1"/>
              </p:cNvSpPr>
              <p:nvPr/>
            </p:nvSpPr>
            <p:spPr bwMode="auto">
              <a:xfrm>
                <a:off x="1701" y="151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77" name="Freeform 471"/>
              <p:cNvSpPr>
                <a:spLocks/>
              </p:cNvSpPr>
              <p:nvPr/>
            </p:nvSpPr>
            <p:spPr bwMode="auto">
              <a:xfrm>
                <a:off x="1646" y="137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78" name="Freeform 472"/>
              <p:cNvSpPr>
                <a:spLocks noEditPoints="1"/>
              </p:cNvSpPr>
              <p:nvPr/>
            </p:nvSpPr>
            <p:spPr bwMode="auto">
              <a:xfrm>
                <a:off x="1642" y="1367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79" name="Freeform 473"/>
              <p:cNvSpPr>
                <a:spLocks/>
              </p:cNvSpPr>
              <p:nvPr/>
            </p:nvSpPr>
            <p:spPr bwMode="auto">
              <a:xfrm>
                <a:off x="1422" y="117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80" name="Freeform 474"/>
              <p:cNvSpPr>
                <a:spLocks noEditPoints="1"/>
              </p:cNvSpPr>
              <p:nvPr/>
            </p:nvSpPr>
            <p:spPr bwMode="auto">
              <a:xfrm>
                <a:off x="1417" y="117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81" name="Freeform 475"/>
              <p:cNvSpPr>
                <a:spLocks/>
              </p:cNvSpPr>
              <p:nvPr/>
            </p:nvSpPr>
            <p:spPr bwMode="auto">
              <a:xfrm>
                <a:off x="1998" y="1746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82" name="Freeform 476"/>
              <p:cNvSpPr>
                <a:spLocks noEditPoints="1"/>
              </p:cNvSpPr>
              <p:nvPr/>
            </p:nvSpPr>
            <p:spPr bwMode="auto">
              <a:xfrm>
                <a:off x="1993" y="1741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83" name="Freeform 477"/>
              <p:cNvSpPr>
                <a:spLocks/>
              </p:cNvSpPr>
              <p:nvPr/>
            </p:nvSpPr>
            <p:spPr bwMode="auto">
              <a:xfrm>
                <a:off x="1699" y="1351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84" name="Freeform 478"/>
              <p:cNvSpPr>
                <a:spLocks noEditPoints="1"/>
              </p:cNvSpPr>
              <p:nvPr/>
            </p:nvSpPr>
            <p:spPr bwMode="auto">
              <a:xfrm>
                <a:off x="1694" y="134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85" name="Freeform 479"/>
              <p:cNvSpPr>
                <a:spLocks/>
              </p:cNvSpPr>
              <p:nvPr/>
            </p:nvSpPr>
            <p:spPr bwMode="auto">
              <a:xfrm>
                <a:off x="1572" y="1308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86" name="Freeform 480"/>
              <p:cNvSpPr>
                <a:spLocks noEditPoints="1"/>
              </p:cNvSpPr>
              <p:nvPr/>
            </p:nvSpPr>
            <p:spPr bwMode="auto">
              <a:xfrm>
                <a:off x="1567" y="1303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87" name="Freeform 481"/>
              <p:cNvSpPr>
                <a:spLocks/>
              </p:cNvSpPr>
              <p:nvPr/>
            </p:nvSpPr>
            <p:spPr bwMode="auto">
              <a:xfrm>
                <a:off x="1542" y="1305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88" name="Freeform 482"/>
              <p:cNvSpPr>
                <a:spLocks noEditPoints="1"/>
              </p:cNvSpPr>
              <p:nvPr/>
            </p:nvSpPr>
            <p:spPr bwMode="auto">
              <a:xfrm>
                <a:off x="1537" y="1300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89" name="Freeform 483"/>
              <p:cNvSpPr>
                <a:spLocks/>
              </p:cNvSpPr>
              <p:nvPr/>
            </p:nvSpPr>
            <p:spPr bwMode="auto">
              <a:xfrm>
                <a:off x="1534" y="129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90" name="Freeform 484"/>
              <p:cNvSpPr>
                <a:spLocks noEditPoints="1"/>
              </p:cNvSpPr>
              <p:nvPr/>
            </p:nvSpPr>
            <p:spPr bwMode="auto">
              <a:xfrm>
                <a:off x="1529" y="129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91" name="Freeform 485"/>
              <p:cNvSpPr>
                <a:spLocks/>
              </p:cNvSpPr>
              <p:nvPr/>
            </p:nvSpPr>
            <p:spPr bwMode="auto">
              <a:xfrm>
                <a:off x="1624" y="140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92" name="Freeform 486"/>
              <p:cNvSpPr>
                <a:spLocks noEditPoints="1"/>
              </p:cNvSpPr>
              <p:nvPr/>
            </p:nvSpPr>
            <p:spPr bwMode="auto">
              <a:xfrm>
                <a:off x="1619" y="140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93" name="Freeform 487"/>
              <p:cNvSpPr>
                <a:spLocks/>
              </p:cNvSpPr>
              <p:nvPr/>
            </p:nvSpPr>
            <p:spPr bwMode="auto">
              <a:xfrm>
                <a:off x="1602" y="141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94" name="Freeform 488"/>
              <p:cNvSpPr>
                <a:spLocks noEditPoints="1"/>
              </p:cNvSpPr>
              <p:nvPr/>
            </p:nvSpPr>
            <p:spPr bwMode="auto">
              <a:xfrm>
                <a:off x="1597" y="140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95" name="Freeform 489"/>
              <p:cNvSpPr>
                <a:spLocks/>
              </p:cNvSpPr>
              <p:nvPr/>
            </p:nvSpPr>
            <p:spPr bwMode="auto">
              <a:xfrm>
                <a:off x="1415" y="1209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96" name="Freeform 490"/>
              <p:cNvSpPr>
                <a:spLocks noEditPoints="1"/>
              </p:cNvSpPr>
              <p:nvPr/>
            </p:nvSpPr>
            <p:spPr bwMode="auto">
              <a:xfrm>
                <a:off x="1410" y="120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97" name="Freeform 491"/>
              <p:cNvSpPr>
                <a:spLocks/>
              </p:cNvSpPr>
              <p:nvPr/>
            </p:nvSpPr>
            <p:spPr bwMode="auto">
              <a:xfrm>
                <a:off x="1504" y="126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98" name="Freeform 492"/>
              <p:cNvSpPr>
                <a:spLocks noEditPoints="1"/>
              </p:cNvSpPr>
              <p:nvPr/>
            </p:nvSpPr>
            <p:spPr bwMode="auto">
              <a:xfrm>
                <a:off x="1499" y="125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99" name="Freeform 493"/>
              <p:cNvSpPr>
                <a:spLocks/>
              </p:cNvSpPr>
              <p:nvPr/>
            </p:nvSpPr>
            <p:spPr bwMode="auto">
              <a:xfrm>
                <a:off x="1886" y="1594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00" name="Freeform 494"/>
              <p:cNvSpPr>
                <a:spLocks noEditPoints="1"/>
              </p:cNvSpPr>
              <p:nvPr/>
            </p:nvSpPr>
            <p:spPr bwMode="auto">
              <a:xfrm>
                <a:off x="1881" y="1589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01" name="Freeform 495"/>
              <p:cNvSpPr>
                <a:spLocks/>
              </p:cNvSpPr>
              <p:nvPr/>
            </p:nvSpPr>
            <p:spPr bwMode="auto">
              <a:xfrm>
                <a:off x="1938" y="1571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02" name="Freeform 496"/>
              <p:cNvSpPr>
                <a:spLocks noEditPoints="1"/>
              </p:cNvSpPr>
              <p:nvPr/>
            </p:nvSpPr>
            <p:spPr bwMode="auto">
              <a:xfrm>
                <a:off x="1933" y="156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03" name="Freeform 497"/>
              <p:cNvSpPr>
                <a:spLocks/>
              </p:cNvSpPr>
              <p:nvPr/>
            </p:nvSpPr>
            <p:spPr bwMode="auto">
              <a:xfrm>
                <a:off x="1415" y="91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04" name="Freeform 498"/>
              <p:cNvSpPr>
                <a:spLocks noEditPoints="1"/>
              </p:cNvSpPr>
              <p:nvPr/>
            </p:nvSpPr>
            <p:spPr bwMode="auto">
              <a:xfrm>
                <a:off x="1410" y="91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05" name="Freeform 499"/>
              <p:cNvSpPr>
                <a:spLocks/>
              </p:cNvSpPr>
              <p:nvPr/>
            </p:nvSpPr>
            <p:spPr bwMode="auto">
              <a:xfrm>
                <a:off x="1422" y="116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06" name="Freeform 500"/>
              <p:cNvSpPr>
                <a:spLocks noEditPoints="1"/>
              </p:cNvSpPr>
              <p:nvPr/>
            </p:nvSpPr>
            <p:spPr bwMode="auto">
              <a:xfrm>
                <a:off x="1417" y="115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07" name="Freeform 501"/>
              <p:cNvSpPr>
                <a:spLocks/>
              </p:cNvSpPr>
              <p:nvPr/>
            </p:nvSpPr>
            <p:spPr bwMode="auto">
              <a:xfrm>
                <a:off x="1519" y="122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08" name="Freeform 502"/>
              <p:cNvSpPr>
                <a:spLocks noEditPoints="1"/>
              </p:cNvSpPr>
              <p:nvPr/>
            </p:nvSpPr>
            <p:spPr bwMode="auto">
              <a:xfrm>
                <a:off x="1514" y="121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09" name="Freeform 503"/>
              <p:cNvSpPr>
                <a:spLocks/>
              </p:cNvSpPr>
              <p:nvPr/>
            </p:nvSpPr>
            <p:spPr bwMode="auto">
              <a:xfrm>
                <a:off x="1400" y="1121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10" name="Freeform 504"/>
              <p:cNvSpPr>
                <a:spLocks noEditPoints="1"/>
              </p:cNvSpPr>
              <p:nvPr/>
            </p:nvSpPr>
            <p:spPr bwMode="auto">
              <a:xfrm>
                <a:off x="1395" y="111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11" name="Freeform 505"/>
              <p:cNvSpPr>
                <a:spLocks/>
              </p:cNvSpPr>
              <p:nvPr/>
            </p:nvSpPr>
            <p:spPr bwMode="auto">
              <a:xfrm>
                <a:off x="1504" y="121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12" name="Freeform 506"/>
              <p:cNvSpPr>
                <a:spLocks noEditPoints="1"/>
              </p:cNvSpPr>
              <p:nvPr/>
            </p:nvSpPr>
            <p:spPr bwMode="auto">
              <a:xfrm>
                <a:off x="1499" y="120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13" name="Freeform 507"/>
              <p:cNvSpPr>
                <a:spLocks/>
              </p:cNvSpPr>
              <p:nvPr/>
            </p:nvSpPr>
            <p:spPr bwMode="auto">
              <a:xfrm>
                <a:off x="1475" y="1168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14" name="Freeform 508"/>
              <p:cNvSpPr>
                <a:spLocks noEditPoints="1"/>
              </p:cNvSpPr>
              <p:nvPr/>
            </p:nvSpPr>
            <p:spPr bwMode="auto">
              <a:xfrm>
                <a:off x="1470" y="116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15" name="Freeform 509"/>
              <p:cNvSpPr>
                <a:spLocks/>
              </p:cNvSpPr>
              <p:nvPr/>
            </p:nvSpPr>
            <p:spPr bwMode="auto">
              <a:xfrm>
                <a:off x="1489" y="120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16" name="Freeform 510"/>
              <p:cNvSpPr>
                <a:spLocks noEditPoints="1"/>
              </p:cNvSpPr>
              <p:nvPr/>
            </p:nvSpPr>
            <p:spPr bwMode="auto">
              <a:xfrm>
                <a:off x="1485" y="1195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17" name="Freeform 511"/>
              <p:cNvSpPr>
                <a:spLocks/>
              </p:cNvSpPr>
              <p:nvPr/>
            </p:nvSpPr>
            <p:spPr bwMode="auto">
              <a:xfrm>
                <a:off x="1534" y="122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18" name="Freeform 512"/>
              <p:cNvSpPr>
                <a:spLocks noEditPoints="1"/>
              </p:cNvSpPr>
              <p:nvPr/>
            </p:nvSpPr>
            <p:spPr bwMode="auto">
              <a:xfrm>
                <a:off x="1529" y="122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19" name="Freeform 513"/>
              <p:cNvSpPr>
                <a:spLocks/>
              </p:cNvSpPr>
              <p:nvPr/>
            </p:nvSpPr>
            <p:spPr bwMode="auto">
              <a:xfrm>
                <a:off x="1602" y="129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20" name="Freeform 514"/>
              <p:cNvSpPr>
                <a:spLocks noEditPoints="1"/>
              </p:cNvSpPr>
              <p:nvPr/>
            </p:nvSpPr>
            <p:spPr bwMode="auto">
              <a:xfrm>
                <a:off x="1597" y="128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21" name="Freeform 515"/>
              <p:cNvSpPr>
                <a:spLocks/>
              </p:cNvSpPr>
              <p:nvPr/>
            </p:nvSpPr>
            <p:spPr bwMode="auto">
              <a:xfrm>
                <a:off x="1557" y="1276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22" name="Freeform 516"/>
              <p:cNvSpPr>
                <a:spLocks noEditPoints="1"/>
              </p:cNvSpPr>
              <p:nvPr/>
            </p:nvSpPr>
            <p:spPr bwMode="auto">
              <a:xfrm>
                <a:off x="1552" y="1271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23" name="Freeform 517"/>
              <p:cNvSpPr>
                <a:spLocks/>
              </p:cNvSpPr>
              <p:nvPr/>
            </p:nvSpPr>
            <p:spPr bwMode="auto">
              <a:xfrm>
                <a:off x="1594" y="133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24" name="Freeform 518"/>
              <p:cNvSpPr>
                <a:spLocks noEditPoints="1"/>
              </p:cNvSpPr>
              <p:nvPr/>
            </p:nvSpPr>
            <p:spPr bwMode="auto">
              <a:xfrm>
                <a:off x="1589" y="132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25" name="Freeform 519"/>
              <p:cNvSpPr>
                <a:spLocks/>
              </p:cNvSpPr>
              <p:nvPr/>
            </p:nvSpPr>
            <p:spPr bwMode="auto">
              <a:xfrm>
                <a:off x="1676" y="128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26" name="Freeform 520"/>
              <p:cNvSpPr>
                <a:spLocks noEditPoints="1"/>
              </p:cNvSpPr>
              <p:nvPr/>
            </p:nvSpPr>
            <p:spPr bwMode="auto">
              <a:xfrm>
                <a:off x="1671" y="128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27" name="Freeform 521"/>
              <p:cNvSpPr>
                <a:spLocks/>
              </p:cNvSpPr>
              <p:nvPr/>
            </p:nvSpPr>
            <p:spPr bwMode="auto">
              <a:xfrm>
                <a:off x="1729" y="1296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28" name="Freeform 522"/>
              <p:cNvSpPr>
                <a:spLocks noEditPoints="1"/>
              </p:cNvSpPr>
              <p:nvPr/>
            </p:nvSpPr>
            <p:spPr bwMode="auto">
              <a:xfrm>
                <a:off x="1724" y="1291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29" name="Freeform 523"/>
              <p:cNvSpPr>
                <a:spLocks/>
              </p:cNvSpPr>
              <p:nvPr/>
            </p:nvSpPr>
            <p:spPr bwMode="auto">
              <a:xfrm>
                <a:off x="2125" y="1536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30" name="Freeform 524"/>
              <p:cNvSpPr>
                <a:spLocks noEditPoints="1"/>
              </p:cNvSpPr>
              <p:nvPr/>
            </p:nvSpPr>
            <p:spPr bwMode="auto">
              <a:xfrm>
                <a:off x="2120" y="153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31" name="Freeform 525"/>
              <p:cNvSpPr>
                <a:spLocks/>
              </p:cNvSpPr>
              <p:nvPr/>
            </p:nvSpPr>
            <p:spPr bwMode="auto">
              <a:xfrm>
                <a:off x="1699" y="1109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32" name="Freeform 526"/>
              <p:cNvSpPr>
                <a:spLocks noEditPoints="1"/>
              </p:cNvSpPr>
              <p:nvPr/>
            </p:nvSpPr>
            <p:spPr bwMode="auto">
              <a:xfrm>
                <a:off x="1694" y="110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33" name="Freeform 527"/>
              <p:cNvSpPr>
                <a:spLocks/>
              </p:cNvSpPr>
              <p:nvPr/>
            </p:nvSpPr>
            <p:spPr bwMode="auto">
              <a:xfrm>
                <a:off x="1751" y="135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34" name="Freeform 528"/>
              <p:cNvSpPr>
                <a:spLocks noEditPoints="1"/>
              </p:cNvSpPr>
              <p:nvPr/>
            </p:nvSpPr>
            <p:spPr bwMode="auto">
              <a:xfrm>
                <a:off x="1746" y="135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35" name="Freeform 529"/>
              <p:cNvSpPr>
                <a:spLocks/>
              </p:cNvSpPr>
              <p:nvPr/>
            </p:nvSpPr>
            <p:spPr bwMode="auto">
              <a:xfrm>
                <a:off x="1579" y="127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36" name="Freeform 530"/>
              <p:cNvSpPr>
                <a:spLocks noEditPoints="1"/>
              </p:cNvSpPr>
              <p:nvPr/>
            </p:nvSpPr>
            <p:spPr bwMode="auto">
              <a:xfrm>
                <a:off x="1574" y="127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37" name="Freeform 531"/>
              <p:cNvSpPr>
                <a:spLocks/>
              </p:cNvSpPr>
              <p:nvPr/>
            </p:nvSpPr>
            <p:spPr bwMode="auto">
              <a:xfrm>
                <a:off x="1266" y="920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38" name="Freeform 532"/>
              <p:cNvSpPr>
                <a:spLocks noEditPoints="1"/>
              </p:cNvSpPr>
              <p:nvPr/>
            </p:nvSpPr>
            <p:spPr bwMode="auto">
              <a:xfrm>
                <a:off x="1261" y="915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39" name="Freeform 533"/>
              <p:cNvSpPr>
                <a:spLocks/>
              </p:cNvSpPr>
              <p:nvPr/>
            </p:nvSpPr>
            <p:spPr bwMode="auto">
              <a:xfrm>
                <a:off x="1295" y="112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40" name="Freeform 534"/>
              <p:cNvSpPr>
                <a:spLocks noEditPoints="1"/>
              </p:cNvSpPr>
              <p:nvPr/>
            </p:nvSpPr>
            <p:spPr bwMode="auto">
              <a:xfrm>
                <a:off x="1290" y="111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41" name="Freeform 535"/>
              <p:cNvSpPr>
                <a:spLocks/>
              </p:cNvSpPr>
              <p:nvPr/>
            </p:nvSpPr>
            <p:spPr bwMode="auto">
              <a:xfrm>
                <a:off x="1325" y="115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42" name="Freeform 536"/>
              <p:cNvSpPr>
                <a:spLocks noEditPoints="1"/>
              </p:cNvSpPr>
              <p:nvPr/>
            </p:nvSpPr>
            <p:spPr bwMode="auto">
              <a:xfrm>
                <a:off x="1320" y="114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43" name="Freeform 537"/>
              <p:cNvSpPr>
                <a:spLocks/>
              </p:cNvSpPr>
              <p:nvPr/>
            </p:nvSpPr>
            <p:spPr bwMode="auto">
              <a:xfrm>
                <a:off x="1347" y="97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44" name="Freeform 538"/>
              <p:cNvSpPr>
                <a:spLocks noEditPoints="1"/>
              </p:cNvSpPr>
              <p:nvPr/>
            </p:nvSpPr>
            <p:spPr bwMode="auto">
              <a:xfrm>
                <a:off x="1342" y="97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45" name="Freeform 539"/>
              <p:cNvSpPr>
                <a:spLocks/>
              </p:cNvSpPr>
              <p:nvPr/>
            </p:nvSpPr>
            <p:spPr bwMode="auto">
              <a:xfrm>
                <a:off x="1310" y="103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46" name="Freeform 540"/>
              <p:cNvSpPr>
                <a:spLocks noEditPoints="1"/>
              </p:cNvSpPr>
              <p:nvPr/>
            </p:nvSpPr>
            <p:spPr bwMode="auto">
              <a:xfrm>
                <a:off x="1305" y="103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47" name="Freeform 541"/>
              <p:cNvSpPr>
                <a:spLocks/>
              </p:cNvSpPr>
              <p:nvPr/>
            </p:nvSpPr>
            <p:spPr bwMode="auto">
              <a:xfrm>
                <a:off x="1280" y="100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48" name="Freeform 542"/>
              <p:cNvSpPr>
                <a:spLocks noEditPoints="1"/>
              </p:cNvSpPr>
              <p:nvPr/>
            </p:nvSpPr>
            <p:spPr bwMode="auto">
              <a:xfrm>
                <a:off x="1276" y="100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49" name="Freeform 543"/>
              <p:cNvSpPr>
                <a:spLocks/>
              </p:cNvSpPr>
              <p:nvPr/>
            </p:nvSpPr>
            <p:spPr bwMode="auto">
              <a:xfrm>
                <a:off x="1617" y="129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50" name="Freeform 544"/>
              <p:cNvSpPr>
                <a:spLocks noEditPoints="1"/>
              </p:cNvSpPr>
              <p:nvPr/>
            </p:nvSpPr>
            <p:spPr bwMode="auto">
              <a:xfrm>
                <a:off x="1612" y="129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51" name="Freeform 545"/>
              <p:cNvSpPr>
                <a:spLocks/>
              </p:cNvSpPr>
              <p:nvPr/>
            </p:nvSpPr>
            <p:spPr bwMode="auto">
              <a:xfrm>
                <a:off x="1542" y="1212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52" name="Freeform 546"/>
              <p:cNvSpPr>
                <a:spLocks noEditPoints="1"/>
              </p:cNvSpPr>
              <p:nvPr/>
            </p:nvSpPr>
            <p:spPr bwMode="auto">
              <a:xfrm>
                <a:off x="1537" y="120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53" name="Freeform 547"/>
              <p:cNvSpPr>
                <a:spLocks/>
              </p:cNvSpPr>
              <p:nvPr/>
            </p:nvSpPr>
            <p:spPr bwMode="auto">
              <a:xfrm>
                <a:off x="1721" y="141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54" name="Freeform 548"/>
              <p:cNvSpPr>
                <a:spLocks noEditPoints="1"/>
              </p:cNvSpPr>
              <p:nvPr/>
            </p:nvSpPr>
            <p:spPr bwMode="auto">
              <a:xfrm>
                <a:off x="1716" y="141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55" name="Freeform 549"/>
              <p:cNvSpPr>
                <a:spLocks/>
              </p:cNvSpPr>
              <p:nvPr/>
            </p:nvSpPr>
            <p:spPr bwMode="auto">
              <a:xfrm>
                <a:off x="1564" y="121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56" name="Freeform 550"/>
              <p:cNvSpPr>
                <a:spLocks noEditPoints="1"/>
              </p:cNvSpPr>
              <p:nvPr/>
            </p:nvSpPr>
            <p:spPr bwMode="auto">
              <a:xfrm>
                <a:off x="1559" y="120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57" name="Freeform 551"/>
              <p:cNvSpPr>
                <a:spLocks/>
              </p:cNvSpPr>
              <p:nvPr/>
            </p:nvSpPr>
            <p:spPr bwMode="auto">
              <a:xfrm>
                <a:off x="1497" y="121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58" name="Freeform 552"/>
              <p:cNvSpPr>
                <a:spLocks noEditPoints="1"/>
              </p:cNvSpPr>
              <p:nvPr/>
            </p:nvSpPr>
            <p:spPr bwMode="auto">
              <a:xfrm>
                <a:off x="1492" y="120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59" name="Freeform 553"/>
              <p:cNvSpPr>
                <a:spLocks/>
              </p:cNvSpPr>
              <p:nvPr/>
            </p:nvSpPr>
            <p:spPr bwMode="auto">
              <a:xfrm>
                <a:off x="1953" y="135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60" name="Freeform 554"/>
              <p:cNvSpPr>
                <a:spLocks noEditPoints="1"/>
              </p:cNvSpPr>
              <p:nvPr/>
            </p:nvSpPr>
            <p:spPr bwMode="auto">
              <a:xfrm>
                <a:off x="1948" y="135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61" name="Freeform 555"/>
              <p:cNvSpPr>
                <a:spLocks/>
              </p:cNvSpPr>
              <p:nvPr/>
            </p:nvSpPr>
            <p:spPr bwMode="auto">
              <a:xfrm>
                <a:off x="1729" y="1500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62" name="Freeform 556"/>
              <p:cNvSpPr>
                <a:spLocks noEditPoints="1"/>
              </p:cNvSpPr>
              <p:nvPr/>
            </p:nvSpPr>
            <p:spPr bwMode="auto">
              <a:xfrm>
                <a:off x="1724" y="1496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63" name="Freeform 557"/>
              <p:cNvSpPr>
                <a:spLocks/>
              </p:cNvSpPr>
              <p:nvPr/>
            </p:nvSpPr>
            <p:spPr bwMode="auto">
              <a:xfrm>
                <a:off x="1654" y="1174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64" name="Freeform 558"/>
              <p:cNvSpPr>
                <a:spLocks noEditPoints="1"/>
              </p:cNvSpPr>
              <p:nvPr/>
            </p:nvSpPr>
            <p:spPr bwMode="auto">
              <a:xfrm>
                <a:off x="1649" y="116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65" name="Freeform 559"/>
              <p:cNvSpPr>
                <a:spLocks/>
              </p:cNvSpPr>
              <p:nvPr/>
            </p:nvSpPr>
            <p:spPr bwMode="auto">
              <a:xfrm>
                <a:off x="1617" y="126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66" name="Freeform 560"/>
              <p:cNvSpPr>
                <a:spLocks noEditPoints="1"/>
              </p:cNvSpPr>
              <p:nvPr/>
            </p:nvSpPr>
            <p:spPr bwMode="auto">
              <a:xfrm>
                <a:off x="1612" y="1259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67" name="Freeform 561"/>
              <p:cNvSpPr>
                <a:spLocks/>
              </p:cNvSpPr>
              <p:nvPr/>
            </p:nvSpPr>
            <p:spPr bwMode="auto">
              <a:xfrm>
                <a:off x="1669" y="136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68" name="Freeform 562"/>
              <p:cNvSpPr>
                <a:spLocks noEditPoints="1"/>
              </p:cNvSpPr>
              <p:nvPr/>
            </p:nvSpPr>
            <p:spPr bwMode="auto">
              <a:xfrm>
                <a:off x="1664" y="1365"/>
                <a:ext cx="117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69" name="Freeform 563"/>
              <p:cNvSpPr>
                <a:spLocks/>
              </p:cNvSpPr>
              <p:nvPr/>
            </p:nvSpPr>
            <p:spPr bwMode="auto">
              <a:xfrm>
                <a:off x="2865" y="187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70" name="Freeform 564"/>
              <p:cNvSpPr>
                <a:spLocks noEditPoints="1"/>
              </p:cNvSpPr>
              <p:nvPr/>
            </p:nvSpPr>
            <p:spPr bwMode="auto">
              <a:xfrm>
                <a:off x="2860" y="186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71" name="Freeform 565"/>
              <p:cNvSpPr>
                <a:spLocks/>
              </p:cNvSpPr>
              <p:nvPr/>
            </p:nvSpPr>
            <p:spPr bwMode="auto">
              <a:xfrm>
                <a:off x="3380" y="2569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72" name="Freeform 566"/>
              <p:cNvSpPr>
                <a:spLocks noEditPoints="1"/>
              </p:cNvSpPr>
              <p:nvPr/>
            </p:nvSpPr>
            <p:spPr bwMode="auto">
              <a:xfrm>
                <a:off x="3375" y="256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73" name="Freeform 567"/>
              <p:cNvSpPr>
                <a:spLocks/>
              </p:cNvSpPr>
              <p:nvPr/>
            </p:nvSpPr>
            <p:spPr bwMode="auto">
              <a:xfrm>
                <a:off x="1579" y="973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74" name="Freeform 568"/>
              <p:cNvSpPr>
                <a:spLocks noEditPoints="1"/>
              </p:cNvSpPr>
              <p:nvPr/>
            </p:nvSpPr>
            <p:spPr bwMode="auto">
              <a:xfrm>
                <a:off x="1574" y="96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75" name="Freeform 569"/>
              <p:cNvSpPr>
                <a:spLocks/>
              </p:cNvSpPr>
              <p:nvPr/>
            </p:nvSpPr>
            <p:spPr bwMode="auto">
              <a:xfrm>
                <a:off x="1430" y="109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76" name="Freeform 570"/>
              <p:cNvSpPr>
                <a:spLocks noEditPoints="1"/>
              </p:cNvSpPr>
              <p:nvPr/>
            </p:nvSpPr>
            <p:spPr bwMode="auto">
              <a:xfrm>
                <a:off x="1425" y="108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77" name="Freeform 571"/>
              <p:cNvSpPr>
                <a:spLocks/>
              </p:cNvSpPr>
              <p:nvPr/>
            </p:nvSpPr>
            <p:spPr bwMode="auto">
              <a:xfrm>
                <a:off x="1385" y="1384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78" name="Freeform 572"/>
              <p:cNvSpPr>
                <a:spLocks noEditPoints="1"/>
              </p:cNvSpPr>
              <p:nvPr/>
            </p:nvSpPr>
            <p:spPr bwMode="auto">
              <a:xfrm>
                <a:off x="1380" y="137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79" name="Freeform 573"/>
              <p:cNvSpPr>
                <a:spLocks/>
              </p:cNvSpPr>
              <p:nvPr/>
            </p:nvSpPr>
            <p:spPr bwMode="auto">
              <a:xfrm>
                <a:off x="1564" y="113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80" name="Freeform 574"/>
              <p:cNvSpPr>
                <a:spLocks noEditPoints="1"/>
              </p:cNvSpPr>
              <p:nvPr/>
            </p:nvSpPr>
            <p:spPr bwMode="auto">
              <a:xfrm>
                <a:off x="1559" y="1125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81" name="Freeform 575"/>
              <p:cNvSpPr>
                <a:spLocks/>
              </p:cNvSpPr>
              <p:nvPr/>
            </p:nvSpPr>
            <p:spPr bwMode="auto">
              <a:xfrm>
                <a:off x="2925" y="2939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82" name="Freeform 576"/>
              <p:cNvSpPr>
                <a:spLocks noEditPoints="1"/>
              </p:cNvSpPr>
              <p:nvPr/>
            </p:nvSpPr>
            <p:spPr bwMode="auto">
              <a:xfrm>
                <a:off x="2920" y="2935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83" name="Freeform 577"/>
              <p:cNvSpPr>
                <a:spLocks/>
              </p:cNvSpPr>
              <p:nvPr/>
            </p:nvSpPr>
            <p:spPr bwMode="auto">
              <a:xfrm>
                <a:off x="1467" y="112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84" name="Freeform 578"/>
              <p:cNvSpPr>
                <a:spLocks noEditPoints="1"/>
              </p:cNvSpPr>
              <p:nvPr/>
            </p:nvSpPr>
            <p:spPr bwMode="auto">
              <a:xfrm>
                <a:off x="1462" y="111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85" name="Freeform 579"/>
              <p:cNvSpPr>
                <a:spLocks/>
              </p:cNvSpPr>
              <p:nvPr/>
            </p:nvSpPr>
            <p:spPr bwMode="auto">
              <a:xfrm>
                <a:off x="1467" y="1209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86" name="Freeform 580"/>
              <p:cNvSpPr>
                <a:spLocks noEditPoints="1"/>
              </p:cNvSpPr>
              <p:nvPr/>
            </p:nvSpPr>
            <p:spPr bwMode="auto">
              <a:xfrm>
                <a:off x="1462" y="120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87" name="Freeform 581"/>
              <p:cNvSpPr>
                <a:spLocks/>
              </p:cNvSpPr>
              <p:nvPr/>
            </p:nvSpPr>
            <p:spPr bwMode="auto">
              <a:xfrm>
                <a:off x="1701" y="118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88" name="Freeform 582"/>
              <p:cNvSpPr>
                <a:spLocks noEditPoints="1"/>
              </p:cNvSpPr>
              <p:nvPr/>
            </p:nvSpPr>
            <p:spPr bwMode="auto">
              <a:xfrm>
                <a:off x="1696" y="1184"/>
                <a:ext cx="117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89" name="Freeform 583"/>
              <p:cNvSpPr>
                <a:spLocks/>
              </p:cNvSpPr>
              <p:nvPr/>
            </p:nvSpPr>
            <p:spPr bwMode="auto">
              <a:xfrm>
                <a:off x="1654" y="1250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90" name="Freeform 584"/>
              <p:cNvSpPr>
                <a:spLocks noEditPoints="1"/>
              </p:cNvSpPr>
              <p:nvPr/>
            </p:nvSpPr>
            <p:spPr bwMode="auto">
              <a:xfrm>
                <a:off x="1649" y="124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91" name="Freeform 585"/>
              <p:cNvSpPr>
                <a:spLocks/>
              </p:cNvSpPr>
              <p:nvPr/>
            </p:nvSpPr>
            <p:spPr bwMode="auto">
              <a:xfrm>
                <a:off x="1717" y="115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92" name="Freeform 586"/>
              <p:cNvSpPr>
                <a:spLocks noEditPoints="1"/>
              </p:cNvSpPr>
              <p:nvPr/>
            </p:nvSpPr>
            <p:spPr bwMode="auto">
              <a:xfrm>
                <a:off x="1712" y="115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93" name="Freeform 587"/>
              <p:cNvSpPr>
                <a:spLocks/>
              </p:cNvSpPr>
              <p:nvPr/>
            </p:nvSpPr>
            <p:spPr bwMode="auto">
              <a:xfrm>
                <a:off x="1728" y="119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94" name="Freeform 588"/>
              <p:cNvSpPr>
                <a:spLocks noEditPoints="1"/>
              </p:cNvSpPr>
              <p:nvPr/>
            </p:nvSpPr>
            <p:spPr bwMode="auto">
              <a:xfrm>
                <a:off x="1723" y="118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95" name="Freeform 589"/>
              <p:cNvSpPr>
                <a:spLocks/>
              </p:cNvSpPr>
              <p:nvPr/>
            </p:nvSpPr>
            <p:spPr bwMode="auto">
              <a:xfrm>
                <a:off x="1415" y="77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96" name="Freeform 590"/>
              <p:cNvSpPr>
                <a:spLocks noEditPoints="1"/>
              </p:cNvSpPr>
              <p:nvPr/>
            </p:nvSpPr>
            <p:spPr bwMode="auto">
              <a:xfrm>
                <a:off x="1411" y="772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97" name="Freeform 591"/>
              <p:cNvSpPr>
                <a:spLocks/>
              </p:cNvSpPr>
              <p:nvPr/>
            </p:nvSpPr>
            <p:spPr bwMode="auto">
              <a:xfrm>
                <a:off x="1508" y="1282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98" name="Freeform 592"/>
              <p:cNvSpPr>
                <a:spLocks noEditPoints="1"/>
              </p:cNvSpPr>
              <p:nvPr/>
            </p:nvSpPr>
            <p:spPr bwMode="auto">
              <a:xfrm>
                <a:off x="1503" y="127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399" name="Freeform 593"/>
              <p:cNvSpPr>
                <a:spLocks/>
              </p:cNvSpPr>
              <p:nvPr/>
            </p:nvSpPr>
            <p:spPr bwMode="auto">
              <a:xfrm>
                <a:off x="1505" y="119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00" name="Freeform 594"/>
              <p:cNvSpPr>
                <a:spLocks noEditPoints="1"/>
              </p:cNvSpPr>
              <p:nvPr/>
            </p:nvSpPr>
            <p:spPr bwMode="auto">
              <a:xfrm>
                <a:off x="1500" y="1190"/>
                <a:ext cx="117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01" name="Freeform 595"/>
              <p:cNvSpPr>
                <a:spLocks/>
              </p:cNvSpPr>
              <p:nvPr/>
            </p:nvSpPr>
            <p:spPr bwMode="auto">
              <a:xfrm>
                <a:off x="1676" y="119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02" name="Freeform 596"/>
              <p:cNvSpPr>
                <a:spLocks noEditPoints="1"/>
              </p:cNvSpPr>
              <p:nvPr/>
            </p:nvSpPr>
            <p:spPr bwMode="auto">
              <a:xfrm>
                <a:off x="1671" y="118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03" name="Freeform 597"/>
              <p:cNvSpPr>
                <a:spLocks/>
              </p:cNvSpPr>
              <p:nvPr/>
            </p:nvSpPr>
            <p:spPr bwMode="auto">
              <a:xfrm>
                <a:off x="1758" y="1276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04" name="Freeform 598"/>
              <p:cNvSpPr>
                <a:spLocks noEditPoints="1"/>
              </p:cNvSpPr>
              <p:nvPr/>
            </p:nvSpPr>
            <p:spPr bwMode="auto">
              <a:xfrm>
                <a:off x="1753" y="1271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05" name="Freeform 599"/>
              <p:cNvSpPr>
                <a:spLocks/>
              </p:cNvSpPr>
              <p:nvPr/>
            </p:nvSpPr>
            <p:spPr bwMode="auto">
              <a:xfrm>
                <a:off x="1534" y="120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06" name="Freeform 600"/>
              <p:cNvSpPr>
                <a:spLocks noEditPoints="1"/>
              </p:cNvSpPr>
              <p:nvPr/>
            </p:nvSpPr>
            <p:spPr bwMode="auto">
              <a:xfrm>
                <a:off x="1529" y="119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07" name="Freeform 601"/>
              <p:cNvSpPr>
                <a:spLocks/>
              </p:cNvSpPr>
              <p:nvPr/>
            </p:nvSpPr>
            <p:spPr bwMode="auto">
              <a:xfrm>
                <a:off x="1603" y="129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08" name="Freeform 602"/>
              <p:cNvSpPr>
                <a:spLocks noEditPoints="1"/>
              </p:cNvSpPr>
              <p:nvPr/>
            </p:nvSpPr>
            <p:spPr bwMode="auto">
              <a:xfrm>
                <a:off x="1598" y="129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09" name="Freeform 603"/>
              <p:cNvSpPr>
                <a:spLocks/>
              </p:cNvSpPr>
              <p:nvPr/>
            </p:nvSpPr>
            <p:spPr bwMode="auto">
              <a:xfrm>
                <a:off x="1603" y="141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10" name="Freeform 604"/>
              <p:cNvSpPr>
                <a:spLocks noEditPoints="1"/>
              </p:cNvSpPr>
              <p:nvPr/>
            </p:nvSpPr>
            <p:spPr bwMode="auto">
              <a:xfrm>
                <a:off x="1598" y="141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11" name="Freeform 605"/>
              <p:cNvSpPr>
                <a:spLocks/>
              </p:cNvSpPr>
              <p:nvPr/>
            </p:nvSpPr>
            <p:spPr bwMode="auto">
              <a:xfrm>
                <a:off x="2922" y="2169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12" name="Freeform 606"/>
              <p:cNvSpPr>
                <a:spLocks noEditPoints="1"/>
              </p:cNvSpPr>
              <p:nvPr/>
            </p:nvSpPr>
            <p:spPr bwMode="auto">
              <a:xfrm>
                <a:off x="2917" y="216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413" name="Freeform 607"/>
              <p:cNvSpPr>
                <a:spLocks/>
              </p:cNvSpPr>
              <p:nvPr/>
            </p:nvSpPr>
            <p:spPr bwMode="auto">
              <a:xfrm>
                <a:off x="1635" y="1311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</p:grpSp>
        <p:grpSp>
          <p:nvGrpSpPr>
            <p:cNvPr id="2617" name="Group 809"/>
            <p:cNvGrpSpPr>
              <a:grpSpLocks/>
            </p:cNvGrpSpPr>
            <p:nvPr/>
          </p:nvGrpSpPr>
          <p:grpSpPr bwMode="auto">
            <a:xfrm>
              <a:off x="2001838" y="1397000"/>
              <a:ext cx="2663825" cy="2144713"/>
              <a:chOff x="1261" y="880"/>
              <a:chExt cx="1678" cy="1351"/>
            </a:xfrm>
          </p:grpSpPr>
          <p:sp>
            <p:nvSpPr>
              <p:cNvPr id="2014" name="Freeform 609"/>
              <p:cNvSpPr>
                <a:spLocks noEditPoints="1"/>
              </p:cNvSpPr>
              <p:nvPr/>
            </p:nvSpPr>
            <p:spPr bwMode="auto">
              <a:xfrm>
                <a:off x="1629" y="130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15" name="Freeform 610"/>
              <p:cNvSpPr>
                <a:spLocks/>
              </p:cNvSpPr>
              <p:nvPr/>
            </p:nvSpPr>
            <p:spPr bwMode="auto">
              <a:xfrm>
                <a:off x="1632" y="110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16" name="Freeform 611"/>
              <p:cNvSpPr>
                <a:spLocks noEditPoints="1"/>
              </p:cNvSpPr>
              <p:nvPr/>
            </p:nvSpPr>
            <p:spPr bwMode="auto">
              <a:xfrm>
                <a:off x="1627" y="109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17" name="Freeform 612"/>
              <p:cNvSpPr>
                <a:spLocks/>
              </p:cNvSpPr>
              <p:nvPr/>
            </p:nvSpPr>
            <p:spPr bwMode="auto">
              <a:xfrm>
                <a:off x="1527" y="115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18" name="Freeform 613"/>
              <p:cNvSpPr>
                <a:spLocks noEditPoints="1"/>
              </p:cNvSpPr>
              <p:nvPr/>
            </p:nvSpPr>
            <p:spPr bwMode="auto">
              <a:xfrm>
                <a:off x="1522" y="115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19" name="Freeform 614"/>
              <p:cNvSpPr>
                <a:spLocks/>
              </p:cNvSpPr>
              <p:nvPr/>
            </p:nvSpPr>
            <p:spPr bwMode="auto">
              <a:xfrm>
                <a:off x="1519" y="111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20" name="Freeform 615"/>
              <p:cNvSpPr>
                <a:spLocks noEditPoints="1"/>
              </p:cNvSpPr>
              <p:nvPr/>
            </p:nvSpPr>
            <p:spPr bwMode="auto">
              <a:xfrm>
                <a:off x="1514" y="111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21" name="Freeform 616"/>
              <p:cNvSpPr>
                <a:spLocks/>
              </p:cNvSpPr>
              <p:nvPr/>
            </p:nvSpPr>
            <p:spPr bwMode="auto">
              <a:xfrm>
                <a:off x="1489" y="116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22" name="Freeform 617"/>
              <p:cNvSpPr>
                <a:spLocks noEditPoints="1"/>
              </p:cNvSpPr>
              <p:nvPr/>
            </p:nvSpPr>
            <p:spPr bwMode="auto">
              <a:xfrm>
                <a:off x="1485" y="1160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23" name="Freeform 618"/>
              <p:cNvSpPr>
                <a:spLocks/>
              </p:cNvSpPr>
              <p:nvPr/>
            </p:nvSpPr>
            <p:spPr bwMode="auto">
              <a:xfrm>
                <a:off x="1587" y="108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24" name="Freeform 619"/>
              <p:cNvSpPr>
                <a:spLocks noEditPoints="1"/>
              </p:cNvSpPr>
              <p:nvPr/>
            </p:nvSpPr>
            <p:spPr bwMode="auto">
              <a:xfrm>
                <a:off x="1582" y="108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25" name="Freeform 620"/>
              <p:cNvSpPr>
                <a:spLocks/>
              </p:cNvSpPr>
              <p:nvPr/>
            </p:nvSpPr>
            <p:spPr bwMode="auto">
              <a:xfrm>
                <a:off x="1774" y="143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26" name="Freeform 621"/>
              <p:cNvSpPr>
                <a:spLocks noEditPoints="1"/>
              </p:cNvSpPr>
              <p:nvPr/>
            </p:nvSpPr>
            <p:spPr bwMode="auto">
              <a:xfrm>
                <a:off x="1769" y="143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27" name="Freeform 622"/>
              <p:cNvSpPr>
                <a:spLocks/>
              </p:cNvSpPr>
              <p:nvPr/>
            </p:nvSpPr>
            <p:spPr bwMode="auto">
              <a:xfrm>
                <a:off x="2118" y="1623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28" name="Freeform 623"/>
              <p:cNvSpPr>
                <a:spLocks noEditPoints="1"/>
              </p:cNvSpPr>
              <p:nvPr/>
            </p:nvSpPr>
            <p:spPr bwMode="auto">
              <a:xfrm>
                <a:off x="2113" y="1618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29" name="Freeform 624"/>
              <p:cNvSpPr>
                <a:spLocks/>
              </p:cNvSpPr>
              <p:nvPr/>
            </p:nvSpPr>
            <p:spPr bwMode="auto">
              <a:xfrm>
                <a:off x="1706" y="1355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30" name="Freeform 625"/>
              <p:cNvSpPr>
                <a:spLocks noEditPoints="1"/>
              </p:cNvSpPr>
              <p:nvPr/>
            </p:nvSpPr>
            <p:spPr bwMode="auto">
              <a:xfrm>
                <a:off x="1701" y="135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31" name="Freeform 626"/>
              <p:cNvSpPr>
                <a:spLocks/>
              </p:cNvSpPr>
              <p:nvPr/>
            </p:nvSpPr>
            <p:spPr bwMode="auto">
              <a:xfrm>
                <a:off x="2446" y="1848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32" name="Freeform 627"/>
              <p:cNvSpPr>
                <a:spLocks noEditPoints="1"/>
              </p:cNvSpPr>
              <p:nvPr/>
            </p:nvSpPr>
            <p:spPr bwMode="auto">
              <a:xfrm>
                <a:off x="2442" y="184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33" name="Freeform 628"/>
              <p:cNvSpPr>
                <a:spLocks/>
              </p:cNvSpPr>
              <p:nvPr/>
            </p:nvSpPr>
            <p:spPr bwMode="auto">
              <a:xfrm>
                <a:off x="2401" y="175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34" name="Freeform 629"/>
              <p:cNvSpPr>
                <a:spLocks noEditPoints="1"/>
              </p:cNvSpPr>
              <p:nvPr/>
            </p:nvSpPr>
            <p:spPr bwMode="auto">
              <a:xfrm>
                <a:off x="2396" y="174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35" name="Freeform 630"/>
              <p:cNvSpPr>
                <a:spLocks/>
              </p:cNvSpPr>
              <p:nvPr/>
            </p:nvSpPr>
            <p:spPr bwMode="auto">
              <a:xfrm>
                <a:off x="1938" y="123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36" name="Freeform 631"/>
              <p:cNvSpPr>
                <a:spLocks noEditPoints="1"/>
              </p:cNvSpPr>
              <p:nvPr/>
            </p:nvSpPr>
            <p:spPr bwMode="auto">
              <a:xfrm>
                <a:off x="1933" y="123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37" name="Freeform 632"/>
              <p:cNvSpPr>
                <a:spLocks/>
              </p:cNvSpPr>
              <p:nvPr/>
            </p:nvSpPr>
            <p:spPr bwMode="auto">
              <a:xfrm>
                <a:off x="2095" y="165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38" name="Freeform 633"/>
              <p:cNvSpPr>
                <a:spLocks noEditPoints="1"/>
              </p:cNvSpPr>
              <p:nvPr/>
            </p:nvSpPr>
            <p:spPr bwMode="auto">
              <a:xfrm>
                <a:off x="2090" y="164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39" name="Freeform 634"/>
              <p:cNvSpPr>
                <a:spLocks/>
              </p:cNvSpPr>
              <p:nvPr/>
            </p:nvSpPr>
            <p:spPr bwMode="auto">
              <a:xfrm>
                <a:off x="2050" y="160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40" name="Freeform 635"/>
              <p:cNvSpPr>
                <a:spLocks noEditPoints="1"/>
              </p:cNvSpPr>
              <p:nvPr/>
            </p:nvSpPr>
            <p:spPr bwMode="auto">
              <a:xfrm>
                <a:off x="2045" y="160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41" name="Freeform 636"/>
              <p:cNvSpPr>
                <a:spLocks/>
              </p:cNvSpPr>
              <p:nvPr/>
            </p:nvSpPr>
            <p:spPr bwMode="auto">
              <a:xfrm>
                <a:off x="1995" y="1538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42" name="Freeform 637"/>
              <p:cNvSpPr>
                <a:spLocks noEditPoints="1"/>
              </p:cNvSpPr>
              <p:nvPr/>
            </p:nvSpPr>
            <p:spPr bwMode="auto">
              <a:xfrm>
                <a:off x="1990" y="1534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43" name="Freeform 638"/>
              <p:cNvSpPr>
                <a:spLocks/>
              </p:cNvSpPr>
              <p:nvPr/>
            </p:nvSpPr>
            <p:spPr bwMode="auto">
              <a:xfrm>
                <a:off x="1752" y="122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44" name="Freeform 639"/>
              <p:cNvSpPr>
                <a:spLocks noEditPoints="1"/>
              </p:cNvSpPr>
              <p:nvPr/>
            </p:nvSpPr>
            <p:spPr bwMode="auto">
              <a:xfrm>
                <a:off x="1747" y="122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45" name="Freeform 640"/>
              <p:cNvSpPr>
                <a:spLocks/>
              </p:cNvSpPr>
              <p:nvPr/>
            </p:nvSpPr>
            <p:spPr bwMode="auto">
              <a:xfrm>
                <a:off x="2118" y="1617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46" name="Freeform 641"/>
              <p:cNvSpPr>
                <a:spLocks noEditPoints="1"/>
              </p:cNvSpPr>
              <p:nvPr/>
            </p:nvSpPr>
            <p:spPr bwMode="auto">
              <a:xfrm>
                <a:off x="2113" y="161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47" name="Freeform 642"/>
              <p:cNvSpPr>
                <a:spLocks/>
              </p:cNvSpPr>
              <p:nvPr/>
            </p:nvSpPr>
            <p:spPr bwMode="auto">
              <a:xfrm>
                <a:off x="1968" y="151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48" name="Freeform 643"/>
              <p:cNvSpPr>
                <a:spLocks noEditPoints="1"/>
              </p:cNvSpPr>
              <p:nvPr/>
            </p:nvSpPr>
            <p:spPr bwMode="auto">
              <a:xfrm>
                <a:off x="1963" y="150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49" name="Freeform 644"/>
              <p:cNvSpPr>
                <a:spLocks/>
              </p:cNvSpPr>
              <p:nvPr/>
            </p:nvSpPr>
            <p:spPr bwMode="auto">
              <a:xfrm>
                <a:off x="1855" y="134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50" name="Freeform 645"/>
              <p:cNvSpPr>
                <a:spLocks noEditPoints="1"/>
              </p:cNvSpPr>
              <p:nvPr/>
            </p:nvSpPr>
            <p:spPr bwMode="auto">
              <a:xfrm>
                <a:off x="1851" y="134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51" name="Freeform 646"/>
              <p:cNvSpPr>
                <a:spLocks/>
              </p:cNvSpPr>
              <p:nvPr/>
            </p:nvSpPr>
            <p:spPr bwMode="auto">
              <a:xfrm>
                <a:off x="1774" y="127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52" name="Freeform 647"/>
              <p:cNvSpPr>
                <a:spLocks noEditPoints="1"/>
              </p:cNvSpPr>
              <p:nvPr/>
            </p:nvSpPr>
            <p:spPr bwMode="auto">
              <a:xfrm>
                <a:off x="1769" y="1265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53" name="Freeform 648"/>
              <p:cNvSpPr>
                <a:spLocks/>
              </p:cNvSpPr>
              <p:nvPr/>
            </p:nvSpPr>
            <p:spPr bwMode="auto">
              <a:xfrm>
                <a:off x="1893" y="136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54" name="Freeform 649"/>
              <p:cNvSpPr>
                <a:spLocks noEditPoints="1"/>
              </p:cNvSpPr>
              <p:nvPr/>
            </p:nvSpPr>
            <p:spPr bwMode="auto">
              <a:xfrm>
                <a:off x="1888" y="135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55" name="Freeform 650"/>
              <p:cNvSpPr>
                <a:spLocks/>
              </p:cNvSpPr>
              <p:nvPr/>
            </p:nvSpPr>
            <p:spPr bwMode="auto">
              <a:xfrm>
                <a:off x="1593" y="113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56" name="Freeform 651"/>
              <p:cNvSpPr>
                <a:spLocks noEditPoints="1"/>
              </p:cNvSpPr>
              <p:nvPr/>
            </p:nvSpPr>
            <p:spPr bwMode="auto">
              <a:xfrm>
                <a:off x="1588" y="112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57" name="Freeform 652"/>
              <p:cNvSpPr>
                <a:spLocks/>
              </p:cNvSpPr>
              <p:nvPr/>
            </p:nvSpPr>
            <p:spPr bwMode="auto">
              <a:xfrm>
                <a:off x="1729" y="1340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58" name="Freeform 653"/>
              <p:cNvSpPr>
                <a:spLocks noEditPoints="1"/>
              </p:cNvSpPr>
              <p:nvPr/>
            </p:nvSpPr>
            <p:spPr bwMode="auto">
              <a:xfrm>
                <a:off x="1724" y="1335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59" name="Freeform 654"/>
              <p:cNvSpPr>
                <a:spLocks/>
              </p:cNvSpPr>
              <p:nvPr/>
            </p:nvSpPr>
            <p:spPr bwMode="auto">
              <a:xfrm>
                <a:off x="1946" y="1571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60" name="Freeform 655"/>
              <p:cNvSpPr>
                <a:spLocks noEditPoints="1"/>
              </p:cNvSpPr>
              <p:nvPr/>
            </p:nvSpPr>
            <p:spPr bwMode="auto">
              <a:xfrm>
                <a:off x="1941" y="1566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61" name="Freeform 656"/>
              <p:cNvSpPr>
                <a:spLocks/>
              </p:cNvSpPr>
              <p:nvPr/>
            </p:nvSpPr>
            <p:spPr bwMode="auto">
              <a:xfrm>
                <a:off x="2095" y="164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62" name="Freeform 657"/>
              <p:cNvSpPr>
                <a:spLocks noEditPoints="1"/>
              </p:cNvSpPr>
              <p:nvPr/>
            </p:nvSpPr>
            <p:spPr bwMode="auto">
              <a:xfrm>
                <a:off x="2090" y="163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63" name="Freeform 658"/>
              <p:cNvSpPr>
                <a:spLocks/>
              </p:cNvSpPr>
              <p:nvPr/>
            </p:nvSpPr>
            <p:spPr bwMode="auto">
              <a:xfrm>
                <a:off x="2297" y="1784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64" name="Freeform 659"/>
              <p:cNvSpPr>
                <a:spLocks noEditPoints="1"/>
              </p:cNvSpPr>
              <p:nvPr/>
            </p:nvSpPr>
            <p:spPr bwMode="auto">
              <a:xfrm>
                <a:off x="2292" y="177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65" name="Freeform 660"/>
              <p:cNvSpPr>
                <a:spLocks/>
              </p:cNvSpPr>
              <p:nvPr/>
            </p:nvSpPr>
            <p:spPr bwMode="auto">
              <a:xfrm>
                <a:off x="2760" y="204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66" name="Freeform 661"/>
              <p:cNvSpPr>
                <a:spLocks noEditPoints="1"/>
              </p:cNvSpPr>
              <p:nvPr/>
            </p:nvSpPr>
            <p:spPr bwMode="auto">
              <a:xfrm>
                <a:off x="2755" y="204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67" name="Freeform 662"/>
              <p:cNvSpPr>
                <a:spLocks/>
              </p:cNvSpPr>
              <p:nvPr/>
            </p:nvSpPr>
            <p:spPr bwMode="auto">
              <a:xfrm>
                <a:off x="2238" y="178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68" name="Freeform 663"/>
              <p:cNvSpPr>
                <a:spLocks noEditPoints="1"/>
              </p:cNvSpPr>
              <p:nvPr/>
            </p:nvSpPr>
            <p:spPr bwMode="auto">
              <a:xfrm>
                <a:off x="2233" y="178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69" name="Freeform 664"/>
              <p:cNvSpPr>
                <a:spLocks/>
              </p:cNvSpPr>
              <p:nvPr/>
            </p:nvSpPr>
            <p:spPr bwMode="auto">
              <a:xfrm>
                <a:off x="2827" y="212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70" name="Freeform 665"/>
              <p:cNvSpPr>
                <a:spLocks noEditPoints="1"/>
              </p:cNvSpPr>
              <p:nvPr/>
            </p:nvSpPr>
            <p:spPr bwMode="auto">
              <a:xfrm>
                <a:off x="2823" y="211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71" name="Freeform 666"/>
              <p:cNvSpPr>
                <a:spLocks/>
              </p:cNvSpPr>
              <p:nvPr/>
            </p:nvSpPr>
            <p:spPr bwMode="auto">
              <a:xfrm>
                <a:off x="2818" y="2102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72" name="Freeform 667"/>
              <p:cNvSpPr>
                <a:spLocks noEditPoints="1"/>
              </p:cNvSpPr>
              <p:nvPr/>
            </p:nvSpPr>
            <p:spPr bwMode="auto">
              <a:xfrm>
                <a:off x="2813" y="209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73" name="Freeform 668"/>
              <p:cNvSpPr>
                <a:spLocks/>
              </p:cNvSpPr>
              <p:nvPr/>
            </p:nvSpPr>
            <p:spPr bwMode="auto">
              <a:xfrm>
                <a:off x="2696" y="204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74" name="Freeform 669"/>
              <p:cNvSpPr>
                <a:spLocks noEditPoints="1"/>
              </p:cNvSpPr>
              <p:nvPr/>
            </p:nvSpPr>
            <p:spPr bwMode="auto">
              <a:xfrm>
                <a:off x="2692" y="2042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75" name="Freeform 670"/>
              <p:cNvSpPr>
                <a:spLocks/>
              </p:cNvSpPr>
              <p:nvPr/>
            </p:nvSpPr>
            <p:spPr bwMode="auto">
              <a:xfrm>
                <a:off x="2312" y="184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76" name="Freeform 671"/>
              <p:cNvSpPr>
                <a:spLocks noEditPoints="1"/>
              </p:cNvSpPr>
              <p:nvPr/>
            </p:nvSpPr>
            <p:spPr bwMode="auto">
              <a:xfrm>
                <a:off x="2307" y="1837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77" name="Freeform 672"/>
              <p:cNvSpPr>
                <a:spLocks/>
              </p:cNvSpPr>
              <p:nvPr/>
            </p:nvSpPr>
            <p:spPr bwMode="auto">
              <a:xfrm>
                <a:off x="2330" y="188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78" name="Freeform 673"/>
              <p:cNvSpPr>
                <a:spLocks noEditPoints="1"/>
              </p:cNvSpPr>
              <p:nvPr/>
            </p:nvSpPr>
            <p:spPr bwMode="auto">
              <a:xfrm>
                <a:off x="2325" y="187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79" name="Freeform 674"/>
              <p:cNvSpPr>
                <a:spLocks/>
              </p:cNvSpPr>
              <p:nvPr/>
            </p:nvSpPr>
            <p:spPr bwMode="auto">
              <a:xfrm>
                <a:off x="2371" y="188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80" name="Freeform 675"/>
              <p:cNvSpPr>
                <a:spLocks noEditPoints="1"/>
              </p:cNvSpPr>
              <p:nvPr/>
            </p:nvSpPr>
            <p:spPr bwMode="auto">
              <a:xfrm>
                <a:off x="2366" y="188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81" name="Freeform 676"/>
              <p:cNvSpPr>
                <a:spLocks/>
              </p:cNvSpPr>
              <p:nvPr/>
            </p:nvSpPr>
            <p:spPr bwMode="auto">
              <a:xfrm>
                <a:off x="2267" y="183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82" name="Freeform 677"/>
              <p:cNvSpPr>
                <a:spLocks noEditPoints="1"/>
              </p:cNvSpPr>
              <p:nvPr/>
            </p:nvSpPr>
            <p:spPr bwMode="auto">
              <a:xfrm>
                <a:off x="2262" y="182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83" name="Freeform 678"/>
              <p:cNvSpPr>
                <a:spLocks/>
              </p:cNvSpPr>
              <p:nvPr/>
            </p:nvSpPr>
            <p:spPr bwMode="auto">
              <a:xfrm>
                <a:off x="2297" y="185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84" name="Freeform 679"/>
              <p:cNvSpPr>
                <a:spLocks noEditPoints="1"/>
              </p:cNvSpPr>
              <p:nvPr/>
            </p:nvSpPr>
            <p:spPr bwMode="auto">
              <a:xfrm>
                <a:off x="2292" y="185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85" name="Freeform 680"/>
              <p:cNvSpPr>
                <a:spLocks/>
              </p:cNvSpPr>
              <p:nvPr/>
            </p:nvSpPr>
            <p:spPr bwMode="auto">
              <a:xfrm>
                <a:off x="2192" y="174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86" name="Freeform 681"/>
              <p:cNvSpPr>
                <a:spLocks noEditPoints="1"/>
              </p:cNvSpPr>
              <p:nvPr/>
            </p:nvSpPr>
            <p:spPr bwMode="auto">
              <a:xfrm>
                <a:off x="2187" y="174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87" name="Freeform 682"/>
              <p:cNvSpPr>
                <a:spLocks/>
              </p:cNvSpPr>
              <p:nvPr/>
            </p:nvSpPr>
            <p:spPr bwMode="auto">
              <a:xfrm>
                <a:off x="2214" y="1839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88" name="Freeform 683"/>
              <p:cNvSpPr>
                <a:spLocks noEditPoints="1"/>
              </p:cNvSpPr>
              <p:nvPr/>
            </p:nvSpPr>
            <p:spPr bwMode="auto">
              <a:xfrm>
                <a:off x="2209" y="183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89" name="Freeform 684"/>
              <p:cNvSpPr>
                <a:spLocks/>
              </p:cNvSpPr>
              <p:nvPr/>
            </p:nvSpPr>
            <p:spPr bwMode="auto">
              <a:xfrm>
                <a:off x="2446" y="196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90" name="Freeform 685"/>
              <p:cNvSpPr>
                <a:spLocks noEditPoints="1"/>
              </p:cNvSpPr>
              <p:nvPr/>
            </p:nvSpPr>
            <p:spPr bwMode="auto">
              <a:xfrm>
                <a:off x="2442" y="195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91" name="Freeform 686"/>
              <p:cNvSpPr>
                <a:spLocks/>
              </p:cNvSpPr>
              <p:nvPr/>
            </p:nvSpPr>
            <p:spPr bwMode="auto">
              <a:xfrm>
                <a:off x="2152" y="1763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92" name="Freeform 687"/>
              <p:cNvSpPr>
                <a:spLocks noEditPoints="1"/>
              </p:cNvSpPr>
              <p:nvPr/>
            </p:nvSpPr>
            <p:spPr bwMode="auto">
              <a:xfrm>
                <a:off x="2147" y="1758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93" name="Freeform 688"/>
              <p:cNvSpPr>
                <a:spLocks/>
              </p:cNvSpPr>
              <p:nvPr/>
            </p:nvSpPr>
            <p:spPr bwMode="auto">
              <a:xfrm>
                <a:off x="2006" y="169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94" name="Freeform 689"/>
              <p:cNvSpPr>
                <a:spLocks noEditPoints="1"/>
              </p:cNvSpPr>
              <p:nvPr/>
            </p:nvSpPr>
            <p:spPr bwMode="auto">
              <a:xfrm>
                <a:off x="2001" y="1686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95" name="Freeform 690"/>
              <p:cNvSpPr>
                <a:spLocks/>
              </p:cNvSpPr>
              <p:nvPr/>
            </p:nvSpPr>
            <p:spPr bwMode="auto">
              <a:xfrm>
                <a:off x="1960" y="162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96" name="Freeform 691"/>
              <p:cNvSpPr>
                <a:spLocks noEditPoints="1"/>
              </p:cNvSpPr>
              <p:nvPr/>
            </p:nvSpPr>
            <p:spPr bwMode="auto">
              <a:xfrm>
                <a:off x="1956" y="161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97" name="Freeform 692"/>
              <p:cNvSpPr>
                <a:spLocks/>
              </p:cNvSpPr>
              <p:nvPr/>
            </p:nvSpPr>
            <p:spPr bwMode="auto">
              <a:xfrm>
                <a:off x="1998" y="159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98" name="Freeform 693"/>
              <p:cNvSpPr>
                <a:spLocks noEditPoints="1"/>
              </p:cNvSpPr>
              <p:nvPr/>
            </p:nvSpPr>
            <p:spPr bwMode="auto">
              <a:xfrm>
                <a:off x="1993" y="159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099" name="Freeform 694"/>
              <p:cNvSpPr>
                <a:spLocks/>
              </p:cNvSpPr>
              <p:nvPr/>
            </p:nvSpPr>
            <p:spPr bwMode="auto">
              <a:xfrm>
                <a:off x="1996" y="1664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00" name="Freeform 695"/>
              <p:cNvSpPr>
                <a:spLocks noEditPoints="1"/>
              </p:cNvSpPr>
              <p:nvPr/>
            </p:nvSpPr>
            <p:spPr bwMode="auto">
              <a:xfrm>
                <a:off x="1991" y="165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01" name="Freeform 696"/>
              <p:cNvSpPr>
                <a:spLocks/>
              </p:cNvSpPr>
              <p:nvPr/>
            </p:nvSpPr>
            <p:spPr bwMode="auto">
              <a:xfrm>
                <a:off x="1661" y="121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02" name="Freeform 697"/>
              <p:cNvSpPr>
                <a:spLocks noEditPoints="1"/>
              </p:cNvSpPr>
              <p:nvPr/>
            </p:nvSpPr>
            <p:spPr bwMode="auto">
              <a:xfrm>
                <a:off x="1656" y="121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03" name="Freeform 698"/>
              <p:cNvSpPr>
                <a:spLocks/>
              </p:cNvSpPr>
              <p:nvPr/>
            </p:nvSpPr>
            <p:spPr bwMode="auto">
              <a:xfrm>
                <a:off x="1874" y="150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04" name="Freeform 699"/>
              <p:cNvSpPr>
                <a:spLocks noEditPoints="1"/>
              </p:cNvSpPr>
              <p:nvPr/>
            </p:nvSpPr>
            <p:spPr bwMode="auto">
              <a:xfrm>
                <a:off x="1869" y="150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05" name="Freeform 700"/>
              <p:cNvSpPr>
                <a:spLocks/>
              </p:cNvSpPr>
              <p:nvPr/>
            </p:nvSpPr>
            <p:spPr bwMode="auto">
              <a:xfrm>
                <a:off x="2122" y="178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06" name="Freeform 701"/>
              <p:cNvSpPr>
                <a:spLocks noEditPoints="1"/>
              </p:cNvSpPr>
              <p:nvPr/>
            </p:nvSpPr>
            <p:spPr bwMode="auto">
              <a:xfrm>
                <a:off x="2117" y="1782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07" name="Freeform 702"/>
              <p:cNvSpPr>
                <a:spLocks/>
              </p:cNvSpPr>
              <p:nvPr/>
            </p:nvSpPr>
            <p:spPr bwMode="auto">
              <a:xfrm>
                <a:off x="1826" y="139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08" name="Freeform 703"/>
              <p:cNvSpPr>
                <a:spLocks noEditPoints="1"/>
              </p:cNvSpPr>
              <p:nvPr/>
            </p:nvSpPr>
            <p:spPr bwMode="auto">
              <a:xfrm>
                <a:off x="1821" y="138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09" name="Freeform 704"/>
              <p:cNvSpPr>
                <a:spLocks/>
              </p:cNvSpPr>
              <p:nvPr/>
            </p:nvSpPr>
            <p:spPr bwMode="auto">
              <a:xfrm>
                <a:off x="1606" y="114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10" name="Freeform 705"/>
              <p:cNvSpPr>
                <a:spLocks noEditPoints="1"/>
              </p:cNvSpPr>
              <p:nvPr/>
            </p:nvSpPr>
            <p:spPr bwMode="auto">
              <a:xfrm>
                <a:off x="1601" y="114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11" name="Freeform 706"/>
              <p:cNvSpPr>
                <a:spLocks/>
              </p:cNvSpPr>
              <p:nvPr/>
            </p:nvSpPr>
            <p:spPr bwMode="auto">
              <a:xfrm>
                <a:off x="1558" y="125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12" name="Freeform 707"/>
              <p:cNvSpPr>
                <a:spLocks noEditPoints="1"/>
              </p:cNvSpPr>
              <p:nvPr/>
            </p:nvSpPr>
            <p:spPr bwMode="auto">
              <a:xfrm>
                <a:off x="1553" y="1253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13" name="Freeform 708"/>
              <p:cNvSpPr>
                <a:spLocks/>
              </p:cNvSpPr>
              <p:nvPr/>
            </p:nvSpPr>
            <p:spPr bwMode="auto">
              <a:xfrm>
                <a:off x="1564" y="119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14" name="Freeform 709"/>
              <p:cNvSpPr>
                <a:spLocks noEditPoints="1"/>
              </p:cNvSpPr>
              <p:nvPr/>
            </p:nvSpPr>
            <p:spPr bwMode="auto">
              <a:xfrm>
                <a:off x="1559" y="119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15" name="Freeform 710"/>
              <p:cNvSpPr>
                <a:spLocks/>
              </p:cNvSpPr>
              <p:nvPr/>
            </p:nvSpPr>
            <p:spPr bwMode="auto">
              <a:xfrm>
                <a:off x="1594" y="129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16" name="Freeform 711"/>
              <p:cNvSpPr>
                <a:spLocks noEditPoints="1"/>
              </p:cNvSpPr>
              <p:nvPr/>
            </p:nvSpPr>
            <p:spPr bwMode="auto">
              <a:xfrm>
                <a:off x="1589" y="128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17" name="Freeform 712"/>
              <p:cNvSpPr>
                <a:spLocks/>
              </p:cNvSpPr>
              <p:nvPr/>
            </p:nvSpPr>
            <p:spPr bwMode="auto">
              <a:xfrm>
                <a:off x="1504" y="127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18" name="Freeform 713"/>
              <p:cNvSpPr>
                <a:spLocks noEditPoints="1"/>
              </p:cNvSpPr>
              <p:nvPr/>
            </p:nvSpPr>
            <p:spPr bwMode="auto">
              <a:xfrm>
                <a:off x="1499" y="127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19" name="Freeform 714"/>
              <p:cNvSpPr>
                <a:spLocks/>
              </p:cNvSpPr>
              <p:nvPr/>
            </p:nvSpPr>
            <p:spPr bwMode="auto">
              <a:xfrm>
                <a:off x="1960" y="131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20" name="Freeform 715"/>
              <p:cNvSpPr>
                <a:spLocks noEditPoints="1"/>
              </p:cNvSpPr>
              <p:nvPr/>
            </p:nvSpPr>
            <p:spPr bwMode="auto">
              <a:xfrm>
                <a:off x="1956" y="1306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21" name="Freeform 716"/>
              <p:cNvSpPr>
                <a:spLocks/>
              </p:cNvSpPr>
              <p:nvPr/>
            </p:nvSpPr>
            <p:spPr bwMode="auto">
              <a:xfrm>
                <a:off x="1489" y="121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22" name="Freeform 717"/>
              <p:cNvSpPr>
                <a:spLocks noEditPoints="1"/>
              </p:cNvSpPr>
              <p:nvPr/>
            </p:nvSpPr>
            <p:spPr bwMode="auto">
              <a:xfrm>
                <a:off x="1485" y="120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23" name="Freeform 718"/>
              <p:cNvSpPr>
                <a:spLocks/>
              </p:cNvSpPr>
              <p:nvPr/>
            </p:nvSpPr>
            <p:spPr bwMode="auto">
              <a:xfrm>
                <a:off x="1775" y="136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24" name="Freeform 719"/>
              <p:cNvSpPr>
                <a:spLocks noEditPoints="1"/>
              </p:cNvSpPr>
              <p:nvPr/>
            </p:nvSpPr>
            <p:spPr bwMode="auto">
              <a:xfrm>
                <a:off x="1770" y="135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25" name="Freeform 720"/>
              <p:cNvSpPr>
                <a:spLocks/>
              </p:cNvSpPr>
              <p:nvPr/>
            </p:nvSpPr>
            <p:spPr bwMode="auto">
              <a:xfrm>
                <a:off x="1542" y="1308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26" name="Freeform 721"/>
              <p:cNvSpPr>
                <a:spLocks noEditPoints="1"/>
              </p:cNvSpPr>
              <p:nvPr/>
            </p:nvSpPr>
            <p:spPr bwMode="auto">
              <a:xfrm>
                <a:off x="1537" y="130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27" name="Freeform 722"/>
              <p:cNvSpPr>
                <a:spLocks/>
              </p:cNvSpPr>
              <p:nvPr/>
            </p:nvSpPr>
            <p:spPr bwMode="auto">
              <a:xfrm>
                <a:off x="1617" y="129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28" name="Freeform 723"/>
              <p:cNvSpPr>
                <a:spLocks noEditPoints="1"/>
              </p:cNvSpPr>
              <p:nvPr/>
            </p:nvSpPr>
            <p:spPr bwMode="auto">
              <a:xfrm>
                <a:off x="1612" y="129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29" name="Freeform 724"/>
              <p:cNvSpPr>
                <a:spLocks/>
              </p:cNvSpPr>
              <p:nvPr/>
            </p:nvSpPr>
            <p:spPr bwMode="auto">
              <a:xfrm>
                <a:off x="1280" y="1113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30" name="Freeform 725"/>
              <p:cNvSpPr>
                <a:spLocks noEditPoints="1"/>
              </p:cNvSpPr>
              <p:nvPr/>
            </p:nvSpPr>
            <p:spPr bwMode="auto">
              <a:xfrm>
                <a:off x="1276" y="1108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31" name="Freeform 726"/>
              <p:cNvSpPr>
                <a:spLocks/>
              </p:cNvSpPr>
              <p:nvPr/>
            </p:nvSpPr>
            <p:spPr bwMode="auto">
              <a:xfrm>
                <a:off x="1347" y="113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32" name="Freeform 727"/>
              <p:cNvSpPr>
                <a:spLocks noEditPoints="1"/>
              </p:cNvSpPr>
              <p:nvPr/>
            </p:nvSpPr>
            <p:spPr bwMode="auto">
              <a:xfrm>
                <a:off x="1342" y="113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33" name="Freeform 728"/>
              <p:cNvSpPr>
                <a:spLocks/>
              </p:cNvSpPr>
              <p:nvPr/>
            </p:nvSpPr>
            <p:spPr bwMode="auto">
              <a:xfrm>
                <a:off x="1325" y="111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34" name="Freeform 729"/>
              <p:cNvSpPr>
                <a:spLocks noEditPoints="1"/>
              </p:cNvSpPr>
              <p:nvPr/>
            </p:nvSpPr>
            <p:spPr bwMode="auto">
              <a:xfrm>
                <a:off x="1320" y="111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35" name="Freeform 730"/>
              <p:cNvSpPr>
                <a:spLocks/>
              </p:cNvSpPr>
              <p:nvPr/>
            </p:nvSpPr>
            <p:spPr bwMode="auto">
              <a:xfrm>
                <a:off x="1295" y="115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36" name="Freeform 731"/>
              <p:cNvSpPr>
                <a:spLocks noEditPoints="1"/>
              </p:cNvSpPr>
              <p:nvPr/>
            </p:nvSpPr>
            <p:spPr bwMode="auto">
              <a:xfrm>
                <a:off x="1290" y="115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37" name="Freeform 732"/>
              <p:cNvSpPr>
                <a:spLocks/>
              </p:cNvSpPr>
              <p:nvPr/>
            </p:nvSpPr>
            <p:spPr bwMode="auto">
              <a:xfrm>
                <a:off x="1266" y="1077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38" name="Freeform 733"/>
              <p:cNvSpPr>
                <a:spLocks noEditPoints="1"/>
              </p:cNvSpPr>
              <p:nvPr/>
            </p:nvSpPr>
            <p:spPr bwMode="auto">
              <a:xfrm>
                <a:off x="1261" y="1072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39" name="Freeform 734"/>
              <p:cNvSpPr>
                <a:spLocks/>
              </p:cNvSpPr>
              <p:nvPr/>
            </p:nvSpPr>
            <p:spPr bwMode="auto">
              <a:xfrm>
                <a:off x="1310" y="110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40" name="Freeform 735"/>
              <p:cNvSpPr>
                <a:spLocks noEditPoints="1"/>
              </p:cNvSpPr>
              <p:nvPr/>
            </p:nvSpPr>
            <p:spPr bwMode="auto">
              <a:xfrm>
                <a:off x="1305" y="109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41" name="Freeform 736"/>
              <p:cNvSpPr>
                <a:spLocks/>
              </p:cNvSpPr>
              <p:nvPr/>
            </p:nvSpPr>
            <p:spPr bwMode="auto">
              <a:xfrm>
                <a:off x="1768" y="1107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42" name="Freeform 737"/>
              <p:cNvSpPr>
                <a:spLocks noEditPoints="1"/>
              </p:cNvSpPr>
              <p:nvPr/>
            </p:nvSpPr>
            <p:spPr bwMode="auto">
              <a:xfrm>
                <a:off x="1763" y="1102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43" name="Freeform 738"/>
              <p:cNvSpPr>
                <a:spLocks/>
              </p:cNvSpPr>
              <p:nvPr/>
            </p:nvSpPr>
            <p:spPr bwMode="auto">
              <a:xfrm>
                <a:off x="1815" y="1244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44" name="Freeform 739"/>
              <p:cNvSpPr>
                <a:spLocks noEditPoints="1"/>
              </p:cNvSpPr>
              <p:nvPr/>
            </p:nvSpPr>
            <p:spPr bwMode="auto">
              <a:xfrm>
                <a:off x="1810" y="123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45" name="Freeform 740"/>
              <p:cNvSpPr>
                <a:spLocks/>
              </p:cNvSpPr>
              <p:nvPr/>
            </p:nvSpPr>
            <p:spPr bwMode="auto">
              <a:xfrm>
                <a:off x="1724" y="116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46" name="Freeform 741"/>
              <p:cNvSpPr>
                <a:spLocks noEditPoints="1"/>
              </p:cNvSpPr>
              <p:nvPr/>
            </p:nvSpPr>
            <p:spPr bwMode="auto">
              <a:xfrm>
                <a:off x="1719" y="115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47" name="Freeform 742"/>
              <p:cNvSpPr>
                <a:spLocks/>
              </p:cNvSpPr>
              <p:nvPr/>
            </p:nvSpPr>
            <p:spPr bwMode="auto">
              <a:xfrm>
                <a:off x="1779" y="1288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48" name="Freeform 743"/>
              <p:cNvSpPr>
                <a:spLocks noEditPoints="1"/>
              </p:cNvSpPr>
              <p:nvPr/>
            </p:nvSpPr>
            <p:spPr bwMode="auto">
              <a:xfrm>
                <a:off x="1775" y="128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49" name="Freeform 744"/>
              <p:cNvSpPr>
                <a:spLocks/>
              </p:cNvSpPr>
              <p:nvPr/>
            </p:nvSpPr>
            <p:spPr bwMode="auto">
              <a:xfrm>
                <a:off x="1849" y="126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50" name="Freeform 745"/>
              <p:cNvSpPr>
                <a:spLocks noEditPoints="1"/>
              </p:cNvSpPr>
              <p:nvPr/>
            </p:nvSpPr>
            <p:spPr bwMode="auto">
              <a:xfrm>
                <a:off x="1844" y="125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51" name="Freeform 746"/>
              <p:cNvSpPr>
                <a:spLocks/>
              </p:cNvSpPr>
              <p:nvPr/>
            </p:nvSpPr>
            <p:spPr bwMode="auto">
              <a:xfrm>
                <a:off x="1776" y="126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52" name="Freeform 747"/>
              <p:cNvSpPr>
                <a:spLocks noEditPoints="1"/>
              </p:cNvSpPr>
              <p:nvPr/>
            </p:nvSpPr>
            <p:spPr bwMode="auto">
              <a:xfrm>
                <a:off x="1771" y="125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53" name="Freeform 748"/>
              <p:cNvSpPr>
                <a:spLocks/>
              </p:cNvSpPr>
              <p:nvPr/>
            </p:nvSpPr>
            <p:spPr bwMode="auto">
              <a:xfrm>
                <a:off x="1873" y="1282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54" name="Freeform 749"/>
              <p:cNvSpPr>
                <a:spLocks noEditPoints="1"/>
              </p:cNvSpPr>
              <p:nvPr/>
            </p:nvSpPr>
            <p:spPr bwMode="auto">
              <a:xfrm>
                <a:off x="1868" y="127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55" name="Freeform 750"/>
              <p:cNvSpPr>
                <a:spLocks/>
              </p:cNvSpPr>
              <p:nvPr/>
            </p:nvSpPr>
            <p:spPr bwMode="auto">
              <a:xfrm>
                <a:off x="1724" y="1250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56" name="Freeform 751"/>
              <p:cNvSpPr>
                <a:spLocks noEditPoints="1"/>
              </p:cNvSpPr>
              <p:nvPr/>
            </p:nvSpPr>
            <p:spPr bwMode="auto">
              <a:xfrm>
                <a:off x="1719" y="124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57" name="Freeform 752"/>
              <p:cNvSpPr>
                <a:spLocks/>
              </p:cNvSpPr>
              <p:nvPr/>
            </p:nvSpPr>
            <p:spPr bwMode="auto">
              <a:xfrm>
                <a:off x="1794" y="119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58" name="Freeform 753"/>
              <p:cNvSpPr>
                <a:spLocks noEditPoints="1"/>
              </p:cNvSpPr>
              <p:nvPr/>
            </p:nvSpPr>
            <p:spPr bwMode="auto">
              <a:xfrm>
                <a:off x="1790" y="1192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59" name="Freeform 754"/>
              <p:cNvSpPr>
                <a:spLocks/>
              </p:cNvSpPr>
              <p:nvPr/>
            </p:nvSpPr>
            <p:spPr bwMode="auto">
              <a:xfrm>
                <a:off x="1839" y="130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60" name="Freeform 755"/>
              <p:cNvSpPr>
                <a:spLocks noEditPoints="1"/>
              </p:cNvSpPr>
              <p:nvPr/>
            </p:nvSpPr>
            <p:spPr bwMode="auto">
              <a:xfrm>
                <a:off x="1834" y="130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61" name="Freeform 756"/>
              <p:cNvSpPr>
                <a:spLocks/>
              </p:cNvSpPr>
              <p:nvPr/>
            </p:nvSpPr>
            <p:spPr bwMode="auto">
              <a:xfrm>
                <a:off x="1690" y="1264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62" name="Freeform 757"/>
              <p:cNvSpPr>
                <a:spLocks noEditPoints="1"/>
              </p:cNvSpPr>
              <p:nvPr/>
            </p:nvSpPr>
            <p:spPr bwMode="auto">
              <a:xfrm>
                <a:off x="1685" y="1259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63" name="Freeform 758"/>
              <p:cNvSpPr>
                <a:spLocks/>
              </p:cNvSpPr>
              <p:nvPr/>
            </p:nvSpPr>
            <p:spPr bwMode="auto">
              <a:xfrm>
                <a:off x="1794" y="134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64" name="Freeform 759"/>
              <p:cNvSpPr>
                <a:spLocks noEditPoints="1"/>
              </p:cNvSpPr>
              <p:nvPr/>
            </p:nvSpPr>
            <p:spPr bwMode="auto">
              <a:xfrm>
                <a:off x="1790" y="133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65" name="Freeform 760"/>
              <p:cNvSpPr>
                <a:spLocks/>
              </p:cNvSpPr>
              <p:nvPr/>
            </p:nvSpPr>
            <p:spPr bwMode="auto">
              <a:xfrm>
                <a:off x="1795" y="130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66" name="Freeform 761"/>
              <p:cNvSpPr>
                <a:spLocks noEditPoints="1"/>
              </p:cNvSpPr>
              <p:nvPr/>
            </p:nvSpPr>
            <p:spPr bwMode="auto">
              <a:xfrm>
                <a:off x="1790" y="129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67" name="Freeform 762"/>
              <p:cNvSpPr>
                <a:spLocks/>
              </p:cNvSpPr>
              <p:nvPr/>
            </p:nvSpPr>
            <p:spPr bwMode="auto">
              <a:xfrm>
                <a:off x="1861" y="1247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68" name="Freeform 763"/>
              <p:cNvSpPr>
                <a:spLocks noEditPoints="1"/>
              </p:cNvSpPr>
              <p:nvPr/>
            </p:nvSpPr>
            <p:spPr bwMode="auto">
              <a:xfrm>
                <a:off x="1856" y="124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69" name="Freeform 764"/>
              <p:cNvSpPr>
                <a:spLocks/>
              </p:cNvSpPr>
              <p:nvPr/>
            </p:nvSpPr>
            <p:spPr bwMode="auto">
              <a:xfrm>
                <a:off x="1928" y="127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70" name="Freeform 765"/>
              <p:cNvSpPr>
                <a:spLocks noEditPoints="1"/>
              </p:cNvSpPr>
              <p:nvPr/>
            </p:nvSpPr>
            <p:spPr bwMode="auto">
              <a:xfrm>
                <a:off x="1923" y="127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71" name="Freeform 766"/>
              <p:cNvSpPr>
                <a:spLocks/>
              </p:cNvSpPr>
              <p:nvPr/>
            </p:nvSpPr>
            <p:spPr bwMode="auto">
              <a:xfrm>
                <a:off x="1824" y="1244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72" name="Freeform 767"/>
              <p:cNvSpPr>
                <a:spLocks noEditPoints="1"/>
              </p:cNvSpPr>
              <p:nvPr/>
            </p:nvSpPr>
            <p:spPr bwMode="auto">
              <a:xfrm>
                <a:off x="1819" y="123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73" name="Freeform 768"/>
              <p:cNvSpPr>
                <a:spLocks/>
              </p:cNvSpPr>
              <p:nvPr/>
            </p:nvSpPr>
            <p:spPr bwMode="auto">
              <a:xfrm>
                <a:off x="2323" y="1597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74" name="Freeform 769"/>
              <p:cNvSpPr>
                <a:spLocks noEditPoints="1"/>
              </p:cNvSpPr>
              <p:nvPr/>
            </p:nvSpPr>
            <p:spPr bwMode="auto">
              <a:xfrm>
                <a:off x="2318" y="159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75" name="Freeform 770"/>
              <p:cNvSpPr>
                <a:spLocks/>
              </p:cNvSpPr>
              <p:nvPr/>
            </p:nvSpPr>
            <p:spPr bwMode="auto">
              <a:xfrm>
                <a:off x="2074" y="1530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76" name="Freeform 771"/>
              <p:cNvSpPr>
                <a:spLocks noEditPoints="1"/>
              </p:cNvSpPr>
              <p:nvPr/>
            </p:nvSpPr>
            <p:spPr bwMode="auto">
              <a:xfrm>
                <a:off x="2069" y="1525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77" name="Freeform 772"/>
              <p:cNvSpPr>
                <a:spLocks/>
              </p:cNvSpPr>
              <p:nvPr/>
            </p:nvSpPr>
            <p:spPr bwMode="auto">
              <a:xfrm>
                <a:off x="2269" y="1603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78" name="Freeform 773"/>
              <p:cNvSpPr>
                <a:spLocks noEditPoints="1"/>
              </p:cNvSpPr>
              <p:nvPr/>
            </p:nvSpPr>
            <p:spPr bwMode="auto">
              <a:xfrm>
                <a:off x="2264" y="159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79" name="Freeform 774"/>
              <p:cNvSpPr>
                <a:spLocks/>
              </p:cNvSpPr>
              <p:nvPr/>
            </p:nvSpPr>
            <p:spPr bwMode="auto">
              <a:xfrm>
                <a:off x="2243" y="151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80" name="Freeform 775"/>
              <p:cNvSpPr>
                <a:spLocks noEditPoints="1"/>
              </p:cNvSpPr>
              <p:nvPr/>
            </p:nvSpPr>
            <p:spPr bwMode="auto">
              <a:xfrm>
                <a:off x="2238" y="151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81" name="Freeform 776"/>
              <p:cNvSpPr>
                <a:spLocks/>
              </p:cNvSpPr>
              <p:nvPr/>
            </p:nvSpPr>
            <p:spPr bwMode="auto">
              <a:xfrm>
                <a:off x="1589" y="122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82" name="Freeform 777"/>
              <p:cNvSpPr>
                <a:spLocks noEditPoints="1"/>
              </p:cNvSpPr>
              <p:nvPr/>
            </p:nvSpPr>
            <p:spPr bwMode="auto">
              <a:xfrm>
                <a:off x="1585" y="1224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83" name="Freeform 778"/>
              <p:cNvSpPr>
                <a:spLocks/>
              </p:cNvSpPr>
              <p:nvPr/>
            </p:nvSpPr>
            <p:spPr bwMode="auto">
              <a:xfrm>
                <a:off x="1552" y="113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84" name="Freeform 779"/>
              <p:cNvSpPr>
                <a:spLocks noEditPoints="1"/>
              </p:cNvSpPr>
              <p:nvPr/>
            </p:nvSpPr>
            <p:spPr bwMode="auto">
              <a:xfrm>
                <a:off x="1547" y="112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85" name="Freeform 780"/>
              <p:cNvSpPr>
                <a:spLocks/>
              </p:cNvSpPr>
              <p:nvPr/>
            </p:nvSpPr>
            <p:spPr bwMode="auto">
              <a:xfrm>
                <a:off x="1582" y="120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86" name="Freeform 781"/>
              <p:cNvSpPr>
                <a:spLocks noEditPoints="1"/>
              </p:cNvSpPr>
              <p:nvPr/>
            </p:nvSpPr>
            <p:spPr bwMode="auto">
              <a:xfrm>
                <a:off x="1577" y="120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87" name="Freeform 782"/>
              <p:cNvSpPr>
                <a:spLocks/>
              </p:cNvSpPr>
              <p:nvPr/>
            </p:nvSpPr>
            <p:spPr bwMode="auto">
              <a:xfrm>
                <a:off x="1539" y="112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88" name="Freeform 783"/>
              <p:cNvSpPr>
                <a:spLocks noEditPoints="1"/>
              </p:cNvSpPr>
              <p:nvPr/>
            </p:nvSpPr>
            <p:spPr bwMode="auto">
              <a:xfrm>
                <a:off x="1534" y="112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89" name="Freeform 784"/>
              <p:cNvSpPr>
                <a:spLocks/>
              </p:cNvSpPr>
              <p:nvPr/>
            </p:nvSpPr>
            <p:spPr bwMode="auto">
              <a:xfrm>
                <a:off x="1706" y="128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90" name="Freeform 785"/>
              <p:cNvSpPr>
                <a:spLocks noEditPoints="1"/>
              </p:cNvSpPr>
              <p:nvPr/>
            </p:nvSpPr>
            <p:spPr bwMode="auto">
              <a:xfrm>
                <a:off x="1701" y="128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91" name="Freeform 786"/>
              <p:cNvSpPr>
                <a:spLocks/>
              </p:cNvSpPr>
              <p:nvPr/>
            </p:nvSpPr>
            <p:spPr bwMode="auto">
              <a:xfrm>
                <a:off x="1791" y="129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92" name="Freeform 787"/>
              <p:cNvSpPr>
                <a:spLocks noEditPoints="1"/>
              </p:cNvSpPr>
              <p:nvPr/>
            </p:nvSpPr>
            <p:spPr bwMode="auto">
              <a:xfrm>
                <a:off x="1786" y="128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93" name="Freeform 788"/>
              <p:cNvSpPr>
                <a:spLocks/>
              </p:cNvSpPr>
              <p:nvPr/>
            </p:nvSpPr>
            <p:spPr bwMode="auto">
              <a:xfrm>
                <a:off x="1560" y="109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94" name="Freeform 789"/>
              <p:cNvSpPr>
                <a:spLocks noEditPoints="1"/>
              </p:cNvSpPr>
              <p:nvPr/>
            </p:nvSpPr>
            <p:spPr bwMode="auto">
              <a:xfrm>
                <a:off x="1555" y="1093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95" name="Freeform 790"/>
              <p:cNvSpPr>
                <a:spLocks/>
              </p:cNvSpPr>
              <p:nvPr/>
            </p:nvSpPr>
            <p:spPr bwMode="auto">
              <a:xfrm>
                <a:off x="1708" y="1276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96" name="Freeform 791"/>
              <p:cNvSpPr>
                <a:spLocks noEditPoints="1"/>
              </p:cNvSpPr>
              <p:nvPr/>
            </p:nvSpPr>
            <p:spPr bwMode="auto">
              <a:xfrm>
                <a:off x="1703" y="1271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97" name="Freeform 792"/>
              <p:cNvSpPr>
                <a:spLocks/>
              </p:cNvSpPr>
              <p:nvPr/>
            </p:nvSpPr>
            <p:spPr bwMode="auto">
              <a:xfrm>
                <a:off x="1534" y="113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98" name="Freeform 793"/>
              <p:cNvSpPr>
                <a:spLocks noEditPoints="1"/>
              </p:cNvSpPr>
              <p:nvPr/>
            </p:nvSpPr>
            <p:spPr bwMode="auto">
              <a:xfrm>
                <a:off x="1529" y="1134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199" name="Freeform 794"/>
              <p:cNvSpPr>
                <a:spLocks/>
              </p:cNvSpPr>
              <p:nvPr/>
            </p:nvSpPr>
            <p:spPr bwMode="auto">
              <a:xfrm>
                <a:off x="2084" y="1664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00" name="Freeform 795"/>
              <p:cNvSpPr>
                <a:spLocks noEditPoints="1"/>
              </p:cNvSpPr>
              <p:nvPr/>
            </p:nvSpPr>
            <p:spPr bwMode="auto">
              <a:xfrm>
                <a:off x="2080" y="165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01" name="Freeform 796"/>
              <p:cNvSpPr>
                <a:spLocks/>
              </p:cNvSpPr>
              <p:nvPr/>
            </p:nvSpPr>
            <p:spPr bwMode="auto">
              <a:xfrm>
                <a:off x="2084" y="158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02" name="Freeform 797"/>
              <p:cNvSpPr>
                <a:spLocks noEditPoints="1"/>
              </p:cNvSpPr>
              <p:nvPr/>
            </p:nvSpPr>
            <p:spPr bwMode="auto">
              <a:xfrm>
                <a:off x="2080" y="1583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03" name="Freeform 798"/>
              <p:cNvSpPr>
                <a:spLocks/>
              </p:cNvSpPr>
              <p:nvPr/>
            </p:nvSpPr>
            <p:spPr bwMode="auto">
              <a:xfrm>
                <a:off x="1554" y="109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04" name="Freeform 799"/>
              <p:cNvSpPr>
                <a:spLocks noEditPoints="1"/>
              </p:cNvSpPr>
              <p:nvPr/>
            </p:nvSpPr>
            <p:spPr bwMode="auto">
              <a:xfrm>
                <a:off x="1549" y="109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05" name="Freeform 800"/>
              <p:cNvSpPr>
                <a:spLocks/>
              </p:cNvSpPr>
              <p:nvPr/>
            </p:nvSpPr>
            <p:spPr bwMode="auto">
              <a:xfrm>
                <a:off x="1572" y="120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06" name="Freeform 801"/>
              <p:cNvSpPr>
                <a:spLocks noEditPoints="1"/>
              </p:cNvSpPr>
              <p:nvPr/>
            </p:nvSpPr>
            <p:spPr bwMode="auto">
              <a:xfrm>
                <a:off x="1568" y="1201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07" name="Freeform 802"/>
              <p:cNvSpPr>
                <a:spLocks/>
              </p:cNvSpPr>
              <p:nvPr/>
            </p:nvSpPr>
            <p:spPr bwMode="auto">
              <a:xfrm>
                <a:off x="1656" y="1250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08" name="Freeform 803"/>
              <p:cNvSpPr>
                <a:spLocks noEditPoints="1"/>
              </p:cNvSpPr>
              <p:nvPr/>
            </p:nvSpPr>
            <p:spPr bwMode="auto">
              <a:xfrm>
                <a:off x="1651" y="1245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09" name="Freeform 804"/>
              <p:cNvSpPr>
                <a:spLocks/>
              </p:cNvSpPr>
              <p:nvPr/>
            </p:nvSpPr>
            <p:spPr bwMode="auto">
              <a:xfrm>
                <a:off x="1450" y="112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10" name="Freeform 805"/>
              <p:cNvSpPr>
                <a:spLocks noEditPoints="1"/>
              </p:cNvSpPr>
              <p:nvPr/>
            </p:nvSpPr>
            <p:spPr bwMode="auto">
              <a:xfrm>
                <a:off x="1445" y="112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11" name="Freeform 806"/>
              <p:cNvSpPr>
                <a:spLocks/>
              </p:cNvSpPr>
              <p:nvPr/>
            </p:nvSpPr>
            <p:spPr bwMode="auto">
              <a:xfrm>
                <a:off x="1400" y="885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12" name="Freeform 807"/>
              <p:cNvSpPr>
                <a:spLocks noEditPoints="1"/>
              </p:cNvSpPr>
              <p:nvPr/>
            </p:nvSpPr>
            <p:spPr bwMode="auto">
              <a:xfrm>
                <a:off x="1395" y="88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2213" name="Freeform 808"/>
              <p:cNvSpPr>
                <a:spLocks/>
              </p:cNvSpPr>
              <p:nvPr/>
            </p:nvSpPr>
            <p:spPr bwMode="auto">
              <a:xfrm>
                <a:off x="1518" y="1168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</p:grpSp>
        <p:sp>
          <p:nvSpPr>
            <p:cNvPr id="1875" name="Freeform 810"/>
            <p:cNvSpPr>
              <a:spLocks noEditPoints="1"/>
            </p:cNvSpPr>
            <p:nvPr/>
          </p:nvSpPr>
          <p:spPr bwMode="auto">
            <a:xfrm>
              <a:off x="2401888" y="1846263"/>
              <a:ext cx="184150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76" name="Freeform 811"/>
            <p:cNvSpPr>
              <a:spLocks/>
            </p:cNvSpPr>
            <p:nvPr/>
          </p:nvSpPr>
          <p:spPr bwMode="auto">
            <a:xfrm>
              <a:off x="2266950" y="160813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77" name="Freeform 812"/>
            <p:cNvSpPr>
              <a:spLocks noEditPoints="1"/>
            </p:cNvSpPr>
            <p:nvPr/>
          </p:nvSpPr>
          <p:spPr bwMode="auto">
            <a:xfrm>
              <a:off x="2259013" y="1601788"/>
              <a:ext cx="185738" cy="179388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78" name="Freeform 813"/>
            <p:cNvSpPr>
              <a:spLocks/>
            </p:cNvSpPr>
            <p:nvPr/>
          </p:nvSpPr>
          <p:spPr bwMode="auto">
            <a:xfrm>
              <a:off x="2265363" y="15382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79" name="Freeform 814"/>
            <p:cNvSpPr>
              <a:spLocks noEditPoints="1"/>
            </p:cNvSpPr>
            <p:nvPr/>
          </p:nvSpPr>
          <p:spPr bwMode="auto">
            <a:xfrm>
              <a:off x="2257425" y="1530350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80" name="Freeform 815"/>
            <p:cNvSpPr>
              <a:spLocks/>
            </p:cNvSpPr>
            <p:nvPr/>
          </p:nvSpPr>
          <p:spPr bwMode="auto">
            <a:xfrm>
              <a:off x="2268538" y="165893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81" name="Freeform 816"/>
            <p:cNvSpPr>
              <a:spLocks noEditPoints="1"/>
            </p:cNvSpPr>
            <p:nvPr/>
          </p:nvSpPr>
          <p:spPr bwMode="auto">
            <a:xfrm>
              <a:off x="2260600" y="1652588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82" name="Freeform 817"/>
            <p:cNvSpPr>
              <a:spLocks/>
            </p:cNvSpPr>
            <p:nvPr/>
          </p:nvSpPr>
          <p:spPr bwMode="auto">
            <a:xfrm>
              <a:off x="2235200" y="1682750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83" name="Freeform 818"/>
            <p:cNvSpPr>
              <a:spLocks noEditPoints="1"/>
            </p:cNvSpPr>
            <p:nvPr/>
          </p:nvSpPr>
          <p:spPr bwMode="auto">
            <a:xfrm>
              <a:off x="2227263" y="167481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84" name="Freeform 819"/>
            <p:cNvSpPr>
              <a:spLocks/>
            </p:cNvSpPr>
            <p:nvPr/>
          </p:nvSpPr>
          <p:spPr bwMode="auto">
            <a:xfrm>
              <a:off x="2268538" y="1311275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85" name="Freeform 820"/>
            <p:cNvSpPr>
              <a:spLocks noEditPoints="1"/>
            </p:cNvSpPr>
            <p:nvPr/>
          </p:nvSpPr>
          <p:spPr bwMode="auto">
            <a:xfrm>
              <a:off x="2260600" y="1304925"/>
              <a:ext cx="184150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86" name="Freeform 821"/>
            <p:cNvSpPr>
              <a:spLocks/>
            </p:cNvSpPr>
            <p:nvPr/>
          </p:nvSpPr>
          <p:spPr bwMode="auto">
            <a:xfrm>
              <a:off x="2162175" y="111283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87" name="Freeform 822"/>
            <p:cNvSpPr>
              <a:spLocks noEditPoints="1"/>
            </p:cNvSpPr>
            <p:nvPr/>
          </p:nvSpPr>
          <p:spPr bwMode="auto">
            <a:xfrm>
              <a:off x="2154238" y="1104900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88" name="Freeform 823"/>
            <p:cNvSpPr>
              <a:spLocks/>
            </p:cNvSpPr>
            <p:nvPr/>
          </p:nvSpPr>
          <p:spPr bwMode="auto">
            <a:xfrm>
              <a:off x="2460625" y="153035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89" name="Freeform 824"/>
            <p:cNvSpPr>
              <a:spLocks noEditPoints="1"/>
            </p:cNvSpPr>
            <p:nvPr/>
          </p:nvSpPr>
          <p:spPr bwMode="auto">
            <a:xfrm>
              <a:off x="2452688" y="1522413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90" name="Freeform 825"/>
            <p:cNvSpPr>
              <a:spLocks/>
            </p:cNvSpPr>
            <p:nvPr/>
          </p:nvSpPr>
          <p:spPr bwMode="auto">
            <a:xfrm>
              <a:off x="2298700" y="1366838"/>
              <a:ext cx="168275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6" y="53"/>
                </a:cxn>
                <a:cxn ang="0">
                  <a:pos x="53" y="105"/>
                </a:cxn>
              </a:cxnLst>
              <a:rect l="0" t="0" r="r" b="b"/>
              <a:pathLst>
                <a:path w="106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6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91" name="Freeform 826"/>
            <p:cNvSpPr>
              <a:spLocks noEditPoints="1"/>
            </p:cNvSpPr>
            <p:nvPr/>
          </p:nvSpPr>
          <p:spPr bwMode="auto">
            <a:xfrm>
              <a:off x="2289175" y="1358900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100"/>
                </a:cxn>
                <a:cxn ang="0">
                  <a:pos x="100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100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100"/>
                  </a:cubicBezTo>
                  <a:lnTo>
                    <a:pt x="100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100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92" name="Freeform 827"/>
            <p:cNvSpPr>
              <a:spLocks/>
            </p:cNvSpPr>
            <p:nvPr/>
          </p:nvSpPr>
          <p:spPr bwMode="auto">
            <a:xfrm>
              <a:off x="2363788" y="148748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93" name="Freeform 828"/>
            <p:cNvSpPr>
              <a:spLocks noEditPoints="1"/>
            </p:cNvSpPr>
            <p:nvPr/>
          </p:nvSpPr>
          <p:spPr bwMode="auto">
            <a:xfrm>
              <a:off x="2355850" y="1481138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94" name="Freeform 829"/>
            <p:cNvSpPr>
              <a:spLocks/>
            </p:cNvSpPr>
            <p:nvPr/>
          </p:nvSpPr>
          <p:spPr bwMode="auto">
            <a:xfrm>
              <a:off x="2357438" y="138112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95" name="Freeform 830"/>
            <p:cNvSpPr>
              <a:spLocks noEditPoints="1"/>
            </p:cNvSpPr>
            <p:nvPr/>
          </p:nvSpPr>
          <p:spPr bwMode="auto">
            <a:xfrm>
              <a:off x="2349500" y="1373188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96" name="Freeform 831"/>
            <p:cNvSpPr>
              <a:spLocks/>
            </p:cNvSpPr>
            <p:nvPr/>
          </p:nvSpPr>
          <p:spPr bwMode="auto">
            <a:xfrm>
              <a:off x="2238375" y="133508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97" name="Freeform 832"/>
            <p:cNvSpPr>
              <a:spLocks noEditPoints="1"/>
            </p:cNvSpPr>
            <p:nvPr/>
          </p:nvSpPr>
          <p:spPr bwMode="auto">
            <a:xfrm>
              <a:off x="2230438" y="1327150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98" name="Freeform 833"/>
            <p:cNvSpPr>
              <a:spLocks/>
            </p:cNvSpPr>
            <p:nvPr/>
          </p:nvSpPr>
          <p:spPr bwMode="auto">
            <a:xfrm>
              <a:off x="2217738" y="132080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899" name="Freeform 834"/>
            <p:cNvSpPr>
              <a:spLocks noEditPoints="1"/>
            </p:cNvSpPr>
            <p:nvPr/>
          </p:nvSpPr>
          <p:spPr bwMode="auto">
            <a:xfrm>
              <a:off x="2209800" y="1314450"/>
              <a:ext cx="185738" cy="179388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00" name="Freeform 835"/>
            <p:cNvSpPr>
              <a:spLocks/>
            </p:cNvSpPr>
            <p:nvPr/>
          </p:nvSpPr>
          <p:spPr bwMode="auto">
            <a:xfrm>
              <a:off x="2506663" y="166370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01" name="Freeform 836"/>
            <p:cNvSpPr>
              <a:spLocks noEditPoints="1"/>
            </p:cNvSpPr>
            <p:nvPr/>
          </p:nvSpPr>
          <p:spPr bwMode="auto">
            <a:xfrm>
              <a:off x="2498725" y="1655763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02" name="Freeform 837"/>
            <p:cNvSpPr>
              <a:spLocks/>
            </p:cNvSpPr>
            <p:nvPr/>
          </p:nvSpPr>
          <p:spPr bwMode="auto">
            <a:xfrm>
              <a:off x="2389188" y="14874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03" name="Freeform 838"/>
            <p:cNvSpPr>
              <a:spLocks noEditPoints="1"/>
            </p:cNvSpPr>
            <p:nvPr/>
          </p:nvSpPr>
          <p:spPr bwMode="auto">
            <a:xfrm>
              <a:off x="2381250" y="148113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04" name="Freeform 839"/>
            <p:cNvSpPr>
              <a:spLocks/>
            </p:cNvSpPr>
            <p:nvPr/>
          </p:nvSpPr>
          <p:spPr bwMode="auto">
            <a:xfrm>
              <a:off x="2355850" y="1770063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05" name="Freeform 840"/>
            <p:cNvSpPr>
              <a:spLocks noEditPoints="1"/>
            </p:cNvSpPr>
            <p:nvPr/>
          </p:nvSpPr>
          <p:spPr bwMode="auto">
            <a:xfrm>
              <a:off x="2347913" y="1762125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06" name="Freeform 841"/>
            <p:cNvSpPr>
              <a:spLocks/>
            </p:cNvSpPr>
            <p:nvPr/>
          </p:nvSpPr>
          <p:spPr bwMode="auto">
            <a:xfrm>
              <a:off x="2247900" y="165893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07" name="Freeform 842"/>
            <p:cNvSpPr>
              <a:spLocks noEditPoints="1"/>
            </p:cNvSpPr>
            <p:nvPr/>
          </p:nvSpPr>
          <p:spPr bwMode="auto">
            <a:xfrm>
              <a:off x="2239963" y="165258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08" name="Freeform 843"/>
            <p:cNvSpPr>
              <a:spLocks/>
            </p:cNvSpPr>
            <p:nvPr/>
          </p:nvSpPr>
          <p:spPr bwMode="auto">
            <a:xfrm>
              <a:off x="2160588" y="1544638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09" name="Freeform 844"/>
            <p:cNvSpPr>
              <a:spLocks noEditPoints="1"/>
            </p:cNvSpPr>
            <p:nvPr/>
          </p:nvSpPr>
          <p:spPr bwMode="auto">
            <a:xfrm>
              <a:off x="2152650" y="1536700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10" name="Freeform 845"/>
            <p:cNvSpPr>
              <a:spLocks/>
            </p:cNvSpPr>
            <p:nvPr/>
          </p:nvSpPr>
          <p:spPr bwMode="auto">
            <a:xfrm>
              <a:off x="2776538" y="1938338"/>
              <a:ext cx="168275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6" y="52"/>
                </a:cxn>
                <a:cxn ang="0">
                  <a:pos x="53" y="104"/>
                </a:cxn>
              </a:cxnLst>
              <a:rect l="0" t="0" r="r" b="b"/>
              <a:pathLst>
                <a:path w="106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6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11" name="Freeform 846"/>
            <p:cNvSpPr>
              <a:spLocks noEditPoints="1"/>
            </p:cNvSpPr>
            <p:nvPr/>
          </p:nvSpPr>
          <p:spPr bwMode="auto">
            <a:xfrm>
              <a:off x="2768600" y="1930400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12" name="Freeform 847"/>
            <p:cNvSpPr>
              <a:spLocks/>
            </p:cNvSpPr>
            <p:nvPr/>
          </p:nvSpPr>
          <p:spPr bwMode="auto">
            <a:xfrm>
              <a:off x="2455863" y="1774825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13" name="Freeform 848"/>
            <p:cNvSpPr>
              <a:spLocks noEditPoints="1"/>
            </p:cNvSpPr>
            <p:nvPr/>
          </p:nvSpPr>
          <p:spPr bwMode="auto">
            <a:xfrm>
              <a:off x="2447925" y="1766888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14" name="Freeform 849"/>
            <p:cNvSpPr>
              <a:spLocks/>
            </p:cNvSpPr>
            <p:nvPr/>
          </p:nvSpPr>
          <p:spPr bwMode="auto">
            <a:xfrm>
              <a:off x="2498725" y="2035175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15" name="Freeform 850"/>
            <p:cNvSpPr>
              <a:spLocks noEditPoints="1"/>
            </p:cNvSpPr>
            <p:nvPr/>
          </p:nvSpPr>
          <p:spPr bwMode="auto">
            <a:xfrm>
              <a:off x="2490788" y="2027238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16" name="Freeform 851"/>
            <p:cNvSpPr>
              <a:spLocks/>
            </p:cNvSpPr>
            <p:nvPr/>
          </p:nvSpPr>
          <p:spPr bwMode="auto">
            <a:xfrm>
              <a:off x="2466975" y="193198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17" name="Freeform 852"/>
            <p:cNvSpPr>
              <a:spLocks noEditPoints="1"/>
            </p:cNvSpPr>
            <p:nvPr/>
          </p:nvSpPr>
          <p:spPr bwMode="auto">
            <a:xfrm>
              <a:off x="2459038" y="1924050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18" name="Freeform 853"/>
            <p:cNvSpPr>
              <a:spLocks/>
            </p:cNvSpPr>
            <p:nvPr/>
          </p:nvSpPr>
          <p:spPr bwMode="auto">
            <a:xfrm>
              <a:off x="2514600" y="1858963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19" name="Freeform 854"/>
            <p:cNvSpPr>
              <a:spLocks noEditPoints="1"/>
            </p:cNvSpPr>
            <p:nvPr/>
          </p:nvSpPr>
          <p:spPr bwMode="auto">
            <a:xfrm>
              <a:off x="2506663" y="1851025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20" name="Freeform 855"/>
            <p:cNvSpPr>
              <a:spLocks/>
            </p:cNvSpPr>
            <p:nvPr/>
          </p:nvSpPr>
          <p:spPr bwMode="auto">
            <a:xfrm>
              <a:off x="2425700" y="173355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21" name="Freeform 856"/>
            <p:cNvSpPr>
              <a:spLocks noEditPoints="1"/>
            </p:cNvSpPr>
            <p:nvPr/>
          </p:nvSpPr>
          <p:spPr bwMode="auto">
            <a:xfrm>
              <a:off x="2417763" y="1725613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22" name="Freeform 857"/>
            <p:cNvSpPr>
              <a:spLocks/>
            </p:cNvSpPr>
            <p:nvPr/>
          </p:nvSpPr>
          <p:spPr bwMode="auto">
            <a:xfrm>
              <a:off x="2533650" y="178435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23" name="Freeform 858"/>
            <p:cNvSpPr>
              <a:spLocks noEditPoints="1"/>
            </p:cNvSpPr>
            <p:nvPr/>
          </p:nvSpPr>
          <p:spPr bwMode="auto">
            <a:xfrm>
              <a:off x="2527300" y="1776413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24" name="Freeform 859"/>
            <p:cNvSpPr>
              <a:spLocks/>
            </p:cNvSpPr>
            <p:nvPr/>
          </p:nvSpPr>
          <p:spPr bwMode="auto">
            <a:xfrm>
              <a:off x="2527300" y="1701800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25" name="Freeform 860"/>
            <p:cNvSpPr>
              <a:spLocks noEditPoints="1"/>
            </p:cNvSpPr>
            <p:nvPr/>
          </p:nvSpPr>
          <p:spPr bwMode="auto">
            <a:xfrm>
              <a:off x="2519363" y="169386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26" name="Freeform 861"/>
            <p:cNvSpPr>
              <a:spLocks/>
            </p:cNvSpPr>
            <p:nvPr/>
          </p:nvSpPr>
          <p:spPr bwMode="auto">
            <a:xfrm>
              <a:off x="2551113" y="1395413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27" name="Freeform 862"/>
            <p:cNvSpPr>
              <a:spLocks noEditPoints="1"/>
            </p:cNvSpPr>
            <p:nvPr/>
          </p:nvSpPr>
          <p:spPr bwMode="auto">
            <a:xfrm>
              <a:off x="2543175" y="1387475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100"/>
                </a:cxn>
                <a:cxn ang="0">
                  <a:pos x="100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100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100"/>
                  </a:cubicBezTo>
                  <a:lnTo>
                    <a:pt x="100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100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28" name="Freeform 863"/>
            <p:cNvSpPr>
              <a:spLocks/>
            </p:cNvSpPr>
            <p:nvPr/>
          </p:nvSpPr>
          <p:spPr bwMode="auto">
            <a:xfrm>
              <a:off x="2646363" y="160337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29" name="Freeform 864"/>
            <p:cNvSpPr>
              <a:spLocks noEditPoints="1"/>
            </p:cNvSpPr>
            <p:nvPr/>
          </p:nvSpPr>
          <p:spPr bwMode="auto">
            <a:xfrm>
              <a:off x="2638425" y="1595438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30" name="Freeform 865"/>
            <p:cNvSpPr>
              <a:spLocks/>
            </p:cNvSpPr>
            <p:nvPr/>
          </p:nvSpPr>
          <p:spPr bwMode="auto">
            <a:xfrm>
              <a:off x="2619375" y="1627188"/>
              <a:ext cx="168275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6" y="52"/>
                </a:cxn>
                <a:cxn ang="0">
                  <a:pos x="53" y="105"/>
                </a:cxn>
              </a:cxnLst>
              <a:rect l="0" t="0" r="r" b="b"/>
              <a:pathLst>
                <a:path w="106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6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31" name="Freeform 866"/>
            <p:cNvSpPr>
              <a:spLocks noEditPoints="1"/>
            </p:cNvSpPr>
            <p:nvPr/>
          </p:nvSpPr>
          <p:spPr bwMode="auto">
            <a:xfrm>
              <a:off x="2611438" y="1619250"/>
              <a:ext cx="184150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32" name="Freeform 867"/>
            <p:cNvSpPr>
              <a:spLocks/>
            </p:cNvSpPr>
            <p:nvPr/>
          </p:nvSpPr>
          <p:spPr bwMode="auto">
            <a:xfrm>
              <a:off x="2236788" y="1552575"/>
              <a:ext cx="168275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6" y="52"/>
                </a:cxn>
                <a:cxn ang="0">
                  <a:pos x="53" y="105"/>
                </a:cxn>
              </a:cxnLst>
              <a:rect l="0" t="0" r="r" b="b"/>
              <a:pathLst>
                <a:path w="106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6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33" name="Freeform 868"/>
            <p:cNvSpPr>
              <a:spLocks noEditPoints="1"/>
            </p:cNvSpPr>
            <p:nvPr/>
          </p:nvSpPr>
          <p:spPr bwMode="auto">
            <a:xfrm>
              <a:off x="2228850" y="1544638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34" name="Freeform 869"/>
            <p:cNvSpPr>
              <a:spLocks/>
            </p:cNvSpPr>
            <p:nvPr/>
          </p:nvSpPr>
          <p:spPr bwMode="auto">
            <a:xfrm>
              <a:off x="2351088" y="159385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35" name="Freeform 870"/>
            <p:cNvSpPr>
              <a:spLocks noEditPoints="1"/>
            </p:cNvSpPr>
            <p:nvPr/>
          </p:nvSpPr>
          <p:spPr bwMode="auto">
            <a:xfrm>
              <a:off x="2343150" y="1587500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36" name="Freeform 871"/>
            <p:cNvSpPr>
              <a:spLocks/>
            </p:cNvSpPr>
            <p:nvPr/>
          </p:nvSpPr>
          <p:spPr bwMode="auto">
            <a:xfrm>
              <a:off x="2474913" y="131603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37" name="Freeform 872"/>
            <p:cNvSpPr>
              <a:spLocks noEditPoints="1"/>
            </p:cNvSpPr>
            <p:nvPr/>
          </p:nvSpPr>
          <p:spPr bwMode="auto">
            <a:xfrm>
              <a:off x="2466975" y="1308100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38" name="Freeform 873"/>
            <p:cNvSpPr>
              <a:spLocks/>
            </p:cNvSpPr>
            <p:nvPr/>
          </p:nvSpPr>
          <p:spPr bwMode="auto">
            <a:xfrm>
              <a:off x="2487613" y="133985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39" name="Freeform 874"/>
            <p:cNvSpPr>
              <a:spLocks noEditPoints="1"/>
            </p:cNvSpPr>
            <p:nvPr/>
          </p:nvSpPr>
          <p:spPr bwMode="auto">
            <a:xfrm>
              <a:off x="2479675" y="133191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40" name="Freeform 875"/>
            <p:cNvSpPr>
              <a:spLocks/>
            </p:cNvSpPr>
            <p:nvPr/>
          </p:nvSpPr>
          <p:spPr bwMode="auto">
            <a:xfrm>
              <a:off x="2432050" y="1330325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41" name="Freeform 876"/>
            <p:cNvSpPr>
              <a:spLocks noEditPoints="1"/>
            </p:cNvSpPr>
            <p:nvPr/>
          </p:nvSpPr>
          <p:spPr bwMode="auto">
            <a:xfrm>
              <a:off x="2424113" y="1323975"/>
              <a:ext cx="185738" cy="179388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42" name="Freeform 877"/>
            <p:cNvSpPr>
              <a:spLocks/>
            </p:cNvSpPr>
            <p:nvPr/>
          </p:nvSpPr>
          <p:spPr bwMode="auto">
            <a:xfrm>
              <a:off x="2752725" y="14652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43" name="Freeform 878"/>
            <p:cNvSpPr>
              <a:spLocks noEditPoints="1"/>
            </p:cNvSpPr>
            <p:nvPr/>
          </p:nvSpPr>
          <p:spPr bwMode="auto">
            <a:xfrm>
              <a:off x="2744788" y="1457325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44" name="Freeform 879"/>
            <p:cNvSpPr>
              <a:spLocks/>
            </p:cNvSpPr>
            <p:nvPr/>
          </p:nvSpPr>
          <p:spPr bwMode="auto">
            <a:xfrm>
              <a:off x="2559050" y="1938338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45" name="Freeform 880"/>
            <p:cNvSpPr>
              <a:spLocks noEditPoints="1"/>
            </p:cNvSpPr>
            <p:nvPr/>
          </p:nvSpPr>
          <p:spPr bwMode="auto">
            <a:xfrm>
              <a:off x="2551113" y="1930400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46" name="Freeform 881"/>
            <p:cNvSpPr>
              <a:spLocks/>
            </p:cNvSpPr>
            <p:nvPr/>
          </p:nvSpPr>
          <p:spPr bwMode="auto">
            <a:xfrm>
              <a:off x="2574925" y="1697038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47" name="Freeform 882"/>
            <p:cNvSpPr>
              <a:spLocks noEditPoints="1"/>
            </p:cNvSpPr>
            <p:nvPr/>
          </p:nvSpPr>
          <p:spPr bwMode="auto">
            <a:xfrm>
              <a:off x="2568575" y="1689100"/>
              <a:ext cx="184150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48" name="Freeform 883"/>
            <p:cNvSpPr>
              <a:spLocks/>
            </p:cNvSpPr>
            <p:nvPr/>
          </p:nvSpPr>
          <p:spPr bwMode="auto">
            <a:xfrm>
              <a:off x="2474913" y="208597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49" name="Freeform 884"/>
            <p:cNvSpPr>
              <a:spLocks noEditPoints="1"/>
            </p:cNvSpPr>
            <p:nvPr/>
          </p:nvSpPr>
          <p:spPr bwMode="auto">
            <a:xfrm>
              <a:off x="2466975" y="2078038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50" name="Freeform 885"/>
            <p:cNvSpPr>
              <a:spLocks/>
            </p:cNvSpPr>
            <p:nvPr/>
          </p:nvSpPr>
          <p:spPr bwMode="auto">
            <a:xfrm>
              <a:off x="3640138" y="275272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51" name="Freeform 886"/>
            <p:cNvSpPr>
              <a:spLocks noEditPoints="1"/>
            </p:cNvSpPr>
            <p:nvPr/>
          </p:nvSpPr>
          <p:spPr bwMode="auto">
            <a:xfrm>
              <a:off x="3632200" y="2744788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52" name="Freeform 887"/>
            <p:cNvSpPr>
              <a:spLocks/>
            </p:cNvSpPr>
            <p:nvPr/>
          </p:nvSpPr>
          <p:spPr bwMode="auto">
            <a:xfrm>
              <a:off x="3417888" y="2706688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53" name="Freeform 888"/>
            <p:cNvSpPr>
              <a:spLocks noEditPoints="1"/>
            </p:cNvSpPr>
            <p:nvPr/>
          </p:nvSpPr>
          <p:spPr bwMode="auto">
            <a:xfrm>
              <a:off x="3409950" y="2698750"/>
              <a:ext cx="184150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54" name="Freeform 889"/>
            <p:cNvSpPr>
              <a:spLocks/>
            </p:cNvSpPr>
            <p:nvPr/>
          </p:nvSpPr>
          <p:spPr bwMode="auto">
            <a:xfrm>
              <a:off x="4656138" y="3929063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55" name="Freeform 890"/>
            <p:cNvSpPr>
              <a:spLocks noEditPoints="1"/>
            </p:cNvSpPr>
            <p:nvPr/>
          </p:nvSpPr>
          <p:spPr bwMode="auto">
            <a:xfrm>
              <a:off x="4648200" y="3921125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56" name="Freeform 891"/>
            <p:cNvSpPr>
              <a:spLocks/>
            </p:cNvSpPr>
            <p:nvPr/>
          </p:nvSpPr>
          <p:spPr bwMode="auto">
            <a:xfrm>
              <a:off x="3678238" y="27098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57" name="Freeform 892"/>
            <p:cNvSpPr>
              <a:spLocks noEditPoints="1"/>
            </p:cNvSpPr>
            <p:nvPr/>
          </p:nvSpPr>
          <p:spPr bwMode="auto">
            <a:xfrm>
              <a:off x="3671888" y="2703513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58" name="Freeform 893"/>
            <p:cNvSpPr>
              <a:spLocks/>
            </p:cNvSpPr>
            <p:nvPr/>
          </p:nvSpPr>
          <p:spPr bwMode="auto">
            <a:xfrm>
              <a:off x="3590925" y="274320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59" name="Freeform 894"/>
            <p:cNvSpPr>
              <a:spLocks noEditPoints="1"/>
            </p:cNvSpPr>
            <p:nvPr/>
          </p:nvSpPr>
          <p:spPr bwMode="auto">
            <a:xfrm>
              <a:off x="3582988" y="2735263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60" name="Freeform 895"/>
            <p:cNvSpPr>
              <a:spLocks/>
            </p:cNvSpPr>
            <p:nvPr/>
          </p:nvSpPr>
          <p:spPr bwMode="auto">
            <a:xfrm>
              <a:off x="2519363" y="1470025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61" name="Freeform 896"/>
            <p:cNvSpPr>
              <a:spLocks noEditPoints="1"/>
            </p:cNvSpPr>
            <p:nvPr/>
          </p:nvSpPr>
          <p:spPr bwMode="auto">
            <a:xfrm>
              <a:off x="2511425" y="1462088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62" name="Freeform 897"/>
            <p:cNvSpPr>
              <a:spLocks/>
            </p:cNvSpPr>
            <p:nvPr/>
          </p:nvSpPr>
          <p:spPr bwMode="auto">
            <a:xfrm>
              <a:off x="2425700" y="1428750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63" name="Freeform 898"/>
            <p:cNvSpPr>
              <a:spLocks noEditPoints="1"/>
            </p:cNvSpPr>
            <p:nvPr/>
          </p:nvSpPr>
          <p:spPr bwMode="auto">
            <a:xfrm>
              <a:off x="2417763" y="1420813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3" y="210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64" name="Freeform 899"/>
            <p:cNvSpPr>
              <a:spLocks/>
            </p:cNvSpPr>
            <p:nvPr/>
          </p:nvSpPr>
          <p:spPr bwMode="auto">
            <a:xfrm>
              <a:off x="2465388" y="163671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65" name="Freeform 900"/>
            <p:cNvSpPr>
              <a:spLocks noEditPoints="1"/>
            </p:cNvSpPr>
            <p:nvPr/>
          </p:nvSpPr>
          <p:spPr bwMode="auto">
            <a:xfrm>
              <a:off x="2457450" y="1628775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66" name="Freeform 901"/>
            <p:cNvSpPr>
              <a:spLocks/>
            </p:cNvSpPr>
            <p:nvPr/>
          </p:nvSpPr>
          <p:spPr bwMode="auto">
            <a:xfrm>
              <a:off x="2587625" y="200660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67" name="Freeform 902"/>
            <p:cNvSpPr>
              <a:spLocks noEditPoints="1"/>
            </p:cNvSpPr>
            <p:nvPr/>
          </p:nvSpPr>
          <p:spPr bwMode="auto">
            <a:xfrm>
              <a:off x="2579688" y="1998663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68" name="Freeform 903"/>
            <p:cNvSpPr>
              <a:spLocks/>
            </p:cNvSpPr>
            <p:nvPr/>
          </p:nvSpPr>
          <p:spPr bwMode="auto">
            <a:xfrm>
              <a:off x="2740025" y="2025650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69" name="Freeform 904"/>
            <p:cNvSpPr>
              <a:spLocks noEditPoints="1"/>
            </p:cNvSpPr>
            <p:nvPr/>
          </p:nvSpPr>
          <p:spPr bwMode="auto">
            <a:xfrm>
              <a:off x="2732088" y="2017713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70" name="Freeform 905"/>
            <p:cNvSpPr>
              <a:spLocks/>
            </p:cNvSpPr>
            <p:nvPr/>
          </p:nvSpPr>
          <p:spPr bwMode="auto">
            <a:xfrm>
              <a:off x="2460625" y="190500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71" name="Freeform 906"/>
            <p:cNvSpPr>
              <a:spLocks noEditPoints="1"/>
            </p:cNvSpPr>
            <p:nvPr/>
          </p:nvSpPr>
          <p:spPr bwMode="auto">
            <a:xfrm>
              <a:off x="2452688" y="189706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72" name="Freeform 907"/>
            <p:cNvSpPr>
              <a:spLocks/>
            </p:cNvSpPr>
            <p:nvPr/>
          </p:nvSpPr>
          <p:spPr bwMode="auto">
            <a:xfrm>
              <a:off x="2625725" y="1863725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73" name="Freeform 908"/>
            <p:cNvSpPr>
              <a:spLocks noEditPoints="1"/>
            </p:cNvSpPr>
            <p:nvPr/>
          </p:nvSpPr>
          <p:spPr bwMode="auto">
            <a:xfrm>
              <a:off x="2617788" y="1855788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74" name="Freeform 909"/>
            <p:cNvSpPr>
              <a:spLocks/>
            </p:cNvSpPr>
            <p:nvPr/>
          </p:nvSpPr>
          <p:spPr bwMode="auto">
            <a:xfrm>
              <a:off x="2544763" y="20621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75" name="Freeform 910"/>
            <p:cNvSpPr>
              <a:spLocks noEditPoints="1"/>
            </p:cNvSpPr>
            <p:nvPr/>
          </p:nvSpPr>
          <p:spPr bwMode="auto">
            <a:xfrm>
              <a:off x="2536825" y="2054225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76" name="Freeform 911"/>
            <p:cNvSpPr>
              <a:spLocks/>
            </p:cNvSpPr>
            <p:nvPr/>
          </p:nvSpPr>
          <p:spPr bwMode="auto">
            <a:xfrm>
              <a:off x="2566988" y="200660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77" name="Freeform 912"/>
            <p:cNvSpPr>
              <a:spLocks noEditPoints="1"/>
            </p:cNvSpPr>
            <p:nvPr/>
          </p:nvSpPr>
          <p:spPr bwMode="auto">
            <a:xfrm>
              <a:off x="2559050" y="1998663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78" name="Freeform 913"/>
            <p:cNvSpPr>
              <a:spLocks/>
            </p:cNvSpPr>
            <p:nvPr/>
          </p:nvSpPr>
          <p:spPr bwMode="auto">
            <a:xfrm>
              <a:off x="2595563" y="2081213"/>
              <a:ext cx="168275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6" y="52"/>
                </a:cxn>
                <a:cxn ang="0">
                  <a:pos x="53" y="105"/>
                </a:cxn>
              </a:cxnLst>
              <a:rect l="0" t="0" r="r" b="b"/>
              <a:pathLst>
                <a:path w="106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6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79" name="Freeform 914"/>
            <p:cNvSpPr>
              <a:spLocks noEditPoints="1"/>
            </p:cNvSpPr>
            <p:nvPr/>
          </p:nvSpPr>
          <p:spPr bwMode="auto">
            <a:xfrm>
              <a:off x="2586038" y="2073275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80" name="Freeform 915"/>
            <p:cNvSpPr>
              <a:spLocks/>
            </p:cNvSpPr>
            <p:nvPr/>
          </p:nvSpPr>
          <p:spPr bwMode="auto">
            <a:xfrm>
              <a:off x="4638675" y="3443288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81" name="Freeform 916"/>
            <p:cNvSpPr>
              <a:spLocks noEditPoints="1"/>
            </p:cNvSpPr>
            <p:nvPr/>
          </p:nvSpPr>
          <p:spPr bwMode="auto">
            <a:xfrm>
              <a:off x="4630738" y="3435350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82" name="Freeform 917"/>
            <p:cNvSpPr>
              <a:spLocks/>
            </p:cNvSpPr>
            <p:nvPr/>
          </p:nvSpPr>
          <p:spPr bwMode="auto">
            <a:xfrm>
              <a:off x="4638675" y="3443288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83" name="Freeform 918"/>
            <p:cNvSpPr>
              <a:spLocks noEditPoints="1"/>
            </p:cNvSpPr>
            <p:nvPr/>
          </p:nvSpPr>
          <p:spPr bwMode="auto">
            <a:xfrm>
              <a:off x="4630738" y="3435350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84" name="Freeform 919"/>
            <p:cNvSpPr>
              <a:spLocks/>
            </p:cNvSpPr>
            <p:nvPr/>
          </p:nvSpPr>
          <p:spPr bwMode="auto">
            <a:xfrm>
              <a:off x="5365750" y="3933825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85" name="Freeform 920"/>
            <p:cNvSpPr>
              <a:spLocks noEditPoints="1"/>
            </p:cNvSpPr>
            <p:nvPr/>
          </p:nvSpPr>
          <p:spPr bwMode="auto">
            <a:xfrm>
              <a:off x="5357813" y="3925888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86" name="Freeform 921"/>
            <p:cNvSpPr>
              <a:spLocks/>
            </p:cNvSpPr>
            <p:nvPr/>
          </p:nvSpPr>
          <p:spPr bwMode="auto">
            <a:xfrm>
              <a:off x="2544763" y="22526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87" name="Freeform 922"/>
            <p:cNvSpPr>
              <a:spLocks noEditPoints="1"/>
            </p:cNvSpPr>
            <p:nvPr/>
          </p:nvSpPr>
          <p:spPr bwMode="auto">
            <a:xfrm>
              <a:off x="2536825" y="2244725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88" name="Freeform 923"/>
            <p:cNvSpPr>
              <a:spLocks/>
            </p:cNvSpPr>
            <p:nvPr/>
          </p:nvSpPr>
          <p:spPr bwMode="auto">
            <a:xfrm>
              <a:off x="2625725" y="1984375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89" name="Freeform 924"/>
            <p:cNvSpPr>
              <a:spLocks noEditPoints="1"/>
            </p:cNvSpPr>
            <p:nvPr/>
          </p:nvSpPr>
          <p:spPr bwMode="auto">
            <a:xfrm>
              <a:off x="2617788" y="1976438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90" name="Freeform 925"/>
            <p:cNvSpPr>
              <a:spLocks/>
            </p:cNvSpPr>
            <p:nvPr/>
          </p:nvSpPr>
          <p:spPr bwMode="auto">
            <a:xfrm>
              <a:off x="2393950" y="2035175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91" name="Freeform 926"/>
            <p:cNvSpPr>
              <a:spLocks noEditPoints="1"/>
            </p:cNvSpPr>
            <p:nvPr/>
          </p:nvSpPr>
          <p:spPr bwMode="auto">
            <a:xfrm>
              <a:off x="2386013" y="2027238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92" name="Freeform 927"/>
            <p:cNvSpPr>
              <a:spLocks/>
            </p:cNvSpPr>
            <p:nvPr/>
          </p:nvSpPr>
          <p:spPr bwMode="auto">
            <a:xfrm>
              <a:off x="2724150" y="188595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93" name="Freeform 928"/>
            <p:cNvSpPr>
              <a:spLocks noEditPoints="1"/>
            </p:cNvSpPr>
            <p:nvPr/>
          </p:nvSpPr>
          <p:spPr bwMode="auto">
            <a:xfrm>
              <a:off x="2716213" y="1879600"/>
              <a:ext cx="185738" cy="179388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94" name="Freeform 929"/>
            <p:cNvSpPr>
              <a:spLocks/>
            </p:cNvSpPr>
            <p:nvPr/>
          </p:nvSpPr>
          <p:spPr bwMode="auto">
            <a:xfrm>
              <a:off x="2389188" y="1895475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95" name="Freeform 930"/>
            <p:cNvSpPr>
              <a:spLocks noEditPoints="1"/>
            </p:cNvSpPr>
            <p:nvPr/>
          </p:nvSpPr>
          <p:spPr bwMode="auto">
            <a:xfrm>
              <a:off x="2381250" y="1889125"/>
              <a:ext cx="185738" cy="179388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96" name="Freeform 931"/>
            <p:cNvSpPr>
              <a:spLocks/>
            </p:cNvSpPr>
            <p:nvPr/>
          </p:nvSpPr>
          <p:spPr bwMode="auto">
            <a:xfrm>
              <a:off x="2660650" y="189071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97" name="Freeform 932"/>
            <p:cNvSpPr>
              <a:spLocks noEditPoints="1"/>
            </p:cNvSpPr>
            <p:nvPr/>
          </p:nvSpPr>
          <p:spPr bwMode="auto">
            <a:xfrm>
              <a:off x="2652713" y="1882775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98" name="Freeform 933"/>
            <p:cNvSpPr>
              <a:spLocks/>
            </p:cNvSpPr>
            <p:nvPr/>
          </p:nvSpPr>
          <p:spPr bwMode="auto">
            <a:xfrm>
              <a:off x="2725738" y="183515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99" name="Freeform 934"/>
            <p:cNvSpPr>
              <a:spLocks noEditPoints="1"/>
            </p:cNvSpPr>
            <p:nvPr/>
          </p:nvSpPr>
          <p:spPr bwMode="auto">
            <a:xfrm>
              <a:off x="2717800" y="1827213"/>
              <a:ext cx="185738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00" name="Freeform 935"/>
            <p:cNvSpPr>
              <a:spLocks/>
            </p:cNvSpPr>
            <p:nvPr/>
          </p:nvSpPr>
          <p:spPr bwMode="auto">
            <a:xfrm>
              <a:off x="2246313" y="12334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01" name="Freeform 936"/>
            <p:cNvSpPr>
              <a:spLocks noEditPoints="1"/>
            </p:cNvSpPr>
            <p:nvPr/>
          </p:nvSpPr>
          <p:spPr bwMode="auto">
            <a:xfrm>
              <a:off x="2239963" y="1225550"/>
              <a:ext cx="184150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02" name="Freeform 937"/>
            <p:cNvSpPr>
              <a:spLocks/>
            </p:cNvSpPr>
            <p:nvPr/>
          </p:nvSpPr>
          <p:spPr bwMode="auto">
            <a:xfrm>
              <a:off x="2198688" y="2151063"/>
              <a:ext cx="168275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6" y="52"/>
                </a:cxn>
                <a:cxn ang="0">
                  <a:pos x="53" y="104"/>
                </a:cxn>
              </a:cxnLst>
              <a:rect l="0" t="0" r="r" b="b"/>
              <a:pathLst>
                <a:path w="106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6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03" name="Freeform 938"/>
            <p:cNvSpPr>
              <a:spLocks noEditPoints="1"/>
            </p:cNvSpPr>
            <p:nvPr/>
          </p:nvSpPr>
          <p:spPr bwMode="auto">
            <a:xfrm>
              <a:off x="2190750" y="2143125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04" name="Freeform 939"/>
            <p:cNvSpPr>
              <a:spLocks/>
            </p:cNvSpPr>
            <p:nvPr/>
          </p:nvSpPr>
          <p:spPr bwMode="auto">
            <a:xfrm>
              <a:off x="2317750" y="147320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05" name="Freeform 940"/>
            <p:cNvSpPr>
              <a:spLocks noEditPoints="1"/>
            </p:cNvSpPr>
            <p:nvPr/>
          </p:nvSpPr>
          <p:spPr bwMode="auto">
            <a:xfrm>
              <a:off x="2309813" y="1465263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06" name="Freeform 941"/>
            <p:cNvSpPr>
              <a:spLocks/>
            </p:cNvSpPr>
            <p:nvPr/>
          </p:nvSpPr>
          <p:spPr bwMode="auto">
            <a:xfrm>
              <a:off x="2519363" y="179387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07" name="Freeform 942"/>
            <p:cNvSpPr>
              <a:spLocks noEditPoints="1"/>
            </p:cNvSpPr>
            <p:nvPr/>
          </p:nvSpPr>
          <p:spPr bwMode="auto">
            <a:xfrm>
              <a:off x="2511425" y="1785938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08" name="Freeform 943"/>
            <p:cNvSpPr>
              <a:spLocks/>
            </p:cNvSpPr>
            <p:nvPr/>
          </p:nvSpPr>
          <p:spPr bwMode="auto">
            <a:xfrm>
              <a:off x="4784725" y="47164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09" name="Freeform 944"/>
            <p:cNvSpPr>
              <a:spLocks noEditPoints="1"/>
            </p:cNvSpPr>
            <p:nvPr/>
          </p:nvSpPr>
          <p:spPr bwMode="auto">
            <a:xfrm>
              <a:off x="4776788" y="4708525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10" name="Freeform 945"/>
            <p:cNvSpPr>
              <a:spLocks/>
            </p:cNvSpPr>
            <p:nvPr/>
          </p:nvSpPr>
          <p:spPr bwMode="auto">
            <a:xfrm>
              <a:off x="2424113" y="18303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11" name="Freeform 946"/>
            <p:cNvSpPr>
              <a:spLocks noEditPoints="1"/>
            </p:cNvSpPr>
            <p:nvPr/>
          </p:nvSpPr>
          <p:spPr bwMode="auto">
            <a:xfrm>
              <a:off x="2416175" y="1824038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12" name="Freeform 947"/>
            <p:cNvSpPr>
              <a:spLocks/>
            </p:cNvSpPr>
            <p:nvPr/>
          </p:nvSpPr>
          <p:spPr bwMode="auto">
            <a:xfrm>
              <a:off x="2424113" y="18303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013" name="Freeform 948"/>
            <p:cNvSpPr>
              <a:spLocks noEditPoints="1"/>
            </p:cNvSpPr>
            <p:nvPr/>
          </p:nvSpPr>
          <p:spPr bwMode="auto">
            <a:xfrm>
              <a:off x="2416175" y="1824038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</p:grpSp>
      <p:grpSp>
        <p:nvGrpSpPr>
          <p:cNvPr id="2618" name="Gruppo 1128"/>
          <p:cNvGrpSpPr/>
          <p:nvPr/>
        </p:nvGrpSpPr>
        <p:grpSpPr>
          <a:xfrm>
            <a:off x="1474788" y="1037613"/>
            <a:ext cx="1838325" cy="2139950"/>
            <a:chOff x="1474788" y="503238"/>
            <a:chExt cx="1838325" cy="2139950"/>
          </a:xfrm>
        </p:grpSpPr>
        <p:sp>
          <p:nvSpPr>
            <p:cNvPr id="1130" name="Freeform 207"/>
            <p:cNvSpPr>
              <a:spLocks noEditPoints="1"/>
            </p:cNvSpPr>
            <p:nvPr/>
          </p:nvSpPr>
          <p:spPr bwMode="auto">
            <a:xfrm>
              <a:off x="2039938" y="1503363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31" name="Freeform 208"/>
            <p:cNvSpPr>
              <a:spLocks/>
            </p:cNvSpPr>
            <p:nvPr/>
          </p:nvSpPr>
          <p:spPr bwMode="auto">
            <a:xfrm>
              <a:off x="2011363" y="1460501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32" name="Freeform 209"/>
            <p:cNvSpPr>
              <a:spLocks noEditPoints="1"/>
            </p:cNvSpPr>
            <p:nvPr/>
          </p:nvSpPr>
          <p:spPr bwMode="auto">
            <a:xfrm>
              <a:off x="2003425" y="1452563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33" name="Freeform 210"/>
            <p:cNvSpPr>
              <a:spLocks/>
            </p:cNvSpPr>
            <p:nvPr/>
          </p:nvSpPr>
          <p:spPr bwMode="auto">
            <a:xfrm>
              <a:off x="2047875" y="1470026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34" name="Freeform 211"/>
            <p:cNvSpPr>
              <a:spLocks noEditPoints="1"/>
            </p:cNvSpPr>
            <p:nvPr/>
          </p:nvSpPr>
          <p:spPr bwMode="auto">
            <a:xfrm>
              <a:off x="2038350" y="1462088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35" name="Freeform 212"/>
            <p:cNvSpPr>
              <a:spLocks/>
            </p:cNvSpPr>
            <p:nvPr/>
          </p:nvSpPr>
          <p:spPr bwMode="auto">
            <a:xfrm>
              <a:off x="2006600" y="1289051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36" name="Freeform 213"/>
            <p:cNvSpPr>
              <a:spLocks noEditPoints="1"/>
            </p:cNvSpPr>
            <p:nvPr/>
          </p:nvSpPr>
          <p:spPr bwMode="auto">
            <a:xfrm>
              <a:off x="1998663" y="128111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37" name="Freeform 214"/>
            <p:cNvSpPr>
              <a:spLocks/>
            </p:cNvSpPr>
            <p:nvPr/>
          </p:nvSpPr>
          <p:spPr bwMode="auto">
            <a:xfrm>
              <a:off x="2390775" y="2141538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38" name="Freeform 215"/>
            <p:cNvSpPr>
              <a:spLocks noEditPoints="1"/>
            </p:cNvSpPr>
            <p:nvPr/>
          </p:nvSpPr>
          <p:spPr bwMode="auto">
            <a:xfrm>
              <a:off x="2381250" y="2133601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39" name="Freeform 216"/>
            <p:cNvSpPr>
              <a:spLocks/>
            </p:cNvSpPr>
            <p:nvPr/>
          </p:nvSpPr>
          <p:spPr bwMode="auto">
            <a:xfrm>
              <a:off x="2287588" y="161766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40" name="Freeform 217"/>
            <p:cNvSpPr>
              <a:spLocks noEditPoints="1"/>
            </p:cNvSpPr>
            <p:nvPr/>
          </p:nvSpPr>
          <p:spPr bwMode="auto">
            <a:xfrm>
              <a:off x="2279650" y="1609726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41" name="Freeform 218"/>
            <p:cNvSpPr>
              <a:spLocks/>
            </p:cNvSpPr>
            <p:nvPr/>
          </p:nvSpPr>
          <p:spPr bwMode="auto">
            <a:xfrm>
              <a:off x="1906588" y="131127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42" name="Freeform 219"/>
            <p:cNvSpPr>
              <a:spLocks noEditPoints="1"/>
            </p:cNvSpPr>
            <p:nvPr/>
          </p:nvSpPr>
          <p:spPr bwMode="auto">
            <a:xfrm>
              <a:off x="1898650" y="1304926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43" name="Freeform 220"/>
            <p:cNvSpPr>
              <a:spLocks/>
            </p:cNvSpPr>
            <p:nvPr/>
          </p:nvSpPr>
          <p:spPr bwMode="auto">
            <a:xfrm>
              <a:off x="2111375" y="1544638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44" name="Freeform 221"/>
            <p:cNvSpPr>
              <a:spLocks noEditPoints="1"/>
            </p:cNvSpPr>
            <p:nvPr/>
          </p:nvSpPr>
          <p:spPr bwMode="auto">
            <a:xfrm>
              <a:off x="2105025" y="1536701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45" name="Freeform 222"/>
            <p:cNvSpPr>
              <a:spLocks/>
            </p:cNvSpPr>
            <p:nvPr/>
          </p:nvSpPr>
          <p:spPr bwMode="auto">
            <a:xfrm>
              <a:off x="1962150" y="1339851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46" name="Freeform 223"/>
            <p:cNvSpPr>
              <a:spLocks noEditPoints="1"/>
            </p:cNvSpPr>
            <p:nvPr/>
          </p:nvSpPr>
          <p:spPr bwMode="auto">
            <a:xfrm>
              <a:off x="1954213" y="133191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47" name="Freeform 224"/>
            <p:cNvSpPr>
              <a:spLocks/>
            </p:cNvSpPr>
            <p:nvPr/>
          </p:nvSpPr>
          <p:spPr bwMode="auto">
            <a:xfrm>
              <a:off x="1992313" y="12747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48" name="Freeform 225"/>
            <p:cNvSpPr>
              <a:spLocks noEditPoints="1"/>
            </p:cNvSpPr>
            <p:nvPr/>
          </p:nvSpPr>
          <p:spPr bwMode="auto">
            <a:xfrm>
              <a:off x="1984375" y="1266826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49" name="Freeform 226"/>
            <p:cNvSpPr>
              <a:spLocks/>
            </p:cNvSpPr>
            <p:nvPr/>
          </p:nvSpPr>
          <p:spPr bwMode="auto">
            <a:xfrm>
              <a:off x="2036763" y="155257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50" name="Freeform 227"/>
            <p:cNvSpPr>
              <a:spLocks noEditPoints="1"/>
            </p:cNvSpPr>
            <p:nvPr/>
          </p:nvSpPr>
          <p:spPr bwMode="auto">
            <a:xfrm>
              <a:off x="2028825" y="1544638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51" name="Freeform 228"/>
            <p:cNvSpPr>
              <a:spLocks/>
            </p:cNvSpPr>
            <p:nvPr/>
          </p:nvSpPr>
          <p:spPr bwMode="auto">
            <a:xfrm>
              <a:off x="1992313" y="1168401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52" name="Freeform 229"/>
            <p:cNvSpPr>
              <a:spLocks noEditPoints="1"/>
            </p:cNvSpPr>
            <p:nvPr/>
          </p:nvSpPr>
          <p:spPr bwMode="auto">
            <a:xfrm>
              <a:off x="1984375" y="1160463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53" name="Freeform 230"/>
            <p:cNvSpPr>
              <a:spLocks/>
            </p:cNvSpPr>
            <p:nvPr/>
          </p:nvSpPr>
          <p:spPr bwMode="auto">
            <a:xfrm>
              <a:off x="2062163" y="13668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54" name="Freeform 231"/>
            <p:cNvSpPr>
              <a:spLocks noEditPoints="1"/>
            </p:cNvSpPr>
            <p:nvPr/>
          </p:nvSpPr>
          <p:spPr bwMode="auto">
            <a:xfrm>
              <a:off x="2054225" y="1358901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55" name="Freeform 232"/>
            <p:cNvSpPr>
              <a:spLocks/>
            </p:cNvSpPr>
            <p:nvPr/>
          </p:nvSpPr>
          <p:spPr bwMode="auto">
            <a:xfrm>
              <a:off x="2020888" y="1136651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56" name="Freeform 233"/>
            <p:cNvSpPr>
              <a:spLocks noEditPoints="1"/>
            </p:cNvSpPr>
            <p:nvPr/>
          </p:nvSpPr>
          <p:spPr bwMode="auto">
            <a:xfrm>
              <a:off x="2014538" y="112871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57" name="Freeform 234"/>
            <p:cNvSpPr>
              <a:spLocks/>
            </p:cNvSpPr>
            <p:nvPr/>
          </p:nvSpPr>
          <p:spPr bwMode="auto">
            <a:xfrm>
              <a:off x="1816100" y="1228726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58" name="Freeform 235"/>
            <p:cNvSpPr>
              <a:spLocks noEditPoints="1"/>
            </p:cNvSpPr>
            <p:nvPr/>
          </p:nvSpPr>
          <p:spPr bwMode="auto">
            <a:xfrm>
              <a:off x="1808163" y="122078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59" name="Freeform 236"/>
            <p:cNvSpPr>
              <a:spLocks/>
            </p:cNvSpPr>
            <p:nvPr/>
          </p:nvSpPr>
          <p:spPr bwMode="auto">
            <a:xfrm>
              <a:off x="1838325" y="1250951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60" name="Freeform 237"/>
            <p:cNvSpPr>
              <a:spLocks noEditPoints="1"/>
            </p:cNvSpPr>
            <p:nvPr/>
          </p:nvSpPr>
          <p:spPr bwMode="auto">
            <a:xfrm>
              <a:off x="1830388" y="1244601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61" name="Freeform 238"/>
            <p:cNvSpPr>
              <a:spLocks/>
            </p:cNvSpPr>
            <p:nvPr/>
          </p:nvSpPr>
          <p:spPr bwMode="auto">
            <a:xfrm>
              <a:off x="1990725" y="1428751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62" name="Freeform 239"/>
            <p:cNvSpPr>
              <a:spLocks noEditPoints="1"/>
            </p:cNvSpPr>
            <p:nvPr/>
          </p:nvSpPr>
          <p:spPr bwMode="auto">
            <a:xfrm>
              <a:off x="1982788" y="142081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63" name="Freeform 240"/>
            <p:cNvSpPr>
              <a:spLocks/>
            </p:cNvSpPr>
            <p:nvPr/>
          </p:nvSpPr>
          <p:spPr bwMode="auto">
            <a:xfrm>
              <a:off x="2032000" y="151130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64" name="Freeform 241"/>
            <p:cNvSpPr>
              <a:spLocks noEditPoints="1"/>
            </p:cNvSpPr>
            <p:nvPr/>
          </p:nvSpPr>
          <p:spPr bwMode="auto">
            <a:xfrm>
              <a:off x="2025650" y="1503363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65" name="Freeform 242"/>
            <p:cNvSpPr>
              <a:spLocks/>
            </p:cNvSpPr>
            <p:nvPr/>
          </p:nvSpPr>
          <p:spPr bwMode="auto">
            <a:xfrm>
              <a:off x="2100263" y="142240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66" name="Freeform 243"/>
            <p:cNvSpPr>
              <a:spLocks noEditPoints="1"/>
            </p:cNvSpPr>
            <p:nvPr/>
          </p:nvSpPr>
          <p:spPr bwMode="auto">
            <a:xfrm>
              <a:off x="2092325" y="1416051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67" name="Freeform 244"/>
            <p:cNvSpPr>
              <a:spLocks/>
            </p:cNvSpPr>
            <p:nvPr/>
          </p:nvSpPr>
          <p:spPr bwMode="auto">
            <a:xfrm>
              <a:off x="2097088" y="15986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68" name="Freeform 245"/>
            <p:cNvSpPr>
              <a:spLocks noEditPoints="1"/>
            </p:cNvSpPr>
            <p:nvPr/>
          </p:nvSpPr>
          <p:spPr bwMode="auto">
            <a:xfrm>
              <a:off x="2089150" y="159226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69" name="Freeform 246"/>
            <p:cNvSpPr>
              <a:spLocks/>
            </p:cNvSpPr>
            <p:nvPr/>
          </p:nvSpPr>
          <p:spPr bwMode="auto">
            <a:xfrm>
              <a:off x="2122488" y="1520826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70" name="Freeform 247"/>
            <p:cNvSpPr>
              <a:spLocks noEditPoints="1"/>
            </p:cNvSpPr>
            <p:nvPr/>
          </p:nvSpPr>
          <p:spPr bwMode="auto">
            <a:xfrm>
              <a:off x="2114550" y="1512888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3" y="210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71" name="Freeform 248"/>
            <p:cNvSpPr>
              <a:spLocks/>
            </p:cNvSpPr>
            <p:nvPr/>
          </p:nvSpPr>
          <p:spPr bwMode="auto">
            <a:xfrm>
              <a:off x="2322513" y="184467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72" name="Freeform 249"/>
            <p:cNvSpPr>
              <a:spLocks noEditPoints="1"/>
            </p:cNvSpPr>
            <p:nvPr/>
          </p:nvSpPr>
          <p:spPr bwMode="auto">
            <a:xfrm>
              <a:off x="2314575" y="1836738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73" name="Freeform 250"/>
            <p:cNvSpPr>
              <a:spLocks/>
            </p:cNvSpPr>
            <p:nvPr/>
          </p:nvSpPr>
          <p:spPr bwMode="auto">
            <a:xfrm>
              <a:off x="2376488" y="1914526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74" name="Freeform 251"/>
            <p:cNvSpPr>
              <a:spLocks noEditPoints="1"/>
            </p:cNvSpPr>
            <p:nvPr/>
          </p:nvSpPr>
          <p:spPr bwMode="auto">
            <a:xfrm>
              <a:off x="2366963" y="1906588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75" name="Freeform 252"/>
            <p:cNvSpPr>
              <a:spLocks/>
            </p:cNvSpPr>
            <p:nvPr/>
          </p:nvSpPr>
          <p:spPr bwMode="auto">
            <a:xfrm>
              <a:off x="2128838" y="1873251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76" name="Freeform 253"/>
            <p:cNvSpPr>
              <a:spLocks noEditPoints="1"/>
            </p:cNvSpPr>
            <p:nvPr/>
          </p:nvSpPr>
          <p:spPr bwMode="auto">
            <a:xfrm>
              <a:off x="2120900" y="186531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77" name="Freeform 254"/>
            <p:cNvSpPr>
              <a:spLocks/>
            </p:cNvSpPr>
            <p:nvPr/>
          </p:nvSpPr>
          <p:spPr bwMode="auto">
            <a:xfrm>
              <a:off x="1954213" y="170656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78" name="Freeform 255"/>
            <p:cNvSpPr>
              <a:spLocks noEditPoints="1"/>
            </p:cNvSpPr>
            <p:nvPr/>
          </p:nvSpPr>
          <p:spPr bwMode="auto">
            <a:xfrm>
              <a:off x="1946275" y="1698626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79" name="Freeform 256"/>
            <p:cNvSpPr>
              <a:spLocks/>
            </p:cNvSpPr>
            <p:nvPr/>
          </p:nvSpPr>
          <p:spPr bwMode="auto">
            <a:xfrm>
              <a:off x="1906588" y="1697038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80" name="Freeform 257"/>
            <p:cNvSpPr>
              <a:spLocks noEditPoints="1"/>
            </p:cNvSpPr>
            <p:nvPr/>
          </p:nvSpPr>
          <p:spPr bwMode="auto">
            <a:xfrm>
              <a:off x="1898650" y="1689101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81" name="Freeform 258"/>
            <p:cNvSpPr>
              <a:spLocks/>
            </p:cNvSpPr>
            <p:nvPr/>
          </p:nvSpPr>
          <p:spPr bwMode="auto">
            <a:xfrm>
              <a:off x="1916113" y="1692276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82" name="Freeform 259"/>
            <p:cNvSpPr>
              <a:spLocks noEditPoints="1"/>
            </p:cNvSpPr>
            <p:nvPr/>
          </p:nvSpPr>
          <p:spPr bwMode="auto">
            <a:xfrm>
              <a:off x="1908175" y="1684338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83" name="Freeform 260"/>
            <p:cNvSpPr>
              <a:spLocks/>
            </p:cNvSpPr>
            <p:nvPr/>
          </p:nvSpPr>
          <p:spPr bwMode="auto">
            <a:xfrm>
              <a:off x="1949450" y="16875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84" name="Freeform 261"/>
            <p:cNvSpPr>
              <a:spLocks noEditPoints="1"/>
            </p:cNvSpPr>
            <p:nvPr/>
          </p:nvSpPr>
          <p:spPr bwMode="auto">
            <a:xfrm>
              <a:off x="1941513" y="1679576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85" name="Freeform 262"/>
            <p:cNvSpPr>
              <a:spLocks/>
            </p:cNvSpPr>
            <p:nvPr/>
          </p:nvSpPr>
          <p:spPr bwMode="auto">
            <a:xfrm>
              <a:off x="1878013" y="1673226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86" name="Freeform 263"/>
            <p:cNvSpPr>
              <a:spLocks noEditPoints="1"/>
            </p:cNvSpPr>
            <p:nvPr/>
          </p:nvSpPr>
          <p:spPr bwMode="auto">
            <a:xfrm>
              <a:off x="1870075" y="1665288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87" name="Freeform 264"/>
            <p:cNvSpPr>
              <a:spLocks/>
            </p:cNvSpPr>
            <p:nvPr/>
          </p:nvSpPr>
          <p:spPr bwMode="auto">
            <a:xfrm>
              <a:off x="1884363" y="1697038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88" name="Freeform 265"/>
            <p:cNvSpPr>
              <a:spLocks noEditPoints="1"/>
            </p:cNvSpPr>
            <p:nvPr/>
          </p:nvSpPr>
          <p:spPr bwMode="auto">
            <a:xfrm>
              <a:off x="1876425" y="1689101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100"/>
                </a:cxn>
                <a:cxn ang="0">
                  <a:pos x="100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100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100"/>
                  </a:cubicBezTo>
                  <a:lnTo>
                    <a:pt x="100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100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89" name="Freeform 266"/>
            <p:cNvSpPr>
              <a:spLocks/>
            </p:cNvSpPr>
            <p:nvPr/>
          </p:nvSpPr>
          <p:spPr bwMode="auto">
            <a:xfrm>
              <a:off x="1916113" y="16779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90" name="Freeform 267"/>
            <p:cNvSpPr>
              <a:spLocks noEditPoints="1"/>
            </p:cNvSpPr>
            <p:nvPr/>
          </p:nvSpPr>
          <p:spPr bwMode="auto">
            <a:xfrm>
              <a:off x="1908175" y="1670051"/>
              <a:ext cx="187325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3" y="210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91" name="Freeform 268"/>
            <p:cNvSpPr>
              <a:spLocks/>
            </p:cNvSpPr>
            <p:nvPr/>
          </p:nvSpPr>
          <p:spPr bwMode="auto">
            <a:xfrm>
              <a:off x="1978025" y="1400176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92" name="Freeform 269"/>
            <p:cNvSpPr>
              <a:spLocks noEditPoints="1"/>
            </p:cNvSpPr>
            <p:nvPr/>
          </p:nvSpPr>
          <p:spPr bwMode="auto">
            <a:xfrm>
              <a:off x="1970088" y="139223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93" name="Freeform 270"/>
            <p:cNvSpPr>
              <a:spLocks/>
            </p:cNvSpPr>
            <p:nvPr/>
          </p:nvSpPr>
          <p:spPr bwMode="auto">
            <a:xfrm>
              <a:off x="2032000" y="15351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94" name="Freeform 271"/>
            <p:cNvSpPr>
              <a:spLocks noEditPoints="1"/>
            </p:cNvSpPr>
            <p:nvPr/>
          </p:nvSpPr>
          <p:spPr bwMode="auto">
            <a:xfrm>
              <a:off x="2025650" y="1527176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95" name="Freeform 272"/>
            <p:cNvSpPr>
              <a:spLocks/>
            </p:cNvSpPr>
            <p:nvPr/>
          </p:nvSpPr>
          <p:spPr bwMode="auto">
            <a:xfrm>
              <a:off x="1998663" y="1482726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96" name="Freeform 273"/>
            <p:cNvSpPr>
              <a:spLocks noEditPoints="1"/>
            </p:cNvSpPr>
            <p:nvPr/>
          </p:nvSpPr>
          <p:spPr bwMode="auto">
            <a:xfrm>
              <a:off x="1990725" y="1474788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97" name="Freeform 274"/>
            <p:cNvSpPr>
              <a:spLocks/>
            </p:cNvSpPr>
            <p:nvPr/>
          </p:nvSpPr>
          <p:spPr bwMode="auto">
            <a:xfrm>
              <a:off x="1824038" y="160337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98" name="Freeform 275"/>
            <p:cNvSpPr>
              <a:spLocks noEditPoints="1"/>
            </p:cNvSpPr>
            <p:nvPr/>
          </p:nvSpPr>
          <p:spPr bwMode="auto">
            <a:xfrm>
              <a:off x="1816100" y="1595438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199" name="Freeform 276"/>
            <p:cNvSpPr>
              <a:spLocks/>
            </p:cNvSpPr>
            <p:nvPr/>
          </p:nvSpPr>
          <p:spPr bwMode="auto">
            <a:xfrm>
              <a:off x="1803400" y="156686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00" name="Freeform 277"/>
            <p:cNvSpPr>
              <a:spLocks noEditPoints="1"/>
            </p:cNvSpPr>
            <p:nvPr/>
          </p:nvSpPr>
          <p:spPr bwMode="auto">
            <a:xfrm>
              <a:off x="1795463" y="1558926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01" name="Freeform 278"/>
            <p:cNvSpPr>
              <a:spLocks/>
            </p:cNvSpPr>
            <p:nvPr/>
          </p:nvSpPr>
          <p:spPr bwMode="auto">
            <a:xfrm>
              <a:off x="1930400" y="144145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02" name="Freeform 279"/>
            <p:cNvSpPr>
              <a:spLocks noEditPoints="1"/>
            </p:cNvSpPr>
            <p:nvPr/>
          </p:nvSpPr>
          <p:spPr bwMode="auto">
            <a:xfrm>
              <a:off x="1924050" y="1433513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03" name="Freeform 280"/>
            <p:cNvSpPr>
              <a:spLocks/>
            </p:cNvSpPr>
            <p:nvPr/>
          </p:nvSpPr>
          <p:spPr bwMode="auto">
            <a:xfrm>
              <a:off x="1751013" y="151606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04" name="Freeform 281"/>
            <p:cNvSpPr>
              <a:spLocks noEditPoints="1"/>
            </p:cNvSpPr>
            <p:nvPr/>
          </p:nvSpPr>
          <p:spPr bwMode="auto">
            <a:xfrm>
              <a:off x="1743075" y="1508126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05" name="Freeform 282"/>
            <p:cNvSpPr>
              <a:spLocks/>
            </p:cNvSpPr>
            <p:nvPr/>
          </p:nvSpPr>
          <p:spPr bwMode="auto">
            <a:xfrm>
              <a:off x="1793875" y="1511301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06" name="Freeform 283"/>
            <p:cNvSpPr>
              <a:spLocks noEditPoints="1"/>
            </p:cNvSpPr>
            <p:nvPr/>
          </p:nvSpPr>
          <p:spPr bwMode="auto">
            <a:xfrm>
              <a:off x="1785938" y="150336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07" name="Freeform 284"/>
            <p:cNvSpPr>
              <a:spLocks/>
            </p:cNvSpPr>
            <p:nvPr/>
          </p:nvSpPr>
          <p:spPr bwMode="auto">
            <a:xfrm>
              <a:off x="1800225" y="1409701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08" name="Freeform 285"/>
            <p:cNvSpPr>
              <a:spLocks noEditPoints="1"/>
            </p:cNvSpPr>
            <p:nvPr/>
          </p:nvSpPr>
          <p:spPr bwMode="auto">
            <a:xfrm>
              <a:off x="1792288" y="140176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09" name="Freeform 286"/>
            <p:cNvSpPr>
              <a:spLocks/>
            </p:cNvSpPr>
            <p:nvPr/>
          </p:nvSpPr>
          <p:spPr bwMode="auto">
            <a:xfrm>
              <a:off x="2249488" y="210026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10" name="Freeform 287"/>
            <p:cNvSpPr>
              <a:spLocks noEditPoints="1"/>
            </p:cNvSpPr>
            <p:nvPr/>
          </p:nvSpPr>
          <p:spPr bwMode="auto">
            <a:xfrm>
              <a:off x="2241550" y="2092326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11" name="Freeform 288"/>
            <p:cNvSpPr>
              <a:spLocks/>
            </p:cNvSpPr>
            <p:nvPr/>
          </p:nvSpPr>
          <p:spPr bwMode="auto">
            <a:xfrm>
              <a:off x="1819275" y="15890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12" name="Freeform 289"/>
            <p:cNvSpPr>
              <a:spLocks noEditPoints="1"/>
            </p:cNvSpPr>
            <p:nvPr/>
          </p:nvSpPr>
          <p:spPr bwMode="auto">
            <a:xfrm>
              <a:off x="1811338" y="1582738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13" name="Freeform 290"/>
            <p:cNvSpPr>
              <a:spLocks/>
            </p:cNvSpPr>
            <p:nvPr/>
          </p:nvSpPr>
          <p:spPr bwMode="auto">
            <a:xfrm>
              <a:off x="1776413" y="159385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14" name="Freeform 291"/>
            <p:cNvSpPr>
              <a:spLocks noEditPoints="1"/>
            </p:cNvSpPr>
            <p:nvPr/>
          </p:nvSpPr>
          <p:spPr bwMode="auto">
            <a:xfrm>
              <a:off x="1768475" y="1587501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15" name="Freeform 292"/>
            <p:cNvSpPr>
              <a:spLocks/>
            </p:cNvSpPr>
            <p:nvPr/>
          </p:nvSpPr>
          <p:spPr bwMode="auto">
            <a:xfrm>
              <a:off x="1719263" y="14557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16" name="Freeform 293"/>
            <p:cNvSpPr>
              <a:spLocks noEditPoints="1"/>
            </p:cNvSpPr>
            <p:nvPr/>
          </p:nvSpPr>
          <p:spPr bwMode="auto">
            <a:xfrm>
              <a:off x="1711325" y="1447801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17" name="Freeform 294"/>
            <p:cNvSpPr>
              <a:spLocks/>
            </p:cNvSpPr>
            <p:nvPr/>
          </p:nvSpPr>
          <p:spPr bwMode="auto">
            <a:xfrm>
              <a:off x="1751013" y="1428751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18" name="Freeform 295"/>
            <p:cNvSpPr>
              <a:spLocks noEditPoints="1"/>
            </p:cNvSpPr>
            <p:nvPr/>
          </p:nvSpPr>
          <p:spPr bwMode="auto">
            <a:xfrm>
              <a:off x="1743075" y="142081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19" name="Freeform 296"/>
            <p:cNvSpPr>
              <a:spLocks/>
            </p:cNvSpPr>
            <p:nvPr/>
          </p:nvSpPr>
          <p:spPr bwMode="auto">
            <a:xfrm>
              <a:off x="1822450" y="1784351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20" name="Freeform 297"/>
            <p:cNvSpPr>
              <a:spLocks noEditPoints="1"/>
            </p:cNvSpPr>
            <p:nvPr/>
          </p:nvSpPr>
          <p:spPr bwMode="auto">
            <a:xfrm>
              <a:off x="1814513" y="1776413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21" name="Freeform 298"/>
            <p:cNvSpPr>
              <a:spLocks/>
            </p:cNvSpPr>
            <p:nvPr/>
          </p:nvSpPr>
          <p:spPr bwMode="auto">
            <a:xfrm>
              <a:off x="1843088" y="11541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22" name="Freeform 299"/>
            <p:cNvSpPr>
              <a:spLocks noEditPoints="1"/>
            </p:cNvSpPr>
            <p:nvPr/>
          </p:nvSpPr>
          <p:spPr bwMode="auto">
            <a:xfrm>
              <a:off x="1835150" y="1146176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23" name="Freeform 300"/>
            <p:cNvSpPr>
              <a:spLocks/>
            </p:cNvSpPr>
            <p:nvPr/>
          </p:nvSpPr>
          <p:spPr bwMode="auto">
            <a:xfrm>
              <a:off x="1804988" y="14970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24" name="Freeform 301"/>
            <p:cNvSpPr>
              <a:spLocks noEditPoints="1"/>
            </p:cNvSpPr>
            <p:nvPr/>
          </p:nvSpPr>
          <p:spPr bwMode="auto">
            <a:xfrm>
              <a:off x="1797050" y="1489076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25" name="Freeform 302"/>
            <p:cNvSpPr>
              <a:spLocks/>
            </p:cNvSpPr>
            <p:nvPr/>
          </p:nvSpPr>
          <p:spPr bwMode="auto">
            <a:xfrm>
              <a:off x="1838325" y="1470026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26" name="Freeform 303"/>
            <p:cNvSpPr>
              <a:spLocks noEditPoints="1"/>
            </p:cNvSpPr>
            <p:nvPr/>
          </p:nvSpPr>
          <p:spPr bwMode="auto">
            <a:xfrm>
              <a:off x="1830388" y="1462088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27" name="Freeform 304"/>
            <p:cNvSpPr>
              <a:spLocks/>
            </p:cNvSpPr>
            <p:nvPr/>
          </p:nvSpPr>
          <p:spPr bwMode="auto">
            <a:xfrm>
              <a:off x="1862138" y="1544638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28" name="Freeform 305"/>
            <p:cNvSpPr>
              <a:spLocks noEditPoints="1"/>
            </p:cNvSpPr>
            <p:nvPr/>
          </p:nvSpPr>
          <p:spPr bwMode="auto">
            <a:xfrm>
              <a:off x="1854200" y="1536701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29" name="Freeform 306"/>
            <p:cNvSpPr>
              <a:spLocks/>
            </p:cNvSpPr>
            <p:nvPr/>
          </p:nvSpPr>
          <p:spPr bwMode="auto">
            <a:xfrm>
              <a:off x="1919288" y="1525588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30" name="Freeform 307"/>
            <p:cNvSpPr>
              <a:spLocks noEditPoints="1"/>
            </p:cNvSpPr>
            <p:nvPr/>
          </p:nvSpPr>
          <p:spPr bwMode="auto">
            <a:xfrm>
              <a:off x="1911350" y="1517651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31" name="Freeform 308"/>
            <p:cNvSpPr>
              <a:spLocks/>
            </p:cNvSpPr>
            <p:nvPr/>
          </p:nvSpPr>
          <p:spPr bwMode="auto">
            <a:xfrm>
              <a:off x="1782763" y="15859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32" name="Freeform 309"/>
            <p:cNvSpPr>
              <a:spLocks noEditPoints="1"/>
            </p:cNvSpPr>
            <p:nvPr/>
          </p:nvSpPr>
          <p:spPr bwMode="auto">
            <a:xfrm>
              <a:off x="1774825" y="1577976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3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33" name="Freeform 310"/>
            <p:cNvSpPr>
              <a:spLocks/>
            </p:cNvSpPr>
            <p:nvPr/>
          </p:nvSpPr>
          <p:spPr bwMode="auto">
            <a:xfrm>
              <a:off x="1882775" y="1651001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34" name="Freeform 311"/>
            <p:cNvSpPr>
              <a:spLocks noEditPoints="1"/>
            </p:cNvSpPr>
            <p:nvPr/>
          </p:nvSpPr>
          <p:spPr bwMode="auto">
            <a:xfrm>
              <a:off x="1874838" y="1643063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35" name="Freeform 312"/>
            <p:cNvSpPr>
              <a:spLocks/>
            </p:cNvSpPr>
            <p:nvPr/>
          </p:nvSpPr>
          <p:spPr bwMode="auto">
            <a:xfrm>
              <a:off x="1860550" y="165417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36" name="Freeform 313"/>
            <p:cNvSpPr>
              <a:spLocks noEditPoints="1"/>
            </p:cNvSpPr>
            <p:nvPr/>
          </p:nvSpPr>
          <p:spPr bwMode="auto">
            <a:xfrm>
              <a:off x="1854200" y="1646238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37" name="Freeform 314"/>
            <p:cNvSpPr>
              <a:spLocks/>
            </p:cNvSpPr>
            <p:nvPr/>
          </p:nvSpPr>
          <p:spPr bwMode="auto">
            <a:xfrm>
              <a:off x="1830388" y="1692276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38" name="Freeform 315"/>
            <p:cNvSpPr>
              <a:spLocks noEditPoints="1"/>
            </p:cNvSpPr>
            <p:nvPr/>
          </p:nvSpPr>
          <p:spPr bwMode="auto">
            <a:xfrm>
              <a:off x="1822450" y="1684338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39" name="Freeform 316"/>
            <p:cNvSpPr>
              <a:spLocks/>
            </p:cNvSpPr>
            <p:nvPr/>
          </p:nvSpPr>
          <p:spPr bwMode="auto">
            <a:xfrm>
              <a:off x="1782763" y="15986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40" name="Freeform 317"/>
            <p:cNvSpPr>
              <a:spLocks noEditPoints="1"/>
            </p:cNvSpPr>
            <p:nvPr/>
          </p:nvSpPr>
          <p:spPr bwMode="auto">
            <a:xfrm>
              <a:off x="1774825" y="1592263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41" name="Freeform 318"/>
            <p:cNvSpPr>
              <a:spLocks/>
            </p:cNvSpPr>
            <p:nvPr/>
          </p:nvSpPr>
          <p:spPr bwMode="auto">
            <a:xfrm>
              <a:off x="1768475" y="15859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42" name="Freeform 319"/>
            <p:cNvSpPr>
              <a:spLocks noEditPoints="1"/>
            </p:cNvSpPr>
            <p:nvPr/>
          </p:nvSpPr>
          <p:spPr bwMode="auto">
            <a:xfrm>
              <a:off x="1760538" y="1577976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43" name="Freeform 320"/>
            <p:cNvSpPr>
              <a:spLocks/>
            </p:cNvSpPr>
            <p:nvPr/>
          </p:nvSpPr>
          <p:spPr bwMode="auto">
            <a:xfrm>
              <a:off x="1876425" y="155257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44" name="Freeform 321"/>
            <p:cNvSpPr>
              <a:spLocks noEditPoints="1"/>
            </p:cNvSpPr>
            <p:nvPr/>
          </p:nvSpPr>
          <p:spPr bwMode="auto">
            <a:xfrm>
              <a:off x="1868488" y="1544638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45" name="Freeform 322"/>
            <p:cNvSpPr>
              <a:spLocks/>
            </p:cNvSpPr>
            <p:nvPr/>
          </p:nvSpPr>
          <p:spPr bwMode="auto">
            <a:xfrm>
              <a:off x="1763713" y="158908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46" name="Freeform 323"/>
            <p:cNvSpPr>
              <a:spLocks noEditPoints="1"/>
            </p:cNvSpPr>
            <p:nvPr/>
          </p:nvSpPr>
          <p:spPr bwMode="auto">
            <a:xfrm>
              <a:off x="1755775" y="1582738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47" name="Freeform 324"/>
            <p:cNvSpPr>
              <a:spLocks/>
            </p:cNvSpPr>
            <p:nvPr/>
          </p:nvSpPr>
          <p:spPr bwMode="auto">
            <a:xfrm>
              <a:off x="1884363" y="15890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48" name="Freeform 325"/>
            <p:cNvSpPr>
              <a:spLocks noEditPoints="1"/>
            </p:cNvSpPr>
            <p:nvPr/>
          </p:nvSpPr>
          <p:spPr bwMode="auto">
            <a:xfrm>
              <a:off x="1876425" y="1582738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49" name="Freeform 326"/>
            <p:cNvSpPr>
              <a:spLocks/>
            </p:cNvSpPr>
            <p:nvPr/>
          </p:nvSpPr>
          <p:spPr bwMode="auto">
            <a:xfrm>
              <a:off x="1881188" y="1520826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50" name="Freeform 327"/>
            <p:cNvSpPr>
              <a:spLocks noEditPoints="1"/>
            </p:cNvSpPr>
            <p:nvPr/>
          </p:nvSpPr>
          <p:spPr bwMode="auto">
            <a:xfrm>
              <a:off x="1873250" y="1512888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51" name="Freeform 328"/>
            <p:cNvSpPr>
              <a:spLocks/>
            </p:cNvSpPr>
            <p:nvPr/>
          </p:nvSpPr>
          <p:spPr bwMode="auto">
            <a:xfrm>
              <a:off x="1838325" y="153035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52" name="Freeform 329"/>
            <p:cNvSpPr>
              <a:spLocks noEditPoints="1"/>
            </p:cNvSpPr>
            <p:nvPr/>
          </p:nvSpPr>
          <p:spPr bwMode="auto">
            <a:xfrm>
              <a:off x="1830388" y="152241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53" name="Freeform 330"/>
            <p:cNvSpPr>
              <a:spLocks/>
            </p:cNvSpPr>
            <p:nvPr/>
          </p:nvSpPr>
          <p:spPr bwMode="auto">
            <a:xfrm>
              <a:off x="1879600" y="151130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54" name="Freeform 331"/>
            <p:cNvSpPr>
              <a:spLocks noEditPoints="1"/>
            </p:cNvSpPr>
            <p:nvPr/>
          </p:nvSpPr>
          <p:spPr bwMode="auto">
            <a:xfrm>
              <a:off x="1871663" y="1503363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55" name="Freeform 332"/>
            <p:cNvSpPr>
              <a:spLocks/>
            </p:cNvSpPr>
            <p:nvPr/>
          </p:nvSpPr>
          <p:spPr bwMode="auto">
            <a:xfrm>
              <a:off x="1689100" y="141446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56" name="Freeform 333"/>
            <p:cNvSpPr>
              <a:spLocks noEditPoints="1"/>
            </p:cNvSpPr>
            <p:nvPr/>
          </p:nvSpPr>
          <p:spPr bwMode="auto">
            <a:xfrm>
              <a:off x="1681163" y="1406526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57" name="Freeform 334"/>
            <p:cNvSpPr>
              <a:spLocks/>
            </p:cNvSpPr>
            <p:nvPr/>
          </p:nvSpPr>
          <p:spPr bwMode="auto">
            <a:xfrm>
              <a:off x="1766888" y="143192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58" name="Freeform 335"/>
            <p:cNvSpPr>
              <a:spLocks noEditPoints="1"/>
            </p:cNvSpPr>
            <p:nvPr/>
          </p:nvSpPr>
          <p:spPr bwMode="auto">
            <a:xfrm>
              <a:off x="1758950" y="1423988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59" name="Freeform 336"/>
            <p:cNvSpPr>
              <a:spLocks/>
            </p:cNvSpPr>
            <p:nvPr/>
          </p:nvSpPr>
          <p:spPr bwMode="auto">
            <a:xfrm>
              <a:off x="1790700" y="132080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60" name="Freeform 337"/>
            <p:cNvSpPr>
              <a:spLocks noEditPoints="1"/>
            </p:cNvSpPr>
            <p:nvPr/>
          </p:nvSpPr>
          <p:spPr bwMode="auto">
            <a:xfrm>
              <a:off x="1782763" y="1314451"/>
              <a:ext cx="187325" cy="179388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61" name="Freeform 338"/>
            <p:cNvSpPr>
              <a:spLocks/>
            </p:cNvSpPr>
            <p:nvPr/>
          </p:nvSpPr>
          <p:spPr bwMode="auto">
            <a:xfrm>
              <a:off x="1982788" y="145097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62" name="Freeform 339"/>
            <p:cNvSpPr>
              <a:spLocks noEditPoints="1"/>
            </p:cNvSpPr>
            <p:nvPr/>
          </p:nvSpPr>
          <p:spPr bwMode="auto">
            <a:xfrm>
              <a:off x="1976438" y="144303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63" name="Freeform 340"/>
            <p:cNvSpPr>
              <a:spLocks/>
            </p:cNvSpPr>
            <p:nvPr/>
          </p:nvSpPr>
          <p:spPr bwMode="auto">
            <a:xfrm>
              <a:off x="2000250" y="14366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64" name="Freeform 341"/>
            <p:cNvSpPr>
              <a:spLocks noEditPoints="1"/>
            </p:cNvSpPr>
            <p:nvPr/>
          </p:nvSpPr>
          <p:spPr bwMode="auto">
            <a:xfrm>
              <a:off x="1992313" y="1430338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65" name="Freeform 342"/>
            <p:cNvSpPr>
              <a:spLocks/>
            </p:cNvSpPr>
            <p:nvPr/>
          </p:nvSpPr>
          <p:spPr bwMode="auto">
            <a:xfrm>
              <a:off x="1962150" y="1470026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66" name="Freeform 343"/>
            <p:cNvSpPr>
              <a:spLocks noEditPoints="1"/>
            </p:cNvSpPr>
            <p:nvPr/>
          </p:nvSpPr>
          <p:spPr bwMode="auto">
            <a:xfrm>
              <a:off x="1954213" y="1462088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67" name="Freeform 344"/>
            <p:cNvSpPr>
              <a:spLocks/>
            </p:cNvSpPr>
            <p:nvPr/>
          </p:nvSpPr>
          <p:spPr bwMode="auto">
            <a:xfrm>
              <a:off x="1952625" y="16367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68" name="Freeform 345"/>
            <p:cNvSpPr>
              <a:spLocks noEditPoints="1"/>
            </p:cNvSpPr>
            <p:nvPr/>
          </p:nvSpPr>
          <p:spPr bwMode="auto">
            <a:xfrm>
              <a:off x="1944688" y="1628776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69" name="Freeform 346"/>
            <p:cNvSpPr>
              <a:spLocks/>
            </p:cNvSpPr>
            <p:nvPr/>
          </p:nvSpPr>
          <p:spPr bwMode="auto">
            <a:xfrm>
              <a:off x="1984375" y="150177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70" name="Freeform 347"/>
            <p:cNvSpPr>
              <a:spLocks noEditPoints="1"/>
            </p:cNvSpPr>
            <p:nvPr/>
          </p:nvSpPr>
          <p:spPr bwMode="auto">
            <a:xfrm>
              <a:off x="1976438" y="1493838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71" name="Freeform 348"/>
            <p:cNvSpPr>
              <a:spLocks/>
            </p:cNvSpPr>
            <p:nvPr/>
          </p:nvSpPr>
          <p:spPr bwMode="auto">
            <a:xfrm>
              <a:off x="1963738" y="1479551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72" name="Freeform 349"/>
            <p:cNvSpPr>
              <a:spLocks noEditPoints="1"/>
            </p:cNvSpPr>
            <p:nvPr/>
          </p:nvSpPr>
          <p:spPr bwMode="auto">
            <a:xfrm>
              <a:off x="1955800" y="147161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73" name="Freeform 350"/>
            <p:cNvSpPr>
              <a:spLocks/>
            </p:cNvSpPr>
            <p:nvPr/>
          </p:nvSpPr>
          <p:spPr bwMode="auto">
            <a:xfrm>
              <a:off x="1911350" y="138112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74" name="Freeform 351"/>
            <p:cNvSpPr>
              <a:spLocks noEditPoints="1"/>
            </p:cNvSpPr>
            <p:nvPr/>
          </p:nvSpPr>
          <p:spPr bwMode="auto">
            <a:xfrm>
              <a:off x="1903413" y="1373188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75" name="Freeform 352"/>
            <p:cNvSpPr>
              <a:spLocks/>
            </p:cNvSpPr>
            <p:nvPr/>
          </p:nvSpPr>
          <p:spPr bwMode="auto">
            <a:xfrm>
              <a:off x="1928813" y="1460501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76" name="Freeform 353"/>
            <p:cNvSpPr>
              <a:spLocks noEditPoints="1"/>
            </p:cNvSpPr>
            <p:nvPr/>
          </p:nvSpPr>
          <p:spPr bwMode="auto">
            <a:xfrm>
              <a:off x="1920875" y="1452563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77" name="Freeform 354"/>
            <p:cNvSpPr>
              <a:spLocks/>
            </p:cNvSpPr>
            <p:nvPr/>
          </p:nvSpPr>
          <p:spPr bwMode="auto">
            <a:xfrm>
              <a:off x="2084388" y="1511301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78" name="Freeform 355"/>
            <p:cNvSpPr>
              <a:spLocks noEditPoints="1"/>
            </p:cNvSpPr>
            <p:nvPr/>
          </p:nvSpPr>
          <p:spPr bwMode="auto">
            <a:xfrm>
              <a:off x="2074863" y="1503363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79" name="Freeform 358"/>
            <p:cNvSpPr>
              <a:spLocks/>
            </p:cNvSpPr>
            <p:nvPr/>
          </p:nvSpPr>
          <p:spPr bwMode="auto">
            <a:xfrm>
              <a:off x="1497013" y="863601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80" name="Freeform 359"/>
            <p:cNvSpPr>
              <a:spLocks noEditPoints="1"/>
            </p:cNvSpPr>
            <p:nvPr/>
          </p:nvSpPr>
          <p:spPr bwMode="auto">
            <a:xfrm>
              <a:off x="1489075" y="85566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81" name="Freeform 360"/>
            <p:cNvSpPr>
              <a:spLocks/>
            </p:cNvSpPr>
            <p:nvPr/>
          </p:nvSpPr>
          <p:spPr bwMode="auto">
            <a:xfrm>
              <a:off x="2171700" y="1552576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82" name="Freeform 361"/>
            <p:cNvSpPr>
              <a:spLocks noEditPoints="1"/>
            </p:cNvSpPr>
            <p:nvPr/>
          </p:nvSpPr>
          <p:spPr bwMode="auto">
            <a:xfrm>
              <a:off x="2162175" y="1544638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100"/>
                </a:cxn>
                <a:cxn ang="0">
                  <a:pos x="100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100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100"/>
                  </a:cubicBezTo>
                  <a:lnTo>
                    <a:pt x="100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100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83" name="Freeform 362"/>
            <p:cNvSpPr>
              <a:spLocks/>
            </p:cNvSpPr>
            <p:nvPr/>
          </p:nvSpPr>
          <p:spPr bwMode="auto">
            <a:xfrm>
              <a:off x="1946275" y="15065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84" name="Freeform 363"/>
            <p:cNvSpPr>
              <a:spLocks noEditPoints="1"/>
            </p:cNvSpPr>
            <p:nvPr/>
          </p:nvSpPr>
          <p:spPr bwMode="auto">
            <a:xfrm>
              <a:off x="1938338" y="1498601"/>
              <a:ext cx="187325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85" name="Freeform 364"/>
            <p:cNvSpPr>
              <a:spLocks/>
            </p:cNvSpPr>
            <p:nvPr/>
          </p:nvSpPr>
          <p:spPr bwMode="auto">
            <a:xfrm>
              <a:off x="1982788" y="1631951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86" name="Freeform 365"/>
            <p:cNvSpPr>
              <a:spLocks noEditPoints="1"/>
            </p:cNvSpPr>
            <p:nvPr/>
          </p:nvSpPr>
          <p:spPr bwMode="auto">
            <a:xfrm>
              <a:off x="1974850" y="162401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87" name="Freeform 366"/>
            <p:cNvSpPr>
              <a:spLocks/>
            </p:cNvSpPr>
            <p:nvPr/>
          </p:nvSpPr>
          <p:spPr bwMode="auto">
            <a:xfrm>
              <a:off x="2017713" y="15351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88" name="Freeform 367"/>
            <p:cNvSpPr>
              <a:spLocks noEditPoints="1"/>
            </p:cNvSpPr>
            <p:nvPr/>
          </p:nvSpPr>
          <p:spPr bwMode="auto">
            <a:xfrm>
              <a:off x="2011363" y="1527176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89" name="Freeform 368"/>
            <p:cNvSpPr>
              <a:spLocks/>
            </p:cNvSpPr>
            <p:nvPr/>
          </p:nvSpPr>
          <p:spPr bwMode="auto">
            <a:xfrm>
              <a:off x="2049463" y="1654176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90" name="Freeform 369"/>
            <p:cNvSpPr>
              <a:spLocks noEditPoints="1"/>
            </p:cNvSpPr>
            <p:nvPr/>
          </p:nvSpPr>
          <p:spPr bwMode="auto">
            <a:xfrm>
              <a:off x="2041525" y="1646238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91" name="Freeform 370"/>
            <p:cNvSpPr>
              <a:spLocks/>
            </p:cNvSpPr>
            <p:nvPr/>
          </p:nvSpPr>
          <p:spPr bwMode="auto">
            <a:xfrm>
              <a:off x="1760538" y="1298576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92" name="Freeform 371"/>
            <p:cNvSpPr>
              <a:spLocks noEditPoints="1"/>
            </p:cNvSpPr>
            <p:nvPr/>
          </p:nvSpPr>
          <p:spPr bwMode="auto">
            <a:xfrm>
              <a:off x="1752600" y="1290638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93" name="Freeform 372"/>
            <p:cNvSpPr>
              <a:spLocks/>
            </p:cNvSpPr>
            <p:nvPr/>
          </p:nvSpPr>
          <p:spPr bwMode="auto">
            <a:xfrm>
              <a:off x="1905000" y="1211263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94" name="Freeform 373"/>
            <p:cNvSpPr>
              <a:spLocks noEditPoints="1"/>
            </p:cNvSpPr>
            <p:nvPr/>
          </p:nvSpPr>
          <p:spPr bwMode="auto">
            <a:xfrm>
              <a:off x="1897063" y="1203326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95" name="Freeform 374"/>
            <p:cNvSpPr>
              <a:spLocks/>
            </p:cNvSpPr>
            <p:nvPr/>
          </p:nvSpPr>
          <p:spPr bwMode="auto">
            <a:xfrm>
              <a:off x="1855788" y="12334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96" name="Freeform 375"/>
            <p:cNvSpPr>
              <a:spLocks noEditPoints="1"/>
            </p:cNvSpPr>
            <p:nvPr/>
          </p:nvSpPr>
          <p:spPr bwMode="auto">
            <a:xfrm>
              <a:off x="1847850" y="1225551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97" name="Freeform 376"/>
            <p:cNvSpPr>
              <a:spLocks/>
            </p:cNvSpPr>
            <p:nvPr/>
          </p:nvSpPr>
          <p:spPr bwMode="auto">
            <a:xfrm>
              <a:off x="1928813" y="118745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98" name="Freeform 377"/>
            <p:cNvSpPr>
              <a:spLocks noEditPoints="1"/>
            </p:cNvSpPr>
            <p:nvPr/>
          </p:nvSpPr>
          <p:spPr bwMode="auto">
            <a:xfrm>
              <a:off x="1920875" y="1179513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299" name="Freeform 378"/>
            <p:cNvSpPr>
              <a:spLocks/>
            </p:cNvSpPr>
            <p:nvPr/>
          </p:nvSpPr>
          <p:spPr bwMode="auto">
            <a:xfrm>
              <a:off x="1868488" y="1169988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00" name="Freeform 379"/>
            <p:cNvSpPr>
              <a:spLocks noEditPoints="1"/>
            </p:cNvSpPr>
            <p:nvPr/>
          </p:nvSpPr>
          <p:spPr bwMode="auto">
            <a:xfrm>
              <a:off x="1860550" y="1162051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01" name="Freeform 380"/>
            <p:cNvSpPr>
              <a:spLocks/>
            </p:cNvSpPr>
            <p:nvPr/>
          </p:nvSpPr>
          <p:spPr bwMode="auto">
            <a:xfrm>
              <a:off x="1892300" y="118745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02" name="Freeform 381"/>
            <p:cNvSpPr>
              <a:spLocks noEditPoints="1"/>
            </p:cNvSpPr>
            <p:nvPr/>
          </p:nvSpPr>
          <p:spPr bwMode="auto">
            <a:xfrm>
              <a:off x="1884363" y="1179513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03" name="Freeform 382"/>
            <p:cNvSpPr>
              <a:spLocks/>
            </p:cNvSpPr>
            <p:nvPr/>
          </p:nvSpPr>
          <p:spPr bwMode="auto">
            <a:xfrm>
              <a:off x="1952625" y="11922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04" name="Freeform 383"/>
            <p:cNvSpPr>
              <a:spLocks noEditPoints="1"/>
            </p:cNvSpPr>
            <p:nvPr/>
          </p:nvSpPr>
          <p:spPr bwMode="auto">
            <a:xfrm>
              <a:off x="1944688" y="1184276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05" name="Freeform 384"/>
            <p:cNvSpPr>
              <a:spLocks/>
            </p:cNvSpPr>
            <p:nvPr/>
          </p:nvSpPr>
          <p:spPr bwMode="auto">
            <a:xfrm>
              <a:off x="1844675" y="12144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06" name="Freeform 385"/>
            <p:cNvSpPr>
              <a:spLocks noEditPoints="1"/>
            </p:cNvSpPr>
            <p:nvPr/>
          </p:nvSpPr>
          <p:spPr bwMode="auto">
            <a:xfrm>
              <a:off x="1836738" y="1206501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07" name="Freeform 386"/>
            <p:cNvSpPr>
              <a:spLocks/>
            </p:cNvSpPr>
            <p:nvPr/>
          </p:nvSpPr>
          <p:spPr bwMode="auto">
            <a:xfrm>
              <a:off x="1855788" y="12334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08" name="Freeform 387"/>
            <p:cNvSpPr>
              <a:spLocks noEditPoints="1"/>
            </p:cNvSpPr>
            <p:nvPr/>
          </p:nvSpPr>
          <p:spPr bwMode="auto">
            <a:xfrm>
              <a:off x="1847850" y="1225551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09" name="Freeform 388"/>
            <p:cNvSpPr>
              <a:spLocks/>
            </p:cNvSpPr>
            <p:nvPr/>
          </p:nvSpPr>
          <p:spPr bwMode="auto">
            <a:xfrm>
              <a:off x="1868488" y="1160463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10" name="Freeform 389"/>
            <p:cNvSpPr>
              <a:spLocks noEditPoints="1"/>
            </p:cNvSpPr>
            <p:nvPr/>
          </p:nvSpPr>
          <p:spPr bwMode="auto">
            <a:xfrm>
              <a:off x="1860550" y="1152526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11" name="Freeform 390"/>
            <p:cNvSpPr>
              <a:spLocks/>
            </p:cNvSpPr>
            <p:nvPr/>
          </p:nvSpPr>
          <p:spPr bwMode="auto">
            <a:xfrm>
              <a:off x="1844675" y="1169988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12" name="Freeform 391"/>
            <p:cNvSpPr>
              <a:spLocks noEditPoints="1"/>
            </p:cNvSpPr>
            <p:nvPr/>
          </p:nvSpPr>
          <p:spPr bwMode="auto">
            <a:xfrm>
              <a:off x="1836738" y="1162051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13" name="Freeform 392"/>
            <p:cNvSpPr>
              <a:spLocks/>
            </p:cNvSpPr>
            <p:nvPr/>
          </p:nvSpPr>
          <p:spPr bwMode="auto">
            <a:xfrm>
              <a:off x="1905000" y="12715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14" name="Freeform 393"/>
            <p:cNvSpPr>
              <a:spLocks noEditPoints="1"/>
            </p:cNvSpPr>
            <p:nvPr/>
          </p:nvSpPr>
          <p:spPr bwMode="auto">
            <a:xfrm>
              <a:off x="1897063" y="1263651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15" name="Freeform 394"/>
            <p:cNvSpPr>
              <a:spLocks/>
            </p:cNvSpPr>
            <p:nvPr/>
          </p:nvSpPr>
          <p:spPr bwMode="auto">
            <a:xfrm>
              <a:off x="2000250" y="12144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16" name="Freeform 395"/>
            <p:cNvSpPr>
              <a:spLocks noEditPoints="1"/>
            </p:cNvSpPr>
            <p:nvPr/>
          </p:nvSpPr>
          <p:spPr bwMode="auto">
            <a:xfrm>
              <a:off x="1992313" y="1206501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100"/>
                </a:cxn>
                <a:cxn ang="0">
                  <a:pos x="100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100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100"/>
                  </a:cubicBezTo>
                  <a:lnTo>
                    <a:pt x="100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100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17" name="Freeform 396"/>
            <p:cNvSpPr>
              <a:spLocks/>
            </p:cNvSpPr>
            <p:nvPr/>
          </p:nvSpPr>
          <p:spPr bwMode="auto">
            <a:xfrm>
              <a:off x="1916113" y="118745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18" name="Freeform 397"/>
            <p:cNvSpPr>
              <a:spLocks noEditPoints="1"/>
            </p:cNvSpPr>
            <p:nvPr/>
          </p:nvSpPr>
          <p:spPr bwMode="auto">
            <a:xfrm>
              <a:off x="1908175" y="1179513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19" name="Freeform 398"/>
            <p:cNvSpPr>
              <a:spLocks/>
            </p:cNvSpPr>
            <p:nvPr/>
          </p:nvSpPr>
          <p:spPr bwMode="auto">
            <a:xfrm>
              <a:off x="1881188" y="123348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20" name="Freeform 399"/>
            <p:cNvSpPr>
              <a:spLocks noEditPoints="1"/>
            </p:cNvSpPr>
            <p:nvPr/>
          </p:nvSpPr>
          <p:spPr bwMode="auto">
            <a:xfrm>
              <a:off x="1873250" y="1225551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21" name="Freeform 400"/>
            <p:cNvSpPr>
              <a:spLocks/>
            </p:cNvSpPr>
            <p:nvPr/>
          </p:nvSpPr>
          <p:spPr bwMode="auto">
            <a:xfrm>
              <a:off x="1905000" y="1206501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22" name="Freeform 401"/>
            <p:cNvSpPr>
              <a:spLocks noEditPoints="1"/>
            </p:cNvSpPr>
            <p:nvPr/>
          </p:nvSpPr>
          <p:spPr bwMode="auto">
            <a:xfrm>
              <a:off x="1897063" y="1198563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23" name="Freeform 402"/>
            <p:cNvSpPr>
              <a:spLocks/>
            </p:cNvSpPr>
            <p:nvPr/>
          </p:nvSpPr>
          <p:spPr bwMode="auto">
            <a:xfrm>
              <a:off x="1892300" y="11922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24" name="Freeform 403"/>
            <p:cNvSpPr>
              <a:spLocks noEditPoints="1"/>
            </p:cNvSpPr>
            <p:nvPr/>
          </p:nvSpPr>
          <p:spPr bwMode="auto">
            <a:xfrm>
              <a:off x="1884363" y="1184276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25" name="Freeform 404"/>
            <p:cNvSpPr>
              <a:spLocks/>
            </p:cNvSpPr>
            <p:nvPr/>
          </p:nvSpPr>
          <p:spPr bwMode="auto">
            <a:xfrm>
              <a:off x="1905000" y="1150938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26" name="Freeform 405"/>
            <p:cNvSpPr>
              <a:spLocks noEditPoints="1"/>
            </p:cNvSpPr>
            <p:nvPr/>
          </p:nvSpPr>
          <p:spPr bwMode="auto">
            <a:xfrm>
              <a:off x="1897063" y="1143001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27" name="Freeform 406"/>
            <p:cNvSpPr>
              <a:spLocks/>
            </p:cNvSpPr>
            <p:nvPr/>
          </p:nvSpPr>
          <p:spPr bwMode="auto">
            <a:xfrm>
              <a:off x="1881188" y="1141413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grpSp>
          <p:nvGrpSpPr>
            <p:cNvPr id="2621" name="Group 608"/>
            <p:cNvGrpSpPr>
              <a:grpSpLocks/>
            </p:cNvGrpSpPr>
            <p:nvPr/>
          </p:nvGrpSpPr>
          <p:grpSpPr bwMode="auto">
            <a:xfrm>
              <a:off x="1743075" y="1106488"/>
              <a:ext cx="1500188" cy="1379538"/>
              <a:chOff x="1098" y="697"/>
              <a:chExt cx="945" cy="869"/>
            </a:xfrm>
          </p:grpSpPr>
          <p:sp>
            <p:nvSpPr>
              <p:cNvPr id="1671" name="Freeform 408"/>
              <p:cNvSpPr>
                <a:spLocks noEditPoints="1"/>
              </p:cNvSpPr>
              <p:nvPr/>
            </p:nvSpPr>
            <p:spPr bwMode="auto">
              <a:xfrm>
                <a:off x="1180" y="71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72" name="Freeform 409"/>
              <p:cNvSpPr>
                <a:spLocks/>
              </p:cNvSpPr>
              <p:nvPr/>
            </p:nvSpPr>
            <p:spPr bwMode="auto">
              <a:xfrm>
                <a:off x="1185" y="716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73" name="Freeform 410"/>
              <p:cNvSpPr>
                <a:spLocks noEditPoints="1"/>
              </p:cNvSpPr>
              <p:nvPr/>
            </p:nvSpPr>
            <p:spPr bwMode="auto">
              <a:xfrm>
                <a:off x="1180" y="71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74" name="Freeform 411"/>
              <p:cNvSpPr>
                <a:spLocks/>
              </p:cNvSpPr>
              <p:nvPr/>
            </p:nvSpPr>
            <p:spPr bwMode="auto">
              <a:xfrm>
                <a:off x="1215" y="78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75" name="Freeform 412"/>
              <p:cNvSpPr>
                <a:spLocks noEditPoints="1"/>
              </p:cNvSpPr>
              <p:nvPr/>
            </p:nvSpPr>
            <p:spPr bwMode="auto">
              <a:xfrm>
                <a:off x="1210" y="77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76" name="Freeform 413"/>
              <p:cNvSpPr>
                <a:spLocks/>
              </p:cNvSpPr>
              <p:nvPr/>
            </p:nvSpPr>
            <p:spPr bwMode="auto">
              <a:xfrm>
                <a:off x="1539" y="120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77" name="Freeform 414"/>
              <p:cNvSpPr>
                <a:spLocks noEditPoints="1"/>
              </p:cNvSpPr>
              <p:nvPr/>
            </p:nvSpPr>
            <p:spPr bwMode="auto">
              <a:xfrm>
                <a:off x="1534" y="119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78" name="Freeform 415"/>
              <p:cNvSpPr>
                <a:spLocks/>
              </p:cNvSpPr>
              <p:nvPr/>
            </p:nvSpPr>
            <p:spPr bwMode="auto">
              <a:xfrm>
                <a:off x="1207" y="78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79" name="Freeform 416"/>
              <p:cNvSpPr>
                <a:spLocks noEditPoints="1"/>
              </p:cNvSpPr>
              <p:nvPr/>
            </p:nvSpPr>
            <p:spPr bwMode="auto">
              <a:xfrm>
                <a:off x="1202" y="778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80" name="Freeform 417"/>
              <p:cNvSpPr>
                <a:spLocks/>
              </p:cNvSpPr>
              <p:nvPr/>
            </p:nvSpPr>
            <p:spPr bwMode="auto">
              <a:xfrm>
                <a:off x="1245" y="77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81" name="Freeform 418"/>
              <p:cNvSpPr>
                <a:spLocks noEditPoints="1"/>
              </p:cNvSpPr>
              <p:nvPr/>
            </p:nvSpPr>
            <p:spPr bwMode="auto">
              <a:xfrm>
                <a:off x="1240" y="77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82" name="Freeform 419"/>
              <p:cNvSpPr>
                <a:spLocks/>
              </p:cNvSpPr>
              <p:nvPr/>
            </p:nvSpPr>
            <p:spPr bwMode="auto">
              <a:xfrm>
                <a:off x="1230" y="77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83" name="Freeform 420"/>
              <p:cNvSpPr>
                <a:spLocks noEditPoints="1"/>
              </p:cNvSpPr>
              <p:nvPr/>
            </p:nvSpPr>
            <p:spPr bwMode="auto">
              <a:xfrm>
                <a:off x="1225" y="77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84" name="Freeform 421"/>
              <p:cNvSpPr>
                <a:spLocks/>
              </p:cNvSpPr>
              <p:nvPr/>
            </p:nvSpPr>
            <p:spPr bwMode="auto">
              <a:xfrm>
                <a:off x="1230" y="92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85" name="Freeform 422"/>
              <p:cNvSpPr>
                <a:spLocks noEditPoints="1"/>
              </p:cNvSpPr>
              <p:nvPr/>
            </p:nvSpPr>
            <p:spPr bwMode="auto">
              <a:xfrm>
                <a:off x="1225" y="91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86" name="Freeform 423"/>
              <p:cNvSpPr>
                <a:spLocks/>
              </p:cNvSpPr>
              <p:nvPr/>
            </p:nvSpPr>
            <p:spPr bwMode="auto">
              <a:xfrm>
                <a:off x="1260" y="1113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87" name="Freeform 424"/>
              <p:cNvSpPr>
                <a:spLocks noEditPoints="1"/>
              </p:cNvSpPr>
              <p:nvPr/>
            </p:nvSpPr>
            <p:spPr bwMode="auto">
              <a:xfrm>
                <a:off x="1255" y="1108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88" name="Freeform 425"/>
              <p:cNvSpPr>
                <a:spLocks/>
              </p:cNvSpPr>
              <p:nvPr/>
            </p:nvSpPr>
            <p:spPr bwMode="auto">
              <a:xfrm>
                <a:off x="1290" y="115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89" name="Freeform 426"/>
              <p:cNvSpPr>
                <a:spLocks noEditPoints="1"/>
              </p:cNvSpPr>
              <p:nvPr/>
            </p:nvSpPr>
            <p:spPr bwMode="auto">
              <a:xfrm>
                <a:off x="1285" y="115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90" name="Freeform 427"/>
              <p:cNvSpPr>
                <a:spLocks/>
              </p:cNvSpPr>
              <p:nvPr/>
            </p:nvSpPr>
            <p:spPr bwMode="auto">
              <a:xfrm>
                <a:off x="1313" y="96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91" name="Freeform 428"/>
              <p:cNvSpPr>
                <a:spLocks noEditPoints="1"/>
              </p:cNvSpPr>
              <p:nvPr/>
            </p:nvSpPr>
            <p:spPr bwMode="auto">
              <a:xfrm>
                <a:off x="1307" y="96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92" name="Freeform 429"/>
              <p:cNvSpPr>
                <a:spLocks/>
              </p:cNvSpPr>
              <p:nvPr/>
            </p:nvSpPr>
            <p:spPr bwMode="auto">
              <a:xfrm>
                <a:off x="1275" y="103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93" name="Freeform 430"/>
              <p:cNvSpPr>
                <a:spLocks noEditPoints="1"/>
              </p:cNvSpPr>
              <p:nvPr/>
            </p:nvSpPr>
            <p:spPr bwMode="auto">
              <a:xfrm>
                <a:off x="1270" y="1026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94" name="Freeform 431"/>
              <p:cNvSpPr>
                <a:spLocks/>
              </p:cNvSpPr>
              <p:nvPr/>
            </p:nvSpPr>
            <p:spPr bwMode="auto">
              <a:xfrm>
                <a:off x="1245" y="98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95" name="Freeform 432"/>
              <p:cNvSpPr>
                <a:spLocks noEditPoints="1"/>
              </p:cNvSpPr>
              <p:nvPr/>
            </p:nvSpPr>
            <p:spPr bwMode="auto">
              <a:xfrm>
                <a:off x="1240" y="97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96" name="Freeform 433"/>
              <p:cNvSpPr>
                <a:spLocks/>
              </p:cNvSpPr>
              <p:nvPr/>
            </p:nvSpPr>
            <p:spPr bwMode="auto">
              <a:xfrm>
                <a:off x="1508" y="1221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97" name="Freeform 434"/>
              <p:cNvSpPr>
                <a:spLocks noEditPoints="1"/>
              </p:cNvSpPr>
              <p:nvPr/>
            </p:nvSpPr>
            <p:spPr bwMode="auto">
              <a:xfrm>
                <a:off x="1504" y="1216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98" name="Freeform 435"/>
              <p:cNvSpPr>
                <a:spLocks/>
              </p:cNvSpPr>
              <p:nvPr/>
            </p:nvSpPr>
            <p:spPr bwMode="auto">
              <a:xfrm>
                <a:off x="1584" y="130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99" name="Freeform 436"/>
              <p:cNvSpPr>
                <a:spLocks noEditPoints="1"/>
              </p:cNvSpPr>
              <p:nvPr/>
            </p:nvSpPr>
            <p:spPr bwMode="auto">
              <a:xfrm>
                <a:off x="1579" y="1303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00" name="Freeform 437"/>
              <p:cNvSpPr>
                <a:spLocks/>
              </p:cNvSpPr>
              <p:nvPr/>
            </p:nvSpPr>
            <p:spPr bwMode="auto">
              <a:xfrm>
                <a:off x="1690" y="141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01" name="Freeform 438"/>
              <p:cNvSpPr>
                <a:spLocks noEditPoints="1"/>
              </p:cNvSpPr>
              <p:nvPr/>
            </p:nvSpPr>
            <p:spPr bwMode="auto">
              <a:xfrm>
                <a:off x="1684" y="1405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02" name="Freeform 439"/>
              <p:cNvSpPr>
                <a:spLocks/>
              </p:cNvSpPr>
              <p:nvPr/>
            </p:nvSpPr>
            <p:spPr bwMode="auto">
              <a:xfrm>
                <a:off x="1531" y="122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03" name="Freeform 440"/>
              <p:cNvSpPr>
                <a:spLocks noEditPoints="1"/>
              </p:cNvSpPr>
              <p:nvPr/>
            </p:nvSpPr>
            <p:spPr bwMode="auto">
              <a:xfrm>
                <a:off x="1526" y="1218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04" name="Freeform 441"/>
              <p:cNvSpPr>
                <a:spLocks/>
              </p:cNvSpPr>
              <p:nvPr/>
            </p:nvSpPr>
            <p:spPr bwMode="auto">
              <a:xfrm>
                <a:off x="1456" y="1209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05" name="Freeform 442"/>
              <p:cNvSpPr>
                <a:spLocks noEditPoints="1"/>
              </p:cNvSpPr>
              <p:nvPr/>
            </p:nvSpPr>
            <p:spPr bwMode="auto">
              <a:xfrm>
                <a:off x="1451" y="120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06" name="Freeform 443"/>
              <p:cNvSpPr>
                <a:spLocks/>
              </p:cNvSpPr>
              <p:nvPr/>
            </p:nvSpPr>
            <p:spPr bwMode="auto">
              <a:xfrm>
                <a:off x="1930" y="139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07" name="Freeform 444"/>
              <p:cNvSpPr>
                <a:spLocks noEditPoints="1"/>
              </p:cNvSpPr>
              <p:nvPr/>
            </p:nvSpPr>
            <p:spPr bwMode="auto">
              <a:xfrm>
                <a:off x="1926" y="138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08" name="Freeform 445"/>
              <p:cNvSpPr>
                <a:spLocks/>
              </p:cNvSpPr>
              <p:nvPr/>
            </p:nvSpPr>
            <p:spPr bwMode="auto">
              <a:xfrm>
                <a:off x="1277" y="87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09" name="Freeform 446"/>
              <p:cNvSpPr>
                <a:spLocks noEditPoints="1"/>
              </p:cNvSpPr>
              <p:nvPr/>
            </p:nvSpPr>
            <p:spPr bwMode="auto">
              <a:xfrm>
                <a:off x="1272" y="86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10" name="Freeform 447"/>
              <p:cNvSpPr>
                <a:spLocks/>
              </p:cNvSpPr>
              <p:nvPr/>
            </p:nvSpPr>
            <p:spPr bwMode="auto">
              <a:xfrm>
                <a:off x="1270" y="888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11" name="Freeform 448"/>
              <p:cNvSpPr>
                <a:spLocks noEditPoints="1"/>
              </p:cNvSpPr>
              <p:nvPr/>
            </p:nvSpPr>
            <p:spPr bwMode="auto">
              <a:xfrm>
                <a:off x="1265" y="883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12" name="Freeform 449"/>
              <p:cNvSpPr>
                <a:spLocks/>
              </p:cNvSpPr>
              <p:nvPr/>
            </p:nvSpPr>
            <p:spPr bwMode="auto">
              <a:xfrm>
                <a:off x="1259" y="84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13" name="Freeform 450"/>
              <p:cNvSpPr>
                <a:spLocks noEditPoints="1"/>
              </p:cNvSpPr>
              <p:nvPr/>
            </p:nvSpPr>
            <p:spPr bwMode="auto">
              <a:xfrm>
                <a:off x="1254" y="83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14" name="Freeform 451"/>
              <p:cNvSpPr>
                <a:spLocks/>
              </p:cNvSpPr>
              <p:nvPr/>
            </p:nvSpPr>
            <p:spPr bwMode="auto">
              <a:xfrm>
                <a:off x="1245" y="87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15" name="Freeform 452"/>
              <p:cNvSpPr>
                <a:spLocks noEditPoints="1"/>
              </p:cNvSpPr>
              <p:nvPr/>
            </p:nvSpPr>
            <p:spPr bwMode="auto">
              <a:xfrm>
                <a:off x="1240" y="87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16" name="Freeform 453"/>
              <p:cNvSpPr>
                <a:spLocks/>
              </p:cNvSpPr>
              <p:nvPr/>
            </p:nvSpPr>
            <p:spPr bwMode="auto">
              <a:xfrm>
                <a:off x="1257" y="82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17" name="Freeform 454"/>
              <p:cNvSpPr>
                <a:spLocks noEditPoints="1"/>
              </p:cNvSpPr>
              <p:nvPr/>
            </p:nvSpPr>
            <p:spPr bwMode="auto">
              <a:xfrm>
                <a:off x="1253" y="82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18" name="Freeform 455"/>
              <p:cNvSpPr>
                <a:spLocks/>
              </p:cNvSpPr>
              <p:nvPr/>
            </p:nvSpPr>
            <p:spPr bwMode="auto">
              <a:xfrm>
                <a:off x="1230" y="85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19" name="Freeform 456"/>
              <p:cNvSpPr>
                <a:spLocks noEditPoints="1"/>
              </p:cNvSpPr>
              <p:nvPr/>
            </p:nvSpPr>
            <p:spPr bwMode="auto">
              <a:xfrm>
                <a:off x="1225" y="854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20" name="Freeform 457"/>
              <p:cNvSpPr>
                <a:spLocks/>
              </p:cNvSpPr>
              <p:nvPr/>
            </p:nvSpPr>
            <p:spPr bwMode="auto">
              <a:xfrm>
                <a:off x="1214" y="824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21" name="Freeform 458"/>
              <p:cNvSpPr>
                <a:spLocks noEditPoints="1"/>
              </p:cNvSpPr>
              <p:nvPr/>
            </p:nvSpPr>
            <p:spPr bwMode="auto">
              <a:xfrm>
                <a:off x="1209" y="81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22" name="Freeform 459"/>
              <p:cNvSpPr>
                <a:spLocks/>
              </p:cNvSpPr>
              <p:nvPr/>
            </p:nvSpPr>
            <p:spPr bwMode="auto">
              <a:xfrm>
                <a:off x="1222" y="85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23" name="Freeform 460"/>
              <p:cNvSpPr>
                <a:spLocks noEditPoints="1"/>
              </p:cNvSpPr>
              <p:nvPr/>
            </p:nvSpPr>
            <p:spPr bwMode="auto">
              <a:xfrm>
                <a:off x="1217" y="85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24" name="Freeform 461"/>
              <p:cNvSpPr>
                <a:spLocks/>
              </p:cNvSpPr>
              <p:nvPr/>
            </p:nvSpPr>
            <p:spPr bwMode="auto">
              <a:xfrm>
                <a:off x="1231" y="85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25" name="Freeform 462"/>
              <p:cNvSpPr>
                <a:spLocks noEditPoints="1"/>
              </p:cNvSpPr>
              <p:nvPr/>
            </p:nvSpPr>
            <p:spPr bwMode="auto">
              <a:xfrm>
                <a:off x="1226" y="85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26" name="Freeform 463"/>
              <p:cNvSpPr>
                <a:spLocks/>
              </p:cNvSpPr>
              <p:nvPr/>
            </p:nvSpPr>
            <p:spPr bwMode="auto">
              <a:xfrm>
                <a:off x="1235" y="920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27" name="Freeform 464"/>
              <p:cNvSpPr>
                <a:spLocks noEditPoints="1"/>
              </p:cNvSpPr>
              <p:nvPr/>
            </p:nvSpPr>
            <p:spPr bwMode="auto">
              <a:xfrm>
                <a:off x="1230" y="91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28" name="Freeform 465"/>
              <p:cNvSpPr>
                <a:spLocks/>
              </p:cNvSpPr>
              <p:nvPr/>
            </p:nvSpPr>
            <p:spPr bwMode="auto">
              <a:xfrm>
                <a:off x="1230" y="85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29" name="Freeform 466"/>
              <p:cNvSpPr>
                <a:spLocks noEditPoints="1"/>
              </p:cNvSpPr>
              <p:nvPr/>
            </p:nvSpPr>
            <p:spPr bwMode="auto">
              <a:xfrm>
                <a:off x="1225" y="85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30" name="Freeform 467"/>
              <p:cNvSpPr>
                <a:spLocks/>
              </p:cNvSpPr>
              <p:nvPr/>
            </p:nvSpPr>
            <p:spPr bwMode="auto">
              <a:xfrm>
                <a:off x="1277" y="84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31" name="Freeform 468"/>
              <p:cNvSpPr>
                <a:spLocks noEditPoints="1"/>
              </p:cNvSpPr>
              <p:nvPr/>
            </p:nvSpPr>
            <p:spPr bwMode="auto">
              <a:xfrm>
                <a:off x="1272" y="83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32" name="Freeform 469"/>
              <p:cNvSpPr>
                <a:spLocks/>
              </p:cNvSpPr>
              <p:nvPr/>
            </p:nvSpPr>
            <p:spPr bwMode="auto">
              <a:xfrm>
                <a:off x="1231" y="86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33" name="Freeform 470"/>
              <p:cNvSpPr>
                <a:spLocks noEditPoints="1"/>
              </p:cNvSpPr>
              <p:nvPr/>
            </p:nvSpPr>
            <p:spPr bwMode="auto">
              <a:xfrm>
                <a:off x="1226" y="86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34" name="Freeform 471"/>
              <p:cNvSpPr>
                <a:spLocks/>
              </p:cNvSpPr>
              <p:nvPr/>
            </p:nvSpPr>
            <p:spPr bwMode="auto">
              <a:xfrm>
                <a:off x="1247" y="87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35" name="Freeform 472"/>
              <p:cNvSpPr>
                <a:spLocks noEditPoints="1"/>
              </p:cNvSpPr>
              <p:nvPr/>
            </p:nvSpPr>
            <p:spPr bwMode="auto">
              <a:xfrm>
                <a:off x="1242" y="86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36" name="Freeform 473"/>
              <p:cNvSpPr>
                <a:spLocks/>
              </p:cNvSpPr>
              <p:nvPr/>
            </p:nvSpPr>
            <p:spPr bwMode="auto">
              <a:xfrm>
                <a:off x="1237" y="891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37" name="Freeform 474"/>
              <p:cNvSpPr>
                <a:spLocks noEditPoints="1"/>
              </p:cNvSpPr>
              <p:nvPr/>
            </p:nvSpPr>
            <p:spPr bwMode="auto">
              <a:xfrm>
                <a:off x="1232" y="886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38" name="Freeform 475"/>
              <p:cNvSpPr>
                <a:spLocks/>
              </p:cNvSpPr>
              <p:nvPr/>
            </p:nvSpPr>
            <p:spPr bwMode="auto">
              <a:xfrm>
                <a:off x="1233" y="87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39" name="Freeform 476"/>
              <p:cNvSpPr>
                <a:spLocks noEditPoints="1"/>
              </p:cNvSpPr>
              <p:nvPr/>
            </p:nvSpPr>
            <p:spPr bwMode="auto">
              <a:xfrm>
                <a:off x="1228" y="865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40" name="Freeform 477"/>
              <p:cNvSpPr>
                <a:spLocks/>
              </p:cNvSpPr>
              <p:nvPr/>
            </p:nvSpPr>
            <p:spPr bwMode="auto">
              <a:xfrm>
                <a:off x="1228" y="88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41" name="Freeform 478"/>
              <p:cNvSpPr>
                <a:spLocks noEditPoints="1"/>
              </p:cNvSpPr>
              <p:nvPr/>
            </p:nvSpPr>
            <p:spPr bwMode="auto">
              <a:xfrm>
                <a:off x="1223" y="877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42" name="Freeform 479"/>
              <p:cNvSpPr>
                <a:spLocks/>
              </p:cNvSpPr>
              <p:nvPr/>
            </p:nvSpPr>
            <p:spPr bwMode="auto">
              <a:xfrm>
                <a:off x="1245" y="865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43" name="Freeform 480"/>
              <p:cNvSpPr>
                <a:spLocks noEditPoints="1"/>
              </p:cNvSpPr>
              <p:nvPr/>
            </p:nvSpPr>
            <p:spPr bwMode="auto">
              <a:xfrm>
                <a:off x="1240" y="86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44" name="Freeform 481"/>
              <p:cNvSpPr>
                <a:spLocks/>
              </p:cNvSpPr>
              <p:nvPr/>
            </p:nvSpPr>
            <p:spPr bwMode="auto">
              <a:xfrm>
                <a:off x="1244" y="90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45" name="Freeform 482"/>
              <p:cNvSpPr>
                <a:spLocks noEditPoints="1"/>
              </p:cNvSpPr>
              <p:nvPr/>
            </p:nvSpPr>
            <p:spPr bwMode="auto">
              <a:xfrm>
                <a:off x="1238" y="90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46" name="Freeform 483"/>
              <p:cNvSpPr>
                <a:spLocks/>
              </p:cNvSpPr>
              <p:nvPr/>
            </p:nvSpPr>
            <p:spPr bwMode="auto">
              <a:xfrm>
                <a:off x="1185" y="80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47" name="Freeform 484"/>
              <p:cNvSpPr>
                <a:spLocks noEditPoints="1"/>
              </p:cNvSpPr>
              <p:nvPr/>
            </p:nvSpPr>
            <p:spPr bwMode="auto">
              <a:xfrm>
                <a:off x="1180" y="79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48" name="Freeform 485"/>
              <p:cNvSpPr>
                <a:spLocks/>
              </p:cNvSpPr>
              <p:nvPr/>
            </p:nvSpPr>
            <p:spPr bwMode="auto">
              <a:xfrm>
                <a:off x="1236" y="891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49" name="Freeform 486"/>
              <p:cNvSpPr>
                <a:spLocks noEditPoints="1"/>
              </p:cNvSpPr>
              <p:nvPr/>
            </p:nvSpPr>
            <p:spPr bwMode="auto">
              <a:xfrm>
                <a:off x="1231" y="886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50" name="Freeform 487"/>
              <p:cNvSpPr>
                <a:spLocks/>
              </p:cNvSpPr>
              <p:nvPr/>
            </p:nvSpPr>
            <p:spPr bwMode="auto">
              <a:xfrm>
                <a:off x="1222" y="84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51" name="Freeform 488"/>
              <p:cNvSpPr>
                <a:spLocks noEditPoints="1"/>
              </p:cNvSpPr>
              <p:nvPr/>
            </p:nvSpPr>
            <p:spPr bwMode="auto">
              <a:xfrm>
                <a:off x="1217" y="83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52" name="Freeform 489"/>
              <p:cNvSpPr>
                <a:spLocks/>
              </p:cNvSpPr>
              <p:nvPr/>
            </p:nvSpPr>
            <p:spPr bwMode="auto">
              <a:xfrm>
                <a:off x="1252" y="885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53" name="Freeform 490"/>
              <p:cNvSpPr>
                <a:spLocks noEditPoints="1"/>
              </p:cNvSpPr>
              <p:nvPr/>
            </p:nvSpPr>
            <p:spPr bwMode="auto">
              <a:xfrm>
                <a:off x="1247" y="880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54" name="Freeform 491"/>
              <p:cNvSpPr>
                <a:spLocks/>
              </p:cNvSpPr>
              <p:nvPr/>
            </p:nvSpPr>
            <p:spPr bwMode="auto">
              <a:xfrm>
                <a:off x="1239" y="89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55" name="Freeform 492"/>
              <p:cNvSpPr>
                <a:spLocks noEditPoints="1"/>
              </p:cNvSpPr>
              <p:nvPr/>
            </p:nvSpPr>
            <p:spPr bwMode="auto">
              <a:xfrm>
                <a:off x="1234" y="892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56" name="Freeform 493"/>
              <p:cNvSpPr>
                <a:spLocks/>
              </p:cNvSpPr>
              <p:nvPr/>
            </p:nvSpPr>
            <p:spPr bwMode="auto">
              <a:xfrm>
                <a:off x="1342" y="87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57" name="Freeform 494"/>
              <p:cNvSpPr>
                <a:spLocks noEditPoints="1"/>
              </p:cNvSpPr>
              <p:nvPr/>
            </p:nvSpPr>
            <p:spPr bwMode="auto">
              <a:xfrm>
                <a:off x="1337" y="865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58" name="Freeform 495"/>
              <p:cNvSpPr>
                <a:spLocks/>
              </p:cNvSpPr>
              <p:nvPr/>
            </p:nvSpPr>
            <p:spPr bwMode="auto">
              <a:xfrm>
                <a:off x="1235" y="865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59" name="Freeform 496"/>
              <p:cNvSpPr>
                <a:spLocks noEditPoints="1"/>
              </p:cNvSpPr>
              <p:nvPr/>
            </p:nvSpPr>
            <p:spPr bwMode="auto">
              <a:xfrm>
                <a:off x="1230" y="860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60" name="Freeform 497"/>
              <p:cNvSpPr>
                <a:spLocks/>
              </p:cNvSpPr>
              <p:nvPr/>
            </p:nvSpPr>
            <p:spPr bwMode="auto">
              <a:xfrm>
                <a:off x="1449" y="1174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61" name="Freeform 498"/>
              <p:cNvSpPr>
                <a:spLocks noEditPoints="1"/>
              </p:cNvSpPr>
              <p:nvPr/>
            </p:nvSpPr>
            <p:spPr bwMode="auto">
              <a:xfrm>
                <a:off x="1444" y="1169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62" name="Freeform 499"/>
              <p:cNvSpPr>
                <a:spLocks/>
              </p:cNvSpPr>
              <p:nvPr/>
            </p:nvSpPr>
            <p:spPr bwMode="auto">
              <a:xfrm>
                <a:off x="1376" y="115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63" name="Freeform 500"/>
              <p:cNvSpPr>
                <a:spLocks noEditPoints="1"/>
              </p:cNvSpPr>
              <p:nvPr/>
            </p:nvSpPr>
            <p:spPr bwMode="auto">
              <a:xfrm>
                <a:off x="1371" y="1151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64" name="Freeform 501"/>
              <p:cNvSpPr>
                <a:spLocks/>
              </p:cNvSpPr>
              <p:nvPr/>
            </p:nvSpPr>
            <p:spPr bwMode="auto">
              <a:xfrm>
                <a:off x="1327" y="85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65" name="Freeform 502"/>
              <p:cNvSpPr>
                <a:spLocks noEditPoints="1"/>
              </p:cNvSpPr>
              <p:nvPr/>
            </p:nvSpPr>
            <p:spPr bwMode="auto">
              <a:xfrm>
                <a:off x="1322" y="852"/>
                <a:ext cx="117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66" name="Freeform 503"/>
              <p:cNvSpPr>
                <a:spLocks/>
              </p:cNvSpPr>
              <p:nvPr/>
            </p:nvSpPr>
            <p:spPr bwMode="auto">
              <a:xfrm>
                <a:off x="1327" y="102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67" name="Freeform 504"/>
              <p:cNvSpPr>
                <a:spLocks noEditPoints="1"/>
              </p:cNvSpPr>
              <p:nvPr/>
            </p:nvSpPr>
            <p:spPr bwMode="auto">
              <a:xfrm>
                <a:off x="1322" y="102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68" name="Freeform 505"/>
              <p:cNvSpPr>
                <a:spLocks/>
              </p:cNvSpPr>
              <p:nvPr/>
            </p:nvSpPr>
            <p:spPr bwMode="auto">
              <a:xfrm>
                <a:off x="1228" y="702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69" name="Freeform 506"/>
              <p:cNvSpPr>
                <a:spLocks noEditPoints="1"/>
              </p:cNvSpPr>
              <p:nvPr/>
            </p:nvSpPr>
            <p:spPr bwMode="auto">
              <a:xfrm>
                <a:off x="1223" y="697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70" name="Freeform 507"/>
              <p:cNvSpPr>
                <a:spLocks/>
              </p:cNvSpPr>
              <p:nvPr/>
            </p:nvSpPr>
            <p:spPr bwMode="auto">
              <a:xfrm>
                <a:off x="1261" y="94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71" name="Freeform 508"/>
              <p:cNvSpPr>
                <a:spLocks noEditPoints="1"/>
              </p:cNvSpPr>
              <p:nvPr/>
            </p:nvSpPr>
            <p:spPr bwMode="auto">
              <a:xfrm>
                <a:off x="1256" y="937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72" name="Freeform 509"/>
              <p:cNvSpPr>
                <a:spLocks/>
              </p:cNvSpPr>
              <p:nvPr/>
            </p:nvSpPr>
            <p:spPr bwMode="auto">
              <a:xfrm>
                <a:off x="1249" y="90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73" name="Freeform 510"/>
              <p:cNvSpPr>
                <a:spLocks noEditPoints="1"/>
              </p:cNvSpPr>
              <p:nvPr/>
            </p:nvSpPr>
            <p:spPr bwMode="auto">
              <a:xfrm>
                <a:off x="1244" y="90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74" name="Freeform 511"/>
              <p:cNvSpPr>
                <a:spLocks/>
              </p:cNvSpPr>
              <p:nvPr/>
            </p:nvSpPr>
            <p:spPr bwMode="auto">
              <a:xfrm>
                <a:off x="1254" y="91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75" name="Freeform 512"/>
              <p:cNvSpPr>
                <a:spLocks noEditPoints="1"/>
              </p:cNvSpPr>
              <p:nvPr/>
            </p:nvSpPr>
            <p:spPr bwMode="auto">
              <a:xfrm>
                <a:off x="1249" y="90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76" name="Freeform 513"/>
              <p:cNvSpPr>
                <a:spLocks/>
              </p:cNvSpPr>
              <p:nvPr/>
            </p:nvSpPr>
            <p:spPr bwMode="auto">
              <a:xfrm>
                <a:off x="1256" y="84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77" name="Freeform 514"/>
              <p:cNvSpPr>
                <a:spLocks noEditPoints="1"/>
              </p:cNvSpPr>
              <p:nvPr/>
            </p:nvSpPr>
            <p:spPr bwMode="auto">
              <a:xfrm>
                <a:off x="1251" y="840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78" name="Freeform 515"/>
              <p:cNvSpPr>
                <a:spLocks/>
              </p:cNvSpPr>
              <p:nvPr/>
            </p:nvSpPr>
            <p:spPr bwMode="auto">
              <a:xfrm>
                <a:off x="1213" y="81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79" name="Freeform 516"/>
              <p:cNvSpPr>
                <a:spLocks noEditPoints="1"/>
              </p:cNvSpPr>
              <p:nvPr/>
            </p:nvSpPr>
            <p:spPr bwMode="auto">
              <a:xfrm>
                <a:off x="1208" y="81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80" name="Freeform 517"/>
              <p:cNvSpPr>
                <a:spLocks/>
              </p:cNvSpPr>
              <p:nvPr/>
            </p:nvSpPr>
            <p:spPr bwMode="auto">
              <a:xfrm>
                <a:off x="1230" y="87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81" name="Freeform 518"/>
              <p:cNvSpPr>
                <a:spLocks noEditPoints="1"/>
              </p:cNvSpPr>
              <p:nvPr/>
            </p:nvSpPr>
            <p:spPr bwMode="auto">
              <a:xfrm>
                <a:off x="1226" y="86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82" name="Freeform 519"/>
              <p:cNvSpPr>
                <a:spLocks/>
              </p:cNvSpPr>
              <p:nvPr/>
            </p:nvSpPr>
            <p:spPr bwMode="auto">
              <a:xfrm>
                <a:off x="1261" y="97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83" name="Freeform 520"/>
              <p:cNvSpPr>
                <a:spLocks noEditPoints="1"/>
              </p:cNvSpPr>
              <p:nvPr/>
            </p:nvSpPr>
            <p:spPr bwMode="auto">
              <a:xfrm>
                <a:off x="1256" y="96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84" name="Freeform 521"/>
              <p:cNvSpPr>
                <a:spLocks/>
              </p:cNvSpPr>
              <p:nvPr/>
            </p:nvSpPr>
            <p:spPr bwMode="auto">
              <a:xfrm>
                <a:off x="1324" y="92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85" name="Freeform 522"/>
              <p:cNvSpPr>
                <a:spLocks noEditPoints="1"/>
              </p:cNvSpPr>
              <p:nvPr/>
            </p:nvSpPr>
            <p:spPr bwMode="auto">
              <a:xfrm>
                <a:off x="1320" y="92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86" name="Freeform 523"/>
              <p:cNvSpPr>
                <a:spLocks/>
              </p:cNvSpPr>
              <p:nvPr/>
            </p:nvSpPr>
            <p:spPr bwMode="auto">
              <a:xfrm>
                <a:off x="1246" y="102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87" name="Freeform 524"/>
              <p:cNvSpPr>
                <a:spLocks noEditPoints="1"/>
              </p:cNvSpPr>
              <p:nvPr/>
            </p:nvSpPr>
            <p:spPr bwMode="auto">
              <a:xfrm>
                <a:off x="1241" y="101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88" name="Freeform 525"/>
              <p:cNvSpPr>
                <a:spLocks/>
              </p:cNvSpPr>
              <p:nvPr/>
            </p:nvSpPr>
            <p:spPr bwMode="auto">
              <a:xfrm>
                <a:off x="1401" y="1029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89" name="Freeform 526"/>
              <p:cNvSpPr>
                <a:spLocks noEditPoints="1"/>
              </p:cNvSpPr>
              <p:nvPr/>
            </p:nvSpPr>
            <p:spPr bwMode="auto">
              <a:xfrm>
                <a:off x="1396" y="102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90" name="Freeform 527"/>
              <p:cNvSpPr>
                <a:spLocks/>
              </p:cNvSpPr>
              <p:nvPr/>
            </p:nvSpPr>
            <p:spPr bwMode="auto">
              <a:xfrm>
                <a:off x="1221" y="775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91" name="Freeform 528"/>
              <p:cNvSpPr>
                <a:spLocks noEditPoints="1"/>
              </p:cNvSpPr>
              <p:nvPr/>
            </p:nvSpPr>
            <p:spPr bwMode="auto">
              <a:xfrm>
                <a:off x="1217" y="77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92" name="Freeform 529"/>
              <p:cNvSpPr>
                <a:spLocks/>
              </p:cNvSpPr>
              <p:nvPr/>
            </p:nvSpPr>
            <p:spPr bwMode="auto">
              <a:xfrm>
                <a:off x="1288" y="86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93" name="Freeform 530"/>
              <p:cNvSpPr>
                <a:spLocks noEditPoints="1"/>
              </p:cNvSpPr>
              <p:nvPr/>
            </p:nvSpPr>
            <p:spPr bwMode="auto">
              <a:xfrm>
                <a:off x="1283" y="861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94" name="Freeform 531"/>
              <p:cNvSpPr>
                <a:spLocks/>
              </p:cNvSpPr>
              <p:nvPr/>
            </p:nvSpPr>
            <p:spPr bwMode="auto">
              <a:xfrm>
                <a:off x="1240" y="900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95" name="Freeform 532"/>
              <p:cNvSpPr>
                <a:spLocks noEditPoints="1"/>
              </p:cNvSpPr>
              <p:nvPr/>
            </p:nvSpPr>
            <p:spPr bwMode="auto">
              <a:xfrm>
                <a:off x="1235" y="895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96" name="Freeform 533"/>
              <p:cNvSpPr>
                <a:spLocks/>
              </p:cNvSpPr>
              <p:nvPr/>
            </p:nvSpPr>
            <p:spPr bwMode="auto">
              <a:xfrm>
                <a:off x="1236" y="95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97" name="Freeform 534"/>
              <p:cNvSpPr>
                <a:spLocks noEditPoints="1"/>
              </p:cNvSpPr>
              <p:nvPr/>
            </p:nvSpPr>
            <p:spPr bwMode="auto">
              <a:xfrm>
                <a:off x="1231" y="94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98" name="Freeform 535"/>
              <p:cNvSpPr>
                <a:spLocks/>
              </p:cNvSpPr>
              <p:nvPr/>
            </p:nvSpPr>
            <p:spPr bwMode="auto">
              <a:xfrm>
                <a:off x="1325" y="104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799" name="Freeform 536"/>
              <p:cNvSpPr>
                <a:spLocks noEditPoints="1"/>
              </p:cNvSpPr>
              <p:nvPr/>
            </p:nvSpPr>
            <p:spPr bwMode="auto">
              <a:xfrm>
                <a:off x="1321" y="104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00" name="Freeform 537"/>
              <p:cNvSpPr>
                <a:spLocks/>
              </p:cNvSpPr>
              <p:nvPr/>
            </p:nvSpPr>
            <p:spPr bwMode="auto">
              <a:xfrm>
                <a:off x="1282" y="95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01" name="Freeform 538"/>
              <p:cNvSpPr>
                <a:spLocks noEditPoints="1"/>
              </p:cNvSpPr>
              <p:nvPr/>
            </p:nvSpPr>
            <p:spPr bwMode="auto">
              <a:xfrm>
                <a:off x="1277" y="95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02" name="Freeform 539"/>
              <p:cNvSpPr>
                <a:spLocks/>
              </p:cNvSpPr>
              <p:nvPr/>
            </p:nvSpPr>
            <p:spPr bwMode="auto">
              <a:xfrm>
                <a:off x="1228" y="87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03" name="Freeform 540"/>
              <p:cNvSpPr>
                <a:spLocks noEditPoints="1"/>
              </p:cNvSpPr>
              <p:nvPr/>
            </p:nvSpPr>
            <p:spPr bwMode="auto">
              <a:xfrm>
                <a:off x="1223" y="868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04" name="Freeform 541"/>
              <p:cNvSpPr>
                <a:spLocks/>
              </p:cNvSpPr>
              <p:nvPr/>
            </p:nvSpPr>
            <p:spPr bwMode="auto">
              <a:xfrm>
                <a:off x="1215" y="81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05" name="Freeform 542"/>
              <p:cNvSpPr>
                <a:spLocks noEditPoints="1"/>
              </p:cNvSpPr>
              <p:nvPr/>
            </p:nvSpPr>
            <p:spPr bwMode="auto">
              <a:xfrm>
                <a:off x="1210" y="81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06" name="Freeform 543"/>
              <p:cNvSpPr>
                <a:spLocks/>
              </p:cNvSpPr>
              <p:nvPr/>
            </p:nvSpPr>
            <p:spPr bwMode="auto">
              <a:xfrm>
                <a:off x="1230" y="91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07" name="Freeform 544"/>
              <p:cNvSpPr>
                <a:spLocks noEditPoints="1"/>
              </p:cNvSpPr>
              <p:nvPr/>
            </p:nvSpPr>
            <p:spPr bwMode="auto">
              <a:xfrm>
                <a:off x="1225" y="90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08" name="Freeform 545"/>
              <p:cNvSpPr>
                <a:spLocks/>
              </p:cNvSpPr>
              <p:nvPr/>
            </p:nvSpPr>
            <p:spPr bwMode="auto">
              <a:xfrm>
                <a:off x="1372" y="100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09" name="Freeform 546"/>
              <p:cNvSpPr>
                <a:spLocks noEditPoints="1"/>
              </p:cNvSpPr>
              <p:nvPr/>
            </p:nvSpPr>
            <p:spPr bwMode="auto">
              <a:xfrm>
                <a:off x="1368" y="100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10" name="Freeform 547"/>
              <p:cNvSpPr>
                <a:spLocks/>
              </p:cNvSpPr>
              <p:nvPr/>
            </p:nvSpPr>
            <p:spPr bwMode="auto">
              <a:xfrm>
                <a:off x="1127" y="89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11" name="Freeform 548"/>
              <p:cNvSpPr>
                <a:spLocks noEditPoints="1"/>
              </p:cNvSpPr>
              <p:nvPr/>
            </p:nvSpPr>
            <p:spPr bwMode="auto">
              <a:xfrm>
                <a:off x="1122" y="89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12" name="Freeform 549"/>
              <p:cNvSpPr>
                <a:spLocks/>
              </p:cNvSpPr>
              <p:nvPr/>
            </p:nvSpPr>
            <p:spPr bwMode="auto">
              <a:xfrm>
                <a:off x="1505" y="1457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13" name="Freeform 550"/>
              <p:cNvSpPr>
                <a:spLocks noEditPoints="1"/>
              </p:cNvSpPr>
              <p:nvPr/>
            </p:nvSpPr>
            <p:spPr bwMode="auto">
              <a:xfrm>
                <a:off x="1500" y="145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14" name="Freeform 551"/>
              <p:cNvSpPr>
                <a:spLocks/>
              </p:cNvSpPr>
              <p:nvPr/>
            </p:nvSpPr>
            <p:spPr bwMode="auto">
              <a:xfrm>
                <a:off x="1491" y="1390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15" name="Freeform 552"/>
              <p:cNvSpPr>
                <a:spLocks noEditPoints="1"/>
              </p:cNvSpPr>
              <p:nvPr/>
            </p:nvSpPr>
            <p:spPr bwMode="auto">
              <a:xfrm>
                <a:off x="1486" y="1385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16" name="Freeform 553"/>
              <p:cNvSpPr>
                <a:spLocks/>
              </p:cNvSpPr>
              <p:nvPr/>
            </p:nvSpPr>
            <p:spPr bwMode="auto">
              <a:xfrm>
                <a:off x="1296" y="101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17" name="Freeform 554"/>
              <p:cNvSpPr>
                <a:spLocks noEditPoints="1"/>
              </p:cNvSpPr>
              <p:nvPr/>
            </p:nvSpPr>
            <p:spPr bwMode="auto">
              <a:xfrm>
                <a:off x="1291" y="100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18" name="Freeform 555"/>
              <p:cNvSpPr>
                <a:spLocks/>
              </p:cNvSpPr>
              <p:nvPr/>
            </p:nvSpPr>
            <p:spPr bwMode="auto">
              <a:xfrm>
                <a:off x="1536" y="134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19" name="Freeform 556"/>
              <p:cNvSpPr>
                <a:spLocks noEditPoints="1"/>
              </p:cNvSpPr>
              <p:nvPr/>
            </p:nvSpPr>
            <p:spPr bwMode="auto">
              <a:xfrm>
                <a:off x="1531" y="1344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20" name="Freeform 557"/>
              <p:cNvSpPr>
                <a:spLocks/>
              </p:cNvSpPr>
              <p:nvPr/>
            </p:nvSpPr>
            <p:spPr bwMode="auto">
              <a:xfrm>
                <a:off x="1374" y="120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21" name="Freeform 558"/>
              <p:cNvSpPr>
                <a:spLocks noEditPoints="1"/>
              </p:cNvSpPr>
              <p:nvPr/>
            </p:nvSpPr>
            <p:spPr bwMode="auto">
              <a:xfrm>
                <a:off x="1370" y="120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22" name="Freeform 559"/>
              <p:cNvSpPr>
                <a:spLocks/>
              </p:cNvSpPr>
              <p:nvPr/>
            </p:nvSpPr>
            <p:spPr bwMode="auto">
              <a:xfrm>
                <a:off x="1242" y="955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23" name="Freeform 560"/>
              <p:cNvSpPr>
                <a:spLocks noEditPoints="1"/>
              </p:cNvSpPr>
              <p:nvPr/>
            </p:nvSpPr>
            <p:spPr bwMode="auto">
              <a:xfrm>
                <a:off x="1238" y="95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24" name="Freeform 561"/>
              <p:cNvSpPr>
                <a:spLocks/>
              </p:cNvSpPr>
              <p:nvPr/>
            </p:nvSpPr>
            <p:spPr bwMode="auto">
              <a:xfrm>
                <a:off x="1261" y="91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25" name="Freeform 562"/>
              <p:cNvSpPr>
                <a:spLocks noEditPoints="1"/>
              </p:cNvSpPr>
              <p:nvPr/>
            </p:nvSpPr>
            <p:spPr bwMode="auto">
              <a:xfrm>
                <a:off x="1256" y="91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26" name="Freeform 563"/>
              <p:cNvSpPr>
                <a:spLocks/>
              </p:cNvSpPr>
              <p:nvPr/>
            </p:nvSpPr>
            <p:spPr bwMode="auto">
              <a:xfrm>
                <a:off x="1251" y="92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27" name="Freeform 564"/>
              <p:cNvSpPr>
                <a:spLocks noEditPoints="1"/>
              </p:cNvSpPr>
              <p:nvPr/>
            </p:nvSpPr>
            <p:spPr bwMode="auto">
              <a:xfrm>
                <a:off x="1246" y="92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28" name="Freeform 565"/>
              <p:cNvSpPr>
                <a:spLocks/>
              </p:cNvSpPr>
              <p:nvPr/>
            </p:nvSpPr>
            <p:spPr bwMode="auto">
              <a:xfrm>
                <a:off x="1156" y="90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29" name="Freeform 566"/>
              <p:cNvSpPr>
                <a:spLocks noEditPoints="1"/>
              </p:cNvSpPr>
              <p:nvPr/>
            </p:nvSpPr>
            <p:spPr bwMode="auto">
              <a:xfrm>
                <a:off x="1151" y="903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30" name="Freeform 567"/>
              <p:cNvSpPr>
                <a:spLocks/>
              </p:cNvSpPr>
              <p:nvPr/>
            </p:nvSpPr>
            <p:spPr bwMode="auto">
              <a:xfrm>
                <a:off x="1271" y="92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31" name="Freeform 568"/>
              <p:cNvSpPr>
                <a:spLocks noEditPoints="1"/>
              </p:cNvSpPr>
              <p:nvPr/>
            </p:nvSpPr>
            <p:spPr bwMode="auto">
              <a:xfrm>
                <a:off x="1267" y="91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32" name="Freeform 569"/>
              <p:cNvSpPr>
                <a:spLocks/>
              </p:cNvSpPr>
              <p:nvPr/>
            </p:nvSpPr>
            <p:spPr bwMode="auto">
              <a:xfrm>
                <a:off x="1176" y="79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33" name="Freeform 570"/>
              <p:cNvSpPr>
                <a:spLocks noEditPoints="1"/>
              </p:cNvSpPr>
              <p:nvPr/>
            </p:nvSpPr>
            <p:spPr bwMode="auto">
              <a:xfrm>
                <a:off x="1171" y="78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34" name="Freeform 571"/>
              <p:cNvSpPr>
                <a:spLocks/>
              </p:cNvSpPr>
              <p:nvPr/>
            </p:nvSpPr>
            <p:spPr bwMode="auto">
              <a:xfrm>
                <a:off x="1103" y="900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35" name="Freeform 572"/>
              <p:cNvSpPr>
                <a:spLocks noEditPoints="1"/>
              </p:cNvSpPr>
              <p:nvPr/>
            </p:nvSpPr>
            <p:spPr bwMode="auto">
              <a:xfrm>
                <a:off x="1098" y="895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36" name="Freeform 573"/>
              <p:cNvSpPr>
                <a:spLocks/>
              </p:cNvSpPr>
              <p:nvPr/>
            </p:nvSpPr>
            <p:spPr bwMode="auto">
              <a:xfrm>
                <a:off x="1490" y="119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37" name="Freeform 574"/>
              <p:cNvSpPr>
                <a:spLocks noEditPoints="1"/>
              </p:cNvSpPr>
              <p:nvPr/>
            </p:nvSpPr>
            <p:spPr bwMode="auto">
              <a:xfrm>
                <a:off x="1485" y="1186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38" name="Freeform 575"/>
              <p:cNvSpPr>
                <a:spLocks/>
              </p:cNvSpPr>
              <p:nvPr/>
            </p:nvSpPr>
            <p:spPr bwMode="auto">
              <a:xfrm>
                <a:off x="1147" y="83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39" name="Freeform 576"/>
              <p:cNvSpPr>
                <a:spLocks noEditPoints="1"/>
              </p:cNvSpPr>
              <p:nvPr/>
            </p:nvSpPr>
            <p:spPr bwMode="auto">
              <a:xfrm>
                <a:off x="1142" y="830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40" name="Freeform 577"/>
              <p:cNvSpPr>
                <a:spLocks/>
              </p:cNvSpPr>
              <p:nvPr/>
            </p:nvSpPr>
            <p:spPr bwMode="auto">
              <a:xfrm>
                <a:off x="1274" y="1101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41" name="Freeform 578"/>
              <p:cNvSpPr>
                <a:spLocks noEditPoints="1"/>
              </p:cNvSpPr>
              <p:nvPr/>
            </p:nvSpPr>
            <p:spPr bwMode="auto">
              <a:xfrm>
                <a:off x="1269" y="1096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42" name="Freeform 579"/>
              <p:cNvSpPr>
                <a:spLocks/>
              </p:cNvSpPr>
              <p:nvPr/>
            </p:nvSpPr>
            <p:spPr bwMode="auto">
              <a:xfrm>
                <a:off x="1216" y="824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43" name="Freeform 580"/>
              <p:cNvSpPr>
                <a:spLocks noEditPoints="1"/>
              </p:cNvSpPr>
              <p:nvPr/>
            </p:nvSpPr>
            <p:spPr bwMode="auto">
              <a:xfrm>
                <a:off x="1212" y="81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44" name="Freeform 581"/>
              <p:cNvSpPr>
                <a:spLocks/>
              </p:cNvSpPr>
              <p:nvPr/>
            </p:nvSpPr>
            <p:spPr bwMode="auto">
              <a:xfrm>
                <a:off x="1147" y="88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45" name="Freeform 582"/>
              <p:cNvSpPr>
                <a:spLocks noEditPoints="1"/>
              </p:cNvSpPr>
              <p:nvPr/>
            </p:nvSpPr>
            <p:spPr bwMode="auto">
              <a:xfrm>
                <a:off x="1142" y="877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46" name="Freeform 583"/>
              <p:cNvSpPr>
                <a:spLocks/>
              </p:cNvSpPr>
              <p:nvPr/>
            </p:nvSpPr>
            <p:spPr bwMode="auto">
              <a:xfrm>
                <a:off x="1143" y="100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47" name="Freeform 584"/>
              <p:cNvSpPr>
                <a:spLocks noEditPoints="1"/>
              </p:cNvSpPr>
              <p:nvPr/>
            </p:nvSpPr>
            <p:spPr bwMode="auto">
              <a:xfrm>
                <a:off x="1138" y="100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48" name="Freeform 585"/>
              <p:cNvSpPr>
                <a:spLocks/>
              </p:cNvSpPr>
              <p:nvPr/>
            </p:nvSpPr>
            <p:spPr bwMode="auto">
              <a:xfrm>
                <a:off x="1217" y="80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49" name="Freeform 586"/>
              <p:cNvSpPr>
                <a:spLocks noEditPoints="1"/>
              </p:cNvSpPr>
              <p:nvPr/>
            </p:nvSpPr>
            <p:spPr bwMode="auto">
              <a:xfrm>
                <a:off x="1212" y="80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50" name="Freeform 587"/>
              <p:cNvSpPr>
                <a:spLocks/>
              </p:cNvSpPr>
              <p:nvPr/>
            </p:nvSpPr>
            <p:spPr bwMode="auto">
              <a:xfrm>
                <a:off x="1238" y="87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51" name="Freeform 588"/>
              <p:cNvSpPr>
                <a:spLocks noEditPoints="1"/>
              </p:cNvSpPr>
              <p:nvPr/>
            </p:nvSpPr>
            <p:spPr bwMode="auto">
              <a:xfrm>
                <a:off x="1233" y="874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52" name="Freeform 589"/>
              <p:cNvSpPr>
                <a:spLocks/>
              </p:cNvSpPr>
              <p:nvPr/>
            </p:nvSpPr>
            <p:spPr bwMode="auto">
              <a:xfrm>
                <a:off x="1353" y="1054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53" name="Freeform 590"/>
              <p:cNvSpPr>
                <a:spLocks noEditPoints="1"/>
              </p:cNvSpPr>
              <p:nvPr/>
            </p:nvSpPr>
            <p:spPr bwMode="auto">
              <a:xfrm>
                <a:off x="1348" y="1049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54" name="Freeform 591"/>
              <p:cNvSpPr>
                <a:spLocks/>
              </p:cNvSpPr>
              <p:nvPr/>
            </p:nvSpPr>
            <p:spPr bwMode="auto">
              <a:xfrm>
                <a:off x="1175" y="82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55" name="Freeform 592"/>
              <p:cNvSpPr>
                <a:spLocks noEditPoints="1"/>
              </p:cNvSpPr>
              <p:nvPr/>
            </p:nvSpPr>
            <p:spPr bwMode="auto">
              <a:xfrm>
                <a:off x="1170" y="816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56" name="Freeform 593"/>
              <p:cNvSpPr>
                <a:spLocks/>
              </p:cNvSpPr>
              <p:nvPr/>
            </p:nvSpPr>
            <p:spPr bwMode="auto">
              <a:xfrm>
                <a:off x="1525" y="141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57" name="Freeform 594"/>
              <p:cNvSpPr>
                <a:spLocks noEditPoints="1"/>
              </p:cNvSpPr>
              <p:nvPr/>
            </p:nvSpPr>
            <p:spPr bwMode="auto">
              <a:xfrm>
                <a:off x="1520" y="141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58" name="Freeform 595"/>
              <p:cNvSpPr>
                <a:spLocks/>
              </p:cNvSpPr>
              <p:nvPr/>
            </p:nvSpPr>
            <p:spPr bwMode="auto">
              <a:xfrm>
                <a:off x="1466" y="12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59" name="Freeform 596"/>
              <p:cNvSpPr>
                <a:spLocks noEditPoints="1"/>
              </p:cNvSpPr>
              <p:nvPr/>
            </p:nvSpPr>
            <p:spPr bwMode="auto">
              <a:xfrm>
                <a:off x="1461" y="128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60" name="Freeform 597"/>
              <p:cNvSpPr>
                <a:spLocks/>
              </p:cNvSpPr>
              <p:nvPr/>
            </p:nvSpPr>
            <p:spPr bwMode="auto">
              <a:xfrm>
                <a:off x="1206" y="86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61" name="Freeform 598"/>
              <p:cNvSpPr>
                <a:spLocks noEditPoints="1"/>
              </p:cNvSpPr>
              <p:nvPr/>
            </p:nvSpPr>
            <p:spPr bwMode="auto">
              <a:xfrm>
                <a:off x="1201" y="85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62" name="Freeform 599"/>
              <p:cNvSpPr>
                <a:spLocks/>
              </p:cNvSpPr>
              <p:nvPr/>
            </p:nvSpPr>
            <p:spPr bwMode="auto">
              <a:xfrm>
                <a:off x="1195" y="94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63" name="Freeform 600"/>
              <p:cNvSpPr>
                <a:spLocks noEditPoints="1"/>
              </p:cNvSpPr>
              <p:nvPr/>
            </p:nvSpPr>
            <p:spPr bwMode="auto">
              <a:xfrm>
                <a:off x="1190" y="94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64" name="Freeform 601"/>
              <p:cNvSpPr>
                <a:spLocks/>
              </p:cNvSpPr>
              <p:nvPr/>
            </p:nvSpPr>
            <p:spPr bwMode="auto">
              <a:xfrm>
                <a:off x="1246" y="91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65" name="Freeform 602"/>
              <p:cNvSpPr>
                <a:spLocks noEditPoints="1"/>
              </p:cNvSpPr>
              <p:nvPr/>
            </p:nvSpPr>
            <p:spPr bwMode="auto">
              <a:xfrm>
                <a:off x="1241" y="90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66" name="Freeform 603"/>
              <p:cNvSpPr>
                <a:spLocks/>
              </p:cNvSpPr>
              <p:nvPr/>
            </p:nvSpPr>
            <p:spPr bwMode="auto">
              <a:xfrm>
                <a:off x="1264" y="888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67" name="Freeform 604"/>
              <p:cNvSpPr>
                <a:spLocks noEditPoints="1"/>
              </p:cNvSpPr>
              <p:nvPr/>
            </p:nvSpPr>
            <p:spPr bwMode="auto">
              <a:xfrm>
                <a:off x="1259" y="88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68" name="Freeform 605"/>
              <p:cNvSpPr>
                <a:spLocks/>
              </p:cNvSpPr>
              <p:nvPr/>
            </p:nvSpPr>
            <p:spPr bwMode="auto">
              <a:xfrm>
                <a:off x="1191" y="86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69" name="Freeform 606"/>
              <p:cNvSpPr>
                <a:spLocks noEditPoints="1"/>
              </p:cNvSpPr>
              <p:nvPr/>
            </p:nvSpPr>
            <p:spPr bwMode="auto">
              <a:xfrm>
                <a:off x="1186" y="85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870" name="Freeform 607"/>
              <p:cNvSpPr>
                <a:spLocks/>
              </p:cNvSpPr>
              <p:nvPr/>
            </p:nvSpPr>
            <p:spPr bwMode="auto">
              <a:xfrm>
                <a:off x="1301" y="107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</p:grpSp>
        <p:grpSp>
          <p:nvGrpSpPr>
            <p:cNvPr id="2624" name="Group 809"/>
            <p:cNvGrpSpPr>
              <a:grpSpLocks/>
            </p:cNvGrpSpPr>
            <p:nvPr/>
          </p:nvGrpSpPr>
          <p:grpSpPr bwMode="auto">
            <a:xfrm>
              <a:off x="1704975" y="776288"/>
              <a:ext cx="1608138" cy="1866900"/>
              <a:chOff x="1074" y="489"/>
              <a:chExt cx="1013" cy="1176"/>
            </a:xfrm>
          </p:grpSpPr>
          <p:sp>
            <p:nvSpPr>
              <p:cNvPr id="1471" name="Freeform 609"/>
              <p:cNvSpPr>
                <a:spLocks noEditPoints="1"/>
              </p:cNvSpPr>
              <p:nvPr/>
            </p:nvSpPr>
            <p:spPr bwMode="auto">
              <a:xfrm>
                <a:off x="1296" y="107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72" name="Freeform 610"/>
              <p:cNvSpPr>
                <a:spLocks/>
              </p:cNvSpPr>
              <p:nvPr/>
            </p:nvSpPr>
            <p:spPr bwMode="auto">
              <a:xfrm>
                <a:off x="1479" y="1113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73" name="Freeform 611"/>
              <p:cNvSpPr>
                <a:spLocks noEditPoints="1"/>
              </p:cNvSpPr>
              <p:nvPr/>
            </p:nvSpPr>
            <p:spPr bwMode="auto">
              <a:xfrm>
                <a:off x="1474" y="110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74" name="Freeform 612"/>
              <p:cNvSpPr>
                <a:spLocks/>
              </p:cNvSpPr>
              <p:nvPr/>
            </p:nvSpPr>
            <p:spPr bwMode="auto">
              <a:xfrm>
                <a:off x="1403" y="108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75" name="Freeform 613"/>
              <p:cNvSpPr>
                <a:spLocks noEditPoints="1"/>
              </p:cNvSpPr>
              <p:nvPr/>
            </p:nvSpPr>
            <p:spPr bwMode="auto">
              <a:xfrm>
                <a:off x="1398" y="1082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76" name="Freeform 614"/>
              <p:cNvSpPr>
                <a:spLocks/>
              </p:cNvSpPr>
              <p:nvPr/>
            </p:nvSpPr>
            <p:spPr bwMode="auto">
              <a:xfrm>
                <a:off x="1206" y="92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77" name="Freeform 615"/>
              <p:cNvSpPr>
                <a:spLocks noEditPoints="1"/>
              </p:cNvSpPr>
              <p:nvPr/>
            </p:nvSpPr>
            <p:spPr bwMode="auto">
              <a:xfrm>
                <a:off x="1201" y="92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78" name="Freeform 616"/>
              <p:cNvSpPr>
                <a:spLocks/>
              </p:cNvSpPr>
              <p:nvPr/>
            </p:nvSpPr>
            <p:spPr bwMode="auto">
              <a:xfrm>
                <a:off x="1191" y="106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79" name="Freeform 617"/>
              <p:cNvSpPr>
                <a:spLocks noEditPoints="1"/>
              </p:cNvSpPr>
              <p:nvPr/>
            </p:nvSpPr>
            <p:spPr bwMode="auto">
              <a:xfrm>
                <a:off x="1186" y="106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80" name="Freeform 618"/>
              <p:cNvSpPr>
                <a:spLocks/>
              </p:cNvSpPr>
              <p:nvPr/>
            </p:nvSpPr>
            <p:spPr bwMode="auto">
              <a:xfrm>
                <a:off x="1341" y="1060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81" name="Freeform 619"/>
              <p:cNvSpPr>
                <a:spLocks noEditPoints="1"/>
              </p:cNvSpPr>
              <p:nvPr/>
            </p:nvSpPr>
            <p:spPr bwMode="auto">
              <a:xfrm>
                <a:off x="1336" y="1055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82" name="Freeform 620"/>
              <p:cNvSpPr>
                <a:spLocks/>
              </p:cNvSpPr>
              <p:nvPr/>
            </p:nvSpPr>
            <p:spPr bwMode="auto">
              <a:xfrm>
                <a:off x="1442" y="106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83" name="Freeform 621"/>
              <p:cNvSpPr>
                <a:spLocks noEditPoints="1"/>
              </p:cNvSpPr>
              <p:nvPr/>
            </p:nvSpPr>
            <p:spPr bwMode="auto">
              <a:xfrm>
                <a:off x="1437" y="106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84" name="Freeform 622"/>
              <p:cNvSpPr>
                <a:spLocks/>
              </p:cNvSpPr>
              <p:nvPr/>
            </p:nvSpPr>
            <p:spPr bwMode="auto">
              <a:xfrm>
                <a:off x="1294" y="102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85" name="Freeform 623"/>
              <p:cNvSpPr>
                <a:spLocks noEditPoints="1"/>
              </p:cNvSpPr>
              <p:nvPr/>
            </p:nvSpPr>
            <p:spPr bwMode="auto">
              <a:xfrm>
                <a:off x="1289" y="102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86" name="Freeform 624"/>
              <p:cNvSpPr>
                <a:spLocks/>
              </p:cNvSpPr>
              <p:nvPr/>
            </p:nvSpPr>
            <p:spPr bwMode="auto">
              <a:xfrm>
                <a:off x="1410" y="1203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87" name="Freeform 625"/>
              <p:cNvSpPr>
                <a:spLocks noEditPoints="1"/>
              </p:cNvSpPr>
              <p:nvPr/>
            </p:nvSpPr>
            <p:spPr bwMode="auto">
              <a:xfrm>
                <a:off x="1405" y="119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88" name="Freeform 626"/>
              <p:cNvSpPr>
                <a:spLocks/>
              </p:cNvSpPr>
              <p:nvPr/>
            </p:nvSpPr>
            <p:spPr bwMode="auto">
              <a:xfrm>
                <a:off x="1210" y="88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89" name="Freeform 627"/>
              <p:cNvSpPr>
                <a:spLocks noEditPoints="1"/>
              </p:cNvSpPr>
              <p:nvPr/>
            </p:nvSpPr>
            <p:spPr bwMode="auto">
              <a:xfrm>
                <a:off x="1205" y="877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90" name="Freeform 628"/>
              <p:cNvSpPr>
                <a:spLocks/>
              </p:cNvSpPr>
              <p:nvPr/>
            </p:nvSpPr>
            <p:spPr bwMode="auto">
              <a:xfrm>
                <a:off x="1198" y="88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91" name="Freeform 629"/>
              <p:cNvSpPr>
                <a:spLocks noEditPoints="1"/>
              </p:cNvSpPr>
              <p:nvPr/>
            </p:nvSpPr>
            <p:spPr bwMode="auto">
              <a:xfrm>
                <a:off x="1192" y="880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92" name="Freeform 630"/>
              <p:cNvSpPr>
                <a:spLocks/>
              </p:cNvSpPr>
              <p:nvPr/>
            </p:nvSpPr>
            <p:spPr bwMode="auto">
              <a:xfrm>
                <a:off x="1295" y="90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93" name="Freeform 631"/>
              <p:cNvSpPr>
                <a:spLocks noEditPoints="1"/>
              </p:cNvSpPr>
              <p:nvPr/>
            </p:nvSpPr>
            <p:spPr bwMode="auto">
              <a:xfrm>
                <a:off x="1291" y="90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94" name="Freeform 632"/>
              <p:cNvSpPr>
                <a:spLocks/>
              </p:cNvSpPr>
              <p:nvPr/>
            </p:nvSpPr>
            <p:spPr bwMode="auto">
              <a:xfrm>
                <a:off x="1290" y="87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95" name="Freeform 633"/>
              <p:cNvSpPr>
                <a:spLocks noEditPoints="1"/>
              </p:cNvSpPr>
              <p:nvPr/>
            </p:nvSpPr>
            <p:spPr bwMode="auto">
              <a:xfrm>
                <a:off x="1284" y="871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96" name="Freeform 634"/>
              <p:cNvSpPr>
                <a:spLocks/>
              </p:cNvSpPr>
              <p:nvPr/>
            </p:nvSpPr>
            <p:spPr bwMode="auto">
              <a:xfrm>
                <a:off x="1209" y="87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97" name="Freeform 635"/>
              <p:cNvSpPr>
                <a:spLocks noEditPoints="1"/>
              </p:cNvSpPr>
              <p:nvPr/>
            </p:nvSpPr>
            <p:spPr bwMode="auto">
              <a:xfrm>
                <a:off x="1204" y="865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98" name="Freeform 636"/>
              <p:cNvSpPr>
                <a:spLocks/>
              </p:cNvSpPr>
              <p:nvPr/>
            </p:nvSpPr>
            <p:spPr bwMode="auto">
              <a:xfrm>
                <a:off x="1198" y="77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499" name="Freeform 637"/>
              <p:cNvSpPr>
                <a:spLocks noEditPoints="1"/>
              </p:cNvSpPr>
              <p:nvPr/>
            </p:nvSpPr>
            <p:spPr bwMode="auto">
              <a:xfrm>
                <a:off x="1193" y="772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00" name="Freeform 638"/>
              <p:cNvSpPr>
                <a:spLocks/>
              </p:cNvSpPr>
              <p:nvPr/>
            </p:nvSpPr>
            <p:spPr bwMode="auto">
              <a:xfrm>
                <a:off x="1153" y="77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01" name="Freeform 639"/>
              <p:cNvSpPr>
                <a:spLocks noEditPoints="1"/>
              </p:cNvSpPr>
              <p:nvPr/>
            </p:nvSpPr>
            <p:spPr bwMode="auto">
              <a:xfrm>
                <a:off x="1148" y="76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02" name="Freeform 640"/>
              <p:cNvSpPr>
                <a:spLocks/>
              </p:cNvSpPr>
              <p:nvPr/>
            </p:nvSpPr>
            <p:spPr bwMode="auto">
              <a:xfrm>
                <a:off x="1173" y="66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03" name="Freeform 641"/>
              <p:cNvSpPr>
                <a:spLocks noEditPoints="1"/>
              </p:cNvSpPr>
              <p:nvPr/>
            </p:nvSpPr>
            <p:spPr bwMode="auto">
              <a:xfrm>
                <a:off x="1168" y="661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04" name="Freeform 642"/>
              <p:cNvSpPr>
                <a:spLocks/>
              </p:cNvSpPr>
              <p:nvPr/>
            </p:nvSpPr>
            <p:spPr bwMode="auto">
              <a:xfrm>
                <a:off x="1139" y="52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05" name="Freeform 643"/>
              <p:cNvSpPr>
                <a:spLocks noEditPoints="1"/>
              </p:cNvSpPr>
              <p:nvPr/>
            </p:nvSpPr>
            <p:spPr bwMode="auto">
              <a:xfrm>
                <a:off x="1135" y="52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06" name="Freeform 644"/>
              <p:cNvSpPr>
                <a:spLocks/>
              </p:cNvSpPr>
              <p:nvPr/>
            </p:nvSpPr>
            <p:spPr bwMode="auto">
              <a:xfrm>
                <a:off x="1210" y="76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07" name="Freeform 645"/>
              <p:cNvSpPr>
                <a:spLocks noEditPoints="1"/>
              </p:cNvSpPr>
              <p:nvPr/>
            </p:nvSpPr>
            <p:spPr bwMode="auto">
              <a:xfrm>
                <a:off x="1205" y="763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08" name="Freeform 646"/>
              <p:cNvSpPr>
                <a:spLocks/>
              </p:cNvSpPr>
              <p:nvPr/>
            </p:nvSpPr>
            <p:spPr bwMode="auto">
              <a:xfrm>
                <a:off x="1092" y="643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09" name="Freeform 647"/>
              <p:cNvSpPr>
                <a:spLocks noEditPoints="1"/>
              </p:cNvSpPr>
              <p:nvPr/>
            </p:nvSpPr>
            <p:spPr bwMode="auto">
              <a:xfrm>
                <a:off x="1087" y="638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10" name="Freeform 648"/>
              <p:cNvSpPr>
                <a:spLocks/>
              </p:cNvSpPr>
              <p:nvPr/>
            </p:nvSpPr>
            <p:spPr bwMode="auto">
              <a:xfrm>
                <a:off x="1134" y="710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11" name="Freeform 649"/>
              <p:cNvSpPr>
                <a:spLocks noEditPoints="1"/>
              </p:cNvSpPr>
              <p:nvPr/>
            </p:nvSpPr>
            <p:spPr bwMode="auto">
              <a:xfrm>
                <a:off x="1129" y="705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12" name="Freeform 650"/>
              <p:cNvSpPr>
                <a:spLocks/>
              </p:cNvSpPr>
              <p:nvPr/>
            </p:nvSpPr>
            <p:spPr bwMode="auto">
              <a:xfrm>
                <a:off x="1214" y="80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13" name="Freeform 651"/>
              <p:cNvSpPr>
                <a:spLocks noEditPoints="1"/>
              </p:cNvSpPr>
              <p:nvPr/>
            </p:nvSpPr>
            <p:spPr bwMode="auto">
              <a:xfrm>
                <a:off x="1209" y="798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14" name="Freeform 652"/>
              <p:cNvSpPr>
                <a:spLocks/>
              </p:cNvSpPr>
              <p:nvPr/>
            </p:nvSpPr>
            <p:spPr bwMode="auto">
              <a:xfrm>
                <a:off x="1191" y="66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15" name="Freeform 653"/>
              <p:cNvSpPr>
                <a:spLocks noEditPoints="1"/>
              </p:cNvSpPr>
              <p:nvPr/>
            </p:nvSpPr>
            <p:spPr bwMode="auto">
              <a:xfrm>
                <a:off x="1186" y="65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16" name="Freeform 654"/>
              <p:cNvSpPr>
                <a:spLocks/>
              </p:cNvSpPr>
              <p:nvPr/>
            </p:nvSpPr>
            <p:spPr bwMode="auto">
              <a:xfrm>
                <a:off x="1161" y="49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17" name="Freeform 655"/>
              <p:cNvSpPr>
                <a:spLocks noEditPoints="1"/>
              </p:cNvSpPr>
              <p:nvPr/>
            </p:nvSpPr>
            <p:spPr bwMode="auto">
              <a:xfrm>
                <a:off x="1156" y="489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18" name="Freeform 656"/>
              <p:cNvSpPr>
                <a:spLocks/>
              </p:cNvSpPr>
              <p:nvPr/>
            </p:nvSpPr>
            <p:spPr bwMode="auto">
              <a:xfrm>
                <a:off x="1172" y="812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19" name="Freeform 657"/>
              <p:cNvSpPr>
                <a:spLocks noEditPoints="1"/>
              </p:cNvSpPr>
              <p:nvPr/>
            </p:nvSpPr>
            <p:spPr bwMode="auto">
              <a:xfrm>
                <a:off x="1167" y="80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20" name="Freeform 658"/>
              <p:cNvSpPr>
                <a:spLocks/>
              </p:cNvSpPr>
              <p:nvPr/>
            </p:nvSpPr>
            <p:spPr bwMode="auto">
              <a:xfrm>
                <a:off x="1120" y="69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21" name="Freeform 659"/>
              <p:cNvSpPr>
                <a:spLocks noEditPoints="1"/>
              </p:cNvSpPr>
              <p:nvPr/>
            </p:nvSpPr>
            <p:spPr bwMode="auto">
              <a:xfrm>
                <a:off x="1115" y="69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22" name="Freeform 660"/>
              <p:cNvSpPr>
                <a:spLocks/>
              </p:cNvSpPr>
              <p:nvPr/>
            </p:nvSpPr>
            <p:spPr bwMode="auto">
              <a:xfrm>
                <a:off x="1196" y="80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23" name="Freeform 661"/>
              <p:cNvSpPr>
                <a:spLocks noEditPoints="1"/>
              </p:cNvSpPr>
              <p:nvPr/>
            </p:nvSpPr>
            <p:spPr bwMode="auto">
              <a:xfrm>
                <a:off x="1192" y="79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24" name="Freeform 662"/>
              <p:cNvSpPr>
                <a:spLocks/>
              </p:cNvSpPr>
              <p:nvPr/>
            </p:nvSpPr>
            <p:spPr bwMode="auto">
              <a:xfrm>
                <a:off x="1138" y="58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25" name="Freeform 663"/>
              <p:cNvSpPr>
                <a:spLocks noEditPoints="1"/>
              </p:cNvSpPr>
              <p:nvPr/>
            </p:nvSpPr>
            <p:spPr bwMode="auto">
              <a:xfrm>
                <a:off x="1133" y="580"/>
                <a:ext cx="117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26" name="Freeform 664"/>
              <p:cNvSpPr>
                <a:spLocks/>
              </p:cNvSpPr>
              <p:nvPr/>
            </p:nvSpPr>
            <p:spPr bwMode="auto">
              <a:xfrm>
                <a:off x="1086" y="66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27" name="Freeform 665"/>
              <p:cNvSpPr>
                <a:spLocks noEditPoints="1"/>
              </p:cNvSpPr>
              <p:nvPr/>
            </p:nvSpPr>
            <p:spPr bwMode="auto">
              <a:xfrm>
                <a:off x="1082" y="66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28" name="Freeform 666"/>
              <p:cNvSpPr>
                <a:spLocks/>
              </p:cNvSpPr>
              <p:nvPr/>
            </p:nvSpPr>
            <p:spPr bwMode="auto">
              <a:xfrm>
                <a:off x="1097" y="66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29" name="Freeform 667"/>
              <p:cNvSpPr>
                <a:spLocks noEditPoints="1"/>
              </p:cNvSpPr>
              <p:nvPr/>
            </p:nvSpPr>
            <p:spPr bwMode="auto">
              <a:xfrm>
                <a:off x="1092" y="65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30" name="Freeform 668"/>
              <p:cNvSpPr>
                <a:spLocks/>
              </p:cNvSpPr>
              <p:nvPr/>
            </p:nvSpPr>
            <p:spPr bwMode="auto">
              <a:xfrm>
                <a:off x="1230" y="865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31" name="Freeform 669"/>
              <p:cNvSpPr>
                <a:spLocks noEditPoints="1"/>
              </p:cNvSpPr>
              <p:nvPr/>
            </p:nvSpPr>
            <p:spPr bwMode="auto">
              <a:xfrm>
                <a:off x="1225" y="86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32" name="Freeform 670"/>
              <p:cNvSpPr>
                <a:spLocks/>
              </p:cNvSpPr>
              <p:nvPr/>
            </p:nvSpPr>
            <p:spPr bwMode="auto">
              <a:xfrm>
                <a:off x="1253" y="97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33" name="Freeform 671"/>
              <p:cNvSpPr>
                <a:spLocks noEditPoints="1"/>
              </p:cNvSpPr>
              <p:nvPr/>
            </p:nvSpPr>
            <p:spPr bwMode="auto">
              <a:xfrm>
                <a:off x="1247" y="970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34" name="Freeform 672"/>
              <p:cNvSpPr>
                <a:spLocks/>
              </p:cNvSpPr>
              <p:nvPr/>
            </p:nvSpPr>
            <p:spPr bwMode="auto">
              <a:xfrm>
                <a:off x="1268" y="83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35" name="Freeform 673"/>
              <p:cNvSpPr>
                <a:spLocks noEditPoints="1"/>
              </p:cNvSpPr>
              <p:nvPr/>
            </p:nvSpPr>
            <p:spPr bwMode="auto">
              <a:xfrm>
                <a:off x="1263" y="83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36" name="Freeform 674"/>
              <p:cNvSpPr>
                <a:spLocks/>
              </p:cNvSpPr>
              <p:nvPr/>
            </p:nvSpPr>
            <p:spPr bwMode="auto">
              <a:xfrm>
                <a:off x="1185" y="91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37" name="Freeform 675"/>
              <p:cNvSpPr>
                <a:spLocks noEditPoints="1"/>
              </p:cNvSpPr>
              <p:nvPr/>
            </p:nvSpPr>
            <p:spPr bwMode="auto">
              <a:xfrm>
                <a:off x="1180" y="91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38" name="Freeform 676"/>
              <p:cNvSpPr>
                <a:spLocks/>
              </p:cNvSpPr>
              <p:nvPr/>
            </p:nvSpPr>
            <p:spPr bwMode="auto">
              <a:xfrm>
                <a:off x="1124" y="818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39" name="Freeform 677"/>
              <p:cNvSpPr>
                <a:spLocks noEditPoints="1"/>
              </p:cNvSpPr>
              <p:nvPr/>
            </p:nvSpPr>
            <p:spPr bwMode="auto">
              <a:xfrm>
                <a:off x="1120" y="813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40" name="Freeform 678"/>
              <p:cNvSpPr>
                <a:spLocks/>
              </p:cNvSpPr>
              <p:nvPr/>
            </p:nvSpPr>
            <p:spPr bwMode="auto">
              <a:xfrm>
                <a:off x="1230" y="62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41" name="Freeform 679"/>
              <p:cNvSpPr>
                <a:spLocks noEditPoints="1"/>
              </p:cNvSpPr>
              <p:nvPr/>
            </p:nvSpPr>
            <p:spPr bwMode="auto">
              <a:xfrm>
                <a:off x="1225" y="62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42" name="Freeform 680"/>
              <p:cNvSpPr>
                <a:spLocks/>
              </p:cNvSpPr>
              <p:nvPr/>
            </p:nvSpPr>
            <p:spPr bwMode="auto">
              <a:xfrm>
                <a:off x="1200" y="79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43" name="Freeform 681"/>
              <p:cNvSpPr>
                <a:spLocks noEditPoints="1"/>
              </p:cNvSpPr>
              <p:nvPr/>
            </p:nvSpPr>
            <p:spPr bwMode="auto">
              <a:xfrm>
                <a:off x="1195" y="793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44" name="Freeform 682"/>
              <p:cNvSpPr>
                <a:spLocks/>
              </p:cNvSpPr>
              <p:nvPr/>
            </p:nvSpPr>
            <p:spPr bwMode="auto">
              <a:xfrm>
                <a:off x="1253" y="91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45" name="Freeform 683"/>
              <p:cNvSpPr>
                <a:spLocks noEditPoints="1"/>
              </p:cNvSpPr>
              <p:nvPr/>
            </p:nvSpPr>
            <p:spPr bwMode="auto">
              <a:xfrm>
                <a:off x="1247" y="909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46" name="Freeform 684"/>
              <p:cNvSpPr>
                <a:spLocks/>
              </p:cNvSpPr>
              <p:nvPr/>
            </p:nvSpPr>
            <p:spPr bwMode="auto">
              <a:xfrm>
                <a:off x="1358" y="92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47" name="Freeform 685"/>
              <p:cNvSpPr>
                <a:spLocks noEditPoints="1"/>
              </p:cNvSpPr>
              <p:nvPr/>
            </p:nvSpPr>
            <p:spPr bwMode="auto">
              <a:xfrm>
                <a:off x="1353" y="921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48" name="Freeform 686"/>
              <p:cNvSpPr>
                <a:spLocks/>
              </p:cNvSpPr>
              <p:nvPr/>
            </p:nvSpPr>
            <p:spPr bwMode="auto">
              <a:xfrm>
                <a:off x="1260" y="92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49" name="Freeform 687"/>
              <p:cNvSpPr>
                <a:spLocks noEditPoints="1"/>
              </p:cNvSpPr>
              <p:nvPr/>
            </p:nvSpPr>
            <p:spPr bwMode="auto">
              <a:xfrm>
                <a:off x="1255" y="92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50" name="Freeform 688"/>
              <p:cNvSpPr>
                <a:spLocks/>
              </p:cNvSpPr>
              <p:nvPr/>
            </p:nvSpPr>
            <p:spPr bwMode="auto">
              <a:xfrm>
                <a:off x="1237" y="885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51" name="Freeform 689"/>
              <p:cNvSpPr>
                <a:spLocks noEditPoints="1"/>
              </p:cNvSpPr>
              <p:nvPr/>
            </p:nvSpPr>
            <p:spPr bwMode="auto">
              <a:xfrm>
                <a:off x="1232" y="880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52" name="Freeform 690"/>
              <p:cNvSpPr>
                <a:spLocks/>
              </p:cNvSpPr>
              <p:nvPr/>
            </p:nvSpPr>
            <p:spPr bwMode="auto">
              <a:xfrm>
                <a:off x="1275" y="920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53" name="Freeform 691"/>
              <p:cNvSpPr>
                <a:spLocks noEditPoints="1"/>
              </p:cNvSpPr>
              <p:nvPr/>
            </p:nvSpPr>
            <p:spPr bwMode="auto">
              <a:xfrm>
                <a:off x="1270" y="915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54" name="Freeform 692"/>
              <p:cNvSpPr>
                <a:spLocks/>
              </p:cNvSpPr>
              <p:nvPr/>
            </p:nvSpPr>
            <p:spPr bwMode="auto">
              <a:xfrm>
                <a:off x="1215" y="94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55" name="Freeform 693"/>
              <p:cNvSpPr>
                <a:spLocks noEditPoints="1"/>
              </p:cNvSpPr>
              <p:nvPr/>
            </p:nvSpPr>
            <p:spPr bwMode="auto">
              <a:xfrm>
                <a:off x="1210" y="94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56" name="Freeform 694"/>
              <p:cNvSpPr>
                <a:spLocks/>
              </p:cNvSpPr>
              <p:nvPr/>
            </p:nvSpPr>
            <p:spPr bwMode="auto">
              <a:xfrm>
                <a:off x="1245" y="92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57" name="Freeform 695"/>
              <p:cNvSpPr>
                <a:spLocks noEditPoints="1"/>
              </p:cNvSpPr>
              <p:nvPr/>
            </p:nvSpPr>
            <p:spPr bwMode="auto">
              <a:xfrm>
                <a:off x="1240" y="92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58" name="Freeform 696"/>
              <p:cNvSpPr>
                <a:spLocks/>
              </p:cNvSpPr>
              <p:nvPr/>
            </p:nvSpPr>
            <p:spPr bwMode="auto">
              <a:xfrm>
                <a:off x="1290" y="86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59" name="Freeform 697"/>
              <p:cNvSpPr>
                <a:spLocks noEditPoints="1"/>
              </p:cNvSpPr>
              <p:nvPr/>
            </p:nvSpPr>
            <p:spPr bwMode="auto">
              <a:xfrm>
                <a:off x="1285" y="856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60" name="Freeform 698"/>
              <p:cNvSpPr>
                <a:spLocks/>
              </p:cNvSpPr>
              <p:nvPr/>
            </p:nvSpPr>
            <p:spPr bwMode="auto">
              <a:xfrm>
                <a:off x="1283" y="102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61" name="Freeform 699"/>
              <p:cNvSpPr>
                <a:spLocks noEditPoints="1"/>
              </p:cNvSpPr>
              <p:nvPr/>
            </p:nvSpPr>
            <p:spPr bwMode="auto">
              <a:xfrm>
                <a:off x="1278" y="101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62" name="Freeform 700"/>
              <p:cNvSpPr>
                <a:spLocks/>
              </p:cNvSpPr>
              <p:nvPr/>
            </p:nvSpPr>
            <p:spPr bwMode="auto">
              <a:xfrm>
                <a:off x="1185" y="72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63" name="Freeform 701"/>
              <p:cNvSpPr>
                <a:spLocks noEditPoints="1"/>
              </p:cNvSpPr>
              <p:nvPr/>
            </p:nvSpPr>
            <p:spPr bwMode="auto">
              <a:xfrm>
                <a:off x="1180" y="71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64" name="Freeform 702"/>
              <p:cNvSpPr>
                <a:spLocks/>
              </p:cNvSpPr>
              <p:nvPr/>
            </p:nvSpPr>
            <p:spPr bwMode="auto">
              <a:xfrm>
                <a:off x="1253" y="83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65" name="Freeform 703"/>
              <p:cNvSpPr>
                <a:spLocks noEditPoints="1"/>
              </p:cNvSpPr>
              <p:nvPr/>
            </p:nvSpPr>
            <p:spPr bwMode="auto">
              <a:xfrm>
                <a:off x="1247" y="834"/>
                <a:ext cx="118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66" name="Freeform 704"/>
              <p:cNvSpPr>
                <a:spLocks/>
              </p:cNvSpPr>
              <p:nvPr/>
            </p:nvSpPr>
            <p:spPr bwMode="auto">
              <a:xfrm>
                <a:off x="1268" y="920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67" name="Freeform 705"/>
              <p:cNvSpPr>
                <a:spLocks noEditPoints="1"/>
              </p:cNvSpPr>
              <p:nvPr/>
            </p:nvSpPr>
            <p:spPr bwMode="auto">
              <a:xfrm>
                <a:off x="1263" y="915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68" name="Freeform 706"/>
              <p:cNvSpPr>
                <a:spLocks/>
              </p:cNvSpPr>
              <p:nvPr/>
            </p:nvSpPr>
            <p:spPr bwMode="auto">
              <a:xfrm>
                <a:off x="1245" y="91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69" name="Freeform 707"/>
              <p:cNvSpPr>
                <a:spLocks noEditPoints="1"/>
              </p:cNvSpPr>
              <p:nvPr/>
            </p:nvSpPr>
            <p:spPr bwMode="auto">
              <a:xfrm>
                <a:off x="1240" y="91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70" name="Freeform 708"/>
              <p:cNvSpPr>
                <a:spLocks/>
              </p:cNvSpPr>
              <p:nvPr/>
            </p:nvSpPr>
            <p:spPr bwMode="auto">
              <a:xfrm>
                <a:off x="1215" y="85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71" name="Freeform 709"/>
              <p:cNvSpPr>
                <a:spLocks noEditPoints="1"/>
              </p:cNvSpPr>
              <p:nvPr/>
            </p:nvSpPr>
            <p:spPr bwMode="auto">
              <a:xfrm>
                <a:off x="1210" y="85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72" name="Freeform 710"/>
              <p:cNvSpPr>
                <a:spLocks/>
              </p:cNvSpPr>
              <p:nvPr/>
            </p:nvSpPr>
            <p:spPr bwMode="auto">
              <a:xfrm>
                <a:off x="1162" y="894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73" name="Freeform 711"/>
              <p:cNvSpPr>
                <a:spLocks noEditPoints="1"/>
              </p:cNvSpPr>
              <p:nvPr/>
            </p:nvSpPr>
            <p:spPr bwMode="auto">
              <a:xfrm>
                <a:off x="1157" y="88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74" name="Freeform 712"/>
              <p:cNvSpPr>
                <a:spLocks/>
              </p:cNvSpPr>
              <p:nvPr/>
            </p:nvSpPr>
            <p:spPr bwMode="auto">
              <a:xfrm>
                <a:off x="1079" y="73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75" name="Freeform 713"/>
              <p:cNvSpPr>
                <a:spLocks noEditPoints="1"/>
              </p:cNvSpPr>
              <p:nvPr/>
            </p:nvSpPr>
            <p:spPr bwMode="auto">
              <a:xfrm>
                <a:off x="1074" y="734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76" name="Freeform 714"/>
              <p:cNvSpPr>
                <a:spLocks/>
              </p:cNvSpPr>
              <p:nvPr/>
            </p:nvSpPr>
            <p:spPr bwMode="auto">
              <a:xfrm>
                <a:off x="1253" y="920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77" name="Freeform 715"/>
              <p:cNvSpPr>
                <a:spLocks noEditPoints="1"/>
              </p:cNvSpPr>
              <p:nvPr/>
            </p:nvSpPr>
            <p:spPr bwMode="auto">
              <a:xfrm>
                <a:off x="1247" y="915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78" name="Freeform 716"/>
              <p:cNvSpPr>
                <a:spLocks/>
              </p:cNvSpPr>
              <p:nvPr/>
            </p:nvSpPr>
            <p:spPr bwMode="auto">
              <a:xfrm>
                <a:off x="1290" y="1101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79" name="Freeform 717"/>
              <p:cNvSpPr>
                <a:spLocks noEditPoints="1"/>
              </p:cNvSpPr>
              <p:nvPr/>
            </p:nvSpPr>
            <p:spPr bwMode="auto">
              <a:xfrm>
                <a:off x="1285" y="1096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80" name="Freeform 718"/>
              <p:cNvSpPr>
                <a:spLocks/>
              </p:cNvSpPr>
              <p:nvPr/>
            </p:nvSpPr>
            <p:spPr bwMode="auto">
              <a:xfrm>
                <a:off x="1290" y="87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81" name="Freeform 719"/>
              <p:cNvSpPr>
                <a:spLocks noEditPoints="1"/>
              </p:cNvSpPr>
              <p:nvPr/>
            </p:nvSpPr>
            <p:spPr bwMode="auto">
              <a:xfrm>
                <a:off x="1285" y="87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82" name="Freeform 720"/>
              <p:cNvSpPr>
                <a:spLocks/>
              </p:cNvSpPr>
              <p:nvPr/>
            </p:nvSpPr>
            <p:spPr bwMode="auto">
              <a:xfrm>
                <a:off x="1305" y="104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83" name="Freeform 721"/>
              <p:cNvSpPr>
                <a:spLocks noEditPoints="1"/>
              </p:cNvSpPr>
              <p:nvPr/>
            </p:nvSpPr>
            <p:spPr bwMode="auto">
              <a:xfrm>
                <a:off x="1300" y="1037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84" name="Freeform 722"/>
              <p:cNvSpPr>
                <a:spLocks/>
              </p:cNvSpPr>
              <p:nvPr/>
            </p:nvSpPr>
            <p:spPr bwMode="auto">
              <a:xfrm>
                <a:off x="1313" y="104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85" name="Freeform 723"/>
              <p:cNvSpPr>
                <a:spLocks noEditPoints="1"/>
              </p:cNvSpPr>
              <p:nvPr/>
            </p:nvSpPr>
            <p:spPr bwMode="auto">
              <a:xfrm>
                <a:off x="1307" y="1043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86" name="Freeform 724"/>
              <p:cNvSpPr>
                <a:spLocks/>
              </p:cNvSpPr>
              <p:nvPr/>
            </p:nvSpPr>
            <p:spPr bwMode="auto">
              <a:xfrm>
                <a:off x="1260" y="92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87" name="Freeform 725"/>
              <p:cNvSpPr>
                <a:spLocks noEditPoints="1"/>
              </p:cNvSpPr>
              <p:nvPr/>
            </p:nvSpPr>
            <p:spPr bwMode="auto">
              <a:xfrm>
                <a:off x="1255" y="92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88" name="Freeform 726"/>
              <p:cNvSpPr>
                <a:spLocks/>
              </p:cNvSpPr>
              <p:nvPr/>
            </p:nvSpPr>
            <p:spPr bwMode="auto">
              <a:xfrm>
                <a:off x="1230" y="91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89" name="Freeform 727"/>
              <p:cNvSpPr>
                <a:spLocks noEditPoints="1"/>
              </p:cNvSpPr>
              <p:nvPr/>
            </p:nvSpPr>
            <p:spPr bwMode="auto">
              <a:xfrm>
                <a:off x="1225" y="91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90" name="Freeform 728"/>
              <p:cNvSpPr>
                <a:spLocks/>
              </p:cNvSpPr>
              <p:nvPr/>
            </p:nvSpPr>
            <p:spPr bwMode="auto">
              <a:xfrm>
                <a:off x="1290" y="99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91" name="Freeform 729"/>
              <p:cNvSpPr>
                <a:spLocks noEditPoints="1"/>
              </p:cNvSpPr>
              <p:nvPr/>
            </p:nvSpPr>
            <p:spPr bwMode="auto">
              <a:xfrm>
                <a:off x="1285" y="985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92" name="Freeform 730"/>
              <p:cNvSpPr>
                <a:spLocks/>
              </p:cNvSpPr>
              <p:nvPr/>
            </p:nvSpPr>
            <p:spPr bwMode="auto">
              <a:xfrm>
                <a:off x="1305" y="891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93" name="Freeform 731"/>
              <p:cNvSpPr>
                <a:spLocks noEditPoints="1"/>
              </p:cNvSpPr>
              <p:nvPr/>
            </p:nvSpPr>
            <p:spPr bwMode="auto">
              <a:xfrm>
                <a:off x="1300" y="886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94" name="Freeform 732"/>
              <p:cNvSpPr>
                <a:spLocks/>
              </p:cNvSpPr>
              <p:nvPr/>
            </p:nvSpPr>
            <p:spPr bwMode="auto">
              <a:xfrm>
                <a:off x="1253" y="900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95" name="Freeform 733"/>
              <p:cNvSpPr>
                <a:spLocks noEditPoints="1"/>
              </p:cNvSpPr>
              <p:nvPr/>
            </p:nvSpPr>
            <p:spPr bwMode="auto">
              <a:xfrm>
                <a:off x="1247" y="895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96" name="Freeform 734"/>
              <p:cNvSpPr>
                <a:spLocks/>
              </p:cNvSpPr>
              <p:nvPr/>
            </p:nvSpPr>
            <p:spPr bwMode="auto">
              <a:xfrm>
                <a:off x="1222" y="85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97" name="Freeform 735"/>
              <p:cNvSpPr>
                <a:spLocks noEditPoints="1"/>
              </p:cNvSpPr>
              <p:nvPr/>
            </p:nvSpPr>
            <p:spPr bwMode="auto">
              <a:xfrm>
                <a:off x="1217" y="854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98" name="Freeform 736"/>
              <p:cNvSpPr>
                <a:spLocks/>
              </p:cNvSpPr>
              <p:nvPr/>
            </p:nvSpPr>
            <p:spPr bwMode="auto">
              <a:xfrm>
                <a:off x="1260" y="80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599" name="Freeform 737"/>
              <p:cNvSpPr>
                <a:spLocks noEditPoints="1"/>
              </p:cNvSpPr>
              <p:nvPr/>
            </p:nvSpPr>
            <p:spPr bwMode="auto">
              <a:xfrm>
                <a:off x="1255" y="795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00" name="Freeform 738"/>
              <p:cNvSpPr>
                <a:spLocks/>
              </p:cNvSpPr>
              <p:nvPr/>
            </p:nvSpPr>
            <p:spPr bwMode="auto">
              <a:xfrm>
                <a:off x="1245" y="82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01" name="Freeform 739"/>
              <p:cNvSpPr>
                <a:spLocks noEditPoints="1"/>
              </p:cNvSpPr>
              <p:nvPr/>
            </p:nvSpPr>
            <p:spPr bwMode="auto">
              <a:xfrm>
                <a:off x="1240" y="82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02" name="Freeform 740"/>
              <p:cNvSpPr>
                <a:spLocks/>
              </p:cNvSpPr>
              <p:nvPr/>
            </p:nvSpPr>
            <p:spPr bwMode="auto">
              <a:xfrm>
                <a:off x="1163" y="824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03" name="Freeform 741"/>
              <p:cNvSpPr>
                <a:spLocks noEditPoints="1"/>
              </p:cNvSpPr>
              <p:nvPr/>
            </p:nvSpPr>
            <p:spPr bwMode="auto">
              <a:xfrm>
                <a:off x="1159" y="81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04" name="Freeform 742"/>
              <p:cNvSpPr>
                <a:spLocks/>
              </p:cNvSpPr>
              <p:nvPr/>
            </p:nvSpPr>
            <p:spPr bwMode="auto">
              <a:xfrm>
                <a:off x="1157" y="74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05" name="Freeform 743"/>
              <p:cNvSpPr>
                <a:spLocks noEditPoints="1"/>
              </p:cNvSpPr>
              <p:nvPr/>
            </p:nvSpPr>
            <p:spPr bwMode="auto">
              <a:xfrm>
                <a:off x="1152" y="74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06" name="Freeform 744"/>
              <p:cNvSpPr>
                <a:spLocks/>
              </p:cNvSpPr>
              <p:nvPr/>
            </p:nvSpPr>
            <p:spPr bwMode="auto">
              <a:xfrm>
                <a:off x="1149" y="812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07" name="Freeform 745"/>
              <p:cNvSpPr>
                <a:spLocks noEditPoints="1"/>
              </p:cNvSpPr>
              <p:nvPr/>
            </p:nvSpPr>
            <p:spPr bwMode="auto">
              <a:xfrm>
                <a:off x="1144" y="807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08" name="Freeform 746"/>
              <p:cNvSpPr>
                <a:spLocks/>
              </p:cNvSpPr>
              <p:nvPr/>
            </p:nvSpPr>
            <p:spPr bwMode="auto">
              <a:xfrm>
                <a:off x="1341" y="1107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09" name="Freeform 747"/>
              <p:cNvSpPr>
                <a:spLocks noEditPoints="1"/>
              </p:cNvSpPr>
              <p:nvPr/>
            </p:nvSpPr>
            <p:spPr bwMode="auto">
              <a:xfrm>
                <a:off x="1336" y="1102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10" name="Freeform 748"/>
              <p:cNvSpPr>
                <a:spLocks/>
              </p:cNvSpPr>
              <p:nvPr/>
            </p:nvSpPr>
            <p:spPr bwMode="auto">
              <a:xfrm>
                <a:off x="1424" y="88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11" name="Freeform 749"/>
              <p:cNvSpPr>
                <a:spLocks noEditPoints="1"/>
              </p:cNvSpPr>
              <p:nvPr/>
            </p:nvSpPr>
            <p:spPr bwMode="auto">
              <a:xfrm>
                <a:off x="1419" y="88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12" name="Freeform 750"/>
              <p:cNvSpPr>
                <a:spLocks/>
              </p:cNvSpPr>
              <p:nvPr/>
            </p:nvSpPr>
            <p:spPr bwMode="auto">
              <a:xfrm>
                <a:off x="1084" y="847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13" name="Freeform 751"/>
              <p:cNvSpPr>
                <a:spLocks noEditPoints="1"/>
              </p:cNvSpPr>
              <p:nvPr/>
            </p:nvSpPr>
            <p:spPr bwMode="auto">
              <a:xfrm>
                <a:off x="1079" y="84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14" name="Freeform 752"/>
              <p:cNvSpPr>
                <a:spLocks/>
              </p:cNvSpPr>
              <p:nvPr/>
            </p:nvSpPr>
            <p:spPr bwMode="auto">
              <a:xfrm>
                <a:off x="1198" y="1028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15" name="Freeform 753"/>
              <p:cNvSpPr>
                <a:spLocks noEditPoints="1"/>
              </p:cNvSpPr>
              <p:nvPr/>
            </p:nvSpPr>
            <p:spPr bwMode="auto">
              <a:xfrm>
                <a:off x="1192" y="1023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16" name="Freeform 754"/>
              <p:cNvSpPr>
                <a:spLocks/>
              </p:cNvSpPr>
              <p:nvPr/>
            </p:nvSpPr>
            <p:spPr bwMode="auto">
              <a:xfrm>
                <a:off x="1543" y="135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17" name="Freeform 755"/>
              <p:cNvSpPr>
                <a:spLocks noEditPoints="1"/>
              </p:cNvSpPr>
              <p:nvPr/>
            </p:nvSpPr>
            <p:spPr bwMode="auto">
              <a:xfrm>
                <a:off x="1537" y="1350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18" name="Freeform 756"/>
              <p:cNvSpPr>
                <a:spLocks/>
              </p:cNvSpPr>
              <p:nvPr/>
            </p:nvSpPr>
            <p:spPr bwMode="auto">
              <a:xfrm>
                <a:off x="1549" y="136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19" name="Freeform 757"/>
              <p:cNvSpPr>
                <a:spLocks noEditPoints="1"/>
              </p:cNvSpPr>
              <p:nvPr/>
            </p:nvSpPr>
            <p:spPr bwMode="auto">
              <a:xfrm>
                <a:off x="1544" y="136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20" name="Freeform 758"/>
              <p:cNvSpPr>
                <a:spLocks/>
              </p:cNvSpPr>
              <p:nvPr/>
            </p:nvSpPr>
            <p:spPr bwMode="auto">
              <a:xfrm>
                <a:off x="1237" y="113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21" name="Freeform 759"/>
              <p:cNvSpPr>
                <a:spLocks noEditPoints="1"/>
              </p:cNvSpPr>
              <p:nvPr/>
            </p:nvSpPr>
            <p:spPr bwMode="auto">
              <a:xfrm>
                <a:off x="1232" y="1134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22" name="Freeform 760"/>
              <p:cNvSpPr>
                <a:spLocks/>
              </p:cNvSpPr>
              <p:nvPr/>
            </p:nvSpPr>
            <p:spPr bwMode="auto">
              <a:xfrm>
                <a:off x="1143" y="106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23" name="Freeform 761"/>
              <p:cNvSpPr>
                <a:spLocks noEditPoints="1"/>
              </p:cNvSpPr>
              <p:nvPr/>
            </p:nvSpPr>
            <p:spPr bwMode="auto">
              <a:xfrm>
                <a:off x="1138" y="106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24" name="Freeform 762"/>
              <p:cNvSpPr>
                <a:spLocks/>
              </p:cNvSpPr>
              <p:nvPr/>
            </p:nvSpPr>
            <p:spPr bwMode="auto">
              <a:xfrm>
                <a:off x="1472" y="853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25" name="Freeform 763"/>
              <p:cNvSpPr>
                <a:spLocks noEditPoints="1"/>
              </p:cNvSpPr>
              <p:nvPr/>
            </p:nvSpPr>
            <p:spPr bwMode="auto">
              <a:xfrm>
                <a:off x="1467" y="848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26" name="Freeform 764"/>
              <p:cNvSpPr>
                <a:spLocks/>
              </p:cNvSpPr>
              <p:nvPr/>
            </p:nvSpPr>
            <p:spPr bwMode="auto">
              <a:xfrm>
                <a:off x="1967" y="139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27" name="Freeform 765"/>
              <p:cNvSpPr>
                <a:spLocks noEditPoints="1"/>
              </p:cNvSpPr>
              <p:nvPr/>
            </p:nvSpPr>
            <p:spPr bwMode="auto">
              <a:xfrm>
                <a:off x="1962" y="138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28" name="Freeform 766"/>
              <p:cNvSpPr>
                <a:spLocks/>
              </p:cNvSpPr>
              <p:nvPr/>
            </p:nvSpPr>
            <p:spPr bwMode="auto">
              <a:xfrm>
                <a:off x="1145" y="973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29" name="Freeform 767"/>
              <p:cNvSpPr>
                <a:spLocks noEditPoints="1"/>
              </p:cNvSpPr>
              <p:nvPr/>
            </p:nvSpPr>
            <p:spPr bwMode="auto">
              <a:xfrm>
                <a:off x="1140" y="968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30" name="Freeform 768"/>
              <p:cNvSpPr>
                <a:spLocks/>
              </p:cNvSpPr>
              <p:nvPr/>
            </p:nvSpPr>
            <p:spPr bwMode="auto">
              <a:xfrm>
                <a:off x="1301" y="999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31" name="Freeform 769"/>
              <p:cNvSpPr>
                <a:spLocks noEditPoints="1"/>
              </p:cNvSpPr>
              <p:nvPr/>
            </p:nvSpPr>
            <p:spPr bwMode="auto">
              <a:xfrm>
                <a:off x="1296" y="994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32" name="Freeform 770"/>
              <p:cNvSpPr>
                <a:spLocks/>
              </p:cNvSpPr>
              <p:nvPr/>
            </p:nvSpPr>
            <p:spPr bwMode="auto">
              <a:xfrm>
                <a:off x="1950" y="155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33" name="Freeform 771"/>
              <p:cNvSpPr>
                <a:spLocks noEditPoints="1"/>
              </p:cNvSpPr>
              <p:nvPr/>
            </p:nvSpPr>
            <p:spPr bwMode="auto">
              <a:xfrm>
                <a:off x="1945" y="1551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34" name="Freeform 772"/>
              <p:cNvSpPr>
                <a:spLocks/>
              </p:cNvSpPr>
              <p:nvPr/>
            </p:nvSpPr>
            <p:spPr bwMode="auto">
              <a:xfrm>
                <a:off x="1974" y="140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35" name="Freeform 773"/>
              <p:cNvSpPr>
                <a:spLocks noEditPoints="1"/>
              </p:cNvSpPr>
              <p:nvPr/>
            </p:nvSpPr>
            <p:spPr bwMode="auto">
              <a:xfrm>
                <a:off x="1969" y="1399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36" name="Freeform 774"/>
              <p:cNvSpPr>
                <a:spLocks/>
              </p:cNvSpPr>
              <p:nvPr/>
            </p:nvSpPr>
            <p:spPr bwMode="auto">
              <a:xfrm>
                <a:off x="1235" y="113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37" name="Freeform 775"/>
              <p:cNvSpPr>
                <a:spLocks noEditPoints="1"/>
              </p:cNvSpPr>
              <p:nvPr/>
            </p:nvSpPr>
            <p:spPr bwMode="auto">
              <a:xfrm>
                <a:off x="1230" y="112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38" name="Freeform 776"/>
              <p:cNvSpPr>
                <a:spLocks/>
              </p:cNvSpPr>
              <p:nvPr/>
            </p:nvSpPr>
            <p:spPr bwMode="auto">
              <a:xfrm>
                <a:off x="1270" y="82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39" name="Freeform 777"/>
              <p:cNvSpPr>
                <a:spLocks noEditPoints="1"/>
              </p:cNvSpPr>
              <p:nvPr/>
            </p:nvSpPr>
            <p:spPr bwMode="auto">
              <a:xfrm>
                <a:off x="1265" y="82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40" name="Freeform 778"/>
              <p:cNvSpPr>
                <a:spLocks/>
              </p:cNvSpPr>
              <p:nvPr/>
            </p:nvSpPr>
            <p:spPr bwMode="auto">
              <a:xfrm>
                <a:off x="1370" y="115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41" name="Freeform 779"/>
              <p:cNvSpPr>
                <a:spLocks noEditPoints="1"/>
              </p:cNvSpPr>
              <p:nvPr/>
            </p:nvSpPr>
            <p:spPr bwMode="auto">
              <a:xfrm>
                <a:off x="1365" y="1145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42" name="Freeform 780"/>
              <p:cNvSpPr>
                <a:spLocks/>
              </p:cNvSpPr>
              <p:nvPr/>
            </p:nvSpPr>
            <p:spPr bwMode="auto">
              <a:xfrm>
                <a:off x="1269" y="92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43" name="Freeform 781"/>
              <p:cNvSpPr>
                <a:spLocks noEditPoints="1"/>
              </p:cNvSpPr>
              <p:nvPr/>
            </p:nvSpPr>
            <p:spPr bwMode="auto">
              <a:xfrm>
                <a:off x="1264" y="923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44" name="Freeform 782"/>
              <p:cNvSpPr>
                <a:spLocks/>
              </p:cNvSpPr>
              <p:nvPr/>
            </p:nvSpPr>
            <p:spPr bwMode="auto">
              <a:xfrm>
                <a:off x="1536" y="115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45" name="Freeform 783"/>
              <p:cNvSpPr>
                <a:spLocks noEditPoints="1"/>
              </p:cNvSpPr>
              <p:nvPr/>
            </p:nvSpPr>
            <p:spPr bwMode="auto">
              <a:xfrm>
                <a:off x="1531" y="115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46" name="Freeform 784"/>
              <p:cNvSpPr>
                <a:spLocks/>
              </p:cNvSpPr>
              <p:nvPr/>
            </p:nvSpPr>
            <p:spPr bwMode="auto">
              <a:xfrm>
                <a:off x="1466" y="12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47" name="Freeform 785"/>
              <p:cNvSpPr>
                <a:spLocks noEditPoints="1"/>
              </p:cNvSpPr>
              <p:nvPr/>
            </p:nvSpPr>
            <p:spPr bwMode="auto">
              <a:xfrm>
                <a:off x="1461" y="128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48" name="Freeform 786"/>
              <p:cNvSpPr>
                <a:spLocks/>
              </p:cNvSpPr>
              <p:nvPr/>
            </p:nvSpPr>
            <p:spPr bwMode="auto">
              <a:xfrm>
                <a:off x="1525" y="141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49" name="Freeform 787"/>
              <p:cNvSpPr>
                <a:spLocks noEditPoints="1"/>
              </p:cNvSpPr>
              <p:nvPr/>
            </p:nvSpPr>
            <p:spPr bwMode="auto">
              <a:xfrm>
                <a:off x="1520" y="141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50" name="Freeform 788"/>
              <p:cNvSpPr>
                <a:spLocks/>
              </p:cNvSpPr>
              <p:nvPr/>
            </p:nvSpPr>
            <p:spPr bwMode="auto">
              <a:xfrm>
                <a:off x="1334" y="93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51" name="Freeform 789"/>
              <p:cNvSpPr>
                <a:spLocks noEditPoints="1"/>
              </p:cNvSpPr>
              <p:nvPr/>
            </p:nvSpPr>
            <p:spPr bwMode="auto">
              <a:xfrm>
                <a:off x="1329" y="933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52" name="Freeform 790"/>
              <p:cNvSpPr>
                <a:spLocks/>
              </p:cNvSpPr>
              <p:nvPr/>
            </p:nvSpPr>
            <p:spPr bwMode="auto">
              <a:xfrm>
                <a:off x="1222" y="85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53" name="Freeform 791"/>
              <p:cNvSpPr>
                <a:spLocks noEditPoints="1"/>
              </p:cNvSpPr>
              <p:nvPr/>
            </p:nvSpPr>
            <p:spPr bwMode="auto">
              <a:xfrm>
                <a:off x="1217" y="854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54" name="Freeform 792"/>
              <p:cNvSpPr>
                <a:spLocks/>
              </p:cNvSpPr>
              <p:nvPr/>
            </p:nvSpPr>
            <p:spPr bwMode="auto">
              <a:xfrm>
                <a:off x="1305" y="104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55" name="Freeform 793"/>
              <p:cNvSpPr>
                <a:spLocks noEditPoints="1"/>
              </p:cNvSpPr>
              <p:nvPr/>
            </p:nvSpPr>
            <p:spPr bwMode="auto">
              <a:xfrm>
                <a:off x="1300" y="1037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56" name="Freeform 794"/>
              <p:cNvSpPr>
                <a:spLocks/>
              </p:cNvSpPr>
              <p:nvPr/>
            </p:nvSpPr>
            <p:spPr bwMode="auto">
              <a:xfrm>
                <a:off x="1215" y="94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57" name="Freeform 795"/>
              <p:cNvSpPr>
                <a:spLocks noEditPoints="1"/>
              </p:cNvSpPr>
              <p:nvPr/>
            </p:nvSpPr>
            <p:spPr bwMode="auto">
              <a:xfrm>
                <a:off x="1210" y="94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58" name="Freeform 796"/>
              <p:cNvSpPr>
                <a:spLocks/>
              </p:cNvSpPr>
              <p:nvPr/>
            </p:nvSpPr>
            <p:spPr bwMode="auto">
              <a:xfrm>
                <a:off x="1401" y="1028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59" name="Freeform 797"/>
              <p:cNvSpPr>
                <a:spLocks noEditPoints="1"/>
              </p:cNvSpPr>
              <p:nvPr/>
            </p:nvSpPr>
            <p:spPr bwMode="auto">
              <a:xfrm>
                <a:off x="1396" y="1023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60" name="Freeform 798"/>
              <p:cNvSpPr>
                <a:spLocks/>
              </p:cNvSpPr>
              <p:nvPr/>
            </p:nvSpPr>
            <p:spPr bwMode="auto">
              <a:xfrm>
                <a:off x="1450" y="1174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61" name="Freeform 799"/>
              <p:cNvSpPr>
                <a:spLocks noEditPoints="1"/>
              </p:cNvSpPr>
              <p:nvPr/>
            </p:nvSpPr>
            <p:spPr bwMode="auto">
              <a:xfrm>
                <a:off x="1445" y="116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62" name="Freeform 800"/>
              <p:cNvSpPr>
                <a:spLocks/>
              </p:cNvSpPr>
              <p:nvPr/>
            </p:nvSpPr>
            <p:spPr bwMode="auto">
              <a:xfrm>
                <a:off x="1145" y="99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63" name="Freeform 801"/>
              <p:cNvSpPr>
                <a:spLocks noEditPoints="1"/>
              </p:cNvSpPr>
              <p:nvPr/>
            </p:nvSpPr>
            <p:spPr bwMode="auto">
              <a:xfrm>
                <a:off x="1140" y="985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64" name="Freeform 802"/>
              <p:cNvSpPr>
                <a:spLocks/>
              </p:cNvSpPr>
              <p:nvPr/>
            </p:nvSpPr>
            <p:spPr bwMode="auto">
              <a:xfrm>
                <a:off x="1146" y="100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65" name="Freeform 803"/>
              <p:cNvSpPr>
                <a:spLocks noEditPoints="1"/>
              </p:cNvSpPr>
              <p:nvPr/>
            </p:nvSpPr>
            <p:spPr bwMode="auto">
              <a:xfrm>
                <a:off x="1141" y="997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66" name="Freeform 804"/>
              <p:cNvSpPr>
                <a:spLocks/>
              </p:cNvSpPr>
              <p:nvPr/>
            </p:nvSpPr>
            <p:spPr bwMode="auto">
              <a:xfrm>
                <a:off x="1109" y="100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67" name="Freeform 805"/>
              <p:cNvSpPr>
                <a:spLocks noEditPoints="1"/>
              </p:cNvSpPr>
              <p:nvPr/>
            </p:nvSpPr>
            <p:spPr bwMode="auto">
              <a:xfrm>
                <a:off x="1104" y="1003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68" name="Freeform 806"/>
              <p:cNvSpPr>
                <a:spLocks/>
              </p:cNvSpPr>
              <p:nvPr/>
            </p:nvSpPr>
            <p:spPr bwMode="auto">
              <a:xfrm>
                <a:off x="1280" y="967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69" name="Freeform 807"/>
              <p:cNvSpPr>
                <a:spLocks noEditPoints="1"/>
              </p:cNvSpPr>
              <p:nvPr/>
            </p:nvSpPr>
            <p:spPr bwMode="auto">
              <a:xfrm>
                <a:off x="1276" y="96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670" name="Freeform 808"/>
              <p:cNvSpPr>
                <a:spLocks/>
              </p:cNvSpPr>
              <p:nvPr/>
            </p:nvSpPr>
            <p:spPr bwMode="auto">
              <a:xfrm>
                <a:off x="1246" y="88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Calibri" pitchFamily="34" charset="0"/>
                </a:endParaRPr>
              </a:p>
            </p:txBody>
          </p:sp>
        </p:grpSp>
        <p:sp>
          <p:nvSpPr>
            <p:cNvPr id="1330" name="Freeform 810"/>
            <p:cNvSpPr>
              <a:spLocks noEditPoints="1"/>
            </p:cNvSpPr>
            <p:nvPr/>
          </p:nvSpPr>
          <p:spPr bwMode="auto">
            <a:xfrm>
              <a:off x="1970088" y="139223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31" name="Freeform 811"/>
            <p:cNvSpPr>
              <a:spLocks/>
            </p:cNvSpPr>
            <p:nvPr/>
          </p:nvSpPr>
          <p:spPr bwMode="auto">
            <a:xfrm>
              <a:off x="1998663" y="1482725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32" name="Freeform 812"/>
            <p:cNvSpPr>
              <a:spLocks noEditPoints="1"/>
            </p:cNvSpPr>
            <p:nvPr/>
          </p:nvSpPr>
          <p:spPr bwMode="auto">
            <a:xfrm>
              <a:off x="1990725" y="1474788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33" name="Freeform 813"/>
            <p:cNvSpPr>
              <a:spLocks/>
            </p:cNvSpPr>
            <p:nvPr/>
          </p:nvSpPr>
          <p:spPr bwMode="auto">
            <a:xfrm>
              <a:off x="1803400" y="156686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34" name="Freeform 814"/>
            <p:cNvSpPr>
              <a:spLocks noEditPoints="1"/>
            </p:cNvSpPr>
            <p:nvPr/>
          </p:nvSpPr>
          <p:spPr bwMode="auto">
            <a:xfrm>
              <a:off x="1795463" y="1558925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35" name="Freeform 815"/>
            <p:cNvSpPr>
              <a:spLocks/>
            </p:cNvSpPr>
            <p:nvPr/>
          </p:nvSpPr>
          <p:spPr bwMode="auto">
            <a:xfrm>
              <a:off x="1824038" y="16033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36" name="Freeform 816"/>
            <p:cNvSpPr>
              <a:spLocks noEditPoints="1"/>
            </p:cNvSpPr>
            <p:nvPr/>
          </p:nvSpPr>
          <p:spPr bwMode="auto">
            <a:xfrm>
              <a:off x="1816100" y="1595438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37" name="Freeform 817"/>
            <p:cNvSpPr>
              <a:spLocks/>
            </p:cNvSpPr>
            <p:nvPr/>
          </p:nvSpPr>
          <p:spPr bwMode="auto">
            <a:xfrm>
              <a:off x="1930400" y="144145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38" name="Freeform 818"/>
            <p:cNvSpPr>
              <a:spLocks noEditPoints="1"/>
            </p:cNvSpPr>
            <p:nvPr/>
          </p:nvSpPr>
          <p:spPr bwMode="auto">
            <a:xfrm>
              <a:off x="1924050" y="1433513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39" name="Freeform 819"/>
            <p:cNvSpPr>
              <a:spLocks/>
            </p:cNvSpPr>
            <p:nvPr/>
          </p:nvSpPr>
          <p:spPr bwMode="auto">
            <a:xfrm>
              <a:off x="1793875" y="151130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40" name="Freeform 820"/>
            <p:cNvSpPr>
              <a:spLocks noEditPoints="1"/>
            </p:cNvSpPr>
            <p:nvPr/>
          </p:nvSpPr>
          <p:spPr bwMode="auto">
            <a:xfrm>
              <a:off x="1785938" y="150336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41" name="Freeform 821"/>
            <p:cNvSpPr>
              <a:spLocks/>
            </p:cNvSpPr>
            <p:nvPr/>
          </p:nvSpPr>
          <p:spPr bwMode="auto">
            <a:xfrm>
              <a:off x="1751013" y="151606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42" name="Freeform 822"/>
            <p:cNvSpPr>
              <a:spLocks noEditPoints="1"/>
            </p:cNvSpPr>
            <p:nvPr/>
          </p:nvSpPr>
          <p:spPr bwMode="auto">
            <a:xfrm>
              <a:off x="1743075" y="1508125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43" name="Freeform 823"/>
            <p:cNvSpPr>
              <a:spLocks/>
            </p:cNvSpPr>
            <p:nvPr/>
          </p:nvSpPr>
          <p:spPr bwMode="auto">
            <a:xfrm>
              <a:off x="1751013" y="142875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44" name="Freeform 824"/>
            <p:cNvSpPr>
              <a:spLocks noEditPoints="1"/>
            </p:cNvSpPr>
            <p:nvPr/>
          </p:nvSpPr>
          <p:spPr bwMode="auto">
            <a:xfrm>
              <a:off x="1743075" y="142081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45" name="Freeform 825"/>
            <p:cNvSpPr>
              <a:spLocks/>
            </p:cNvSpPr>
            <p:nvPr/>
          </p:nvSpPr>
          <p:spPr bwMode="auto">
            <a:xfrm>
              <a:off x="1719263" y="14557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46" name="Freeform 826"/>
            <p:cNvSpPr>
              <a:spLocks noEditPoints="1"/>
            </p:cNvSpPr>
            <p:nvPr/>
          </p:nvSpPr>
          <p:spPr bwMode="auto">
            <a:xfrm>
              <a:off x="1711325" y="1447800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47" name="Freeform 827"/>
            <p:cNvSpPr>
              <a:spLocks/>
            </p:cNvSpPr>
            <p:nvPr/>
          </p:nvSpPr>
          <p:spPr bwMode="auto">
            <a:xfrm>
              <a:off x="1822450" y="161290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48" name="Freeform 828"/>
            <p:cNvSpPr>
              <a:spLocks noEditPoints="1"/>
            </p:cNvSpPr>
            <p:nvPr/>
          </p:nvSpPr>
          <p:spPr bwMode="auto">
            <a:xfrm>
              <a:off x="1814513" y="1604963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49" name="Freeform 829"/>
            <p:cNvSpPr>
              <a:spLocks/>
            </p:cNvSpPr>
            <p:nvPr/>
          </p:nvSpPr>
          <p:spPr bwMode="auto">
            <a:xfrm>
              <a:off x="1843088" y="161766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50" name="Freeform 830"/>
            <p:cNvSpPr>
              <a:spLocks noEditPoints="1"/>
            </p:cNvSpPr>
            <p:nvPr/>
          </p:nvSpPr>
          <p:spPr bwMode="auto">
            <a:xfrm>
              <a:off x="1835150" y="1609725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100"/>
                </a:cxn>
                <a:cxn ang="0">
                  <a:pos x="100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100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100"/>
                  </a:cubicBezTo>
                  <a:lnTo>
                    <a:pt x="100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100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51" name="Freeform 831"/>
            <p:cNvSpPr>
              <a:spLocks/>
            </p:cNvSpPr>
            <p:nvPr/>
          </p:nvSpPr>
          <p:spPr bwMode="auto">
            <a:xfrm>
              <a:off x="1838325" y="1470025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52" name="Freeform 832"/>
            <p:cNvSpPr>
              <a:spLocks noEditPoints="1"/>
            </p:cNvSpPr>
            <p:nvPr/>
          </p:nvSpPr>
          <p:spPr bwMode="auto">
            <a:xfrm>
              <a:off x="1830388" y="1462088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53" name="Freeform 833"/>
            <p:cNvSpPr>
              <a:spLocks/>
            </p:cNvSpPr>
            <p:nvPr/>
          </p:nvSpPr>
          <p:spPr bwMode="auto">
            <a:xfrm>
              <a:off x="1862138" y="1544638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54" name="Freeform 834"/>
            <p:cNvSpPr>
              <a:spLocks noEditPoints="1"/>
            </p:cNvSpPr>
            <p:nvPr/>
          </p:nvSpPr>
          <p:spPr bwMode="auto">
            <a:xfrm>
              <a:off x="1854200" y="1536700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55" name="Freeform 835"/>
            <p:cNvSpPr>
              <a:spLocks/>
            </p:cNvSpPr>
            <p:nvPr/>
          </p:nvSpPr>
          <p:spPr bwMode="auto">
            <a:xfrm>
              <a:off x="1782763" y="15859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56" name="Freeform 836"/>
            <p:cNvSpPr>
              <a:spLocks noEditPoints="1"/>
            </p:cNvSpPr>
            <p:nvPr/>
          </p:nvSpPr>
          <p:spPr bwMode="auto">
            <a:xfrm>
              <a:off x="1774825" y="1577975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3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57" name="Freeform 837"/>
            <p:cNvSpPr>
              <a:spLocks/>
            </p:cNvSpPr>
            <p:nvPr/>
          </p:nvSpPr>
          <p:spPr bwMode="auto">
            <a:xfrm>
              <a:off x="1919288" y="1525588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58" name="Freeform 838"/>
            <p:cNvSpPr>
              <a:spLocks noEditPoints="1"/>
            </p:cNvSpPr>
            <p:nvPr/>
          </p:nvSpPr>
          <p:spPr bwMode="auto">
            <a:xfrm>
              <a:off x="1911350" y="1517650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59" name="Freeform 839"/>
            <p:cNvSpPr>
              <a:spLocks/>
            </p:cNvSpPr>
            <p:nvPr/>
          </p:nvSpPr>
          <p:spPr bwMode="auto">
            <a:xfrm>
              <a:off x="1830388" y="1692275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60" name="Freeform 840"/>
            <p:cNvSpPr>
              <a:spLocks noEditPoints="1"/>
            </p:cNvSpPr>
            <p:nvPr/>
          </p:nvSpPr>
          <p:spPr bwMode="auto">
            <a:xfrm>
              <a:off x="1822450" y="1684338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61" name="Freeform 841"/>
            <p:cNvSpPr>
              <a:spLocks/>
            </p:cNvSpPr>
            <p:nvPr/>
          </p:nvSpPr>
          <p:spPr bwMode="auto">
            <a:xfrm>
              <a:off x="1782763" y="15986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62" name="Freeform 842"/>
            <p:cNvSpPr>
              <a:spLocks noEditPoints="1"/>
            </p:cNvSpPr>
            <p:nvPr/>
          </p:nvSpPr>
          <p:spPr bwMode="auto">
            <a:xfrm>
              <a:off x="1774825" y="1592263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63" name="Freeform 843"/>
            <p:cNvSpPr>
              <a:spLocks/>
            </p:cNvSpPr>
            <p:nvPr/>
          </p:nvSpPr>
          <p:spPr bwMode="auto">
            <a:xfrm>
              <a:off x="1768475" y="15859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64" name="Freeform 844"/>
            <p:cNvSpPr>
              <a:spLocks noEditPoints="1"/>
            </p:cNvSpPr>
            <p:nvPr/>
          </p:nvSpPr>
          <p:spPr bwMode="auto">
            <a:xfrm>
              <a:off x="1760538" y="1577975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65" name="Freeform 845"/>
            <p:cNvSpPr>
              <a:spLocks/>
            </p:cNvSpPr>
            <p:nvPr/>
          </p:nvSpPr>
          <p:spPr bwMode="auto">
            <a:xfrm>
              <a:off x="1763713" y="158908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66" name="Freeform 846"/>
            <p:cNvSpPr>
              <a:spLocks noEditPoints="1"/>
            </p:cNvSpPr>
            <p:nvPr/>
          </p:nvSpPr>
          <p:spPr bwMode="auto">
            <a:xfrm>
              <a:off x="1755775" y="1582738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67" name="Freeform 847"/>
            <p:cNvSpPr>
              <a:spLocks/>
            </p:cNvSpPr>
            <p:nvPr/>
          </p:nvSpPr>
          <p:spPr bwMode="auto">
            <a:xfrm>
              <a:off x="1876425" y="15525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68" name="Freeform 848"/>
            <p:cNvSpPr>
              <a:spLocks noEditPoints="1"/>
            </p:cNvSpPr>
            <p:nvPr/>
          </p:nvSpPr>
          <p:spPr bwMode="auto">
            <a:xfrm>
              <a:off x="1868488" y="1544638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69" name="Freeform 849"/>
            <p:cNvSpPr>
              <a:spLocks/>
            </p:cNvSpPr>
            <p:nvPr/>
          </p:nvSpPr>
          <p:spPr bwMode="auto">
            <a:xfrm>
              <a:off x="1822450" y="1692275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70" name="Freeform 850"/>
            <p:cNvSpPr>
              <a:spLocks noEditPoints="1"/>
            </p:cNvSpPr>
            <p:nvPr/>
          </p:nvSpPr>
          <p:spPr bwMode="auto">
            <a:xfrm>
              <a:off x="1816100" y="1684338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71" name="Freeform 851"/>
            <p:cNvSpPr>
              <a:spLocks/>
            </p:cNvSpPr>
            <p:nvPr/>
          </p:nvSpPr>
          <p:spPr bwMode="auto">
            <a:xfrm>
              <a:off x="1881188" y="152082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72" name="Freeform 852"/>
            <p:cNvSpPr>
              <a:spLocks noEditPoints="1"/>
            </p:cNvSpPr>
            <p:nvPr/>
          </p:nvSpPr>
          <p:spPr bwMode="auto">
            <a:xfrm>
              <a:off x="1873250" y="1512888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73" name="Freeform 853"/>
            <p:cNvSpPr>
              <a:spLocks/>
            </p:cNvSpPr>
            <p:nvPr/>
          </p:nvSpPr>
          <p:spPr bwMode="auto">
            <a:xfrm>
              <a:off x="1879600" y="151130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74" name="Freeform 854"/>
            <p:cNvSpPr>
              <a:spLocks noEditPoints="1"/>
            </p:cNvSpPr>
            <p:nvPr/>
          </p:nvSpPr>
          <p:spPr bwMode="auto">
            <a:xfrm>
              <a:off x="1871663" y="1503363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75" name="Freeform 855"/>
            <p:cNvSpPr>
              <a:spLocks/>
            </p:cNvSpPr>
            <p:nvPr/>
          </p:nvSpPr>
          <p:spPr bwMode="auto">
            <a:xfrm>
              <a:off x="2000250" y="14366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76" name="Freeform 856"/>
            <p:cNvSpPr>
              <a:spLocks noEditPoints="1"/>
            </p:cNvSpPr>
            <p:nvPr/>
          </p:nvSpPr>
          <p:spPr bwMode="auto">
            <a:xfrm>
              <a:off x="1992313" y="1430338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77" name="Freeform 857"/>
            <p:cNvSpPr>
              <a:spLocks/>
            </p:cNvSpPr>
            <p:nvPr/>
          </p:nvSpPr>
          <p:spPr bwMode="auto">
            <a:xfrm>
              <a:off x="1962150" y="1470025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78" name="Freeform 858"/>
            <p:cNvSpPr>
              <a:spLocks noEditPoints="1"/>
            </p:cNvSpPr>
            <p:nvPr/>
          </p:nvSpPr>
          <p:spPr bwMode="auto">
            <a:xfrm>
              <a:off x="1954213" y="1462088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79" name="Freeform 859"/>
            <p:cNvSpPr>
              <a:spLocks/>
            </p:cNvSpPr>
            <p:nvPr/>
          </p:nvSpPr>
          <p:spPr bwMode="auto">
            <a:xfrm>
              <a:off x="1952625" y="16367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80" name="Freeform 860"/>
            <p:cNvSpPr>
              <a:spLocks noEditPoints="1"/>
            </p:cNvSpPr>
            <p:nvPr/>
          </p:nvSpPr>
          <p:spPr bwMode="auto">
            <a:xfrm>
              <a:off x="1944688" y="1628775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81" name="Freeform 861"/>
            <p:cNvSpPr>
              <a:spLocks/>
            </p:cNvSpPr>
            <p:nvPr/>
          </p:nvSpPr>
          <p:spPr bwMode="auto">
            <a:xfrm>
              <a:off x="1984375" y="15017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82" name="Freeform 862"/>
            <p:cNvSpPr>
              <a:spLocks noEditPoints="1"/>
            </p:cNvSpPr>
            <p:nvPr/>
          </p:nvSpPr>
          <p:spPr bwMode="auto">
            <a:xfrm>
              <a:off x="1976438" y="1493838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83" name="Freeform 863"/>
            <p:cNvSpPr>
              <a:spLocks/>
            </p:cNvSpPr>
            <p:nvPr/>
          </p:nvSpPr>
          <p:spPr bwMode="auto">
            <a:xfrm>
              <a:off x="1908175" y="168275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84" name="Freeform 864"/>
            <p:cNvSpPr>
              <a:spLocks noEditPoints="1"/>
            </p:cNvSpPr>
            <p:nvPr/>
          </p:nvSpPr>
          <p:spPr bwMode="auto">
            <a:xfrm>
              <a:off x="1900238" y="1674813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85" name="Freeform 865"/>
            <p:cNvSpPr>
              <a:spLocks/>
            </p:cNvSpPr>
            <p:nvPr/>
          </p:nvSpPr>
          <p:spPr bwMode="auto">
            <a:xfrm>
              <a:off x="1895475" y="170180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86" name="Freeform 866"/>
            <p:cNvSpPr>
              <a:spLocks noEditPoints="1"/>
            </p:cNvSpPr>
            <p:nvPr/>
          </p:nvSpPr>
          <p:spPr bwMode="auto">
            <a:xfrm>
              <a:off x="1889125" y="169386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87" name="Freeform 867"/>
            <p:cNvSpPr>
              <a:spLocks/>
            </p:cNvSpPr>
            <p:nvPr/>
          </p:nvSpPr>
          <p:spPr bwMode="auto">
            <a:xfrm>
              <a:off x="1874838" y="164465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88" name="Freeform 868"/>
            <p:cNvSpPr>
              <a:spLocks noEditPoints="1"/>
            </p:cNvSpPr>
            <p:nvPr/>
          </p:nvSpPr>
          <p:spPr bwMode="auto">
            <a:xfrm>
              <a:off x="1866900" y="1638300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89" name="Freeform 869"/>
            <p:cNvSpPr>
              <a:spLocks/>
            </p:cNvSpPr>
            <p:nvPr/>
          </p:nvSpPr>
          <p:spPr bwMode="auto">
            <a:xfrm>
              <a:off x="2087563" y="1946275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90" name="Freeform 870"/>
            <p:cNvSpPr>
              <a:spLocks noEditPoints="1"/>
            </p:cNvSpPr>
            <p:nvPr/>
          </p:nvSpPr>
          <p:spPr bwMode="auto">
            <a:xfrm>
              <a:off x="2079625" y="1938338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100"/>
                </a:cxn>
                <a:cxn ang="0">
                  <a:pos x="100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100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100"/>
                  </a:cubicBezTo>
                  <a:lnTo>
                    <a:pt x="100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100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91" name="Freeform 871"/>
            <p:cNvSpPr>
              <a:spLocks/>
            </p:cNvSpPr>
            <p:nvPr/>
          </p:nvSpPr>
          <p:spPr bwMode="auto">
            <a:xfrm>
              <a:off x="1878013" y="178435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92" name="Freeform 872"/>
            <p:cNvSpPr>
              <a:spLocks noEditPoints="1"/>
            </p:cNvSpPr>
            <p:nvPr/>
          </p:nvSpPr>
          <p:spPr bwMode="auto">
            <a:xfrm>
              <a:off x="1870075" y="1776413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93" name="Freeform 873"/>
            <p:cNvSpPr>
              <a:spLocks/>
            </p:cNvSpPr>
            <p:nvPr/>
          </p:nvSpPr>
          <p:spPr bwMode="auto">
            <a:xfrm>
              <a:off x="1920875" y="183515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94" name="Freeform 874"/>
            <p:cNvSpPr>
              <a:spLocks noEditPoints="1"/>
            </p:cNvSpPr>
            <p:nvPr/>
          </p:nvSpPr>
          <p:spPr bwMode="auto">
            <a:xfrm>
              <a:off x="1912938" y="1827213"/>
              <a:ext cx="187325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95" name="Freeform 875"/>
            <p:cNvSpPr>
              <a:spLocks/>
            </p:cNvSpPr>
            <p:nvPr/>
          </p:nvSpPr>
          <p:spPr bwMode="auto">
            <a:xfrm>
              <a:off x="1774825" y="15890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96" name="Freeform 876"/>
            <p:cNvSpPr>
              <a:spLocks noEditPoints="1"/>
            </p:cNvSpPr>
            <p:nvPr/>
          </p:nvSpPr>
          <p:spPr bwMode="auto">
            <a:xfrm>
              <a:off x="1766888" y="1582738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97" name="Freeform 877"/>
            <p:cNvSpPr>
              <a:spLocks/>
            </p:cNvSpPr>
            <p:nvPr/>
          </p:nvSpPr>
          <p:spPr bwMode="auto">
            <a:xfrm>
              <a:off x="1882775" y="18303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98" name="Freeform 878"/>
            <p:cNvSpPr>
              <a:spLocks noEditPoints="1"/>
            </p:cNvSpPr>
            <p:nvPr/>
          </p:nvSpPr>
          <p:spPr bwMode="auto">
            <a:xfrm>
              <a:off x="1874838" y="1824038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99" name="Freeform 879"/>
            <p:cNvSpPr>
              <a:spLocks/>
            </p:cNvSpPr>
            <p:nvPr/>
          </p:nvSpPr>
          <p:spPr bwMode="auto">
            <a:xfrm>
              <a:off x="1890713" y="180340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00" name="Freeform 880"/>
            <p:cNvSpPr>
              <a:spLocks noEditPoints="1"/>
            </p:cNvSpPr>
            <p:nvPr/>
          </p:nvSpPr>
          <p:spPr bwMode="auto">
            <a:xfrm>
              <a:off x="1882775" y="179546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01" name="Freeform 881"/>
            <p:cNvSpPr>
              <a:spLocks/>
            </p:cNvSpPr>
            <p:nvPr/>
          </p:nvSpPr>
          <p:spPr bwMode="auto">
            <a:xfrm>
              <a:off x="1935163" y="1747838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02" name="Freeform 882"/>
            <p:cNvSpPr>
              <a:spLocks noEditPoints="1"/>
            </p:cNvSpPr>
            <p:nvPr/>
          </p:nvSpPr>
          <p:spPr bwMode="auto">
            <a:xfrm>
              <a:off x="1927225" y="1739900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03" name="Freeform 883"/>
            <p:cNvSpPr>
              <a:spLocks/>
            </p:cNvSpPr>
            <p:nvPr/>
          </p:nvSpPr>
          <p:spPr bwMode="auto">
            <a:xfrm>
              <a:off x="1901825" y="17287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04" name="Freeform 884"/>
            <p:cNvSpPr>
              <a:spLocks noEditPoints="1"/>
            </p:cNvSpPr>
            <p:nvPr/>
          </p:nvSpPr>
          <p:spPr bwMode="auto">
            <a:xfrm>
              <a:off x="1893888" y="1720850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05" name="Freeform 885"/>
            <p:cNvSpPr>
              <a:spLocks/>
            </p:cNvSpPr>
            <p:nvPr/>
          </p:nvSpPr>
          <p:spPr bwMode="auto">
            <a:xfrm>
              <a:off x="1787525" y="160813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06" name="Freeform 886"/>
            <p:cNvSpPr>
              <a:spLocks noEditPoints="1"/>
            </p:cNvSpPr>
            <p:nvPr/>
          </p:nvSpPr>
          <p:spPr bwMode="auto">
            <a:xfrm>
              <a:off x="1779588" y="1601788"/>
              <a:ext cx="185738" cy="179388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07" name="Freeform 887"/>
            <p:cNvSpPr>
              <a:spLocks/>
            </p:cNvSpPr>
            <p:nvPr/>
          </p:nvSpPr>
          <p:spPr bwMode="auto">
            <a:xfrm>
              <a:off x="1906588" y="16589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08" name="Freeform 888"/>
            <p:cNvSpPr>
              <a:spLocks noEditPoints="1"/>
            </p:cNvSpPr>
            <p:nvPr/>
          </p:nvSpPr>
          <p:spPr bwMode="auto">
            <a:xfrm>
              <a:off x="1898650" y="1652588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09" name="Freeform 889"/>
            <p:cNvSpPr>
              <a:spLocks/>
            </p:cNvSpPr>
            <p:nvPr/>
          </p:nvSpPr>
          <p:spPr bwMode="auto">
            <a:xfrm>
              <a:off x="1890713" y="180340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10" name="Freeform 890"/>
            <p:cNvSpPr>
              <a:spLocks noEditPoints="1"/>
            </p:cNvSpPr>
            <p:nvPr/>
          </p:nvSpPr>
          <p:spPr bwMode="auto">
            <a:xfrm>
              <a:off x="1882775" y="179546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11" name="Freeform 891"/>
            <p:cNvSpPr>
              <a:spLocks/>
            </p:cNvSpPr>
            <p:nvPr/>
          </p:nvSpPr>
          <p:spPr bwMode="auto">
            <a:xfrm>
              <a:off x="1870075" y="16875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12" name="Freeform 892"/>
            <p:cNvSpPr>
              <a:spLocks noEditPoints="1"/>
            </p:cNvSpPr>
            <p:nvPr/>
          </p:nvSpPr>
          <p:spPr bwMode="auto">
            <a:xfrm>
              <a:off x="1862138" y="1679575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13" name="Freeform 893"/>
            <p:cNvSpPr>
              <a:spLocks/>
            </p:cNvSpPr>
            <p:nvPr/>
          </p:nvSpPr>
          <p:spPr bwMode="auto">
            <a:xfrm>
              <a:off x="1874838" y="160813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14" name="Freeform 894"/>
            <p:cNvSpPr>
              <a:spLocks noEditPoints="1"/>
            </p:cNvSpPr>
            <p:nvPr/>
          </p:nvSpPr>
          <p:spPr bwMode="auto">
            <a:xfrm>
              <a:off x="1866900" y="1601788"/>
              <a:ext cx="185738" cy="179388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15" name="Freeform 895"/>
            <p:cNvSpPr>
              <a:spLocks/>
            </p:cNvSpPr>
            <p:nvPr/>
          </p:nvSpPr>
          <p:spPr bwMode="auto">
            <a:xfrm>
              <a:off x="1757363" y="14874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16" name="Freeform 896"/>
            <p:cNvSpPr>
              <a:spLocks noEditPoints="1"/>
            </p:cNvSpPr>
            <p:nvPr/>
          </p:nvSpPr>
          <p:spPr bwMode="auto">
            <a:xfrm>
              <a:off x="1749425" y="148113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17" name="Freeform 897"/>
            <p:cNvSpPr>
              <a:spLocks/>
            </p:cNvSpPr>
            <p:nvPr/>
          </p:nvSpPr>
          <p:spPr bwMode="auto">
            <a:xfrm>
              <a:off x="1944688" y="16541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18" name="Freeform 898"/>
            <p:cNvSpPr>
              <a:spLocks noEditPoints="1"/>
            </p:cNvSpPr>
            <p:nvPr/>
          </p:nvSpPr>
          <p:spPr bwMode="auto">
            <a:xfrm>
              <a:off x="1938338" y="1646238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19" name="Freeform 899"/>
            <p:cNvSpPr>
              <a:spLocks/>
            </p:cNvSpPr>
            <p:nvPr/>
          </p:nvSpPr>
          <p:spPr bwMode="auto">
            <a:xfrm>
              <a:off x="1938338" y="1673225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20" name="Freeform 900"/>
            <p:cNvSpPr>
              <a:spLocks noEditPoints="1"/>
            </p:cNvSpPr>
            <p:nvPr/>
          </p:nvSpPr>
          <p:spPr bwMode="auto">
            <a:xfrm>
              <a:off x="1930400" y="166528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21" name="Freeform 901"/>
            <p:cNvSpPr>
              <a:spLocks/>
            </p:cNvSpPr>
            <p:nvPr/>
          </p:nvSpPr>
          <p:spPr bwMode="auto">
            <a:xfrm>
              <a:off x="1792288" y="165100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22" name="Freeform 902"/>
            <p:cNvSpPr>
              <a:spLocks noEditPoints="1"/>
            </p:cNvSpPr>
            <p:nvPr/>
          </p:nvSpPr>
          <p:spPr bwMode="auto">
            <a:xfrm>
              <a:off x="1784350" y="164306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23" name="Freeform 903"/>
            <p:cNvSpPr>
              <a:spLocks/>
            </p:cNvSpPr>
            <p:nvPr/>
          </p:nvSpPr>
          <p:spPr bwMode="auto">
            <a:xfrm>
              <a:off x="1855788" y="170180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24" name="Freeform 904"/>
            <p:cNvSpPr>
              <a:spLocks noEditPoints="1"/>
            </p:cNvSpPr>
            <p:nvPr/>
          </p:nvSpPr>
          <p:spPr bwMode="auto">
            <a:xfrm>
              <a:off x="1847850" y="169386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25" name="Freeform 905"/>
            <p:cNvSpPr>
              <a:spLocks/>
            </p:cNvSpPr>
            <p:nvPr/>
          </p:nvSpPr>
          <p:spPr bwMode="auto">
            <a:xfrm>
              <a:off x="1895475" y="17510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26" name="Freeform 906"/>
            <p:cNvSpPr>
              <a:spLocks noEditPoints="1"/>
            </p:cNvSpPr>
            <p:nvPr/>
          </p:nvSpPr>
          <p:spPr bwMode="auto">
            <a:xfrm>
              <a:off x="1889125" y="174466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27" name="Freeform 907"/>
            <p:cNvSpPr>
              <a:spLocks/>
            </p:cNvSpPr>
            <p:nvPr/>
          </p:nvSpPr>
          <p:spPr bwMode="auto">
            <a:xfrm>
              <a:off x="1916113" y="1701800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28" name="Freeform 908"/>
            <p:cNvSpPr>
              <a:spLocks noEditPoints="1"/>
            </p:cNvSpPr>
            <p:nvPr/>
          </p:nvSpPr>
          <p:spPr bwMode="auto">
            <a:xfrm>
              <a:off x="1906588" y="169386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29" name="Freeform 909"/>
            <p:cNvSpPr>
              <a:spLocks/>
            </p:cNvSpPr>
            <p:nvPr/>
          </p:nvSpPr>
          <p:spPr bwMode="auto">
            <a:xfrm>
              <a:off x="1804988" y="14970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30" name="Freeform 910"/>
            <p:cNvSpPr>
              <a:spLocks noEditPoints="1"/>
            </p:cNvSpPr>
            <p:nvPr/>
          </p:nvSpPr>
          <p:spPr bwMode="auto">
            <a:xfrm>
              <a:off x="1797050" y="1489075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31" name="Freeform 911"/>
            <p:cNvSpPr>
              <a:spLocks/>
            </p:cNvSpPr>
            <p:nvPr/>
          </p:nvSpPr>
          <p:spPr bwMode="auto">
            <a:xfrm>
              <a:off x="1882775" y="165100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32" name="Freeform 912"/>
            <p:cNvSpPr>
              <a:spLocks noEditPoints="1"/>
            </p:cNvSpPr>
            <p:nvPr/>
          </p:nvSpPr>
          <p:spPr bwMode="auto">
            <a:xfrm>
              <a:off x="1874838" y="1643063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33" name="Freeform 913"/>
            <p:cNvSpPr>
              <a:spLocks/>
            </p:cNvSpPr>
            <p:nvPr/>
          </p:nvSpPr>
          <p:spPr bwMode="auto">
            <a:xfrm>
              <a:off x="1860550" y="16541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34" name="Freeform 914"/>
            <p:cNvSpPr>
              <a:spLocks noEditPoints="1"/>
            </p:cNvSpPr>
            <p:nvPr/>
          </p:nvSpPr>
          <p:spPr bwMode="auto">
            <a:xfrm>
              <a:off x="1854200" y="1646238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35" name="Freeform 915"/>
            <p:cNvSpPr>
              <a:spLocks/>
            </p:cNvSpPr>
            <p:nvPr/>
          </p:nvSpPr>
          <p:spPr bwMode="auto">
            <a:xfrm>
              <a:off x="1884363" y="15890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36" name="Freeform 916"/>
            <p:cNvSpPr>
              <a:spLocks noEditPoints="1"/>
            </p:cNvSpPr>
            <p:nvPr/>
          </p:nvSpPr>
          <p:spPr bwMode="auto">
            <a:xfrm>
              <a:off x="1876425" y="1582738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37" name="Freeform 917"/>
            <p:cNvSpPr>
              <a:spLocks/>
            </p:cNvSpPr>
            <p:nvPr/>
          </p:nvSpPr>
          <p:spPr bwMode="auto">
            <a:xfrm>
              <a:off x="1838325" y="153035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38" name="Freeform 918"/>
            <p:cNvSpPr>
              <a:spLocks noEditPoints="1"/>
            </p:cNvSpPr>
            <p:nvPr/>
          </p:nvSpPr>
          <p:spPr bwMode="auto">
            <a:xfrm>
              <a:off x="1830388" y="152241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39" name="Freeform 919"/>
            <p:cNvSpPr>
              <a:spLocks/>
            </p:cNvSpPr>
            <p:nvPr/>
          </p:nvSpPr>
          <p:spPr bwMode="auto">
            <a:xfrm>
              <a:off x="1689100" y="141446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40" name="Freeform 920"/>
            <p:cNvSpPr>
              <a:spLocks noEditPoints="1"/>
            </p:cNvSpPr>
            <p:nvPr/>
          </p:nvSpPr>
          <p:spPr bwMode="auto">
            <a:xfrm>
              <a:off x="1681163" y="1406525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41" name="Freeform 921"/>
            <p:cNvSpPr>
              <a:spLocks/>
            </p:cNvSpPr>
            <p:nvPr/>
          </p:nvSpPr>
          <p:spPr bwMode="auto">
            <a:xfrm>
              <a:off x="1766888" y="143192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42" name="Freeform 922"/>
            <p:cNvSpPr>
              <a:spLocks noEditPoints="1"/>
            </p:cNvSpPr>
            <p:nvPr/>
          </p:nvSpPr>
          <p:spPr bwMode="auto">
            <a:xfrm>
              <a:off x="1758950" y="1423988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43" name="Freeform 923"/>
            <p:cNvSpPr>
              <a:spLocks/>
            </p:cNvSpPr>
            <p:nvPr/>
          </p:nvSpPr>
          <p:spPr bwMode="auto">
            <a:xfrm>
              <a:off x="1790700" y="132080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44" name="Freeform 924"/>
            <p:cNvSpPr>
              <a:spLocks noEditPoints="1"/>
            </p:cNvSpPr>
            <p:nvPr/>
          </p:nvSpPr>
          <p:spPr bwMode="auto">
            <a:xfrm>
              <a:off x="1782763" y="1314450"/>
              <a:ext cx="187325" cy="179388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45" name="Freeform 925"/>
            <p:cNvSpPr>
              <a:spLocks/>
            </p:cNvSpPr>
            <p:nvPr/>
          </p:nvSpPr>
          <p:spPr bwMode="auto">
            <a:xfrm>
              <a:off x="1982788" y="14509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46" name="Freeform 926"/>
            <p:cNvSpPr>
              <a:spLocks noEditPoints="1"/>
            </p:cNvSpPr>
            <p:nvPr/>
          </p:nvSpPr>
          <p:spPr bwMode="auto">
            <a:xfrm>
              <a:off x="1976438" y="144303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47" name="Freeform 927"/>
            <p:cNvSpPr>
              <a:spLocks/>
            </p:cNvSpPr>
            <p:nvPr/>
          </p:nvSpPr>
          <p:spPr bwMode="auto">
            <a:xfrm>
              <a:off x="1700213" y="511175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48" name="Freeform 928"/>
            <p:cNvSpPr>
              <a:spLocks noEditPoints="1"/>
            </p:cNvSpPr>
            <p:nvPr/>
          </p:nvSpPr>
          <p:spPr bwMode="auto">
            <a:xfrm>
              <a:off x="1692275" y="503238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49" name="Freeform 929"/>
            <p:cNvSpPr>
              <a:spLocks/>
            </p:cNvSpPr>
            <p:nvPr/>
          </p:nvSpPr>
          <p:spPr bwMode="auto">
            <a:xfrm>
              <a:off x="1674813" y="9636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50" name="Freeform 930"/>
            <p:cNvSpPr>
              <a:spLocks noEditPoints="1"/>
            </p:cNvSpPr>
            <p:nvPr/>
          </p:nvSpPr>
          <p:spPr bwMode="auto">
            <a:xfrm>
              <a:off x="1666875" y="95726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51" name="Freeform 931"/>
            <p:cNvSpPr>
              <a:spLocks/>
            </p:cNvSpPr>
            <p:nvPr/>
          </p:nvSpPr>
          <p:spPr bwMode="auto">
            <a:xfrm>
              <a:off x="1639888" y="863600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52" name="Freeform 932"/>
            <p:cNvSpPr>
              <a:spLocks noEditPoints="1"/>
            </p:cNvSpPr>
            <p:nvPr/>
          </p:nvSpPr>
          <p:spPr bwMode="auto">
            <a:xfrm>
              <a:off x="1631950" y="85566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53" name="Freeform 933"/>
            <p:cNvSpPr>
              <a:spLocks/>
            </p:cNvSpPr>
            <p:nvPr/>
          </p:nvSpPr>
          <p:spPr bwMode="auto">
            <a:xfrm>
              <a:off x="1866900" y="85725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54" name="Freeform 934"/>
            <p:cNvSpPr>
              <a:spLocks noEditPoints="1"/>
            </p:cNvSpPr>
            <p:nvPr/>
          </p:nvSpPr>
          <p:spPr bwMode="auto">
            <a:xfrm>
              <a:off x="1858963" y="850900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55" name="Freeform 935"/>
            <p:cNvSpPr>
              <a:spLocks/>
            </p:cNvSpPr>
            <p:nvPr/>
          </p:nvSpPr>
          <p:spPr bwMode="auto">
            <a:xfrm>
              <a:off x="1570038" y="8493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56" name="Freeform 936"/>
            <p:cNvSpPr>
              <a:spLocks noEditPoints="1"/>
            </p:cNvSpPr>
            <p:nvPr/>
          </p:nvSpPr>
          <p:spPr bwMode="auto">
            <a:xfrm>
              <a:off x="1562100" y="841375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57" name="Freeform 937"/>
            <p:cNvSpPr>
              <a:spLocks/>
            </p:cNvSpPr>
            <p:nvPr/>
          </p:nvSpPr>
          <p:spPr bwMode="auto">
            <a:xfrm>
              <a:off x="1581150" y="90805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58" name="Freeform 938"/>
            <p:cNvSpPr>
              <a:spLocks noEditPoints="1"/>
            </p:cNvSpPr>
            <p:nvPr/>
          </p:nvSpPr>
          <p:spPr bwMode="auto">
            <a:xfrm>
              <a:off x="1573213" y="901700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59" name="Freeform 939"/>
            <p:cNvSpPr>
              <a:spLocks/>
            </p:cNvSpPr>
            <p:nvPr/>
          </p:nvSpPr>
          <p:spPr bwMode="auto">
            <a:xfrm>
              <a:off x="1741488" y="78422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60" name="Freeform 940"/>
            <p:cNvSpPr>
              <a:spLocks noEditPoints="1"/>
            </p:cNvSpPr>
            <p:nvPr/>
          </p:nvSpPr>
          <p:spPr bwMode="auto">
            <a:xfrm>
              <a:off x="1733550" y="776288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3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61" name="Freeform 941"/>
            <p:cNvSpPr>
              <a:spLocks/>
            </p:cNvSpPr>
            <p:nvPr/>
          </p:nvSpPr>
          <p:spPr bwMode="auto">
            <a:xfrm>
              <a:off x="1566863" y="76993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62" name="Freeform 942"/>
            <p:cNvSpPr>
              <a:spLocks noEditPoints="1"/>
            </p:cNvSpPr>
            <p:nvPr/>
          </p:nvSpPr>
          <p:spPr bwMode="auto">
            <a:xfrm>
              <a:off x="1558925" y="762000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63" name="Freeform 943"/>
            <p:cNvSpPr>
              <a:spLocks/>
            </p:cNvSpPr>
            <p:nvPr/>
          </p:nvSpPr>
          <p:spPr bwMode="auto">
            <a:xfrm>
              <a:off x="1504950" y="74295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64" name="Freeform 944"/>
            <p:cNvSpPr>
              <a:spLocks noEditPoints="1"/>
            </p:cNvSpPr>
            <p:nvPr/>
          </p:nvSpPr>
          <p:spPr bwMode="auto">
            <a:xfrm>
              <a:off x="1497013" y="73501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65" name="Freeform 945"/>
            <p:cNvSpPr>
              <a:spLocks/>
            </p:cNvSpPr>
            <p:nvPr/>
          </p:nvSpPr>
          <p:spPr bwMode="auto">
            <a:xfrm>
              <a:off x="1787525" y="1066800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66" name="Freeform 946"/>
            <p:cNvSpPr>
              <a:spLocks noEditPoints="1"/>
            </p:cNvSpPr>
            <p:nvPr/>
          </p:nvSpPr>
          <p:spPr bwMode="auto">
            <a:xfrm>
              <a:off x="1779588" y="105886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67" name="Freeform 947"/>
            <p:cNvSpPr>
              <a:spLocks/>
            </p:cNvSpPr>
            <p:nvPr/>
          </p:nvSpPr>
          <p:spPr bwMode="auto">
            <a:xfrm>
              <a:off x="1817688" y="9175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68" name="Freeform 948"/>
            <p:cNvSpPr>
              <a:spLocks noEditPoints="1"/>
            </p:cNvSpPr>
            <p:nvPr/>
          </p:nvSpPr>
          <p:spPr bwMode="auto">
            <a:xfrm>
              <a:off x="1809750" y="911225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69" name="Freeform 949"/>
            <p:cNvSpPr>
              <a:spLocks/>
            </p:cNvSpPr>
            <p:nvPr/>
          </p:nvSpPr>
          <p:spPr bwMode="auto">
            <a:xfrm>
              <a:off x="1482725" y="75565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470" name="Freeform 950"/>
            <p:cNvSpPr>
              <a:spLocks noEditPoints="1"/>
            </p:cNvSpPr>
            <p:nvPr/>
          </p:nvSpPr>
          <p:spPr bwMode="auto">
            <a:xfrm>
              <a:off x="1474788" y="749300"/>
              <a:ext cx="185738" cy="179388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</p:grpSp>
      <p:cxnSp>
        <p:nvCxnSpPr>
          <p:cNvPr id="2637" name="Connettore 1 2636"/>
          <p:cNvCxnSpPr/>
          <p:nvPr/>
        </p:nvCxnSpPr>
        <p:spPr>
          <a:xfrm>
            <a:off x="1391920" y="1062695"/>
            <a:ext cx="873443" cy="2448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8" name="Connettore 1 2637"/>
          <p:cNvCxnSpPr/>
          <p:nvPr/>
        </p:nvCxnSpPr>
        <p:spPr>
          <a:xfrm>
            <a:off x="2265363" y="3531575"/>
            <a:ext cx="2824797" cy="2519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2" name="Connettore 1 2641"/>
          <p:cNvCxnSpPr/>
          <p:nvPr/>
        </p:nvCxnSpPr>
        <p:spPr>
          <a:xfrm>
            <a:off x="1615440" y="971255"/>
            <a:ext cx="6705600" cy="3667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32" name="Ovale 2631"/>
          <p:cNvSpPr/>
          <p:nvPr/>
        </p:nvSpPr>
        <p:spPr>
          <a:xfrm>
            <a:off x="4469149" y="5385038"/>
            <a:ext cx="1266315" cy="1201274"/>
          </a:xfrm>
          <a:prstGeom prst="ellipse">
            <a:avLst/>
          </a:prstGeom>
          <a:solidFill>
            <a:srgbClr val="FFFF00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EMI</a:t>
            </a:r>
          </a:p>
        </p:txBody>
      </p:sp>
      <p:sp>
        <p:nvSpPr>
          <p:cNvPr id="2633" name="Ovale 2632"/>
          <p:cNvSpPr/>
          <p:nvPr/>
        </p:nvSpPr>
        <p:spPr>
          <a:xfrm>
            <a:off x="7658655" y="4063735"/>
            <a:ext cx="1288104" cy="1224135"/>
          </a:xfrm>
          <a:prstGeom prst="ellipse">
            <a:avLst/>
          </a:prstGeom>
          <a:solidFill>
            <a:srgbClr val="FF0000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EMII</a:t>
            </a:r>
          </a:p>
        </p:txBody>
      </p:sp>
      <p:sp>
        <p:nvSpPr>
          <p:cNvPr id="2634" name="Ovale 2633"/>
          <p:cNvSpPr/>
          <p:nvPr/>
        </p:nvSpPr>
        <p:spPr>
          <a:xfrm>
            <a:off x="1604029" y="2911815"/>
            <a:ext cx="1440161" cy="1087121"/>
          </a:xfrm>
          <a:prstGeom prst="ellipse">
            <a:avLst/>
          </a:prstGeom>
          <a:solidFill>
            <a:srgbClr val="FF33CC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HIMU</a:t>
            </a:r>
          </a:p>
        </p:txBody>
      </p:sp>
      <p:sp>
        <p:nvSpPr>
          <p:cNvPr id="2630" name="Ovale 2629"/>
          <p:cNvSpPr/>
          <p:nvPr/>
        </p:nvSpPr>
        <p:spPr>
          <a:xfrm>
            <a:off x="2045970" y="2320088"/>
            <a:ext cx="1325880" cy="1152544"/>
          </a:xfrm>
          <a:prstGeom prst="ellipse">
            <a:avLst/>
          </a:prstGeom>
          <a:solidFill>
            <a:srgbClr val="00FF00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631" name="CasellaDiTesto 2630"/>
          <p:cNvSpPr txBox="1"/>
          <p:nvPr/>
        </p:nvSpPr>
        <p:spPr>
          <a:xfrm>
            <a:off x="2333554" y="2702583"/>
            <a:ext cx="760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Calibri" pitchFamily="34" charset="0"/>
              </a:rPr>
              <a:t>FOZO</a:t>
            </a:r>
          </a:p>
        </p:txBody>
      </p:sp>
      <p:sp>
        <p:nvSpPr>
          <p:cNvPr id="2646" name="CasellaDiTesto 2645"/>
          <p:cNvSpPr txBox="1"/>
          <p:nvPr/>
        </p:nvSpPr>
        <p:spPr>
          <a:xfrm>
            <a:off x="3153102" y="933771"/>
            <a:ext cx="129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>
                <a:solidFill>
                  <a:schemeClr val="tx1"/>
                </a:solidFill>
                <a:latin typeface="Calibri" pitchFamily="34" charset="0"/>
              </a:rPr>
              <a:t>FOcal</a:t>
            </a:r>
            <a:r>
              <a:rPr lang="it-IT" sz="28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2800" b="1" dirty="0" err="1">
                <a:solidFill>
                  <a:schemeClr val="tx1"/>
                </a:solidFill>
                <a:latin typeface="Calibri" pitchFamily="34" charset="0"/>
              </a:rPr>
              <a:t>ZOne</a:t>
            </a:r>
            <a:endParaRPr lang="it-IT" sz="2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45" name="CasellaDiTesto 2644"/>
          <p:cNvSpPr txBox="1"/>
          <p:nvPr/>
        </p:nvSpPr>
        <p:spPr>
          <a:xfrm>
            <a:off x="1511819" y="4320947"/>
            <a:ext cx="92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chemeClr val="tx1"/>
                </a:solidFill>
                <a:latin typeface="Calibri" pitchFamily="34" charset="0"/>
              </a:rPr>
              <a:t>ChUR</a:t>
            </a:r>
          </a:p>
        </p:txBody>
      </p:sp>
      <p:sp>
        <p:nvSpPr>
          <p:cNvPr id="2648" name="Stella a 5 punte 2647"/>
          <p:cNvSpPr/>
          <p:nvPr/>
        </p:nvSpPr>
        <p:spPr>
          <a:xfrm>
            <a:off x="4236720" y="4204167"/>
            <a:ext cx="360000" cy="360000"/>
          </a:xfrm>
          <a:prstGeom prst="star5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libri" pitchFamily="34" charset="0"/>
            </a:endParaRPr>
          </a:p>
        </p:txBody>
      </p:sp>
      <p:sp>
        <p:nvSpPr>
          <p:cNvPr id="2641" name="CasellaDiTesto 2640"/>
          <p:cNvSpPr txBox="1"/>
          <p:nvPr/>
        </p:nvSpPr>
        <p:spPr>
          <a:xfrm>
            <a:off x="1387963" y="3765369"/>
            <a:ext cx="177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St. Helena,</a:t>
            </a:r>
          </a:p>
          <a:p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Cook-Austral</a:t>
            </a:r>
          </a:p>
        </p:txBody>
      </p:sp>
      <p:sp>
        <p:nvSpPr>
          <p:cNvPr id="2643" name="CasellaDiTesto 2642"/>
          <p:cNvSpPr txBox="1"/>
          <p:nvPr/>
        </p:nvSpPr>
        <p:spPr>
          <a:xfrm>
            <a:off x="2034953" y="841247"/>
            <a:ext cx="125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Madeira</a:t>
            </a:r>
          </a:p>
        </p:txBody>
      </p:sp>
      <p:sp>
        <p:nvSpPr>
          <p:cNvPr id="2644" name="CasellaDiTesto 2643"/>
          <p:cNvSpPr txBox="1"/>
          <p:nvPr/>
        </p:nvSpPr>
        <p:spPr>
          <a:xfrm rot="16200000">
            <a:off x="4185367" y="1732748"/>
            <a:ext cx="835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chemeClr val="tx1"/>
                </a:solidFill>
                <a:latin typeface="Calibri" pitchFamily="34" charset="0"/>
              </a:rPr>
              <a:t>BSE</a:t>
            </a:r>
          </a:p>
        </p:txBody>
      </p:sp>
      <p:sp>
        <p:nvSpPr>
          <p:cNvPr id="2649" name="CasellaDiTesto 2648"/>
          <p:cNvSpPr txBox="1"/>
          <p:nvPr/>
        </p:nvSpPr>
        <p:spPr>
          <a:xfrm>
            <a:off x="5700661" y="5673993"/>
            <a:ext cx="231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Pitcairn, Walvis Ridge</a:t>
            </a:r>
          </a:p>
        </p:txBody>
      </p:sp>
      <p:sp>
        <p:nvSpPr>
          <p:cNvPr id="2650" name="CasellaDiTesto 2649"/>
          <p:cNvSpPr txBox="1"/>
          <p:nvPr/>
        </p:nvSpPr>
        <p:spPr>
          <a:xfrm>
            <a:off x="6747641" y="3350873"/>
            <a:ext cx="1801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Samoa, </a:t>
            </a:r>
          </a:p>
          <a:p>
            <a:pPr algn="r"/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Society Islands</a:t>
            </a:r>
          </a:p>
        </p:txBody>
      </p:sp>
      <p:sp>
        <p:nvSpPr>
          <p:cNvPr id="2639" name="Ovale 2638"/>
          <p:cNvSpPr/>
          <p:nvPr/>
        </p:nvSpPr>
        <p:spPr>
          <a:xfrm>
            <a:off x="726502" y="392135"/>
            <a:ext cx="1400290" cy="1137920"/>
          </a:xfrm>
          <a:prstGeom prst="ellipse">
            <a:avLst/>
          </a:prstGeom>
          <a:solidFill>
            <a:srgbClr val="00FFFF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DMM</a:t>
            </a:r>
          </a:p>
        </p:txBody>
      </p:sp>
      <p:sp>
        <p:nvSpPr>
          <p:cNvPr id="2647" name="Text Box 3"/>
          <p:cNvSpPr txBox="1">
            <a:spLocks noChangeArrowheads="1"/>
          </p:cNvSpPr>
          <p:nvPr/>
        </p:nvSpPr>
        <p:spPr bwMode="auto">
          <a:xfrm>
            <a:off x="0" y="7938"/>
            <a:ext cx="9144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All the oceanic basalts (OIB + MORB) have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and 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 within a quadrilateral with four apexes (most extreme compositions).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4" grpId="0" animBg="1"/>
      <p:bldP spid="2630" grpId="0" animBg="1"/>
      <p:bldP spid="2631" grpId="0"/>
      <p:bldP spid="2646" grpId="0"/>
      <p:bldP spid="2647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20" name="Picture 4"/>
          <p:cNvPicPr>
            <a:picLocks noChangeAspect="1" noChangeArrowheads="1"/>
          </p:cNvPicPr>
          <p:nvPr/>
        </p:nvPicPr>
        <p:blipFill>
          <a:blip r:embed="rId4" cstate="print"/>
          <a:srcRect l="1196" t="1147" r="1086" b="1074"/>
          <a:stretch>
            <a:fillRect/>
          </a:stretch>
        </p:blipFill>
        <p:spPr bwMode="auto">
          <a:xfrm>
            <a:off x="107504" y="651007"/>
            <a:ext cx="878497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14" name="Rettangolo 2613"/>
          <p:cNvSpPr/>
          <p:nvPr/>
        </p:nvSpPr>
        <p:spPr>
          <a:xfrm>
            <a:off x="1444625" y="851875"/>
            <a:ext cx="7123113" cy="5105400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itchFamily="34" charset="0"/>
            </a:endParaRPr>
          </a:p>
        </p:txBody>
      </p:sp>
      <p:cxnSp>
        <p:nvCxnSpPr>
          <p:cNvPr id="2640" name="Connettore 1 2639"/>
          <p:cNvCxnSpPr/>
          <p:nvPr/>
        </p:nvCxnSpPr>
        <p:spPr>
          <a:xfrm flipV="1">
            <a:off x="5130800" y="4649175"/>
            <a:ext cx="3190240" cy="142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5" name="Connettore 1 2624"/>
          <p:cNvCxnSpPr/>
          <p:nvPr/>
        </p:nvCxnSpPr>
        <p:spPr>
          <a:xfrm flipH="1" flipV="1">
            <a:off x="4429760" y="851875"/>
            <a:ext cx="0" cy="5105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7" name="Connettore 1 2626"/>
          <p:cNvCxnSpPr/>
          <p:nvPr/>
        </p:nvCxnSpPr>
        <p:spPr>
          <a:xfrm flipH="1">
            <a:off x="1444625" y="4385015"/>
            <a:ext cx="712311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uppo 7"/>
          <p:cNvGrpSpPr/>
          <p:nvPr/>
        </p:nvGrpSpPr>
        <p:grpSpPr>
          <a:xfrm>
            <a:off x="1479550" y="1169375"/>
            <a:ext cx="4665663" cy="4591050"/>
            <a:chOff x="1479550" y="635000"/>
            <a:chExt cx="4665663" cy="4591050"/>
          </a:xfrm>
        </p:grpSpPr>
        <p:grpSp>
          <p:nvGrpSpPr>
            <p:cNvPr id="3" name="Group 407"/>
            <p:cNvGrpSpPr>
              <a:grpSpLocks/>
            </p:cNvGrpSpPr>
            <p:nvPr/>
          </p:nvGrpSpPr>
          <p:grpSpPr bwMode="auto">
            <a:xfrm>
              <a:off x="1887538" y="933450"/>
              <a:ext cx="2192338" cy="2781300"/>
              <a:chOff x="1189" y="588"/>
              <a:chExt cx="1381" cy="1752"/>
            </a:xfrm>
          </p:grpSpPr>
          <p:sp>
            <p:nvSpPr>
              <p:cNvPr id="929" name="Freeform 207"/>
              <p:cNvSpPr>
                <a:spLocks noEditPoints="1"/>
              </p:cNvSpPr>
              <p:nvPr/>
            </p:nvSpPr>
            <p:spPr bwMode="auto">
              <a:xfrm>
                <a:off x="1189" y="74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30" name="Freeform 208"/>
              <p:cNvSpPr>
                <a:spLocks/>
              </p:cNvSpPr>
              <p:nvPr/>
            </p:nvSpPr>
            <p:spPr bwMode="auto">
              <a:xfrm>
                <a:off x="1284" y="85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31" name="Freeform 209"/>
              <p:cNvSpPr>
                <a:spLocks noEditPoints="1"/>
              </p:cNvSpPr>
              <p:nvPr/>
            </p:nvSpPr>
            <p:spPr bwMode="auto">
              <a:xfrm>
                <a:off x="1279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32" name="Freeform 210"/>
              <p:cNvSpPr>
                <a:spLocks/>
              </p:cNvSpPr>
              <p:nvPr/>
            </p:nvSpPr>
            <p:spPr bwMode="auto">
              <a:xfrm>
                <a:off x="1373" y="89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33" name="Freeform 211"/>
              <p:cNvSpPr>
                <a:spLocks noEditPoints="1"/>
              </p:cNvSpPr>
              <p:nvPr/>
            </p:nvSpPr>
            <p:spPr bwMode="auto">
              <a:xfrm>
                <a:off x="1369" y="88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34" name="Freeform 212"/>
              <p:cNvSpPr>
                <a:spLocks/>
              </p:cNvSpPr>
              <p:nvPr/>
            </p:nvSpPr>
            <p:spPr bwMode="auto">
              <a:xfrm>
                <a:off x="1305" y="91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35" name="Freeform 213"/>
              <p:cNvSpPr>
                <a:spLocks noEditPoints="1"/>
              </p:cNvSpPr>
              <p:nvPr/>
            </p:nvSpPr>
            <p:spPr bwMode="auto">
              <a:xfrm>
                <a:off x="1300" y="905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36" name="Freeform 214"/>
              <p:cNvSpPr>
                <a:spLocks/>
              </p:cNvSpPr>
              <p:nvPr/>
            </p:nvSpPr>
            <p:spPr bwMode="auto">
              <a:xfrm>
                <a:off x="1312" y="82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37" name="Freeform 215"/>
              <p:cNvSpPr>
                <a:spLocks noEditPoints="1"/>
              </p:cNvSpPr>
              <p:nvPr/>
            </p:nvSpPr>
            <p:spPr bwMode="auto">
              <a:xfrm>
                <a:off x="1307" y="82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38" name="Freeform 216"/>
              <p:cNvSpPr>
                <a:spLocks/>
              </p:cNvSpPr>
              <p:nvPr/>
            </p:nvSpPr>
            <p:spPr bwMode="auto">
              <a:xfrm>
                <a:off x="1368" y="75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39" name="Freeform 217"/>
              <p:cNvSpPr>
                <a:spLocks noEditPoints="1"/>
              </p:cNvSpPr>
              <p:nvPr/>
            </p:nvSpPr>
            <p:spPr bwMode="auto">
              <a:xfrm>
                <a:off x="1363" y="74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40" name="Freeform 218"/>
              <p:cNvSpPr>
                <a:spLocks/>
              </p:cNvSpPr>
              <p:nvPr/>
            </p:nvSpPr>
            <p:spPr bwMode="auto">
              <a:xfrm>
                <a:off x="1284" y="79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41" name="Freeform 219"/>
              <p:cNvSpPr>
                <a:spLocks noEditPoints="1"/>
              </p:cNvSpPr>
              <p:nvPr/>
            </p:nvSpPr>
            <p:spPr bwMode="auto">
              <a:xfrm>
                <a:off x="1279" y="7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42" name="Freeform 220"/>
              <p:cNvSpPr>
                <a:spLocks/>
              </p:cNvSpPr>
              <p:nvPr/>
            </p:nvSpPr>
            <p:spPr bwMode="auto">
              <a:xfrm>
                <a:off x="1305" y="102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43" name="Freeform 221"/>
              <p:cNvSpPr>
                <a:spLocks noEditPoints="1"/>
              </p:cNvSpPr>
              <p:nvPr/>
            </p:nvSpPr>
            <p:spPr bwMode="auto">
              <a:xfrm>
                <a:off x="1300" y="101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44" name="Freeform 222"/>
              <p:cNvSpPr>
                <a:spLocks/>
              </p:cNvSpPr>
              <p:nvPr/>
            </p:nvSpPr>
            <p:spPr bwMode="auto">
              <a:xfrm>
                <a:off x="1512" y="109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45" name="Freeform 223"/>
              <p:cNvSpPr>
                <a:spLocks noEditPoints="1"/>
              </p:cNvSpPr>
              <p:nvPr/>
            </p:nvSpPr>
            <p:spPr bwMode="auto">
              <a:xfrm>
                <a:off x="1507" y="1088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46" name="Freeform 224"/>
              <p:cNvSpPr>
                <a:spLocks/>
              </p:cNvSpPr>
              <p:nvPr/>
            </p:nvSpPr>
            <p:spPr bwMode="auto">
              <a:xfrm>
                <a:off x="1339" y="9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47" name="Freeform 225"/>
              <p:cNvSpPr>
                <a:spLocks noEditPoints="1"/>
              </p:cNvSpPr>
              <p:nvPr/>
            </p:nvSpPr>
            <p:spPr bwMode="auto">
              <a:xfrm>
                <a:off x="1334" y="9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48" name="Freeform 226"/>
              <p:cNvSpPr>
                <a:spLocks/>
              </p:cNvSpPr>
              <p:nvPr/>
            </p:nvSpPr>
            <p:spPr bwMode="auto">
              <a:xfrm>
                <a:off x="1314" y="93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49" name="Freeform 227"/>
              <p:cNvSpPr>
                <a:spLocks noEditPoints="1"/>
              </p:cNvSpPr>
              <p:nvPr/>
            </p:nvSpPr>
            <p:spPr bwMode="auto">
              <a:xfrm>
                <a:off x="1309" y="93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50" name="Freeform 228"/>
              <p:cNvSpPr>
                <a:spLocks/>
              </p:cNvSpPr>
              <p:nvPr/>
            </p:nvSpPr>
            <p:spPr bwMode="auto">
              <a:xfrm>
                <a:off x="1788" y="128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51" name="Freeform 229"/>
              <p:cNvSpPr>
                <a:spLocks noEditPoints="1"/>
              </p:cNvSpPr>
              <p:nvPr/>
            </p:nvSpPr>
            <p:spPr bwMode="auto">
              <a:xfrm>
                <a:off x="1783" y="1276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52" name="Freeform 230"/>
              <p:cNvSpPr>
                <a:spLocks/>
              </p:cNvSpPr>
              <p:nvPr/>
            </p:nvSpPr>
            <p:spPr bwMode="auto">
              <a:xfrm>
                <a:off x="1599" y="118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53" name="Freeform 231"/>
              <p:cNvSpPr>
                <a:spLocks noEditPoints="1"/>
              </p:cNvSpPr>
              <p:nvPr/>
            </p:nvSpPr>
            <p:spPr bwMode="auto">
              <a:xfrm>
                <a:off x="1594" y="117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54" name="Freeform 232"/>
              <p:cNvSpPr>
                <a:spLocks/>
              </p:cNvSpPr>
              <p:nvPr/>
            </p:nvSpPr>
            <p:spPr bwMode="auto">
              <a:xfrm>
                <a:off x="1732" y="134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55" name="Freeform 233"/>
              <p:cNvSpPr>
                <a:spLocks noEditPoints="1"/>
              </p:cNvSpPr>
              <p:nvPr/>
            </p:nvSpPr>
            <p:spPr bwMode="auto">
              <a:xfrm>
                <a:off x="1727" y="133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56" name="Freeform 234"/>
              <p:cNvSpPr>
                <a:spLocks/>
              </p:cNvSpPr>
              <p:nvPr/>
            </p:nvSpPr>
            <p:spPr bwMode="auto">
              <a:xfrm>
                <a:off x="1788" y="119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57" name="Freeform 235"/>
              <p:cNvSpPr>
                <a:spLocks noEditPoints="1"/>
              </p:cNvSpPr>
              <p:nvPr/>
            </p:nvSpPr>
            <p:spPr bwMode="auto">
              <a:xfrm>
                <a:off x="1783" y="1190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58" name="Freeform 236"/>
              <p:cNvSpPr>
                <a:spLocks/>
              </p:cNvSpPr>
              <p:nvPr/>
            </p:nvSpPr>
            <p:spPr bwMode="auto">
              <a:xfrm>
                <a:off x="1703" y="1013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59" name="Freeform 237"/>
              <p:cNvSpPr>
                <a:spLocks noEditPoints="1"/>
              </p:cNvSpPr>
              <p:nvPr/>
            </p:nvSpPr>
            <p:spPr bwMode="auto">
              <a:xfrm>
                <a:off x="1699" y="100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60" name="Freeform 238"/>
              <p:cNvSpPr>
                <a:spLocks/>
              </p:cNvSpPr>
              <p:nvPr/>
            </p:nvSpPr>
            <p:spPr bwMode="auto">
              <a:xfrm>
                <a:off x="1618" y="98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61" name="Freeform 239"/>
              <p:cNvSpPr>
                <a:spLocks noEditPoints="1"/>
              </p:cNvSpPr>
              <p:nvPr/>
            </p:nvSpPr>
            <p:spPr bwMode="auto">
              <a:xfrm>
                <a:off x="1613" y="98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62" name="Freeform 240"/>
              <p:cNvSpPr>
                <a:spLocks/>
              </p:cNvSpPr>
              <p:nvPr/>
            </p:nvSpPr>
            <p:spPr bwMode="auto">
              <a:xfrm>
                <a:off x="1882" y="131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63" name="Freeform 241"/>
              <p:cNvSpPr>
                <a:spLocks noEditPoints="1"/>
              </p:cNvSpPr>
              <p:nvPr/>
            </p:nvSpPr>
            <p:spPr bwMode="auto">
              <a:xfrm>
                <a:off x="1877" y="1305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64" name="Freeform 242"/>
              <p:cNvSpPr>
                <a:spLocks/>
              </p:cNvSpPr>
              <p:nvPr/>
            </p:nvSpPr>
            <p:spPr bwMode="auto">
              <a:xfrm>
                <a:off x="1928" y="143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65" name="Freeform 243"/>
              <p:cNvSpPr>
                <a:spLocks noEditPoints="1"/>
              </p:cNvSpPr>
              <p:nvPr/>
            </p:nvSpPr>
            <p:spPr bwMode="auto">
              <a:xfrm>
                <a:off x="1923" y="143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66" name="Freeform 244"/>
              <p:cNvSpPr>
                <a:spLocks/>
              </p:cNvSpPr>
              <p:nvPr/>
            </p:nvSpPr>
            <p:spPr bwMode="auto">
              <a:xfrm>
                <a:off x="1626" y="88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67" name="Freeform 245"/>
              <p:cNvSpPr>
                <a:spLocks noEditPoints="1"/>
              </p:cNvSpPr>
              <p:nvPr/>
            </p:nvSpPr>
            <p:spPr bwMode="auto">
              <a:xfrm>
                <a:off x="1621" y="87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68" name="Freeform 246"/>
              <p:cNvSpPr>
                <a:spLocks/>
              </p:cNvSpPr>
              <p:nvPr/>
            </p:nvSpPr>
            <p:spPr bwMode="auto">
              <a:xfrm>
                <a:off x="1626" y="916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69" name="Freeform 247"/>
              <p:cNvSpPr>
                <a:spLocks noEditPoints="1"/>
              </p:cNvSpPr>
              <p:nvPr/>
            </p:nvSpPr>
            <p:spPr bwMode="auto">
              <a:xfrm>
                <a:off x="1621" y="91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70" name="Freeform 248"/>
              <p:cNvSpPr>
                <a:spLocks/>
              </p:cNvSpPr>
              <p:nvPr/>
            </p:nvSpPr>
            <p:spPr bwMode="auto">
              <a:xfrm>
                <a:off x="1667" y="108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71" name="Freeform 249"/>
              <p:cNvSpPr>
                <a:spLocks noEditPoints="1"/>
              </p:cNvSpPr>
              <p:nvPr/>
            </p:nvSpPr>
            <p:spPr bwMode="auto">
              <a:xfrm>
                <a:off x="1662" y="108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72" name="Freeform 250"/>
              <p:cNvSpPr>
                <a:spLocks/>
              </p:cNvSpPr>
              <p:nvPr/>
            </p:nvSpPr>
            <p:spPr bwMode="auto">
              <a:xfrm>
                <a:off x="1746" y="1060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73" name="Freeform 251"/>
              <p:cNvSpPr>
                <a:spLocks noEditPoints="1"/>
              </p:cNvSpPr>
              <p:nvPr/>
            </p:nvSpPr>
            <p:spPr bwMode="auto">
              <a:xfrm>
                <a:off x="1741" y="1055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74" name="Freeform 252"/>
              <p:cNvSpPr>
                <a:spLocks/>
              </p:cNvSpPr>
              <p:nvPr/>
            </p:nvSpPr>
            <p:spPr bwMode="auto">
              <a:xfrm>
                <a:off x="1613" y="863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75" name="Freeform 253"/>
              <p:cNvSpPr>
                <a:spLocks noEditPoints="1"/>
              </p:cNvSpPr>
              <p:nvPr/>
            </p:nvSpPr>
            <p:spPr bwMode="auto">
              <a:xfrm>
                <a:off x="1608" y="858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76" name="Freeform 254"/>
              <p:cNvSpPr>
                <a:spLocks/>
              </p:cNvSpPr>
              <p:nvPr/>
            </p:nvSpPr>
            <p:spPr bwMode="auto">
              <a:xfrm>
                <a:off x="1826" y="97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77" name="Freeform 255"/>
              <p:cNvSpPr>
                <a:spLocks noEditPoints="1"/>
              </p:cNvSpPr>
              <p:nvPr/>
            </p:nvSpPr>
            <p:spPr bwMode="auto">
              <a:xfrm>
                <a:off x="1821" y="97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78" name="Freeform 256"/>
              <p:cNvSpPr>
                <a:spLocks/>
              </p:cNvSpPr>
              <p:nvPr/>
            </p:nvSpPr>
            <p:spPr bwMode="auto">
              <a:xfrm>
                <a:off x="1806" y="1301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79" name="Freeform 257"/>
              <p:cNvSpPr>
                <a:spLocks noEditPoints="1"/>
              </p:cNvSpPr>
              <p:nvPr/>
            </p:nvSpPr>
            <p:spPr bwMode="auto">
              <a:xfrm>
                <a:off x="1802" y="1296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80" name="Freeform 258"/>
              <p:cNvSpPr>
                <a:spLocks/>
              </p:cNvSpPr>
              <p:nvPr/>
            </p:nvSpPr>
            <p:spPr bwMode="auto">
              <a:xfrm>
                <a:off x="1558" y="102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81" name="Freeform 259"/>
              <p:cNvSpPr>
                <a:spLocks noEditPoints="1"/>
              </p:cNvSpPr>
              <p:nvPr/>
            </p:nvSpPr>
            <p:spPr bwMode="auto">
              <a:xfrm>
                <a:off x="1553" y="102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82" name="Freeform 260"/>
              <p:cNvSpPr>
                <a:spLocks/>
              </p:cNvSpPr>
              <p:nvPr/>
            </p:nvSpPr>
            <p:spPr bwMode="auto">
              <a:xfrm>
                <a:off x="1758" y="134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83" name="Freeform 261"/>
              <p:cNvSpPr>
                <a:spLocks noEditPoints="1"/>
              </p:cNvSpPr>
              <p:nvPr/>
            </p:nvSpPr>
            <p:spPr bwMode="auto">
              <a:xfrm>
                <a:off x="1754" y="1338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84" name="Freeform 262"/>
              <p:cNvSpPr>
                <a:spLocks/>
              </p:cNvSpPr>
              <p:nvPr/>
            </p:nvSpPr>
            <p:spPr bwMode="auto">
              <a:xfrm>
                <a:off x="1809" y="1330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85" name="Freeform 263"/>
              <p:cNvSpPr>
                <a:spLocks noEditPoints="1"/>
              </p:cNvSpPr>
              <p:nvPr/>
            </p:nvSpPr>
            <p:spPr bwMode="auto">
              <a:xfrm>
                <a:off x="1804" y="1326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86" name="Freeform 264"/>
              <p:cNvSpPr>
                <a:spLocks/>
              </p:cNvSpPr>
              <p:nvPr/>
            </p:nvSpPr>
            <p:spPr bwMode="auto">
              <a:xfrm>
                <a:off x="1779" y="123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87" name="Freeform 265"/>
              <p:cNvSpPr>
                <a:spLocks noEditPoints="1"/>
              </p:cNvSpPr>
              <p:nvPr/>
            </p:nvSpPr>
            <p:spPr bwMode="auto">
              <a:xfrm>
                <a:off x="1774" y="1229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88" name="Freeform 266"/>
              <p:cNvSpPr>
                <a:spLocks/>
              </p:cNvSpPr>
              <p:nvPr/>
            </p:nvSpPr>
            <p:spPr bwMode="auto">
              <a:xfrm>
                <a:off x="1408" y="70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89" name="Freeform 267"/>
              <p:cNvSpPr>
                <a:spLocks noEditPoints="1"/>
              </p:cNvSpPr>
              <p:nvPr/>
            </p:nvSpPr>
            <p:spPr bwMode="auto">
              <a:xfrm>
                <a:off x="1403" y="70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90" name="Freeform 268"/>
              <p:cNvSpPr>
                <a:spLocks/>
              </p:cNvSpPr>
              <p:nvPr/>
            </p:nvSpPr>
            <p:spPr bwMode="auto">
              <a:xfrm>
                <a:off x="2011" y="153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91" name="Freeform 269"/>
              <p:cNvSpPr>
                <a:spLocks noEditPoints="1"/>
              </p:cNvSpPr>
              <p:nvPr/>
            </p:nvSpPr>
            <p:spPr bwMode="auto">
              <a:xfrm>
                <a:off x="2006" y="152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92" name="Freeform 270"/>
              <p:cNvSpPr>
                <a:spLocks/>
              </p:cNvSpPr>
              <p:nvPr/>
            </p:nvSpPr>
            <p:spPr bwMode="auto">
              <a:xfrm>
                <a:off x="1878" y="1557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93" name="Freeform 271"/>
              <p:cNvSpPr>
                <a:spLocks noEditPoints="1"/>
              </p:cNvSpPr>
              <p:nvPr/>
            </p:nvSpPr>
            <p:spPr bwMode="auto">
              <a:xfrm>
                <a:off x="1874" y="155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94" name="Freeform 272"/>
              <p:cNvSpPr>
                <a:spLocks/>
              </p:cNvSpPr>
              <p:nvPr/>
            </p:nvSpPr>
            <p:spPr bwMode="auto">
              <a:xfrm>
                <a:off x="1921" y="146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95" name="Freeform 273"/>
              <p:cNvSpPr>
                <a:spLocks noEditPoints="1"/>
              </p:cNvSpPr>
              <p:nvPr/>
            </p:nvSpPr>
            <p:spPr bwMode="auto">
              <a:xfrm>
                <a:off x="1916" y="1458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96" name="Freeform 274"/>
              <p:cNvSpPr>
                <a:spLocks/>
              </p:cNvSpPr>
              <p:nvPr/>
            </p:nvSpPr>
            <p:spPr bwMode="auto">
              <a:xfrm>
                <a:off x="1876" y="148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97" name="Freeform 275"/>
              <p:cNvSpPr>
                <a:spLocks noEditPoints="1"/>
              </p:cNvSpPr>
              <p:nvPr/>
            </p:nvSpPr>
            <p:spPr bwMode="auto">
              <a:xfrm>
                <a:off x="1871" y="147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98" name="Freeform 276"/>
              <p:cNvSpPr>
                <a:spLocks/>
              </p:cNvSpPr>
              <p:nvPr/>
            </p:nvSpPr>
            <p:spPr bwMode="auto">
              <a:xfrm>
                <a:off x="1925" y="142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99" name="Freeform 277"/>
              <p:cNvSpPr>
                <a:spLocks noEditPoints="1"/>
              </p:cNvSpPr>
              <p:nvPr/>
            </p:nvSpPr>
            <p:spPr bwMode="auto">
              <a:xfrm>
                <a:off x="1920" y="142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00" name="Freeform 278"/>
              <p:cNvSpPr>
                <a:spLocks/>
              </p:cNvSpPr>
              <p:nvPr/>
            </p:nvSpPr>
            <p:spPr bwMode="auto">
              <a:xfrm>
                <a:off x="1628" y="95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01" name="Freeform 279"/>
              <p:cNvSpPr>
                <a:spLocks noEditPoints="1"/>
              </p:cNvSpPr>
              <p:nvPr/>
            </p:nvSpPr>
            <p:spPr bwMode="auto">
              <a:xfrm>
                <a:off x="1623" y="953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02" name="Freeform 280"/>
              <p:cNvSpPr>
                <a:spLocks/>
              </p:cNvSpPr>
              <p:nvPr/>
            </p:nvSpPr>
            <p:spPr bwMode="auto">
              <a:xfrm>
                <a:off x="1626" y="92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03" name="Freeform 281"/>
              <p:cNvSpPr>
                <a:spLocks noEditPoints="1"/>
              </p:cNvSpPr>
              <p:nvPr/>
            </p:nvSpPr>
            <p:spPr bwMode="auto">
              <a:xfrm>
                <a:off x="1621" y="91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04" name="Freeform 282"/>
              <p:cNvSpPr>
                <a:spLocks/>
              </p:cNvSpPr>
              <p:nvPr/>
            </p:nvSpPr>
            <p:spPr bwMode="auto">
              <a:xfrm>
                <a:off x="1684" y="108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05" name="Freeform 283"/>
              <p:cNvSpPr>
                <a:spLocks noEditPoints="1"/>
              </p:cNvSpPr>
              <p:nvPr/>
            </p:nvSpPr>
            <p:spPr bwMode="auto">
              <a:xfrm>
                <a:off x="1679" y="107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06" name="Freeform 284"/>
              <p:cNvSpPr>
                <a:spLocks/>
              </p:cNvSpPr>
              <p:nvPr/>
            </p:nvSpPr>
            <p:spPr bwMode="auto">
              <a:xfrm>
                <a:off x="1707" y="106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07" name="Freeform 285"/>
              <p:cNvSpPr>
                <a:spLocks noEditPoints="1"/>
              </p:cNvSpPr>
              <p:nvPr/>
            </p:nvSpPr>
            <p:spPr bwMode="auto">
              <a:xfrm>
                <a:off x="1702" y="106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08" name="Freeform 286"/>
              <p:cNvSpPr>
                <a:spLocks/>
              </p:cNvSpPr>
              <p:nvPr/>
            </p:nvSpPr>
            <p:spPr bwMode="auto">
              <a:xfrm>
                <a:off x="1684" y="117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09" name="Freeform 287"/>
              <p:cNvSpPr>
                <a:spLocks noEditPoints="1"/>
              </p:cNvSpPr>
              <p:nvPr/>
            </p:nvSpPr>
            <p:spPr bwMode="auto">
              <a:xfrm>
                <a:off x="1679" y="116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10" name="Freeform 288"/>
              <p:cNvSpPr>
                <a:spLocks/>
              </p:cNvSpPr>
              <p:nvPr/>
            </p:nvSpPr>
            <p:spPr bwMode="auto">
              <a:xfrm>
                <a:off x="1749" y="1157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11" name="Freeform 289"/>
              <p:cNvSpPr>
                <a:spLocks noEditPoints="1"/>
              </p:cNvSpPr>
              <p:nvPr/>
            </p:nvSpPr>
            <p:spPr bwMode="auto">
              <a:xfrm>
                <a:off x="1745" y="115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12" name="Freeform 290"/>
              <p:cNvSpPr>
                <a:spLocks/>
              </p:cNvSpPr>
              <p:nvPr/>
            </p:nvSpPr>
            <p:spPr bwMode="auto">
              <a:xfrm>
                <a:off x="1851" y="142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13" name="Freeform 291"/>
              <p:cNvSpPr>
                <a:spLocks noEditPoints="1"/>
              </p:cNvSpPr>
              <p:nvPr/>
            </p:nvSpPr>
            <p:spPr bwMode="auto">
              <a:xfrm>
                <a:off x="1846" y="141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14" name="Freeform 292"/>
              <p:cNvSpPr>
                <a:spLocks/>
              </p:cNvSpPr>
              <p:nvPr/>
            </p:nvSpPr>
            <p:spPr bwMode="auto">
              <a:xfrm>
                <a:off x="1887" y="145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15" name="Freeform 293"/>
              <p:cNvSpPr>
                <a:spLocks noEditPoints="1"/>
              </p:cNvSpPr>
              <p:nvPr/>
            </p:nvSpPr>
            <p:spPr bwMode="auto">
              <a:xfrm>
                <a:off x="1882" y="144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16" name="Freeform 294"/>
              <p:cNvSpPr>
                <a:spLocks/>
              </p:cNvSpPr>
              <p:nvPr/>
            </p:nvSpPr>
            <p:spPr bwMode="auto">
              <a:xfrm>
                <a:off x="1735" y="122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17" name="Freeform 295"/>
              <p:cNvSpPr>
                <a:spLocks noEditPoints="1"/>
              </p:cNvSpPr>
              <p:nvPr/>
            </p:nvSpPr>
            <p:spPr bwMode="auto">
              <a:xfrm>
                <a:off x="1730" y="122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18" name="Freeform 296"/>
              <p:cNvSpPr>
                <a:spLocks/>
              </p:cNvSpPr>
              <p:nvPr/>
            </p:nvSpPr>
            <p:spPr bwMode="auto">
              <a:xfrm>
                <a:off x="2458" y="1266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19" name="Freeform 297"/>
              <p:cNvSpPr>
                <a:spLocks noEditPoints="1"/>
              </p:cNvSpPr>
              <p:nvPr/>
            </p:nvSpPr>
            <p:spPr bwMode="auto">
              <a:xfrm>
                <a:off x="2453" y="126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20" name="Freeform 298"/>
              <p:cNvSpPr>
                <a:spLocks/>
              </p:cNvSpPr>
              <p:nvPr/>
            </p:nvSpPr>
            <p:spPr bwMode="auto">
              <a:xfrm>
                <a:off x="1570" y="103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21" name="Freeform 299"/>
              <p:cNvSpPr>
                <a:spLocks noEditPoints="1"/>
              </p:cNvSpPr>
              <p:nvPr/>
            </p:nvSpPr>
            <p:spPr bwMode="auto">
              <a:xfrm>
                <a:off x="1565" y="102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22" name="Freeform 300"/>
              <p:cNvSpPr>
                <a:spLocks/>
              </p:cNvSpPr>
              <p:nvPr/>
            </p:nvSpPr>
            <p:spPr bwMode="auto">
              <a:xfrm>
                <a:off x="1564" y="98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23" name="Freeform 301"/>
              <p:cNvSpPr>
                <a:spLocks noEditPoints="1"/>
              </p:cNvSpPr>
              <p:nvPr/>
            </p:nvSpPr>
            <p:spPr bwMode="auto">
              <a:xfrm>
                <a:off x="1559" y="98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24" name="Freeform 302"/>
              <p:cNvSpPr>
                <a:spLocks/>
              </p:cNvSpPr>
              <p:nvPr/>
            </p:nvSpPr>
            <p:spPr bwMode="auto">
              <a:xfrm>
                <a:off x="2305" y="92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25" name="Freeform 303"/>
              <p:cNvSpPr>
                <a:spLocks noEditPoints="1"/>
              </p:cNvSpPr>
              <p:nvPr/>
            </p:nvSpPr>
            <p:spPr bwMode="auto">
              <a:xfrm>
                <a:off x="2299" y="918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26" name="Freeform 304"/>
              <p:cNvSpPr>
                <a:spLocks/>
              </p:cNvSpPr>
              <p:nvPr/>
            </p:nvSpPr>
            <p:spPr bwMode="auto">
              <a:xfrm>
                <a:off x="1581" y="98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27" name="Freeform 305"/>
              <p:cNvSpPr>
                <a:spLocks noEditPoints="1"/>
              </p:cNvSpPr>
              <p:nvPr/>
            </p:nvSpPr>
            <p:spPr bwMode="auto">
              <a:xfrm>
                <a:off x="1576" y="98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28" name="Freeform 306"/>
              <p:cNvSpPr>
                <a:spLocks/>
              </p:cNvSpPr>
              <p:nvPr/>
            </p:nvSpPr>
            <p:spPr bwMode="auto">
              <a:xfrm>
                <a:off x="2381" y="219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29" name="Freeform 307"/>
              <p:cNvSpPr>
                <a:spLocks noEditPoints="1"/>
              </p:cNvSpPr>
              <p:nvPr/>
            </p:nvSpPr>
            <p:spPr bwMode="auto">
              <a:xfrm>
                <a:off x="2375" y="2190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30" name="Freeform 308"/>
              <p:cNvSpPr>
                <a:spLocks/>
              </p:cNvSpPr>
              <p:nvPr/>
            </p:nvSpPr>
            <p:spPr bwMode="auto">
              <a:xfrm>
                <a:off x="2378" y="223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31" name="Freeform 309"/>
              <p:cNvSpPr>
                <a:spLocks noEditPoints="1"/>
              </p:cNvSpPr>
              <p:nvPr/>
            </p:nvSpPr>
            <p:spPr bwMode="auto">
              <a:xfrm>
                <a:off x="2373" y="2226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32" name="Freeform 310"/>
              <p:cNvSpPr>
                <a:spLocks/>
              </p:cNvSpPr>
              <p:nvPr/>
            </p:nvSpPr>
            <p:spPr bwMode="auto">
              <a:xfrm>
                <a:off x="2086" y="1792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33" name="Freeform 311"/>
              <p:cNvSpPr>
                <a:spLocks noEditPoints="1"/>
              </p:cNvSpPr>
              <p:nvPr/>
            </p:nvSpPr>
            <p:spPr bwMode="auto">
              <a:xfrm>
                <a:off x="2082" y="1787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34" name="Freeform 312"/>
              <p:cNvSpPr>
                <a:spLocks/>
              </p:cNvSpPr>
              <p:nvPr/>
            </p:nvSpPr>
            <p:spPr bwMode="auto">
              <a:xfrm>
                <a:off x="2108" y="182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35" name="Freeform 313"/>
              <p:cNvSpPr>
                <a:spLocks noEditPoints="1"/>
              </p:cNvSpPr>
              <p:nvPr/>
            </p:nvSpPr>
            <p:spPr bwMode="auto">
              <a:xfrm>
                <a:off x="2103" y="182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36" name="Freeform 314"/>
              <p:cNvSpPr>
                <a:spLocks/>
              </p:cNvSpPr>
              <p:nvPr/>
            </p:nvSpPr>
            <p:spPr bwMode="auto">
              <a:xfrm>
                <a:off x="1928" y="1557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37" name="Freeform 315"/>
              <p:cNvSpPr>
                <a:spLocks noEditPoints="1"/>
              </p:cNvSpPr>
              <p:nvPr/>
            </p:nvSpPr>
            <p:spPr bwMode="auto">
              <a:xfrm>
                <a:off x="1923" y="155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38" name="Freeform 316"/>
              <p:cNvSpPr>
                <a:spLocks/>
              </p:cNvSpPr>
              <p:nvPr/>
            </p:nvSpPr>
            <p:spPr bwMode="auto">
              <a:xfrm>
                <a:off x="1947" y="1607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39" name="Freeform 317"/>
              <p:cNvSpPr>
                <a:spLocks noEditPoints="1"/>
              </p:cNvSpPr>
              <p:nvPr/>
            </p:nvSpPr>
            <p:spPr bwMode="auto">
              <a:xfrm>
                <a:off x="1942" y="160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40" name="Freeform 318"/>
              <p:cNvSpPr>
                <a:spLocks/>
              </p:cNvSpPr>
              <p:nvPr/>
            </p:nvSpPr>
            <p:spPr bwMode="auto">
              <a:xfrm>
                <a:off x="1532" y="1025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41" name="Freeform 319"/>
              <p:cNvSpPr>
                <a:spLocks noEditPoints="1"/>
              </p:cNvSpPr>
              <p:nvPr/>
            </p:nvSpPr>
            <p:spPr bwMode="auto">
              <a:xfrm>
                <a:off x="1527" y="1020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42" name="Freeform 320"/>
              <p:cNvSpPr>
                <a:spLocks/>
              </p:cNvSpPr>
              <p:nvPr/>
            </p:nvSpPr>
            <p:spPr bwMode="auto">
              <a:xfrm>
                <a:off x="1569" y="103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43" name="Freeform 321"/>
              <p:cNvSpPr>
                <a:spLocks noEditPoints="1"/>
              </p:cNvSpPr>
              <p:nvPr/>
            </p:nvSpPr>
            <p:spPr bwMode="auto">
              <a:xfrm>
                <a:off x="1564" y="103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44" name="Freeform 322"/>
              <p:cNvSpPr>
                <a:spLocks/>
              </p:cNvSpPr>
              <p:nvPr/>
            </p:nvSpPr>
            <p:spPr bwMode="auto">
              <a:xfrm>
                <a:off x="1550" y="94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45" name="Freeform 323"/>
              <p:cNvSpPr>
                <a:spLocks noEditPoints="1"/>
              </p:cNvSpPr>
              <p:nvPr/>
            </p:nvSpPr>
            <p:spPr bwMode="auto">
              <a:xfrm>
                <a:off x="1546" y="93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46" name="Freeform 324"/>
              <p:cNvSpPr>
                <a:spLocks/>
              </p:cNvSpPr>
              <p:nvPr/>
            </p:nvSpPr>
            <p:spPr bwMode="auto">
              <a:xfrm>
                <a:off x="1928" y="144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47" name="Freeform 325"/>
              <p:cNvSpPr>
                <a:spLocks noEditPoints="1"/>
              </p:cNvSpPr>
              <p:nvPr/>
            </p:nvSpPr>
            <p:spPr bwMode="auto">
              <a:xfrm>
                <a:off x="1923" y="1440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48" name="Freeform 326"/>
              <p:cNvSpPr>
                <a:spLocks/>
              </p:cNvSpPr>
              <p:nvPr/>
            </p:nvSpPr>
            <p:spPr bwMode="auto">
              <a:xfrm>
                <a:off x="1531" y="89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49" name="Freeform 327"/>
              <p:cNvSpPr>
                <a:spLocks noEditPoints="1"/>
              </p:cNvSpPr>
              <p:nvPr/>
            </p:nvSpPr>
            <p:spPr bwMode="auto">
              <a:xfrm>
                <a:off x="1526" y="88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50" name="Freeform 328"/>
              <p:cNvSpPr>
                <a:spLocks/>
              </p:cNvSpPr>
              <p:nvPr/>
            </p:nvSpPr>
            <p:spPr bwMode="auto">
              <a:xfrm>
                <a:off x="1419" y="96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51" name="Freeform 329"/>
              <p:cNvSpPr>
                <a:spLocks noEditPoints="1"/>
              </p:cNvSpPr>
              <p:nvPr/>
            </p:nvSpPr>
            <p:spPr bwMode="auto">
              <a:xfrm>
                <a:off x="1414" y="964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52" name="Freeform 330"/>
              <p:cNvSpPr>
                <a:spLocks/>
              </p:cNvSpPr>
              <p:nvPr/>
            </p:nvSpPr>
            <p:spPr bwMode="auto">
              <a:xfrm>
                <a:off x="1467" y="83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53" name="Freeform 331"/>
              <p:cNvSpPr>
                <a:spLocks noEditPoints="1"/>
              </p:cNvSpPr>
              <p:nvPr/>
            </p:nvSpPr>
            <p:spPr bwMode="auto">
              <a:xfrm>
                <a:off x="1462" y="82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54" name="Freeform 332"/>
              <p:cNvSpPr>
                <a:spLocks/>
              </p:cNvSpPr>
              <p:nvPr/>
            </p:nvSpPr>
            <p:spPr bwMode="auto">
              <a:xfrm>
                <a:off x="2107" y="1692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55" name="Freeform 333"/>
              <p:cNvSpPr>
                <a:spLocks noEditPoints="1"/>
              </p:cNvSpPr>
              <p:nvPr/>
            </p:nvSpPr>
            <p:spPr bwMode="auto">
              <a:xfrm>
                <a:off x="2102" y="1687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56" name="Freeform 334"/>
              <p:cNvSpPr>
                <a:spLocks/>
              </p:cNvSpPr>
              <p:nvPr/>
            </p:nvSpPr>
            <p:spPr bwMode="auto">
              <a:xfrm>
                <a:off x="2018" y="152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57" name="Freeform 335"/>
              <p:cNvSpPr>
                <a:spLocks noEditPoints="1"/>
              </p:cNvSpPr>
              <p:nvPr/>
            </p:nvSpPr>
            <p:spPr bwMode="auto">
              <a:xfrm>
                <a:off x="2014" y="152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58" name="Freeform 336"/>
              <p:cNvSpPr>
                <a:spLocks/>
              </p:cNvSpPr>
              <p:nvPr/>
            </p:nvSpPr>
            <p:spPr bwMode="auto">
              <a:xfrm>
                <a:off x="1613" y="100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59" name="Freeform 337"/>
              <p:cNvSpPr>
                <a:spLocks noEditPoints="1"/>
              </p:cNvSpPr>
              <p:nvPr/>
            </p:nvSpPr>
            <p:spPr bwMode="auto">
              <a:xfrm>
                <a:off x="1608" y="999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60" name="Freeform 338"/>
              <p:cNvSpPr>
                <a:spLocks/>
              </p:cNvSpPr>
              <p:nvPr/>
            </p:nvSpPr>
            <p:spPr bwMode="auto">
              <a:xfrm>
                <a:off x="1532" y="104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61" name="Freeform 339"/>
              <p:cNvSpPr>
                <a:spLocks noEditPoints="1"/>
              </p:cNvSpPr>
              <p:nvPr/>
            </p:nvSpPr>
            <p:spPr bwMode="auto">
              <a:xfrm>
                <a:off x="1527" y="103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62" name="Freeform 340"/>
              <p:cNvSpPr>
                <a:spLocks/>
              </p:cNvSpPr>
              <p:nvPr/>
            </p:nvSpPr>
            <p:spPr bwMode="auto">
              <a:xfrm>
                <a:off x="1629" y="104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63" name="Freeform 341"/>
              <p:cNvSpPr>
                <a:spLocks noEditPoints="1"/>
              </p:cNvSpPr>
              <p:nvPr/>
            </p:nvSpPr>
            <p:spPr bwMode="auto">
              <a:xfrm>
                <a:off x="1625" y="104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64" name="Freeform 342"/>
              <p:cNvSpPr>
                <a:spLocks/>
              </p:cNvSpPr>
              <p:nvPr/>
            </p:nvSpPr>
            <p:spPr bwMode="auto">
              <a:xfrm>
                <a:off x="1495" y="76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65" name="Freeform 343"/>
              <p:cNvSpPr>
                <a:spLocks noEditPoints="1"/>
              </p:cNvSpPr>
              <p:nvPr/>
            </p:nvSpPr>
            <p:spPr bwMode="auto">
              <a:xfrm>
                <a:off x="1491" y="76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66" name="Freeform 344"/>
              <p:cNvSpPr>
                <a:spLocks/>
              </p:cNvSpPr>
              <p:nvPr/>
            </p:nvSpPr>
            <p:spPr bwMode="auto">
              <a:xfrm>
                <a:off x="1459" y="5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67" name="Freeform 345"/>
              <p:cNvSpPr>
                <a:spLocks noEditPoints="1"/>
              </p:cNvSpPr>
              <p:nvPr/>
            </p:nvSpPr>
            <p:spPr bwMode="auto">
              <a:xfrm>
                <a:off x="1454" y="5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68" name="Freeform 346"/>
              <p:cNvSpPr>
                <a:spLocks/>
              </p:cNvSpPr>
              <p:nvPr/>
            </p:nvSpPr>
            <p:spPr bwMode="auto">
              <a:xfrm>
                <a:off x="1405" y="75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69" name="Freeform 347"/>
              <p:cNvSpPr>
                <a:spLocks noEditPoints="1"/>
              </p:cNvSpPr>
              <p:nvPr/>
            </p:nvSpPr>
            <p:spPr bwMode="auto">
              <a:xfrm>
                <a:off x="1400" y="75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70" name="Freeform 348"/>
              <p:cNvSpPr>
                <a:spLocks/>
              </p:cNvSpPr>
              <p:nvPr/>
            </p:nvSpPr>
            <p:spPr bwMode="auto">
              <a:xfrm>
                <a:off x="1348" y="75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71" name="Freeform 349"/>
              <p:cNvSpPr>
                <a:spLocks noEditPoints="1"/>
              </p:cNvSpPr>
              <p:nvPr/>
            </p:nvSpPr>
            <p:spPr bwMode="auto">
              <a:xfrm>
                <a:off x="1343" y="750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72" name="Freeform 350"/>
              <p:cNvSpPr>
                <a:spLocks/>
              </p:cNvSpPr>
              <p:nvPr/>
            </p:nvSpPr>
            <p:spPr bwMode="auto">
              <a:xfrm>
                <a:off x="1499" y="104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73" name="Freeform 351"/>
              <p:cNvSpPr>
                <a:spLocks noEditPoints="1"/>
              </p:cNvSpPr>
              <p:nvPr/>
            </p:nvSpPr>
            <p:spPr bwMode="auto">
              <a:xfrm>
                <a:off x="1494" y="104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74" name="Freeform 352"/>
              <p:cNvSpPr>
                <a:spLocks/>
              </p:cNvSpPr>
              <p:nvPr/>
            </p:nvSpPr>
            <p:spPr bwMode="auto">
              <a:xfrm>
                <a:off x="1366" y="713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75" name="Freeform 353"/>
              <p:cNvSpPr>
                <a:spLocks noEditPoints="1"/>
              </p:cNvSpPr>
              <p:nvPr/>
            </p:nvSpPr>
            <p:spPr bwMode="auto">
              <a:xfrm>
                <a:off x="1361" y="70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76" name="Freeform 354"/>
              <p:cNvSpPr>
                <a:spLocks/>
              </p:cNvSpPr>
              <p:nvPr/>
            </p:nvSpPr>
            <p:spPr bwMode="auto">
              <a:xfrm>
                <a:off x="1374" y="81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77" name="Freeform 355"/>
              <p:cNvSpPr>
                <a:spLocks noEditPoints="1"/>
              </p:cNvSpPr>
              <p:nvPr/>
            </p:nvSpPr>
            <p:spPr bwMode="auto">
              <a:xfrm>
                <a:off x="1369" y="812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78" name="Freeform 356"/>
              <p:cNvSpPr>
                <a:spLocks/>
              </p:cNvSpPr>
              <p:nvPr/>
            </p:nvSpPr>
            <p:spPr bwMode="auto">
              <a:xfrm>
                <a:off x="1241" y="65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79" name="Freeform 357"/>
              <p:cNvSpPr>
                <a:spLocks noEditPoints="1"/>
              </p:cNvSpPr>
              <p:nvPr/>
            </p:nvSpPr>
            <p:spPr bwMode="auto">
              <a:xfrm>
                <a:off x="1236" y="653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80" name="Freeform 358"/>
              <p:cNvSpPr>
                <a:spLocks/>
              </p:cNvSpPr>
              <p:nvPr/>
            </p:nvSpPr>
            <p:spPr bwMode="auto">
              <a:xfrm>
                <a:off x="1841" y="137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81" name="Freeform 359"/>
              <p:cNvSpPr>
                <a:spLocks noEditPoints="1"/>
              </p:cNvSpPr>
              <p:nvPr/>
            </p:nvSpPr>
            <p:spPr bwMode="auto">
              <a:xfrm>
                <a:off x="1837" y="136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82" name="Freeform 360"/>
              <p:cNvSpPr>
                <a:spLocks/>
              </p:cNvSpPr>
              <p:nvPr/>
            </p:nvSpPr>
            <p:spPr bwMode="auto">
              <a:xfrm>
                <a:off x="1660" y="111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83" name="Freeform 361"/>
              <p:cNvSpPr>
                <a:spLocks noEditPoints="1"/>
              </p:cNvSpPr>
              <p:nvPr/>
            </p:nvSpPr>
            <p:spPr bwMode="auto">
              <a:xfrm>
                <a:off x="1655" y="110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84" name="Freeform 362"/>
              <p:cNvSpPr>
                <a:spLocks/>
              </p:cNvSpPr>
              <p:nvPr/>
            </p:nvSpPr>
            <p:spPr bwMode="auto">
              <a:xfrm>
                <a:off x="1863" y="134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85" name="Freeform 363"/>
              <p:cNvSpPr>
                <a:spLocks noEditPoints="1"/>
              </p:cNvSpPr>
              <p:nvPr/>
            </p:nvSpPr>
            <p:spPr bwMode="auto">
              <a:xfrm>
                <a:off x="1859" y="1338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86" name="Freeform 364"/>
              <p:cNvSpPr>
                <a:spLocks/>
              </p:cNvSpPr>
              <p:nvPr/>
            </p:nvSpPr>
            <p:spPr bwMode="auto">
              <a:xfrm>
                <a:off x="1983" y="142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87" name="Freeform 365"/>
              <p:cNvSpPr>
                <a:spLocks noEditPoints="1"/>
              </p:cNvSpPr>
              <p:nvPr/>
            </p:nvSpPr>
            <p:spPr bwMode="auto">
              <a:xfrm>
                <a:off x="1978" y="142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88" name="Freeform 366"/>
              <p:cNvSpPr>
                <a:spLocks/>
              </p:cNvSpPr>
              <p:nvPr/>
            </p:nvSpPr>
            <p:spPr bwMode="auto">
              <a:xfrm>
                <a:off x="1552" y="89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89" name="Freeform 367"/>
              <p:cNvSpPr>
                <a:spLocks noEditPoints="1"/>
              </p:cNvSpPr>
              <p:nvPr/>
            </p:nvSpPr>
            <p:spPr bwMode="auto">
              <a:xfrm>
                <a:off x="1547" y="89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90" name="Freeform 368"/>
              <p:cNvSpPr>
                <a:spLocks/>
              </p:cNvSpPr>
              <p:nvPr/>
            </p:nvSpPr>
            <p:spPr bwMode="auto">
              <a:xfrm>
                <a:off x="1579" y="101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91" name="Freeform 369"/>
              <p:cNvSpPr>
                <a:spLocks noEditPoints="1"/>
              </p:cNvSpPr>
              <p:nvPr/>
            </p:nvSpPr>
            <p:spPr bwMode="auto">
              <a:xfrm>
                <a:off x="1574" y="1005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92" name="Freeform 370"/>
              <p:cNvSpPr>
                <a:spLocks/>
              </p:cNvSpPr>
              <p:nvPr/>
            </p:nvSpPr>
            <p:spPr bwMode="auto">
              <a:xfrm>
                <a:off x="1495" y="112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93" name="Freeform 371"/>
              <p:cNvSpPr>
                <a:spLocks noEditPoints="1"/>
              </p:cNvSpPr>
              <p:nvPr/>
            </p:nvSpPr>
            <p:spPr bwMode="auto">
              <a:xfrm>
                <a:off x="1490" y="112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94" name="Freeform 372"/>
              <p:cNvSpPr>
                <a:spLocks/>
              </p:cNvSpPr>
              <p:nvPr/>
            </p:nvSpPr>
            <p:spPr bwMode="auto">
              <a:xfrm>
                <a:off x="1731" y="133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95" name="Freeform 373"/>
              <p:cNvSpPr>
                <a:spLocks noEditPoints="1"/>
              </p:cNvSpPr>
              <p:nvPr/>
            </p:nvSpPr>
            <p:spPr bwMode="auto">
              <a:xfrm>
                <a:off x="1726" y="1335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96" name="Freeform 374"/>
              <p:cNvSpPr>
                <a:spLocks/>
              </p:cNvSpPr>
              <p:nvPr/>
            </p:nvSpPr>
            <p:spPr bwMode="auto">
              <a:xfrm>
                <a:off x="1740" y="138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97" name="Freeform 375"/>
              <p:cNvSpPr>
                <a:spLocks noEditPoints="1"/>
              </p:cNvSpPr>
              <p:nvPr/>
            </p:nvSpPr>
            <p:spPr bwMode="auto">
              <a:xfrm>
                <a:off x="1735" y="138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98" name="Freeform 376"/>
              <p:cNvSpPr>
                <a:spLocks/>
              </p:cNvSpPr>
              <p:nvPr/>
            </p:nvSpPr>
            <p:spPr bwMode="auto">
              <a:xfrm>
                <a:off x="1889" y="154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099" name="Freeform 377"/>
              <p:cNvSpPr>
                <a:spLocks noEditPoints="1"/>
              </p:cNvSpPr>
              <p:nvPr/>
            </p:nvSpPr>
            <p:spPr bwMode="auto">
              <a:xfrm>
                <a:off x="1884" y="154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00" name="Freeform 378"/>
              <p:cNvSpPr>
                <a:spLocks/>
              </p:cNvSpPr>
              <p:nvPr/>
            </p:nvSpPr>
            <p:spPr bwMode="auto">
              <a:xfrm>
                <a:off x="1959" y="168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01" name="Freeform 379"/>
              <p:cNvSpPr>
                <a:spLocks noEditPoints="1"/>
              </p:cNvSpPr>
              <p:nvPr/>
            </p:nvSpPr>
            <p:spPr bwMode="auto">
              <a:xfrm>
                <a:off x="1954" y="168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02" name="Freeform 380"/>
              <p:cNvSpPr>
                <a:spLocks/>
              </p:cNvSpPr>
              <p:nvPr/>
            </p:nvSpPr>
            <p:spPr bwMode="auto">
              <a:xfrm>
                <a:off x="2098" y="1742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03" name="Freeform 381"/>
              <p:cNvSpPr>
                <a:spLocks noEditPoints="1"/>
              </p:cNvSpPr>
              <p:nvPr/>
            </p:nvSpPr>
            <p:spPr bwMode="auto">
              <a:xfrm>
                <a:off x="2093" y="1737"/>
                <a:ext cx="118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04" name="Freeform 382"/>
              <p:cNvSpPr>
                <a:spLocks/>
              </p:cNvSpPr>
              <p:nvPr/>
            </p:nvSpPr>
            <p:spPr bwMode="auto">
              <a:xfrm>
                <a:off x="2122" y="1792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05" name="Freeform 383"/>
              <p:cNvSpPr>
                <a:spLocks noEditPoints="1"/>
              </p:cNvSpPr>
              <p:nvPr/>
            </p:nvSpPr>
            <p:spPr bwMode="auto">
              <a:xfrm>
                <a:off x="2117" y="1787"/>
                <a:ext cx="118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06" name="Freeform 384"/>
              <p:cNvSpPr>
                <a:spLocks/>
              </p:cNvSpPr>
              <p:nvPr/>
            </p:nvSpPr>
            <p:spPr bwMode="auto">
              <a:xfrm>
                <a:off x="1954" y="1542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07" name="Freeform 385"/>
              <p:cNvSpPr>
                <a:spLocks noEditPoints="1"/>
              </p:cNvSpPr>
              <p:nvPr/>
            </p:nvSpPr>
            <p:spPr bwMode="auto">
              <a:xfrm>
                <a:off x="1949" y="1537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08" name="Freeform 386"/>
              <p:cNvSpPr>
                <a:spLocks/>
              </p:cNvSpPr>
              <p:nvPr/>
            </p:nvSpPr>
            <p:spPr bwMode="auto">
              <a:xfrm>
                <a:off x="1527" y="93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09" name="Freeform 387"/>
              <p:cNvSpPr>
                <a:spLocks noEditPoints="1"/>
              </p:cNvSpPr>
              <p:nvPr/>
            </p:nvSpPr>
            <p:spPr bwMode="auto">
              <a:xfrm>
                <a:off x="1522" y="926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10" name="Freeform 388"/>
              <p:cNvSpPr>
                <a:spLocks/>
              </p:cNvSpPr>
              <p:nvPr/>
            </p:nvSpPr>
            <p:spPr bwMode="auto">
              <a:xfrm>
                <a:off x="1599" y="114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11" name="Freeform 389"/>
              <p:cNvSpPr>
                <a:spLocks noEditPoints="1"/>
              </p:cNvSpPr>
              <p:nvPr/>
            </p:nvSpPr>
            <p:spPr bwMode="auto">
              <a:xfrm>
                <a:off x="1594" y="114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12" name="Freeform 390"/>
              <p:cNvSpPr>
                <a:spLocks/>
              </p:cNvSpPr>
              <p:nvPr/>
            </p:nvSpPr>
            <p:spPr bwMode="auto">
              <a:xfrm>
                <a:off x="1736" y="100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13" name="Freeform 391"/>
              <p:cNvSpPr>
                <a:spLocks noEditPoints="1"/>
              </p:cNvSpPr>
              <p:nvPr/>
            </p:nvSpPr>
            <p:spPr bwMode="auto">
              <a:xfrm>
                <a:off x="1732" y="1003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14" name="Freeform 392"/>
              <p:cNvSpPr>
                <a:spLocks/>
              </p:cNvSpPr>
              <p:nvPr/>
            </p:nvSpPr>
            <p:spPr bwMode="auto">
              <a:xfrm>
                <a:off x="1613" y="132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15" name="Freeform 393"/>
              <p:cNvSpPr>
                <a:spLocks noEditPoints="1"/>
              </p:cNvSpPr>
              <p:nvPr/>
            </p:nvSpPr>
            <p:spPr bwMode="auto">
              <a:xfrm>
                <a:off x="1608" y="1323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16" name="Freeform 394"/>
              <p:cNvSpPr>
                <a:spLocks/>
              </p:cNvSpPr>
              <p:nvPr/>
            </p:nvSpPr>
            <p:spPr bwMode="auto">
              <a:xfrm>
                <a:off x="2028" y="152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17" name="Freeform 395"/>
              <p:cNvSpPr>
                <a:spLocks noEditPoints="1"/>
              </p:cNvSpPr>
              <p:nvPr/>
            </p:nvSpPr>
            <p:spPr bwMode="auto">
              <a:xfrm>
                <a:off x="2023" y="1520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18" name="Freeform 396"/>
              <p:cNvSpPr>
                <a:spLocks/>
              </p:cNvSpPr>
              <p:nvPr/>
            </p:nvSpPr>
            <p:spPr bwMode="auto">
              <a:xfrm>
                <a:off x="1985" y="1780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19" name="Freeform 397"/>
              <p:cNvSpPr>
                <a:spLocks noEditPoints="1"/>
              </p:cNvSpPr>
              <p:nvPr/>
            </p:nvSpPr>
            <p:spPr bwMode="auto">
              <a:xfrm>
                <a:off x="1981" y="177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20" name="Freeform 398"/>
              <p:cNvSpPr>
                <a:spLocks/>
              </p:cNvSpPr>
              <p:nvPr/>
            </p:nvSpPr>
            <p:spPr bwMode="auto">
              <a:xfrm>
                <a:off x="1868" y="1542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21" name="Freeform 399"/>
              <p:cNvSpPr>
                <a:spLocks noEditPoints="1"/>
              </p:cNvSpPr>
              <p:nvPr/>
            </p:nvSpPr>
            <p:spPr bwMode="auto">
              <a:xfrm>
                <a:off x="1863" y="1537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22" name="Freeform 400"/>
              <p:cNvSpPr>
                <a:spLocks/>
              </p:cNvSpPr>
              <p:nvPr/>
            </p:nvSpPr>
            <p:spPr bwMode="auto">
              <a:xfrm>
                <a:off x="1779" y="153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23" name="Freeform 401"/>
              <p:cNvSpPr>
                <a:spLocks noEditPoints="1"/>
              </p:cNvSpPr>
              <p:nvPr/>
            </p:nvSpPr>
            <p:spPr bwMode="auto">
              <a:xfrm>
                <a:off x="1774" y="1529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24" name="Freeform 402"/>
              <p:cNvSpPr>
                <a:spLocks/>
              </p:cNvSpPr>
              <p:nvPr/>
            </p:nvSpPr>
            <p:spPr bwMode="auto">
              <a:xfrm>
                <a:off x="1714" y="118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25" name="Freeform 403"/>
              <p:cNvSpPr>
                <a:spLocks noEditPoints="1"/>
              </p:cNvSpPr>
              <p:nvPr/>
            </p:nvSpPr>
            <p:spPr bwMode="auto">
              <a:xfrm>
                <a:off x="1709" y="118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26" name="Freeform 404"/>
              <p:cNvSpPr>
                <a:spLocks/>
              </p:cNvSpPr>
              <p:nvPr/>
            </p:nvSpPr>
            <p:spPr bwMode="auto">
              <a:xfrm>
                <a:off x="1978" y="149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27" name="Freeform 405"/>
              <p:cNvSpPr>
                <a:spLocks noEditPoints="1"/>
              </p:cNvSpPr>
              <p:nvPr/>
            </p:nvSpPr>
            <p:spPr bwMode="auto">
              <a:xfrm>
                <a:off x="1973" y="1490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28" name="Freeform 406"/>
              <p:cNvSpPr>
                <a:spLocks/>
              </p:cNvSpPr>
              <p:nvPr/>
            </p:nvSpPr>
            <p:spPr bwMode="auto">
              <a:xfrm>
                <a:off x="1897" y="141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grpSp>
          <p:nvGrpSpPr>
            <p:cNvPr id="4" name="Group 608"/>
            <p:cNvGrpSpPr>
              <a:grpSpLocks/>
            </p:cNvGrpSpPr>
            <p:nvPr/>
          </p:nvGrpSpPr>
          <p:grpSpPr bwMode="auto">
            <a:xfrm>
              <a:off x="1666875" y="952500"/>
              <a:ext cx="4478338" cy="4273550"/>
              <a:chOff x="1050" y="600"/>
              <a:chExt cx="2821" cy="2692"/>
            </a:xfrm>
          </p:grpSpPr>
          <p:sp>
            <p:nvSpPr>
              <p:cNvPr id="729" name="Freeform 408"/>
              <p:cNvSpPr>
                <a:spLocks noEditPoints="1"/>
              </p:cNvSpPr>
              <p:nvPr/>
            </p:nvSpPr>
            <p:spPr bwMode="auto">
              <a:xfrm>
                <a:off x="1892" y="141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30" name="Freeform 409"/>
              <p:cNvSpPr>
                <a:spLocks/>
              </p:cNvSpPr>
              <p:nvPr/>
            </p:nvSpPr>
            <p:spPr bwMode="auto">
              <a:xfrm>
                <a:off x="1616" y="79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31" name="Freeform 410"/>
              <p:cNvSpPr>
                <a:spLocks noEditPoints="1"/>
              </p:cNvSpPr>
              <p:nvPr/>
            </p:nvSpPr>
            <p:spPr bwMode="auto">
              <a:xfrm>
                <a:off x="1611" y="79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32" name="Freeform 411"/>
              <p:cNvSpPr>
                <a:spLocks/>
              </p:cNvSpPr>
              <p:nvPr/>
            </p:nvSpPr>
            <p:spPr bwMode="auto">
              <a:xfrm>
                <a:off x="1647" y="105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33" name="Freeform 412"/>
              <p:cNvSpPr>
                <a:spLocks noEditPoints="1"/>
              </p:cNvSpPr>
              <p:nvPr/>
            </p:nvSpPr>
            <p:spPr bwMode="auto">
              <a:xfrm>
                <a:off x="1642" y="104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34" name="Freeform 413"/>
              <p:cNvSpPr>
                <a:spLocks/>
              </p:cNvSpPr>
              <p:nvPr/>
            </p:nvSpPr>
            <p:spPr bwMode="auto">
              <a:xfrm>
                <a:off x="1949" y="107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35" name="Freeform 414"/>
              <p:cNvSpPr>
                <a:spLocks noEditPoints="1"/>
              </p:cNvSpPr>
              <p:nvPr/>
            </p:nvSpPr>
            <p:spPr bwMode="auto">
              <a:xfrm>
                <a:off x="1944" y="107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36" name="Freeform 415"/>
              <p:cNvSpPr>
                <a:spLocks/>
              </p:cNvSpPr>
              <p:nvPr/>
            </p:nvSpPr>
            <p:spPr bwMode="auto">
              <a:xfrm>
                <a:off x="1879" y="1410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37" name="Freeform 416"/>
              <p:cNvSpPr>
                <a:spLocks noEditPoints="1"/>
              </p:cNvSpPr>
              <p:nvPr/>
            </p:nvSpPr>
            <p:spPr bwMode="auto">
              <a:xfrm>
                <a:off x="1874" y="140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38" name="Freeform 417"/>
              <p:cNvSpPr>
                <a:spLocks/>
              </p:cNvSpPr>
              <p:nvPr/>
            </p:nvSpPr>
            <p:spPr bwMode="auto">
              <a:xfrm>
                <a:off x="1698" y="122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39" name="Freeform 418"/>
              <p:cNvSpPr>
                <a:spLocks noEditPoints="1"/>
              </p:cNvSpPr>
              <p:nvPr/>
            </p:nvSpPr>
            <p:spPr bwMode="auto">
              <a:xfrm>
                <a:off x="1693" y="1220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40" name="Freeform 419"/>
              <p:cNvSpPr>
                <a:spLocks/>
              </p:cNvSpPr>
              <p:nvPr/>
            </p:nvSpPr>
            <p:spPr bwMode="auto">
              <a:xfrm>
                <a:off x="1154" y="60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41" name="Freeform 420"/>
              <p:cNvSpPr>
                <a:spLocks noEditPoints="1"/>
              </p:cNvSpPr>
              <p:nvPr/>
            </p:nvSpPr>
            <p:spPr bwMode="auto">
              <a:xfrm>
                <a:off x="1150" y="600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42" name="Freeform 421"/>
              <p:cNvSpPr>
                <a:spLocks/>
              </p:cNvSpPr>
              <p:nvPr/>
            </p:nvSpPr>
            <p:spPr bwMode="auto">
              <a:xfrm>
                <a:off x="1242" y="88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43" name="Freeform 422"/>
              <p:cNvSpPr>
                <a:spLocks noEditPoints="1"/>
              </p:cNvSpPr>
              <p:nvPr/>
            </p:nvSpPr>
            <p:spPr bwMode="auto">
              <a:xfrm>
                <a:off x="1237" y="87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44" name="Freeform 423"/>
              <p:cNvSpPr>
                <a:spLocks/>
              </p:cNvSpPr>
              <p:nvPr/>
            </p:nvSpPr>
            <p:spPr bwMode="auto">
              <a:xfrm>
                <a:off x="1425" y="148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45" name="Freeform 424"/>
              <p:cNvSpPr>
                <a:spLocks noEditPoints="1"/>
              </p:cNvSpPr>
              <p:nvPr/>
            </p:nvSpPr>
            <p:spPr bwMode="auto">
              <a:xfrm>
                <a:off x="1420" y="147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46" name="Freeform 425"/>
              <p:cNvSpPr>
                <a:spLocks/>
              </p:cNvSpPr>
              <p:nvPr/>
            </p:nvSpPr>
            <p:spPr bwMode="auto">
              <a:xfrm>
                <a:off x="1510" y="142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47" name="Freeform 426"/>
              <p:cNvSpPr>
                <a:spLocks noEditPoints="1"/>
              </p:cNvSpPr>
              <p:nvPr/>
            </p:nvSpPr>
            <p:spPr bwMode="auto">
              <a:xfrm>
                <a:off x="1505" y="141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48" name="Freeform 427"/>
              <p:cNvSpPr>
                <a:spLocks/>
              </p:cNvSpPr>
              <p:nvPr/>
            </p:nvSpPr>
            <p:spPr bwMode="auto">
              <a:xfrm>
                <a:off x="1442" y="1386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49" name="Freeform 428"/>
              <p:cNvSpPr>
                <a:spLocks noEditPoints="1"/>
              </p:cNvSpPr>
              <p:nvPr/>
            </p:nvSpPr>
            <p:spPr bwMode="auto">
              <a:xfrm>
                <a:off x="1437" y="138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50" name="Freeform 429"/>
              <p:cNvSpPr>
                <a:spLocks/>
              </p:cNvSpPr>
              <p:nvPr/>
            </p:nvSpPr>
            <p:spPr bwMode="auto">
              <a:xfrm>
                <a:off x="1401" y="147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51" name="Freeform 430"/>
              <p:cNvSpPr>
                <a:spLocks noEditPoints="1"/>
              </p:cNvSpPr>
              <p:nvPr/>
            </p:nvSpPr>
            <p:spPr bwMode="auto">
              <a:xfrm>
                <a:off x="1396" y="147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52" name="Freeform 431"/>
              <p:cNvSpPr>
                <a:spLocks/>
              </p:cNvSpPr>
              <p:nvPr/>
            </p:nvSpPr>
            <p:spPr bwMode="auto">
              <a:xfrm>
                <a:off x="1408" y="133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53" name="Freeform 432"/>
              <p:cNvSpPr>
                <a:spLocks noEditPoints="1"/>
              </p:cNvSpPr>
              <p:nvPr/>
            </p:nvSpPr>
            <p:spPr bwMode="auto">
              <a:xfrm>
                <a:off x="1403" y="133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54" name="Freeform 433"/>
              <p:cNvSpPr>
                <a:spLocks/>
              </p:cNvSpPr>
              <p:nvPr/>
            </p:nvSpPr>
            <p:spPr bwMode="auto">
              <a:xfrm>
                <a:off x="1436" y="133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55" name="Freeform 434"/>
              <p:cNvSpPr>
                <a:spLocks noEditPoints="1"/>
              </p:cNvSpPr>
              <p:nvPr/>
            </p:nvSpPr>
            <p:spPr bwMode="auto">
              <a:xfrm>
                <a:off x="1431" y="133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56" name="Freeform 435"/>
              <p:cNvSpPr>
                <a:spLocks/>
              </p:cNvSpPr>
              <p:nvPr/>
            </p:nvSpPr>
            <p:spPr bwMode="auto">
              <a:xfrm>
                <a:off x="1381" y="1166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57" name="Freeform 436"/>
              <p:cNvSpPr>
                <a:spLocks noEditPoints="1"/>
              </p:cNvSpPr>
              <p:nvPr/>
            </p:nvSpPr>
            <p:spPr bwMode="auto">
              <a:xfrm>
                <a:off x="1376" y="116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58" name="Freeform 437"/>
              <p:cNvSpPr>
                <a:spLocks/>
              </p:cNvSpPr>
              <p:nvPr/>
            </p:nvSpPr>
            <p:spPr bwMode="auto">
              <a:xfrm>
                <a:off x="1408" y="108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59" name="Freeform 438"/>
              <p:cNvSpPr>
                <a:spLocks noEditPoints="1"/>
              </p:cNvSpPr>
              <p:nvPr/>
            </p:nvSpPr>
            <p:spPr bwMode="auto">
              <a:xfrm>
                <a:off x="1403" y="108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60" name="Freeform 439"/>
              <p:cNvSpPr>
                <a:spLocks/>
              </p:cNvSpPr>
              <p:nvPr/>
            </p:nvSpPr>
            <p:spPr bwMode="auto">
              <a:xfrm>
                <a:off x="1055" y="65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61" name="Freeform 440"/>
              <p:cNvSpPr>
                <a:spLocks noEditPoints="1"/>
              </p:cNvSpPr>
              <p:nvPr/>
            </p:nvSpPr>
            <p:spPr bwMode="auto">
              <a:xfrm>
                <a:off x="1050" y="65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62" name="Freeform 441"/>
              <p:cNvSpPr>
                <a:spLocks/>
              </p:cNvSpPr>
              <p:nvPr/>
            </p:nvSpPr>
            <p:spPr bwMode="auto">
              <a:xfrm>
                <a:off x="1305" y="91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63" name="Freeform 442"/>
              <p:cNvSpPr>
                <a:spLocks noEditPoints="1"/>
              </p:cNvSpPr>
              <p:nvPr/>
            </p:nvSpPr>
            <p:spPr bwMode="auto">
              <a:xfrm>
                <a:off x="1300" y="905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64" name="Freeform 443"/>
              <p:cNvSpPr>
                <a:spLocks/>
              </p:cNvSpPr>
              <p:nvPr/>
            </p:nvSpPr>
            <p:spPr bwMode="auto">
              <a:xfrm>
                <a:off x="1312" y="82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65" name="Freeform 444"/>
              <p:cNvSpPr>
                <a:spLocks noEditPoints="1"/>
              </p:cNvSpPr>
              <p:nvPr/>
            </p:nvSpPr>
            <p:spPr bwMode="auto">
              <a:xfrm>
                <a:off x="1307" y="82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66" name="Freeform 445"/>
              <p:cNvSpPr>
                <a:spLocks/>
              </p:cNvSpPr>
              <p:nvPr/>
            </p:nvSpPr>
            <p:spPr bwMode="auto">
              <a:xfrm>
                <a:off x="1373" y="89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67" name="Freeform 446"/>
              <p:cNvSpPr>
                <a:spLocks noEditPoints="1"/>
              </p:cNvSpPr>
              <p:nvPr/>
            </p:nvSpPr>
            <p:spPr bwMode="auto">
              <a:xfrm>
                <a:off x="1369" y="88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68" name="Freeform 447"/>
              <p:cNvSpPr>
                <a:spLocks/>
              </p:cNvSpPr>
              <p:nvPr/>
            </p:nvSpPr>
            <p:spPr bwMode="auto">
              <a:xfrm>
                <a:off x="1305" y="91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69" name="Freeform 448"/>
              <p:cNvSpPr>
                <a:spLocks noEditPoints="1"/>
              </p:cNvSpPr>
              <p:nvPr/>
            </p:nvSpPr>
            <p:spPr bwMode="auto">
              <a:xfrm>
                <a:off x="1300" y="905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70" name="Freeform 449"/>
              <p:cNvSpPr>
                <a:spLocks/>
              </p:cNvSpPr>
              <p:nvPr/>
            </p:nvSpPr>
            <p:spPr bwMode="auto">
              <a:xfrm>
                <a:off x="1312" y="82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71" name="Freeform 450"/>
              <p:cNvSpPr>
                <a:spLocks noEditPoints="1"/>
              </p:cNvSpPr>
              <p:nvPr/>
            </p:nvSpPr>
            <p:spPr bwMode="auto">
              <a:xfrm>
                <a:off x="1307" y="82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72" name="Freeform 451"/>
              <p:cNvSpPr>
                <a:spLocks/>
              </p:cNvSpPr>
              <p:nvPr/>
            </p:nvSpPr>
            <p:spPr bwMode="auto">
              <a:xfrm>
                <a:off x="1373" y="89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73" name="Freeform 452"/>
              <p:cNvSpPr>
                <a:spLocks noEditPoints="1"/>
              </p:cNvSpPr>
              <p:nvPr/>
            </p:nvSpPr>
            <p:spPr bwMode="auto">
              <a:xfrm>
                <a:off x="1369" y="88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74" name="Freeform 453"/>
              <p:cNvSpPr>
                <a:spLocks/>
              </p:cNvSpPr>
              <p:nvPr/>
            </p:nvSpPr>
            <p:spPr bwMode="auto">
              <a:xfrm>
                <a:off x="1368" y="75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75" name="Freeform 454"/>
              <p:cNvSpPr>
                <a:spLocks noEditPoints="1"/>
              </p:cNvSpPr>
              <p:nvPr/>
            </p:nvSpPr>
            <p:spPr bwMode="auto">
              <a:xfrm>
                <a:off x="1363" y="74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76" name="Freeform 455"/>
              <p:cNvSpPr>
                <a:spLocks/>
              </p:cNvSpPr>
              <p:nvPr/>
            </p:nvSpPr>
            <p:spPr bwMode="auto">
              <a:xfrm>
                <a:off x="1284" y="79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77" name="Freeform 456"/>
              <p:cNvSpPr>
                <a:spLocks noEditPoints="1"/>
              </p:cNvSpPr>
              <p:nvPr/>
            </p:nvSpPr>
            <p:spPr bwMode="auto">
              <a:xfrm>
                <a:off x="1279" y="7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78" name="Freeform 457"/>
              <p:cNvSpPr>
                <a:spLocks/>
              </p:cNvSpPr>
              <p:nvPr/>
            </p:nvSpPr>
            <p:spPr bwMode="auto">
              <a:xfrm>
                <a:off x="1411" y="85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79" name="Freeform 458"/>
              <p:cNvSpPr>
                <a:spLocks noEditPoints="1"/>
              </p:cNvSpPr>
              <p:nvPr/>
            </p:nvSpPr>
            <p:spPr bwMode="auto">
              <a:xfrm>
                <a:off x="1406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80" name="Freeform 459"/>
              <p:cNvSpPr>
                <a:spLocks/>
              </p:cNvSpPr>
              <p:nvPr/>
            </p:nvSpPr>
            <p:spPr bwMode="auto">
              <a:xfrm>
                <a:off x="1372" y="85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81" name="Freeform 460"/>
              <p:cNvSpPr>
                <a:spLocks noEditPoints="1"/>
              </p:cNvSpPr>
              <p:nvPr/>
            </p:nvSpPr>
            <p:spPr bwMode="auto">
              <a:xfrm>
                <a:off x="1367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82" name="Freeform 461"/>
              <p:cNvSpPr>
                <a:spLocks/>
              </p:cNvSpPr>
              <p:nvPr/>
            </p:nvSpPr>
            <p:spPr bwMode="auto">
              <a:xfrm>
                <a:off x="1194" y="75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83" name="Freeform 462"/>
              <p:cNvSpPr>
                <a:spLocks noEditPoints="1"/>
              </p:cNvSpPr>
              <p:nvPr/>
            </p:nvSpPr>
            <p:spPr bwMode="auto">
              <a:xfrm>
                <a:off x="1189" y="74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84" name="Freeform 463"/>
              <p:cNvSpPr>
                <a:spLocks/>
              </p:cNvSpPr>
              <p:nvPr/>
            </p:nvSpPr>
            <p:spPr bwMode="auto">
              <a:xfrm>
                <a:off x="1362" y="95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85" name="Freeform 464"/>
              <p:cNvSpPr>
                <a:spLocks noEditPoints="1"/>
              </p:cNvSpPr>
              <p:nvPr/>
            </p:nvSpPr>
            <p:spPr bwMode="auto">
              <a:xfrm>
                <a:off x="1357" y="94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86" name="Freeform 465"/>
              <p:cNvSpPr>
                <a:spLocks/>
              </p:cNvSpPr>
              <p:nvPr/>
            </p:nvSpPr>
            <p:spPr bwMode="auto">
              <a:xfrm>
                <a:off x="1372" y="94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87" name="Freeform 466"/>
              <p:cNvSpPr>
                <a:spLocks noEditPoints="1"/>
              </p:cNvSpPr>
              <p:nvPr/>
            </p:nvSpPr>
            <p:spPr bwMode="auto">
              <a:xfrm>
                <a:off x="1367" y="94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88" name="Freeform 467"/>
              <p:cNvSpPr>
                <a:spLocks/>
              </p:cNvSpPr>
              <p:nvPr/>
            </p:nvSpPr>
            <p:spPr bwMode="auto">
              <a:xfrm>
                <a:off x="1987" y="187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89" name="Freeform 468"/>
              <p:cNvSpPr>
                <a:spLocks noEditPoints="1"/>
              </p:cNvSpPr>
              <p:nvPr/>
            </p:nvSpPr>
            <p:spPr bwMode="auto">
              <a:xfrm>
                <a:off x="1982" y="1870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90" name="Freeform 469"/>
              <p:cNvSpPr>
                <a:spLocks/>
              </p:cNvSpPr>
              <p:nvPr/>
            </p:nvSpPr>
            <p:spPr bwMode="auto">
              <a:xfrm>
                <a:off x="1959" y="145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91" name="Freeform 470"/>
              <p:cNvSpPr>
                <a:spLocks noEditPoints="1"/>
              </p:cNvSpPr>
              <p:nvPr/>
            </p:nvSpPr>
            <p:spPr bwMode="auto">
              <a:xfrm>
                <a:off x="1954" y="144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92" name="Freeform 471"/>
              <p:cNvSpPr>
                <a:spLocks/>
              </p:cNvSpPr>
              <p:nvPr/>
            </p:nvSpPr>
            <p:spPr bwMode="auto">
              <a:xfrm>
                <a:off x="1665" y="114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93" name="Freeform 472"/>
              <p:cNvSpPr>
                <a:spLocks noEditPoints="1"/>
              </p:cNvSpPr>
              <p:nvPr/>
            </p:nvSpPr>
            <p:spPr bwMode="auto">
              <a:xfrm>
                <a:off x="1660" y="1138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94" name="Freeform 473"/>
              <p:cNvSpPr>
                <a:spLocks/>
              </p:cNvSpPr>
              <p:nvPr/>
            </p:nvSpPr>
            <p:spPr bwMode="auto">
              <a:xfrm>
                <a:off x="1939" y="141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95" name="Freeform 474"/>
              <p:cNvSpPr>
                <a:spLocks noEditPoints="1"/>
              </p:cNvSpPr>
              <p:nvPr/>
            </p:nvSpPr>
            <p:spPr bwMode="auto">
              <a:xfrm>
                <a:off x="1934" y="141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96" name="Freeform 475"/>
              <p:cNvSpPr>
                <a:spLocks/>
              </p:cNvSpPr>
              <p:nvPr/>
            </p:nvSpPr>
            <p:spPr bwMode="auto">
              <a:xfrm>
                <a:off x="2008" y="176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97" name="Freeform 476"/>
              <p:cNvSpPr>
                <a:spLocks noEditPoints="1"/>
              </p:cNvSpPr>
              <p:nvPr/>
            </p:nvSpPr>
            <p:spPr bwMode="auto">
              <a:xfrm>
                <a:off x="2003" y="176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98" name="Freeform 477"/>
              <p:cNvSpPr>
                <a:spLocks/>
              </p:cNvSpPr>
              <p:nvPr/>
            </p:nvSpPr>
            <p:spPr bwMode="auto">
              <a:xfrm>
                <a:off x="1933" y="164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99" name="Freeform 478"/>
              <p:cNvSpPr>
                <a:spLocks noEditPoints="1"/>
              </p:cNvSpPr>
              <p:nvPr/>
            </p:nvSpPr>
            <p:spPr bwMode="auto">
              <a:xfrm>
                <a:off x="1928" y="164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00" name="Freeform 479"/>
              <p:cNvSpPr>
                <a:spLocks/>
              </p:cNvSpPr>
              <p:nvPr/>
            </p:nvSpPr>
            <p:spPr bwMode="auto">
              <a:xfrm>
                <a:off x="1902" y="173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01" name="Freeform 480"/>
              <p:cNvSpPr>
                <a:spLocks noEditPoints="1"/>
              </p:cNvSpPr>
              <p:nvPr/>
            </p:nvSpPr>
            <p:spPr bwMode="auto">
              <a:xfrm>
                <a:off x="1897" y="1729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02" name="Freeform 481"/>
              <p:cNvSpPr>
                <a:spLocks/>
              </p:cNvSpPr>
              <p:nvPr/>
            </p:nvSpPr>
            <p:spPr bwMode="auto">
              <a:xfrm>
                <a:off x="2014" y="169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03" name="Freeform 482"/>
              <p:cNvSpPr>
                <a:spLocks noEditPoints="1"/>
              </p:cNvSpPr>
              <p:nvPr/>
            </p:nvSpPr>
            <p:spPr bwMode="auto">
              <a:xfrm>
                <a:off x="2010" y="1690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04" name="Freeform 483"/>
              <p:cNvSpPr>
                <a:spLocks/>
              </p:cNvSpPr>
              <p:nvPr/>
            </p:nvSpPr>
            <p:spPr bwMode="auto">
              <a:xfrm>
                <a:off x="2445" y="233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05" name="Freeform 484"/>
              <p:cNvSpPr>
                <a:spLocks noEditPoints="1"/>
              </p:cNvSpPr>
              <p:nvPr/>
            </p:nvSpPr>
            <p:spPr bwMode="auto">
              <a:xfrm>
                <a:off x="2440" y="233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06" name="Freeform 485"/>
              <p:cNvSpPr>
                <a:spLocks/>
              </p:cNvSpPr>
              <p:nvPr/>
            </p:nvSpPr>
            <p:spPr bwMode="auto">
              <a:xfrm>
                <a:off x="2444" y="222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07" name="Freeform 486"/>
              <p:cNvSpPr>
                <a:spLocks noEditPoints="1"/>
              </p:cNvSpPr>
              <p:nvPr/>
            </p:nvSpPr>
            <p:spPr bwMode="auto">
              <a:xfrm>
                <a:off x="2439" y="2219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08" name="Freeform 487"/>
              <p:cNvSpPr>
                <a:spLocks/>
              </p:cNvSpPr>
              <p:nvPr/>
            </p:nvSpPr>
            <p:spPr bwMode="auto">
              <a:xfrm>
                <a:off x="2310" y="219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09" name="Freeform 488"/>
              <p:cNvSpPr>
                <a:spLocks noEditPoints="1"/>
              </p:cNvSpPr>
              <p:nvPr/>
            </p:nvSpPr>
            <p:spPr bwMode="auto">
              <a:xfrm>
                <a:off x="2305" y="219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10" name="Freeform 489"/>
              <p:cNvSpPr>
                <a:spLocks/>
              </p:cNvSpPr>
              <p:nvPr/>
            </p:nvSpPr>
            <p:spPr bwMode="auto">
              <a:xfrm>
                <a:off x="2173" y="1557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11" name="Freeform 490"/>
              <p:cNvSpPr>
                <a:spLocks noEditPoints="1"/>
              </p:cNvSpPr>
              <p:nvPr/>
            </p:nvSpPr>
            <p:spPr bwMode="auto">
              <a:xfrm>
                <a:off x="2168" y="155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12" name="Freeform 491"/>
              <p:cNvSpPr>
                <a:spLocks/>
              </p:cNvSpPr>
              <p:nvPr/>
            </p:nvSpPr>
            <p:spPr bwMode="auto">
              <a:xfrm>
                <a:off x="2292" y="216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13" name="Freeform 492"/>
              <p:cNvSpPr>
                <a:spLocks noEditPoints="1"/>
              </p:cNvSpPr>
              <p:nvPr/>
            </p:nvSpPr>
            <p:spPr bwMode="auto">
              <a:xfrm>
                <a:off x="2287" y="216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14" name="Freeform 493"/>
              <p:cNvSpPr>
                <a:spLocks/>
              </p:cNvSpPr>
              <p:nvPr/>
            </p:nvSpPr>
            <p:spPr bwMode="auto">
              <a:xfrm>
                <a:off x="2171" y="210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15" name="Freeform 494"/>
              <p:cNvSpPr>
                <a:spLocks noEditPoints="1"/>
              </p:cNvSpPr>
              <p:nvPr/>
            </p:nvSpPr>
            <p:spPr bwMode="auto">
              <a:xfrm>
                <a:off x="2166" y="209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16" name="Freeform 495"/>
              <p:cNvSpPr>
                <a:spLocks/>
              </p:cNvSpPr>
              <p:nvPr/>
            </p:nvSpPr>
            <p:spPr bwMode="auto">
              <a:xfrm>
                <a:off x="2331" y="250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17" name="Freeform 496"/>
              <p:cNvSpPr>
                <a:spLocks noEditPoints="1"/>
              </p:cNvSpPr>
              <p:nvPr/>
            </p:nvSpPr>
            <p:spPr bwMode="auto">
              <a:xfrm>
                <a:off x="2327" y="2504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18" name="Freeform 497"/>
              <p:cNvSpPr>
                <a:spLocks/>
              </p:cNvSpPr>
              <p:nvPr/>
            </p:nvSpPr>
            <p:spPr bwMode="auto">
              <a:xfrm>
                <a:off x="3329" y="2588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19" name="Freeform 498"/>
              <p:cNvSpPr>
                <a:spLocks noEditPoints="1"/>
              </p:cNvSpPr>
              <p:nvPr/>
            </p:nvSpPr>
            <p:spPr bwMode="auto">
              <a:xfrm>
                <a:off x="3324" y="258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20" name="Freeform 499"/>
              <p:cNvSpPr>
                <a:spLocks/>
              </p:cNvSpPr>
              <p:nvPr/>
            </p:nvSpPr>
            <p:spPr bwMode="auto">
              <a:xfrm>
                <a:off x="3170" y="281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21" name="Freeform 500"/>
              <p:cNvSpPr>
                <a:spLocks noEditPoints="1"/>
              </p:cNvSpPr>
              <p:nvPr/>
            </p:nvSpPr>
            <p:spPr bwMode="auto">
              <a:xfrm>
                <a:off x="3165" y="281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22" name="Freeform 501"/>
              <p:cNvSpPr>
                <a:spLocks/>
              </p:cNvSpPr>
              <p:nvPr/>
            </p:nvSpPr>
            <p:spPr bwMode="auto">
              <a:xfrm>
                <a:off x="2700" y="210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23" name="Freeform 502"/>
              <p:cNvSpPr>
                <a:spLocks noEditPoints="1"/>
              </p:cNvSpPr>
              <p:nvPr/>
            </p:nvSpPr>
            <p:spPr bwMode="auto">
              <a:xfrm>
                <a:off x="2695" y="2096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24" name="Freeform 503"/>
              <p:cNvSpPr>
                <a:spLocks/>
              </p:cNvSpPr>
              <p:nvPr/>
            </p:nvSpPr>
            <p:spPr bwMode="auto">
              <a:xfrm>
                <a:off x="3297" y="290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25" name="Freeform 504"/>
              <p:cNvSpPr>
                <a:spLocks noEditPoints="1"/>
              </p:cNvSpPr>
              <p:nvPr/>
            </p:nvSpPr>
            <p:spPr bwMode="auto">
              <a:xfrm>
                <a:off x="3292" y="290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26" name="Freeform 505"/>
              <p:cNvSpPr>
                <a:spLocks/>
              </p:cNvSpPr>
              <p:nvPr/>
            </p:nvSpPr>
            <p:spPr bwMode="auto">
              <a:xfrm>
                <a:off x="2564" y="204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27" name="Freeform 506"/>
              <p:cNvSpPr>
                <a:spLocks noEditPoints="1"/>
              </p:cNvSpPr>
              <p:nvPr/>
            </p:nvSpPr>
            <p:spPr bwMode="auto">
              <a:xfrm>
                <a:off x="2559" y="2040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28" name="Freeform 507"/>
              <p:cNvSpPr>
                <a:spLocks/>
              </p:cNvSpPr>
              <p:nvPr/>
            </p:nvSpPr>
            <p:spPr bwMode="auto">
              <a:xfrm>
                <a:off x="2803" y="214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29" name="Freeform 508"/>
              <p:cNvSpPr>
                <a:spLocks noEditPoints="1"/>
              </p:cNvSpPr>
              <p:nvPr/>
            </p:nvSpPr>
            <p:spPr bwMode="auto">
              <a:xfrm>
                <a:off x="2798" y="214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30" name="Freeform 509"/>
              <p:cNvSpPr>
                <a:spLocks/>
              </p:cNvSpPr>
              <p:nvPr/>
            </p:nvSpPr>
            <p:spPr bwMode="auto">
              <a:xfrm>
                <a:off x="2563" y="168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31" name="Freeform 510"/>
              <p:cNvSpPr>
                <a:spLocks noEditPoints="1"/>
              </p:cNvSpPr>
              <p:nvPr/>
            </p:nvSpPr>
            <p:spPr bwMode="auto">
              <a:xfrm>
                <a:off x="2558" y="168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32" name="Freeform 511"/>
              <p:cNvSpPr>
                <a:spLocks/>
              </p:cNvSpPr>
              <p:nvPr/>
            </p:nvSpPr>
            <p:spPr bwMode="auto">
              <a:xfrm>
                <a:off x="1354" y="106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33" name="Freeform 512"/>
              <p:cNvSpPr>
                <a:spLocks noEditPoints="1"/>
              </p:cNvSpPr>
              <p:nvPr/>
            </p:nvSpPr>
            <p:spPr bwMode="auto">
              <a:xfrm>
                <a:off x="1349" y="106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34" name="Freeform 513"/>
              <p:cNvSpPr>
                <a:spLocks/>
              </p:cNvSpPr>
              <p:nvPr/>
            </p:nvSpPr>
            <p:spPr bwMode="auto">
              <a:xfrm>
                <a:off x="1403" y="153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35" name="Freeform 514"/>
              <p:cNvSpPr>
                <a:spLocks noEditPoints="1"/>
              </p:cNvSpPr>
              <p:nvPr/>
            </p:nvSpPr>
            <p:spPr bwMode="auto">
              <a:xfrm>
                <a:off x="1398" y="152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36" name="Freeform 515"/>
              <p:cNvSpPr>
                <a:spLocks/>
              </p:cNvSpPr>
              <p:nvPr/>
            </p:nvSpPr>
            <p:spPr bwMode="auto">
              <a:xfrm>
                <a:off x="1270" y="116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37" name="Freeform 516"/>
              <p:cNvSpPr>
                <a:spLocks noEditPoints="1"/>
              </p:cNvSpPr>
              <p:nvPr/>
            </p:nvSpPr>
            <p:spPr bwMode="auto">
              <a:xfrm>
                <a:off x="1266" y="115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38" name="Freeform 517"/>
              <p:cNvSpPr>
                <a:spLocks/>
              </p:cNvSpPr>
              <p:nvPr/>
            </p:nvSpPr>
            <p:spPr bwMode="auto">
              <a:xfrm>
                <a:off x="1227" y="115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39" name="Freeform 518"/>
              <p:cNvSpPr>
                <a:spLocks noEditPoints="1"/>
              </p:cNvSpPr>
              <p:nvPr/>
            </p:nvSpPr>
            <p:spPr bwMode="auto">
              <a:xfrm>
                <a:off x="1222" y="11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40" name="Freeform 519"/>
              <p:cNvSpPr>
                <a:spLocks/>
              </p:cNvSpPr>
              <p:nvPr/>
            </p:nvSpPr>
            <p:spPr bwMode="auto">
              <a:xfrm>
                <a:off x="1232" y="85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41" name="Freeform 520"/>
              <p:cNvSpPr>
                <a:spLocks noEditPoints="1"/>
              </p:cNvSpPr>
              <p:nvPr/>
            </p:nvSpPr>
            <p:spPr bwMode="auto">
              <a:xfrm>
                <a:off x="1227" y="853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42" name="Freeform 521"/>
              <p:cNvSpPr>
                <a:spLocks/>
              </p:cNvSpPr>
              <p:nvPr/>
            </p:nvSpPr>
            <p:spPr bwMode="auto">
              <a:xfrm>
                <a:off x="1332" y="124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43" name="Freeform 522"/>
              <p:cNvSpPr>
                <a:spLocks noEditPoints="1"/>
              </p:cNvSpPr>
              <p:nvPr/>
            </p:nvSpPr>
            <p:spPr bwMode="auto">
              <a:xfrm>
                <a:off x="1327" y="124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44" name="Freeform 523"/>
              <p:cNvSpPr>
                <a:spLocks/>
              </p:cNvSpPr>
              <p:nvPr/>
            </p:nvSpPr>
            <p:spPr bwMode="auto">
              <a:xfrm>
                <a:off x="1650" y="153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45" name="Freeform 524"/>
              <p:cNvSpPr>
                <a:spLocks noEditPoints="1"/>
              </p:cNvSpPr>
              <p:nvPr/>
            </p:nvSpPr>
            <p:spPr bwMode="auto">
              <a:xfrm>
                <a:off x="1645" y="153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46" name="Freeform 525"/>
              <p:cNvSpPr>
                <a:spLocks/>
              </p:cNvSpPr>
              <p:nvPr/>
            </p:nvSpPr>
            <p:spPr bwMode="auto">
              <a:xfrm>
                <a:off x="1405" y="12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47" name="Freeform 526"/>
              <p:cNvSpPr>
                <a:spLocks noEditPoints="1"/>
              </p:cNvSpPr>
              <p:nvPr/>
            </p:nvSpPr>
            <p:spPr bwMode="auto">
              <a:xfrm>
                <a:off x="1400" y="128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48" name="Freeform 527"/>
              <p:cNvSpPr>
                <a:spLocks/>
              </p:cNvSpPr>
              <p:nvPr/>
            </p:nvSpPr>
            <p:spPr bwMode="auto">
              <a:xfrm>
                <a:off x="1359" y="143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49" name="Freeform 528"/>
              <p:cNvSpPr>
                <a:spLocks noEditPoints="1"/>
              </p:cNvSpPr>
              <p:nvPr/>
            </p:nvSpPr>
            <p:spPr bwMode="auto">
              <a:xfrm>
                <a:off x="1354" y="142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50" name="Freeform 529"/>
              <p:cNvSpPr>
                <a:spLocks/>
              </p:cNvSpPr>
              <p:nvPr/>
            </p:nvSpPr>
            <p:spPr bwMode="auto">
              <a:xfrm>
                <a:off x="1773" y="176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51" name="Freeform 530"/>
              <p:cNvSpPr>
                <a:spLocks noEditPoints="1"/>
              </p:cNvSpPr>
              <p:nvPr/>
            </p:nvSpPr>
            <p:spPr bwMode="auto">
              <a:xfrm>
                <a:off x="1768" y="176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52" name="Freeform 531"/>
              <p:cNvSpPr>
                <a:spLocks/>
              </p:cNvSpPr>
              <p:nvPr/>
            </p:nvSpPr>
            <p:spPr bwMode="auto">
              <a:xfrm>
                <a:off x="1404" y="135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53" name="Freeform 532"/>
              <p:cNvSpPr>
                <a:spLocks noEditPoints="1"/>
              </p:cNvSpPr>
              <p:nvPr/>
            </p:nvSpPr>
            <p:spPr bwMode="auto">
              <a:xfrm>
                <a:off x="1399" y="134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54" name="Freeform 533"/>
              <p:cNvSpPr>
                <a:spLocks/>
              </p:cNvSpPr>
              <p:nvPr/>
            </p:nvSpPr>
            <p:spPr bwMode="auto">
              <a:xfrm>
                <a:off x="1763" y="1642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55" name="Freeform 534"/>
              <p:cNvSpPr>
                <a:spLocks noEditPoints="1"/>
              </p:cNvSpPr>
              <p:nvPr/>
            </p:nvSpPr>
            <p:spPr bwMode="auto">
              <a:xfrm>
                <a:off x="1758" y="1637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56" name="Freeform 535"/>
              <p:cNvSpPr>
                <a:spLocks/>
              </p:cNvSpPr>
              <p:nvPr/>
            </p:nvSpPr>
            <p:spPr bwMode="auto">
              <a:xfrm>
                <a:off x="1930" y="1927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57" name="Freeform 536"/>
              <p:cNvSpPr>
                <a:spLocks noEditPoints="1"/>
              </p:cNvSpPr>
              <p:nvPr/>
            </p:nvSpPr>
            <p:spPr bwMode="auto">
              <a:xfrm>
                <a:off x="1925" y="1922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58" name="Freeform 537"/>
              <p:cNvSpPr>
                <a:spLocks/>
              </p:cNvSpPr>
              <p:nvPr/>
            </p:nvSpPr>
            <p:spPr bwMode="auto">
              <a:xfrm>
                <a:off x="1685" y="185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59" name="Freeform 538"/>
              <p:cNvSpPr>
                <a:spLocks noEditPoints="1"/>
              </p:cNvSpPr>
              <p:nvPr/>
            </p:nvSpPr>
            <p:spPr bwMode="auto">
              <a:xfrm>
                <a:off x="1680" y="1846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60" name="Freeform 539"/>
              <p:cNvSpPr>
                <a:spLocks/>
              </p:cNvSpPr>
              <p:nvPr/>
            </p:nvSpPr>
            <p:spPr bwMode="auto">
              <a:xfrm>
                <a:off x="2031" y="1630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61" name="Freeform 540"/>
              <p:cNvSpPr>
                <a:spLocks noEditPoints="1"/>
              </p:cNvSpPr>
              <p:nvPr/>
            </p:nvSpPr>
            <p:spPr bwMode="auto">
              <a:xfrm>
                <a:off x="2026" y="1626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62" name="Freeform 541"/>
              <p:cNvSpPr>
                <a:spLocks/>
              </p:cNvSpPr>
              <p:nvPr/>
            </p:nvSpPr>
            <p:spPr bwMode="auto">
              <a:xfrm>
                <a:off x="1643" y="1651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63" name="Freeform 542"/>
              <p:cNvSpPr>
                <a:spLocks noEditPoints="1"/>
              </p:cNvSpPr>
              <p:nvPr/>
            </p:nvSpPr>
            <p:spPr bwMode="auto">
              <a:xfrm>
                <a:off x="1638" y="1646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64" name="Freeform 543"/>
              <p:cNvSpPr>
                <a:spLocks/>
              </p:cNvSpPr>
              <p:nvPr/>
            </p:nvSpPr>
            <p:spPr bwMode="auto">
              <a:xfrm>
                <a:off x="1407" y="131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65" name="Freeform 544"/>
              <p:cNvSpPr>
                <a:spLocks noEditPoints="1"/>
              </p:cNvSpPr>
              <p:nvPr/>
            </p:nvSpPr>
            <p:spPr bwMode="auto">
              <a:xfrm>
                <a:off x="1402" y="131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66" name="Freeform 545"/>
              <p:cNvSpPr>
                <a:spLocks/>
              </p:cNvSpPr>
              <p:nvPr/>
            </p:nvSpPr>
            <p:spPr bwMode="auto">
              <a:xfrm>
                <a:off x="3646" y="299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67" name="Freeform 546"/>
              <p:cNvSpPr>
                <a:spLocks noEditPoints="1"/>
              </p:cNvSpPr>
              <p:nvPr/>
            </p:nvSpPr>
            <p:spPr bwMode="auto">
              <a:xfrm>
                <a:off x="3642" y="2987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68" name="Freeform 547"/>
              <p:cNvSpPr>
                <a:spLocks/>
              </p:cNvSpPr>
              <p:nvPr/>
            </p:nvSpPr>
            <p:spPr bwMode="auto">
              <a:xfrm>
                <a:off x="3759" y="318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69" name="Freeform 548"/>
              <p:cNvSpPr>
                <a:spLocks noEditPoints="1"/>
              </p:cNvSpPr>
              <p:nvPr/>
            </p:nvSpPr>
            <p:spPr bwMode="auto">
              <a:xfrm>
                <a:off x="3754" y="317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70" name="Freeform 549"/>
              <p:cNvSpPr>
                <a:spLocks/>
              </p:cNvSpPr>
              <p:nvPr/>
            </p:nvSpPr>
            <p:spPr bwMode="auto">
              <a:xfrm>
                <a:off x="1653" y="141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71" name="Freeform 550"/>
              <p:cNvSpPr>
                <a:spLocks noEditPoints="1"/>
              </p:cNvSpPr>
              <p:nvPr/>
            </p:nvSpPr>
            <p:spPr bwMode="auto">
              <a:xfrm>
                <a:off x="1649" y="141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72" name="Freeform 551"/>
              <p:cNvSpPr>
                <a:spLocks/>
              </p:cNvSpPr>
              <p:nvPr/>
            </p:nvSpPr>
            <p:spPr bwMode="auto">
              <a:xfrm>
                <a:off x="1650" y="132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73" name="Freeform 552"/>
              <p:cNvSpPr>
                <a:spLocks noEditPoints="1"/>
              </p:cNvSpPr>
              <p:nvPr/>
            </p:nvSpPr>
            <p:spPr bwMode="auto">
              <a:xfrm>
                <a:off x="1645" y="1317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74" name="Freeform 553"/>
              <p:cNvSpPr>
                <a:spLocks/>
              </p:cNvSpPr>
              <p:nvPr/>
            </p:nvSpPr>
            <p:spPr bwMode="auto">
              <a:xfrm>
                <a:off x="1742" y="167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75" name="Freeform 554"/>
              <p:cNvSpPr>
                <a:spLocks noEditPoints="1"/>
              </p:cNvSpPr>
              <p:nvPr/>
            </p:nvSpPr>
            <p:spPr bwMode="auto">
              <a:xfrm>
                <a:off x="1737" y="167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76" name="Freeform 555"/>
              <p:cNvSpPr>
                <a:spLocks/>
              </p:cNvSpPr>
              <p:nvPr/>
            </p:nvSpPr>
            <p:spPr bwMode="auto">
              <a:xfrm>
                <a:off x="1865" y="148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77" name="Freeform 556"/>
              <p:cNvSpPr>
                <a:spLocks noEditPoints="1"/>
              </p:cNvSpPr>
              <p:nvPr/>
            </p:nvSpPr>
            <p:spPr bwMode="auto">
              <a:xfrm>
                <a:off x="1860" y="147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78" name="Freeform 557"/>
              <p:cNvSpPr>
                <a:spLocks/>
              </p:cNvSpPr>
              <p:nvPr/>
            </p:nvSpPr>
            <p:spPr bwMode="auto">
              <a:xfrm>
                <a:off x="1865" y="148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79" name="Freeform 558"/>
              <p:cNvSpPr>
                <a:spLocks noEditPoints="1"/>
              </p:cNvSpPr>
              <p:nvPr/>
            </p:nvSpPr>
            <p:spPr bwMode="auto">
              <a:xfrm>
                <a:off x="1860" y="147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80" name="Freeform 559"/>
              <p:cNvSpPr>
                <a:spLocks/>
              </p:cNvSpPr>
              <p:nvPr/>
            </p:nvSpPr>
            <p:spPr bwMode="auto">
              <a:xfrm>
                <a:off x="1620" y="108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81" name="Freeform 560"/>
              <p:cNvSpPr>
                <a:spLocks noEditPoints="1"/>
              </p:cNvSpPr>
              <p:nvPr/>
            </p:nvSpPr>
            <p:spPr bwMode="auto">
              <a:xfrm>
                <a:off x="1616" y="108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82" name="Freeform 561"/>
              <p:cNvSpPr>
                <a:spLocks/>
              </p:cNvSpPr>
              <p:nvPr/>
            </p:nvSpPr>
            <p:spPr bwMode="auto">
              <a:xfrm>
                <a:off x="1746" y="1386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83" name="Freeform 562"/>
              <p:cNvSpPr>
                <a:spLocks noEditPoints="1"/>
              </p:cNvSpPr>
              <p:nvPr/>
            </p:nvSpPr>
            <p:spPr bwMode="auto">
              <a:xfrm>
                <a:off x="1741" y="138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84" name="Freeform 563"/>
              <p:cNvSpPr>
                <a:spLocks/>
              </p:cNvSpPr>
              <p:nvPr/>
            </p:nvSpPr>
            <p:spPr bwMode="auto">
              <a:xfrm>
                <a:off x="1978" y="1642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85" name="Freeform 564"/>
              <p:cNvSpPr>
                <a:spLocks noEditPoints="1"/>
              </p:cNvSpPr>
              <p:nvPr/>
            </p:nvSpPr>
            <p:spPr bwMode="auto">
              <a:xfrm>
                <a:off x="1973" y="1637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86" name="Freeform 565"/>
              <p:cNvSpPr>
                <a:spLocks/>
              </p:cNvSpPr>
              <p:nvPr/>
            </p:nvSpPr>
            <p:spPr bwMode="auto">
              <a:xfrm>
                <a:off x="2254" y="208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87" name="Freeform 566"/>
              <p:cNvSpPr>
                <a:spLocks noEditPoints="1"/>
              </p:cNvSpPr>
              <p:nvPr/>
            </p:nvSpPr>
            <p:spPr bwMode="auto">
              <a:xfrm>
                <a:off x="2249" y="2076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88" name="Freeform 567"/>
              <p:cNvSpPr>
                <a:spLocks/>
              </p:cNvSpPr>
              <p:nvPr/>
            </p:nvSpPr>
            <p:spPr bwMode="auto">
              <a:xfrm>
                <a:off x="1727" y="152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89" name="Freeform 568"/>
              <p:cNvSpPr>
                <a:spLocks noEditPoints="1"/>
              </p:cNvSpPr>
              <p:nvPr/>
            </p:nvSpPr>
            <p:spPr bwMode="auto">
              <a:xfrm>
                <a:off x="1722" y="152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90" name="Freeform 569"/>
              <p:cNvSpPr>
                <a:spLocks/>
              </p:cNvSpPr>
              <p:nvPr/>
            </p:nvSpPr>
            <p:spPr bwMode="auto">
              <a:xfrm>
                <a:off x="2373" y="176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91" name="Freeform 570"/>
              <p:cNvSpPr>
                <a:spLocks noEditPoints="1"/>
              </p:cNvSpPr>
              <p:nvPr/>
            </p:nvSpPr>
            <p:spPr bwMode="auto">
              <a:xfrm>
                <a:off x="2368" y="175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92" name="Freeform 571"/>
              <p:cNvSpPr>
                <a:spLocks/>
              </p:cNvSpPr>
              <p:nvPr/>
            </p:nvSpPr>
            <p:spPr bwMode="auto">
              <a:xfrm>
                <a:off x="2706" y="2121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93" name="Freeform 572"/>
              <p:cNvSpPr>
                <a:spLocks noEditPoints="1"/>
              </p:cNvSpPr>
              <p:nvPr/>
            </p:nvSpPr>
            <p:spPr bwMode="auto">
              <a:xfrm>
                <a:off x="2701" y="211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94" name="Freeform 573"/>
              <p:cNvSpPr>
                <a:spLocks/>
              </p:cNvSpPr>
              <p:nvPr/>
            </p:nvSpPr>
            <p:spPr bwMode="auto">
              <a:xfrm>
                <a:off x="2007" y="170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95" name="Freeform 574"/>
              <p:cNvSpPr>
                <a:spLocks noEditPoints="1"/>
              </p:cNvSpPr>
              <p:nvPr/>
            </p:nvSpPr>
            <p:spPr bwMode="auto">
              <a:xfrm>
                <a:off x="2003" y="169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96" name="Freeform 575"/>
              <p:cNvSpPr>
                <a:spLocks/>
              </p:cNvSpPr>
              <p:nvPr/>
            </p:nvSpPr>
            <p:spPr bwMode="auto">
              <a:xfrm>
                <a:off x="1758" y="138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97" name="Freeform 576"/>
              <p:cNvSpPr>
                <a:spLocks noEditPoints="1"/>
              </p:cNvSpPr>
              <p:nvPr/>
            </p:nvSpPr>
            <p:spPr bwMode="auto">
              <a:xfrm>
                <a:off x="1754" y="1376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98" name="Freeform 577"/>
              <p:cNvSpPr>
                <a:spLocks/>
              </p:cNvSpPr>
              <p:nvPr/>
            </p:nvSpPr>
            <p:spPr bwMode="auto">
              <a:xfrm>
                <a:off x="2440" y="169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99" name="Freeform 578"/>
              <p:cNvSpPr>
                <a:spLocks noEditPoints="1"/>
              </p:cNvSpPr>
              <p:nvPr/>
            </p:nvSpPr>
            <p:spPr bwMode="auto">
              <a:xfrm>
                <a:off x="2435" y="1693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00" name="Freeform 579"/>
              <p:cNvSpPr>
                <a:spLocks/>
              </p:cNvSpPr>
              <p:nvPr/>
            </p:nvSpPr>
            <p:spPr bwMode="auto">
              <a:xfrm>
                <a:off x="2131" y="1601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01" name="Freeform 580"/>
              <p:cNvSpPr>
                <a:spLocks noEditPoints="1"/>
              </p:cNvSpPr>
              <p:nvPr/>
            </p:nvSpPr>
            <p:spPr bwMode="auto">
              <a:xfrm>
                <a:off x="2126" y="1596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02" name="Freeform 581"/>
              <p:cNvSpPr>
                <a:spLocks/>
              </p:cNvSpPr>
              <p:nvPr/>
            </p:nvSpPr>
            <p:spPr bwMode="auto">
              <a:xfrm>
                <a:off x="1074" y="121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03" name="Freeform 582"/>
              <p:cNvSpPr>
                <a:spLocks noEditPoints="1"/>
              </p:cNvSpPr>
              <p:nvPr/>
            </p:nvSpPr>
            <p:spPr bwMode="auto">
              <a:xfrm>
                <a:off x="1069" y="121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04" name="Freeform 583"/>
              <p:cNvSpPr>
                <a:spLocks/>
              </p:cNvSpPr>
              <p:nvPr/>
            </p:nvSpPr>
            <p:spPr bwMode="auto">
              <a:xfrm>
                <a:off x="1612" y="119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05" name="Freeform 584"/>
              <p:cNvSpPr>
                <a:spLocks noEditPoints="1"/>
              </p:cNvSpPr>
              <p:nvPr/>
            </p:nvSpPr>
            <p:spPr bwMode="auto">
              <a:xfrm>
                <a:off x="1607" y="11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06" name="Freeform 585"/>
              <p:cNvSpPr>
                <a:spLocks/>
              </p:cNvSpPr>
              <p:nvPr/>
            </p:nvSpPr>
            <p:spPr bwMode="auto">
              <a:xfrm>
                <a:off x="1804" y="117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07" name="Freeform 586"/>
              <p:cNvSpPr>
                <a:spLocks noEditPoints="1"/>
              </p:cNvSpPr>
              <p:nvPr/>
            </p:nvSpPr>
            <p:spPr bwMode="auto">
              <a:xfrm>
                <a:off x="1799" y="117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08" name="Freeform 587"/>
              <p:cNvSpPr>
                <a:spLocks/>
              </p:cNvSpPr>
              <p:nvPr/>
            </p:nvSpPr>
            <p:spPr bwMode="auto">
              <a:xfrm>
                <a:off x="2407" y="201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09" name="Freeform 588"/>
              <p:cNvSpPr>
                <a:spLocks noEditPoints="1"/>
              </p:cNvSpPr>
              <p:nvPr/>
            </p:nvSpPr>
            <p:spPr bwMode="auto">
              <a:xfrm>
                <a:off x="2402" y="201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10" name="Freeform 589"/>
              <p:cNvSpPr>
                <a:spLocks/>
              </p:cNvSpPr>
              <p:nvPr/>
            </p:nvSpPr>
            <p:spPr bwMode="auto">
              <a:xfrm>
                <a:off x="1694" y="141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11" name="Freeform 590"/>
              <p:cNvSpPr>
                <a:spLocks noEditPoints="1"/>
              </p:cNvSpPr>
              <p:nvPr/>
            </p:nvSpPr>
            <p:spPr bwMode="auto">
              <a:xfrm>
                <a:off x="1689" y="140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12" name="Freeform 591"/>
              <p:cNvSpPr>
                <a:spLocks/>
              </p:cNvSpPr>
              <p:nvPr/>
            </p:nvSpPr>
            <p:spPr bwMode="auto">
              <a:xfrm>
                <a:off x="1541" y="1492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13" name="Freeform 592"/>
              <p:cNvSpPr>
                <a:spLocks noEditPoints="1"/>
              </p:cNvSpPr>
              <p:nvPr/>
            </p:nvSpPr>
            <p:spPr bwMode="auto">
              <a:xfrm>
                <a:off x="1537" y="14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14" name="Freeform 593"/>
              <p:cNvSpPr>
                <a:spLocks/>
              </p:cNvSpPr>
              <p:nvPr/>
            </p:nvSpPr>
            <p:spPr bwMode="auto">
              <a:xfrm>
                <a:off x="1506" y="143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15" name="Freeform 594"/>
              <p:cNvSpPr>
                <a:spLocks noEditPoints="1"/>
              </p:cNvSpPr>
              <p:nvPr/>
            </p:nvSpPr>
            <p:spPr bwMode="auto">
              <a:xfrm>
                <a:off x="1501" y="142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16" name="Freeform 595"/>
              <p:cNvSpPr>
                <a:spLocks/>
              </p:cNvSpPr>
              <p:nvPr/>
            </p:nvSpPr>
            <p:spPr bwMode="auto">
              <a:xfrm>
                <a:off x="1445" y="198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17" name="Freeform 596"/>
              <p:cNvSpPr>
                <a:spLocks noEditPoints="1"/>
              </p:cNvSpPr>
              <p:nvPr/>
            </p:nvSpPr>
            <p:spPr bwMode="auto">
              <a:xfrm>
                <a:off x="1440" y="197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18" name="Freeform 597"/>
              <p:cNvSpPr>
                <a:spLocks/>
              </p:cNvSpPr>
              <p:nvPr/>
            </p:nvSpPr>
            <p:spPr bwMode="auto">
              <a:xfrm>
                <a:off x="1565" y="134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19" name="Freeform 598"/>
              <p:cNvSpPr>
                <a:spLocks noEditPoints="1"/>
              </p:cNvSpPr>
              <p:nvPr/>
            </p:nvSpPr>
            <p:spPr bwMode="auto">
              <a:xfrm>
                <a:off x="1560" y="1344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20" name="Freeform 599"/>
              <p:cNvSpPr>
                <a:spLocks/>
              </p:cNvSpPr>
              <p:nvPr/>
            </p:nvSpPr>
            <p:spPr bwMode="auto">
              <a:xfrm>
                <a:off x="1727" y="138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21" name="Freeform 600"/>
              <p:cNvSpPr>
                <a:spLocks noEditPoints="1"/>
              </p:cNvSpPr>
              <p:nvPr/>
            </p:nvSpPr>
            <p:spPr bwMode="auto">
              <a:xfrm>
                <a:off x="1722" y="137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22" name="Freeform 601"/>
              <p:cNvSpPr>
                <a:spLocks/>
              </p:cNvSpPr>
              <p:nvPr/>
            </p:nvSpPr>
            <p:spPr bwMode="auto">
              <a:xfrm>
                <a:off x="1792" y="140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23" name="Freeform 602"/>
              <p:cNvSpPr>
                <a:spLocks noEditPoints="1"/>
              </p:cNvSpPr>
              <p:nvPr/>
            </p:nvSpPr>
            <p:spPr bwMode="auto">
              <a:xfrm>
                <a:off x="1787" y="139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24" name="Freeform 603"/>
              <p:cNvSpPr>
                <a:spLocks/>
              </p:cNvSpPr>
              <p:nvPr/>
            </p:nvSpPr>
            <p:spPr bwMode="auto">
              <a:xfrm>
                <a:off x="1788" y="1416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25" name="Freeform 604"/>
              <p:cNvSpPr>
                <a:spLocks noEditPoints="1"/>
              </p:cNvSpPr>
              <p:nvPr/>
            </p:nvSpPr>
            <p:spPr bwMode="auto">
              <a:xfrm>
                <a:off x="1783" y="141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26" name="Freeform 605"/>
              <p:cNvSpPr>
                <a:spLocks/>
              </p:cNvSpPr>
              <p:nvPr/>
            </p:nvSpPr>
            <p:spPr bwMode="auto">
              <a:xfrm>
                <a:off x="1646" y="136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27" name="Freeform 606"/>
              <p:cNvSpPr>
                <a:spLocks noEditPoints="1"/>
              </p:cNvSpPr>
              <p:nvPr/>
            </p:nvSpPr>
            <p:spPr bwMode="auto">
              <a:xfrm>
                <a:off x="1641" y="136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28" name="Freeform 607"/>
              <p:cNvSpPr>
                <a:spLocks/>
              </p:cNvSpPr>
              <p:nvPr/>
            </p:nvSpPr>
            <p:spPr bwMode="auto">
              <a:xfrm>
                <a:off x="1316" y="963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grpSp>
          <p:nvGrpSpPr>
            <p:cNvPr id="5" name="Group 809"/>
            <p:cNvGrpSpPr>
              <a:grpSpLocks/>
            </p:cNvGrpSpPr>
            <p:nvPr/>
          </p:nvGrpSpPr>
          <p:grpSpPr bwMode="auto">
            <a:xfrm>
              <a:off x="1479550" y="635000"/>
              <a:ext cx="2562225" cy="2324100"/>
              <a:chOff x="932" y="400"/>
              <a:chExt cx="1614" cy="1464"/>
            </a:xfrm>
          </p:grpSpPr>
          <p:sp>
            <p:nvSpPr>
              <p:cNvPr id="529" name="Freeform 609"/>
              <p:cNvSpPr>
                <a:spLocks noEditPoints="1"/>
              </p:cNvSpPr>
              <p:nvPr/>
            </p:nvSpPr>
            <p:spPr bwMode="auto">
              <a:xfrm>
                <a:off x="1312" y="958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30" name="Freeform 610"/>
              <p:cNvSpPr>
                <a:spLocks/>
              </p:cNvSpPr>
              <p:nvPr/>
            </p:nvSpPr>
            <p:spPr bwMode="auto">
              <a:xfrm>
                <a:off x="1304" y="1116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31" name="Freeform 611"/>
              <p:cNvSpPr>
                <a:spLocks noEditPoints="1"/>
              </p:cNvSpPr>
              <p:nvPr/>
            </p:nvSpPr>
            <p:spPr bwMode="auto">
              <a:xfrm>
                <a:off x="1299" y="111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32" name="Freeform 612"/>
              <p:cNvSpPr>
                <a:spLocks/>
              </p:cNvSpPr>
              <p:nvPr/>
            </p:nvSpPr>
            <p:spPr bwMode="auto">
              <a:xfrm>
                <a:off x="1009" y="96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33" name="Freeform 613"/>
              <p:cNvSpPr>
                <a:spLocks noEditPoints="1"/>
              </p:cNvSpPr>
              <p:nvPr/>
            </p:nvSpPr>
            <p:spPr bwMode="auto">
              <a:xfrm>
                <a:off x="1004" y="964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34" name="Freeform 614"/>
              <p:cNvSpPr>
                <a:spLocks/>
              </p:cNvSpPr>
              <p:nvPr/>
            </p:nvSpPr>
            <p:spPr bwMode="auto">
              <a:xfrm>
                <a:off x="1721" y="1207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35" name="Freeform 615"/>
              <p:cNvSpPr>
                <a:spLocks noEditPoints="1"/>
              </p:cNvSpPr>
              <p:nvPr/>
            </p:nvSpPr>
            <p:spPr bwMode="auto">
              <a:xfrm>
                <a:off x="1716" y="120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36" name="Freeform 616"/>
              <p:cNvSpPr>
                <a:spLocks/>
              </p:cNvSpPr>
              <p:nvPr/>
            </p:nvSpPr>
            <p:spPr bwMode="auto">
              <a:xfrm>
                <a:off x="1545" y="119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37" name="Freeform 617"/>
              <p:cNvSpPr>
                <a:spLocks noEditPoints="1"/>
              </p:cNvSpPr>
              <p:nvPr/>
            </p:nvSpPr>
            <p:spPr bwMode="auto">
              <a:xfrm>
                <a:off x="1540" y="1190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38" name="Freeform 618"/>
              <p:cNvSpPr>
                <a:spLocks/>
              </p:cNvSpPr>
              <p:nvPr/>
            </p:nvSpPr>
            <p:spPr bwMode="auto">
              <a:xfrm>
                <a:off x="1565" y="121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39" name="Freeform 619"/>
              <p:cNvSpPr>
                <a:spLocks noEditPoints="1"/>
              </p:cNvSpPr>
              <p:nvPr/>
            </p:nvSpPr>
            <p:spPr bwMode="auto">
              <a:xfrm>
                <a:off x="1560" y="1205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40" name="Freeform 620"/>
              <p:cNvSpPr>
                <a:spLocks/>
              </p:cNvSpPr>
              <p:nvPr/>
            </p:nvSpPr>
            <p:spPr bwMode="auto">
              <a:xfrm>
                <a:off x="2434" y="175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41" name="Freeform 621"/>
              <p:cNvSpPr>
                <a:spLocks noEditPoints="1"/>
              </p:cNvSpPr>
              <p:nvPr/>
            </p:nvSpPr>
            <p:spPr bwMode="auto">
              <a:xfrm>
                <a:off x="2430" y="1749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42" name="Freeform 622"/>
              <p:cNvSpPr>
                <a:spLocks/>
              </p:cNvSpPr>
              <p:nvPr/>
            </p:nvSpPr>
            <p:spPr bwMode="auto">
              <a:xfrm>
                <a:off x="1933" y="1457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43" name="Freeform 623"/>
              <p:cNvSpPr>
                <a:spLocks noEditPoints="1"/>
              </p:cNvSpPr>
              <p:nvPr/>
            </p:nvSpPr>
            <p:spPr bwMode="auto">
              <a:xfrm>
                <a:off x="1928" y="145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44" name="Freeform 624"/>
              <p:cNvSpPr>
                <a:spLocks/>
              </p:cNvSpPr>
              <p:nvPr/>
            </p:nvSpPr>
            <p:spPr bwMode="auto">
              <a:xfrm>
                <a:off x="1709" y="128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45" name="Freeform 625"/>
              <p:cNvSpPr>
                <a:spLocks noEditPoints="1"/>
              </p:cNvSpPr>
              <p:nvPr/>
            </p:nvSpPr>
            <p:spPr bwMode="auto">
              <a:xfrm>
                <a:off x="1704" y="128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46" name="Freeform 626"/>
              <p:cNvSpPr>
                <a:spLocks/>
              </p:cNvSpPr>
              <p:nvPr/>
            </p:nvSpPr>
            <p:spPr bwMode="auto">
              <a:xfrm>
                <a:off x="1650" y="132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47" name="Freeform 627"/>
              <p:cNvSpPr>
                <a:spLocks noEditPoints="1"/>
              </p:cNvSpPr>
              <p:nvPr/>
            </p:nvSpPr>
            <p:spPr bwMode="auto">
              <a:xfrm>
                <a:off x="1645" y="1317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48" name="Freeform 628"/>
              <p:cNvSpPr>
                <a:spLocks/>
              </p:cNvSpPr>
              <p:nvPr/>
            </p:nvSpPr>
            <p:spPr bwMode="auto">
              <a:xfrm>
                <a:off x="1473" y="83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49" name="Freeform 629"/>
              <p:cNvSpPr>
                <a:spLocks noEditPoints="1"/>
              </p:cNvSpPr>
              <p:nvPr/>
            </p:nvSpPr>
            <p:spPr bwMode="auto">
              <a:xfrm>
                <a:off x="1468" y="82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50" name="Freeform 630"/>
              <p:cNvSpPr>
                <a:spLocks/>
              </p:cNvSpPr>
              <p:nvPr/>
            </p:nvSpPr>
            <p:spPr bwMode="auto">
              <a:xfrm>
                <a:off x="1536" y="113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51" name="Freeform 631"/>
              <p:cNvSpPr>
                <a:spLocks noEditPoints="1"/>
              </p:cNvSpPr>
              <p:nvPr/>
            </p:nvSpPr>
            <p:spPr bwMode="auto">
              <a:xfrm>
                <a:off x="1531" y="1126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52" name="Freeform 632"/>
              <p:cNvSpPr>
                <a:spLocks/>
              </p:cNvSpPr>
              <p:nvPr/>
            </p:nvSpPr>
            <p:spPr bwMode="auto">
              <a:xfrm>
                <a:off x="1717" y="1586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53" name="Freeform 633"/>
              <p:cNvSpPr>
                <a:spLocks noEditPoints="1"/>
              </p:cNvSpPr>
              <p:nvPr/>
            </p:nvSpPr>
            <p:spPr bwMode="auto">
              <a:xfrm>
                <a:off x="1712" y="1581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54" name="Freeform 634"/>
              <p:cNvSpPr>
                <a:spLocks/>
              </p:cNvSpPr>
              <p:nvPr/>
            </p:nvSpPr>
            <p:spPr bwMode="auto">
              <a:xfrm>
                <a:off x="1545" y="131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55" name="Freeform 635"/>
              <p:cNvSpPr>
                <a:spLocks noEditPoints="1"/>
              </p:cNvSpPr>
              <p:nvPr/>
            </p:nvSpPr>
            <p:spPr bwMode="auto">
              <a:xfrm>
                <a:off x="1540" y="131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56" name="Freeform 636"/>
              <p:cNvSpPr>
                <a:spLocks/>
              </p:cNvSpPr>
              <p:nvPr/>
            </p:nvSpPr>
            <p:spPr bwMode="auto">
              <a:xfrm>
                <a:off x="1937" y="127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57" name="Freeform 637"/>
              <p:cNvSpPr>
                <a:spLocks noEditPoints="1"/>
              </p:cNvSpPr>
              <p:nvPr/>
            </p:nvSpPr>
            <p:spPr bwMode="auto">
              <a:xfrm>
                <a:off x="1933" y="127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58" name="Freeform 638"/>
              <p:cNvSpPr>
                <a:spLocks/>
              </p:cNvSpPr>
              <p:nvPr/>
            </p:nvSpPr>
            <p:spPr bwMode="auto">
              <a:xfrm>
                <a:off x="1251" y="85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59" name="Freeform 639"/>
              <p:cNvSpPr>
                <a:spLocks noEditPoints="1"/>
              </p:cNvSpPr>
              <p:nvPr/>
            </p:nvSpPr>
            <p:spPr bwMode="auto">
              <a:xfrm>
                <a:off x="1246" y="84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60" name="Freeform 640"/>
              <p:cNvSpPr>
                <a:spLocks/>
              </p:cNvSpPr>
              <p:nvPr/>
            </p:nvSpPr>
            <p:spPr bwMode="auto">
              <a:xfrm>
                <a:off x="1457" y="7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61" name="Freeform 641"/>
              <p:cNvSpPr>
                <a:spLocks noEditPoints="1"/>
              </p:cNvSpPr>
              <p:nvPr/>
            </p:nvSpPr>
            <p:spPr bwMode="auto">
              <a:xfrm>
                <a:off x="1452" y="7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62" name="Freeform 642"/>
              <p:cNvSpPr>
                <a:spLocks/>
              </p:cNvSpPr>
              <p:nvPr/>
            </p:nvSpPr>
            <p:spPr bwMode="auto">
              <a:xfrm>
                <a:off x="1410" y="120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63" name="Freeform 643"/>
              <p:cNvSpPr>
                <a:spLocks noEditPoints="1"/>
              </p:cNvSpPr>
              <p:nvPr/>
            </p:nvSpPr>
            <p:spPr bwMode="auto">
              <a:xfrm>
                <a:off x="1405" y="119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64" name="Freeform 644"/>
              <p:cNvSpPr>
                <a:spLocks/>
              </p:cNvSpPr>
              <p:nvPr/>
            </p:nvSpPr>
            <p:spPr bwMode="auto">
              <a:xfrm>
                <a:off x="1213" y="75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65" name="Freeform 645"/>
              <p:cNvSpPr>
                <a:spLocks noEditPoints="1"/>
              </p:cNvSpPr>
              <p:nvPr/>
            </p:nvSpPr>
            <p:spPr bwMode="auto">
              <a:xfrm>
                <a:off x="1209" y="75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66" name="Freeform 646"/>
              <p:cNvSpPr>
                <a:spLocks/>
              </p:cNvSpPr>
              <p:nvPr/>
            </p:nvSpPr>
            <p:spPr bwMode="auto">
              <a:xfrm>
                <a:off x="1214" y="133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67" name="Freeform 647"/>
              <p:cNvSpPr>
                <a:spLocks noEditPoints="1"/>
              </p:cNvSpPr>
              <p:nvPr/>
            </p:nvSpPr>
            <p:spPr bwMode="auto">
              <a:xfrm>
                <a:off x="1209" y="1335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68" name="Freeform 648"/>
              <p:cNvSpPr>
                <a:spLocks/>
              </p:cNvSpPr>
              <p:nvPr/>
            </p:nvSpPr>
            <p:spPr bwMode="auto">
              <a:xfrm>
                <a:off x="1199" y="80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69" name="Freeform 649"/>
              <p:cNvSpPr>
                <a:spLocks noEditPoints="1"/>
              </p:cNvSpPr>
              <p:nvPr/>
            </p:nvSpPr>
            <p:spPr bwMode="auto">
              <a:xfrm>
                <a:off x="1194" y="797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70" name="Freeform 650"/>
              <p:cNvSpPr>
                <a:spLocks/>
              </p:cNvSpPr>
              <p:nvPr/>
            </p:nvSpPr>
            <p:spPr bwMode="auto">
              <a:xfrm>
                <a:off x="1309" y="8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71" name="Freeform 651"/>
              <p:cNvSpPr>
                <a:spLocks noEditPoints="1"/>
              </p:cNvSpPr>
              <p:nvPr/>
            </p:nvSpPr>
            <p:spPr bwMode="auto">
              <a:xfrm>
                <a:off x="1304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72" name="Freeform 652"/>
              <p:cNvSpPr>
                <a:spLocks/>
              </p:cNvSpPr>
              <p:nvPr/>
            </p:nvSpPr>
            <p:spPr bwMode="auto">
              <a:xfrm>
                <a:off x="1131" y="96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73" name="Freeform 653"/>
              <p:cNvSpPr>
                <a:spLocks noEditPoints="1"/>
              </p:cNvSpPr>
              <p:nvPr/>
            </p:nvSpPr>
            <p:spPr bwMode="auto">
              <a:xfrm>
                <a:off x="1126" y="964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74" name="Freeform 654"/>
              <p:cNvSpPr>
                <a:spLocks/>
              </p:cNvSpPr>
              <p:nvPr/>
            </p:nvSpPr>
            <p:spPr bwMode="auto">
              <a:xfrm>
                <a:off x="1532" y="1401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75" name="Freeform 655"/>
              <p:cNvSpPr>
                <a:spLocks noEditPoints="1"/>
              </p:cNvSpPr>
              <p:nvPr/>
            </p:nvSpPr>
            <p:spPr bwMode="auto">
              <a:xfrm>
                <a:off x="1527" y="1396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76" name="Freeform 656"/>
              <p:cNvSpPr>
                <a:spLocks/>
              </p:cNvSpPr>
              <p:nvPr/>
            </p:nvSpPr>
            <p:spPr bwMode="auto">
              <a:xfrm>
                <a:off x="1268" y="95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77" name="Freeform 657"/>
              <p:cNvSpPr>
                <a:spLocks noEditPoints="1"/>
              </p:cNvSpPr>
              <p:nvPr/>
            </p:nvSpPr>
            <p:spPr bwMode="auto">
              <a:xfrm>
                <a:off x="1264" y="947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78" name="Freeform 658"/>
              <p:cNvSpPr>
                <a:spLocks/>
              </p:cNvSpPr>
              <p:nvPr/>
            </p:nvSpPr>
            <p:spPr bwMode="auto">
              <a:xfrm>
                <a:off x="1084" y="70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79" name="Freeform 659"/>
              <p:cNvSpPr>
                <a:spLocks noEditPoints="1"/>
              </p:cNvSpPr>
              <p:nvPr/>
            </p:nvSpPr>
            <p:spPr bwMode="auto">
              <a:xfrm>
                <a:off x="1079" y="70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80" name="Freeform 660"/>
              <p:cNvSpPr>
                <a:spLocks/>
              </p:cNvSpPr>
              <p:nvPr/>
            </p:nvSpPr>
            <p:spPr bwMode="auto">
              <a:xfrm>
                <a:off x="1178" y="74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81" name="Freeform 661"/>
              <p:cNvSpPr>
                <a:spLocks noEditPoints="1"/>
              </p:cNvSpPr>
              <p:nvPr/>
            </p:nvSpPr>
            <p:spPr bwMode="auto">
              <a:xfrm>
                <a:off x="1173" y="73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82" name="Freeform 662"/>
              <p:cNvSpPr>
                <a:spLocks/>
              </p:cNvSpPr>
              <p:nvPr/>
            </p:nvSpPr>
            <p:spPr bwMode="auto">
              <a:xfrm>
                <a:off x="1152" y="863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83" name="Freeform 663"/>
              <p:cNvSpPr>
                <a:spLocks noEditPoints="1"/>
              </p:cNvSpPr>
              <p:nvPr/>
            </p:nvSpPr>
            <p:spPr bwMode="auto">
              <a:xfrm>
                <a:off x="1147" y="858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84" name="Freeform 664"/>
              <p:cNvSpPr>
                <a:spLocks/>
              </p:cNvSpPr>
              <p:nvPr/>
            </p:nvSpPr>
            <p:spPr bwMode="auto">
              <a:xfrm>
                <a:off x="1189" y="109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85" name="Freeform 665"/>
              <p:cNvSpPr>
                <a:spLocks noEditPoints="1"/>
              </p:cNvSpPr>
              <p:nvPr/>
            </p:nvSpPr>
            <p:spPr bwMode="auto">
              <a:xfrm>
                <a:off x="1184" y="109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86" name="Freeform 666"/>
              <p:cNvSpPr>
                <a:spLocks/>
              </p:cNvSpPr>
              <p:nvPr/>
            </p:nvSpPr>
            <p:spPr bwMode="auto">
              <a:xfrm>
                <a:off x="1159" y="10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87" name="Freeform 667"/>
              <p:cNvSpPr>
                <a:spLocks noEditPoints="1"/>
              </p:cNvSpPr>
              <p:nvPr/>
            </p:nvSpPr>
            <p:spPr bwMode="auto">
              <a:xfrm>
                <a:off x="1154" y="10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88" name="Freeform 668"/>
              <p:cNvSpPr>
                <a:spLocks/>
              </p:cNvSpPr>
              <p:nvPr/>
            </p:nvSpPr>
            <p:spPr bwMode="auto">
              <a:xfrm>
                <a:off x="986" y="54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89" name="Freeform 669"/>
              <p:cNvSpPr>
                <a:spLocks noEditPoints="1"/>
              </p:cNvSpPr>
              <p:nvPr/>
            </p:nvSpPr>
            <p:spPr bwMode="auto">
              <a:xfrm>
                <a:off x="981" y="54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90" name="Freeform 670"/>
              <p:cNvSpPr>
                <a:spLocks/>
              </p:cNvSpPr>
              <p:nvPr/>
            </p:nvSpPr>
            <p:spPr bwMode="auto">
              <a:xfrm>
                <a:off x="1018" y="47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91" name="Freeform 671"/>
              <p:cNvSpPr>
                <a:spLocks noEditPoints="1"/>
              </p:cNvSpPr>
              <p:nvPr/>
            </p:nvSpPr>
            <p:spPr bwMode="auto">
              <a:xfrm>
                <a:off x="1013" y="47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92" name="Freeform 672"/>
              <p:cNvSpPr>
                <a:spLocks/>
              </p:cNvSpPr>
              <p:nvPr/>
            </p:nvSpPr>
            <p:spPr bwMode="auto">
              <a:xfrm>
                <a:off x="937" y="40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93" name="Freeform 673"/>
              <p:cNvSpPr>
                <a:spLocks noEditPoints="1"/>
              </p:cNvSpPr>
              <p:nvPr/>
            </p:nvSpPr>
            <p:spPr bwMode="auto">
              <a:xfrm>
                <a:off x="932" y="400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94" name="Freeform 674"/>
              <p:cNvSpPr>
                <a:spLocks/>
              </p:cNvSpPr>
              <p:nvPr/>
            </p:nvSpPr>
            <p:spPr bwMode="auto">
              <a:xfrm>
                <a:off x="1023" y="443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95" name="Freeform 675"/>
              <p:cNvSpPr>
                <a:spLocks noEditPoints="1"/>
              </p:cNvSpPr>
              <p:nvPr/>
            </p:nvSpPr>
            <p:spPr bwMode="auto">
              <a:xfrm>
                <a:off x="1018" y="43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96" name="Freeform 676"/>
              <p:cNvSpPr>
                <a:spLocks/>
              </p:cNvSpPr>
              <p:nvPr/>
            </p:nvSpPr>
            <p:spPr bwMode="auto">
              <a:xfrm>
                <a:off x="1218" y="84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97" name="Freeform 677"/>
              <p:cNvSpPr>
                <a:spLocks noEditPoints="1"/>
              </p:cNvSpPr>
              <p:nvPr/>
            </p:nvSpPr>
            <p:spPr bwMode="auto">
              <a:xfrm>
                <a:off x="1213" y="84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98" name="Freeform 678"/>
              <p:cNvSpPr>
                <a:spLocks/>
              </p:cNvSpPr>
              <p:nvPr/>
            </p:nvSpPr>
            <p:spPr bwMode="auto">
              <a:xfrm>
                <a:off x="1193" y="9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99" name="Freeform 679"/>
              <p:cNvSpPr>
                <a:spLocks noEditPoints="1"/>
              </p:cNvSpPr>
              <p:nvPr/>
            </p:nvSpPr>
            <p:spPr bwMode="auto">
              <a:xfrm>
                <a:off x="1188" y="9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00" name="Freeform 680"/>
              <p:cNvSpPr>
                <a:spLocks/>
              </p:cNvSpPr>
              <p:nvPr/>
            </p:nvSpPr>
            <p:spPr bwMode="auto">
              <a:xfrm>
                <a:off x="1141" y="66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01" name="Freeform 681"/>
              <p:cNvSpPr>
                <a:spLocks noEditPoints="1"/>
              </p:cNvSpPr>
              <p:nvPr/>
            </p:nvSpPr>
            <p:spPr bwMode="auto">
              <a:xfrm>
                <a:off x="1136" y="66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02" name="Freeform 682"/>
              <p:cNvSpPr>
                <a:spLocks/>
              </p:cNvSpPr>
              <p:nvPr/>
            </p:nvSpPr>
            <p:spPr bwMode="auto">
              <a:xfrm>
                <a:off x="1599" y="143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03" name="Freeform 683"/>
              <p:cNvSpPr>
                <a:spLocks noEditPoints="1"/>
              </p:cNvSpPr>
              <p:nvPr/>
            </p:nvSpPr>
            <p:spPr bwMode="auto">
              <a:xfrm>
                <a:off x="1594" y="142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04" name="Freeform 684"/>
              <p:cNvSpPr>
                <a:spLocks/>
              </p:cNvSpPr>
              <p:nvPr/>
            </p:nvSpPr>
            <p:spPr bwMode="auto">
              <a:xfrm>
                <a:off x="1550" y="114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05" name="Freeform 685"/>
              <p:cNvSpPr>
                <a:spLocks noEditPoints="1"/>
              </p:cNvSpPr>
              <p:nvPr/>
            </p:nvSpPr>
            <p:spPr bwMode="auto">
              <a:xfrm>
                <a:off x="1546" y="114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06" name="Freeform 686"/>
              <p:cNvSpPr>
                <a:spLocks/>
              </p:cNvSpPr>
              <p:nvPr/>
            </p:nvSpPr>
            <p:spPr bwMode="auto">
              <a:xfrm>
                <a:off x="1305" y="114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07" name="Freeform 687"/>
              <p:cNvSpPr>
                <a:spLocks noEditPoints="1"/>
              </p:cNvSpPr>
              <p:nvPr/>
            </p:nvSpPr>
            <p:spPr bwMode="auto">
              <a:xfrm>
                <a:off x="1300" y="1140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08" name="Freeform 688"/>
              <p:cNvSpPr>
                <a:spLocks/>
              </p:cNvSpPr>
              <p:nvPr/>
            </p:nvSpPr>
            <p:spPr bwMode="auto">
              <a:xfrm>
                <a:off x="1257" y="11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09" name="Freeform 689"/>
              <p:cNvSpPr>
                <a:spLocks noEditPoints="1"/>
              </p:cNvSpPr>
              <p:nvPr/>
            </p:nvSpPr>
            <p:spPr bwMode="auto">
              <a:xfrm>
                <a:off x="1252" y="11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10" name="Freeform 690"/>
              <p:cNvSpPr>
                <a:spLocks/>
              </p:cNvSpPr>
              <p:nvPr/>
            </p:nvSpPr>
            <p:spPr bwMode="auto">
              <a:xfrm>
                <a:off x="1219" y="113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11" name="Freeform 691"/>
              <p:cNvSpPr>
                <a:spLocks noEditPoints="1"/>
              </p:cNvSpPr>
              <p:nvPr/>
            </p:nvSpPr>
            <p:spPr bwMode="auto">
              <a:xfrm>
                <a:off x="1214" y="113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12" name="Freeform 692"/>
              <p:cNvSpPr>
                <a:spLocks/>
              </p:cNvSpPr>
              <p:nvPr/>
            </p:nvSpPr>
            <p:spPr bwMode="auto">
              <a:xfrm>
                <a:off x="1291" y="137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13" name="Freeform 693"/>
              <p:cNvSpPr>
                <a:spLocks noEditPoints="1"/>
              </p:cNvSpPr>
              <p:nvPr/>
            </p:nvSpPr>
            <p:spPr bwMode="auto">
              <a:xfrm>
                <a:off x="1286" y="1367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14" name="Freeform 694"/>
              <p:cNvSpPr>
                <a:spLocks/>
              </p:cNvSpPr>
              <p:nvPr/>
            </p:nvSpPr>
            <p:spPr bwMode="auto">
              <a:xfrm>
                <a:off x="1416" y="128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15" name="Freeform 695"/>
              <p:cNvSpPr>
                <a:spLocks noEditPoints="1"/>
              </p:cNvSpPr>
              <p:nvPr/>
            </p:nvSpPr>
            <p:spPr bwMode="auto">
              <a:xfrm>
                <a:off x="1411" y="1279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16" name="Freeform 696"/>
              <p:cNvSpPr>
                <a:spLocks/>
              </p:cNvSpPr>
              <p:nvPr/>
            </p:nvSpPr>
            <p:spPr bwMode="auto">
              <a:xfrm>
                <a:off x="1401" y="131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17" name="Freeform 697"/>
              <p:cNvSpPr>
                <a:spLocks noEditPoints="1"/>
              </p:cNvSpPr>
              <p:nvPr/>
            </p:nvSpPr>
            <p:spPr bwMode="auto">
              <a:xfrm>
                <a:off x="1396" y="131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18" name="Freeform 698"/>
              <p:cNvSpPr>
                <a:spLocks/>
              </p:cNvSpPr>
              <p:nvPr/>
            </p:nvSpPr>
            <p:spPr bwMode="auto">
              <a:xfrm>
                <a:off x="1340" y="109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19" name="Freeform 699"/>
              <p:cNvSpPr>
                <a:spLocks noEditPoints="1"/>
              </p:cNvSpPr>
              <p:nvPr/>
            </p:nvSpPr>
            <p:spPr bwMode="auto">
              <a:xfrm>
                <a:off x="1335" y="109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20" name="Freeform 700"/>
              <p:cNvSpPr>
                <a:spLocks/>
              </p:cNvSpPr>
              <p:nvPr/>
            </p:nvSpPr>
            <p:spPr bwMode="auto">
              <a:xfrm>
                <a:off x="1409" y="109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21" name="Freeform 701"/>
              <p:cNvSpPr>
                <a:spLocks noEditPoints="1"/>
              </p:cNvSpPr>
              <p:nvPr/>
            </p:nvSpPr>
            <p:spPr bwMode="auto">
              <a:xfrm>
                <a:off x="1404" y="109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22" name="Freeform 702"/>
              <p:cNvSpPr>
                <a:spLocks/>
              </p:cNvSpPr>
              <p:nvPr/>
            </p:nvSpPr>
            <p:spPr bwMode="auto">
              <a:xfrm>
                <a:off x="1147" y="1101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23" name="Freeform 703"/>
              <p:cNvSpPr>
                <a:spLocks noEditPoints="1"/>
              </p:cNvSpPr>
              <p:nvPr/>
            </p:nvSpPr>
            <p:spPr bwMode="auto">
              <a:xfrm>
                <a:off x="1142" y="109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24" name="Freeform 704"/>
              <p:cNvSpPr>
                <a:spLocks/>
              </p:cNvSpPr>
              <p:nvPr/>
            </p:nvSpPr>
            <p:spPr bwMode="auto">
              <a:xfrm>
                <a:off x="1466" y="121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25" name="Freeform 705"/>
              <p:cNvSpPr>
                <a:spLocks noEditPoints="1"/>
              </p:cNvSpPr>
              <p:nvPr/>
            </p:nvSpPr>
            <p:spPr bwMode="auto">
              <a:xfrm>
                <a:off x="1461" y="121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26" name="Freeform 706"/>
              <p:cNvSpPr>
                <a:spLocks/>
              </p:cNvSpPr>
              <p:nvPr/>
            </p:nvSpPr>
            <p:spPr bwMode="auto">
              <a:xfrm>
                <a:off x="1283" y="95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27" name="Freeform 707"/>
              <p:cNvSpPr>
                <a:spLocks noEditPoints="1"/>
              </p:cNvSpPr>
              <p:nvPr/>
            </p:nvSpPr>
            <p:spPr bwMode="auto">
              <a:xfrm>
                <a:off x="1279" y="949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28" name="Freeform 708"/>
              <p:cNvSpPr>
                <a:spLocks/>
              </p:cNvSpPr>
              <p:nvPr/>
            </p:nvSpPr>
            <p:spPr bwMode="auto">
              <a:xfrm>
                <a:off x="1311" y="104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29" name="Freeform 709"/>
              <p:cNvSpPr>
                <a:spLocks noEditPoints="1"/>
              </p:cNvSpPr>
              <p:nvPr/>
            </p:nvSpPr>
            <p:spPr bwMode="auto">
              <a:xfrm>
                <a:off x="1306" y="104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30" name="Freeform 710"/>
              <p:cNvSpPr>
                <a:spLocks/>
              </p:cNvSpPr>
              <p:nvPr/>
            </p:nvSpPr>
            <p:spPr bwMode="auto">
              <a:xfrm>
                <a:off x="1129" y="86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31" name="Freeform 711"/>
              <p:cNvSpPr>
                <a:spLocks noEditPoints="1"/>
              </p:cNvSpPr>
              <p:nvPr/>
            </p:nvSpPr>
            <p:spPr bwMode="auto">
              <a:xfrm>
                <a:off x="1124" y="864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32" name="Freeform 712"/>
              <p:cNvSpPr>
                <a:spLocks/>
              </p:cNvSpPr>
              <p:nvPr/>
            </p:nvSpPr>
            <p:spPr bwMode="auto">
              <a:xfrm>
                <a:off x="1165" y="74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33" name="Freeform 713"/>
              <p:cNvSpPr>
                <a:spLocks noEditPoints="1"/>
              </p:cNvSpPr>
              <p:nvPr/>
            </p:nvSpPr>
            <p:spPr bwMode="auto">
              <a:xfrm>
                <a:off x="1160" y="73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34" name="Freeform 714"/>
              <p:cNvSpPr>
                <a:spLocks/>
              </p:cNvSpPr>
              <p:nvPr/>
            </p:nvSpPr>
            <p:spPr bwMode="auto">
              <a:xfrm>
                <a:off x="1085" y="90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35" name="Freeform 715"/>
              <p:cNvSpPr>
                <a:spLocks noEditPoints="1"/>
              </p:cNvSpPr>
              <p:nvPr/>
            </p:nvSpPr>
            <p:spPr bwMode="auto">
              <a:xfrm>
                <a:off x="1080" y="899"/>
                <a:ext cx="118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36" name="Freeform 716"/>
              <p:cNvSpPr>
                <a:spLocks/>
              </p:cNvSpPr>
              <p:nvPr/>
            </p:nvSpPr>
            <p:spPr bwMode="auto">
              <a:xfrm>
                <a:off x="1117" y="9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37" name="Freeform 717"/>
              <p:cNvSpPr>
                <a:spLocks noEditPoints="1"/>
              </p:cNvSpPr>
              <p:nvPr/>
            </p:nvSpPr>
            <p:spPr bwMode="auto">
              <a:xfrm>
                <a:off x="1112" y="94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38" name="Freeform 718"/>
              <p:cNvSpPr>
                <a:spLocks/>
              </p:cNvSpPr>
              <p:nvPr/>
            </p:nvSpPr>
            <p:spPr bwMode="auto">
              <a:xfrm>
                <a:off x="1231" y="1316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39" name="Freeform 719"/>
              <p:cNvSpPr>
                <a:spLocks noEditPoints="1"/>
              </p:cNvSpPr>
              <p:nvPr/>
            </p:nvSpPr>
            <p:spPr bwMode="auto">
              <a:xfrm>
                <a:off x="1226" y="131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40" name="Freeform 720"/>
              <p:cNvSpPr>
                <a:spLocks/>
              </p:cNvSpPr>
              <p:nvPr/>
            </p:nvSpPr>
            <p:spPr bwMode="auto">
              <a:xfrm>
                <a:off x="1369" y="107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41" name="Freeform 721"/>
              <p:cNvSpPr>
                <a:spLocks noEditPoints="1"/>
              </p:cNvSpPr>
              <p:nvPr/>
            </p:nvSpPr>
            <p:spPr bwMode="auto">
              <a:xfrm>
                <a:off x="1364" y="106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42" name="Freeform 722"/>
              <p:cNvSpPr>
                <a:spLocks/>
              </p:cNvSpPr>
              <p:nvPr/>
            </p:nvSpPr>
            <p:spPr bwMode="auto">
              <a:xfrm>
                <a:off x="1033" y="69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43" name="Freeform 723"/>
              <p:cNvSpPr>
                <a:spLocks noEditPoints="1"/>
              </p:cNvSpPr>
              <p:nvPr/>
            </p:nvSpPr>
            <p:spPr bwMode="auto">
              <a:xfrm>
                <a:off x="1028" y="69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44" name="Freeform 724"/>
              <p:cNvSpPr>
                <a:spLocks/>
              </p:cNvSpPr>
              <p:nvPr/>
            </p:nvSpPr>
            <p:spPr bwMode="auto">
              <a:xfrm>
                <a:off x="937" y="50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45" name="Freeform 725"/>
              <p:cNvSpPr>
                <a:spLocks noEditPoints="1"/>
              </p:cNvSpPr>
              <p:nvPr/>
            </p:nvSpPr>
            <p:spPr bwMode="auto">
              <a:xfrm>
                <a:off x="932" y="50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46" name="Freeform 726"/>
              <p:cNvSpPr>
                <a:spLocks/>
              </p:cNvSpPr>
              <p:nvPr/>
            </p:nvSpPr>
            <p:spPr bwMode="auto">
              <a:xfrm>
                <a:off x="1210" y="73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47" name="Freeform 727"/>
              <p:cNvSpPr>
                <a:spLocks noEditPoints="1"/>
              </p:cNvSpPr>
              <p:nvPr/>
            </p:nvSpPr>
            <p:spPr bwMode="auto">
              <a:xfrm>
                <a:off x="1205" y="72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48" name="Freeform 728"/>
              <p:cNvSpPr>
                <a:spLocks/>
              </p:cNvSpPr>
              <p:nvPr/>
            </p:nvSpPr>
            <p:spPr bwMode="auto">
              <a:xfrm>
                <a:off x="1236" y="10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49" name="Freeform 729"/>
              <p:cNvSpPr>
                <a:spLocks noEditPoints="1"/>
              </p:cNvSpPr>
              <p:nvPr/>
            </p:nvSpPr>
            <p:spPr bwMode="auto">
              <a:xfrm>
                <a:off x="1231" y="10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50" name="Freeform 730"/>
              <p:cNvSpPr>
                <a:spLocks/>
              </p:cNvSpPr>
              <p:nvPr/>
            </p:nvSpPr>
            <p:spPr bwMode="auto">
              <a:xfrm>
                <a:off x="1106" y="73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51" name="Freeform 731"/>
              <p:cNvSpPr>
                <a:spLocks noEditPoints="1"/>
              </p:cNvSpPr>
              <p:nvPr/>
            </p:nvSpPr>
            <p:spPr bwMode="auto">
              <a:xfrm>
                <a:off x="1102" y="726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52" name="Freeform 732"/>
              <p:cNvSpPr>
                <a:spLocks/>
              </p:cNvSpPr>
              <p:nvPr/>
            </p:nvSpPr>
            <p:spPr bwMode="auto">
              <a:xfrm>
                <a:off x="1594" y="87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53" name="Freeform 733"/>
              <p:cNvSpPr>
                <a:spLocks noEditPoints="1"/>
              </p:cNvSpPr>
              <p:nvPr/>
            </p:nvSpPr>
            <p:spPr bwMode="auto">
              <a:xfrm>
                <a:off x="1589" y="87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54" name="Freeform 734"/>
              <p:cNvSpPr>
                <a:spLocks/>
              </p:cNvSpPr>
              <p:nvPr/>
            </p:nvSpPr>
            <p:spPr bwMode="auto">
              <a:xfrm>
                <a:off x="1569" y="89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55" name="Freeform 735"/>
              <p:cNvSpPr>
                <a:spLocks noEditPoints="1"/>
              </p:cNvSpPr>
              <p:nvPr/>
            </p:nvSpPr>
            <p:spPr bwMode="auto">
              <a:xfrm>
                <a:off x="1564" y="89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56" name="Freeform 736"/>
              <p:cNvSpPr>
                <a:spLocks/>
              </p:cNvSpPr>
              <p:nvPr/>
            </p:nvSpPr>
            <p:spPr bwMode="auto">
              <a:xfrm>
                <a:off x="1543" y="82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57" name="Freeform 737"/>
              <p:cNvSpPr>
                <a:spLocks noEditPoints="1"/>
              </p:cNvSpPr>
              <p:nvPr/>
            </p:nvSpPr>
            <p:spPr bwMode="auto">
              <a:xfrm>
                <a:off x="1538" y="82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58" name="Freeform 738"/>
              <p:cNvSpPr>
                <a:spLocks/>
              </p:cNvSpPr>
              <p:nvPr/>
            </p:nvSpPr>
            <p:spPr bwMode="auto">
              <a:xfrm>
                <a:off x="1580" y="79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59" name="Freeform 739"/>
              <p:cNvSpPr>
                <a:spLocks noEditPoints="1"/>
              </p:cNvSpPr>
              <p:nvPr/>
            </p:nvSpPr>
            <p:spPr bwMode="auto">
              <a:xfrm>
                <a:off x="1575" y="79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60" name="Freeform 740"/>
              <p:cNvSpPr>
                <a:spLocks/>
              </p:cNvSpPr>
              <p:nvPr/>
            </p:nvSpPr>
            <p:spPr bwMode="auto">
              <a:xfrm>
                <a:off x="1399" y="80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61" name="Freeform 741"/>
              <p:cNvSpPr>
                <a:spLocks noEditPoints="1"/>
              </p:cNvSpPr>
              <p:nvPr/>
            </p:nvSpPr>
            <p:spPr bwMode="auto">
              <a:xfrm>
                <a:off x="1394" y="79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62" name="Freeform 742"/>
              <p:cNvSpPr>
                <a:spLocks/>
              </p:cNvSpPr>
              <p:nvPr/>
            </p:nvSpPr>
            <p:spPr bwMode="auto">
              <a:xfrm>
                <a:off x="1431" y="78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63" name="Freeform 743"/>
              <p:cNvSpPr>
                <a:spLocks noEditPoints="1"/>
              </p:cNvSpPr>
              <p:nvPr/>
            </p:nvSpPr>
            <p:spPr bwMode="auto">
              <a:xfrm>
                <a:off x="1426" y="78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64" name="Freeform 744"/>
              <p:cNvSpPr>
                <a:spLocks/>
              </p:cNvSpPr>
              <p:nvPr/>
            </p:nvSpPr>
            <p:spPr bwMode="auto">
              <a:xfrm>
                <a:off x="1403" y="79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65" name="Freeform 745"/>
              <p:cNvSpPr>
                <a:spLocks noEditPoints="1"/>
              </p:cNvSpPr>
              <p:nvPr/>
            </p:nvSpPr>
            <p:spPr bwMode="auto">
              <a:xfrm>
                <a:off x="1398" y="79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66" name="Freeform 746"/>
              <p:cNvSpPr>
                <a:spLocks/>
              </p:cNvSpPr>
              <p:nvPr/>
            </p:nvSpPr>
            <p:spPr bwMode="auto">
              <a:xfrm>
                <a:off x="1414" y="80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67" name="Freeform 747"/>
              <p:cNvSpPr>
                <a:spLocks noEditPoints="1"/>
              </p:cNvSpPr>
              <p:nvPr/>
            </p:nvSpPr>
            <p:spPr bwMode="auto">
              <a:xfrm>
                <a:off x="1410" y="80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68" name="Freeform 748"/>
              <p:cNvSpPr>
                <a:spLocks/>
              </p:cNvSpPr>
              <p:nvPr/>
            </p:nvSpPr>
            <p:spPr bwMode="auto">
              <a:xfrm>
                <a:off x="1568" y="90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69" name="Freeform 749"/>
              <p:cNvSpPr>
                <a:spLocks noEditPoints="1"/>
              </p:cNvSpPr>
              <p:nvPr/>
            </p:nvSpPr>
            <p:spPr bwMode="auto">
              <a:xfrm>
                <a:off x="1563" y="89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70" name="Freeform 750"/>
              <p:cNvSpPr>
                <a:spLocks/>
              </p:cNvSpPr>
              <p:nvPr/>
            </p:nvSpPr>
            <p:spPr bwMode="auto">
              <a:xfrm>
                <a:off x="1333" y="79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71" name="Freeform 751"/>
              <p:cNvSpPr>
                <a:spLocks noEditPoints="1"/>
              </p:cNvSpPr>
              <p:nvPr/>
            </p:nvSpPr>
            <p:spPr bwMode="auto">
              <a:xfrm>
                <a:off x="1328" y="785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72" name="Freeform 752"/>
              <p:cNvSpPr>
                <a:spLocks/>
              </p:cNvSpPr>
              <p:nvPr/>
            </p:nvSpPr>
            <p:spPr bwMode="auto">
              <a:xfrm>
                <a:off x="1538" y="101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73" name="Freeform 753"/>
              <p:cNvSpPr>
                <a:spLocks noEditPoints="1"/>
              </p:cNvSpPr>
              <p:nvPr/>
            </p:nvSpPr>
            <p:spPr bwMode="auto">
              <a:xfrm>
                <a:off x="1533" y="101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74" name="Freeform 754"/>
              <p:cNvSpPr>
                <a:spLocks/>
              </p:cNvSpPr>
              <p:nvPr/>
            </p:nvSpPr>
            <p:spPr bwMode="auto">
              <a:xfrm>
                <a:off x="1873" y="1501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75" name="Freeform 755"/>
              <p:cNvSpPr>
                <a:spLocks noEditPoints="1"/>
              </p:cNvSpPr>
              <p:nvPr/>
            </p:nvSpPr>
            <p:spPr bwMode="auto">
              <a:xfrm>
                <a:off x="1868" y="1496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76" name="Freeform 756"/>
              <p:cNvSpPr>
                <a:spLocks/>
              </p:cNvSpPr>
              <p:nvPr/>
            </p:nvSpPr>
            <p:spPr bwMode="auto">
              <a:xfrm>
                <a:off x="1807" y="1395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77" name="Freeform 757"/>
              <p:cNvSpPr>
                <a:spLocks noEditPoints="1"/>
              </p:cNvSpPr>
              <p:nvPr/>
            </p:nvSpPr>
            <p:spPr bwMode="auto">
              <a:xfrm>
                <a:off x="1802" y="1390"/>
                <a:ext cx="118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78" name="Freeform 758"/>
              <p:cNvSpPr>
                <a:spLocks/>
              </p:cNvSpPr>
              <p:nvPr/>
            </p:nvSpPr>
            <p:spPr bwMode="auto">
              <a:xfrm>
                <a:off x="1853" y="118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79" name="Freeform 759"/>
              <p:cNvSpPr>
                <a:spLocks noEditPoints="1"/>
              </p:cNvSpPr>
              <p:nvPr/>
            </p:nvSpPr>
            <p:spPr bwMode="auto">
              <a:xfrm>
                <a:off x="1848" y="117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80" name="Freeform 760"/>
              <p:cNvSpPr>
                <a:spLocks/>
              </p:cNvSpPr>
              <p:nvPr/>
            </p:nvSpPr>
            <p:spPr bwMode="auto">
              <a:xfrm>
                <a:off x="1799" y="1257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81" name="Freeform 761"/>
              <p:cNvSpPr>
                <a:spLocks noEditPoints="1"/>
              </p:cNvSpPr>
              <p:nvPr/>
            </p:nvSpPr>
            <p:spPr bwMode="auto">
              <a:xfrm>
                <a:off x="1794" y="125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82" name="Freeform 762"/>
              <p:cNvSpPr>
                <a:spLocks/>
              </p:cNvSpPr>
              <p:nvPr/>
            </p:nvSpPr>
            <p:spPr bwMode="auto">
              <a:xfrm>
                <a:off x="1839" y="131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83" name="Freeform 763"/>
              <p:cNvSpPr>
                <a:spLocks noEditPoints="1"/>
              </p:cNvSpPr>
              <p:nvPr/>
            </p:nvSpPr>
            <p:spPr bwMode="auto">
              <a:xfrm>
                <a:off x="1835" y="1308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84" name="Freeform 764"/>
              <p:cNvSpPr>
                <a:spLocks/>
              </p:cNvSpPr>
              <p:nvPr/>
            </p:nvSpPr>
            <p:spPr bwMode="auto">
              <a:xfrm>
                <a:off x="1878" y="129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85" name="Freeform 765"/>
              <p:cNvSpPr>
                <a:spLocks noEditPoints="1"/>
              </p:cNvSpPr>
              <p:nvPr/>
            </p:nvSpPr>
            <p:spPr bwMode="auto">
              <a:xfrm>
                <a:off x="1873" y="128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86" name="Freeform 766"/>
              <p:cNvSpPr>
                <a:spLocks/>
              </p:cNvSpPr>
              <p:nvPr/>
            </p:nvSpPr>
            <p:spPr bwMode="auto">
              <a:xfrm>
                <a:off x="2000" y="141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87" name="Freeform 767"/>
              <p:cNvSpPr>
                <a:spLocks noEditPoints="1"/>
              </p:cNvSpPr>
              <p:nvPr/>
            </p:nvSpPr>
            <p:spPr bwMode="auto">
              <a:xfrm>
                <a:off x="1995" y="141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88" name="Freeform 768"/>
              <p:cNvSpPr>
                <a:spLocks/>
              </p:cNvSpPr>
              <p:nvPr/>
            </p:nvSpPr>
            <p:spPr bwMode="auto">
              <a:xfrm>
                <a:off x="1569" y="111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89" name="Freeform 769"/>
              <p:cNvSpPr>
                <a:spLocks noEditPoints="1"/>
              </p:cNvSpPr>
              <p:nvPr/>
            </p:nvSpPr>
            <p:spPr bwMode="auto">
              <a:xfrm>
                <a:off x="1564" y="1105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90" name="Freeform 770"/>
              <p:cNvSpPr>
                <a:spLocks/>
              </p:cNvSpPr>
              <p:nvPr/>
            </p:nvSpPr>
            <p:spPr bwMode="auto">
              <a:xfrm>
                <a:off x="1584" y="960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91" name="Freeform 771"/>
              <p:cNvSpPr>
                <a:spLocks noEditPoints="1"/>
              </p:cNvSpPr>
              <p:nvPr/>
            </p:nvSpPr>
            <p:spPr bwMode="auto">
              <a:xfrm>
                <a:off x="1579" y="955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92" name="Freeform 772"/>
              <p:cNvSpPr>
                <a:spLocks/>
              </p:cNvSpPr>
              <p:nvPr/>
            </p:nvSpPr>
            <p:spPr bwMode="auto">
              <a:xfrm>
                <a:off x="1584" y="101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93" name="Freeform 773"/>
              <p:cNvSpPr>
                <a:spLocks noEditPoints="1"/>
              </p:cNvSpPr>
              <p:nvPr/>
            </p:nvSpPr>
            <p:spPr bwMode="auto">
              <a:xfrm>
                <a:off x="1579" y="101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94" name="Freeform 774"/>
              <p:cNvSpPr>
                <a:spLocks/>
              </p:cNvSpPr>
              <p:nvPr/>
            </p:nvSpPr>
            <p:spPr bwMode="auto">
              <a:xfrm>
                <a:off x="1539" y="100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95" name="Freeform 775"/>
              <p:cNvSpPr>
                <a:spLocks noEditPoints="1"/>
              </p:cNvSpPr>
              <p:nvPr/>
            </p:nvSpPr>
            <p:spPr bwMode="auto">
              <a:xfrm>
                <a:off x="1534" y="99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96" name="Freeform 776"/>
              <p:cNvSpPr>
                <a:spLocks/>
              </p:cNvSpPr>
              <p:nvPr/>
            </p:nvSpPr>
            <p:spPr bwMode="auto">
              <a:xfrm>
                <a:off x="1539" y="85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97" name="Freeform 777"/>
              <p:cNvSpPr>
                <a:spLocks noEditPoints="1"/>
              </p:cNvSpPr>
              <p:nvPr/>
            </p:nvSpPr>
            <p:spPr bwMode="auto">
              <a:xfrm>
                <a:off x="1534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98" name="Freeform 778"/>
              <p:cNvSpPr>
                <a:spLocks/>
              </p:cNvSpPr>
              <p:nvPr/>
            </p:nvSpPr>
            <p:spPr bwMode="auto">
              <a:xfrm>
                <a:off x="1554" y="75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99" name="Freeform 779"/>
              <p:cNvSpPr>
                <a:spLocks noEditPoints="1"/>
              </p:cNvSpPr>
              <p:nvPr/>
            </p:nvSpPr>
            <p:spPr bwMode="auto">
              <a:xfrm>
                <a:off x="1549" y="75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00" name="Freeform 780"/>
              <p:cNvSpPr>
                <a:spLocks/>
              </p:cNvSpPr>
              <p:nvPr/>
            </p:nvSpPr>
            <p:spPr bwMode="auto">
              <a:xfrm>
                <a:off x="1517" y="80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01" name="Freeform 781"/>
              <p:cNvSpPr>
                <a:spLocks noEditPoints="1"/>
              </p:cNvSpPr>
              <p:nvPr/>
            </p:nvSpPr>
            <p:spPr bwMode="auto">
              <a:xfrm>
                <a:off x="1512" y="80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02" name="Freeform 782"/>
              <p:cNvSpPr>
                <a:spLocks/>
              </p:cNvSpPr>
              <p:nvPr/>
            </p:nvSpPr>
            <p:spPr bwMode="auto">
              <a:xfrm>
                <a:off x="1449" y="90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03" name="Freeform 783"/>
              <p:cNvSpPr>
                <a:spLocks noEditPoints="1"/>
              </p:cNvSpPr>
              <p:nvPr/>
            </p:nvSpPr>
            <p:spPr bwMode="auto">
              <a:xfrm>
                <a:off x="1444" y="90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04" name="Freeform 784"/>
              <p:cNvSpPr>
                <a:spLocks/>
              </p:cNvSpPr>
              <p:nvPr/>
            </p:nvSpPr>
            <p:spPr bwMode="auto">
              <a:xfrm>
                <a:off x="1509" y="78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05" name="Freeform 785"/>
              <p:cNvSpPr>
                <a:spLocks noEditPoints="1"/>
              </p:cNvSpPr>
              <p:nvPr/>
            </p:nvSpPr>
            <p:spPr bwMode="auto">
              <a:xfrm>
                <a:off x="1504" y="78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06" name="Freeform 786"/>
              <p:cNvSpPr>
                <a:spLocks/>
              </p:cNvSpPr>
              <p:nvPr/>
            </p:nvSpPr>
            <p:spPr bwMode="auto">
              <a:xfrm>
                <a:off x="1502" y="70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07" name="Freeform 787"/>
              <p:cNvSpPr>
                <a:spLocks noEditPoints="1"/>
              </p:cNvSpPr>
              <p:nvPr/>
            </p:nvSpPr>
            <p:spPr bwMode="auto">
              <a:xfrm>
                <a:off x="1497" y="69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08" name="Freeform 788"/>
              <p:cNvSpPr>
                <a:spLocks/>
              </p:cNvSpPr>
              <p:nvPr/>
            </p:nvSpPr>
            <p:spPr bwMode="auto">
              <a:xfrm>
                <a:off x="1457" y="74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09" name="Freeform 789"/>
              <p:cNvSpPr>
                <a:spLocks noEditPoints="1"/>
              </p:cNvSpPr>
              <p:nvPr/>
            </p:nvSpPr>
            <p:spPr bwMode="auto">
              <a:xfrm>
                <a:off x="1452" y="74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10" name="Freeform 790"/>
              <p:cNvSpPr>
                <a:spLocks/>
              </p:cNvSpPr>
              <p:nvPr/>
            </p:nvSpPr>
            <p:spPr bwMode="auto">
              <a:xfrm>
                <a:off x="1449" y="6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11" name="Freeform 791"/>
              <p:cNvSpPr>
                <a:spLocks noEditPoints="1"/>
              </p:cNvSpPr>
              <p:nvPr/>
            </p:nvSpPr>
            <p:spPr bwMode="auto">
              <a:xfrm>
                <a:off x="1444" y="68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12" name="Freeform 792"/>
              <p:cNvSpPr>
                <a:spLocks/>
              </p:cNvSpPr>
              <p:nvPr/>
            </p:nvSpPr>
            <p:spPr bwMode="auto">
              <a:xfrm>
                <a:off x="1479" y="75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13" name="Freeform 793"/>
              <p:cNvSpPr>
                <a:spLocks noEditPoints="1"/>
              </p:cNvSpPr>
              <p:nvPr/>
            </p:nvSpPr>
            <p:spPr bwMode="auto">
              <a:xfrm>
                <a:off x="1474" y="753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14" name="Freeform 794"/>
              <p:cNvSpPr>
                <a:spLocks/>
              </p:cNvSpPr>
              <p:nvPr/>
            </p:nvSpPr>
            <p:spPr bwMode="auto">
              <a:xfrm>
                <a:off x="1449" y="64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15" name="Freeform 795"/>
              <p:cNvSpPr>
                <a:spLocks noEditPoints="1"/>
              </p:cNvSpPr>
              <p:nvPr/>
            </p:nvSpPr>
            <p:spPr bwMode="auto">
              <a:xfrm>
                <a:off x="1444" y="64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16" name="Freeform 796"/>
              <p:cNvSpPr>
                <a:spLocks/>
              </p:cNvSpPr>
              <p:nvPr/>
            </p:nvSpPr>
            <p:spPr bwMode="auto">
              <a:xfrm>
                <a:off x="1576" y="70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17" name="Freeform 797"/>
              <p:cNvSpPr>
                <a:spLocks noEditPoints="1"/>
              </p:cNvSpPr>
              <p:nvPr/>
            </p:nvSpPr>
            <p:spPr bwMode="auto">
              <a:xfrm>
                <a:off x="1572" y="70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18" name="Freeform 798"/>
              <p:cNvSpPr>
                <a:spLocks/>
              </p:cNvSpPr>
              <p:nvPr/>
            </p:nvSpPr>
            <p:spPr bwMode="auto">
              <a:xfrm>
                <a:off x="1497" y="93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19" name="Freeform 799"/>
              <p:cNvSpPr>
                <a:spLocks noEditPoints="1"/>
              </p:cNvSpPr>
              <p:nvPr/>
            </p:nvSpPr>
            <p:spPr bwMode="auto">
              <a:xfrm>
                <a:off x="1492" y="92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20" name="Freeform 800"/>
              <p:cNvSpPr>
                <a:spLocks/>
              </p:cNvSpPr>
              <p:nvPr/>
            </p:nvSpPr>
            <p:spPr bwMode="auto">
              <a:xfrm>
                <a:off x="1409" y="86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21" name="Freeform 801"/>
              <p:cNvSpPr>
                <a:spLocks noEditPoints="1"/>
              </p:cNvSpPr>
              <p:nvPr/>
            </p:nvSpPr>
            <p:spPr bwMode="auto">
              <a:xfrm>
                <a:off x="1404" y="86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22" name="Freeform 802"/>
              <p:cNvSpPr>
                <a:spLocks/>
              </p:cNvSpPr>
              <p:nvPr/>
            </p:nvSpPr>
            <p:spPr bwMode="auto">
              <a:xfrm>
                <a:off x="1497" y="96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23" name="Freeform 803"/>
              <p:cNvSpPr>
                <a:spLocks noEditPoints="1"/>
              </p:cNvSpPr>
              <p:nvPr/>
            </p:nvSpPr>
            <p:spPr bwMode="auto">
              <a:xfrm>
                <a:off x="1492" y="95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24" name="Freeform 804"/>
              <p:cNvSpPr>
                <a:spLocks/>
              </p:cNvSpPr>
              <p:nvPr/>
            </p:nvSpPr>
            <p:spPr bwMode="auto">
              <a:xfrm>
                <a:off x="1526" y="978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25" name="Freeform 805"/>
              <p:cNvSpPr>
                <a:spLocks noEditPoints="1"/>
              </p:cNvSpPr>
              <p:nvPr/>
            </p:nvSpPr>
            <p:spPr bwMode="auto">
              <a:xfrm>
                <a:off x="1521" y="97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26" name="Freeform 806"/>
              <p:cNvSpPr>
                <a:spLocks/>
              </p:cNvSpPr>
              <p:nvPr/>
            </p:nvSpPr>
            <p:spPr bwMode="auto">
              <a:xfrm>
                <a:off x="1946" y="1298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27" name="Freeform 807"/>
              <p:cNvSpPr>
                <a:spLocks noEditPoints="1"/>
              </p:cNvSpPr>
              <p:nvPr/>
            </p:nvSpPr>
            <p:spPr bwMode="auto">
              <a:xfrm>
                <a:off x="1941" y="129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28" name="Freeform 808"/>
              <p:cNvSpPr>
                <a:spLocks/>
              </p:cNvSpPr>
              <p:nvPr/>
            </p:nvSpPr>
            <p:spPr bwMode="auto">
              <a:xfrm>
                <a:off x="1969" y="128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grpSp>
          <p:nvGrpSpPr>
            <p:cNvPr id="6" name="Group 1010"/>
            <p:cNvGrpSpPr>
              <a:grpSpLocks/>
            </p:cNvGrpSpPr>
            <p:nvPr/>
          </p:nvGrpSpPr>
          <p:grpSpPr bwMode="auto">
            <a:xfrm>
              <a:off x="1903413" y="1077913"/>
              <a:ext cx="1401763" cy="1863725"/>
              <a:chOff x="1199" y="679"/>
              <a:chExt cx="883" cy="1174"/>
            </a:xfrm>
          </p:grpSpPr>
          <p:sp>
            <p:nvSpPr>
              <p:cNvPr id="329" name="Freeform 810"/>
              <p:cNvSpPr>
                <a:spLocks noEditPoints="1"/>
              </p:cNvSpPr>
              <p:nvPr/>
            </p:nvSpPr>
            <p:spPr bwMode="auto">
              <a:xfrm>
                <a:off x="1964" y="1279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30" name="Freeform 811"/>
              <p:cNvSpPr>
                <a:spLocks/>
              </p:cNvSpPr>
              <p:nvPr/>
            </p:nvSpPr>
            <p:spPr bwMode="auto">
              <a:xfrm>
                <a:off x="1545" y="89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31" name="Freeform 812"/>
              <p:cNvSpPr>
                <a:spLocks noEditPoints="1"/>
              </p:cNvSpPr>
              <p:nvPr/>
            </p:nvSpPr>
            <p:spPr bwMode="auto">
              <a:xfrm>
                <a:off x="1540" y="88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32" name="Freeform 813"/>
              <p:cNvSpPr>
                <a:spLocks/>
              </p:cNvSpPr>
              <p:nvPr/>
            </p:nvSpPr>
            <p:spPr bwMode="auto">
              <a:xfrm>
                <a:off x="1702" y="11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33" name="Freeform 814"/>
              <p:cNvSpPr>
                <a:spLocks noEditPoints="1"/>
              </p:cNvSpPr>
              <p:nvPr/>
            </p:nvSpPr>
            <p:spPr bwMode="auto">
              <a:xfrm>
                <a:off x="1697" y="11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34" name="Freeform 815"/>
              <p:cNvSpPr>
                <a:spLocks/>
              </p:cNvSpPr>
              <p:nvPr/>
            </p:nvSpPr>
            <p:spPr bwMode="auto">
              <a:xfrm>
                <a:off x="1613" y="91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35" name="Freeform 816"/>
              <p:cNvSpPr>
                <a:spLocks noEditPoints="1"/>
              </p:cNvSpPr>
              <p:nvPr/>
            </p:nvSpPr>
            <p:spPr bwMode="auto">
              <a:xfrm>
                <a:off x="1608" y="91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36" name="Freeform 817"/>
              <p:cNvSpPr>
                <a:spLocks/>
              </p:cNvSpPr>
              <p:nvPr/>
            </p:nvSpPr>
            <p:spPr bwMode="auto">
              <a:xfrm>
                <a:off x="1751" y="1162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37" name="Freeform 818"/>
              <p:cNvSpPr>
                <a:spLocks noEditPoints="1"/>
              </p:cNvSpPr>
              <p:nvPr/>
            </p:nvSpPr>
            <p:spPr bwMode="auto">
              <a:xfrm>
                <a:off x="1746" y="1157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38" name="Freeform 819"/>
              <p:cNvSpPr>
                <a:spLocks/>
              </p:cNvSpPr>
              <p:nvPr/>
            </p:nvSpPr>
            <p:spPr bwMode="auto">
              <a:xfrm>
                <a:off x="1742" y="118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39" name="Freeform 820"/>
              <p:cNvSpPr>
                <a:spLocks noEditPoints="1"/>
              </p:cNvSpPr>
              <p:nvPr/>
            </p:nvSpPr>
            <p:spPr bwMode="auto">
              <a:xfrm>
                <a:off x="1737" y="118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40" name="Freeform 821"/>
              <p:cNvSpPr>
                <a:spLocks/>
              </p:cNvSpPr>
              <p:nvPr/>
            </p:nvSpPr>
            <p:spPr bwMode="auto">
              <a:xfrm>
                <a:off x="1666" y="125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41" name="Freeform 822"/>
              <p:cNvSpPr>
                <a:spLocks noEditPoints="1"/>
              </p:cNvSpPr>
              <p:nvPr/>
            </p:nvSpPr>
            <p:spPr bwMode="auto">
              <a:xfrm>
                <a:off x="1661" y="125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42" name="Freeform 823"/>
              <p:cNvSpPr>
                <a:spLocks/>
              </p:cNvSpPr>
              <p:nvPr/>
            </p:nvSpPr>
            <p:spPr bwMode="auto">
              <a:xfrm>
                <a:off x="1758" y="131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43" name="Freeform 824"/>
              <p:cNvSpPr>
                <a:spLocks noEditPoints="1"/>
              </p:cNvSpPr>
              <p:nvPr/>
            </p:nvSpPr>
            <p:spPr bwMode="auto">
              <a:xfrm>
                <a:off x="1754" y="1311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44" name="Freeform 825"/>
              <p:cNvSpPr>
                <a:spLocks/>
              </p:cNvSpPr>
              <p:nvPr/>
            </p:nvSpPr>
            <p:spPr bwMode="auto">
              <a:xfrm>
                <a:off x="1754" y="128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45" name="Freeform 826"/>
              <p:cNvSpPr>
                <a:spLocks noEditPoints="1"/>
              </p:cNvSpPr>
              <p:nvPr/>
            </p:nvSpPr>
            <p:spPr bwMode="auto">
              <a:xfrm>
                <a:off x="1749" y="128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46" name="Freeform 827"/>
              <p:cNvSpPr>
                <a:spLocks/>
              </p:cNvSpPr>
              <p:nvPr/>
            </p:nvSpPr>
            <p:spPr bwMode="auto">
              <a:xfrm>
                <a:off x="1754" y="128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47" name="Freeform 828"/>
              <p:cNvSpPr>
                <a:spLocks noEditPoints="1"/>
              </p:cNvSpPr>
              <p:nvPr/>
            </p:nvSpPr>
            <p:spPr bwMode="auto">
              <a:xfrm>
                <a:off x="1749" y="128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48" name="Freeform 829"/>
              <p:cNvSpPr>
                <a:spLocks/>
              </p:cNvSpPr>
              <p:nvPr/>
            </p:nvSpPr>
            <p:spPr bwMode="auto">
              <a:xfrm>
                <a:off x="1738" y="1298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49" name="Freeform 830"/>
              <p:cNvSpPr>
                <a:spLocks noEditPoints="1"/>
              </p:cNvSpPr>
              <p:nvPr/>
            </p:nvSpPr>
            <p:spPr bwMode="auto">
              <a:xfrm>
                <a:off x="1733" y="129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50" name="Freeform 831"/>
              <p:cNvSpPr>
                <a:spLocks/>
              </p:cNvSpPr>
              <p:nvPr/>
            </p:nvSpPr>
            <p:spPr bwMode="auto">
              <a:xfrm>
                <a:off x="1742" y="131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51" name="Freeform 832"/>
              <p:cNvSpPr>
                <a:spLocks noEditPoints="1"/>
              </p:cNvSpPr>
              <p:nvPr/>
            </p:nvSpPr>
            <p:spPr bwMode="auto">
              <a:xfrm>
                <a:off x="1737" y="131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52" name="Freeform 833"/>
              <p:cNvSpPr>
                <a:spLocks/>
              </p:cNvSpPr>
              <p:nvPr/>
            </p:nvSpPr>
            <p:spPr bwMode="auto">
              <a:xfrm>
                <a:off x="1649" y="106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53" name="Freeform 834"/>
              <p:cNvSpPr>
                <a:spLocks noEditPoints="1"/>
              </p:cNvSpPr>
              <p:nvPr/>
            </p:nvSpPr>
            <p:spPr bwMode="auto">
              <a:xfrm>
                <a:off x="1644" y="106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54" name="Freeform 835"/>
              <p:cNvSpPr>
                <a:spLocks/>
              </p:cNvSpPr>
              <p:nvPr/>
            </p:nvSpPr>
            <p:spPr bwMode="auto">
              <a:xfrm>
                <a:off x="1746" y="1277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55" name="Freeform 836"/>
              <p:cNvSpPr>
                <a:spLocks noEditPoints="1"/>
              </p:cNvSpPr>
              <p:nvPr/>
            </p:nvSpPr>
            <p:spPr bwMode="auto">
              <a:xfrm>
                <a:off x="1741" y="127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56" name="Freeform 837"/>
              <p:cNvSpPr>
                <a:spLocks/>
              </p:cNvSpPr>
              <p:nvPr/>
            </p:nvSpPr>
            <p:spPr bwMode="auto">
              <a:xfrm>
                <a:off x="1752" y="1254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57" name="Freeform 838"/>
              <p:cNvSpPr>
                <a:spLocks noEditPoints="1"/>
              </p:cNvSpPr>
              <p:nvPr/>
            </p:nvSpPr>
            <p:spPr bwMode="auto">
              <a:xfrm>
                <a:off x="1747" y="12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58" name="Freeform 839"/>
              <p:cNvSpPr>
                <a:spLocks/>
              </p:cNvSpPr>
              <p:nvPr/>
            </p:nvSpPr>
            <p:spPr bwMode="auto">
              <a:xfrm>
                <a:off x="1675" y="114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59" name="Freeform 840"/>
              <p:cNvSpPr>
                <a:spLocks noEditPoints="1"/>
              </p:cNvSpPr>
              <p:nvPr/>
            </p:nvSpPr>
            <p:spPr bwMode="auto">
              <a:xfrm>
                <a:off x="1670" y="113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60" name="Freeform 841"/>
              <p:cNvSpPr>
                <a:spLocks/>
              </p:cNvSpPr>
              <p:nvPr/>
            </p:nvSpPr>
            <p:spPr bwMode="auto">
              <a:xfrm>
                <a:off x="1609" y="93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61" name="Freeform 842"/>
              <p:cNvSpPr>
                <a:spLocks noEditPoints="1"/>
              </p:cNvSpPr>
              <p:nvPr/>
            </p:nvSpPr>
            <p:spPr bwMode="auto">
              <a:xfrm>
                <a:off x="1604" y="92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62" name="Freeform 843"/>
              <p:cNvSpPr>
                <a:spLocks/>
              </p:cNvSpPr>
              <p:nvPr/>
            </p:nvSpPr>
            <p:spPr bwMode="auto">
              <a:xfrm>
                <a:off x="1715" y="1233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63" name="Freeform 844"/>
              <p:cNvSpPr>
                <a:spLocks noEditPoints="1"/>
              </p:cNvSpPr>
              <p:nvPr/>
            </p:nvSpPr>
            <p:spPr bwMode="auto">
              <a:xfrm>
                <a:off x="1710" y="1228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64" name="Freeform 845"/>
              <p:cNvSpPr>
                <a:spLocks/>
              </p:cNvSpPr>
              <p:nvPr/>
            </p:nvSpPr>
            <p:spPr bwMode="auto">
              <a:xfrm>
                <a:off x="1751" y="1218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65" name="Freeform 846"/>
              <p:cNvSpPr>
                <a:spLocks noEditPoints="1"/>
              </p:cNvSpPr>
              <p:nvPr/>
            </p:nvSpPr>
            <p:spPr bwMode="auto">
              <a:xfrm>
                <a:off x="1746" y="121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66" name="Freeform 847"/>
              <p:cNvSpPr>
                <a:spLocks/>
              </p:cNvSpPr>
              <p:nvPr/>
            </p:nvSpPr>
            <p:spPr bwMode="auto">
              <a:xfrm>
                <a:off x="1489" y="100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67" name="Freeform 848"/>
              <p:cNvSpPr>
                <a:spLocks noEditPoints="1"/>
              </p:cNvSpPr>
              <p:nvPr/>
            </p:nvSpPr>
            <p:spPr bwMode="auto">
              <a:xfrm>
                <a:off x="1484" y="100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68" name="Freeform 849"/>
              <p:cNvSpPr>
                <a:spLocks/>
              </p:cNvSpPr>
              <p:nvPr/>
            </p:nvSpPr>
            <p:spPr bwMode="auto">
              <a:xfrm>
                <a:off x="1498" y="83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69" name="Freeform 850"/>
              <p:cNvSpPr>
                <a:spLocks noEditPoints="1"/>
              </p:cNvSpPr>
              <p:nvPr/>
            </p:nvSpPr>
            <p:spPr bwMode="auto">
              <a:xfrm>
                <a:off x="1493" y="82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0" name="Freeform 851"/>
              <p:cNvSpPr>
                <a:spLocks/>
              </p:cNvSpPr>
              <p:nvPr/>
            </p:nvSpPr>
            <p:spPr bwMode="auto">
              <a:xfrm>
                <a:off x="1729" y="1072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1" name="Freeform 852"/>
              <p:cNvSpPr>
                <a:spLocks noEditPoints="1"/>
              </p:cNvSpPr>
              <p:nvPr/>
            </p:nvSpPr>
            <p:spPr bwMode="auto">
              <a:xfrm>
                <a:off x="1724" y="106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2" name="Freeform 853"/>
              <p:cNvSpPr>
                <a:spLocks/>
              </p:cNvSpPr>
              <p:nvPr/>
            </p:nvSpPr>
            <p:spPr bwMode="auto">
              <a:xfrm>
                <a:off x="1367" y="77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3" name="Freeform 854"/>
              <p:cNvSpPr>
                <a:spLocks noEditPoints="1"/>
              </p:cNvSpPr>
              <p:nvPr/>
            </p:nvSpPr>
            <p:spPr bwMode="auto">
              <a:xfrm>
                <a:off x="1362" y="768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4" name="Freeform 855"/>
              <p:cNvSpPr>
                <a:spLocks/>
              </p:cNvSpPr>
              <p:nvPr/>
            </p:nvSpPr>
            <p:spPr bwMode="auto">
              <a:xfrm>
                <a:off x="1422" y="69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5" name="Freeform 856"/>
              <p:cNvSpPr>
                <a:spLocks noEditPoints="1"/>
              </p:cNvSpPr>
              <p:nvPr/>
            </p:nvSpPr>
            <p:spPr bwMode="auto">
              <a:xfrm>
                <a:off x="1417" y="685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6" name="Freeform 857"/>
              <p:cNvSpPr>
                <a:spLocks/>
              </p:cNvSpPr>
              <p:nvPr/>
            </p:nvSpPr>
            <p:spPr bwMode="auto">
              <a:xfrm>
                <a:off x="1445" y="858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7" name="Freeform 858"/>
              <p:cNvSpPr>
                <a:spLocks noEditPoints="1"/>
              </p:cNvSpPr>
              <p:nvPr/>
            </p:nvSpPr>
            <p:spPr bwMode="auto">
              <a:xfrm>
                <a:off x="1441" y="853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8" name="Freeform 859"/>
              <p:cNvSpPr>
                <a:spLocks/>
              </p:cNvSpPr>
              <p:nvPr/>
            </p:nvSpPr>
            <p:spPr bwMode="auto">
              <a:xfrm>
                <a:off x="1572" y="992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9" name="Freeform 860"/>
              <p:cNvSpPr>
                <a:spLocks noEditPoints="1"/>
              </p:cNvSpPr>
              <p:nvPr/>
            </p:nvSpPr>
            <p:spPr bwMode="auto">
              <a:xfrm>
                <a:off x="1568" y="987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80" name="Freeform 861"/>
              <p:cNvSpPr>
                <a:spLocks/>
              </p:cNvSpPr>
              <p:nvPr/>
            </p:nvSpPr>
            <p:spPr bwMode="auto">
              <a:xfrm>
                <a:off x="1635" y="7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81" name="Freeform 862"/>
              <p:cNvSpPr>
                <a:spLocks noEditPoints="1"/>
              </p:cNvSpPr>
              <p:nvPr/>
            </p:nvSpPr>
            <p:spPr bwMode="auto">
              <a:xfrm>
                <a:off x="1630" y="75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82" name="Freeform 863"/>
              <p:cNvSpPr>
                <a:spLocks/>
              </p:cNvSpPr>
              <p:nvPr/>
            </p:nvSpPr>
            <p:spPr bwMode="auto">
              <a:xfrm>
                <a:off x="1667" y="1218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83" name="Freeform 864"/>
              <p:cNvSpPr>
                <a:spLocks noEditPoints="1"/>
              </p:cNvSpPr>
              <p:nvPr/>
            </p:nvSpPr>
            <p:spPr bwMode="auto">
              <a:xfrm>
                <a:off x="1662" y="121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84" name="Freeform 865"/>
              <p:cNvSpPr>
                <a:spLocks/>
              </p:cNvSpPr>
              <p:nvPr/>
            </p:nvSpPr>
            <p:spPr bwMode="auto">
              <a:xfrm>
                <a:off x="1655" y="137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85" name="Freeform 866"/>
              <p:cNvSpPr>
                <a:spLocks noEditPoints="1"/>
              </p:cNvSpPr>
              <p:nvPr/>
            </p:nvSpPr>
            <p:spPr bwMode="auto">
              <a:xfrm>
                <a:off x="1650" y="136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86" name="Freeform 867"/>
              <p:cNvSpPr>
                <a:spLocks/>
              </p:cNvSpPr>
              <p:nvPr/>
            </p:nvSpPr>
            <p:spPr bwMode="auto">
              <a:xfrm>
                <a:off x="1664" y="134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87" name="Freeform 868"/>
              <p:cNvSpPr>
                <a:spLocks noEditPoints="1"/>
              </p:cNvSpPr>
              <p:nvPr/>
            </p:nvSpPr>
            <p:spPr bwMode="auto">
              <a:xfrm>
                <a:off x="1659" y="133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88" name="Freeform 869"/>
              <p:cNvSpPr>
                <a:spLocks/>
              </p:cNvSpPr>
              <p:nvPr/>
            </p:nvSpPr>
            <p:spPr bwMode="auto">
              <a:xfrm>
                <a:off x="1517" y="95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89" name="Freeform 870"/>
              <p:cNvSpPr>
                <a:spLocks noEditPoints="1"/>
              </p:cNvSpPr>
              <p:nvPr/>
            </p:nvSpPr>
            <p:spPr bwMode="auto">
              <a:xfrm>
                <a:off x="1512" y="94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90" name="Freeform 871"/>
              <p:cNvSpPr>
                <a:spLocks/>
              </p:cNvSpPr>
              <p:nvPr/>
            </p:nvSpPr>
            <p:spPr bwMode="auto">
              <a:xfrm>
                <a:off x="1499" y="106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91" name="Freeform 872"/>
              <p:cNvSpPr>
                <a:spLocks noEditPoints="1"/>
              </p:cNvSpPr>
              <p:nvPr/>
            </p:nvSpPr>
            <p:spPr bwMode="auto">
              <a:xfrm>
                <a:off x="1494" y="106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92" name="Freeform 873"/>
              <p:cNvSpPr>
                <a:spLocks/>
              </p:cNvSpPr>
              <p:nvPr/>
            </p:nvSpPr>
            <p:spPr bwMode="auto">
              <a:xfrm>
                <a:off x="1430" y="972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93" name="Freeform 874"/>
              <p:cNvSpPr>
                <a:spLocks noEditPoints="1"/>
              </p:cNvSpPr>
              <p:nvPr/>
            </p:nvSpPr>
            <p:spPr bwMode="auto">
              <a:xfrm>
                <a:off x="1424" y="968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94" name="Freeform 875"/>
              <p:cNvSpPr>
                <a:spLocks/>
              </p:cNvSpPr>
              <p:nvPr/>
            </p:nvSpPr>
            <p:spPr bwMode="auto">
              <a:xfrm>
                <a:off x="1745" y="933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95" name="Freeform 876"/>
              <p:cNvSpPr>
                <a:spLocks noEditPoints="1"/>
              </p:cNvSpPr>
              <p:nvPr/>
            </p:nvSpPr>
            <p:spPr bwMode="auto">
              <a:xfrm>
                <a:off x="1740" y="92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96" name="Freeform 877"/>
              <p:cNvSpPr>
                <a:spLocks/>
              </p:cNvSpPr>
              <p:nvPr/>
            </p:nvSpPr>
            <p:spPr bwMode="auto">
              <a:xfrm>
                <a:off x="1514" y="96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97" name="Freeform 878"/>
              <p:cNvSpPr>
                <a:spLocks noEditPoints="1"/>
              </p:cNvSpPr>
              <p:nvPr/>
            </p:nvSpPr>
            <p:spPr bwMode="auto">
              <a:xfrm>
                <a:off x="1509" y="964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98" name="Freeform 879"/>
              <p:cNvSpPr>
                <a:spLocks/>
              </p:cNvSpPr>
              <p:nvPr/>
            </p:nvSpPr>
            <p:spPr bwMode="auto">
              <a:xfrm>
                <a:off x="1470" y="79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99" name="Freeform 880"/>
              <p:cNvSpPr>
                <a:spLocks noEditPoints="1"/>
              </p:cNvSpPr>
              <p:nvPr/>
            </p:nvSpPr>
            <p:spPr bwMode="auto">
              <a:xfrm>
                <a:off x="1465" y="79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00" name="Freeform 881"/>
              <p:cNvSpPr>
                <a:spLocks/>
              </p:cNvSpPr>
              <p:nvPr/>
            </p:nvSpPr>
            <p:spPr bwMode="auto">
              <a:xfrm>
                <a:off x="1416" y="91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01" name="Freeform 882"/>
              <p:cNvSpPr>
                <a:spLocks noEditPoints="1"/>
              </p:cNvSpPr>
              <p:nvPr/>
            </p:nvSpPr>
            <p:spPr bwMode="auto">
              <a:xfrm>
                <a:off x="1411" y="90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02" name="Freeform 883"/>
              <p:cNvSpPr>
                <a:spLocks/>
              </p:cNvSpPr>
              <p:nvPr/>
            </p:nvSpPr>
            <p:spPr bwMode="auto">
              <a:xfrm>
                <a:off x="1414" y="95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03" name="Freeform 884"/>
              <p:cNvSpPr>
                <a:spLocks noEditPoints="1"/>
              </p:cNvSpPr>
              <p:nvPr/>
            </p:nvSpPr>
            <p:spPr bwMode="auto">
              <a:xfrm>
                <a:off x="1409" y="95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04" name="Freeform 885"/>
              <p:cNvSpPr>
                <a:spLocks/>
              </p:cNvSpPr>
              <p:nvPr/>
            </p:nvSpPr>
            <p:spPr bwMode="auto">
              <a:xfrm>
                <a:off x="1401" y="90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05" name="Freeform 886"/>
              <p:cNvSpPr>
                <a:spLocks noEditPoints="1"/>
              </p:cNvSpPr>
              <p:nvPr/>
            </p:nvSpPr>
            <p:spPr bwMode="auto">
              <a:xfrm>
                <a:off x="1396" y="89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06" name="Freeform 887"/>
              <p:cNvSpPr>
                <a:spLocks/>
              </p:cNvSpPr>
              <p:nvPr/>
            </p:nvSpPr>
            <p:spPr bwMode="auto">
              <a:xfrm>
                <a:off x="1385" y="87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07" name="Freeform 888"/>
              <p:cNvSpPr>
                <a:spLocks noEditPoints="1"/>
              </p:cNvSpPr>
              <p:nvPr/>
            </p:nvSpPr>
            <p:spPr bwMode="auto">
              <a:xfrm>
                <a:off x="1380" y="870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08" name="Freeform 889"/>
              <p:cNvSpPr>
                <a:spLocks/>
              </p:cNvSpPr>
              <p:nvPr/>
            </p:nvSpPr>
            <p:spPr bwMode="auto">
              <a:xfrm>
                <a:off x="1383" y="90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09" name="Freeform 890"/>
              <p:cNvSpPr>
                <a:spLocks noEditPoints="1"/>
              </p:cNvSpPr>
              <p:nvPr/>
            </p:nvSpPr>
            <p:spPr bwMode="auto">
              <a:xfrm>
                <a:off x="1378" y="900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10" name="Freeform 891"/>
              <p:cNvSpPr>
                <a:spLocks/>
              </p:cNvSpPr>
              <p:nvPr/>
            </p:nvSpPr>
            <p:spPr bwMode="auto">
              <a:xfrm>
                <a:off x="1431" y="68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11" name="Freeform 892"/>
              <p:cNvSpPr>
                <a:spLocks noEditPoints="1"/>
              </p:cNvSpPr>
              <p:nvPr/>
            </p:nvSpPr>
            <p:spPr bwMode="auto">
              <a:xfrm>
                <a:off x="1426" y="67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12" name="Freeform 893"/>
              <p:cNvSpPr>
                <a:spLocks/>
              </p:cNvSpPr>
              <p:nvPr/>
            </p:nvSpPr>
            <p:spPr bwMode="auto">
              <a:xfrm>
                <a:off x="1433" y="94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13" name="Freeform 894"/>
              <p:cNvSpPr>
                <a:spLocks noEditPoints="1"/>
              </p:cNvSpPr>
              <p:nvPr/>
            </p:nvSpPr>
            <p:spPr bwMode="auto">
              <a:xfrm>
                <a:off x="1428" y="938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14" name="Freeform 895"/>
              <p:cNvSpPr>
                <a:spLocks/>
              </p:cNvSpPr>
              <p:nvPr/>
            </p:nvSpPr>
            <p:spPr bwMode="auto">
              <a:xfrm>
                <a:off x="1381" y="76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15" name="Freeform 896"/>
              <p:cNvSpPr>
                <a:spLocks noEditPoints="1"/>
              </p:cNvSpPr>
              <p:nvPr/>
            </p:nvSpPr>
            <p:spPr bwMode="auto">
              <a:xfrm>
                <a:off x="1376" y="756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16" name="Freeform 897"/>
              <p:cNvSpPr>
                <a:spLocks/>
              </p:cNvSpPr>
              <p:nvPr/>
            </p:nvSpPr>
            <p:spPr bwMode="auto">
              <a:xfrm>
                <a:off x="1354" y="92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17" name="Freeform 898"/>
              <p:cNvSpPr>
                <a:spLocks noEditPoints="1"/>
              </p:cNvSpPr>
              <p:nvPr/>
            </p:nvSpPr>
            <p:spPr bwMode="auto">
              <a:xfrm>
                <a:off x="1349" y="91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18" name="Freeform 899"/>
              <p:cNvSpPr>
                <a:spLocks/>
              </p:cNvSpPr>
              <p:nvPr/>
            </p:nvSpPr>
            <p:spPr bwMode="auto">
              <a:xfrm>
                <a:off x="1599" y="119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19" name="Freeform 900"/>
              <p:cNvSpPr>
                <a:spLocks noEditPoints="1"/>
              </p:cNvSpPr>
              <p:nvPr/>
            </p:nvSpPr>
            <p:spPr bwMode="auto">
              <a:xfrm>
                <a:off x="1594" y="11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20" name="Freeform 901"/>
              <p:cNvSpPr>
                <a:spLocks/>
              </p:cNvSpPr>
              <p:nvPr/>
            </p:nvSpPr>
            <p:spPr bwMode="auto">
              <a:xfrm>
                <a:off x="1736" y="1251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21" name="Freeform 902"/>
              <p:cNvSpPr>
                <a:spLocks noEditPoints="1"/>
              </p:cNvSpPr>
              <p:nvPr/>
            </p:nvSpPr>
            <p:spPr bwMode="auto">
              <a:xfrm>
                <a:off x="1732" y="1246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22" name="Freeform 903"/>
              <p:cNvSpPr>
                <a:spLocks/>
              </p:cNvSpPr>
              <p:nvPr/>
            </p:nvSpPr>
            <p:spPr bwMode="auto">
              <a:xfrm>
                <a:off x="1697" y="127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23" name="Freeform 904"/>
              <p:cNvSpPr>
                <a:spLocks noEditPoints="1"/>
              </p:cNvSpPr>
              <p:nvPr/>
            </p:nvSpPr>
            <p:spPr bwMode="auto">
              <a:xfrm>
                <a:off x="1692" y="126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24" name="Freeform 905"/>
              <p:cNvSpPr>
                <a:spLocks/>
              </p:cNvSpPr>
              <p:nvPr/>
            </p:nvSpPr>
            <p:spPr bwMode="auto">
              <a:xfrm>
                <a:off x="1535" y="110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25" name="Freeform 906"/>
              <p:cNvSpPr>
                <a:spLocks noEditPoints="1"/>
              </p:cNvSpPr>
              <p:nvPr/>
            </p:nvSpPr>
            <p:spPr bwMode="auto">
              <a:xfrm>
                <a:off x="1530" y="109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26" name="Freeform 907"/>
              <p:cNvSpPr>
                <a:spLocks/>
              </p:cNvSpPr>
              <p:nvPr/>
            </p:nvSpPr>
            <p:spPr bwMode="auto">
              <a:xfrm>
                <a:off x="1606" y="93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27" name="Freeform 908"/>
              <p:cNvSpPr>
                <a:spLocks noEditPoints="1"/>
              </p:cNvSpPr>
              <p:nvPr/>
            </p:nvSpPr>
            <p:spPr bwMode="auto">
              <a:xfrm>
                <a:off x="1601" y="92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28" name="Freeform 909"/>
              <p:cNvSpPr>
                <a:spLocks/>
              </p:cNvSpPr>
              <p:nvPr/>
            </p:nvSpPr>
            <p:spPr bwMode="auto">
              <a:xfrm>
                <a:off x="1478" y="1162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29" name="Freeform 910"/>
              <p:cNvSpPr>
                <a:spLocks noEditPoints="1"/>
              </p:cNvSpPr>
              <p:nvPr/>
            </p:nvSpPr>
            <p:spPr bwMode="auto">
              <a:xfrm>
                <a:off x="1474" y="1157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30" name="Freeform 911"/>
              <p:cNvSpPr>
                <a:spLocks/>
              </p:cNvSpPr>
              <p:nvPr/>
            </p:nvSpPr>
            <p:spPr bwMode="auto">
              <a:xfrm>
                <a:off x="1893" y="1022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31" name="Freeform 912"/>
              <p:cNvSpPr>
                <a:spLocks noEditPoints="1"/>
              </p:cNvSpPr>
              <p:nvPr/>
            </p:nvSpPr>
            <p:spPr bwMode="auto">
              <a:xfrm>
                <a:off x="1888" y="1017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32" name="Freeform 913"/>
              <p:cNvSpPr>
                <a:spLocks/>
              </p:cNvSpPr>
              <p:nvPr/>
            </p:nvSpPr>
            <p:spPr bwMode="auto">
              <a:xfrm>
                <a:off x="1475" y="83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33" name="Freeform 914"/>
              <p:cNvSpPr>
                <a:spLocks noEditPoints="1"/>
              </p:cNvSpPr>
              <p:nvPr/>
            </p:nvSpPr>
            <p:spPr bwMode="auto">
              <a:xfrm>
                <a:off x="1470" y="83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34" name="Freeform 915"/>
              <p:cNvSpPr>
                <a:spLocks/>
              </p:cNvSpPr>
              <p:nvPr/>
            </p:nvSpPr>
            <p:spPr bwMode="auto">
              <a:xfrm>
                <a:off x="1453" y="84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35" name="Freeform 916"/>
              <p:cNvSpPr>
                <a:spLocks noEditPoints="1"/>
              </p:cNvSpPr>
              <p:nvPr/>
            </p:nvSpPr>
            <p:spPr bwMode="auto">
              <a:xfrm>
                <a:off x="1448" y="84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36" name="Freeform 917"/>
              <p:cNvSpPr>
                <a:spLocks/>
              </p:cNvSpPr>
              <p:nvPr/>
            </p:nvSpPr>
            <p:spPr bwMode="auto">
              <a:xfrm>
                <a:off x="1476" y="79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37" name="Freeform 918"/>
              <p:cNvSpPr>
                <a:spLocks noEditPoints="1"/>
              </p:cNvSpPr>
              <p:nvPr/>
            </p:nvSpPr>
            <p:spPr bwMode="auto">
              <a:xfrm>
                <a:off x="1471" y="79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38" name="Freeform 919"/>
              <p:cNvSpPr>
                <a:spLocks/>
              </p:cNvSpPr>
              <p:nvPr/>
            </p:nvSpPr>
            <p:spPr bwMode="auto">
              <a:xfrm>
                <a:off x="1389" y="1351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39" name="Freeform 920"/>
              <p:cNvSpPr>
                <a:spLocks noEditPoints="1"/>
              </p:cNvSpPr>
              <p:nvPr/>
            </p:nvSpPr>
            <p:spPr bwMode="auto">
              <a:xfrm>
                <a:off x="1384" y="1346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40" name="Freeform 921"/>
              <p:cNvSpPr>
                <a:spLocks/>
              </p:cNvSpPr>
              <p:nvPr/>
            </p:nvSpPr>
            <p:spPr bwMode="auto">
              <a:xfrm>
                <a:off x="1347" y="129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41" name="Freeform 922"/>
              <p:cNvSpPr>
                <a:spLocks noEditPoints="1"/>
              </p:cNvSpPr>
              <p:nvPr/>
            </p:nvSpPr>
            <p:spPr bwMode="auto">
              <a:xfrm>
                <a:off x="1342" y="129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42" name="Freeform 923"/>
              <p:cNvSpPr>
                <a:spLocks/>
              </p:cNvSpPr>
              <p:nvPr/>
            </p:nvSpPr>
            <p:spPr bwMode="auto">
              <a:xfrm>
                <a:off x="1361" y="108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43" name="Freeform 924"/>
              <p:cNvSpPr>
                <a:spLocks noEditPoints="1"/>
              </p:cNvSpPr>
              <p:nvPr/>
            </p:nvSpPr>
            <p:spPr bwMode="auto">
              <a:xfrm>
                <a:off x="1356" y="1076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44" name="Freeform 925"/>
              <p:cNvSpPr>
                <a:spLocks/>
              </p:cNvSpPr>
              <p:nvPr/>
            </p:nvSpPr>
            <p:spPr bwMode="auto">
              <a:xfrm>
                <a:off x="1322" y="123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45" name="Freeform 926"/>
              <p:cNvSpPr>
                <a:spLocks noEditPoints="1"/>
              </p:cNvSpPr>
              <p:nvPr/>
            </p:nvSpPr>
            <p:spPr bwMode="auto">
              <a:xfrm>
                <a:off x="1317" y="122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46" name="Freeform 927"/>
              <p:cNvSpPr>
                <a:spLocks/>
              </p:cNvSpPr>
              <p:nvPr/>
            </p:nvSpPr>
            <p:spPr bwMode="auto">
              <a:xfrm>
                <a:off x="1276" y="1060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47" name="Freeform 928"/>
              <p:cNvSpPr>
                <a:spLocks noEditPoints="1"/>
              </p:cNvSpPr>
              <p:nvPr/>
            </p:nvSpPr>
            <p:spPr bwMode="auto">
              <a:xfrm>
                <a:off x="1271" y="1055"/>
                <a:ext cx="118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48" name="Freeform 929"/>
              <p:cNvSpPr>
                <a:spLocks/>
              </p:cNvSpPr>
              <p:nvPr/>
            </p:nvSpPr>
            <p:spPr bwMode="auto">
              <a:xfrm>
                <a:off x="1286" y="1125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49" name="Freeform 930"/>
              <p:cNvSpPr>
                <a:spLocks noEditPoints="1"/>
              </p:cNvSpPr>
              <p:nvPr/>
            </p:nvSpPr>
            <p:spPr bwMode="auto">
              <a:xfrm>
                <a:off x="1281" y="112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50" name="Freeform 931"/>
              <p:cNvSpPr>
                <a:spLocks/>
              </p:cNvSpPr>
              <p:nvPr/>
            </p:nvSpPr>
            <p:spPr bwMode="auto">
              <a:xfrm>
                <a:off x="1364" y="111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51" name="Freeform 932"/>
              <p:cNvSpPr>
                <a:spLocks noEditPoints="1"/>
              </p:cNvSpPr>
              <p:nvPr/>
            </p:nvSpPr>
            <p:spPr bwMode="auto">
              <a:xfrm>
                <a:off x="1360" y="1105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52" name="Freeform 933"/>
              <p:cNvSpPr>
                <a:spLocks/>
              </p:cNvSpPr>
              <p:nvPr/>
            </p:nvSpPr>
            <p:spPr bwMode="auto">
              <a:xfrm>
                <a:off x="1351" y="87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53" name="Freeform 934"/>
              <p:cNvSpPr>
                <a:spLocks noEditPoints="1"/>
              </p:cNvSpPr>
              <p:nvPr/>
            </p:nvSpPr>
            <p:spPr bwMode="auto">
              <a:xfrm>
                <a:off x="1346" y="87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54" name="Freeform 935"/>
              <p:cNvSpPr>
                <a:spLocks/>
              </p:cNvSpPr>
              <p:nvPr/>
            </p:nvSpPr>
            <p:spPr bwMode="auto">
              <a:xfrm>
                <a:off x="1400" y="122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55" name="Freeform 936"/>
              <p:cNvSpPr>
                <a:spLocks noEditPoints="1"/>
              </p:cNvSpPr>
              <p:nvPr/>
            </p:nvSpPr>
            <p:spPr bwMode="auto">
              <a:xfrm>
                <a:off x="1395" y="1223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56" name="Freeform 937"/>
              <p:cNvSpPr>
                <a:spLocks/>
              </p:cNvSpPr>
              <p:nvPr/>
            </p:nvSpPr>
            <p:spPr bwMode="auto">
              <a:xfrm>
                <a:off x="1314" y="108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57" name="Freeform 938"/>
              <p:cNvSpPr>
                <a:spLocks noEditPoints="1"/>
              </p:cNvSpPr>
              <p:nvPr/>
            </p:nvSpPr>
            <p:spPr bwMode="auto">
              <a:xfrm>
                <a:off x="1309" y="107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58" name="Freeform 939"/>
              <p:cNvSpPr>
                <a:spLocks/>
              </p:cNvSpPr>
              <p:nvPr/>
            </p:nvSpPr>
            <p:spPr bwMode="auto">
              <a:xfrm>
                <a:off x="1289" y="87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59" name="Freeform 940"/>
              <p:cNvSpPr>
                <a:spLocks noEditPoints="1"/>
              </p:cNvSpPr>
              <p:nvPr/>
            </p:nvSpPr>
            <p:spPr bwMode="auto">
              <a:xfrm>
                <a:off x="1284" y="868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60" name="Freeform 941"/>
              <p:cNvSpPr>
                <a:spLocks/>
              </p:cNvSpPr>
              <p:nvPr/>
            </p:nvSpPr>
            <p:spPr bwMode="auto">
              <a:xfrm>
                <a:off x="1404" y="1066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61" name="Freeform 942"/>
              <p:cNvSpPr>
                <a:spLocks noEditPoints="1"/>
              </p:cNvSpPr>
              <p:nvPr/>
            </p:nvSpPr>
            <p:spPr bwMode="auto">
              <a:xfrm>
                <a:off x="1399" y="106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62" name="Freeform 943"/>
              <p:cNvSpPr>
                <a:spLocks/>
              </p:cNvSpPr>
              <p:nvPr/>
            </p:nvSpPr>
            <p:spPr bwMode="auto">
              <a:xfrm>
                <a:off x="1343" y="105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63" name="Freeform 944"/>
              <p:cNvSpPr>
                <a:spLocks noEditPoints="1"/>
              </p:cNvSpPr>
              <p:nvPr/>
            </p:nvSpPr>
            <p:spPr bwMode="auto">
              <a:xfrm>
                <a:off x="1338" y="1053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64" name="Freeform 945"/>
              <p:cNvSpPr>
                <a:spLocks/>
              </p:cNvSpPr>
              <p:nvPr/>
            </p:nvSpPr>
            <p:spPr bwMode="auto">
              <a:xfrm>
                <a:off x="1459" y="143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65" name="Freeform 946"/>
              <p:cNvSpPr>
                <a:spLocks noEditPoints="1"/>
              </p:cNvSpPr>
              <p:nvPr/>
            </p:nvSpPr>
            <p:spPr bwMode="auto">
              <a:xfrm>
                <a:off x="1454" y="143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66" name="Freeform 947"/>
              <p:cNvSpPr>
                <a:spLocks/>
              </p:cNvSpPr>
              <p:nvPr/>
            </p:nvSpPr>
            <p:spPr bwMode="auto">
              <a:xfrm>
                <a:off x="1309" y="118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67" name="Freeform 948"/>
              <p:cNvSpPr>
                <a:spLocks noEditPoints="1"/>
              </p:cNvSpPr>
              <p:nvPr/>
            </p:nvSpPr>
            <p:spPr bwMode="auto">
              <a:xfrm>
                <a:off x="1305" y="117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68" name="Freeform 949"/>
              <p:cNvSpPr>
                <a:spLocks/>
              </p:cNvSpPr>
              <p:nvPr/>
            </p:nvSpPr>
            <p:spPr bwMode="auto">
              <a:xfrm>
                <a:off x="1261" y="963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69" name="Freeform 950"/>
              <p:cNvSpPr>
                <a:spLocks noEditPoints="1"/>
              </p:cNvSpPr>
              <p:nvPr/>
            </p:nvSpPr>
            <p:spPr bwMode="auto">
              <a:xfrm>
                <a:off x="1257" y="95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70" name="Freeform 951"/>
              <p:cNvSpPr>
                <a:spLocks/>
              </p:cNvSpPr>
              <p:nvPr/>
            </p:nvSpPr>
            <p:spPr bwMode="auto">
              <a:xfrm>
                <a:off x="1502" y="146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71" name="Freeform 952"/>
              <p:cNvSpPr>
                <a:spLocks noEditPoints="1"/>
              </p:cNvSpPr>
              <p:nvPr/>
            </p:nvSpPr>
            <p:spPr bwMode="auto">
              <a:xfrm>
                <a:off x="1498" y="146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72" name="Freeform 953"/>
              <p:cNvSpPr>
                <a:spLocks/>
              </p:cNvSpPr>
              <p:nvPr/>
            </p:nvSpPr>
            <p:spPr bwMode="auto">
              <a:xfrm>
                <a:off x="1519" y="152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73" name="Freeform 954"/>
              <p:cNvSpPr>
                <a:spLocks noEditPoints="1"/>
              </p:cNvSpPr>
              <p:nvPr/>
            </p:nvSpPr>
            <p:spPr bwMode="auto">
              <a:xfrm>
                <a:off x="1515" y="152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74" name="Freeform 955"/>
              <p:cNvSpPr>
                <a:spLocks/>
              </p:cNvSpPr>
              <p:nvPr/>
            </p:nvSpPr>
            <p:spPr bwMode="auto">
              <a:xfrm>
                <a:off x="1536" y="158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75" name="Freeform 956"/>
              <p:cNvSpPr>
                <a:spLocks noEditPoints="1"/>
              </p:cNvSpPr>
              <p:nvPr/>
            </p:nvSpPr>
            <p:spPr bwMode="auto">
              <a:xfrm>
                <a:off x="1531" y="1585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76" name="Freeform 957"/>
              <p:cNvSpPr>
                <a:spLocks/>
              </p:cNvSpPr>
              <p:nvPr/>
            </p:nvSpPr>
            <p:spPr bwMode="auto">
              <a:xfrm>
                <a:off x="1566" y="1742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77" name="Freeform 958"/>
              <p:cNvSpPr>
                <a:spLocks noEditPoints="1"/>
              </p:cNvSpPr>
              <p:nvPr/>
            </p:nvSpPr>
            <p:spPr bwMode="auto">
              <a:xfrm>
                <a:off x="1561" y="1737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78" name="Freeform 959"/>
              <p:cNvSpPr>
                <a:spLocks/>
              </p:cNvSpPr>
              <p:nvPr/>
            </p:nvSpPr>
            <p:spPr bwMode="auto">
              <a:xfrm>
                <a:off x="1602" y="166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79" name="Freeform 960"/>
              <p:cNvSpPr>
                <a:spLocks noEditPoints="1"/>
              </p:cNvSpPr>
              <p:nvPr/>
            </p:nvSpPr>
            <p:spPr bwMode="auto">
              <a:xfrm>
                <a:off x="1597" y="166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80" name="Freeform 961"/>
              <p:cNvSpPr>
                <a:spLocks/>
              </p:cNvSpPr>
              <p:nvPr/>
            </p:nvSpPr>
            <p:spPr bwMode="auto">
              <a:xfrm>
                <a:off x="1514" y="156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81" name="Freeform 962"/>
              <p:cNvSpPr>
                <a:spLocks noEditPoints="1"/>
              </p:cNvSpPr>
              <p:nvPr/>
            </p:nvSpPr>
            <p:spPr bwMode="auto">
              <a:xfrm>
                <a:off x="1509" y="156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82" name="Freeform 963"/>
              <p:cNvSpPr>
                <a:spLocks/>
              </p:cNvSpPr>
              <p:nvPr/>
            </p:nvSpPr>
            <p:spPr bwMode="auto">
              <a:xfrm>
                <a:off x="1409" y="1466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83" name="Freeform 964"/>
              <p:cNvSpPr>
                <a:spLocks noEditPoints="1"/>
              </p:cNvSpPr>
              <p:nvPr/>
            </p:nvSpPr>
            <p:spPr bwMode="auto">
              <a:xfrm>
                <a:off x="1404" y="146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84" name="Freeform 965"/>
              <p:cNvSpPr>
                <a:spLocks/>
              </p:cNvSpPr>
              <p:nvPr/>
            </p:nvSpPr>
            <p:spPr bwMode="auto">
              <a:xfrm>
                <a:off x="1538" y="1507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85" name="Freeform 966"/>
              <p:cNvSpPr>
                <a:spLocks noEditPoints="1"/>
              </p:cNvSpPr>
              <p:nvPr/>
            </p:nvSpPr>
            <p:spPr bwMode="auto">
              <a:xfrm>
                <a:off x="1533" y="150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86" name="Freeform 967"/>
              <p:cNvSpPr>
                <a:spLocks/>
              </p:cNvSpPr>
              <p:nvPr/>
            </p:nvSpPr>
            <p:spPr bwMode="auto">
              <a:xfrm>
                <a:off x="1450" y="139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87" name="Freeform 968"/>
              <p:cNvSpPr>
                <a:spLocks noEditPoints="1"/>
              </p:cNvSpPr>
              <p:nvPr/>
            </p:nvSpPr>
            <p:spPr bwMode="auto">
              <a:xfrm>
                <a:off x="1445" y="1390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88" name="Freeform 969"/>
              <p:cNvSpPr>
                <a:spLocks/>
              </p:cNvSpPr>
              <p:nvPr/>
            </p:nvSpPr>
            <p:spPr bwMode="auto">
              <a:xfrm>
                <a:off x="1446" y="1501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89" name="Freeform 970"/>
              <p:cNvSpPr>
                <a:spLocks noEditPoints="1"/>
              </p:cNvSpPr>
              <p:nvPr/>
            </p:nvSpPr>
            <p:spPr bwMode="auto">
              <a:xfrm>
                <a:off x="1441" y="1496"/>
                <a:ext cx="118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90" name="Freeform 971"/>
              <p:cNvSpPr>
                <a:spLocks/>
              </p:cNvSpPr>
              <p:nvPr/>
            </p:nvSpPr>
            <p:spPr bwMode="auto">
              <a:xfrm>
                <a:off x="1443" y="158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91" name="Freeform 972"/>
              <p:cNvSpPr>
                <a:spLocks noEditPoints="1"/>
              </p:cNvSpPr>
              <p:nvPr/>
            </p:nvSpPr>
            <p:spPr bwMode="auto">
              <a:xfrm>
                <a:off x="1438" y="1585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92" name="Freeform 973"/>
              <p:cNvSpPr>
                <a:spLocks/>
              </p:cNvSpPr>
              <p:nvPr/>
            </p:nvSpPr>
            <p:spPr bwMode="auto">
              <a:xfrm>
                <a:off x="1452" y="152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93" name="Freeform 974"/>
              <p:cNvSpPr>
                <a:spLocks noEditPoints="1"/>
              </p:cNvSpPr>
              <p:nvPr/>
            </p:nvSpPr>
            <p:spPr bwMode="auto">
              <a:xfrm>
                <a:off x="1447" y="151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94" name="Freeform 975"/>
              <p:cNvSpPr>
                <a:spLocks/>
              </p:cNvSpPr>
              <p:nvPr/>
            </p:nvSpPr>
            <p:spPr bwMode="auto">
              <a:xfrm>
                <a:off x="1473" y="153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95" name="Freeform 976"/>
              <p:cNvSpPr>
                <a:spLocks noEditPoints="1"/>
              </p:cNvSpPr>
              <p:nvPr/>
            </p:nvSpPr>
            <p:spPr bwMode="auto">
              <a:xfrm>
                <a:off x="1468" y="153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96" name="Freeform 977"/>
              <p:cNvSpPr>
                <a:spLocks/>
              </p:cNvSpPr>
              <p:nvPr/>
            </p:nvSpPr>
            <p:spPr bwMode="auto">
              <a:xfrm>
                <a:off x="1471" y="143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97" name="Freeform 978"/>
              <p:cNvSpPr>
                <a:spLocks noEditPoints="1"/>
              </p:cNvSpPr>
              <p:nvPr/>
            </p:nvSpPr>
            <p:spPr bwMode="auto">
              <a:xfrm>
                <a:off x="1467" y="142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98" name="Freeform 979"/>
              <p:cNvSpPr>
                <a:spLocks/>
              </p:cNvSpPr>
              <p:nvPr/>
            </p:nvSpPr>
            <p:spPr bwMode="auto">
              <a:xfrm>
                <a:off x="1392" y="137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99" name="Freeform 980"/>
              <p:cNvSpPr>
                <a:spLocks noEditPoints="1"/>
              </p:cNvSpPr>
              <p:nvPr/>
            </p:nvSpPr>
            <p:spPr bwMode="auto">
              <a:xfrm>
                <a:off x="1387" y="137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00" name="Freeform 981"/>
              <p:cNvSpPr>
                <a:spLocks/>
              </p:cNvSpPr>
              <p:nvPr/>
            </p:nvSpPr>
            <p:spPr bwMode="auto">
              <a:xfrm>
                <a:off x="1251" y="79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01" name="Freeform 982"/>
              <p:cNvSpPr>
                <a:spLocks noEditPoints="1"/>
              </p:cNvSpPr>
              <p:nvPr/>
            </p:nvSpPr>
            <p:spPr bwMode="auto">
              <a:xfrm>
                <a:off x="1246" y="7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02" name="Freeform 983"/>
              <p:cNvSpPr>
                <a:spLocks/>
              </p:cNvSpPr>
              <p:nvPr/>
            </p:nvSpPr>
            <p:spPr bwMode="auto">
              <a:xfrm>
                <a:off x="1433" y="103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03" name="Freeform 984"/>
              <p:cNvSpPr>
                <a:spLocks noEditPoints="1"/>
              </p:cNvSpPr>
              <p:nvPr/>
            </p:nvSpPr>
            <p:spPr bwMode="auto">
              <a:xfrm>
                <a:off x="1428" y="103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04" name="Freeform 985"/>
              <p:cNvSpPr>
                <a:spLocks/>
              </p:cNvSpPr>
              <p:nvPr/>
            </p:nvSpPr>
            <p:spPr bwMode="auto">
              <a:xfrm>
                <a:off x="1352" y="98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05" name="Freeform 986"/>
              <p:cNvSpPr>
                <a:spLocks noEditPoints="1"/>
              </p:cNvSpPr>
              <p:nvPr/>
            </p:nvSpPr>
            <p:spPr bwMode="auto">
              <a:xfrm>
                <a:off x="1347" y="97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06" name="Freeform 987"/>
              <p:cNvSpPr>
                <a:spLocks/>
              </p:cNvSpPr>
              <p:nvPr/>
            </p:nvSpPr>
            <p:spPr bwMode="auto">
              <a:xfrm>
                <a:off x="1250" y="9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07" name="Freeform 988"/>
              <p:cNvSpPr>
                <a:spLocks noEditPoints="1"/>
              </p:cNvSpPr>
              <p:nvPr/>
            </p:nvSpPr>
            <p:spPr bwMode="auto">
              <a:xfrm>
                <a:off x="1245" y="94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08" name="Freeform 989"/>
              <p:cNvSpPr>
                <a:spLocks/>
              </p:cNvSpPr>
              <p:nvPr/>
            </p:nvSpPr>
            <p:spPr bwMode="auto">
              <a:xfrm>
                <a:off x="1255" y="103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09" name="Freeform 990"/>
              <p:cNvSpPr>
                <a:spLocks noEditPoints="1"/>
              </p:cNvSpPr>
              <p:nvPr/>
            </p:nvSpPr>
            <p:spPr bwMode="auto">
              <a:xfrm>
                <a:off x="1250" y="102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10" name="Freeform 991"/>
              <p:cNvSpPr>
                <a:spLocks/>
              </p:cNvSpPr>
              <p:nvPr/>
            </p:nvSpPr>
            <p:spPr bwMode="auto">
              <a:xfrm>
                <a:off x="1216" y="90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11" name="Freeform 992"/>
              <p:cNvSpPr>
                <a:spLocks noEditPoints="1"/>
              </p:cNvSpPr>
              <p:nvPr/>
            </p:nvSpPr>
            <p:spPr bwMode="auto">
              <a:xfrm>
                <a:off x="1211" y="89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12" name="Freeform 993"/>
              <p:cNvSpPr>
                <a:spLocks/>
              </p:cNvSpPr>
              <p:nvPr/>
            </p:nvSpPr>
            <p:spPr bwMode="auto">
              <a:xfrm>
                <a:off x="1204" y="109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13" name="Freeform 994"/>
              <p:cNvSpPr>
                <a:spLocks noEditPoints="1"/>
              </p:cNvSpPr>
              <p:nvPr/>
            </p:nvSpPr>
            <p:spPr bwMode="auto">
              <a:xfrm>
                <a:off x="1199" y="108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14" name="Freeform 995"/>
              <p:cNvSpPr>
                <a:spLocks/>
              </p:cNvSpPr>
              <p:nvPr/>
            </p:nvSpPr>
            <p:spPr bwMode="auto">
              <a:xfrm>
                <a:off x="1226" y="110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15" name="Freeform 996"/>
              <p:cNvSpPr>
                <a:spLocks noEditPoints="1"/>
              </p:cNvSpPr>
              <p:nvPr/>
            </p:nvSpPr>
            <p:spPr bwMode="auto">
              <a:xfrm>
                <a:off x="1221" y="109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16" name="Freeform 997"/>
              <p:cNvSpPr>
                <a:spLocks/>
              </p:cNvSpPr>
              <p:nvPr/>
            </p:nvSpPr>
            <p:spPr bwMode="auto">
              <a:xfrm>
                <a:off x="1247" y="109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17" name="Freeform 998"/>
              <p:cNvSpPr>
                <a:spLocks noEditPoints="1"/>
              </p:cNvSpPr>
              <p:nvPr/>
            </p:nvSpPr>
            <p:spPr bwMode="auto">
              <a:xfrm>
                <a:off x="1242" y="109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18" name="Freeform 999"/>
              <p:cNvSpPr>
                <a:spLocks/>
              </p:cNvSpPr>
              <p:nvPr/>
            </p:nvSpPr>
            <p:spPr bwMode="auto">
              <a:xfrm>
                <a:off x="1228" y="127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19" name="Freeform 1000"/>
              <p:cNvSpPr>
                <a:spLocks noEditPoints="1"/>
              </p:cNvSpPr>
              <p:nvPr/>
            </p:nvSpPr>
            <p:spPr bwMode="auto">
              <a:xfrm>
                <a:off x="1223" y="127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20" name="Freeform 1001"/>
              <p:cNvSpPr>
                <a:spLocks/>
              </p:cNvSpPr>
              <p:nvPr/>
            </p:nvSpPr>
            <p:spPr bwMode="auto">
              <a:xfrm>
                <a:off x="1267" y="111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21" name="Freeform 1002"/>
              <p:cNvSpPr>
                <a:spLocks noEditPoints="1"/>
              </p:cNvSpPr>
              <p:nvPr/>
            </p:nvSpPr>
            <p:spPr bwMode="auto">
              <a:xfrm>
                <a:off x="1262" y="1108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22" name="Freeform 1003"/>
              <p:cNvSpPr>
                <a:spLocks/>
              </p:cNvSpPr>
              <p:nvPr/>
            </p:nvSpPr>
            <p:spPr bwMode="auto">
              <a:xfrm>
                <a:off x="1289" y="105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23" name="Freeform 1004"/>
              <p:cNvSpPr>
                <a:spLocks noEditPoints="1"/>
              </p:cNvSpPr>
              <p:nvPr/>
            </p:nvSpPr>
            <p:spPr bwMode="auto">
              <a:xfrm>
                <a:off x="1284" y="105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24" name="Freeform 1005"/>
              <p:cNvSpPr>
                <a:spLocks/>
              </p:cNvSpPr>
              <p:nvPr/>
            </p:nvSpPr>
            <p:spPr bwMode="auto">
              <a:xfrm>
                <a:off x="1252" y="109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25" name="Freeform 1006"/>
              <p:cNvSpPr>
                <a:spLocks noEditPoints="1"/>
              </p:cNvSpPr>
              <p:nvPr/>
            </p:nvSpPr>
            <p:spPr bwMode="auto">
              <a:xfrm>
                <a:off x="1247" y="109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26" name="Freeform 1007"/>
              <p:cNvSpPr>
                <a:spLocks/>
              </p:cNvSpPr>
              <p:nvPr/>
            </p:nvSpPr>
            <p:spPr bwMode="auto">
              <a:xfrm>
                <a:off x="1295" y="82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27" name="Freeform 1008"/>
              <p:cNvSpPr>
                <a:spLocks noEditPoints="1"/>
              </p:cNvSpPr>
              <p:nvPr/>
            </p:nvSpPr>
            <p:spPr bwMode="auto">
              <a:xfrm>
                <a:off x="1290" y="818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28" name="Freeform 1009"/>
              <p:cNvSpPr>
                <a:spLocks/>
              </p:cNvSpPr>
              <p:nvPr/>
            </p:nvSpPr>
            <p:spPr bwMode="auto">
              <a:xfrm>
                <a:off x="1504" y="1686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grpSp>
          <p:nvGrpSpPr>
            <p:cNvPr id="7" name="Group 1211"/>
            <p:cNvGrpSpPr>
              <a:grpSpLocks/>
            </p:cNvGrpSpPr>
            <p:nvPr/>
          </p:nvGrpSpPr>
          <p:grpSpPr bwMode="auto">
            <a:xfrm>
              <a:off x="1489075" y="635000"/>
              <a:ext cx="1841500" cy="2328863"/>
              <a:chOff x="938" y="400"/>
              <a:chExt cx="1160" cy="1467"/>
            </a:xfrm>
          </p:grpSpPr>
          <p:sp>
            <p:nvSpPr>
              <p:cNvPr id="129" name="Freeform 1011"/>
              <p:cNvSpPr>
                <a:spLocks noEditPoints="1"/>
              </p:cNvSpPr>
              <p:nvPr/>
            </p:nvSpPr>
            <p:spPr bwMode="auto">
              <a:xfrm>
                <a:off x="1500" y="1681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0" name="Freeform 1012"/>
              <p:cNvSpPr>
                <a:spLocks/>
              </p:cNvSpPr>
              <p:nvPr/>
            </p:nvSpPr>
            <p:spPr bwMode="auto">
              <a:xfrm>
                <a:off x="1194" y="86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1" name="Freeform 1013"/>
              <p:cNvSpPr>
                <a:spLocks noEditPoints="1"/>
              </p:cNvSpPr>
              <p:nvPr/>
            </p:nvSpPr>
            <p:spPr bwMode="auto">
              <a:xfrm>
                <a:off x="1189" y="855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2" name="Freeform 1014"/>
              <p:cNvSpPr>
                <a:spLocks/>
              </p:cNvSpPr>
              <p:nvPr/>
            </p:nvSpPr>
            <p:spPr bwMode="auto">
              <a:xfrm>
                <a:off x="1368" y="111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3" name="Freeform 1015"/>
              <p:cNvSpPr>
                <a:spLocks noEditPoints="1"/>
              </p:cNvSpPr>
              <p:nvPr/>
            </p:nvSpPr>
            <p:spPr bwMode="auto">
              <a:xfrm>
                <a:off x="1363" y="1105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4" name="Freeform 1016"/>
              <p:cNvSpPr>
                <a:spLocks/>
              </p:cNvSpPr>
              <p:nvPr/>
            </p:nvSpPr>
            <p:spPr bwMode="auto">
              <a:xfrm>
                <a:off x="1457" y="1157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5" name="Freeform 1017"/>
              <p:cNvSpPr>
                <a:spLocks noEditPoints="1"/>
              </p:cNvSpPr>
              <p:nvPr/>
            </p:nvSpPr>
            <p:spPr bwMode="auto">
              <a:xfrm>
                <a:off x="1452" y="1153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6" name="Freeform 1018"/>
              <p:cNvSpPr>
                <a:spLocks/>
              </p:cNvSpPr>
              <p:nvPr/>
            </p:nvSpPr>
            <p:spPr bwMode="auto">
              <a:xfrm>
                <a:off x="1275" y="98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7" name="Freeform 1019"/>
              <p:cNvSpPr>
                <a:spLocks noEditPoints="1"/>
              </p:cNvSpPr>
              <p:nvPr/>
            </p:nvSpPr>
            <p:spPr bwMode="auto">
              <a:xfrm>
                <a:off x="1270" y="98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8" name="Freeform 1020"/>
              <p:cNvSpPr>
                <a:spLocks/>
              </p:cNvSpPr>
              <p:nvPr/>
            </p:nvSpPr>
            <p:spPr bwMode="auto">
              <a:xfrm>
                <a:off x="1227" y="112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9" name="Freeform 1021"/>
              <p:cNvSpPr>
                <a:spLocks noEditPoints="1"/>
              </p:cNvSpPr>
              <p:nvPr/>
            </p:nvSpPr>
            <p:spPr bwMode="auto">
              <a:xfrm>
                <a:off x="1222" y="112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0" name="Freeform 1022"/>
              <p:cNvSpPr>
                <a:spLocks/>
              </p:cNvSpPr>
              <p:nvPr/>
            </p:nvSpPr>
            <p:spPr bwMode="auto">
              <a:xfrm>
                <a:off x="1288" y="103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1" name="Freeform 1023"/>
              <p:cNvSpPr>
                <a:spLocks noEditPoints="1"/>
              </p:cNvSpPr>
              <p:nvPr/>
            </p:nvSpPr>
            <p:spPr bwMode="auto">
              <a:xfrm>
                <a:off x="1283" y="103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2" name="Freeform 1024"/>
              <p:cNvSpPr>
                <a:spLocks/>
              </p:cNvSpPr>
              <p:nvPr/>
            </p:nvSpPr>
            <p:spPr bwMode="auto">
              <a:xfrm>
                <a:off x="1211" y="93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3" name="Freeform 1025"/>
              <p:cNvSpPr>
                <a:spLocks noEditPoints="1"/>
              </p:cNvSpPr>
              <p:nvPr/>
            </p:nvSpPr>
            <p:spPr bwMode="auto">
              <a:xfrm>
                <a:off x="1207" y="929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4" name="Freeform 1026"/>
              <p:cNvSpPr>
                <a:spLocks/>
              </p:cNvSpPr>
              <p:nvPr/>
            </p:nvSpPr>
            <p:spPr bwMode="auto">
              <a:xfrm>
                <a:off x="1322" y="103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5" name="Freeform 1027"/>
              <p:cNvSpPr>
                <a:spLocks noEditPoints="1"/>
              </p:cNvSpPr>
              <p:nvPr/>
            </p:nvSpPr>
            <p:spPr bwMode="auto">
              <a:xfrm>
                <a:off x="1317" y="1026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6" name="Freeform 1028"/>
              <p:cNvSpPr>
                <a:spLocks/>
              </p:cNvSpPr>
              <p:nvPr/>
            </p:nvSpPr>
            <p:spPr bwMode="auto">
              <a:xfrm>
                <a:off x="1280" y="1069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7" name="Freeform 1029"/>
              <p:cNvSpPr>
                <a:spLocks noEditPoints="1"/>
              </p:cNvSpPr>
              <p:nvPr/>
            </p:nvSpPr>
            <p:spPr bwMode="auto">
              <a:xfrm>
                <a:off x="1275" y="106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8" name="Freeform 1030"/>
              <p:cNvSpPr>
                <a:spLocks/>
              </p:cNvSpPr>
              <p:nvPr/>
            </p:nvSpPr>
            <p:spPr bwMode="auto">
              <a:xfrm>
                <a:off x="1203" y="763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9" name="Freeform 1031"/>
              <p:cNvSpPr>
                <a:spLocks noEditPoints="1"/>
              </p:cNvSpPr>
              <p:nvPr/>
            </p:nvSpPr>
            <p:spPr bwMode="auto">
              <a:xfrm>
                <a:off x="1198" y="75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0" name="Freeform 1032"/>
              <p:cNvSpPr>
                <a:spLocks/>
              </p:cNvSpPr>
              <p:nvPr/>
            </p:nvSpPr>
            <p:spPr bwMode="auto">
              <a:xfrm>
                <a:off x="1491" y="121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1" name="Freeform 1033"/>
              <p:cNvSpPr>
                <a:spLocks noEditPoints="1"/>
              </p:cNvSpPr>
              <p:nvPr/>
            </p:nvSpPr>
            <p:spPr bwMode="auto">
              <a:xfrm>
                <a:off x="1487" y="121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2" name="Freeform 1034"/>
              <p:cNvSpPr>
                <a:spLocks/>
              </p:cNvSpPr>
              <p:nvPr/>
            </p:nvSpPr>
            <p:spPr bwMode="auto">
              <a:xfrm>
                <a:off x="1424" y="1175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3" name="Freeform 1035"/>
              <p:cNvSpPr>
                <a:spLocks noEditPoints="1"/>
              </p:cNvSpPr>
              <p:nvPr/>
            </p:nvSpPr>
            <p:spPr bwMode="auto">
              <a:xfrm>
                <a:off x="1419" y="1170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4" name="Freeform 1036"/>
              <p:cNvSpPr>
                <a:spLocks/>
              </p:cNvSpPr>
              <p:nvPr/>
            </p:nvSpPr>
            <p:spPr bwMode="auto">
              <a:xfrm>
                <a:off x="1223" y="88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5" name="Freeform 1037"/>
              <p:cNvSpPr>
                <a:spLocks noEditPoints="1"/>
              </p:cNvSpPr>
              <p:nvPr/>
            </p:nvSpPr>
            <p:spPr bwMode="auto">
              <a:xfrm>
                <a:off x="1218" y="87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6" name="Freeform 1038"/>
              <p:cNvSpPr>
                <a:spLocks/>
              </p:cNvSpPr>
              <p:nvPr/>
            </p:nvSpPr>
            <p:spPr bwMode="auto">
              <a:xfrm>
                <a:off x="1199" y="63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7" name="Freeform 1039"/>
              <p:cNvSpPr>
                <a:spLocks noEditPoints="1"/>
              </p:cNvSpPr>
              <p:nvPr/>
            </p:nvSpPr>
            <p:spPr bwMode="auto">
              <a:xfrm>
                <a:off x="1194" y="632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8" name="Freeform 1040"/>
              <p:cNvSpPr>
                <a:spLocks/>
              </p:cNvSpPr>
              <p:nvPr/>
            </p:nvSpPr>
            <p:spPr bwMode="auto">
              <a:xfrm>
                <a:off x="1513" y="117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9" name="Freeform 1041"/>
              <p:cNvSpPr>
                <a:spLocks noEditPoints="1"/>
              </p:cNvSpPr>
              <p:nvPr/>
            </p:nvSpPr>
            <p:spPr bwMode="auto">
              <a:xfrm>
                <a:off x="1508" y="116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0" name="Freeform 1042"/>
              <p:cNvSpPr>
                <a:spLocks/>
              </p:cNvSpPr>
              <p:nvPr/>
            </p:nvSpPr>
            <p:spPr bwMode="auto">
              <a:xfrm>
                <a:off x="1541" y="117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1" name="Freeform 1043"/>
              <p:cNvSpPr>
                <a:spLocks noEditPoints="1"/>
              </p:cNvSpPr>
              <p:nvPr/>
            </p:nvSpPr>
            <p:spPr bwMode="auto">
              <a:xfrm>
                <a:off x="1537" y="117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2" name="Freeform 1044"/>
              <p:cNvSpPr>
                <a:spLocks/>
              </p:cNvSpPr>
              <p:nvPr/>
            </p:nvSpPr>
            <p:spPr bwMode="auto">
              <a:xfrm>
                <a:off x="1292" y="94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3" name="Freeform 1045"/>
              <p:cNvSpPr>
                <a:spLocks noEditPoints="1"/>
              </p:cNvSpPr>
              <p:nvPr/>
            </p:nvSpPr>
            <p:spPr bwMode="auto">
              <a:xfrm>
                <a:off x="1288" y="94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4" name="Freeform 1046"/>
              <p:cNvSpPr>
                <a:spLocks/>
              </p:cNvSpPr>
              <p:nvPr/>
            </p:nvSpPr>
            <p:spPr bwMode="auto">
              <a:xfrm>
                <a:off x="991" y="66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5" name="Freeform 1047"/>
              <p:cNvSpPr>
                <a:spLocks noEditPoints="1"/>
              </p:cNvSpPr>
              <p:nvPr/>
            </p:nvSpPr>
            <p:spPr bwMode="auto">
              <a:xfrm>
                <a:off x="986" y="662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6" name="Freeform 1048"/>
              <p:cNvSpPr>
                <a:spLocks/>
              </p:cNvSpPr>
              <p:nvPr/>
            </p:nvSpPr>
            <p:spPr bwMode="auto">
              <a:xfrm>
                <a:off x="951" y="55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7" name="Freeform 1049"/>
              <p:cNvSpPr>
                <a:spLocks noEditPoints="1"/>
              </p:cNvSpPr>
              <p:nvPr/>
            </p:nvSpPr>
            <p:spPr bwMode="auto">
              <a:xfrm>
                <a:off x="946" y="55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8" name="Freeform 1050"/>
              <p:cNvSpPr>
                <a:spLocks/>
              </p:cNvSpPr>
              <p:nvPr/>
            </p:nvSpPr>
            <p:spPr bwMode="auto">
              <a:xfrm>
                <a:off x="943" y="628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9" name="Freeform 1051"/>
              <p:cNvSpPr>
                <a:spLocks noEditPoints="1"/>
              </p:cNvSpPr>
              <p:nvPr/>
            </p:nvSpPr>
            <p:spPr bwMode="auto">
              <a:xfrm>
                <a:off x="938" y="623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0" name="Freeform 1052"/>
              <p:cNvSpPr>
                <a:spLocks/>
              </p:cNvSpPr>
              <p:nvPr/>
            </p:nvSpPr>
            <p:spPr bwMode="auto">
              <a:xfrm>
                <a:off x="981" y="54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1" name="Freeform 1053"/>
              <p:cNvSpPr>
                <a:spLocks noEditPoints="1"/>
              </p:cNvSpPr>
              <p:nvPr/>
            </p:nvSpPr>
            <p:spPr bwMode="auto">
              <a:xfrm>
                <a:off x="976" y="54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2" name="Freeform 1054"/>
              <p:cNvSpPr>
                <a:spLocks/>
              </p:cNvSpPr>
              <p:nvPr/>
            </p:nvSpPr>
            <p:spPr bwMode="auto">
              <a:xfrm>
                <a:off x="1046" y="47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3" name="Freeform 1055"/>
              <p:cNvSpPr>
                <a:spLocks noEditPoints="1"/>
              </p:cNvSpPr>
              <p:nvPr/>
            </p:nvSpPr>
            <p:spPr bwMode="auto">
              <a:xfrm>
                <a:off x="1041" y="47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4" name="Freeform 1056"/>
              <p:cNvSpPr>
                <a:spLocks/>
              </p:cNvSpPr>
              <p:nvPr/>
            </p:nvSpPr>
            <p:spPr bwMode="auto">
              <a:xfrm>
                <a:off x="966" y="40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5" name="Freeform 1057"/>
              <p:cNvSpPr>
                <a:spLocks noEditPoints="1"/>
              </p:cNvSpPr>
              <p:nvPr/>
            </p:nvSpPr>
            <p:spPr bwMode="auto">
              <a:xfrm>
                <a:off x="961" y="40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6" name="Freeform 1058"/>
              <p:cNvSpPr>
                <a:spLocks/>
              </p:cNvSpPr>
              <p:nvPr/>
            </p:nvSpPr>
            <p:spPr bwMode="auto">
              <a:xfrm>
                <a:off x="1051" y="443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7" name="Freeform 1059"/>
              <p:cNvSpPr>
                <a:spLocks noEditPoints="1"/>
              </p:cNvSpPr>
              <p:nvPr/>
            </p:nvSpPr>
            <p:spPr bwMode="auto">
              <a:xfrm>
                <a:off x="1047" y="43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8" name="Freeform 1060"/>
              <p:cNvSpPr>
                <a:spLocks/>
              </p:cNvSpPr>
              <p:nvPr/>
            </p:nvSpPr>
            <p:spPr bwMode="auto">
              <a:xfrm>
                <a:off x="1199" y="63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9" name="Freeform 1061"/>
              <p:cNvSpPr>
                <a:spLocks noEditPoints="1"/>
              </p:cNvSpPr>
              <p:nvPr/>
            </p:nvSpPr>
            <p:spPr bwMode="auto">
              <a:xfrm>
                <a:off x="1194" y="632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0" name="Freeform 1062"/>
              <p:cNvSpPr>
                <a:spLocks/>
              </p:cNvSpPr>
              <p:nvPr/>
            </p:nvSpPr>
            <p:spPr bwMode="auto">
              <a:xfrm>
                <a:off x="951" y="55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1" name="Freeform 1063"/>
              <p:cNvSpPr>
                <a:spLocks noEditPoints="1"/>
              </p:cNvSpPr>
              <p:nvPr/>
            </p:nvSpPr>
            <p:spPr bwMode="auto">
              <a:xfrm>
                <a:off x="946" y="55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2" name="Freeform 1064"/>
              <p:cNvSpPr>
                <a:spLocks/>
              </p:cNvSpPr>
              <p:nvPr/>
            </p:nvSpPr>
            <p:spPr bwMode="auto">
              <a:xfrm>
                <a:off x="981" y="54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3" name="Freeform 1065"/>
              <p:cNvSpPr>
                <a:spLocks noEditPoints="1"/>
              </p:cNvSpPr>
              <p:nvPr/>
            </p:nvSpPr>
            <p:spPr bwMode="auto">
              <a:xfrm>
                <a:off x="976" y="54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4" name="Freeform 1066"/>
              <p:cNvSpPr>
                <a:spLocks/>
              </p:cNvSpPr>
              <p:nvPr/>
            </p:nvSpPr>
            <p:spPr bwMode="auto">
              <a:xfrm>
                <a:off x="1908" y="166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5" name="Freeform 1067"/>
              <p:cNvSpPr>
                <a:spLocks noEditPoints="1"/>
              </p:cNvSpPr>
              <p:nvPr/>
            </p:nvSpPr>
            <p:spPr bwMode="auto">
              <a:xfrm>
                <a:off x="1903" y="165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6" name="Freeform 1068"/>
              <p:cNvSpPr>
                <a:spLocks/>
              </p:cNvSpPr>
              <p:nvPr/>
            </p:nvSpPr>
            <p:spPr bwMode="auto">
              <a:xfrm>
                <a:off x="1959" y="1692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7" name="Freeform 1069"/>
              <p:cNvSpPr>
                <a:spLocks noEditPoints="1"/>
              </p:cNvSpPr>
              <p:nvPr/>
            </p:nvSpPr>
            <p:spPr bwMode="auto">
              <a:xfrm>
                <a:off x="1954" y="1687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8" name="Freeform 1070"/>
              <p:cNvSpPr>
                <a:spLocks/>
              </p:cNvSpPr>
              <p:nvPr/>
            </p:nvSpPr>
            <p:spPr bwMode="auto">
              <a:xfrm>
                <a:off x="1940" y="163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9" name="Freeform 1071"/>
              <p:cNvSpPr>
                <a:spLocks noEditPoints="1"/>
              </p:cNvSpPr>
              <p:nvPr/>
            </p:nvSpPr>
            <p:spPr bwMode="auto">
              <a:xfrm>
                <a:off x="1935" y="1635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90" name="Freeform 1072"/>
              <p:cNvSpPr>
                <a:spLocks/>
              </p:cNvSpPr>
              <p:nvPr/>
            </p:nvSpPr>
            <p:spPr bwMode="auto">
              <a:xfrm>
                <a:off x="1985" y="1757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91" name="Freeform 1073"/>
              <p:cNvSpPr>
                <a:spLocks noEditPoints="1"/>
              </p:cNvSpPr>
              <p:nvPr/>
            </p:nvSpPr>
            <p:spPr bwMode="auto">
              <a:xfrm>
                <a:off x="1981" y="175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92" name="Freeform 1074"/>
              <p:cNvSpPr>
                <a:spLocks/>
              </p:cNvSpPr>
              <p:nvPr/>
            </p:nvSpPr>
            <p:spPr bwMode="auto">
              <a:xfrm>
                <a:off x="1899" y="1601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93" name="Freeform 1075"/>
              <p:cNvSpPr>
                <a:spLocks noEditPoints="1"/>
              </p:cNvSpPr>
              <p:nvPr/>
            </p:nvSpPr>
            <p:spPr bwMode="auto">
              <a:xfrm>
                <a:off x="1894" y="1596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94" name="Freeform 1076"/>
              <p:cNvSpPr>
                <a:spLocks/>
              </p:cNvSpPr>
              <p:nvPr/>
            </p:nvSpPr>
            <p:spPr bwMode="auto">
              <a:xfrm>
                <a:off x="1944" y="1727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95" name="Freeform 1077"/>
              <p:cNvSpPr>
                <a:spLocks noEditPoints="1"/>
              </p:cNvSpPr>
              <p:nvPr/>
            </p:nvSpPr>
            <p:spPr bwMode="auto">
              <a:xfrm>
                <a:off x="1940" y="1723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96" name="Freeform 1078"/>
              <p:cNvSpPr>
                <a:spLocks/>
              </p:cNvSpPr>
              <p:nvPr/>
            </p:nvSpPr>
            <p:spPr bwMode="auto">
              <a:xfrm>
                <a:off x="1974" y="1695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97" name="Freeform 1079"/>
              <p:cNvSpPr>
                <a:spLocks noEditPoints="1"/>
              </p:cNvSpPr>
              <p:nvPr/>
            </p:nvSpPr>
            <p:spPr bwMode="auto">
              <a:xfrm>
                <a:off x="1969" y="1690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98" name="Freeform 1080"/>
              <p:cNvSpPr>
                <a:spLocks/>
              </p:cNvSpPr>
              <p:nvPr/>
            </p:nvSpPr>
            <p:spPr bwMode="auto">
              <a:xfrm>
                <a:off x="1781" y="1330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99" name="Freeform 1081"/>
              <p:cNvSpPr>
                <a:spLocks noEditPoints="1"/>
              </p:cNvSpPr>
              <p:nvPr/>
            </p:nvSpPr>
            <p:spPr bwMode="auto">
              <a:xfrm>
                <a:off x="1776" y="132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0" name="Freeform 1082"/>
              <p:cNvSpPr>
                <a:spLocks/>
              </p:cNvSpPr>
              <p:nvPr/>
            </p:nvSpPr>
            <p:spPr bwMode="auto">
              <a:xfrm>
                <a:off x="1740" y="134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1" name="Freeform 1083"/>
              <p:cNvSpPr>
                <a:spLocks noEditPoints="1"/>
              </p:cNvSpPr>
              <p:nvPr/>
            </p:nvSpPr>
            <p:spPr bwMode="auto">
              <a:xfrm>
                <a:off x="1735" y="1340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2" name="Freeform 1084"/>
              <p:cNvSpPr>
                <a:spLocks/>
              </p:cNvSpPr>
              <p:nvPr/>
            </p:nvSpPr>
            <p:spPr bwMode="auto">
              <a:xfrm>
                <a:off x="1654" y="1307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3" name="Freeform 1085"/>
              <p:cNvSpPr>
                <a:spLocks noEditPoints="1"/>
              </p:cNvSpPr>
              <p:nvPr/>
            </p:nvSpPr>
            <p:spPr bwMode="auto">
              <a:xfrm>
                <a:off x="1649" y="130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4" name="Freeform 1086"/>
              <p:cNvSpPr>
                <a:spLocks/>
              </p:cNvSpPr>
              <p:nvPr/>
            </p:nvSpPr>
            <p:spPr bwMode="auto">
              <a:xfrm>
                <a:off x="1641" y="84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5" name="Freeform 1087"/>
              <p:cNvSpPr>
                <a:spLocks noEditPoints="1"/>
              </p:cNvSpPr>
              <p:nvPr/>
            </p:nvSpPr>
            <p:spPr bwMode="auto">
              <a:xfrm>
                <a:off x="1636" y="838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6" name="Freeform 1088"/>
              <p:cNvSpPr>
                <a:spLocks/>
              </p:cNvSpPr>
              <p:nvPr/>
            </p:nvSpPr>
            <p:spPr bwMode="auto">
              <a:xfrm>
                <a:off x="1846" y="103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7" name="Freeform 1089"/>
              <p:cNvSpPr>
                <a:spLocks noEditPoints="1"/>
              </p:cNvSpPr>
              <p:nvPr/>
            </p:nvSpPr>
            <p:spPr bwMode="auto">
              <a:xfrm>
                <a:off x="1841" y="103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8" name="Freeform 1090"/>
              <p:cNvSpPr>
                <a:spLocks/>
              </p:cNvSpPr>
              <p:nvPr/>
            </p:nvSpPr>
            <p:spPr bwMode="auto">
              <a:xfrm>
                <a:off x="1669" y="1351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9" name="Freeform 1091"/>
              <p:cNvSpPr>
                <a:spLocks noEditPoints="1"/>
              </p:cNvSpPr>
              <p:nvPr/>
            </p:nvSpPr>
            <p:spPr bwMode="auto">
              <a:xfrm>
                <a:off x="1664" y="1346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0" name="Freeform 1092"/>
              <p:cNvSpPr>
                <a:spLocks/>
              </p:cNvSpPr>
              <p:nvPr/>
            </p:nvSpPr>
            <p:spPr bwMode="auto">
              <a:xfrm>
                <a:off x="1757" y="106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1" name="Freeform 1093"/>
              <p:cNvSpPr>
                <a:spLocks noEditPoints="1"/>
              </p:cNvSpPr>
              <p:nvPr/>
            </p:nvSpPr>
            <p:spPr bwMode="auto">
              <a:xfrm>
                <a:off x="1752" y="106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2" name="Freeform 1094"/>
              <p:cNvSpPr>
                <a:spLocks/>
              </p:cNvSpPr>
              <p:nvPr/>
            </p:nvSpPr>
            <p:spPr bwMode="auto">
              <a:xfrm>
                <a:off x="1740" y="916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3" name="Freeform 1095"/>
              <p:cNvSpPr>
                <a:spLocks noEditPoints="1"/>
              </p:cNvSpPr>
              <p:nvPr/>
            </p:nvSpPr>
            <p:spPr bwMode="auto">
              <a:xfrm>
                <a:off x="1735" y="91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4" name="Freeform 1096"/>
              <p:cNvSpPr>
                <a:spLocks/>
              </p:cNvSpPr>
              <p:nvPr/>
            </p:nvSpPr>
            <p:spPr bwMode="auto">
              <a:xfrm>
                <a:off x="1447" y="79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5" name="Freeform 1097"/>
              <p:cNvSpPr>
                <a:spLocks noEditPoints="1"/>
              </p:cNvSpPr>
              <p:nvPr/>
            </p:nvSpPr>
            <p:spPr bwMode="auto">
              <a:xfrm>
                <a:off x="1442" y="78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6" name="Freeform 1098"/>
              <p:cNvSpPr>
                <a:spLocks/>
              </p:cNvSpPr>
              <p:nvPr/>
            </p:nvSpPr>
            <p:spPr bwMode="auto">
              <a:xfrm>
                <a:off x="1568" y="104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7" name="Freeform 1099"/>
              <p:cNvSpPr>
                <a:spLocks noEditPoints="1"/>
              </p:cNvSpPr>
              <p:nvPr/>
            </p:nvSpPr>
            <p:spPr bwMode="auto">
              <a:xfrm>
                <a:off x="1563" y="104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8" name="Freeform 1100"/>
              <p:cNvSpPr>
                <a:spLocks/>
              </p:cNvSpPr>
              <p:nvPr/>
            </p:nvSpPr>
            <p:spPr bwMode="auto">
              <a:xfrm>
                <a:off x="1581" y="1066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9" name="Freeform 1101"/>
              <p:cNvSpPr>
                <a:spLocks noEditPoints="1"/>
              </p:cNvSpPr>
              <p:nvPr/>
            </p:nvSpPr>
            <p:spPr bwMode="auto">
              <a:xfrm>
                <a:off x="1576" y="106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0" name="Freeform 1102"/>
              <p:cNvSpPr>
                <a:spLocks/>
              </p:cNvSpPr>
              <p:nvPr/>
            </p:nvSpPr>
            <p:spPr bwMode="auto">
              <a:xfrm>
                <a:off x="1585" y="109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1" name="Freeform 1103"/>
              <p:cNvSpPr>
                <a:spLocks noEditPoints="1"/>
              </p:cNvSpPr>
              <p:nvPr/>
            </p:nvSpPr>
            <p:spPr bwMode="auto">
              <a:xfrm>
                <a:off x="1580" y="109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2" name="Freeform 1104"/>
              <p:cNvSpPr>
                <a:spLocks/>
              </p:cNvSpPr>
              <p:nvPr/>
            </p:nvSpPr>
            <p:spPr bwMode="auto">
              <a:xfrm>
                <a:off x="1427" y="78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3" name="Freeform 1105"/>
              <p:cNvSpPr>
                <a:spLocks noEditPoints="1"/>
              </p:cNvSpPr>
              <p:nvPr/>
            </p:nvSpPr>
            <p:spPr bwMode="auto">
              <a:xfrm>
                <a:off x="1422" y="78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4" name="Freeform 1106"/>
              <p:cNvSpPr>
                <a:spLocks/>
              </p:cNvSpPr>
              <p:nvPr/>
            </p:nvSpPr>
            <p:spPr bwMode="auto">
              <a:xfrm>
                <a:off x="1568" y="92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5" name="Freeform 1107"/>
              <p:cNvSpPr>
                <a:spLocks noEditPoints="1"/>
              </p:cNvSpPr>
              <p:nvPr/>
            </p:nvSpPr>
            <p:spPr bwMode="auto">
              <a:xfrm>
                <a:off x="1563" y="91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6" name="Freeform 1108"/>
              <p:cNvSpPr>
                <a:spLocks/>
              </p:cNvSpPr>
              <p:nvPr/>
            </p:nvSpPr>
            <p:spPr bwMode="auto">
              <a:xfrm>
                <a:off x="1475" y="87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7" name="Freeform 1109"/>
              <p:cNvSpPr>
                <a:spLocks noEditPoints="1"/>
              </p:cNvSpPr>
              <p:nvPr/>
            </p:nvSpPr>
            <p:spPr bwMode="auto">
              <a:xfrm>
                <a:off x="1470" y="868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8" name="Freeform 1110"/>
              <p:cNvSpPr>
                <a:spLocks/>
              </p:cNvSpPr>
              <p:nvPr/>
            </p:nvSpPr>
            <p:spPr bwMode="auto">
              <a:xfrm>
                <a:off x="1421" y="78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9" name="Freeform 1111"/>
              <p:cNvSpPr>
                <a:spLocks noEditPoints="1"/>
              </p:cNvSpPr>
              <p:nvPr/>
            </p:nvSpPr>
            <p:spPr bwMode="auto">
              <a:xfrm>
                <a:off x="1416" y="78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0" name="Freeform 1112"/>
              <p:cNvSpPr>
                <a:spLocks/>
              </p:cNvSpPr>
              <p:nvPr/>
            </p:nvSpPr>
            <p:spPr bwMode="auto">
              <a:xfrm>
                <a:off x="1427" y="84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1" name="Freeform 1113"/>
              <p:cNvSpPr>
                <a:spLocks noEditPoints="1"/>
              </p:cNvSpPr>
              <p:nvPr/>
            </p:nvSpPr>
            <p:spPr bwMode="auto">
              <a:xfrm>
                <a:off x="1422" y="83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2" name="Freeform 1114"/>
              <p:cNvSpPr>
                <a:spLocks/>
              </p:cNvSpPr>
              <p:nvPr/>
            </p:nvSpPr>
            <p:spPr bwMode="auto">
              <a:xfrm>
                <a:off x="1489" y="963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3" name="Freeform 1115"/>
              <p:cNvSpPr>
                <a:spLocks noEditPoints="1"/>
              </p:cNvSpPr>
              <p:nvPr/>
            </p:nvSpPr>
            <p:spPr bwMode="auto">
              <a:xfrm>
                <a:off x="1484" y="95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4" name="Freeform 1116"/>
              <p:cNvSpPr>
                <a:spLocks/>
              </p:cNvSpPr>
              <p:nvPr/>
            </p:nvSpPr>
            <p:spPr bwMode="auto">
              <a:xfrm>
                <a:off x="1464" y="86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5" name="Freeform 1117"/>
              <p:cNvSpPr>
                <a:spLocks noEditPoints="1"/>
              </p:cNvSpPr>
              <p:nvPr/>
            </p:nvSpPr>
            <p:spPr bwMode="auto">
              <a:xfrm>
                <a:off x="1459" y="855"/>
                <a:ext cx="116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6" name="Freeform 1118"/>
              <p:cNvSpPr>
                <a:spLocks/>
              </p:cNvSpPr>
              <p:nvPr/>
            </p:nvSpPr>
            <p:spPr bwMode="auto">
              <a:xfrm>
                <a:off x="1438" y="84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7" name="Freeform 1119"/>
              <p:cNvSpPr>
                <a:spLocks noEditPoints="1"/>
              </p:cNvSpPr>
              <p:nvPr/>
            </p:nvSpPr>
            <p:spPr bwMode="auto">
              <a:xfrm>
                <a:off x="1433" y="84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8" name="Freeform 1120"/>
              <p:cNvSpPr>
                <a:spLocks/>
              </p:cNvSpPr>
              <p:nvPr/>
            </p:nvSpPr>
            <p:spPr bwMode="auto">
              <a:xfrm>
                <a:off x="1433" y="86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9" name="Freeform 1121"/>
              <p:cNvSpPr>
                <a:spLocks noEditPoints="1"/>
              </p:cNvSpPr>
              <p:nvPr/>
            </p:nvSpPr>
            <p:spPr bwMode="auto">
              <a:xfrm>
                <a:off x="1428" y="864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0" name="Freeform 1122"/>
              <p:cNvSpPr>
                <a:spLocks/>
              </p:cNvSpPr>
              <p:nvPr/>
            </p:nvSpPr>
            <p:spPr bwMode="auto">
              <a:xfrm>
                <a:off x="1466" y="90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1" name="Freeform 1123"/>
              <p:cNvSpPr>
                <a:spLocks noEditPoints="1"/>
              </p:cNvSpPr>
              <p:nvPr/>
            </p:nvSpPr>
            <p:spPr bwMode="auto">
              <a:xfrm>
                <a:off x="1461" y="903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2" name="Freeform 1124"/>
              <p:cNvSpPr>
                <a:spLocks/>
              </p:cNvSpPr>
              <p:nvPr/>
            </p:nvSpPr>
            <p:spPr bwMode="auto">
              <a:xfrm>
                <a:off x="1428" y="84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3" name="Freeform 1125"/>
              <p:cNvSpPr>
                <a:spLocks noEditPoints="1"/>
              </p:cNvSpPr>
              <p:nvPr/>
            </p:nvSpPr>
            <p:spPr bwMode="auto">
              <a:xfrm>
                <a:off x="1423" y="84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4" name="Freeform 1126"/>
              <p:cNvSpPr>
                <a:spLocks/>
              </p:cNvSpPr>
              <p:nvPr/>
            </p:nvSpPr>
            <p:spPr bwMode="auto">
              <a:xfrm>
                <a:off x="1364" y="84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5" name="Freeform 1127"/>
              <p:cNvSpPr>
                <a:spLocks noEditPoints="1"/>
              </p:cNvSpPr>
              <p:nvPr/>
            </p:nvSpPr>
            <p:spPr bwMode="auto">
              <a:xfrm>
                <a:off x="1360" y="838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6" name="Freeform 1128"/>
              <p:cNvSpPr>
                <a:spLocks/>
              </p:cNvSpPr>
              <p:nvPr/>
            </p:nvSpPr>
            <p:spPr bwMode="auto">
              <a:xfrm>
                <a:off x="1397" y="89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7" name="Freeform 1129"/>
              <p:cNvSpPr>
                <a:spLocks noEditPoints="1"/>
              </p:cNvSpPr>
              <p:nvPr/>
            </p:nvSpPr>
            <p:spPr bwMode="auto">
              <a:xfrm>
                <a:off x="1393" y="89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8" name="Freeform 1130"/>
              <p:cNvSpPr>
                <a:spLocks/>
              </p:cNvSpPr>
              <p:nvPr/>
            </p:nvSpPr>
            <p:spPr bwMode="auto">
              <a:xfrm>
                <a:off x="1464" y="95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9" name="Freeform 1131"/>
              <p:cNvSpPr>
                <a:spLocks noEditPoints="1"/>
              </p:cNvSpPr>
              <p:nvPr/>
            </p:nvSpPr>
            <p:spPr bwMode="auto">
              <a:xfrm>
                <a:off x="1459" y="95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0" name="Freeform 1132"/>
              <p:cNvSpPr>
                <a:spLocks/>
              </p:cNvSpPr>
              <p:nvPr/>
            </p:nvSpPr>
            <p:spPr bwMode="auto">
              <a:xfrm>
                <a:off x="1368" y="85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1" name="Freeform 1133"/>
              <p:cNvSpPr>
                <a:spLocks noEditPoints="1"/>
              </p:cNvSpPr>
              <p:nvPr/>
            </p:nvSpPr>
            <p:spPr bwMode="auto">
              <a:xfrm>
                <a:off x="1363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2" name="Freeform 1134"/>
              <p:cNvSpPr>
                <a:spLocks/>
              </p:cNvSpPr>
              <p:nvPr/>
            </p:nvSpPr>
            <p:spPr bwMode="auto">
              <a:xfrm>
                <a:off x="1343" y="810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3" name="Freeform 1135"/>
              <p:cNvSpPr>
                <a:spLocks noEditPoints="1"/>
              </p:cNvSpPr>
              <p:nvPr/>
            </p:nvSpPr>
            <p:spPr bwMode="auto">
              <a:xfrm>
                <a:off x="1338" y="806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4" name="Freeform 1136"/>
              <p:cNvSpPr>
                <a:spLocks/>
              </p:cNvSpPr>
              <p:nvPr/>
            </p:nvSpPr>
            <p:spPr bwMode="auto">
              <a:xfrm>
                <a:off x="1386" y="84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5" name="Freeform 1137"/>
              <p:cNvSpPr>
                <a:spLocks noEditPoints="1"/>
              </p:cNvSpPr>
              <p:nvPr/>
            </p:nvSpPr>
            <p:spPr bwMode="auto">
              <a:xfrm>
                <a:off x="1381" y="84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6" name="Freeform 1138"/>
              <p:cNvSpPr>
                <a:spLocks/>
              </p:cNvSpPr>
              <p:nvPr/>
            </p:nvSpPr>
            <p:spPr bwMode="auto">
              <a:xfrm>
                <a:off x="1489" y="1013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7" name="Freeform 1139"/>
              <p:cNvSpPr>
                <a:spLocks noEditPoints="1"/>
              </p:cNvSpPr>
              <p:nvPr/>
            </p:nvSpPr>
            <p:spPr bwMode="auto">
              <a:xfrm>
                <a:off x="1484" y="100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8" name="Freeform 1140"/>
              <p:cNvSpPr>
                <a:spLocks/>
              </p:cNvSpPr>
              <p:nvPr/>
            </p:nvSpPr>
            <p:spPr bwMode="auto">
              <a:xfrm>
                <a:off x="1385" y="8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9" name="Freeform 1141"/>
              <p:cNvSpPr>
                <a:spLocks noEditPoints="1"/>
              </p:cNvSpPr>
              <p:nvPr/>
            </p:nvSpPr>
            <p:spPr bwMode="auto">
              <a:xfrm>
                <a:off x="1380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0" name="Freeform 1142"/>
              <p:cNvSpPr>
                <a:spLocks/>
              </p:cNvSpPr>
              <p:nvPr/>
            </p:nvSpPr>
            <p:spPr bwMode="auto">
              <a:xfrm>
                <a:off x="1526" y="102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1" name="Freeform 1143"/>
              <p:cNvSpPr>
                <a:spLocks noEditPoints="1"/>
              </p:cNvSpPr>
              <p:nvPr/>
            </p:nvSpPr>
            <p:spPr bwMode="auto">
              <a:xfrm>
                <a:off x="1521" y="102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2" name="Freeform 1144"/>
              <p:cNvSpPr>
                <a:spLocks/>
              </p:cNvSpPr>
              <p:nvPr/>
            </p:nvSpPr>
            <p:spPr bwMode="auto">
              <a:xfrm>
                <a:off x="1442" y="93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3" name="Freeform 1145"/>
              <p:cNvSpPr>
                <a:spLocks noEditPoints="1"/>
              </p:cNvSpPr>
              <p:nvPr/>
            </p:nvSpPr>
            <p:spPr bwMode="auto">
              <a:xfrm>
                <a:off x="1437" y="93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4" name="Freeform 1146"/>
              <p:cNvSpPr>
                <a:spLocks/>
              </p:cNvSpPr>
              <p:nvPr/>
            </p:nvSpPr>
            <p:spPr bwMode="auto">
              <a:xfrm>
                <a:off x="1436" y="92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5" name="Freeform 1147"/>
              <p:cNvSpPr>
                <a:spLocks noEditPoints="1"/>
              </p:cNvSpPr>
              <p:nvPr/>
            </p:nvSpPr>
            <p:spPr bwMode="auto">
              <a:xfrm>
                <a:off x="1431" y="920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6" name="Freeform 1148"/>
              <p:cNvSpPr>
                <a:spLocks/>
              </p:cNvSpPr>
              <p:nvPr/>
            </p:nvSpPr>
            <p:spPr bwMode="auto">
              <a:xfrm>
                <a:off x="1523" y="100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7" name="Freeform 1149"/>
              <p:cNvSpPr>
                <a:spLocks noEditPoints="1"/>
              </p:cNvSpPr>
              <p:nvPr/>
            </p:nvSpPr>
            <p:spPr bwMode="auto">
              <a:xfrm>
                <a:off x="1518" y="99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8" name="Freeform 1150"/>
              <p:cNvSpPr>
                <a:spLocks/>
              </p:cNvSpPr>
              <p:nvPr/>
            </p:nvSpPr>
            <p:spPr bwMode="auto">
              <a:xfrm>
                <a:off x="1616" y="1101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9" name="Freeform 1151"/>
              <p:cNvSpPr>
                <a:spLocks noEditPoints="1"/>
              </p:cNvSpPr>
              <p:nvPr/>
            </p:nvSpPr>
            <p:spPr bwMode="auto">
              <a:xfrm>
                <a:off x="1611" y="109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70" name="Freeform 1152"/>
              <p:cNvSpPr>
                <a:spLocks/>
              </p:cNvSpPr>
              <p:nvPr/>
            </p:nvSpPr>
            <p:spPr bwMode="auto">
              <a:xfrm>
                <a:off x="1645" y="113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71" name="Freeform 1153"/>
              <p:cNvSpPr>
                <a:spLocks noEditPoints="1"/>
              </p:cNvSpPr>
              <p:nvPr/>
            </p:nvSpPr>
            <p:spPr bwMode="auto">
              <a:xfrm>
                <a:off x="1640" y="112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72" name="Freeform 1154"/>
              <p:cNvSpPr>
                <a:spLocks/>
              </p:cNvSpPr>
              <p:nvPr/>
            </p:nvSpPr>
            <p:spPr bwMode="auto">
              <a:xfrm>
                <a:off x="1579" y="108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73" name="Freeform 1155"/>
              <p:cNvSpPr>
                <a:spLocks noEditPoints="1"/>
              </p:cNvSpPr>
              <p:nvPr/>
            </p:nvSpPr>
            <p:spPr bwMode="auto">
              <a:xfrm>
                <a:off x="1574" y="108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74" name="Freeform 1156"/>
              <p:cNvSpPr>
                <a:spLocks/>
              </p:cNvSpPr>
              <p:nvPr/>
            </p:nvSpPr>
            <p:spPr bwMode="auto">
              <a:xfrm>
                <a:off x="1656" y="1151"/>
                <a:ext cx="108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8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75" name="Freeform 1157"/>
              <p:cNvSpPr>
                <a:spLocks noEditPoints="1"/>
              </p:cNvSpPr>
              <p:nvPr/>
            </p:nvSpPr>
            <p:spPr bwMode="auto">
              <a:xfrm>
                <a:off x="1651" y="1147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76" name="Freeform 1158"/>
              <p:cNvSpPr>
                <a:spLocks/>
              </p:cNvSpPr>
              <p:nvPr/>
            </p:nvSpPr>
            <p:spPr bwMode="auto">
              <a:xfrm>
                <a:off x="1667" y="1201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77" name="Freeform 1159"/>
              <p:cNvSpPr>
                <a:spLocks noEditPoints="1"/>
              </p:cNvSpPr>
              <p:nvPr/>
            </p:nvSpPr>
            <p:spPr bwMode="auto">
              <a:xfrm>
                <a:off x="1662" y="1196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78" name="Freeform 1160"/>
              <p:cNvSpPr>
                <a:spLocks/>
              </p:cNvSpPr>
              <p:nvPr/>
            </p:nvSpPr>
            <p:spPr bwMode="auto">
              <a:xfrm>
                <a:off x="1663" y="120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79" name="Freeform 1161"/>
              <p:cNvSpPr>
                <a:spLocks noEditPoints="1"/>
              </p:cNvSpPr>
              <p:nvPr/>
            </p:nvSpPr>
            <p:spPr bwMode="auto">
              <a:xfrm>
                <a:off x="1657" y="119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80" name="Freeform 1162"/>
              <p:cNvSpPr>
                <a:spLocks/>
              </p:cNvSpPr>
              <p:nvPr/>
            </p:nvSpPr>
            <p:spPr bwMode="auto">
              <a:xfrm>
                <a:off x="1223" y="77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81" name="Freeform 1163"/>
              <p:cNvSpPr>
                <a:spLocks noEditPoints="1"/>
              </p:cNvSpPr>
              <p:nvPr/>
            </p:nvSpPr>
            <p:spPr bwMode="auto">
              <a:xfrm>
                <a:off x="1218" y="768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82" name="Freeform 1164"/>
              <p:cNvSpPr>
                <a:spLocks/>
              </p:cNvSpPr>
              <p:nvPr/>
            </p:nvSpPr>
            <p:spPr bwMode="auto">
              <a:xfrm>
                <a:off x="1213" y="79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83" name="Freeform 1165"/>
              <p:cNvSpPr>
                <a:spLocks noEditPoints="1"/>
              </p:cNvSpPr>
              <p:nvPr/>
            </p:nvSpPr>
            <p:spPr bwMode="auto">
              <a:xfrm>
                <a:off x="1208" y="78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84" name="Freeform 1166"/>
              <p:cNvSpPr>
                <a:spLocks/>
              </p:cNvSpPr>
              <p:nvPr/>
            </p:nvSpPr>
            <p:spPr bwMode="auto">
              <a:xfrm>
                <a:off x="1278" y="79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85" name="Freeform 1167"/>
              <p:cNvSpPr>
                <a:spLocks noEditPoints="1"/>
              </p:cNvSpPr>
              <p:nvPr/>
            </p:nvSpPr>
            <p:spPr bwMode="auto">
              <a:xfrm>
                <a:off x="1272" y="79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86" name="Freeform 1168"/>
              <p:cNvSpPr>
                <a:spLocks/>
              </p:cNvSpPr>
              <p:nvPr/>
            </p:nvSpPr>
            <p:spPr bwMode="auto">
              <a:xfrm>
                <a:off x="1258" y="7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87" name="Freeform 1169"/>
              <p:cNvSpPr>
                <a:spLocks noEditPoints="1"/>
              </p:cNvSpPr>
              <p:nvPr/>
            </p:nvSpPr>
            <p:spPr bwMode="auto">
              <a:xfrm>
                <a:off x="1253" y="78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88" name="Freeform 1170"/>
              <p:cNvSpPr>
                <a:spLocks/>
              </p:cNvSpPr>
              <p:nvPr/>
            </p:nvSpPr>
            <p:spPr bwMode="auto">
              <a:xfrm>
                <a:off x="1255" y="80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89" name="Freeform 1171"/>
              <p:cNvSpPr>
                <a:spLocks noEditPoints="1"/>
              </p:cNvSpPr>
              <p:nvPr/>
            </p:nvSpPr>
            <p:spPr bwMode="auto">
              <a:xfrm>
                <a:off x="1250" y="80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90" name="Freeform 1172"/>
              <p:cNvSpPr>
                <a:spLocks/>
              </p:cNvSpPr>
              <p:nvPr/>
            </p:nvSpPr>
            <p:spPr bwMode="auto">
              <a:xfrm>
                <a:off x="1589" y="102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91" name="Freeform 1173"/>
              <p:cNvSpPr>
                <a:spLocks noEditPoints="1"/>
              </p:cNvSpPr>
              <p:nvPr/>
            </p:nvSpPr>
            <p:spPr bwMode="auto">
              <a:xfrm>
                <a:off x="1584" y="1023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92" name="Freeform 1174"/>
              <p:cNvSpPr>
                <a:spLocks/>
              </p:cNvSpPr>
              <p:nvPr/>
            </p:nvSpPr>
            <p:spPr bwMode="auto">
              <a:xfrm>
                <a:off x="1598" y="103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93" name="Freeform 1175"/>
              <p:cNvSpPr>
                <a:spLocks noEditPoints="1"/>
              </p:cNvSpPr>
              <p:nvPr/>
            </p:nvSpPr>
            <p:spPr bwMode="auto">
              <a:xfrm>
                <a:off x="1593" y="102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94" name="Freeform 1176"/>
              <p:cNvSpPr>
                <a:spLocks/>
              </p:cNvSpPr>
              <p:nvPr/>
            </p:nvSpPr>
            <p:spPr bwMode="auto">
              <a:xfrm>
                <a:off x="1619" y="106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95" name="Freeform 1177"/>
              <p:cNvSpPr>
                <a:spLocks noEditPoints="1"/>
              </p:cNvSpPr>
              <p:nvPr/>
            </p:nvSpPr>
            <p:spPr bwMode="auto">
              <a:xfrm>
                <a:off x="1614" y="105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96" name="Freeform 1178"/>
              <p:cNvSpPr>
                <a:spLocks/>
              </p:cNvSpPr>
              <p:nvPr/>
            </p:nvSpPr>
            <p:spPr bwMode="auto">
              <a:xfrm>
                <a:off x="1683" y="107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97" name="Freeform 1179"/>
              <p:cNvSpPr>
                <a:spLocks noEditPoints="1"/>
              </p:cNvSpPr>
              <p:nvPr/>
            </p:nvSpPr>
            <p:spPr bwMode="auto">
              <a:xfrm>
                <a:off x="1678" y="1067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98" name="Freeform 1180"/>
              <p:cNvSpPr>
                <a:spLocks/>
              </p:cNvSpPr>
              <p:nvPr/>
            </p:nvSpPr>
            <p:spPr bwMode="auto">
              <a:xfrm>
                <a:off x="1413" y="89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99" name="Freeform 1181"/>
              <p:cNvSpPr>
                <a:spLocks noEditPoints="1"/>
              </p:cNvSpPr>
              <p:nvPr/>
            </p:nvSpPr>
            <p:spPr bwMode="auto">
              <a:xfrm>
                <a:off x="1408" y="89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00" name="Freeform 1182"/>
              <p:cNvSpPr>
                <a:spLocks/>
              </p:cNvSpPr>
              <p:nvPr/>
            </p:nvSpPr>
            <p:spPr bwMode="auto">
              <a:xfrm>
                <a:off x="1521" y="93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01" name="Freeform 1183"/>
              <p:cNvSpPr>
                <a:spLocks noEditPoints="1"/>
              </p:cNvSpPr>
              <p:nvPr/>
            </p:nvSpPr>
            <p:spPr bwMode="auto">
              <a:xfrm>
                <a:off x="1516" y="92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02" name="Freeform 1184"/>
              <p:cNvSpPr>
                <a:spLocks/>
              </p:cNvSpPr>
              <p:nvPr/>
            </p:nvSpPr>
            <p:spPr bwMode="auto">
              <a:xfrm>
                <a:off x="1420" y="875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03" name="Freeform 1185"/>
              <p:cNvSpPr>
                <a:spLocks noEditPoints="1"/>
              </p:cNvSpPr>
              <p:nvPr/>
            </p:nvSpPr>
            <p:spPr bwMode="auto">
              <a:xfrm>
                <a:off x="1415" y="87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04" name="Freeform 1186"/>
              <p:cNvSpPr>
                <a:spLocks/>
              </p:cNvSpPr>
              <p:nvPr/>
            </p:nvSpPr>
            <p:spPr bwMode="auto">
              <a:xfrm>
                <a:off x="1409" y="8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05" name="Freeform 1187"/>
              <p:cNvSpPr>
                <a:spLocks noEditPoints="1"/>
              </p:cNvSpPr>
              <p:nvPr/>
            </p:nvSpPr>
            <p:spPr bwMode="auto">
              <a:xfrm>
                <a:off x="1404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06" name="Freeform 1188"/>
              <p:cNvSpPr>
                <a:spLocks/>
              </p:cNvSpPr>
              <p:nvPr/>
            </p:nvSpPr>
            <p:spPr bwMode="auto">
              <a:xfrm>
                <a:off x="1445" y="854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07" name="Freeform 1189"/>
              <p:cNvSpPr>
                <a:spLocks noEditPoints="1"/>
              </p:cNvSpPr>
              <p:nvPr/>
            </p:nvSpPr>
            <p:spPr bwMode="auto">
              <a:xfrm>
                <a:off x="1440" y="849"/>
                <a:ext cx="117" cy="116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08" name="Freeform 1190"/>
              <p:cNvSpPr>
                <a:spLocks/>
              </p:cNvSpPr>
              <p:nvPr/>
            </p:nvSpPr>
            <p:spPr bwMode="auto">
              <a:xfrm>
                <a:off x="1411" y="84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09" name="Freeform 1191"/>
              <p:cNvSpPr>
                <a:spLocks noEditPoints="1"/>
              </p:cNvSpPr>
              <p:nvPr/>
            </p:nvSpPr>
            <p:spPr bwMode="auto">
              <a:xfrm>
                <a:off x="1406" y="83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10" name="Freeform 1192"/>
              <p:cNvSpPr>
                <a:spLocks/>
              </p:cNvSpPr>
              <p:nvPr/>
            </p:nvSpPr>
            <p:spPr bwMode="auto">
              <a:xfrm>
                <a:off x="1493" y="875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11" name="Freeform 1193"/>
              <p:cNvSpPr>
                <a:spLocks noEditPoints="1"/>
              </p:cNvSpPr>
              <p:nvPr/>
            </p:nvSpPr>
            <p:spPr bwMode="auto">
              <a:xfrm>
                <a:off x="1488" y="87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12" name="Freeform 1194"/>
              <p:cNvSpPr>
                <a:spLocks/>
              </p:cNvSpPr>
              <p:nvPr/>
            </p:nvSpPr>
            <p:spPr bwMode="auto">
              <a:xfrm>
                <a:off x="1418" y="79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13" name="Freeform 1195"/>
              <p:cNvSpPr>
                <a:spLocks noEditPoints="1"/>
              </p:cNvSpPr>
              <p:nvPr/>
            </p:nvSpPr>
            <p:spPr bwMode="auto">
              <a:xfrm>
                <a:off x="1413" y="79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14" name="Freeform 1196"/>
              <p:cNvSpPr>
                <a:spLocks/>
              </p:cNvSpPr>
              <p:nvPr/>
            </p:nvSpPr>
            <p:spPr bwMode="auto">
              <a:xfrm>
                <a:off x="1379" y="1089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15" name="Freeform 1197"/>
              <p:cNvSpPr>
                <a:spLocks noEditPoints="1"/>
              </p:cNvSpPr>
              <p:nvPr/>
            </p:nvSpPr>
            <p:spPr bwMode="auto">
              <a:xfrm>
                <a:off x="1374" y="108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16" name="Freeform 1198"/>
              <p:cNvSpPr>
                <a:spLocks/>
              </p:cNvSpPr>
              <p:nvPr/>
            </p:nvSpPr>
            <p:spPr bwMode="auto">
              <a:xfrm>
                <a:off x="1086" y="43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17" name="Freeform 1199"/>
              <p:cNvSpPr>
                <a:spLocks noEditPoints="1"/>
              </p:cNvSpPr>
              <p:nvPr/>
            </p:nvSpPr>
            <p:spPr bwMode="auto">
              <a:xfrm>
                <a:off x="1082" y="43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18" name="Freeform 1200"/>
              <p:cNvSpPr>
                <a:spLocks/>
              </p:cNvSpPr>
              <p:nvPr/>
            </p:nvSpPr>
            <p:spPr bwMode="auto">
              <a:xfrm>
                <a:off x="1265" y="910"/>
                <a:ext cx="107" cy="106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6"/>
                  </a:cxn>
                </a:cxnLst>
                <a:rect l="0" t="0" r="r" b="b"/>
                <a:pathLst>
                  <a:path w="107" h="106">
                    <a:moveTo>
                      <a:pt x="53" y="106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19" name="Freeform 1201"/>
              <p:cNvSpPr>
                <a:spLocks noEditPoints="1"/>
              </p:cNvSpPr>
              <p:nvPr/>
            </p:nvSpPr>
            <p:spPr bwMode="auto">
              <a:xfrm>
                <a:off x="1260" y="905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20" name="Freeform 1202"/>
              <p:cNvSpPr>
                <a:spLocks/>
              </p:cNvSpPr>
              <p:nvPr/>
            </p:nvSpPr>
            <p:spPr bwMode="auto">
              <a:xfrm>
                <a:off x="1084" y="54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21" name="Freeform 1203"/>
              <p:cNvSpPr>
                <a:spLocks noEditPoints="1"/>
              </p:cNvSpPr>
              <p:nvPr/>
            </p:nvSpPr>
            <p:spPr bwMode="auto">
              <a:xfrm>
                <a:off x="1080" y="54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22" name="Freeform 1204"/>
              <p:cNvSpPr>
                <a:spLocks/>
              </p:cNvSpPr>
              <p:nvPr/>
            </p:nvSpPr>
            <p:spPr bwMode="auto">
              <a:xfrm>
                <a:off x="1388" y="1039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23" name="Freeform 1205"/>
              <p:cNvSpPr>
                <a:spLocks noEditPoints="1"/>
              </p:cNvSpPr>
              <p:nvPr/>
            </p:nvSpPr>
            <p:spPr bwMode="auto">
              <a:xfrm>
                <a:off x="1384" y="103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24" name="Freeform 1206"/>
              <p:cNvSpPr>
                <a:spLocks/>
              </p:cNvSpPr>
              <p:nvPr/>
            </p:nvSpPr>
            <p:spPr bwMode="auto">
              <a:xfrm>
                <a:off x="1017" y="584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25" name="Freeform 1207"/>
              <p:cNvSpPr>
                <a:spLocks noEditPoints="1"/>
              </p:cNvSpPr>
              <p:nvPr/>
            </p:nvSpPr>
            <p:spPr bwMode="auto">
              <a:xfrm>
                <a:off x="1012" y="579"/>
                <a:ext cx="117" cy="116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26" name="Freeform 1208"/>
              <p:cNvSpPr>
                <a:spLocks/>
              </p:cNvSpPr>
              <p:nvPr/>
            </p:nvSpPr>
            <p:spPr bwMode="auto">
              <a:xfrm>
                <a:off x="996" y="613"/>
                <a:ext cx="107" cy="106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6"/>
                  </a:cxn>
                </a:cxnLst>
                <a:rect l="0" t="0" r="r" b="b"/>
                <a:pathLst>
                  <a:path w="107" h="106">
                    <a:moveTo>
                      <a:pt x="54" y="106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27" name="Freeform 1209"/>
              <p:cNvSpPr>
                <a:spLocks noEditPoints="1"/>
              </p:cNvSpPr>
              <p:nvPr/>
            </p:nvSpPr>
            <p:spPr bwMode="auto">
              <a:xfrm>
                <a:off x="991" y="60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28" name="Freeform 1210"/>
              <p:cNvSpPr>
                <a:spLocks/>
              </p:cNvSpPr>
              <p:nvPr/>
            </p:nvSpPr>
            <p:spPr bwMode="auto">
              <a:xfrm>
                <a:off x="1167" y="74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sp>
          <p:nvSpPr>
            <p:cNvPr id="14" name="Freeform 1212"/>
            <p:cNvSpPr>
              <a:spLocks noEditPoints="1"/>
            </p:cNvSpPr>
            <p:nvPr/>
          </p:nvSpPr>
          <p:spPr bwMode="auto">
            <a:xfrm>
              <a:off x="1846263" y="1181100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5" name="Freeform 1213"/>
            <p:cNvSpPr>
              <a:spLocks/>
            </p:cNvSpPr>
            <p:nvPr/>
          </p:nvSpPr>
          <p:spPr bwMode="auto">
            <a:xfrm>
              <a:off x="1800225" y="112871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6" name="Freeform 1214"/>
            <p:cNvSpPr>
              <a:spLocks noEditPoints="1"/>
            </p:cNvSpPr>
            <p:nvPr/>
          </p:nvSpPr>
          <p:spPr bwMode="auto">
            <a:xfrm>
              <a:off x="1792288" y="1120775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7" name="Freeform 1215"/>
            <p:cNvSpPr>
              <a:spLocks/>
            </p:cNvSpPr>
            <p:nvPr/>
          </p:nvSpPr>
          <p:spPr bwMode="auto">
            <a:xfrm>
              <a:off x="1874838" y="10953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" name="Freeform 1216"/>
            <p:cNvSpPr>
              <a:spLocks noEditPoints="1"/>
            </p:cNvSpPr>
            <p:nvPr/>
          </p:nvSpPr>
          <p:spPr bwMode="auto">
            <a:xfrm>
              <a:off x="1866900" y="1087438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" name="Freeform 1217"/>
            <p:cNvSpPr>
              <a:spLocks/>
            </p:cNvSpPr>
            <p:nvPr/>
          </p:nvSpPr>
          <p:spPr bwMode="auto">
            <a:xfrm>
              <a:off x="1849438" y="1458913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" name="Freeform 1218"/>
            <p:cNvSpPr>
              <a:spLocks noEditPoints="1"/>
            </p:cNvSpPr>
            <p:nvPr/>
          </p:nvSpPr>
          <p:spPr bwMode="auto">
            <a:xfrm>
              <a:off x="1843088" y="1450975"/>
              <a:ext cx="185738" cy="184150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1" name="Freeform 1219"/>
            <p:cNvSpPr>
              <a:spLocks/>
            </p:cNvSpPr>
            <p:nvPr/>
          </p:nvSpPr>
          <p:spPr bwMode="auto">
            <a:xfrm>
              <a:off x="1835150" y="1220788"/>
              <a:ext cx="171450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6"/>
                </a:cxn>
              </a:cxnLst>
              <a:rect l="0" t="0" r="r" b="b"/>
              <a:pathLst>
                <a:path w="108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2" name="Freeform 1220"/>
            <p:cNvSpPr>
              <a:spLocks noEditPoints="1"/>
            </p:cNvSpPr>
            <p:nvPr/>
          </p:nvSpPr>
          <p:spPr bwMode="auto">
            <a:xfrm>
              <a:off x="1828800" y="1212850"/>
              <a:ext cx="185738" cy="184150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3" name="Freeform 1221"/>
            <p:cNvSpPr>
              <a:spLocks/>
            </p:cNvSpPr>
            <p:nvPr/>
          </p:nvSpPr>
          <p:spPr bwMode="auto">
            <a:xfrm>
              <a:off x="2170113" y="179070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4" name="Freeform 1222"/>
            <p:cNvSpPr>
              <a:spLocks noEditPoints="1"/>
            </p:cNvSpPr>
            <p:nvPr/>
          </p:nvSpPr>
          <p:spPr bwMode="auto">
            <a:xfrm>
              <a:off x="2162175" y="1782763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5" name="Freeform 1223"/>
            <p:cNvSpPr>
              <a:spLocks/>
            </p:cNvSpPr>
            <p:nvPr/>
          </p:nvSpPr>
          <p:spPr bwMode="auto">
            <a:xfrm>
              <a:off x="1920875" y="1785938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6" name="Freeform 1224"/>
            <p:cNvSpPr>
              <a:spLocks noEditPoints="1"/>
            </p:cNvSpPr>
            <p:nvPr/>
          </p:nvSpPr>
          <p:spPr bwMode="auto">
            <a:xfrm>
              <a:off x="1912938" y="1778000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7" name="Freeform 1225"/>
            <p:cNvSpPr>
              <a:spLocks/>
            </p:cNvSpPr>
            <p:nvPr/>
          </p:nvSpPr>
          <p:spPr bwMode="auto">
            <a:xfrm>
              <a:off x="2101850" y="18462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8" name="Freeform 1226"/>
            <p:cNvSpPr>
              <a:spLocks noEditPoints="1"/>
            </p:cNvSpPr>
            <p:nvPr/>
          </p:nvSpPr>
          <p:spPr bwMode="auto">
            <a:xfrm>
              <a:off x="2093913" y="1838325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9" name="Freeform 1227"/>
            <p:cNvSpPr>
              <a:spLocks/>
            </p:cNvSpPr>
            <p:nvPr/>
          </p:nvSpPr>
          <p:spPr bwMode="auto">
            <a:xfrm>
              <a:off x="1865313" y="110490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0" name="Freeform 1228"/>
            <p:cNvSpPr>
              <a:spLocks noEditPoints="1"/>
            </p:cNvSpPr>
            <p:nvPr/>
          </p:nvSpPr>
          <p:spPr bwMode="auto">
            <a:xfrm>
              <a:off x="1857375" y="1096963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1" name="Freeform 1229"/>
            <p:cNvSpPr>
              <a:spLocks/>
            </p:cNvSpPr>
            <p:nvPr/>
          </p:nvSpPr>
          <p:spPr bwMode="auto">
            <a:xfrm>
              <a:off x="2068513" y="1728788"/>
              <a:ext cx="169863" cy="168275"/>
            </a:xfrm>
            <a:custGeom>
              <a:avLst/>
              <a:gdLst/>
              <a:ahLst/>
              <a:cxnLst>
                <a:cxn ang="0">
                  <a:pos x="53" y="106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6"/>
                </a:cxn>
              </a:cxnLst>
              <a:rect l="0" t="0" r="r" b="b"/>
              <a:pathLst>
                <a:path w="107" h="106">
                  <a:moveTo>
                    <a:pt x="53" y="106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2" name="Freeform 1230"/>
            <p:cNvSpPr>
              <a:spLocks noEditPoints="1"/>
            </p:cNvSpPr>
            <p:nvPr/>
          </p:nvSpPr>
          <p:spPr bwMode="auto">
            <a:xfrm>
              <a:off x="2060575" y="1722438"/>
              <a:ext cx="185738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3" name="Freeform 1231"/>
            <p:cNvSpPr>
              <a:spLocks/>
            </p:cNvSpPr>
            <p:nvPr/>
          </p:nvSpPr>
          <p:spPr bwMode="auto">
            <a:xfrm>
              <a:off x="1701800" y="703263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4" name="Freeform 1232"/>
            <p:cNvSpPr>
              <a:spLocks noEditPoints="1"/>
            </p:cNvSpPr>
            <p:nvPr/>
          </p:nvSpPr>
          <p:spPr bwMode="auto">
            <a:xfrm>
              <a:off x="1693863" y="695325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5" name="Freeform 1233"/>
            <p:cNvSpPr>
              <a:spLocks/>
            </p:cNvSpPr>
            <p:nvPr/>
          </p:nvSpPr>
          <p:spPr bwMode="auto">
            <a:xfrm>
              <a:off x="2527300" y="164623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6" name="Freeform 1234"/>
            <p:cNvSpPr>
              <a:spLocks noEditPoints="1"/>
            </p:cNvSpPr>
            <p:nvPr/>
          </p:nvSpPr>
          <p:spPr bwMode="auto">
            <a:xfrm>
              <a:off x="2519363" y="1638300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7" name="Freeform 1235"/>
            <p:cNvSpPr>
              <a:spLocks/>
            </p:cNvSpPr>
            <p:nvPr/>
          </p:nvSpPr>
          <p:spPr bwMode="auto">
            <a:xfrm>
              <a:off x="2608263" y="172085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8" name="Freeform 1236"/>
            <p:cNvSpPr>
              <a:spLocks noEditPoints="1"/>
            </p:cNvSpPr>
            <p:nvPr/>
          </p:nvSpPr>
          <p:spPr bwMode="auto">
            <a:xfrm>
              <a:off x="2600325" y="1712913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9" name="Freeform 1237"/>
            <p:cNvSpPr>
              <a:spLocks/>
            </p:cNvSpPr>
            <p:nvPr/>
          </p:nvSpPr>
          <p:spPr bwMode="auto">
            <a:xfrm>
              <a:off x="2532063" y="16795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0" name="Freeform 1238"/>
            <p:cNvSpPr>
              <a:spLocks noEditPoints="1"/>
            </p:cNvSpPr>
            <p:nvPr/>
          </p:nvSpPr>
          <p:spPr bwMode="auto">
            <a:xfrm>
              <a:off x="2524125" y="1671638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1" name="Freeform 1239"/>
            <p:cNvSpPr>
              <a:spLocks/>
            </p:cNvSpPr>
            <p:nvPr/>
          </p:nvSpPr>
          <p:spPr bwMode="auto">
            <a:xfrm>
              <a:off x="2379663" y="1477963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2" name="Freeform 1240"/>
            <p:cNvSpPr>
              <a:spLocks noEditPoints="1"/>
            </p:cNvSpPr>
            <p:nvPr/>
          </p:nvSpPr>
          <p:spPr bwMode="auto">
            <a:xfrm>
              <a:off x="2371725" y="1470025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3" name="Freeform 1241"/>
            <p:cNvSpPr>
              <a:spLocks/>
            </p:cNvSpPr>
            <p:nvPr/>
          </p:nvSpPr>
          <p:spPr bwMode="auto">
            <a:xfrm>
              <a:off x="1997075" y="1155700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4" name="Freeform 1242"/>
            <p:cNvSpPr>
              <a:spLocks noEditPoints="1"/>
            </p:cNvSpPr>
            <p:nvPr/>
          </p:nvSpPr>
          <p:spPr bwMode="auto">
            <a:xfrm>
              <a:off x="1989138" y="1147763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5" name="Freeform 1243"/>
            <p:cNvSpPr>
              <a:spLocks/>
            </p:cNvSpPr>
            <p:nvPr/>
          </p:nvSpPr>
          <p:spPr bwMode="auto">
            <a:xfrm>
              <a:off x="2198688" y="119380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6" name="Freeform 1244"/>
            <p:cNvSpPr>
              <a:spLocks noEditPoints="1"/>
            </p:cNvSpPr>
            <p:nvPr/>
          </p:nvSpPr>
          <p:spPr bwMode="auto">
            <a:xfrm>
              <a:off x="2190750" y="1185863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7" name="Freeform 1245"/>
            <p:cNvSpPr>
              <a:spLocks/>
            </p:cNvSpPr>
            <p:nvPr/>
          </p:nvSpPr>
          <p:spPr bwMode="auto">
            <a:xfrm>
              <a:off x="2990850" y="264477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8" name="Freeform 1246"/>
            <p:cNvSpPr>
              <a:spLocks noEditPoints="1"/>
            </p:cNvSpPr>
            <p:nvPr/>
          </p:nvSpPr>
          <p:spPr bwMode="auto">
            <a:xfrm>
              <a:off x="2982913" y="2636838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9" name="Freeform 1247"/>
            <p:cNvSpPr>
              <a:spLocks/>
            </p:cNvSpPr>
            <p:nvPr/>
          </p:nvSpPr>
          <p:spPr bwMode="auto">
            <a:xfrm>
              <a:off x="2463800" y="15065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50" name="Freeform 1248"/>
            <p:cNvSpPr>
              <a:spLocks noEditPoints="1"/>
            </p:cNvSpPr>
            <p:nvPr/>
          </p:nvSpPr>
          <p:spPr bwMode="auto">
            <a:xfrm>
              <a:off x="2457450" y="1498600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51" name="Freeform 1249"/>
            <p:cNvSpPr>
              <a:spLocks/>
            </p:cNvSpPr>
            <p:nvPr/>
          </p:nvSpPr>
          <p:spPr bwMode="auto">
            <a:xfrm>
              <a:off x="3040063" y="182403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52" name="Freeform 1250"/>
            <p:cNvSpPr>
              <a:spLocks noEditPoints="1"/>
            </p:cNvSpPr>
            <p:nvPr/>
          </p:nvSpPr>
          <p:spPr bwMode="auto">
            <a:xfrm>
              <a:off x="3032125" y="1816100"/>
              <a:ext cx="185738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53" name="Freeform 1251"/>
            <p:cNvSpPr>
              <a:spLocks/>
            </p:cNvSpPr>
            <p:nvPr/>
          </p:nvSpPr>
          <p:spPr bwMode="auto">
            <a:xfrm>
              <a:off x="3086100" y="21637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54" name="Freeform 1252"/>
            <p:cNvSpPr>
              <a:spLocks noEditPoints="1"/>
            </p:cNvSpPr>
            <p:nvPr/>
          </p:nvSpPr>
          <p:spPr bwMode="auto">
            <a:xfrm>
              <a:off x="3079750" y="2155825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55" name="Freeform 1253"/>
            <p:cNvSpPr>
              <a:spLocks/>
            </p:cNvSpPr>
            <p:nvPr/>
          </p:nvSpPr>
          <p:spPr bwMode="auto">
            <a:xfrm>
              <a:off x="2463800" y="1785938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56" name="Freeform 1254"/>
            <p:cNvSpPr>
              <a:spLocks noEditPoints="1"/>
            </p:cNvSpPr>
            <p:nvPr/>
          </p:nvSpPr>
          <p:spPr bwMode="auto">
            <a:xfrm>
              <a:off x="2455863" y="1778000"/>
              <a:ext cx="185738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57" name="Freeform 1255"/>
            <p:cNvSpPr>
              <a:spLocks/>
            </p:cNvSpPr>
            <p:nvPr/>
          </p:nvSpPr>
          <p:spPr bwMode="auto">
            <a:xfrm>
              <a:off x="2381250" y="1692275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58" name="Freeform 1256"/>
            <p:cNvSpPr>
              <a:spLocks noEditPoints="1"/>
            </p:cNvSpPr>
            <p:nvPr/>
          </p:nvSpPr>
          <p:spPr bwMode="auto">
            <a:xfrm>
              <a:off x="2373313" y="1684338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59" name="Freeform 1257"/>
            <p:cNvSpPr>
              <a:spLocks/>
            </p:cNvSpPr>
            <p:nvPr/>
          </p:nvSpPr>
          <p:spPr bwMode="auto">
            <a:xfrm>
              <a:off x="2468563" y="152082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0" name="Freeform 1258"/>
            <p:cNvSpPr>
              <a:spLocks noEditPoints="1"/>
            </p:cNvSpPr>
            <p:nvPr/>
          </p:nvSpPr>
          <p:spPr bwMode="auto">
            <a:xfrm>
              <a:off x="2460625" y="151288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1" name="Freeform 1259"/>
            <p:cNvSpPr>
              <a:spLocks/>
            </p:cNvSpPr>
            <p:nvPr/>
          </p:nvSpPr>
          <p:spPr bwMode="auto">
            <a:xfrm>
              <a:off x="3200400" y="28590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2" name="Freeform 1260"/>
            <p:cNvSpPr>
              <a:spLocks noEditPoints="1"/>
            </p:cNvSpPr>
            <p:nvPr/>
          </p:nvSpPr>
          <p:spPr bwMode="auto">
            <a:xfrm>
              <a:off x="3194050" y="2851150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3" name="Freeform 1261"/>
            <p:cNvSpPr>
              <a:spLocks/>
            </p:cNvSpPr>
            <p:nvPr/>
          </p:nvSpPr>
          <p:spPr bwMode="auto">
            <a:xfrm>
              <a:off x="3127375" y="27384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4" name="Freeform 1262"/>
            <p:cNvSpPr>
              <a:spLocks noEditPoints="1"/>
            </p:cNvSpPr>
            <p:nvPr/>
          </p:nvSpPr>
          <p:spPr bwMode="auto">
            <a:xfrm>
              <a:off x="3121025" y="2730500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5" name="Freeform 1263"/>
            <p:cNvSpPr>
              <a:spLocks/>
            </p:cNvSpPr>
            <p:nvPr/>
          </p:nvSpPr>
          <p:spPr bwMode="auto">
            <a:xfrm>
              <a:off x="3233738" y="2462213"/>
              <a:ext cx="171450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6"/>
                </a:cxn>
              </a:cxnLst>
              <a:rect l="0" t="0" r="r" b="b"/>
              <a:pathLst>
                <a:path w="108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6" name="Freeform 1264"/>
            <p:cNvSpPr>
              <a:spLocks noEditPoints="1"/>
            </p:cNvSpPr>
            <p:nvPr/>
          </p:nvSpPr>
          <p:spPr bwMode="auto">
            <a:xfrm>
              <a:off x="3225800" y="2454275"/>
              <a:ext cx="187325" cy="184150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7" name="Freeform 1265"/>
            <p:cNvSpPr>
              <a:spLocks/>
            </p:cNvSpPr>
            <p:nvPr/>
          </p:nvSpPr>
          <p:spPr bwMode="auto">
            <a:xfrm>
              <a:off x="2570163" y="13620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8" name="Freeform 1266"/>
            <p:cNvSpPr>
              <a:spLocks noEditPoints="1"/>
            </p:cNvSpPr>
            <p:nvPr/>
          </p:nvSpPr>
          <p:spPr bwMode="auto">
            <a:xfrm>
              <a:off x="2562225" y="1354138"/>
              <a:ext cx="187325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9" name="Freeform 1267"/>
            <p:cNvSpPr>
              <a:spLocks/>
            </p:cNvSpPr>
            <p:nvPr/>
          </p:nvSpPr>
          <p:spPr bwMode="auto">
            <a:xfrm>
              <a:off x="2547938" y="1309688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70" name="Freeform 1268"/>
            <p:cNvSpPr>
              <a:spLocks noEditPoints="1"/>
            </p:cNvSpPr>
            <p:nvPr/>
          </p:nvSpPr>
          <p:spPr bwMode="auto">
            <a:xfrm>
              <a:off x="2540000" y="1301750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71" name="Freeform 1269"/>
            <p:cNvSpPr>
              <a:spLocks/>
            </p:cNvSpPr>
            <p:nvPr/>
          </p:nvSpPr>
          <p:spPr bwMode="auto">
            <a:xfrm>
              <a:off x="2738438" y="196373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72" name="Freeform 1270"/>
            <p:cNvSpPr>
              <a:spLocks noEditPoints="1"/>
            </p:cNvSpPr>
            <p:nvPr/>
          </p:nvSpPr>
          <p:spPr bwMode="auto">
            <a:xfrm>
              <a:off x="2732088" y="1955800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73" name="Freeform 1271"/>
            <p:cNvSpPr>
              <a:spLocks/>
            </p:cNvSpPr>
            <p:nvPr/>
          </p:nvSpPr>
          <p:spPr bwMode="auto">
            <a:xfrm>
              <a:off x="2473325" y="14874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74" name="Freeform 1272"/>
            <p:cNvSpPr>
              <a:spLocks noEditPoints="1"/>
            </p:cNvSpPr>
            <p:nvPr/>
          </p:nvSpPr>
          <p:spPr bwMode="auto">
            <a:xfrm>
              <a:off x="2465388" y="1479550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75" name="Freeform 1273"/>
            <p:cNvSpPr>
              <a:spLocks/>
            </p:cNvSpPr>
            <p:nvPr/>
          </p:nvSpPr>
          <p:spPr bwMode="auto">
            <a:xfrm>
              <a:off x="2516188" y="148748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76" name="Freeform 1274"/>
            <p:cNvSpPr>
              <a:spLocks noEditPoints="1"/>
            </p:cNvSpPr>
            <p:nvPr/>
          </p:nvSpPr>
          <p:spPr bwMode="auto">
            <a:xfrm>
              <a:off x="2508250" y="1479550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77" name="Freeform 1275"/>
            <p:cNvSpPr>
              <a:spLocks/>
            </p:cNvSpPr>
            <p:nvPr/>
          </p:nvSpPr>
          <p:spPr bwMode="auto">
            <a:xfrm>
              <a:off x="3025775" y="1785938"/>
              <a:ext cx="169863" cy="168275"/>
            </a:xfrm>
            <a:custGeom>
              <a:avLst/>
              <a:gdLst/>
              <a:ahLst/>
              <a:cxnLst>
                <a:cxn ang="0">
                  <a:pos x="53" y="106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6"/>
                </a:cxn>
              </a:cxnLst>
              <a:rect l="0" t="0" r="r" b="b"/>
              <a:pathLst>
                <a:path w="107" h="106">
                  <a:moveTo>
                    <a:pt x="53" y="106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78" name="Freeform 1276"/>
            <p:cNvSpPr>
              <a:spLocks noEditPoints="1"/>
            </p:cNvSpPr>
            <p:nvPr/>
          </p:nvSpPr>
          <p:spPr bwMode="auto">
            <a:xfrm>
              <a:off x="3017838" y="1778000"/>
              <a:ext cx="184150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79" name="Freeform 1277"/>
            <p:cNvSpPr>
              <a:spLocks/>
            </p:cNvSpPr>
            <p:nvPr/>
          </p:nvSpPr>
          <p:spPr bwMode="auto">
            <a:xfrm>
              <a:off x="3019425" y="1916113"/>
              <a:ext cx="169863" cy="168275"/>
            </a:xfrm>
            <a:custGeom>
              <a:avLst/>
              <a:gdLst/>
              <a:ahLst/>
              <a:cxnLst>
                <a:cxn ang="0">
                  <a:pos x="53" y="106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6"/>
                </a:cxn>
              </a:cxnLst>
              <a:rect l="0" t="0" r="r" b="b"/>
              <a:pathLst>
                <a:path w="107" h="106">
                  <a:moveTo>
                    <a:pt x="53" y="106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0" name="Freeform 1278"/>
            <p:cNvSpPr>
              <a:spLocks noEditPoints="1"/>
            </p:cNvSpPr>
            <p:nvPr/>
          </p:nvSpPr>
          <p:spPr bwMode="auto">
            <a:xfrm>
              <a:off x="3011488" y="1909763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1" name="Freeform 1279"/>
            <p:cNvSpPr>
              <a:spLocks/>
            </p:cNvSpPr>
            <p:nvPr/>
          </p:nvSpPr>
          <p:spPr bwMode="auto">
            <a:xfrm>
              <a:off x="2025650" y="11001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2" name="Freeform 1280"/>
            <p:cNvSpPr>
              <a:spLocks noEditPoints="1"/>
            </p:cNvSpPr>
            <p:nvPr/>
          </p:nvSpPr>
          <p:spPr bwMode="auto">
            <a:xfrm>
              <a:off x="2017713" y="1092200"/>
              <a:ext cx="187325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3" y="210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3" name="Freeform 1281"/>
            <p:cNvSpPr>
              <a:spLocks/>
            </p:cNvSpPr>
            <p:nvPr/>
          </p:nvSpPr>
          <p:spPr bwMode="auto">
            <a:xfrm>
              <a:off x="2633663" y="2443163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4" name="Freeform 1282"/>
            <p:cNvSpPr>
              <a:spLocks noEditPoints="1"/>
            </p:cNvSpPr>
            <p:nvPr/>
          </p:nvSpPr>
          <p:spPr bwMode="auto">
            <a:xfrm>
              <a:off x="2625725" y="2436813"/>
              <a:ext cx="185738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5" name="Freeform 1283"/>
            <p:cNvSpPr>
              <a:spLocks/>
            </p:cNvSpPr>
            <p:nvPr/>
          </p:nvSpPr>
          <p:spPr bwMode="auto">
            <a:xfrm>
              <a:off x="2324100" y="2144713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6" name="Freeform 1284"/>
            <p:cNvSpPr>
              <a:spLocks noEditPoints="1"/>
            </p:cNvSpPr>
            <p:nvPr/>
          </p:nvSpPr>
          <p:spPr bwMode="auto">
            <a:xfrm>
              <a:off x="2316163" y="2136775"/>
              <a:ext cx="185738" cy="184150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7" name="Freeform 1285"/>
            <p:cNvSpPr>
              <a:spLocks/>
            </p:cNvSpPr>
            <p:nvPr/>
          </p:nvSpPr>
          <p:spPr bwMode="auto">
            <a:xfrm>
              <a:off x="2774950" y="1958975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8" name="Freeform 1286"/>
            <p:cNvSpPr>
              <a:spLocks noEditPoints="1"/>
            </p:cNvSpPr>
            <p:nvPr/>
          </p:nvSpPr>
          <p:spPr bwMode="auto">
            <a:xfrm>
              <a:off x="2767013" y="1951038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9" name="Freeform 1287"/>
            <p:cNvSpPr>
              <a:spLocks/>
            </p:cNvSpPr>
            <p:nvPr/>
          </p:nvSpPr>
          <p:spPr bwMode="auto">
            <a:xfrm>
              <a:off x="2400300" y="1658938"/>
              <a:ext cx="169863" cy="168275"/>
            </a:xfrm>
            <a:custGeom>
              <a:avLst/>
              <a:gdLst/>
              <a:ahLst/>
              <a:cxnLst>
                <a:cxn ang="0">
                  <a:pos x="53" y="106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6"/>
                </a:cxn>
              </a:cxnLst>
              <a:rect l="0" t="0" r="r" b="b"/>
              <a:pathLst>
                <a:path w="107" h="106">
                  <a:moveTo>
                    <a:pt x="53" y="106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90" name="Freeform 1288"/>
            <p:cNvSpPr>
              <a:spLocks noEditPoints="1"/>
            </p:cNvSpPr>
            <p:nvPr/>
          </p:nvSpPr>
          <p:spPr bwMode="auto">
            <a:xfrm>
              <a:off x="2392363" y="1652588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91" name="Freeform 1289"/>
            <p:cNvSpPr>
              <a:spLocks/>
            </p:cNvSpPr>
            <p:nvPr/>
          </p:nvSpPr>
          <p:spPr bwMode="auto">
            <a:xfrm>
              <a:off x="1787525" y="69850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92" name="Freeform 1290"/>
            <p:cNvSpPr>
              <a:spLocks noEditPoints="1"/>
            </p:cNvSpPr>
            <p:nvPr/>
          </p:nvSpPr>
          <p:spPr bwMode="auto">
            <a:xfrm>
              <a:off x="1779588" y="690563"/>
              <a:ext cx="185738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93" name="Freeform 1291"/>
            <p:cNvSpPr>
              <a:spLocks/>
            </p:cNvSpPr>
            <p:nvPr/>
          </p:nvSpPr>
          <p:spPr bwMode="auto">
            <a:xfrm>
              <a:off x="3017838" y="241141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94" name="Freeform 1292"/>
            <p:cNvSpPr>
              <a:spLocks noEditPoints="1"/>
            </p:cNvSpPr>
            <p:nvPr/>
          </p:nvSpPr>
          <p:spPr bwMode="auto">
            <a:xfrm>
              <a:off x="3009900" y="2403475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95" name="Freeform 1293"/>
            <p:cNvSpPr>
              <a:spLocks/>
            </p:cNvSpPr>
            <p:nvPr/>
          </p:nvSpPr>
          <p:spPr bwMode="auto">
            <a:xfrm>
              <a:off x="3017838" y="2611438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96" name="Freeform 1294"/>
            <p:cNvSpPr>
              <a:spLocks noEditPoints="1"/>
            </p:cNvSpPr>
            <p:nvPr/>
          </p:nvSpPr>
          <p:spPr bwMode="auto">
            <a:xfrm>
              <a:off x="3009900" y="2603500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97" name="Freeform 1295"/>
            <p:cNvSpPr>
              <a:spLocks/>
            </p:cNvSpPr>
            <p:nvPr/>
          </p:nvSpPr>
          <p:spPr bwMode="auto">
            <a:xfrm>
              <a:off x="2878138" y="2587625"/>
              <a:ext cx="169863" cy="168275"/>
            </a:xfrm>
            <a:custGeom>
              <a:avLst/>
              <a:gdLst/>
              <a:ahLst/>
              <a:cxnLst>
                <a:cxn ang="0">
                  <a:pos x="53" y="106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6"/>
                </a:cxn>
              </a:cxnLst>
              <a:rect l="0" t="0" r="r" b="b"/>
              <a:pathLst>
                <a:path w="107" h="106">
                  <a:moveTo>
                    <a:pt x="53" y="106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98" name="Freeform 1296"/>
            <p:cNvSpPr>
              <a:spLocks noEditPoints="1"/>
            </p:cNvSpPr>
            <p:nvPr/>
          </p:nvSpPr>
          <p:spPr bwMode="auto">
            <a:xfrm>
              <a:off x="2870200" y="2581275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99" name="Freeform 1297"/>
            <p:cNvSpPr>
              <a:spLocks/>
            </p:cNvSpPr>
            <p:nvPr/>
          </p:nvSpPr>
          <p:spPr bwMode="auto">
            <a:xfrm>
              <a:off x="2814638" y="21637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00" name="Freeform 1298"/>
            <p:cNvSpPr>
              <a:spLocks noEditPoints="1"/>
            </p:cNvSpPr>
            <p:nvPr/>
          </p:nvSpPr>
          <p:spPr bwMode="auto">
            <a:xfrm>
              <a:off x="2806700" y="2155825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100"/>
                </a:cxn>
                <a:cxn ang="0">
                  <a:pos x="100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100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100"/>
                  </a:cubicBezTo>
                  <a:lnTo>
                    <a:pt x="100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100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01" name="Freeform 1299"/>
            <p:cNvSpPr>
              <a:spLocks/>
            </p:cNvSpPr>
            <p:nvPr/>
          </p:nvSpPr>
          <p:spPr bwMode="auto">
            <a:xfrm>
              <a:off x="2847975" y="247650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02" name="Freeform 1300"/>
            <p:cNvSpPr>
              <a:spLocks noEditPoints="1"/>
            </p:cNvSpPr>
            <p:nvPr/>
          </p:nvSpPr>
          <p:spPr bwMode="auto">
            <a:xfrm>
              <a:off x="2840038" y="2468563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03" name="Freeform 1301"/>
            <p:cNvSpPr>
              <a:spLocks/>
            </p:cNvSpPr>
            <p:nvPr/>
          </p:nvSpPr>
          <p:spPr bwMode="auto">
            <a:xfrm>
              <a:off x="2519363" y="1985963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04" name="Freeform 1302"/>
            <p:cNvSpPr>
              <a:spLocks noEditPoints="1"/>
            </p:cNvSpPr>
            <p:nvPr/>
          </p:nvSpPr>
          <p:spPr bwMode="auto">
            <a:xfrm>
              <a:off x="2511425" y="1978025"/>
              <a:ext cx="185738" cy="184150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05" name="Freeform 1303"/>
            <p:cNvSpPr>
              <a:spLocks/>
            </p:cNvSpPr>
            <p:nvPr/>
          </p:nvSpPr>
          <p:spPr bwMode="auto">
            <a:xfrm>
              <a:off x="2655888" y="1935163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06" name="Freeform 1304"/>
            <p:cNvSpPr>
              <a:spLocks noEditPoints="1"/>
            </p:cNvSpPr>
            <p:nvPr/>
          </p:nvSpPr>
          <p:spPr bwMode="auto">
            <a:xfrm>
              <a:off x="2647950" y="1927225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07" name="Freeform 1305"/>
            <p:cNvSpPr>
              <a:spLocks/>
            </p:cNvSpPr>
            <p:nvPr/>
          </p:nvSpPr>
          <p:spPr bwMode="auto">
            <a:xfrm>
              <a:off x="2555875" y="18938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08" name="Freeform 1306"/>
            <p:cNvSpPr>
              <a:spLocks noEditPoints="1"/>
            </p:cNvSpPr>
            <p:nvPr/>
          </p:nvSpPr>
          <p:spPr bwMode="auto">
            <a:xfrm>
              <a:off x="2547938" y="1885950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09" name="Freeform 1307"/>
            <p:cNvSpPr>
              <a:spLocks/>
            </p:cNvSpPr>
            <p:nvPr/>
          </p:nvSpPr>
          <p:spPr bwMode="auto">
            <a:xfrm>
              <a:off x="2651125" y="1738313"/>
              <a:ext cx="171450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6"/>
                </a:cxn>
              </a:cxnLst>
              <a:rect l="0" t="0" r="r" b="b"/>
              <a:pathLst>
                <a:path w="108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0" name="Freeform 1308"/>
            <p:cNvSpPr>
              <a:spLocks noEditPoints="1"/>
            </p:cNvSpPr>
            <p:nvPr/>
          </p:nvSpPr>
          <p:spPr bwMode="auto">
            <a:xfrm>
              <a:off x="2644775" y="1731963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1" name="Freeform 1309"/>
            <p:cNvSpPr>
              <a:spLocks/>
            </p:cNvSpPr>
            <p:nvPr/>
          </p:nvSpPr>
          <p:spPr bwMode="auto">
            <a:xfrm>
              <a:off x="2671763" y="2043113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2" name="Freeform 1310"/>
            <p:cNvSpPr>
              <a:spLocks noEditPoints="1"/>
            </p:cNvSpPr>
            <p:nvPr/>
          </p:nvSpPr>
          <p:spPr bwMode="auto">
            <a:xfrm>
              <a:off x="2663825" y="2035175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3" name="Freeform 1311"/>
            <p:cNvSpPr>
              <a:spLocks/>
            </p:cNvSpPr>
            <p:nvPr/>
          </p:nvSpPr>
          <p:spPr bwMode="auto">
            <a:xfrm>
              <a:off x="2946400" y="2601913"/>
              <a:ext cx="169863" cy="168275"/>
            </a:xfrm>
            <a:custGeom>
              <a:avLst/>
              <a:gdLst/>
              <a:ahLst/>
              <a:cxnLst>
                <a:cxn ang="0">
                  <a:pos x="53" y="106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6"/>
                </a:cxn>
              </a:cxnLst>
              <a:rect l="0" t="0" r="r" b="b"/>
              <a:pathLst>
                <a:path w="107" h="106">
                  <a:moveTo>
                    <a:pt x="53" y="106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4" name="Freeform 1312"/>
            <p:cNvSpPr>
              <a:spLocks noEditPoints="1"/>
            </p:cNvSpPr>
            <p:nvPr/>
          </p:nvSpPr>
          <p:spPr bwMode="auto">
            <a:xfrm>
              <a:off x="2938463" y="2595563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5" name="Freeform 1313"/>
            <p:cNvSpPr>
              <a:spLocks/>
            </p:cNvSpPr>
            <p:nvPr/>
          </p:nvSpPr>
          <p:spPr bwMode="auto">
            <a:xfrm>
              <a:off x="2540000" y="168751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6" name="Freeform 1314"/>
            <p:cNvSpPr>
              <a:spLocks noEditPoints="1"/>
            </p:cNvSpPr>
            <p:nvPr/>
          </p:nvSpPr>
          <p:spPr bwMode="auto">
            <a:xfrm>
              <a:off x="2532063" y="1679575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7" name="Freeform 1315"/>
            <p:cNvSpPr>
              <a:spLocks/>
            </p:cNvSpPr>
            <p:nvPr/>
          </p:nvSpPr>
          <p:spPr bwMode="auto">
            <a:xfrm>
              <a:off x="2968625" y="217805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8" name="Freeform 1316"/>
            <p:cNvSpPr>
              <a:spLocks noEditPoints="1"/>
            </p:cNvSpPr>
            <p:nvPr/>
          </p:nvSpPr>
          <p:spPr bwMode="auto">
            <a:xfrm>
              <a:off x="2960688" y="2170113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9" name="Freeform 1317"/>
            <p:cNvSpPr>
              <a:spLocks/>
            </p:cNvSpPr>
            <p:nvPr/>
          </p:nvSpPr>
          <p:spPr bwMode="auto">
            <a:xfrm>
              <a:off x="2976563" y="20939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0" name="Freeform 1318"/>
            <p:cNvSpPr>
              <a:spLocks noEditPoints="1"/>
            </p:cNvSpPr>
            <p:nvPr/>
          </p:nvSpPr>
          <p:spPr bwMode="auto">
            <a:xfrm>
              <a:off x="2968625" y="2085975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1" name="Freeform 1319"/>
            <p:cNvSpPr>
              <a:spLocks/>
            </p:cNvSpPr>
            <p:nvPr/>
          </p:nvSpPr>
          <p:spPr bwMode="auto">
            <a:xfrm>
              <a:off x="2990850" y="227647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2" name="Freeform 1320"/>
            <p:cNvSpPr>
              <a:spLocks noEditPoints="1"/>
            </p:cNvSpPr>
            <p:nvPr/>
          </p:nvSpPr>
          <p:spPr bwMode="auto">
            <a:xfrm>
              <a:off x="2982913" y="2268538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3" name="Freeform 1321"/>
            <p:cNvSpPr>
              <a:spLocks/>
            </p:cNvSpPr>
            <p:nvPr/>
          </p:nvSpPr>
          <p:spPr bwMode="auto">
            <a:xfrm>
              <a:off x="2662238" y="19351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4" name="Freeform 1322"/>
            <p:cNvSpPr>
              <a:spLocks noEditPoints="1"/>
            </p:cNvSpPr>
            <p:nvPr/>
          </p:nvSpPr>
          <p:spPr bwMode="auto">
            <a:xfrm>
              <a:off x="2655888" y="1927225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5" name="Freeform 1323"/>
            <p:cNvSpPr>
              <a:spLocks/>
            </p:cNvSpPr>
            <p:nvPr/>
          </p:nvSpPr>
          <p:spPr bwMode="auto">
            <a:xfrm>
              <a:off x="2930525" y="2270125"/>
              <a:ext cx="171450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6"/>
                </a:cxn>
              </a:cxnLst>
              <a:rect l="0" t="0" r="r" b="b"/>
              <a:pathLst>
                <a:path w="108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6" name="Freeform 1324"/>
            <p:cNvSpPr>
              <a:spLocks noEditPoints="1"/>
            </p:cNvSpPr>
            <p:nvPr/>
          </p:nvSpPr>
          <p:spPr bwMode="auto">
            <a:xfrm>
              <a:off x="2922588" y="2263775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7" name="Freeform 1325"/>
            <p:cNvSpPr>
              <a:spLocks/>
            </p:cNvSpPr>
            <p:nvPr/>
          </p:nvSpPr>
          <p:spPr bwMode="auto">
            <a:xfrm>
              <a:off x="3094038" y="2452688"/>
              <a:ext cx="169863" cy="168275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6"/>
                </a:cxn>
              </a:cxnLst>
              <a:rect l="0" t="0" r="r" b="b"/>
              <a:pathLst>
                <a:path w="107" h="106">
                  <a:moveTo>
                    <a:pt x="54" y="106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8" name="Freeform 1326"/>
            <p:cNvSpPr>
              <a:spLocks noEditPoints="1"/>
            </p:cNvSpPr>
            <p:nvPr/>
          </p:nvSpPr>
          <p:spPr bwMode="auto">
            <a:xfrm>
              <a:off x="3086100" y="2444750"/>
              <a:ext cx="185738" cy="184150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8" name="Gruppo 1870"/>
          <p:cNvGrpSpPr/>
          <p:nvPr/>
        </p:nvGrpSpPr>
        <p:grpSpPr>
          <a:xfrm>
            <a:off x="1941513" y="1624988"/>
            <a:ext cx="3602038" cy="3800475"/>
            <a:chOff x="1941513" y="1090613"/>
            <a:chExt cx="3602038" cy="3800475"/>
          </a:xfrm>
        </p:grpSpPr>
        <p:grpSp>
          <p:nvGrpSpPr>
            <p:cNvPr id="9" name="Group 407"/>
            <p:cNvGrpSpPr>
              <a:grpSpLocks/>
            </p:cNvGrpSpPr>
            <p:nvPr/>
          </p:nvGrpSpPr>
          <p:grpSpPr bwMode="auto">
            <a:xfrm>
              <a:off x="1941513" y="1090613"/>
              <a:ext cx="3032125" cy="3800475"/>
              <a:chOff x="1223" y="687"/>
              <a:chExt cx="1910" cy="2394"/>
            </a:xfrm>
          </p:grpSpPr>
          <p:sp>
            <p:nvSpPr>
              <p:cNvPr id="2414" name="Freeform 207"/>
              <p:cNvSpPr>
                <a:spLocks noEditPoints="1"/>
              </p:cNvSpPr>
              <p:nvPr/>
            </p:nvSpPr>
            <p:spPr bwMode="auto">
              <a:xfrm>
                <a:off x="1729" y="91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15" name="Freeform 208"/>
              <p:cNvSpPr>
                <a:spLocks/>
              </p:cNvSpPr>
              <p:nvPr/>
            </p:nvSpPr>
            <p:spPr bwMode="auto">
              <a:xfrm>
                <a:off x="1567" y="84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16" name="Freeform 209"/>
              <p:cNvSpPr>
                <a:spLocks noEditPoints="1"/>
              </p:cNvSpPr>
              <p:nvPr/>
            </p:nvSpPr>
            <p:spPr bwMode="auto">
              <a:xfrm>
                <a:off x="1562" y="838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17" name="Freeform 210"/>
              <p:cNvSpPr>
                <a:spLocks/>
              </p:cNvSpPr>
              <p:nvPr/>
            </p:nvSpPr>
            <p:spPr bwMode="auto">
              <a:xfrm>
                <a:off x="1532" y="83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18" name="Freeform 211"/>
              <p:cNvSpPr>
                <a:spLocks noEditPoints="1"/>
              </p:cNvSpPr>
              <p:nvPr/>
            </p:nvSpPr>
            <p:spPr bwMode="auto">
              <a:xfrm>
                <a:off x="1528" y="83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19" name="Freeform 212"/>
              <p:cNvSpPr>
                <a:spLocks/>
              </p:cNvSpPr>
              <p:nvPr/>
            </p:nvSpPr>
            <p:spPr bwMode="auto">
              <a:xfrm>
                <a:off x="1559" y="829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20" name="Freeform 213"/>
              <p:cNvSpPr>
                <a:spLocks noEditPoints="1"/>
              </p:cNvSpPr>
              <p:nvPr/>
            </p:nvSpPr>
            <p:spPr bwMode="auto">
              <a:xfrm>
                <a:off x="1554" y="82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21" name="Freeform 214"/>
              <p:cNvSpPr>
                <a:spLocks/>
              </p:cNvSpPr>
              <p:nvPr/>
            </p:nvSpPr>
            <p:spPr bwMode="auto">
              <a:xfrm>
                <a:off x="1481" y="100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22" name="Freeform 215"/>
              <p:cNvSpPr>
                <a:spLocks noEditPoints="1"/>
              </p:cNvSpPr>
              <p:nvPr/>
            </p:nvSpPr>
            <p:spPr bwMode="auto">
              <a:xfrm>
                <a:off x="1476" y="100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23" name="Freeform 216"/>
              <p:cNvSpPr>
                <a:spLocks/>
              </p:cNvSpPr>
              <p:nvPr/>
            </p:nvSpPr>
            <p:spPr bwMode="auto">
              <a:xfrm>
                <a:off x="1409" y="979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24" name="Freeform 217"/>
              <p:cNvSpPr>
                <a:spLocks noEditPoints="1"/>
              </p:cNvSpPr>
              <p:nvPr/>
            </p:nvSpPr>
            <p:spPr bwMode="auto">
              <a:xfrm>
                <a:off x="1404" y="974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25" name="Freeform 218"/>
              <p:cNvSpPr>
                <a:spLocks/>
              </p:cNvSpPr>
              <p:nvPr/>
            </p:nvSpPr>
            <p:spPr bwMode="auto">
              <a:xfrm>
                <a:off x="1650" y="1026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26" name="Freeform 219"/>
              <p:cNvSpPr>
                <a:spLocks noEditPoints="1"/>
              </p:cNvSpPr>
              <p:nvPr/>
            </p:nvSpPr>
            <p:spPr bwMode="auto">
              <a:xfrm>
                <a:off x="1645" y="102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27" name="Freeform 220"/>
              <p:cNvSpPr>
                <a:spLocks/>
              </p:cNvSpPr>
              <p:nvPr/>
            </p:nvSpPr>
            <p:spPr bwMode="auto">
              <a:xfrm>
                <a:off x="1607" y="878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28" name="Freeform 221"/>
              <p:cNvSpPr>
                <a:spLocks noEditPoints="1"/>
              </p:cNvSpPr>
              <p:nvPr/>
            </p:nvSpPr>
            <p:spPr bwMode="auto">
              <a:xfrm>
                <a:off x="1602" y="87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29" name="Freeform 222"/>
              <p:cNvSpPr>
                <a:spLocks/>
              </p:cNvSpPr>
              <p:nvPr/>
            </p:nvSpPr>
            <p:spPr bwMode="auto">
              <a:xfrm>
                <a:off x="1592" y="1072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30" name="Freeform 223"/>
              <p:cNvSpPr>
                <a:spLocks noEditPoints="1"/>
              </p:cNvSpPr>
              <p:nvPr/>
            </p:nvSpPr>
            <p:spPr bwMode="auto">
              <a:xfrm>
                <a:off x="1587" y="106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31" name="Freeform 224"/>
              <p:cNvSpPr>
                <a:spLocks/>
              </p:cNvSpPr>
              <p:nvPr/>
            </p:nvSpPr>
            <p:spPr bwMode="auto">
              <a:xfrm>
                <a:off x="1596" y="112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32" name="Freeform 225"/>
              <p:cNvSpPr>
                <a:spLocks noEditPoints="1"/>
              </p:cNvSpPr>
              <p:nvPr/>
            </p:nvSpPr>
            <p:spPr bwMode="auto">
              <a:xfrm>
                <a:off x="1591" y="112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33" name="Freeform 226"/>
              <p:cNvSpPr>
                <a:spLocks/>
              </p:cNvSpPr>
              <p:nvPr/>
            </p:nvSpPr>
            <p:spPr bwMode="auto">
              <a:xfrm>
                <a:off x="1528" y="109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34" name="Freeform 227"/>
              <p:cNvSpPr>
                <a:spLocks noEditPoints="1"/>
              </p:cNvSpPr>
              <p:nvPr/>
            </p:nvSpPr>
            <p:spPr bwMode="auto">
              <a:xfrm>
                <a:off x="1523" y="108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35" name="Freeform 228"/>
              <p:cNvSpPr>
                <a:spLocks/>
              </p:cNvSpPr>
              <p:nvPr/>
            </p:nvSpPr>
            <p:spPr bwMode="auto">
              <a:xfrm>
                <a:off x="1583" y="116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36" name="Freeform 229"/>
              <p:cNvSpPr>
                <a:spLocks noEditPoints="1"/>
              </p:cNvSpPr>
              <p:nvPr/>
            </p:nvSpPr>
            <p:spPr bwMode="auto">
              <a:xfrm>
                <a:off x="1578" y="116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37" name="Freeform 230"/>
              <p:cNvSpPr>
                <a:spLocks/>
              </p:cNvSpPr>
              <p:nvPr/>
            </p:nvSpPr>
            <p:spPr bwMode="auto">
              <a:xfrm>
                <a:off x="1553" y="121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38" name="Freeform 231"/>
              <p:cNvSpPr>
                <a:spLocks noEditPoints="1"/>
              </p:cNvSpPr>
              <p:nvPr/>
            </p:nvSpPr>
            <p:spPr bwMode="auto">
              <a:xfrm>
                <a:off x="1549" y="121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39" name="Freeform 232"/>
              <p:cNvSpPr>
                <a:spLocks/>
              </p:cNvSpPr>
              <p:nvPr/>
            </p:nvSpPr>
            <p:spPr bwMode="auto">
              <a:xfrm>
                <a:off x="1574" y="128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40" name="Freeform 233"/>
              <p:cNvSpPr>
                <a:spLocks noEditPoints="1"/>
              </p:cNvSpPr>
              <p:nvPr/>
            </p:nvSpPr>
            <p:spPr bwMode="auto">
              <a:xfrm>
                <a:off x="1569" y="127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41" name="Freeform 234"/>
              <p:cNvSpPr>
                <a:spLocks/>
              </p:cNvSpPr>
              <p:nvPr/>
            </p:nvSpPr>
            <p:spPr bwMode="auto">
              <a:xfrm>
                <a:off x="1547" y="1117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42" name="Freeform 235"/>
              <p:cNvSpPr>
                <a:spLocks noEditPoints="1"/>
              </p:cNvSpPr>
              <p:nvPr/>
            </p:nvSpPr>
            <p:spPr bwMode="auto">
              <a:xfrm>
                <a:off x="1542" y="111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43" name="Freeform 236"/>
              <p:cNvSpPr>
                <a:spLocks/>
              </p:cNvSpPr>
              <p:nvPr/>
            </p:nvSpPr>
            <p:spPr bwMode="auto">
              <a:xfrm>
                <a:off x="1749" y="1220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44" name="Freeform 237"/>
              <p:cNvSpPr>
                <a:spLocks noEditPoints="1"/>
              </p:cNvSpPr>
              <p:nvPr/>
            </p:nvSpPr>
            <p:spPr bwMode="auto">
              <a:xfrm>
                <a:off x="1744" y="1215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45" name="Freeform 238"/>
              <p:cNvSpPr>
                <a:spLocks/>
              </p:cNvSpPr>
              <p:nvPr/>
            </p:nvSpPr>
            <p:spPr bwMode="auto">
              <a:xfrm>
                <a:off x="1361" y="974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46" name="Freeform 239"/>
              <p:cNvSpPr>
                <a:spLocks noEditPoints="1"/>
              </p:cNvSpPr>
              <p:nvPr/>
            </p:nvSpPr>
            <p:spPr bwMode="auto">
              <a:xfrm>
                <a:off x="1356" y="96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47" name="Freeform 240"/>
              <p:cNvSpPr>
                <a:spLocks/>
              </p:cNvSpPr>
              <p:nvPr/>
            </p:nvSpPr>
            <p:spPr bwMode="auto">
              <a:xfrm>
                <a:off x="1416" y="104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48" name="Freeform 241"/>
              <p:cNvSpPr>
                <a:spLocks noEditPoints="1"/>
              </p:cNvSpPr>
              <p:nvPr/>
            </p:nvSpPr>
            <p:spPr bwMode="auto">
              <a:xfrm>
                <a:off x="1411" y="104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49" name="Freeform 242"/>
              <p:cNvSpPr>
                <a:spLocks/>
              </p:cNvSpPr>
              <p:nvPr/>
            </p:nvSpPr>
            <p:spPr bwMode="auto">
              <a:xfrm>
                <a:off x="1484" y="111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50" name="Freeform 243"/>
              <p:cNvSpPr>
                <a:spLocks noEditPoints="1"/>
              </p:cNvSpPr>
              <p:nvPr/>
            </p:nvSpPr>
            <p:spPr bwMode="auto">
              <a:xfrm>
                <a:off x="1479" y="111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51" name="Freeform 244"/>
              <p:cNvSpPr>
                <a:spLocks/>
              </p:cNvSpPr>
              <p:nvPr/>
            </p:nvSpPr>
            <p:spPr bwMode="auto">
              <a:xfrm>
                <a:off x="1505" y="93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52" name="Freeform 245"/>
              <p:cNvSpPr>
                <a:spLocks noEditPoints="1"/>
              </p:cNvSpPr>
              <p:nvPr/>
            </p:nvSpPr>
            <p:spPr bwMode="auto">
              <a:xfrm>
                <a:off x="1500" y="93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53" name="Freeform 246"/>
              <p:cNvSpPr>
                <a:spLocks/>
              </p:cNvSpPr>
              <p:nvPr/>
            </p:nvSpPr>
            <p:spPr bwMode="auto">
              <a:xfrm>
                <a:off x="1398" y="834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54" name="Freeform 247"/>
              <p:cNvSpPr>
                <a:spLocks noEditPoints="1"/>
              </p:cNvSpPr>
              <p:nvPr/>
            </p:nvSpPr>
            <p:spPr bwMode="auto">
              <a:xfrm>
                <a:off x="1393" y="82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55" name="Freeform 248"/>
              <p:cNvSpPr>
                <a:spLocks/>
              </p:cNvSpPr>
              <p:nvPr/>
            </p:nvSpPr>
            <p:spPr bwMode="auto">
              <a:xfrm>
                <a:off x="1409" y="84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56" name="Freeform 249"/>
              <p:cNvSpPr>
                <a:spLocks noEditPoints="1"/>
              </p:cNvSpPr>
              <p:nvPr/>
            </p:nvSpPr>
            <p:spPr bwMode="auto">
              <a:xfrm>
                <a:off x="1404" y="83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57" name="Freeform 250"/>
              <p:cNvSpPr>
                <a:spLocks/>
              </p:cNvSpPr>
              <p:nvPr/>
            </p:nvSpPr>
            <p:spPr bwMode="auto">
              <a:xfrm>
                <a:off x="1485" y="870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58" name="Freeform 251"/>
              <p:cNvSpPr>
                <a:spLocks noEditPoints="1"/>
              </p:cNvSpPr>
              <p:nvPr/>
            </p:nvSpPr>
            <p:spPr bwMode="auto">
              <a:xfrm>
                <a:off x="1480" y="86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59" name="Freeform 252"/>
              <p:cNvSpPr>
                <a:spLocks/>
              </p:cNvSpPr>
              <p:nvPr/>
            </p:nvSpPr>
            <p:spPr bwMode="auto">
              <a:xfrm>
                <a:off x="1489" y="93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60" name="Freeform 253"/>
              <p:cNvSpPr>
                <a:spLocks noEditPoints="1"/>
              </p:cNvSpPr>
              <p:nvPr/>
            </p:nvSpPr>
            <p:spPr bwMode="auto">
              <a:xfrm>
                <a:off x="1484" y="93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61" name="Freeform 254"/>
              <p:cNvSpPr>
                <a:spLocks/>
              </p:cNvSpPr>
              <p:nvPr/>
            </p:nvSpPr>
            <p:spPr bwMode="auto">
              <a:xfrm>
                <a:off x="1550" y="96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62" name="Freeform 255"/>
              <p:cNvSpPr>
                <a:spLocks noEditPoints="1"/>
              </p:cNvSpPr>
              <p:nvPr/>
            </p:nvSpPr>
            <p:spPr bwMode="auto">
              <a:xfrm>
                <a:off x="1545" y="95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63" name="Freeform 256"/>
              <p:cNvSpPr>
                <a:spLocks/>
              </p:cNvSpPr>
              <p:nvPr/>
            </p:nvSpPr>
            <p:spPr bwMode="auto">
              <a:xfrm>
                <a:off x="1361" y="70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64" name="Freeform 257"/>
              <p:cNvSpPr>
                <a:spLocks noEditPoints="1"/>
              </p:cNvSpPr>
              <p:nvPr/>
            </p:nvSpPr>
            <p:spPr bwMode="auto">
              <a:xfrm>
                <a:off x="1357" y="696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65" name="Freeform 258"/>
              <p:cNvSpPr>
                <a:spLocks/>
              </p:cNvSpPr>
              <p:nvPr/>
            </p:nvSpPr>
            <p:spPr bwMode="auto">
              <a:xfrm>
                <a:off x="1429" y="828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66" name="Freeform 259"/>
              <p:cNvSpPr>
                <a:spLocks noEditPoints="1"/>
              </p:cNvSpPr>
              <p:nvPr/>
            </p:nvSpPr>
            <p:spPr bwMode="auto">
              <a:xfrm>
                <a:off x="1424" y="82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67" name="Freeform 260"/>
              <p:cNvSpPr>
                <a:spLocks/>
              </p:cNvSpPr>
              <p:nvPr/>
            </p:nvSpPr>
            <p:spPr bwMode="auto">
              <a:xfrm>
                <a:off x="1408" y="106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68" name="Freeform 261"/>
              <p:cNvSpPr>
                <a:spLocks noEditPoints="1"/>
              </p:cNvSpPr>
              <p:nvPr/>
            </p:nvSpPr>
            <p:spPr bwMode="auto">
              <a:xfrm>
                <a:off x="1404" y="1056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69" name="Freeform 262"/>
              <p:cNvSpPr>
                <a:spLocks/>
              </p:cNvSpPr>
              <p:nvPr/>
            </p:nvSpPr>
            <p:spPr bwMode="auto">
              <a:xfrm>
                <a:off x="1429" y="1045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70" name="Freeform 263"/>
              <p:cNvSpPr>
                <a:spLocks noEditPoints="1"/>
              </p:cNvSpPr>
              <p:nvPr/>
            </p:nvSpPr>
            <p:spPr bwMode="auto">
              <a:xfrm>
                <a:off x="1424" y="1040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71" name="Freeform 264"/>
              <p:cNvSpPr>
                <a:spLocks/>
              </p:cNvSpPr>
              <p:nvPr/>
            </p:nvSpPr>
            <p:spPr bwMode="auto">
              <a:xfrm>
                <a:off x="1427" y="96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72" name="Freeform 265"/>
              <p:cNvSpPr>
                <a:spLocks noEditPoints="1"/>
              </p:cNvSpPr>
              <p:nvPr/>
            </p:nvSpPr>
            <p:spPr bwMode="auto">
              <a:xfrm>
                <a:off x="1422" y="96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73" name="Freeform 266"/>
              <p:cNvSpPr>
                <a:spLocks/>
              </p:cNvSpPr>
              <p:nvPr/>
            </p:nvSpPr>
            <p:spPr bwMode="auto">
              <a:xfrm>
                <a:off x="1518" y="1168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74" name="Freeform 267"/>
              <p:cNvSpPr>
                <a:spLocks noEditPoints="1"/>
              </p:cNvSpPr>
              <p:nvPr/>
            </p:nvSpPr>
            <p:spPr bwMode="auto">
              <a:xfrm>
                <a:off x="1513" y="1163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75" name="Freeform 268"/>
              <p:cNvSpPr>
                <a:spLocks/>
              </p:cNvSpPr>
              <p:nvPr/>
            </p:nvSpPr>
            <p:spPr bwMode="auto">
              <a:xfrm>
                <a:off x="1400" y="885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76" name="Freeform 269"/>
              <p:cNvSpPr>
                <a:spLocks noEditPoints="1"/>
              </p:cNvSpPr>
              <p:nvPr/>
            </p:nvSpPr>
            <p:spPr bwMode="auto">
              <a:xfrm>
                <a:off x="1395" y="88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77" name="Freeform 270"/>
              <p:cNvSpPr>
                <a:spLocks/>
              </p:cNvSpPr>
              <p:nvPr/>
            </p:nvSpPr>
            <p:spPr bwMode="auto">
              <a:xfrm>
                <a:off x="1463" y="115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78" name="Freeform 271"/>
              <p:cNvSpPr>
                <a:spLocks noEditPoints="1"/>
              </p:cNvSpPr>
              <p:nvPr/>
            </p:nvSpPr>
            <p:spPr bwMode="auto">
              <a:xfrm>
                <a:off x="1458" y="114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79" name="Freeform 272"/>
              <p:cNvSpPr>
                <a:spLocks/>
              </p:cNvSpPr>
              <p:nvPr/>
            </p:nvSpPr>
            <p:spPr bwMode="auto">
              <a:xfrm>
                <a:off x="1553" y="109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80" name="Freeform 273"/>
              <p:cNvSpPr>
                <a:spLocks noEditPoints="1"/>
              </p:cNvSpPr>
              <p:nvPr/>
            </p:nvSpPr>
            <p:spPr bwMode="auto">
              <a:xfrm>
                <a:off x="1549" y="1091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81" name="Freeform 274"/>
              <p:cNvSpPr>
                <a:spLocks/>
              </p:cNvSpPr>
              <p:nvPr/>
            </p:nvSpPr>
            <p:spPr bwMode="auto">
              <a:xfrm>
                <a:off x="1655" y="124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82" name="Freeform 275"/>
              <p:cNvSpPr>
                <a:spLocks noEditPoints="1"/>
              </p:cNvSpPr>
              <p:nvPr/>
            </p:nvSpPr>
            <p:spPr bwMode="auto">
              <a:xfrm>
                <a:off x="1650" y="124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83" name="Freeform 276"/>
              <p:cNvSpPr>
                <a:spLocks/>
              </p:cNvSpPr>
              <p:nvPr/>
            </p:nvSpPr>
            <p:spPr bwMode="auto">
              <a:xfrm>
                <a:off x="2084" y="158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84" name="Freeform 277"/>
              <p:cNvSpPr>
                <a:spLocks noEditPoints="1"/>
              </p:cNvSpPr>
              <p:nvPr/>
            </p:nvSpPr>
            <p:spPr bwMode="auto">
              <a:xfrm>
                <a:off x="2079" y="158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85" name="Freeform 278"/>
              <p:cNvSpPr>
                <a:spLocks/>
              </p:cNvSpPr>
              <p:nvPr/>
            </p:nvSpPr>
            <p:spPr bwMode="auto">
              <a:xfrm>
                <a:off x="1534" y="113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86" name="Freeform 279"/>
              <p:cNvSpPr>
                <a:spLocks noEditPoints="1"/>
              </p:cNvSpPr>
              <p:nvPr/>
            </p:nvSpPr>
            <p:spPr bwMode="auto">
              <a:xfrm>
                <a:off x="1529" y="113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87" name="Freeform 280"/>
              <p:cNvSpPr>
                <a:spLocks/>
              </p:cNvSpPr>
              <p:nvPr/>
            </p:nvSpPr>
            <p:spPr bwMode="auto">
              <a:xfrm>
                <a:off x="1707" y="127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88" name="Freeform 281"/>
              <p:cNvSpPr>
                <a:spLocks noEditPoints="1"/>
              </p:cNvSpPr>
              <p:nvPr/>
            </p:nvSpPr>
            <p:spPr bwMode="auto">
              <a:xfrm>
                <a:off x="1702" y="127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89" name="Freeform 282"/>
              <p:cNvSpPr>
                <a:spLocks/>
              </p:cNvSpPr>
              <p:nvPr/>
            </p:nvSpPr>
            <p:spPr bwMode="auto">
              <a:xfrm>
                <a:off x="1591" y="118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90" name="Freeform 283"/>
              <p:cNvSpPr>
                <a:spLocks noEditPoints="1"/>
              </p:cNvSpPr>
              <p:nvPr/>
            </p:nvSpPr>
            <p:spPr bwMode="auto">
              <a:xfrm>
                <a:off x="1586" y="1178"/>
                <a:ext cx="116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91" name="Freeform 284"/>
              <p:cNvSpPr>
                <a:spLocks/>
              </p:cNvSpPr>
              <p:nvPr/>
            </p:nvSpPr>
            <p:spPr bwMode="auto">
              <a:xfrm>
                <a:off x="1792" y="129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92" name="Freeform 285"/>
              <p:cNvSpPr>
                <a:spLocks noEditPoints="1"/>
              </p:cNvSpPr>
              <p:nvPr/>
            </p:nvSpPr>
            <p:spPr bwMode="auto">
              <a:xfrm>
                <a:off x="1787" y="128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93" name="Freeform 286"/>
              <p:cNvSpPr>
                <a:spLocks/>
              </p:cNvSpPr>
              <p:nvPr/>
            </p:nvSpPr>
            <p:spPr bwMode="auto">
              <a:xfrm>
                <a:off x="1706" y="128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94" name="Freeform 287"/>
              <p:cNvSpPr>
                <a:spLocks noEditPoints="1"/>
              </p:cNvSpPr>
              <p:nvPr/>
            </p:nvSpPr>
            <p:spPr bwMode="auto">
              <a:xfrm>
                <a:off x="1701" y="127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95" name="Freeform 288"/>
              <p:cNvSpPr>
                <a:spLocks/>
              </p:cNvSpPr>
              <p:nvPr/>
            </p:nvSpPr>
            <p:spPr bwMode="auto">
              <a:xfrm>
                <a:off x="1539" y="1126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96" name="Freeform 289"/>
              <p:cNvSpPr>
                <a:spLocks noEditPoints="1"/>
              </p:cNvSpPr>
              <p:nvPr/>
            </p:nvSpPr>
            <p:spPr bwMode="auto">
              <a:xfrm>
                <a:off x="1534" y="1121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97" name="Freeform 290"/>
              <p:cNvSpPr>
                <a:spLocks/>
              </p:cNvSpPr>
              <p:nvPr/>
            </p:nvSpPr>
            <p:spPr bwMode="auto">
              <a:xfrm>
                <a:off x="1582" y="1205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98" name="Freeform 291"/>
              <p:cNvSpPr>
                <a:spLocks noEditPoints="1"/>
              </p:cNvSpPr>
              <p:nvPr/>
            </p:nvSpPr>
            <p:spPr bwMode="auto">
              <a:xfrm>
                <a:off x="1577" y="120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99" name="Freeform 292"/>
              <p:cNvSpPr>
                <a:spLocks/>
              </p:cNvSpPr>
              <p:nvPr/>
            </p:nvSpPr>
            <p:spPr bwMode="auto">
              <a:xfrm>
                <a:off x="1589" y="122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00" name="Freeform 293"/>
              <p:cNvSpPr>
                <a:spLocks noEditPoints="1"/>
              </p:cNvSpPr>
              <p:nvPr/>
            </p:nvSpPr>
            <p:spPr bwMode="auto">
              <a:xfrm>
                <a:off x="1584" y="122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01" name="Freeform 294"/>
              <p:cNvSpPr>
                <a:spLocks/>
              </p:cNvSpPr>
              <p:nvPr/>
            </p:nvSpPr>
            <p:spPr bwMode="auto">
              <a:xfrm>
                <a:off x="1460" y="101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02" name="Freeform 295"/>
              <p:cNvSpPr>
                <a:spLocks noEditPoints="1"/>
              </p:cNvSpPr>
              <p:nvPr/>
            </p:nvSpPr>
            <p:spPr bwMode="auto">
              <a:xfrm>
                <a:off x="1455" y="1009"/>
                <a:ext cx="116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03" name="Freeform 296"/>
              <p:cNvSpPr>
                <a:spLocks/>
              </p:cNvSpPr>
              <p:nvPr/>
            </p:nvSpPr>
            <p:spPr bwMode="auto">
              <a:xfrm>
                <a:off x="1475" y="1040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04" name="Freeform 297"/>
              <p:cNvSpPr>
                <a:spLocks noEditPoints="1"/>
              </p:cNvSpPr>
              <p:nvPr/>
            </p:nvSpPr>
            <p:spPr bwMode="auto">
              <a:xfrm>
                <a:off x="1470" y="1035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05" name="Freeform 298"/>
              <p:cNvSpPr>
                <a:spLocks/>
              </p:cNvSpPr>
              <p:nvPr/>
            </p:nvSpPr>
            <p:spPr bwMode="auto">
              <a:xfrm>
                <a:off x="1863" y="123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06" name="Freeform 299"/>
              <p:cNvSpPr>
                <a:spLocks noEditPoints="1"/>
              </p:cNvSpPr>
              <p:nvPr/>
            </p:nvSpPr>
            <p:spPr bwMode="auto">
              <a:xfrm>
                <a:off x="1858" y="122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07" name="Freeform 300"/>
              <p:cNvSpPr>
                <a:spLocks/>
              </p:cNvSpPr>
              <p:nvPr/>
            </p:nvSpPr>
            <p:spPr bwMode="auto">
              <a:xfrm>
                <a:off x="2237" y="195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08" name="Freeform 301"/>
              <p:cNvSpPr>
                <a:spLocks noEditPoints="1"/>
              </p:cNvSpPr>
              <p:nvPr/>
            </p:nvSpPr>
            <p:spPr bwMode="auto">
              <a:xfrm>
                <a:off x="2232" y="195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09" name="Freeform 302"/>
              <p:cNvSpPr>
                <a:spLocks/>
              </p:cNvSpPr>
              <p:nvPr/>
            </p:nvSpPr>
            <p:spPr bwMode="auto">
              <a:xfrm>
                <a:off x="1803" y="135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10" name="Freeform 303"/>
              <p:cNvSpPr>
                <a:spLocks noEditPoints="1"/>
              </p:cNvSpPr>
              <p:nvPr/>
            </p:nvSpPr>
            <p:spPr bwMode="auto">
              <a:xfrm>
                <a:off x="1799" y="134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11" name="Freeform 304"/>
              <p:cNvSpPr>
                <a:spLocks/>
              </p:cNvSpPr>
              <p:nvPr/>
            </p:nvSpPr>
            <p:spPr bwMode="auto">
              <a:xfrm>
                <a:off x="1266" y="692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12" name="Freeform 305"/>
              <p:cNvSpPr>
                <a:spLocks noEditPoints="1"/>
              </p:cNvSpPr>
              <p:nvPr/>
            </p:nvSpPr>
            <p:spPr bwMode="auto">
              <a:xfrm>
                <a:off x="1261" y="68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13" name="Freeform 306"/>
              <p:cNvSpPr>
                <a:spLocks/>
              </p:cNvSpPr>
              <p:nvPr/>
            </p:nvSpPr>
            <p:spPr bwMode="auto">
              <a:xfrm>
                <a:off x="1684" y="74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14" name="Freeform 307"/>
              <p:cNvSpPr>
                <a:spLocks noEditPoints="1"/>
              </p:cNvSpPr>
              <p:nvPr/>
            </p:nvSpPr>
            <p:spPr bwMode="auto">
              <a:xfrm>
                <a:off x="1679" y="73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15" name="Freeform 308"/>
              <p:cNvSpPr>
                <a:spLocks/>
              </p:cNvSpPr>
              <p:nvPr/>
            </p:nvSpPr>
            <p:spPr bwMode="auto">
              <a:xfrm>
                <a:off x="1377" y="780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16" name="Freeform 309"/>
              <p:cNvSpPr>
                <a:spLocks noEditPoints="1"/>
              </p:cNvSpPr>
              <p:nvPr/>
            </p:nvSpPr>
            <p:spPr bwMode="auto">
              <a:xfrm>
                <a:off x="1372" y="77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17" name="Freeform 310"/>
              <p:cNvSpPr>
                <a:spLocks/>
              </p:cNvSpPr>
              <p:nvPr/>
            </p:nvSpPr>
            <p:spPr bwMode="auto">
              <a:xfrm>
                <a:off x="1303" y="707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18" name="Freeform 311"/>
              <p:cNvSpPr>
                <a:spLocks noEditPoints="1"/>
              </p:cNvSpPr>
              <p:nvPr/>
            </p:nvSpPr>
            <p:spPr bwMode="auto">
              <a:xfrm>
                <a:off x="1298" y="702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19" name="Freeform 312"/>
              <p:cNvSpPr>
                <a:spLocks/>
              </p:cNvSpPr>
              <p:nvPr/>
            </p:nvSpPr>
            <p:spPr bwMode="auto">
              <a:xfrm>
                <a:off x="3014" y="297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20" name="Freeform 313"/>
              <p:cNvSpPr>
                <a:spLocks noEditPoints="1"/>
              </p:cNvSpPr>
              <p:nvPr/>
            </p:nvSpPr>
            <p:spPr bwMode="auto">
              <a:xfrm>
                <a:off x="3009" y="296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21" name="Freeform 314"/>
              <p:cNvSpPr>
                <a:spLocks/>
              </p:cNvSpPr>
              <p:nvPr/>
            </p:nvSpPr>
            <p:spPr bwMode="auto">
              <a:xfrm>
                <a:off x="3022" y="297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22" name="Freeform 315"/>
              <p:cNvSpPr>
                <a:spLocks noEditPoints="1"/>
              </p:cNvSpPr>
              <p:nvPr/>
            </p:nvSpPr>
            <p:spPr bwMode="auto">
              <a:xfrm>
                <a:off x="3017" y="2966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23" name="Freeform 316"/>
              <p:cNvSpPr>
                <a:spLocks/>
              </p:cNvSpPr>
              <p:nvPr/>
            </p:nvSpPr>
            <p:spPr bwMode="auto">
              <a:xfrm>
                <a:off x="2356" y="195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24" name="Freeform 317"/>
              <p:cNvSpPr>
                <a:spLocks noEditPoints="1"/>
              </p:cNvSpPr>
              <p:nvPr/>
            </p:nvSpPr>
            <p:spPr bwMode="auto">
              <a:xfrm>
                <a:off x="2351" y="195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25" name="Freeform 318"/>
              <p:cNvSpPr>
                <a:spLocks/>
              </p:cNvSpPr>
              <p:nvPr/>
            </p:nvSpPr>
            <p:spPr bwMode="auto">
              <a:xfrm>
                <a:off x="2439" y="188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26" name="Freeform 319"/>
              <p:cNvSpPr>
                <a:spLocks noEditPoints="1"/>
              </p:cNvSpPr>
              <p:nvPr/>
            </p:nvSpPr>
            <p:spPr bwMode="auto">
              <a:xfrm>
                <a:off x="2434" y="188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27" name="Freeform 320"/>
              <p:cNvSpPr>
                <a:spLocks/>
              </p:cNvSpPr>
              <p:nvPr/>
            </p:nvSpPr>
            <p:spPr bwMode="auto">
              <a:xfrm>
                <a:off x="2798" y="2222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28" name="Freeform 321"/>
              <p:cNvSpPr>
                <a:spLocks noEditPoints="1"/>
              </p:cNvSpPr>
              <p:nvPr/>
            </p:nvSpPr>
            <p:spPr bwMode="auto">
              <a:xfrm>
                <a:off x="2793" y="221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29" name="Freeform 322"/>
              <p:cNvSpPr>
                <a:spLocks/>
              </p:cNvSpPr>
              <p:nvPr/>
            </p:nvSpPr>
            <p:spPr bwMode="auto">
              <a:xfrm>
                <a:off x="2663" y="2213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30" name="Freeform 323"/>
              <p:cNvSpPr>
                <a:spLocks noEditPoints="1"/>
              </p:cNvSpPr>
              <p:nvPr/>
            </p:nvSpPr>
            <p:spPr bwMode="auto">
              <a:xfrm>
                <a:off x="2658" y="220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31" name="Freeform 324"/>
              <p:cNvSpPr>
                <a:spLocks/>
              </p:cNvSpPr>
              <p:nvPr/>
            </p:nvSpPr>
            <p:spPr bwMode="auto">
              <a:xfrm>
                <a:off x="2708" y="2259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32" name="Freeform 325"/>
              <p:cNvSpPr>
                <a:spLocks noEditPoints="1"/>
              </p:cNvSpPr>
              <p:nvPr/>
            </p:nvSpPr>
            <p:spPr bwMode="auto">
              <a:xfrm>
                <a:off x="2703" y="225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33" name="Freeform 326"/>
              <p:cNvSpPr>
                <a:spLocks/>
              </p:cNvSpPr>
              <p:nvPr/>
            </p:nvSpPr>
            <p:spPr bwMode="auto">
              <a:xfrm>
                <a:off x="2648" y="222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34" name="Freeform 327"/>
              <p:cNvSpPr>
                <a:spLocks noEditPoints="1"/>
              </p:cNvSpPr>
              <p:nvPr/>
            </p:nvSpPr>
            <p:spPr bwMode="auto">
              <a:xfrm>
                <a:off x="2643" y="222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35" name="Freeform 328"/>
              <p:cNvSpPr>
                <a:spLocks/>
              </p:cNvSpPr>
              <p:nvPr/>
            </p:nvSpPr>
            <p:spPr bwMode="auto">
              <a:xfrm>
                <a:off x="1527" y="115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36" name="Freeform 329"/>
              <p:cNvSpPr>
                <a:spLocks noEditPoints="1"/>
              </p:cNvSpPr>
              <p:nvPr/>
            </p:nvSpPr>
            <p:spPr bwMode="auto">
              <a:xfrm>
                <a:off x="1522" y="114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37" name="Freeform 330"/>
              <p:cNvSpPr>
                <a:spLocks/>
              </p:cNvSpPr>
              <p:nvPr/>
            </p:nvSpPr>
            <p:spPr bwMode="auto">
              <a:xfrm>
                <a:off x="1527" y="115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38" name="Freeform 331"/>
              <p:cNvSpPr>
                <a:spLocks noEditPoints="1"/>
              </p:cNvSpPr>
              <p:nvPr/>
            </p:nvSpPr>
            <p:spPr bwMode="auto">
              <a:xfrm>
                <a:off x="1522" y="115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39" name="Freeform 332"/>
              <p:cNvSpPr>
                <a:spLocks/>
              </p:cNvSpPr>
              <p:nvPr/>
            </p:nvSpPr>
            <p:spPr bwMode="auto">
              <a:xfrm>
                <a:off x="1549" y="1148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40" name="Freeform 333"/>
              <p:cNvSpPr>
                <a:spLocks noEditPoints="1"/>
              </p:cNvSpPr>
              <p:nvPr/>
            </p:nvSpPr>
            <p:spPr bwMode="auto">
              <a:xfrm>
                <a:off x="1544" y="114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41" name="Freeform 334"/>
              <p:cNvSpPr>
                <a:spLocks/>
              </p:cNvSpPr>
              <p:nvPr/>
            </p:nvSpPr>
            <p:spPr bwMode="auto">
              <a:xfrm>
                <a:off x="1377" y="888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42" name="Freeform 335"/>
              <p:cNvSpPr>
                <a:spLocks noEditPoints="1"/>
              </p:cNvSpPr>
              <p:nvPr/>
            </p:nvSpPr>
            <p:spPr bwMode="auto">
              <a:xfrm>
                <a:off x="1372" y="88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43" name="Freeform 336"/>
              <p:cNvSpPr>
                <a:spLocks/>
              </p:cNvSpPr>
              <p:nvPr/>
            </p:nvSpPr>
            <p:spPr bwMode="auto">
              <a:xfrm>
                <a:off x="1774" y="1142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44" name="Freeform 337"/>
              <p:cNvSpPr>
                <a:spLocks noEditPoints="1"/>
              </p:cNvSpPr>
              <p:nvPr/>
            </p:nvSpPr>
            <p:spPr bwMode="auto">
              <a:xfrm>
                <a:off x="1769" y="113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45" name="Freeform 338"/>
              <p:cNvSpPr>
                <a:spLocks/>
              </p:cNvSpPr>
              <p:nvPr/>
            </p:nvSpPr>
            <p:spPr bwMode="auto">
              <a:xfrm>
                <a:off x="1437" y="1069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46" name="Freeform 339"/>
              <p:cNvSpPr>
                <a:spLocks noEditPoints="1"/>
              </p:cNvSpPr>
              <p:nvPr/>
            </p:nvSpPr>
            <p:spPr bwMode="auto">
              <a:xfrm>
                <a:off x="1432" y="106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47" name="Freeform 340"/>
              <p:cNvSpPr>
                <a:spLocks/>
              </p:cNvSpPr>
              <p:nvPr/>
            </p:nvSpPr>
            <p:spPr bwMode="auto">
              <a:xfrm>
                <a:off x="1639" y="115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48" name="Freeform 341"/>
              <p:cNvSpPr>
                <a:spLocks noEditPoints="1"/>
              </p:cNvSpPr>
              <p:nvPr/>
            </p:nvSpPr>
            <p:spPr bwMode="auto">
              <a:xfrm>
                <a:off x="1634" y="114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49" name="Freeform 342"/>
              <p:cNvSpPr>
                <a:spLocks/>
              </p:cNvSpPr>
              <p:nvPr/>
            </p:nvSpPr>
            <p:spPr bwMode="auto">
              <a:xfrm>
                <a:off x="1916" y="1378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50" name="Freeform 343"/>
              <p:cNvSpPr>
                <a:spLocks noEditPoints="1"/>
              </p:cNvSpPr>
              <p:nvPr/>
            </p:nvSpPr>
            <p:spPr bwMode="auto">
              <a:xfrm>
                <a:off x="1911" y="1373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51" name="Freeform 344"/>
              <p:cNvSpPr>
                <a:spLocks/>
              </p:cNvSpPr>
              <p:nvPr/>
            </p:nvSpPr>
            <p:spPr bwMode="auto">
              <a:xfrm>
                <a:off x="1310" y="98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52" name="Freeform 345"/>
              <p:cNvSpPr>
                <a:spLocks noEditPoints="1"/>
              </p:cNvSpPr>
              <p:nvPr/>
            </p:nvSpPr>
            <p:spPr bwMode="auto">
              <a:xfrm>
                <a:off x="1305" y="97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53" name="Freeform 346"/>
              <p:cNvSpPr>
                <a:spLocks/>
              </p:cNvSpPr>
              <p:nvPr/>
            </p:nvSpPr>
            <p:spPr bwMode="auto">
              <a:xfrm>
                <a:off x="1751" y="121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54" name="Freeform 347"/>
              <p:cNvSpPr>
                <a:spLocks noEditPoints="1"/>
              </p:cNvSpPr>
              <p:nvPr/>
            </p:nvSpPr>
            <p:spPr bwMode="auto">
              <a:xfrm>
                <a:off x="1746" y="120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55" name="Freeform 348"/>
              <p:cNvSpPr>
                <a:spLocks/>
              </p:cNvSpPr>
              <p:nvPr/>
            </p:nvSpPr>
            <p:spPr bwMode="auto">
              <a:xfrm>
                <a:off x="1280" y="119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56" name="Freeform 349"/>
              <p:cNvSpPr>
                <a:spLocks noEditPoints="1"/>
              </p:cNvSpPr>
              <p:nvPr/>
            </p:nvSpPr>
            <p:spPr bwMode="auto">
              <a:xfrm>
                <a:off x="1276" y="1190"/>
                <a:ext cx="116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57" name="Freeform 350"/>
              <p:cNvSpPr>
                <a:spLocks/>
              </p:cNvSpPr>
              <p:nvPr/>
            </p:nvSpPr>
            <p:spPr bwMode="auto">
              <a:xfrm>
                <a:off x="2162" y="131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58" name="Freeform 351"/>
              <p:cNvSpPr>
                <a:spLocks noEditPoints="1"/>
              </p:cNvSpPr>
              <p:nvPr/>
            </p:nvSpPr>
            <p:spPr bwMode="auto">
              <a:xfrm>
                <a:off x="2157" y="130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59" name="Freeform 352"/>
              <p:cNvSpPr>
                <a:spLocks/>
              </p:cNvSpPr>
              <p:nvPr/>
            </p:nvSpPr>
            <p:spPr bwMode="auto">
              <a:xfrm>
                <a:off x="1266" y="1048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60" name="Freeform 353"/>
              <p:cNvSpPr>
                <a:spLocks noEditPoints="1"/>
              </p:cNvSpPr>
              <p:nvPr/>
            </p:nvSpPr>
            <p:spPr bwMode="auto">
              <a:xfrm>
                <a:off x="1261" y="1043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61" name="Freeform 354"/>
              <p:cNvSpPr>
                <a:spLocks/>
              </p:cNvSpPr>
              <p:nvPr/>
            </p:nvSpPr>
            <p:spPr bwMode="auto">
              <a:xfrm>
                <a:off x="2170" y="136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62" name="Freeform 355"/>
              <p:cNvSpPr>
                <a:spLocks noEditPoints="1"/>
              </p:cNvSpPr>
              <p:nvPr/>
            </p:nvSpPr>
            <p:spPr bwMode="auto">
              <a:xfrm>
                <a:off x="2165" y="1365"/>
                <a:ext cx="116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63" name="Freeform 356"/>
              <p:cNvSpPr>
                <a:spLocks/>
              </p:cNvSpPr>
              <p:nvPr/>
            </p:nvSpPr>
            <p:spPr bwMode="auto">
              <a:xfrm>
                <a:off x="2267" y="1343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64" name="Freeform 357"/>
              <p:cNvSpPr>
                <a:spLocks noEditPoints="1"/>
              </p:cNvSpPr>
              <p:nvPr/>
            </p:nvSpPr>
            <p:spPr bwMode="auto">
              <a:xfrm>
                <a:off x="2262" y="133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65" name="Freeform 358"/>
              <p:cNvSpPr>
                <a:spLocks/>
              </p:cNvSpPr>
              <p:nvPr/>
            </p:nvSpPr>
            <p:spPr bwMode="auto">
              <a:xfrm>
                <a:off x="1310" y="112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66" name="Freeform 359"/>
              <p:cNvSpPr>
                <a:spLocks noEditPoints="1"/>
              </p:cNvSpPr>
              <p:nvPr/>
            </p:nvSpPr>
            <p:spPr bwMode="auto">
              <a:xfrm>
                <a:off x="1305" y="111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67" name="Freeform 360"/>
              <p:cNvSpPr>
                <a:spLocks/>
              </p:cNvSpPr>
              <p:nvPr/>
            </p:nvSpPr>
            <p:spPr bwMode="auto">
              <a:xfrm>
                <a:off x="1303" y="115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68" name="Freeform 361"/>
              <p:cNvSpPr>
                <a:spLocks noEditPoints="1"/>
              </p:cNvSpPr>
              <p:nvPr/>
            </p:nvSpPr>
            <p:spPr bwMode="auto">
              <a:xfrm>
                <a:off x="1298" y="115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69" name="Freeform 362"/>
              <p:cNvSpPr>
                <a:spLocks/>
              </p:cNvSpPr>
              <p:nvPr/>
            </p:nvSpPr>
            <p:spPr bwMode="auto">
              <a:xfrm>
                <a:off x="1288" y="1034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70" name="Freeform 363"/>
              <p:cNvSpPr>
                <a:spLocks noEditPoints="1"/>
              </p:cNvSpPr>
              <p:nvPr/>
            </p:nvSpPr>
            <p:spPr bwMode="auto">
              <a:xfrm>
                <a:off x="1283" y="102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71" name="Freeform 364"/>
              <p:cNvSpPr>
                <a:spLocks/>
              </p:cNvSpPr>
              <p:nvPr/>
            </p:nvSpPr>
            <p:spPr bwMode="auto">
              <a:xfrm>
                <a:off x="1228" y="116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72" name="Freeform 365"/>
              <p:cNvSpPr>
                <a:spLocks noEditPoints="1"/>
              </p:cNvSpPr>
              <p:nvPr/>
            </p:nvSpPr>
            <p:spPr bwMode="auto">
              <a:xfrm>
                <a:off x="1223" y="116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73" name="Freeform 366"/>
              <p:cNvSpPr>
                <a:spLocks/>
              </p:cNvSpPr>
              <p:nvPr/>
            </p:nvSpPr>
            <p:spPr bwMode="auto">
              <a:xfrm>
                <a:off x="1370" y="818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74" name="Freeform 367"/>
              <p:cNvSpPr>
                <a:spLocks noEditPoints="1"/>
              </p:cNvSpPr>
              <p:nvPr/>
            </p:nvSpPr>
            <p:spPr bwMode="auto">
              <a:xfrm>
                <a:off x="1365" y="81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75" name="Freeform 368"/>
              <p:cNvSpPr>
                <a:spLocks/>
              </p:cNvSpPr>
              <p:nvPr/>
            </p:nvSpPr>
            <p:spPr bwMode="auto">
              <a:xfrm>
                <a:off x="1901" y="1690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76" name="Freeform 369"/>
              <p:cNvSpPr>
                <a:spLocks noEditPoints="1"/>
              </p:cNvSpPr>
              <p:nvPr/>
            </p:nvSpPr>
            <p:spPr bwMode="auto">
              <a:xfrm>
                <a:off x="1896" y="1686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77" name="Freeform 370"/>
              <p:cNvSpPr>
                <a:spLocks/>
              </p:cNvSpPr>
              <p:nvPr/>
            </p:nvSpPr>
            <p:spPr bwMode="auto">
              <a:xfrm>
                <a:off x="2005" y="180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78" name="Freeform 371"/>
              <p:cNvSpPr>
                <a:spLocks noEditPoints="1"/>
              </p:cNvSpPr>
              <p:nvPr/>
            </p:nvSpPr>
            <p:spPr bwMode="auto">
              <a:xfrm>
                <a:off x="2000" y="179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79" name="Freeform 372"/>
              <p:cNvSpPr>
                <a:spLocks/>
              </p:cNvSpPr>
              <p:nvPr/>
            </p:nvSpPr>
            <p:spPr bwMode="auto">
              <a:xfrm>
                <a:off x="2125" y="176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80" name="Freeform 373"/>
              <p:cNvSpPr>
                <a:spLocks noEditPoints="1"/>
              </p:cNvSpPr>
              <p:nvPr/>
            </p:nvSpPr>
            <p:spPr bwMode="auto">
              <a:xfrm>
                <a:off x="2120" y="175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81" name="Freeform 374"/>
              <p:cNvSpPr>
                <a:spLocks/>
              </p:cNvSpPr>
              <p:nvPr/>
            </p:nvSpPr>
            <p:spPr bwMode="auto">
              <a:xfrm>
                <a:off x="1557" y="1270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82" name="Freeform 375"/>
              <p:cNvSpPr>
                <a:spLocks noEditPoints="1"/>
              </p:cNvSpPr>
              <p:nvPr/>
            </p:nvSpPr>
            <p:spPr bwMode="auto">
              <a:xfrm>
                <a:off x="1552" y="1265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83" name="Freeform 376"/>
              <p:cNvSpPr>
                <a:spLocks/>
              </p:cNvSpPr>
              <p:nvPr/>
            </p:nvSpPr>
            <p:spPr bwMode="auto">
              <a:xfrm>
                <a:off x="1684" y="147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84" name="Freeform 377"/>
              <p:cNvSpPr>
                <a:spLocks noEditPoints="1"/>
              </p:cNvSpPr>
              <p:nvPr/>
            </p:nvSpPr>
            <p:spPr bwMode="auto">
              <a:xfrm>
                <a:off x="1679" y="1466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85" name="Freeform 378"/>
              <p:cNvSpPr>
                <a:spLocks/>
              </p:cNvSpPr>
              <p:nvPr/>
            </p:nvSpPr>
            <p:spPr bwMode="auto">
              <a:xfrm>
                <a:off x="1542" y="1317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86" name="Freeform 379"/>
              <p:cNvSpPr>
                <a:spLocks noEditPoints="1"/>
              </p:cNvSpPr>
              <p:nvPr/>
            </p:nvSpPr>
            <p:spPr bwMode="auto">
              <a:xfrm>
                <a:off x="1537" y="1312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87" name="Freeform 380"/>
              <p:cNvSpPr>
                <a:spLocks/>
              </p:cNvSpPr>
              <p:nvPr/>
            </p:nvSpPr>
            <p:spPr bwMode="auto">
              <a:xfrm>
                <a:off x="1572" y="1124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88" name="Freeform 381"/>
              <p:cNvSpPr>
                <a:spLocks noEditPoints="1"/>
              </p:cNvSpPr>
              <p:nvPr/>
            </p:nvSpPr>
            <p:spPr bwMode="auto">
              <a:xfrm>
                <a:off x="1567" y="1119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89" name="Freeform 382"/>
              <p:cNvSpPr>
                <a:spLocks/>
              </p:cNvSpPr>
              <p:nvPr/>
            </p:nvSpPr>
            <p:spPr bwMode="auto">
              <a:xfrm>
                <a:off x="1549" y="121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90" name="Freeform 383"/>
              <p:cNvSpPr>
                <a:spLocks noEditPoints="1"/>
              </p:cNvSpPr>
              <p:nvPr/>
            </p:nvSpPr>
            <p:spPr bwMode="auto">
              <a:xfrm>
                <a:off x="1544" y="120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91" name="Freeform 384"/>
              <p:cNvSpPr>
                <a:spLocks/>
              </p:cNvSpPr>
              <p:nvPr/>
            </p:nvSpPr>
            <p:spPr bwMode="auto">
              <a:xfrm>
                <a:off x="1706" y="106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92" name="Freeform 385"/>
              <p:cNvSpPr>
                <a:spLocks noEditPoints="1"/>
              </p:cNvSpPr>
              <p:nvPr/>
            </p:nvSpPr>
            <p:spPr bwMode="auto">
              <a:xfrm>
                <a:off x="1701" y="106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93" name="Freeform 386"/>
              <p:cNvSpPr>
                <a:spLocks/>
              </p:cNvSpPr>
              <p:nvPr/>
            </p:nvSpPr>
            <p:spPr bwMode="auto">
              <a:xfrm>
                <a:off x="1781" y="115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94" name="Freeform 387"/>
              <p:cNvSpPr>
                <a:spLocks noEditPoints="1"/>
              </p:cNvSpPr>
              <p:nvPr/>
            </p:nvSpPr>
            <p:spPr bwMode="auto">
              <a:xfrm>
                <a:off x="1776" y="114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95" name="Freeform 388"/>
              <p:cNvSpPr>
                <a:spLocks/>
              </p:cNvSpPr>
              <p:nvPr/>
            </p:nvSpPr>
            <p:spPr bwMode="auto">
              <a:xfrm>
                <a:off x="1646" y="112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96" name="Freeform 389"/>
              <p:cNvSpPr>
                <a:spLocks noEditPoints="1"/>
              </p:cNvSpPr>
              <p:nvPr/>
            </p:nvSpPr>
            <p:spPr bwMode="auto">
              <a:xfrm>
                <a:off x="1642" y="1119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97" name="Freeform 390"/>
              <p:cNvSpPr>
                <a:spLocks/>
              </p:cNvSpPr>
              <p:nvPr/>
            </p:nvSpPr>
            <p:spPr bwMode="auto">
              <a:xfrm>
                <a:off x="1975" y="1495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98" name="Freeform 391"/>
              <p:cNvSpPr>
                <a:spLocks noEditPoints="1"/>
              </p:cNvSpPr>
              <p:nvPr/>
            </p:nvSpPr>
            <p:spPr bwMode="auto">
              <a:xfrm>
                <a:off x="1971" y="1490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599" name="Freeform 392"/>
              <p:cNvSpPr>
                <a:spLocks/>
              </p:cNvSpPr>
              <p:nvPr/>
            </p:nvSpPr>
            <p:spPr bwMode="auto">
              <a:xfrm>
                <a:off x="2050" y="160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00" name="Freeform 393"/>
              <p:cNvSpPr>
                <a:spLocks noEditPoints="1"/>
              </p:cNvSpPr>
              <p:nvPr/>
            </p:nvSpPr>
            <p:spPr bwMode="auto">
              <a:xfrm>
                <a:off x="2045" y="160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01" name="Freeform 394"/>
              <p:cNvSpPr>
                <a:spLocks/>
              </p:cNvSpPr>
              <p:nvPr/>
            </p:nvSpPr>
            <p:spPr bwMode="auto">
              <a:xfrm>
                <a:off x="2095" y="165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02" name="Freeform 395"/>
              <p:cNvSpPr>
                <a:spLocks noEditPoints="1"/>
              </p:cNvSpPr>
              <p:nvPr/>
            </p:nvSpPr>
            <p:spPr bwMode="auto">
              <a:xfrm>
                <a:off x="2090" y="164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03" name="Freeform 396"/>
              <p:cNvSpPr>
                <a:spLocks/>
              </p:cNvSpPr>
              <p:nvPr/>
            </p:nvSpPr>
            <p:spPr bwMode="auto">
              <a:xfrm>
                <a:off x="1848" y="1463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04" name="Freeform 397"/>
              <p:cNvSpPr>
                <a:spLocks noEditPoints="1"/>
              </p:cNvSpPr>
              <p:nvPr/>
            </p:nvSpPr>
            <p:spPr bwMode="auto">
              <a:xfrm>
                <a:off x="1843" y="145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05" name="Freeform 398"/>
              <p:cNvSpPr>
                <a:spLocks/>
              </p:cNvSpPr>
              <p:nvPr/>
            </p:nvSpPr>
            <p:spPr bwMode="auto">
              <a:xfrm>
                <a:off x="1893" y="147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06" name="Freeform 399"/>
              <p:cNvSpPr>
                <a:spLocks noEditPoints="1"/>
              </p:cNvSpPr>
              <p:nvPr/>
            </p:nvSpPr>
            <p:spPr bwMode="auto">
              <a:xfrm>
                <a:off x="1888" y="147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07" name="Freeform 400"/>
              <p:cNvSpPr>
                <a:spLocks/>
              </p:cNvSpPr>
              <p:nvPr/>
            </p:nvSpPr>
            <p:spPr bwMode="auto">
              <a:xfrm>
                <a:off x="1632" y="126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08" name="Freeform 401"/>
              <p:cNvSpPr>
                <a:spLocks noEditPoints="1"/>
              </p:cNvSpPr>
              <p:nvPr/>
            </p:nvSpPr>
            <p:spPr bwMode="auto">
              <a:xfrm>
                <a:off x="1627" y="1262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09" name="Freeform 402"/>
              <p:cNvSpPr>
                <a:spLocks/>
              </p:cNvSpPr>
              <p:nvPr/>
            </p:nvSpPr>
            <p:spPr bwMode="auto">
              <a:xfrm>
                <a:off x="1564" y="121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10" name="Freeform 403"/>
              <p:cNvSpPr>
                <a:spLocks noEditPoints="1"/>
              </p:cNvSpPr>
              <p:nvPr/>
            </p:nvSpPr>
            <p:spPr bwMode="auto">
              <a:xfrm>
                <a:off x="1559" y="120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11" name="Freeform 404"/>
              <p:cNvSpPr>
                <a:spLocks/>
              </p:cNvSpPr>
              <p:nvPr/>
            </p:nvSpPr>
            <p:spPr bwMode="auto">
              <a:xfrm>
                <a:off x="1632" y="121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12" name="Freeform 405"/>
              <p:cNvSpPr>
                <a:spLocks noEditPoints="1"/>
              </p:cNvSpPr>
              <p:nvPr/>
            </p:nvSpPr>
            <p:spPr bwMode="auto">
              <a:xfrm>
                <a:off x="1627" y="1212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613" name="Freeform 406"/>
              <p:cNvSpPr>
                <a:spLocks/>
              </p:cNvSpPr>
              <p:nvPr/>
            </p:nvSpPr>
            <p:spPr bwMode="auto">
              <a:xfrm>
                <a:off x="1602" y="1244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grpSp>
          <p:nvGrpSpPr>
            <p:cNvPr id="10" name="Group 608"/>
            <p:cNvGrpSpPr>
              <a:grpSpLocks/>
            </p:cNvGrpSpPr>
            <p:nvPr/>
          </p:nvGrpSpPr>
          <p:grpSpPr bwMode="auto">
            <a:xfrm>
              <a:off x="2001838" y="1225550"/>
              <a:ext cx="3541713" cy="3614738"/>
              <a:chOff x="1261" y="772"/>
              <a:chExt cx="2231" cy="2277"/>
            </a:xfrm>
          </p:grpSpPr>
          <p:sp>
            <p:nvSpPr>
              <p:cNvPr id="2214" name="Freeform 408"/>
              <p:cNvSpPr>
                <a:spLocks noEditPoints="1"/>
              </p:cNvSpPr>
              <p:nvPr/>
            </p:nvSpPr>
            <p:spPr bwMode="auto">
              <a:xfrm>
                <a:off x="1597" y="123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15" name="Freeform 409"/>
              <p:cNvSpPr>
                <a:spLocks/>
              </p:cNvSpPr>
              <p:nvPr/>
            </p:nvSpPr>
            <p:spPr bwMode="auto">
              <a:xfrm>
                <a:off x="1632" y="123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16" name="Freeform 410"/>
              <p:cNvSpPr>
                <a:spLocks noEditPoints="1"/>
              </p:cNvSpPr>
              <p:nvPr/>
            </p:nvSpPr>
            <p:spPr bwMode="auto">
              <a:xfrm>
                <a:off x="1627" y="1230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17" name="Freeform 411"/>
              <p:cNvSpPr>
                <a:spLocks/>
              </p:cNvSpPr>
              <p:nvPr/>
            </p:nvSpPr>
            <p:spPr bwMode="auto">
              <a:xfrm>
                <a:off x="1721" y="1282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18" name="Freeform 412"/>
              <p:cNvSpPr>
                <a:spLocks noEditPoints="1"/>
              </p:cNvSpPr>
              <p:nvPr/>
            </p:nvSpPr>
            <p:spPr bwMode="auto">
              <a:xfrm>
                <a:off x="1716" y="127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19" name="Freeform 413"/>
              <p:cNvSpPr>
                <a:spLocks/>
              </p:cNvSpPr>
              <p:nvPr/>
            </p:nvSpPr>
            <p:spPr bwMode="auto">
              <a:xfrm>
                <a:off x="1796" y="1343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20" name="Freeform 414"/>
              <p:cNvSpPr>
                <a:spLocks noEditPoints="1"/>
              </p:cNvSpPr>
              <p:nvPr/>
            </p:nvSpPr>
            <p:spPr bwMode="auto">
              <a:xfrm>
                <a:off x="1791" y="133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21" name="Freeform 415"/>
              <p:cNvSpPr>
                <a:spLocks/>
              </p:cNvSpPr>
              <p:nvPr/>
            </p:nvSpPr>
            <p:spPr bwMode="auto">
              <a:xfrm>
                <a:off x="1855" y="144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22" name="Freeform 416"/>
              <p:cNvSpPr>
                <a:spLocks noEditPoints="1"/>
              </p:cNvSpPr>
              <p:nvPr/>
            </p:nvSpPr>
            <p:spPr bwMode="auto">
              <a:xfrm>
                <a:off x="1851" y="1438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23" name="Freeform 417"/>
              <p:cNvSpPr>
                <a:spLocks/>
              </p:cNvSpPr>
              <p:nvPr/>
            </p:nvSpPr>
            <p:spPr bwMode="auto">
              <a:xfrm>
                <a:off x="1557" y="1153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24" name="Freeform 418"/>
              <p:cNvSpPr>
                <a:spLocks noEditPoints="1"/>
              </p:cNvSpPr>
              <p:nvPr/>
            </p:nvSpPr>
            <p:spPr bwMode="auto">
              <a:xfrm>
                <a:off x="1552" y="1149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25" name="Freeform 419"/>
              <p:cNvSpPr>
                <a:spLocks/>
              </p:cNvSpPr>
              <p:nvPr/>
            </p:nvSpPr>
            <p:spPr bwMode="auto">
              <a:xfrm>
                <a:off x="1706" y="12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26" name="Freeform 420"/>
              <p:cNvSpPr>
                <a:spLocks noEditPoints="1"/>
              </p:cNvSpPr>
              <p:nvPr/>
            </p:nvSpPr>
            <p:spPr bwMode="auto">
              <a:xfrm>
                <a:off x="1701" y="128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27" name="Freeform 421"/>
              <p:cNvSpPr>
                <a:spLocks/>
              </p:cNvSpPr>
              <p:nvPr/>
            </p:nvSpPr>
            <p:spPr bwMode="auto">
              <a:xfrm>
                <a:off x="1646" y="127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28" name="Freeform 422"/>
              <p:cNvSpPr>
                <a:spLocks noEditPoints="1"/>
              </p:cNvSpPr>
              <p:nvPr/>
            </p:nvSpPr>
            <p:spPr bwMode="auto">
              <a:xfrm>
                <a:off x="1642" y="1271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29" name="Freeform 423"/>
              <p:cNvSpPr>
                <a:spLocks/>
              </p:cNvSpPr>
              <p:nvPr/>
            </p:nvSpPr>
            <p:spPr bwMode="auto">
              <a:xfrm>
                <a:off x="1654" y="129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30" name="Freeform 424"/>
              <p:cNvSpPr>
                <a:spLocks noEditPoints="1"/>
              </p:cNvSpPr>
              <p:nvPr/>
            </p:nvSpPr>
            <p:spPr bwMode="auto">
              <a:xfrm>
                <a:off x="1649" y="129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31" name="Freeform 425"/>
              <p:cNvSpPr>
                <a:spLocks/>
              </p:cNvSpPr>
              <p:nvPr/>
            </p:nvSpPr>
            <p:spPr bwMode="auto">
              <a:xfrm>
                <a:off x="1699" y="1276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32" name="Freeform 426"/>
              <p:cNvSpPr>
                <a:spLocks noEditPoints="1"/>
              </p:cNvSpPr>
              <p:nvPr/>
            </p:nvSpPr>
            <p:spPr bwMode="auto">
              <a:xfrm>
                <a:off x="1694" y="1271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33" name="Freeform 427"/>
              <p:cNvSpPr>
                <a:spLocks/>
              </p:cNvSpPr>
              <p:nvPr/>
            </p:nvSpPr>
            <p:spPr bwMode="auto">
              <a:xfrm>
                <a:off x="1766" y="136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34" name="Freeform 428"/>
              <p:cNvSpPr>
                <a:spLocks noEditPoints="1"/>
              </p:cNvSpPr>
              <p:nvPr/>
            </p:nvSpPr>
            <p:spPr bwMode="auto">
              <a:xfrm>
                <a:off x="1761" y="1365"/>
                <a:ext cx="117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35" name="Freeform 429"/>
              <p:cNvSpPr>
                <a:spLocks/>
              </p:cNvSpPr>
              <p:nvPr/>
            </p:nvSpPr>
            <p:spPr bwMode="auto">
              <a:xfrm>
                <a:off x="1676" y="122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36" name="Freeform 430"/>
              <p:cNvSpPr>
                <a:spLocks noEditPoints="1"/>
              </p:cNvSpPr>
              <p:nvPr/>
            </p:nvSpPr>
            <p:spPr bwMode="auto">
              <a:xfrm>
                <a:off x="1671" y="121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37" name="Freeform 431"/>
              <p:cNvSpPr>
                <a:spLocks/>
              </p:cNvSpPr>
              <p:nvPr/>
            </p:nvSpPr>
            <p:spPr bwMode="auto">
              <a:xfrm>
                <a:off x="1684" y="143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38" name="Freeform 432"/>
              <p:cNvSpPr>
                <a:spLocks noEditPoints="1"/>
              </p:cNvSpPr>
              <p:nvPr/>
            </p:nvSpPr>
            <p:spPr bwMode="auto">
              <a:xfrm>
                <a:off x="1679" y="1432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39" name="Freeform 433"/>
              <p:cNvSpPr>
                <a:spLocks/>
              </p:cNvSpPr>
              <p:nvPr/>
            </p:nvSpPr>
            <p:spPr bwMode="auto">
              <a:xfrm>
                <a:off x="1789" y="1384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40" name="Freeform 434"/>
              <p:cNvSpPr>
                <a:spLocks noEditPoints="1"/>
              </p:cNvSpPr>
              <p:nvPr/>
            </p:nvSpPr>
            <p:spPr bwMode="auto">
              <a:xfrm>
                <a:off x="1784" y="137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41" name="Freeform 435"/>
              <p:cNvSpPr>
                <a:spLocks/>
              </p:cNvSpPr>
              <p:nvPr/>
            </p:nvSpPr>
            <p:spPr bwMode="auto">
              <a:xfrm>
                <a:off x="1721" y="128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42" name="Freeform 436"/>
              <p:cNvSpPr>
                <a:spLocks noEditPoints="1"/>
              </p:cNvSpPr>
              <p:nvPr/>
            </p:nvSpPr>
            <p:spPr bwMode="auto">
              <a:xfrm>
                <a:off x="1716" y="128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43" name="Freeform 437"/>
              <p:cNvSpPr>
                <a:spLocks/>
              </p:cNvSpPr>
              <p:nvPr/>
            </p:nvSpPr>
            <p:spPr bwMode="auto">
              <a:xfrm>
                <a:off x="2073" y="1588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44" name="Freeform 438"/>
              <p:cNvSpPr>
                <a:spLocks noEditPoints="1"/>
              </p:cNvSpPr>
              <p:nvPr/>
            </p:nvSpPr>
            <p:spPr bwMode="auto">
              <a:xfrm>
                <a:off x="2068" y="1583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45" name="Freeform 439"/>
              <p:cNvSpPr>
                <a:spLocks/>
              </p:cNvSpPr>
              <p:nvPr/>
            </p:nvSpPr>
            <p:spPr bwMode="auto">
              <a:xfrm>
                <a:off x="1908" y="1469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46" name="Freeform 440"/>
              <p:cNvSpPr>
                <a:spLocks noEditPoints="1"/>
              </p:cNvSpPr>
              <p:nvPr/>
            </p:nvSpPr>
            <p:spPr bwMode="auto">
              <a:xfrm>
                <a:off x="1903" y="146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47" name="Freeform 441"/>
              <p:cNvSpPr>
                <a:spLocks/>
              </p:cNvSpPr>
              <p:nvPr/>
            </p:nvSpPr>
            <p:spPr bwMode="auto">
              <a:xfrm>
                <a:off x="1676" y="144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48" name="Freeform 442"/>
              <p:cNvSpPr>
                <a:spLocks noEditPoints="1"/>
              </p:cNvSpPr>
              <p:nvPr/>
            </p:nvSpPr>
            <p:spPr bwMode="auto">
              <a:xfrm>
                <a:off x="1671" y="144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49" name="Freeform 443"/>
              <p:cNvSpPr>
                <a:spLocks/>
              </p:cNvSpPr>
              <p:nvPr/>
            </p:nvSpPr>
            <p:spPr bwMode="auto">
              <a:xfrm>
                <a:off x="1729" y="1369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50" name="Freeform 444"/>
              <p:cNvSpPr>
                <a:spLocks noEditPoints="1"/>
              </p:cNvSpPr>
              <p:nvPr/>
            </p:nvSpPr>
            <p:spPr bwMode="auto">
              <a:xfrm>
                <a:off x="1724" y="1365"/>
                <a:ext cx="116" cy="113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51" name="Freeform 445"/>
              <p:cNvSpPr>
                <a:spLocks/>
              </p:cNvSpPr>
              <p:nvPr/>
            </p:nvSpPr>
            <p:spPr bwMode="auto">
              <a:xfrm>
                <a:off x="1744" y="1273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52" name="Freeform 446"/>
              <p:cNvSpPr>
                <a:spLocks noEditPoints="1"/>
              </p:cNvSpPr>
              <p:nvPr/>
            </p:nvSpPr>
            <p:spPr bwMode="auto">
              <a:xfrm>
                <a:off x="1739" y="1268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53" name="Freeform 447"/>
              <p:cNvSpPr>
                <a:spLocks/>
              </p:cNvSpPr>
              <p:nvPr/>
            </p:nvSpPr>
            <p:spPr bwMode="auto">
              <a:xfrm>
                <a:off x="1624" y="132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54" name="Freeform 448"/>
              <p:cNvSpPr>
                <a:spLocks noEditPoints="1"/>
              </p:cNvSpPr>
              <p:nvPr/>
            </p:nvSpPr>
            <p:spPr bwMode="auto">
              <a:xfrm>
                <a:off x="1619" y="132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55" name="Freeform 449"/>
              <p:cNvSpPr>
                <a:spLocks/>
              </p:cNvSpPr>
              <p:nvPr/>
            </p:nvSpPr>
            <p:spPr bwMode="auto">
              <a:xfrm>
                <a:off x="1497" y="1276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56" name="Freeform 450"/>
              <p:cNvSpPr>
                <a:spLocks noEditPoints="1"/>
              </p:cNvSpPr>
              <p:nvPr/>
            </p:nvSpPr>
            <p:spPr bwMode="auto">
              <a:xfrm>
                <a:off x="1492" y="127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57" name="Freeform 451"/>
              <p:cNvSpPr>
                <a:spLocks/>
              </p:cNvSpPr>
              <p:nvPr/>
            </p:nvSpPr>
            <p:spPr bwMode="auto">
              <a:xfrm>
                <a:off x="1624" y="136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58" name="Freeform 452"/>
              <p:cNvSpPr>
                <a:spLocks noEditPoints="1"/>
              </p:cNvSpPr>
              <p:nvPr/>
            </p:nvSpPr>
            <p:spPr bwMode="auto">
              <a:xfrm>
                <a:off x="1619" y="135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59" name="Freeform 453"/>
              <p:cNvSpPr>
                <a:spLocks/>
              </p:cNvSpPr>
              <p:nvPr/>
            </p:nvSpPr>
            <p:spPr bwMode="auto">
              <a:xfrm>
                <a:off x="1564" y="127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60" name="Freeform 454"/>
              <p:cNvSpPr>
                <a:spLocks noEditPoints="1"/>
              </p:cNvSpPr>
              <p:nvPr/>
            </p:nvSpPr>
            <p:spPr bwMode="auto">
              <a:xfrm>
                <a:off x="1559" y="1265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61" name="Freeform 455"/>
              <p:cNvSpPr>
                <a:spLocks/>
              </p:cNvSpPr>
              <p:nvPr/>
            </p:nvSpPr>
            <p:spPr bwMode="auto">
              <a:xfrm>
                <a:off x="1661" y="139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62" name="Freeform 456"/>
              <p:cNvSpPr>
                <a:spLocks noEditPoints="1"/>
              </p:cNvSpPr>
              <p:nvPr/>
            </p:nvSpPr>
            <p:spPr bwMode="auto">
              <a:xfrm>
                <a:off x="1656" y="138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63" name="Freeform 457"/>
              <p:cNvSpPr>
                <a:spLocks/>
              </p:cNvSpPr>
              <p:nvPr/>
            </p:nvSpPr>
            <p:spPr bwMode="auto">
              <a:xfrm>
                <a:off x="1564" y="126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64" name="Freeform 458"/>
              <p:cNvSpPr>
                <a:spLocks noEditPoints="1"/>
              </p:cNvSpPr>
              <p:nvPr/>
            </p:nvSpPr>
            <p:spPr bwMode="auto">
              <a:xfrm>
                <a:off x="1559" y="126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65" name="Freeform 459"/>
              <p:cNvSpPr>
                <a:spLocks/>
              </p:cNvSpPr>
              <p:nvPr/>
            </p:nvSpPr>
            <p:spPr bwMode="auto">
              <a:xfrm>
                <a:off x="1549" y="1215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66" name="Freeform 460"/>
              <p:cNvSpPr>
                <a:spLocks noEditPoints="1"/>
              </p:cNvSpPr>
              <p:nvPr/>
            </p:nvSpPr>
            <p:spPr bwMode="auto">
              <a:xfrm>
                <a:off x="1544" y="121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67" name="Freeform 461"/>
              <p:cNvSpPr>
                <a:spLocks/>
              </p:cNvSpPr>
              <p:nvPr/>
            </p:nvSpPr>
            <p:spPr bwMode="auto">
              <a:xfrm>
                <a:off x="1542" y="1191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68" name="Freeform 462"/>
              <p:cNvSpPr>
                <a:spLocks noEditPoints="1"/>
              </p:cNvSpPr>
              <p:nvPr/>
            </p:nvSpPr>
            <p:spPr bwMode="auto">
              <a:xfrm>
                <a:off x="1537" y="1186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69" name="Freeform 463"/>
              <p:cNvSpPr>
                <a:spLocks/>
              </p:cNvSpPr>
              <p:nvPr/>
            </p:nvSpPr>
            <p:spPr bwMode="auto">
              <a:xfrm>
                <a:off x="1542" y="1284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70" name="Freeform 464"/>
              <p:cNvSpPr>
                <a:spLocks noEditPoints="1"/>
              </p:cNvSpPr>
              <p:nvPr/>
            </p:nvSpPr>
            <p:spPr bwMode="auto">
              <a:xfrm>
                <a:off x="1537" y="1280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71" name="Freeform 465"/>
              <p:cNvSpPr>
                <a:spLocks/>
              </p:cNvSpPr>
              <p:nvPr/>
            </p:nvSpPr>
            <p:spPr bwMode="auto">
              <a:xfrm>
                <a:off x="1564" y="125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72" name="Freeform 466"/>
              <p:cNvSpPr>
                <a:spLocks noEditPoints="1"/>
              </p:cNvSpPr>
              <p:nvPr/>
            </p:nvSpPr>
            <p:spPr bwMode="auto">
              <a:xfrm>
                <a:off x="1559" y="125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73" name="Freeform 467"/>
              <p:cNvSpPr>
                <a:spLocks/>
              </p:cNvSpPr>
              <p:nvPr/>
            </p:nvSpPr>
            <p:spPr bwMode="auto">
              <a:xfrm>
                <a:off x="1512" y="1247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74" name="Freeform 468"/>
              <p:cNvSpPr>
                <a:spLocks noEditPoints="1"/>
              </p:cNvSpPr>
              <p:nvPr/>
            </p:nvSpPr>
            <p:spPr bwMode="auto">
              <a:xfrm>
                <a:off x="1507" y="1242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75" name="Freeform 469"/>
              <p:cNvSpPr>
                <a:spLocks/>
              </p:cNvSpPr>
              <p:nvPr/>
            </p:nvSpPr>
            <p:spPr bwMode="auto">
              <a:xfrm>
                <a:off x="1706" y="152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76" name="Freeform 470"/>
              <p:cNvSpPr>
                <a:spLocks noEditPoints="1"/>
              </p:cNvSpPr>
              <p:nvPr/>
            </p:nvSpPr>
            <p:spPr bwMode="auto">
              <a:xfrm>
                <a:off x="1701" y="151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77" name="Freeform 471"/>
              <p:cNvSpPr>
                <a:spLocks/>
              </p:cNvSpPr>
              <p:nvPr/>
            </p:nvSpPr>
            <p:spPr bwMode="auto">
              <a:xfrm>
                <a:off x="1646" y="137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78" name="Freeform 472"/>
              <p:cNvSpPr>
                <a:spLocks noEditPoints="1"/>
              </p:cNvSpPr>
              <p:nvPr/>
            </p:nvSpPr>
            <p:spPr bwMode="auto">
              <a:xfrm>
                <a:off x="1642" y="1367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79" name="Freeform 473"/>
              <p:cNvSpPr>
                <a:spLocks/>
              </p:cNvSpPr>
              <p:nvPr/>
            </p:nvSpPr>
            <p:spPr bwMode="auto">
              <a:xfrm>
                <a:off x="1422" y="117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80" name="Freeform 474"/>
              <p:cNvSpPr>
                <a:spLocks noEditPoints="1"/>
              </p:cNvSpPr>
              <p:nvPr/>
            </p:nvSpPr>
            <p:spPr bwMode="auto">
              <a:xfrm>
                <a:off x="1417" y="117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81" name="Freeform 475"/>
              <p:cNvSpPr>
                <a:spLocks/>
              </p:cNvSpPr>
              <p:nvPr/>
            </p:nvSpPr>
            <p:spPr bwMode="auto">
              <a:xfrm>
                <a:off x="1998" y="1746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82" name="Freeform 476"/>
              <p:cNvSpPr>
                <a:spLocks noEditPoints="1"/>
              </p:cNvSpPr>
              <p:nvPr/>
            </p:nvSpPr>
            <p:spPr bwMode="auto">
              <a:xfrm>
                <a:off x="1993" y="1741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83" name="Freeform 477"/>
              <p:cNvSpPr>
                <a:spLocks/>
              </p:cNvSpPr>
              <p:nvPr/>
            </p:nvSpPr>
            <p:spPr bwMode="auto">
              <a:xfrm>
                <a:off x="1699" y="1351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84" name="Freeform 478"/>
              <p:cNvSpPr>
                <a:spLocks noEditPoints="1"/>
              </p:cNvSpPr>
              <p:nvPr/>
            </p:nvSpPr>
            <p:spPr bwMode="auto">
              <a:xfrm>
                <a:off x="1694" y="134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85" name="Freeform 479"/>
              <p:cNvSpPr>
                <a:spLocks/>
              </p:cNvSpPr>
              <p:nvPr/>
            </p:nvSpPr>
            <p:spPr bwMode="auto">
              <a:xfrm>
                <a:off x="1572" y="1308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86" name="Freeform 480"/>
              <p:cNvSpPr>
                <a:spLocks noEditPoints="1"/>
              </p:cNvSpPr>
              <p:nvPr/>
            </p:nvSpPr>
            <p:spPr bwMode="auto">
              <a:xfrm>
                <a:off x="1567" y="1303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87" name="Freeform 481"/>
              <p:cNvSpPr>
                <a:spLocks/>
              </p:cNvSpPr>
              <p:nvPr/>
            </p:nvSpPr>
            <p:spPr bwMode="auto">
              <a:xfrm>
                <a:off x="1542" y="1305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88" name="Freeform 482"/>
              <p:cNvSpPr>
                <a:spLocks noEditPoints="1"/>
              </p:cNvSpPr>
              <p:nvPr/>
            </p:nvSpPr>
            <p:spPr bwMode="auto">
              <a:xfrm>
                <a:off x="1537" y="1300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89" name="Freeform 483"/>
              <p:cNvSpPr>
                <a:spLocks/>
              </p:cNvSpPr>
              <p:nvPr/>
            </p:nvSpPr>
            <p:spPr bwMode="auto">
              <a:xfrm>
                <a:off x="1534" y="129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90" name="Freeform 484"/>
              <p:cNvSpPr>
                <a:spLocks noEditPoints="1"/>
              </p:cNvSpPr>
              <p:nvPr/>
            </p:nvSpPr>
            <p:spPr bwMode="auto">
              <a:xfrm>
                <a:off x="1529" y="129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91" name="Freeform 485"/>
              <p:cNvSpPr>
                <a:spLocks/>
              </p:cNvSpPr>
              <p:nvPr/>
            </p:nvSpPr>
            <p:spPr bwMode="auto">
              <a:xfrm>
                <a:off x="1624" y="140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92" name="Freeform 486"/>
              <p:cNvSpPr>
                <a:spLocks noEditPoints="1"/>
              </p:cNvSpPr>
              <p:nvPr/>
            </p:nvSpPr>
            <p:spPr bwMode="auto">
              <a:xfrm>
                <a:off x="1619" y="140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93" name="Freeform 487"/>
              <p:cNvSpPr>
                <a:spLocks/>
              </p:cNvSpPr>
              <p:nvPr/>
            </p:nvSpPr>
            <p:spPr bwMode="auto">
              <a:xfrm>
                <a:off x="1602" y="141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94" name="Freeform 488"/>
              <p:cNvSpPr>
                <a:spLocks noEditPoints="1"/>
              </p:cNvSpPr>
              <p:nvPr/>
            </p:nvSpPr>
            <p:spPr bwMode="auto">
              <a:xfrm>
                <a:off x="1597" y="140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95" name="Freeform 489"/>
              <p:cNvSpPr>
                <a:spLocks/>
              </p:cNvSpPr>
              <p:nvPr/>
            </p:nvSpPr>
            <p:spPr bwMode="auto">
              <a:xfrm>
                <a:off x="1415" y="1209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96" name="Freeform 490"/>
              <p:cNvSpPr>
                <a:spLocks noEditPoints="1"/>
              </p:cNvSpPr>
              <p:nvPr/>
            </p:nvSpPr>
            <p:spPr bwMode="auto">
              <a:xfrm>
                <a:off x="1410" y="120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97" name="Freeform 491"/>
              <p:cNvSpPr>
                <a:spLocks/>
              </p:cNvSpPr>
              <p:nvPr/>
            </p:nvSpPr>
            <p:spPr bwMode="auto">
              <a:xfrm>
                <a:off x="1504" y="126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98" name="Freeform 492"/>
              <p:cNvSpPr>
                <a:spLocks noEditPoints="1"/>
              </p:cNvSpPr>
              <p:nvPr/>
            </p:nvSpPr>
            <p:spPr bwMode="auto">
              <a:xfrm>
                <a:off x="1499" y="125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99" name="Freeform 493"/>
              <p:cNvSpPr>
                <a:spLocks/>
              </p:cNvSpPr>
              <p:nvPr/>
            </p:nvSpPr>
            <p:spPr bwMode="auto">
              <a:xfrm>
                <a:off x="1886" y="1594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00" name="Freeform 494"/>
              <p:cNvSpPr>
                <a:spLocks noEditPoints="1"/>
              </p:cNvSpPr>
              <p:nvPr/>
            </p:nvSpPr>
            <p:spPr bwMode="auto">
              <a:xfrm>
                <a:off x="1881" y="1589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01" name="Freeform 495"/>
              <p:cNvSpPr>
                <a:spLocks/>
              </p:cNvSpPr>
              <p:nvPr/>
            </p:nvSpPr>
            <p:spPr bwMode="auto">
              <a:xfrm>
                <a:off x="1938" y="1571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02" name="Freeform 496"/>
              <p:cNvSpPr>
                <a:spLocks noEditPoints="1"/>
              </p:cNvSpPr>
              <p:nvPr/>
            </p:nvSpPr>
            <p:spPr bwMode="auto">
              <a:xfrm>
                <a:off x="1933" y="156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03" name="Freeform 497"/>
              <p:cNvSpPr>
                <a:spLocks/>
              </p:cNvSpPr>
              <p:nvPr/>
            </p:nvSpPr>
            <p:spPr bwMode="auto">
              <a:xfrm>
                <a:off x="1415" y="91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04" name="Freeform 498"/>
              <p:cNvSpPr>
                <a:spLocks noEditPoints="1"/>
              </p:cNvSpPr>
              <p:nvPr/>
            </p:nvSpPr>
            <p:spPr bwMode="auto">
              <a:xfrm>
                <a:off x="1410" y="91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05" name="Freeform 499"/>
              <p:cNvSpPr>
                <a:spLocks/>
              </p:cNvSpPr>
              <p:nvPr/>
            </p:nvSpPr>
            <p:spPr bwMode="auto">
              <a:xfrm>
                <a:off x="1422" y="116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06" name="Freeform 500"/>
              <p:cNvSpPr>
                <a:spLocks noEditPoints="1"/>
              </p:cNvSpPr>
              <p:nvPr/>
            </p:nvSpPr>
            <p:spPr bwMode="auto">
              <a:xfrm>
                <a:off x="1417" y="115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07" name="Freeform 501"/>
              <p:cNvSpPr>
                <a:spLocks/>
              </p:cNvSpPr>
              <p:nvPr/>
            </p:nvSpPr>
            <p:spPr bwMode="auto">
              <a:xfrm>
                <a:off x="1519" y="122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08" name="Freeform 502"/>
              <p:cNvSpPr>
                <a:spLocks noEditPoints="1"/>
              </p:cNvSpPr>
              <p:nvPr/>
            </p:nvSpPr>
            <p:spPr bwMode="auto">
              <a:xfrm>
                <a:off x="1514" y="1218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09" name="Freeform 503"/>
              <p:cNvSpPr>
                <a:spLocks/>
              </p:cNvSpPr>
              <p:nvPr/>
            </p:nvSpPr>
            <p:spPr bwMode="auto">
              <a:xfrm>
                <a:off x="1400" y="1121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10" name="Freeform 504"/>
              <p:cNvSpPr>
                <a:spLocks noEditPoints="1"/>
              </p:cNvSpPr>
              <p:nvPr/>
            </p:nvSpPr>
            <p:spPr bwMode="auto">
              <a:xfrm>
                <a:off x="1395" y="111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11" name="Freeform 505"/>
              <p:cNvSpPr>
                <a:spLocks/>
              </p:cNvSpPr>
              <p:nvPr/>
            </p:nvSpPr>
            <p:spPr bwMode="auto">
              <a:xfrm>
                <a:off x="1504" y="121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12" name="Freeform 506"/>
              <p:cNvSpPr>
                <a:spLocks noEditPoints="1"/>
              </p:cNvSpPr>
              <p:nvPr/>
            </p:nvSpPr>
            <p:spPr bwMode="auto">
              <a:xfrm>
                <a:off x="1499" y="120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13" name="Freeform 507"/>
              <p:cNvSpPr>
                <a:spLocks/>
              </p:cNvSpPr>
              <p:nvPr/>
            </p:nvSpPr>
            <p:spPr bwMode="auto">
              <a:xfrm>
                <a:off x="1475" y="1168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14" name="Freeform 508"/>
              <p:cNvSpPr>
                <a:spLocks noEditPoints="1"/>
              </p:cNvSpPr>
              <p:nvPr/>
            </p:nvSpPr>
            <p:spPr bwMode="auto">
              <a:xfrm>
                <a:off x="1470" y="116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15" name="Freeform 509"/>
              <p:cNvSpPr>
                <a:spLocks/>
              </p:cNvSpPr>
              <p:nvPr/>
            </p:nvSpPr>
            <p:spPr bwMode="auto">
              <a:xfrm>
                <a:off x="1489" y="120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16" name="Freeform 510"/>
              <p:cNvSpPr>
                <a:spLocks noEditPoints="1"/>
              </p:cNvSpPr>
              <p:nvPr/>
            </p:nvSpPr>
            <p:spPr bwMode="auto">
              <a:xfrm>
                <a:off x="1485" y="1195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17" name="Freeform 511"/>
              <p:cNvSpPr>
                <a:spLocks/>
              </p:cNvSpPr>
              <p:nvPr/>
            </p:nvSpPr>
            <p:spPr bwMode="auto">
              <a:xfrm>
                <a:off x="1534" y="122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18" name="Freeform 512"/>
              <p:cNvSpPr>
                <a:spLocks noEditPoints="1"/>
              </p:cNvSpPr>
              <p:nvPr/>
            </p:nvSpPr>
            <p:spPr bwMode="auto">
              <a:xfrm>
                <a:off x="1529" y="122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19" name="Freeform 513"/>
              <p:cNvSpPr>
                <a:spLocks/>
              </p:cNvSpPr>
              <p:nvPr/>
            </p:nvSpPr>
            <p:spPr bwMode="auto">
              <a:xfrm>
                <a:off x="1602" y="129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20" name="Freeform 514"/>
              <p:cNvSpPr>
                <a:spLocks noEditPoints="1"/>
              </p:cNvSpPr>
              <p:nvPr/>
            </p:nvSpPr>
            <p:spPr bwMode="auto">
              <a:xfrm>
                <a:off x="1597" y="128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21" name="Freeform 515"/>
              <p:cNvSpPr>
                <a:spLocks/>
              </p:cNvSpPr>
              <p:nvPr/>
            </p:nvSpPr>
            <p:spPr bwMode="auto">
              <a:xfrm>
                <a:off x="1557" y="1276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22" name="Freeform 516"/>
              <p:cNvSpPr>
                <a:spLocks noEditPoints="1"/>
              </p:cNvSpPr>
              <p:nvPr/>
            </p:nvSpPr>
            <p:spPr bwMode="auto">
              <a:xfrm>
                <a:off x="1552" y="1271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23" name="Freeform 517"/>
              <p:cNvSpPr>
                <a:spLocks/>
              </p:cNvSpPr>
              <p:nvPr/>
            </p:nvSpPr>
            <p:spPr bwMode="auto">
              <a:xfrm>
                <a:off x="1594" y="133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24" name="Freeform 518"/>
              <p:cNvSpPr>
                <a:spLocks noEditPoints="1"/>
              </p:cNvSpPr>
              <p:nvPr/>
            </p:nvSpPr>
            <p:spPr bwMode="auto">
              <a:xfrm>
                <a:off x="1589" y="132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25" name="Freeform 519"/>
              <p:cNvSpPr>
                <a:spLocks/>
              </p:cNvSpPr>
              <p:nvPr/>
            </p:nvSpPr>
            <p:spPr bwMode="auto">
              <a:xfrm>
                <a:off x="1676" y="128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26" name="Freeform 520"/>
              <p:cNvSpPr>
                <a:spLocks noEditPoints="1"/>
              </p:cNvSpPr>
              <p:nvPr/>
            </p:nvSpPr>
            <p:spPr bwMode="auto">
              <a:xfrm>
                <a:off x="1671" y="128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27" name="Freeform 521"/>
              <p:cNvSpPr>
                <a:spLocks/>
              </p:cNvSpPr>
              <p:nvPr/>
            </p:nvSpPr>
            <p:spPr bwMode="auto">
              <a:xfrm>
                <a:off x="1729" y="1296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28" name="Freeform 522"/>
              <p:cNvSpPr>
                <a:spLocks noEditPoints="1"/>
              </p:cNvSpPr>
              <p:nvPr/>
            </p:nvSpPr>
            <p:spPr bwMode="auto">
              <a:xfrm>
                <a:off x="1724" y="1291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29" name="Freeform 523"/>
              <p:cNvSpPr>
                <a:spLocks/>
              </p:cNvSpPr>
              <p:nvPr/>
            </p:nvSpPr>
            <p:spPr bwMode="auto">
              <a:xfrm>
                <a:off x="2125" y="1536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30" name="Freeform 524"/>
              <p:cNvSpPr>
                <a:spLocks noEditPoints="1"/>
              </p:cNvSpPr>
              <p:nvPr/>
            </p:nvSpPr>
            <p:spPr bwMode="auto">
              <a:xfrm>
                <a:off x="2120" y="153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31" name="Freeform 525"/>
              <p:cNvSpPr>
                <a:spLocks/>
              </p:cNvSpPr>
              <p:nvPr/>
            </p:nvSpPr>
            <p:spPr bwMode="auto">
              <a:xfrm>
                <a:off x="1699" y="1109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32" name="Freeform 526"/>
              <p:cNvSpPr>
                <a:spLocks noEditPoints="1"/>
              </p:cNvSpPr>
              <p:nvPr/>
            </p:nvSpPr>
            <p:spPr bwMode="auto">
              <a:xfrm>
                <a:off x="1694" y="110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33" name="Freeform 527"/>
              <p:cNvSpPr>
                <a:spLocks/>
              </p:cNvSpPr>
              <p:nvPr/>
            </p:nvSpPr>
            <p:spPr bwMode="auto">
              <a:xfrm>
                <a:off x="1751" y="135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34" name="Freeform 528"/>
              <p:cNvSpPr>
                <a:spLocks noEditPoints="1"/>
              </p:cNvSpPr>
              <p:nvPr/>
            </p:nvSpPr>
            <p:spPr bwMode="auto">
              <a:xfrm>
                <a:off x="1746" y="135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35" name="Freeform 529"/>
              <p:cNvSpPr>
                <a:spLocks/>
              </p:cNvSpPr>
              <p:nvPr/>
            </p:nvSpPr>
            <p:spPr bwMode="auto">
              <a:xfrm>
                <a:off x="1579" y="127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36" name="Freeform 530"/>
              <p:cNvSpPr>
                <a:spLocks noEditPoints="1"/>
              </p:cNvSpPr>
              <p:nvPr/>
            </p:nvSpPr>
            <p:spPr bwMode="auto">
              <a:xfrm>
                <a:off x="1574" y="127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37" name="Freeform 531"/>
              <p:cNvSpPr>
                <a:spLocks/>
              </p:cNvSpPr>
              <p:nvPr/>
            </p:nvSpPr>
            <p:spPr bwMode="auto">
              <a:xfrm>
                <a:off x="1266" y="920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38" name="Freeform 532"/>
              <p:cNvSpPr>
                <a:spLocks noEditPoints="1"/>
              </p:cNvSpPr>
              <p:nvPr/>
            </p:nvSpPr>
            <p:spPr bwMode="auto">
              <a:xfrm>
                <a:off x="1261" y="915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39" name="Freeform 533"/>
              <p:cNvSpPr>
                <a:spLocks/>
              </p:cNvSpPr>
              <p:nvPr/>
            </p:nvSpPr>
            <p:spPr bwMode="auto">
              <a:xfrm>
                <a:off x="1295" y="112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40" name="Freeform 534"/>
              <p:cNvSpPr>
                <a:spLocks noEditPoints="1"/>
              </p:cNvSpPr>
              <p:nvPr/>
            </p:nvSpPr>
            <p:spPr bwMode="auto">
              <a:xfrm>
                <a:off x="1290" y="111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41" name="Freeform 535"/>
              <p:cNvSpPr>
                <a:spLocks/>
              </p:cNvSpPr>
              <p:nvPr/>
            </p:nvSpPr>
            <p:spPr bwMode="auto">
              <a:xfrm>
                <a:off x="1325" y="115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42" name="Freeform 536"/>
              <p:cNvSpPr>
                <a:spLocks noEditPoints="1"/>
              </p:cNvSpPr>
              <p:nvPr/>
            </p:nvSpPr>
            <p:spPr bwMode="auto">
              <a:xfrm>
                <a:off x="1320" y="114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43" name="Freeform 537"/>
              <p:cNvSpPr>
                <a:spLocks/>
              </p:cNvSpPr>
              <p:nvPr/>
            </p:nvSpPr>
            <p:spPr bwMode="auto">
              <a:xfrm>
                <a:off x="1347" y="97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44" name="Freeform 538"/>
              <p:cNvSpPr>
                <a:spLocks noEditPoints="1"/>
              </p:cNvSpPr>
              <p:nvPr/>
            </p:nvSpPr>
            <p:spPr bwMode="auto">
              <a:xfrm>
                <a:off x="1342" y="97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45" name="Freeform 539"/>
              <p:cNvSpPr>
                <a:spLocks/>
              </p:cNvSpPr>
              <p:nvPr/>
            </p:nvSpPr>
            <p:spPr bwMode="auto">
              <a:xfrm>
                <a:off x="1310" y="103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46" name="Freeform 540"/>
              <p:cNvSpPr>
                <a:spLocks noEditPoints="1"/>
              </p:cNvSpPr>
              <p:nvPr/>
            </p:nvSpPr>
            <p:spPr bwMode="auto">
              <a:xfrm>
                <a:off x="1305" y="103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47" name="Freeform 541"/>
              <p:cNvSpPr>
                <a:spLocks/>
              </p:cNvSpPr>
              <p:nvPr/>
            </p:nvSpPr>
            <p:spPr bwMode="auto">
              <a:xfrm>
                <a:off x="1280" y="100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48" name="Freeform 542"/>
              <p:cNvSpPr>
                <a:spLocks noEditPoints="1"/>
              </p:cNvSpPr>
              <p:nvPr/>
            </p:nvSpPr>
            <p:spPr bwMode="auto">
              <a:xfrm>
                <a:off x="1276" y="100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49" name="Freeform 543"/>
              <p:cNvSpPr>
                <a:spLocks/>
              </p:cNvSpPr>
              <p:nvPr/>
            </p:nvSpPr>
            <p:spPr bwMode="auto">
              <a:xfrm>
                <a:off x="1617" y="129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50" name="Freeform 544"/>
              <p:cNvSpPr>
                <a:spLocks noEditPoints="1"/>
              </p:cNvSpPr>
              <p:nvPr/>
            </p:nvSpPr>
            <p:spPr bwMode="auto">
              <a:xfrm>
                <a:off x="1612" y="129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51" name="Freeform 545"/>
              <p:cNvSpPr>
                <a:spLocks/>
              </p:cNvSpPr>
              <p:nvPr/>
            </p:nvSpPr>
            <p:spPr bwMode="auto">
              <a:xfrm>
                <a:off x="1542" y="1212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52" name="Freeform 546"/>
              <p:cNvSpPr>
                <a:spLocks noEditPoints="1"/>
              </p:cNvSpPr>
              <p:nvPr/>
            </p:nvSpPr>
            <p:spPr bwMode="auto">
              <a:xfrm>
                <a:off x="1537" y="120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53" name="Freeform 547"/>
              <p:cNvSpPr>
                <a:spLocks/>
              </p:cNvSpPr>
              <p:nvPr/>
            </p:nvSpPr>
            <p:spPr bwMode="auto">
              <a:xfrm>
                <a:off x="1721" y="141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54" name="Freeform 548"/>
              <p:cNvSpPr>
                <a:spLocks noEditPoints="1"/>
              </p:cNvSpPr>
              <p:nvPr/>
            </p:nvSpPr>
            <p:spPr bwMode="auto">
              <a:xfrm>
                <a:off x="1716" y="141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55" name="Freeform 549"/>
              <p:cNvSpPr>
                <a:spLocks/>
              </p:cNvSpPr>
              <p:nvPr/>
            </p:nvSpPr>
            <p:spPr bwMode="auto">
              <a:xfrm>
                <a:off x="1564" y="121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56" name="Freeform 550"/>
              <p:cNvSpPr>
                <a:spLocks noEditPoints="1"/>
              </p:cNvSpPr>
              <p:nvPr/>
            </p:nvSpPr>
            <p:spPr bwMode="auto">
              <a:xfrm>
                <a:off x="1559" y="120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57" name="Freeform 551"/>
              <p:cNvSpPr>
                <a:spLocks/>
              </p:cNvSpPr>
              <p:nvPr/>
            </p:nvSpPr>
            <p:spPr bwMode="auto">
              <a:xfrm>
                <a:off x="1497" y="121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58" name="Freeform 552"/>
              <p:cNvSpPr>
                <a:spLocks noEditPoints="1"/>
              </p:cNvSpPr>
              <p:nvPr/>
            </p:nvSpPr>
            <p:spPr bwMode="auto">
              <a:xfrm>
                <a:off x="1492" y="120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59" name="Freeform 553"/>
              <p:cNvSpPr>
                <a:spLocks/>
              </p:cNvSpPr>
              <p:nvPr/>
            </p:nvSpPr>
            <p:spPr bwMode="auto">
              <a:xfrm>
                <a:off x="1953" y="135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60" name="Freeform 554"/>
              <p:cNvSpPr>
                <a:spLocks noEditPoints="1"/>
              </p:cNvSpPr>
              <p:nvPr/>
            </p:nvSpPr>
            <p:spPr bwMode="auto">
              <a:xfrm>
                <a:off x="1948" y="135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61" name="Freeform 555"/>
              <p:cNvSpPr>
                <a:spLocks/>
              </p:cNvSpPr>
              <p:nvPr/>
            </p:nvSpPr>
            <p:spPr bwMode="auto">
              <a:xfrm>
                <a:off x="1729" y="1500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62" name="Freeform 556"/>
              <p:cNvSpPr>
                <a:spLocks noEditPoints="1"/>
              </p:cNvSpPr>
              <p:nvPr/>
            </p:nvSpPr>
            <p:spPr bwMode="auto">
              <a:xfrm>
                <a:off x="1724" y="1496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63" name="Freeform 557"/>
              <p:cNvSpPr>
                <a:spLocks/>
              </p:cNvSpPr>
              <p:nvPr/>
            </p:nvSpPr>
            <p:spPr bwMode="auto">
              <a:xfrm>
                <a:off x="1654" y="1174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64" name="Freeform 558"/>
              <p:cNvSpPr>
                <a:spLocks noEditPoints="1"/>
              </p:cNvSpPr>
              <p:nvPr/>
            </p:nvSpPr>
            <p:spPr bwMode="auto">
              <a:xfrm>
                <a:off x="1649" y="116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65" name="Freeform 559"/>
              <p:cNvSpPr>
                <a:spLocks/>
              </p:cNvSpPr>
              <p:nvPr/>
            </p:nvSpPr>
            <p:spPr bwMode="auto">
              <a:xfrm>
                <a:off x="1617" y="126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66" name="Freeform 560"/>
              <p:cNvSpPr>
                <a:spLocks noEditPoints="1"/>
              </p:cNvSpPr>
              <p:nvPr/>
            </p:nvSpPr>
            <p:spPr bwMode="auto">
              <a:xfrm>
                <a:off x="1612" y="1259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67" name="Freeform 561"/>
              <p:cNvSpPr>
                <a:spLocks/>
              </p:cNvSpPr>
              <p:nvPr/>
            </p:nvSpPr>
            <p:spPr bwMode="auto">
              <a:xfrm>
                <a:off x="1669" y="136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68" name="Freeform 562"/>
              <p:cNvSpPr>
                <a:spLocks noEditPoints="1"/>
              </p:cNvSpPr>
              <p:nvPr/>
            </p:nvSpPr>
            <p:spPr bwMode="auto">
              <a:xfrm>
                <a:off x="1664" y="1365"/>
                <a:ext cx="117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69" name="Freeform 563"/>
              <p:cNvSpPr>
                <a:spLocks/>
              </p:cNvSpPr>
              <p:nvPr/>
            </p:nvSpPr>
            <p:spPr bwMode="auto">
              <a:xfrm>
                <a:off x="2865" y="187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70" name="Freeform 564"/>
              <p:cNvSpPr>
                <a:spLocks noEditPoints="1"/>
              </p:cNvSpPr>
              <p:nvPr/>
            </p:nvSpPr>
            <p:spPr bwMode="auto">
              <a:xfrm>
                <a:off x="2860" y="186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71" name="Freeform 565"/>
              <p:cNvSpPr>
                <a:spLocks/>
              </p:cNvSpPr>
              <p:nvPr/>
            </p:nvSpPr>
            <p:spPr bwMode="auto">
              <a:xfrm>
                <a:off x="3380" y="2569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72" name="Freeform 566"/>
              <p:cNvSpPr>
                <a:spLocks noEditPoints="1"/>
              </p:cNvSpPr>
              <p:nvPr/>
            </p:nvSpPr>
            <p:spPr bwMode="auto">
              <a:xfrm>
                <a:off x="3375" y="256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73" name="Freeform 567"/>
              <p:cNvSpPr>
                <a:spLocks/>
              </p:cNvSpPr>
              <p:nvPr/>
            </p:nvSpPr>
            <p:spPr bwMode="auto">
              <a:xfrm>
                <a:off x="1579" y="973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74" name="Freeform 568"/>
              <p:cNvSpPr>
                <a:spLocks noEditPoints="1"/>
              </p:cNvSpPr>
              <p:nvPr/>
            </p:nvSpPr>
            <p:spPr bwMode="auto">
              <a:xfrm>
                <a:off x="1574" y="96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75" name="Freeform 569"/>
              <p:cNvSpPr>
                <a:spLocks/>
              </p:cNvSpPr>
              <p:nvPr/>
            </p:nvSpPr>
            <p:spPr bwMode="auto">
              <a:xfrm>
                <a:off x="1430" y="109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76" name="Freeform 570"/>
              <p:cNvSpPr>
                <a:spLocks noEditPoints="1"/>
              </p:cNvSpPr>
              <p:nvPr/>
            </p:nvSpPr>
            <p:spPr bwMode="auto">
              <a:xfrm>
                <a:off x="1425" y="108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77" name="Freeform 571"/>
              <p:cNvSpPr>
                <a:spLocks/>
              </p:cNvSpPr>
              <p:nvPr/>
            </p:nvSpPr>
            <p:spPr bwMode="auto">
              <a:xfrm>
                <a:off x="1385" y="1384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78" name="Freeform 572"/>
              <p:cNvSpPr>
                <a:spLocks noEditPoints="1"/>
              </p:cNvSpPr>
              <p:nvPr/>
            </p:nvSpPr>
            <p:spPr bwMode="auto">
              <a:xfrm>
                <a:off x="1380" y="137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79" name="Freeform 573"/>
              <p:cNvSpPr>
                <a:spLocks/>
              </p:cNvSpPr>
              <p:nvPr/>
            </p:nvSpPr>
            <p:spPr bwMode="auto">
              <a:xfrm>
                <a:off x="1564" y="113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80" name="Freeform 574"/>
              <p:cNvSpPr>
                <a:spLocks noEditPoints="1"/>
              </p:cNvSpPr>
              <p:nvPr/>
            </p:nvSpPr>
            <p:spPr bwMode="auto">
              <a:xfrm>
                <a:off x="1559" y="1125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81" name="Freeform 575"/>
              <p:cNvSpPr>
                <a:spLocks/>
              </p:cNvSpPr>
              <p:nvPr/>
            </p:nvSpPr>
            <p:spPr bwMode="auto">
              <a:xfrm>
                <a:off x="2925" y="2939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82" name="Freeform 576"/>
              <p:cNvSpPr>
                <a:spLocks noEditPoints="1"/>
              </p:cNvSpPr>
              <p:nvPr/>
            </p:nvSpPr>
            <p:spPr bwMode="auto">
              <a:xfrm>
                <a:off x="2920" y="2935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83" name="Freeform 577"/>
              <p:cNvSpPr>
                <a:spLocks/>
              </p:cNvSpPr>
              <p:nvPr/>
            </p:nvSpPr>
            <p:spPr bwMode="auto">
              <a:xfrm>
                <a:off x="1467" y="112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84" name="Freeform 578"/>
              <p:cNvSpPr>
                <a:spLocks noEditPoints="1"/>
              </p:cNvSpPr>
              <p:nvPr/>
            </p:nvSpPr>
            <p:spPr bwMode="auto">
              <a:xfrm>
                <a:off x="1462" y="111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85" name="Freeform 579"/>
              <p:cNvSpPr>
                <a:spLocks/>
              </p:cNvSpPr>
              <p:nvPr/>
            </p:nvSpPr>
            <p:spPr bwMode="auto">
              <a:xfrm>
                <a:off x="1467" y="1209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86" name="Freeform 580"/>
              <p:cNvSpPr>
                <a:spLocks noEditPoints="1"/>
              </p:cNvSpPr>
              <p:nvPr/>
            </p:nvSpPr>
            <p:spPr bwMode="auto">
              <a:xfrm>
                <a:off x="1462" y="120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87" name="Freeform 581"/>
              <p:cNvSpPr>
                <a:spLocks/>
              </p:cNvSpPr>
              <p:nvPr/>
            </p:nvSpPr>
            <p:spPr bwMode="auto">
              <a:xfrm>
                <a:off x="1701" y="118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88" name="Freeform 582"/>
              <p:cNvSpPr>
                <a:spLocks noEditPoints="1"/>
              </p:cNvSpPr>
              <p:nvPr/>
            </p:nvSpPr>
            <p:spPr bwMode="auto">
              <a:xfrm>
                <a:off x="1696" y="1184"/>
                <a:ext cx="117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89" name="Freeform 583"/>
              <p:cNvSpPr>
                <a:spLocks/>
              </p:cNvSpPr>
              <p:nvPr/>
            </p:nvSpPr>
            <p:spPr bwMode="auto">
              <a:xfrm>
                <a:off x="1654" y="1250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90" name="Freeform 584"/>
              <p:cNvSpPr>
                <a:spLocks noEditPoints="1"/>
              </p:cNvSpPr>
              <p:nvPr/>
            </p:nvSpPr>
            <p:spPr bwMode="auto">
              <a:xfrm>
                <a:off x="1649" y="124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91" name="Freeform 585"/>
              <p:cNvSpPr>
                <a:spLocks/>
              </p:cNvSpPr>
              <p:nvPr/>
            </p:nvSpPr>
            <p:spPr bwMode="auto">
              <a:xfrm>
                <a:off x="1717" y="115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92" name="Freeform 586"/>
              <p:cNvSpPr>
                <a:spLocks noEditPoints="1"/>
              </p:cNvSpPr>
              <p:nvPr/>
            </p:nvSpPr>
            <p:spPr bwMode="auto">
              <a:xfrm>
                <a:off x="1712" y="115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93" name="Freeform 587"/>
              <p:cNvSpPr>
                <a:spLocks/>
              </p:cNvSpPr>
              <p:nvPr/>
            </p:nvSpPr>
            <p:spPr bwMode="auto">
              <a:xfrm>
                <a:off x="1728" y="119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94" name="Freeform 588"/>
              <p:cNvSpPr>
                <a:spLocks noEditPoints="1"/>
              </p:cNvSpPr>
              <p:nvPr/>
            </p:nvSpPr>
            <p:spPr bwMode="auto">
              <a:xfrm>
                <a:off x="1723" y="118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95" name="Freeform 589"/>
              <p:cNvSpPr>
                <a:spLocks/>
              </p:cNvSpPr>
              <p:nvPr/>
            </p:nvSpPr>
            <p:spPr bwMode="auto">
              <a:xfrm>
                <a:off x="1415" y="77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96" name="Freeform 590"/>
              <p:cNvSpPr>
                <a:spLocks noEditPoints="1"/>
              </p:cNvSpPr>
              <p:nvPr/>
            </p:nvSpPr>
            <p:spPr bwMode="auto">
              <a:xfrm>
                <a:off x="1411" y="772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97" name="Freeform 591"/>
              <p:cNvSpPr>
                <a:spLocks/>
              </p:cNvSpPr>
              <p:nvPr/>
            </p:nvSpPr>
            <p:spPr bwMode="auto">
              <a:xfrm>
                <a:off x="1508" y="1282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98" name="Freeform 592"/>
              <p:cNvSpPr>
                <a:spLocks noEditPoints="1"/>
              </p:cNvSpPr>
              <p:nvPr/>
            </p:nvSpPr>
            <p:spPr bwMode="auto">
              <a:xfrm>
                <a:off x="1503" y="127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399" name="Freeform 593"/>
              <p:cNvSpPr>
                <a:spLocks/>
              </p:cNvSpPr>
              <p:nvPr/>
            </p:nvSpPr>
            <p:spPr bwMode="auto">
              <a:xfrm>
                <a:off x="1505" y="119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00" name="Freeform 594"/>
              <p:cNvSpPr>
                <a:spLocks noEditPoints="1"/>
              </p:cNvSpPr>
              <p:nvPr/>
            </p:nvSpPr>
            <p:spPr bwMode="auto">
              <a:xfrm>
                <a:off x="1500" y="1190"/>
                <a:ext cx="117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01" name="Freeform 595"/>
              <p:cNvSpPr>
                <a:spLocks/>
              </p:cNvSpPr>
              <p:nvPr/>
            </p:nvSpPr>
            <p:spPr bwMode="auto">
              <a:xfrm>
                <a:off x="1676" y="119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02" name="Freeform 596"/>
              <p:cNvSpPr>
                <a:spLocks noEditPoints="1"/>
              </p:cNvSpPr>
              <p:nvPr/>
            </p:nvSpPr>
            <p:spPr bwMode="auto">
              <a:xfrm>
                <a:off x="1671" y="118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03" name="Freeform 597"/>
              <p:cNvSpPr>
                <a:spLocks/>
              </p:cNvSpPr>
              <p:nvPr/>
            </p:nvSpPr>
            <p:spPr bwMode="auto">
              <a:xfrm>
                <a:off x="1758" y="1276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04" name="Freeform 598"/>
              <p:cNvSpPr>
                <a:spLocks noEditPoints="1"/>
              </p:cNvSpPr>
              <p:nvPr/>
            </p:nvSpPr>
            <p:spPr bwMode="auto">
              <a:xfrm>
                <a:off x="1753" y="1271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05" name="Freeform 599"/>
              <p:cNvSpPr>
                <a:spLocks/>
              </p:cNvSpPr>
              <p:nvPr/>
            </p:nvSpPr>
            <p:spPr bwMode="auto">
              <a:xfrm>
                <a:off x="1534" y="120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06" name="Freeform 600"/>
              <p:cNvSpPr>
                <a:spLocks noEditPoints="1"/>
              </p:cNvSpPr>
              <p:nvPr/>
            </p:nvSpPr>
            <p:spPr bwMode="auto">
              <a:xfrm>
                <a:off x="1529" y="119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07" name="Freeform 601"/>
              <p:cNvSpPr>
                <a:spLocks/>
              </p:cNvSpPr>
              <p:nvPr/>
            </p:nvSpPr>
            <p:spPr bwMode="auto">
              <a:xfrm>
                <a:off x="1603" y="129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08" name="Freeform 602"/>
              <p:cNvSpPr>
                <a:spLocks noEditPoints="1"/>
              </p:cNvSpPr>
              <p:nvPr/>
            </p:nvSpPr>
            <p:spPr bwMode="auto">
              <a:xfrm>
                <a:off x="1598" y="129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09" name="Freeform 603"/>
              <p:cNvSpPr>
                <a:spLocks/>
              </p:cNvSpPr>
              <p:nvPr/>
            </p:nvSpPr>
            <p:spPr bwMode="auto">
              <a:xfrm>
                <a:off x="1603" y="141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10" name="Freeform 604"/>
              <p:cNvSpPr>
                <a:spLocks noEditPoints="1"/>
              </p:cNvSpPr>
              <p:nvPr/>
            </p:nvSpPr>
            <p:spPr bwMode="auto">
              <a:xfrm>
                <a:off x="1598" y="141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11" name="Freeform 605"/>
              <p:cNvSpPr>
                <a:spLocks/>
              </p:cNvSpPr>
              <p:nvPr/>
            </p:nvSpPr>
            <p:spPr bwMode="auto">
              <a:xfrm>
                <a:off x="2922" y="2169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12" name="Freeform 606"/>
              <p:cNvSpPr>
                <a:spLocks noEditPoints="1"/>
              </p:cNvSpPr>
              <p:nvPr/>
            </p:nvSpPr>
            <p:spPr bwMode="auto">
              <a:xfrm>
                <a:off x="2917" y="216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413" name="Freeform 607"/>
              <p:cNvSpPr>
                <a:spLocks/>
              </p:cNvSpPr>
              <p:nvPr/>
            </p:nvSpPr>
            <p:spPr bwMode="auto">
              <a:xfrm>
                <a:off x="1635" y="1311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grpSp>
          <p:nvGrpSpPr>
            <p:cNvPr id="11" name="Group 809"/>
            <p:cNvGrpSpPr>
              <a:grpSpLocks/>
            </p:cNvGrpSpPr>
            <p:nvPr/>
          </p:nvGrpSpPr>
          <p:grpSpPr bwMode="auto">
            <a:xfrm>
              <a:off x="2001838" y="1397000"/>
              <a:ext cx="2663825" cy="2144713"/>
              <a:chOff x="1261" y="880"/>
              <a:chExt cx="1678" cy="1351"/>
            </a:xfrm>
          </p:grpSpPr>
          <p:sp>
            <p:nvSpPr>
              <p:cNvPr id="2014" name="Freeform 609"/>
              <p:cNvSpPr>
                <a:spLocks noEditPoints="1"/>
              </p:cNvSpPr>
              <p:nvPr/>
            </p:nvSpPr>
            <p:spPr bwMode="auto">
              <a:xfrm>
                <a:off x="1629" y="130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15" name="Freeform 610"/>
              <p:cNvSpPr>
                <a:spLocks/>
              </p:cNvSpPr>
              <p:nvPr/>
            </p:nvSpPr>
            <p:spPr bwMode="auto">
              <a:xfrm>
                <a:off x="1632" y="110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16" name="Freeform 611"/>
              <p:cNvSpPr>
                <a:spLocks noEditPoints="1"/>
              </p:cNvSpPr>
              <p:nvPr/>
            </p:nvSpPr>
            <p:spPr bwMode="auto">
              <a:xfrm>
                <a:off x="1627" y="109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17" name="Freeform 612"/>
              <p:cNvSpPr>
                <a:spLocks/>
              </p:cNvSpPr>
              <p:nvPr/>
            </p:nvSpPr>
            <p:spPr bwMode="auto">
              <a:xfrm>
                <a:off x="1527" y="115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18" name="Freeform 613"/>
              <p:cNvSpPr>
                <a:spLocks noEditPoints="1"/>
              </p:cNvSpPr>
              <p:nvPr/>
            </p:nvSpPr>
            <p:spPr bwMode="auto">
              <a:xfrm>
                <a:off x="1522" y="115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19" name="Freeform 614"/>
              <p:cNvSpPr>
                <a:spLocks/>
              </p:cNvSpPr>
              <p:nvPr/>
            </p:nvSpPr>
            <p:spPr bwMode="auto">
              <a:xfrm>
                <a:off x="1519" y="111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20" name="Freeform 615"/>
              <p:cNvSpPr>
                <a:spLocks noEditPoints="1"/>
              </p:cNvSpPr>
              <p:nvPr/>
            </p:nvSpPr>
            <p:spPr bwMode="auto">
              <a:xfrm>
                <a:off x="1514" y="1110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21" name="Freeform 616"/>
              <p:cNvSpPr>
                <a:spLocks/>
              </p:cNvSpPr>
              <p:nvPr/>
            </p:nvSpPr>
            <p:spPr bwMode="auto">
              <a:xfrm>
                <a:off x="1489" y="116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22" name="Freeform 617"/>
              <p:cNvSpPr>
                <a:spLocks noEditPoints="1"/>
              </p:cNvSpPr>
              <p:nvPr/>
            </p:nvSpPr>
            <p:spPr bwMode="auto">
              <a:xfrm>
                <a:off x="1485" y="1160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23" name="Freeform 618"/>
              <p:cNvSpPr>
                <a:spLocks/>
              </p:cNvSpPr>
              <p:nvPr/>
            </p:nvSpPr>
            <p:spPr bwMode="auto">
              <a:xfrm>
                <a:off x="1587" y="108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24" name="Freeform 619"/>
              <p:cNvSpPr>
                <a:spLocks noEditPoints="1"/>
              </p:cNvSpPr>
              <p:nvPr/>
            </p:nvSpPr>
            <p:spPr bwMode="auto">
              <a:xfrm>
                <a:off x="1582" y="108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25" name="Freeform 620"/>
              <p:cNvSpPr>
                <a:spLocks/>
              </p:cNvSpPr>
              <p:nvPr/>
            </p:nvSpPr>
            <p:spPr bwMode="auto">
              <a:xfrm>
                <a:off x="1774" y="143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26" name="Freeform 621"/>
              <p:cNvSpPr>
                <a:spLocks noEditPoints="1"/>
              </p:cNvSpPr>
              <p:nvPr/>
            </p:nvSpPr>
            <p:spPr bwMode="auto">
              <a:xfrm>
                <a:off x="1769" y="143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27" name="Freeform 622"/>
              <p:cNvSpPr>
                <a:spLocks/>
              </p:cNvSpPr>
              <p:nvPr/>
            </p:nvSpPr>
            <p:spPr bwMode="auto">
              <a:xfrm>
                <a:off x="2118" y="1623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28" name="Freeform 623"/>
              <p:cNvSpPr>
                <a:spLocks noEditPoints="1"/>
              </p:cNvSpPr>
              <p:nvPr/>
            </p:nvSpPr>
            <p:spPr bwMode="auto">
              <a:xfrm>
                <a:off x="2113" y="1618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29" name="Freeform 624"/>
              <p:cNvSpPr>
                <a:spLocks/>
              </p:cNvSpPr>
              <p:nvPr/>
            </p:nvSpPr>
            <p:spPr bwMode="auto">
              <a:xfrm>
                <a:off x="1706" y="1355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30" name="Freeform 625"/>
              <p:cNvSpPr>
                <a:spLocks noEditPoints="1"/>
              </p:cNvSpPr>
              <p:nvPr/>
            </p:nvSpPr>
            <p:spPr bwMode="auto">
              <a:xfrm>
                <a:off x="1701" y="135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31" name="Freeform 626"/>
              <p:cNvSpPr>
                <a:spLocks/>
              </p:cNvSpPr>
              <p:nvPr/>
            </p:nvSpPr>
            <p:spPr bwMode="auto">
              <a:xfrm>
                <a:off x="2446" y="1848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32" name="Freeform 627"/>
              <p:cNvSpPr>
                <a:spLocks noEditPoints="1"/>
              </p:cNvSpPr>
              <p:nvPr/>
            </p:nvSpPr>
            <p:spPr bwMode="auto">
              <a:xfrm>
                <a:off x="2442" y="184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33" name="Freeform 628"/>
              <p:cNvSpPr>
                <a:spLocks/>
              </p:cNvSpPr>
              <p:nvPr/>
            </p:nvSpPr>
            <p:spPr bwMode="auto">
              <a:xfrm>
                <a:off x="2401" y="175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34" name="Freeform 629"/>
              <p:cNvSpPr>
                <a:spLocks noEditPoints="1"/>
              </p:cNvSpPr>
              <p:nvPr/>
            </p:nvSpPr>
            <p:spPr bwMode="auto">
              <a:xfrm>
                <a:off x="2396" y="1749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35" name="Freeform 630"/>
              <p:cNvSpPr>
                <a:spLocks/>
              </p:cNvSpPr>
              <p:nvPr/>
            </p:nvSpPr>
            <p:spPr bwMode="auto">
              <a:xfrm>
                <a:off x="1938" y="123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36" name="Freeform 631"/>
              <p:cNvSpPr>
                <a:spLocks noEditPoints="1"/>
              </p:cNvSpPr>
              <p:nvPr/>
            </p:nvSpPr>
            <p:spPr bwMode="auto">
              <a:xfrm>
                <a:off x="1933" y="123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37" name="Freeform 632"/>
              <p:cNvSpPr>
                <a:spLocks/>
              </p:cNvSpPr>
              <p:nvPr/>
            </p:nvSpPr>
            <p:spPr bwMode="auto">
              <a:xfrm>
                <a:off x="2095" y="165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38" name="Freeform 633"/>
              <p:cNvSpPr>
                <a:spLocks noEditPoints="1"/>
              </p:cNvSpPr>
              <p:nvPr/>
            </p:nvSpPr>
            <p:spPr bwMode="auto">
              <a:xfrm>
                <a:off x="2090" y="164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39" name="Freeform 634"/>
              <p:cNvSpPr>
                <a:spLocks/>
              </p:cNvSpPr>
              <p:nvPr/>
            </p:nvSpPr>
            <p:spPr bwMode="auto">
              <a:xfrm>
                <a:off x="2050" y="160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40" name="Freeform 635"/>
              <p:cNvSpPr>
                <a:spLocks noEditPoints="1"/>
              </p:cNvSpPr>
              <p:nvPr/>
            </p:nvSpPr>
            <p:spPr bwMode="auto">
              <a:xfrm>
                <a:off x="2045" y="160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41" name="Freeform 636"/>
              <p:cNvSpPr>
                <a:spLocks/>
              </p:cNvSpPr>
              <p:nvPr/>
            </p:nvSpPr>
            <p:spPr bwMode="auto">
              <a:xfrm>
                <a:off x="1995" y="1538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42" name="Freeform 637"/>
              <p:cNvSpPr>
                <a:spLocks noEditPoints="1"/>
              </p:cNvSpPr>
              <p:nvPr/>
            </p:nvSpPr>
            <p:spPr bwMode="auto">
              <a:xfrm>
                <a:off x="1990" y="1534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43" name="Freeform 638"/>
              <p:cNvSpPr>
                <a:spLocks/>
              </p:cNvSpPr>
              <p:nvPr/>
            </p:nvSpPr>
            <p:spPr bwMode="auto">
              <a:xfrm>
                <a:off x="1752" y="122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44" name="Freeform 639"/>
              <p:cNvSpPr>
                <a:spLocks noEditPoints="1"/>
              </p:cNvSpPr>
              <p:nvPr/>
            </p:nvSpPr>
            <p:spPr bwMode="auto">
              <a:xfrm>
                <a:off x="1747" y="122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45" name="Freeform 640"/>
              <p:cNvSpPr>
                <a:spLocks/>
              </p:cNvSpPr>
              <p:nvPr/>
            </p:nvSpPr>
            <p:spPr bwMode="auto">
              <a:xfrm>
                <a:off x="2118" y="1617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46" name="Freeform 641"/>
              <p:cNvSpPr>
                <a:spLocks noEditPoints="1"/>
              </p:cNvSpPr>
              <p:nvPr/>
            </p:nvSpPr>
            <p:spPr bwMode="auto">
              <a:xfrm>
                <a:off x="2113" y="161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47" name="Freeform 642"/>
              <p:cNvSpPr>
                <a:spLocks/>
              </p:cNvSpPr>
              <p:nvPr/>
            </p:nvSpPr>
            <p:spPr bwMode="auto">
              <a:xfrm>
                <a:off x="1968" y="151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48" name="Freeform 643"/>
              <p:cNvSpPr>
                <a:spLocks noEditPoints="1"/>
              </p:cNvSpPr>
              <p:nvPr/>
            </p:nvSpPr>
            <p:spPr bwMode="auto">
              <a:xfrm>
                <a:off x="1963" y="150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49" name="Freeform 644"/>
              <p:cNvSpPr>
                <a:spLocks/>
              </p:cNvSpPr>
              <p:nvPr/>
            </p:nvSpPr>
            <p:spPr bwMode="auto">
              <a:xfrm>
                <a:off x="1855" y="134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50" name="Freeform 645"/>
              <p:cNvSpPr>
                <a:spLocks noEditPoints="1"/>
              </p:cNvSpPr>
              <p:nvPr/>
            </p:nvSpPr>
            <p:spPr bwMode="auto">
              <a:xfrm>
                <a:off x="1851" y="1341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51" name="Freeform 646"/>
              <p:cNvSpPr>
                <a:spLocks/>
              </p:cNvSpPr>
              <p:nvPr/>
            </p:nvSpPr>
            <p:spPr bwMode="auto">
              <a:xfrm>
                <a:off x="1774" y="127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52" name="Freeform 647"/>
              <p:cNvSpPr>
                <a:spLocks noEditPoints="1"/>
              </p:cNvSpPr>
              <p:nvPr/>
            </p:nvSpPr>
            <p:spPr bwMode="auto">
              <a:xfrm>
                <a:off x="1769" y="1265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53" name="Freeform 648"/>
              <p:cNvSpPr>
                <a:spLocks/>
              </p:cNvSpPr>
              <p:nvPr/>
            </p:nvSpPr>
            <p:spPr bwMode="auto">
              <a:xfrm>
                <a:off x="1893" y="136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54" name="Freeform 649"/>
              <p:cNvSpPr>
                <a:spLocks noEditPoints="1"/>
              </p:cNvSpPr>
              <p:nvPr/>
            </p:nvSpPr>
            <p:spPr bwMode="auto">
              <a:xfrm>
                <a:off x="1888" y="135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55" name="Freeform 650"/>
              <p:cNvSpPr>
                <a:spLocks/>
              </p:cNvSpPr>
              <p:nvPr/>
            </p:nvSpPr>
            <p:spPr bwMode="auto">
              <a:xfrm>
                <a:off x="1593" y="113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56" name="Freeform 651"/>
              <p:cNvSpPr>
                <a:spLocks noEditPoints="1"/>
              </p:cNvSpPr>
              <p:nvPr/>
            </p:nvSpPr>
            <p:spPr bwMode="auto">
              <a:xfrm>
                <a:off x="1588" y="112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57" name="Freeform 652"/>
              <p:cNvSpPr>
                <a:spLocks/>
              </p:cNvSpPr>
              <p:nvPr/>
            </p:nvSpPr>
            <p:spPr bwMode="auto">
              <a:xfrm>
                <a:off x="1729" y="1340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58" name="Freeform 653"/>
              <p:cNvSpPr>
                <a:spLocks noEditPoints="1"/>
              </p:cNvSpPr>
              <p:nvPr/>
            </p:nvSpPr>
            <p:spPr bwMode="auto">
              <a:xfrm>
                <a:off x="1724" y="1335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59" name="Freeform 654"/>
              <p:cNvSpPr>
                <a:spLocks/>
              </p:cNvSpPr>
              <p:nvPr/>
            </p:nvSpPr>
            <p:spPr bwMode="auto">
              <a:xfrm>
                <a:off x="1946" y="1571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60" name="Freeform 655"/>
              <p:cNvSpPr>
                <a:spLocks noEditPoints="1"/>
              </p:cNvSpPr>
              <p:nvPr/>
            </p:nvSpPr>
            <p:spPr bwMode="auto">
              <a:xfrm>
                <a:off x="1941" y="1566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61" name="Freeform 656"/>
              <p:cNvSpPr>
                <a:spLocks/>
              </p:cNvSpPr>
              <p:nvPr/>
            </p:nvSpPr>
            <p:spPr bwMode="auto">
              <a:xfrm>
                <a:off x="2095" y="164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62" name="Freeform 657"/>
              <p:cNvSpPr>
                <a:spLocks noEditPoints="1"/>
              </p:cNvSpPr>
              <p:nvPr/>
            </p:nvSpPr>
            <p:spPr bwMode="auto">
              <a:xfrm>
                <a:off x="2090" y="163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63" name="Freeform 658"/>
              <p:cNvSpPr>
                <a:spLocks/>
              </p:cNvSpPr>
              <p:nvPr/>
            </p:nvSpPr>
            <p:spPr bwMode="auto">
              <a:xfrm>
                <a:off x="2297" y="1784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64" name="Freeform 659"/>
              <p:cNvSpPr>
                <a:spLocks noEditPoints="1"/>
              </p:cNvSpPr>
              <p:nvPr/>
            </p:nvSpPr>
            <p:spPr bwMode="auto">
              <a:xfrm>
                <a:off x="2292" y="177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65" name="Freeform 660"/>
              <p:cNvSpPr>
                <a:spLocks/>
              </p:cNvSpPr>
              <p:nvPr/>
            </p:nvSpPr>
            <p:spPr bwMode="auto">
              <a:xfrm>
                <a:off x="2760" y="204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66" name="Freeform 661"/>
              <p:cNvSpPr>
                <a:spLocks noEditPoints="1"/>
              </p:cNvSpPr>
              <p:nvPr/>
            </p:nvSpPr>
            <p:spPr bwMode="auto">
              <a:xfrm>
                <a:off x="2755" y="204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67" name="Freeform 662"/>
              <p:cNvSpPr>
                <a:spLocks/>
              </p:cNvSpPr>
              <p:nvPr/>
            </p:nvSpPr>
            <p:spPr bwMode="auto">
              <a:xfrm>
                <a:off x="2238" y="178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68" name="Freeform 663"/>
              <p:cNvSpPr>
                <a:spLocks noEditPoints="1"/>
              </p:cNvSpPr>
              <p:nvPr/>
            </p:nvSpPr>
            <p:spPr bwMode="auto">
              <a:xfrm>
                <a:off x="2233" y="178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69" name="Freeform 664"/>
              <p:cNvSpPr>
                <a:spLocks/>
              </p:cNvSpPr>
              <p:nvPr/>
            </p:nvSpPr>
            <p:spPr bwMode="auto">
              <a:xfrm>
                <a:off x="2827" y="212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70" name="Freeform 665"/>
              <p:cNvSpPr>
                <a:spLocks noEditPoints="1"/>
              </p:cNvSpPr>
              <p:nvPr/>
            </p:nvSpPr>
            <p:spPr bwMode="auto">
              <a:xfrm>
                <a:off x="2823" y="211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71" name="Freeform 666"/>
              <p:cNvSpPr>
                <a:spLocks/>
              </p:cNvSpPr>
              <p:nvPr/>
            </p:nvSpPr>
            <p:spPr bwMode="auto">
              <a:xfrm>
                <a:off x="2818" y="2102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72" name="Freeform 667"/>
              <p:cNvSpPr>
                <a:spLocks noEditPoints="1"/>
              </p:cNvSpPr>
              <p:nvPr/>
            </p:nvSpPr>
            <p:spPr bwMode="auto">
              <a:xfrm>
                <a:off x="2813" y="209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73" name="Freeform 668"/>
              <p:cNvSpPr>
                <a:spLocks/>
              </p:cNvSpPr>
              <p:nvPr/>
            </p:nvSpPr>
            <p:spPr bwMode="auto">
              <a:xfrm>
                <a:off x="2696" y="204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74" name="Freeform 669"/>
              <p:cNvSpPr>
                <a:spLocks noEditPoints="1"/>
              </p:cNvSpPr>
              <p:nvPr/>
            </p:nvSpPr>
            <p:spPr bwMode="auto">
              <a:xfrm>
                <a:off x="2692" y="2042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75" name="Freeform 670"/>
              <p:cNvSpPr>
                <a:spLocks/>
              </p:cNvSpPr>
              <p:nvPr/>
            </p:nvSpPr>
            <p:spPr bwMode="auto">
              <a:xfrm>
                <a:off x="2312" y="184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76" name="Freeform 671"/>
              <p:cNvSpPr>
                <a:spLocks noEditPoints="1"/>
              </p:cNvSpPr>
              <p:nvPr/>
            </p:nvSpPr>
            <p:spPr bwMode="auto">
              <a:xfrm>
                <a:off x="2307" y="1837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77" name="Freeform 672"/>
              <p:cNvSpPr>
                <a:spLocks/>
              </p:cNvSpPr>
              <p:nvPr/>
            </p:nvSpPr>
            <p:spPr bwMode="auto">
              <a:xfrm>
                <a:off x="2330" y="188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78" name="Freeform 673"/>
              <p:cNvSpPr>
                <a:spLocks noEditPoints="1"/>
              </p:cNvSpPr>
              <p:nvPr/>
            </p:nvSpPr>
            <p:spPr bwMode="auto">
              <a:xfrm>
                <a:off x="2325" y="187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79" name="Freeform 674"/>
              <p:cNvSpPr>
                <a:spLocks/>
              </p:cNvSpPr>
              <p:nvPr/>
            </p:nvSpPr>
            <p:spPr bwMode="auto">
              <a:xfrm>
                <a:off x="2371" y="188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80" name="Freeform 675"/>
              <p:cNvSpPr>
                <a:spLocks noEditPoints="1"/>
              </p:cNvSpPr>
              <p:nvPr/>
            </p:nvSpPr>
            <p:spPr bwMode="auto">
              <a:xfrm>
                <a:off x="2366" y="188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81" name="Freeform 676"/>
              <p:cNvSpPr>
                <a:spLocks/>
              </p:cNvSpPr>
              <p:nvPr/>
            </p:nvSpPr>
            <p:spPr bwMode="auto">
              <a:xfrm>
                <a:off x="2267" y="183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82" name="Freeform 677"/>
              <p:cNvSpPr>
                <a:spLocks noEditPoints="1"/>
              </p:cNvSpPr>
              <p:nvPr/>
            </p:nvSpPr>
            <p:spPr bwMode="auto">
              <a:xfrm>
                <a:off x="2262" y="182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83" name="Freeform 678"/>
              <p:cNvSpPr>
                <a:spLocks/>
              </p:cNvSpPr>
              <p:nvPr/>
            </p:nvSpPr>
            <p:spPr bwMode="auto">
              <a:xfrm>
                <a:off x="2297" y="185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84" name="Freeform 679"/>
              <p:cNvSpPr>
                <a:spLocks noEditPoints="1"/>
              </p:cNvSpPr>
              <p:nvPr/>
            </p:nvSpPr>
            <p:spPr bwMode="auto">
              <a:xfrm>
                <a:off x="2292" y="185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85" name="Freeform 680"/>
              <p:cNvSpPr>
                <a:spLocks/>
              </p:cNvSpPr>
              <p:nvPr/>
            </p:nvSpPr>
            <p:spPr bwMode="auto">
              <a:xfrm>
                <a:off x="2192" y="174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86" name="Freeform 681"/>
              <p:cNvSpPr>
                <a:spLocks noEditPoints="1"/>
              </p:cNvSpPr>
              <p:nvPr/>
            </p:nvSpPr>
            <p:spPr bwMode="auto">
              <a:xfrm>
                <a:off x="2187" y="174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87" name="Freeform 682"/>
              <p:cNvSpPr>
                <a:spLocks/>
              </p:cNvSpPr>
              <p:nvPr/>
            </p:nvSpPr>
            <p:spPr bwMode="auto">
              <a:xfrm>
                <a:off x="2214" y="1839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88" name="Freeform 683"/>
              <p:cNvSpPr>
                <a:spLocks noEditPoints="1"/>
              </p:cNvSpPr>
              <p:nvPr/>
            </p:nvSpPr>
            <p:spPr bwMode="auto">
              <a:xfrm>
                <a:off x="2209" y="183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89" name="Freeform 684"/>
              <p:cNvSpPr>
                <a:spLocks/>
              </p:cNvSpPr>
              <p:nvPr/>
            </p:nvSpPr>
            <p:spPr bwMode="auto">
              <a:xfrm>
                <a:off x="2446" y="196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90" name="Freeform 685"/>
              <p:cNvSpPr>
                <a:spLocks noEditPoints="1"/>
              </p:cNvSpPr>
              <p:nvPr/>
            </p:nvSpPr>
            <p:spPr bwMode="auto">
              <a:xfrm>
                <a:off x="2442" y="195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91" name="Freeform 686"/>
              <p:cNvSpPr>
                <a:spLocks/>
              </p:cNvSpPr>
              <p:nvPr/>
            </p:nvSpPr>
            <p:spPr bwMode="auto">
              <a:xfrm>
                <a:off x="2152" y="1763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92" name="Freeform 687"/>
              <p:cNvSpPr>
                <a:spLocks noEditPoints="1"/>
              </p:cNvSpPr>
              <p:nvPr/>
            </p:nvSpPr>
            <p:spPr bwMode="auto">
              <a:xfrm>
                <a:off x="2147" y="1758"/>
                <a:ext cx="116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93" name="Freeform 688"/>
              <p:cNvSpPr>
                <a:spLocks/>
              </p:cNvSpPr>
              <p:nvPr/>
            </p:nvSpPr>
            <p:spPr bwMode="auto">
              <a:xfrm>
                <a:off x="2006" y="169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94" name="Freeform 689"/>
              <p:cNvSpPr>
                <a:spLocks noEditPoints="1"/>
              </p:cNvSpPr>
              <p:nvPr/>
            </p:nvSpPr>
            <p:spPr bwMode="auto">
              <a:xfrm>
                <a:off x="2001" y="1686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95" name="Freeform 690"/>
              <p:cNvSpPr>
                <a:spLocks/>
              </p:cNvSpPr>
              <p:nvPr/>
            </p:nvSpPr>
            <p:spPr bwMode="auto">
              <a:xfrm>
                <a:off x="1960" y="162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96" name="Freeform 691"/>
              <p:cNvSpPr>
                <a:spLocks noEditPoints="1"/>
              </p:cNvSpPr>
              <p:nvPr/>
            </p:nvSpPr>
            <p:spPr bwMode="auto">
              <a:xfrm>
                <a:off x="1956" y="161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97" name="Freeform 692"/>
              <p:cNvSpPr>
                <a:spLocks/>
              </p:cNvSpPr>
              <p:nvPr/>
            </p:nvSpPr>
            <p:spPr bwMode="auto">
              <a:xfrm>
                <a:off x="1998" y="159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98" name="Freeform 693"/>
              <p:cNvSpPr>
                <a:spLocks noEditPoints="1"/>
              </p:cNvSpPr>
              <p:nvPr/>
            </p:nvSpPr>
            <p:spPr bwMode="auto">
              <a:xfrm>
                <a:off x="1993" y="159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099" name="Freeform 694"/>
              <p:cNvSpPr>
                <a:spLocks/>
              </p:cNvSpPr>
              <p:nvPr/>
            </p:nvSpPr>
            <p:spPr bwMode="auto">
              <a:xfrm>
                <a:off x="1996" y="1664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00" name="Freeform 695"/>
              <p:cNvSpPr>
                <a:spLocks noEditPoints="1"/>
              </p:cNvSpPr>
              <p:nvPr/>
            </p:nvSpPr>
            <p:spPr bwMode="auto">
              <a:xfrm>
                <a:off x="1991" y="165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01" name="Freeform 696"/>
              <p:cNvSpPr>
                <a:spLocks/>
              </p:cNvSpPr>
              <p:nvPr/>
            </p:nvSpPr>
            <p:spPr bwMode="auto">
              <a:xfrm>
                <a:off x="1661" y="121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02" name="Freeform 697"/>
              <p:cNvSpPr>
                <a:spLocks noEditPoints="1"/>
              </p:cNvSpPr>
              <p:nvPr/>
            </p:nvSpPr>
            <p:spPr bwMode="auto">
              <a:xfrm>
                <a:off x="1656" y="121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03" name="Freeform 698"/>
              <p:cNvSpPr>
                <a:spLocks/>
              </p:cNvSpPr>
              <p:nvPr/>
            </p:nvSpPr>
            <p:spPr bwMode="auto">
              <a:xfrm>
                <a:off x="1874" y="150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04" name="Freeform 699"/>
              <p:cNvSpPr>
                <a:spLocks noEditPoints="1"/>
              </p:cNvSpPr>
              <p:nvPr/>
            </p:nvSpPr>
            <p:spPr bwMode="auto">
              <a:xfrm>
                <a:off x="1869" y="1501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05" name="Freeform 700"/>
              <p:cNvSpPr>
                <a:spLocks/>
              </p:cNvSpPr>
              <p:nvPr/>
            </p:nvSpPr>
            <p:spPr bwMode="auto">
              <a:xfrm>
                <a:off x="2122" y="178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06" name="Freeform 701"/>
              <p:cNvSpPr>
                <a:spLocks noEditPoints="1"/>
              </p:cNvSpPr>
              <p:nvPr/>
            </p:nvSpPr>
            <p:spPr bwMode="auto">
              <a:xfrm>
                <a:off x="2117" y="1782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07" name="Freeform 702"/>
              <p:cNvSpPr>
                <a:spLocks/>
              </p:cNvSpPr>
              <p:nvPr/>
            </p:nvSpPr>
            <p:spPr bwMode="auto">
              <a:xfrm>
                <a:off x="1826" y="139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08" name="Freeform 703"/>
              <p:cNvSpPr>
                <a:spLocks noEditPoints="1"/>
              </p:cNvSpPr>
              <p:nvPr/>
            </p:nvSpPr>
            <p:spPr bwMode="auto">
              <a:xfrm>
                <a:off x="1821" y="138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09" name="Freeform 704"/>
              <p:cNvSpPr>
                <a:spLocks/>
              </p:cNvSpPr>
              <p:nvPr/>
            </p:nvSpPr>
            <p:spPr bwMode="auto">
              <a:xfrm>
                <a:off x="1606" y="114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10" name="Freeform 705"/>
              <p:cNvSpPr>
                <a:spLocks noEditPoints="1"/>
              </p:cNvSpPr>
              <p:nvPr/>
            </p:nvSpPr>
            <p:spPr bwMode="auto">
              <a:xfrm>
                <a:off x="1601" y="114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11" name="Freeform 706"/>
              <p:cNvSpPr>
                <a:spLocks/>
              </p:cNvSpPr>
              <p:nvPr/>
            </p:nvSpPr>
            <p:spPr bwMode="auto">
              <a:xfrm>
                <a:off x="1558" y="125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12" name="Freeform 707"/>
              <p:cNvSpPr>
                <a:spLocks noEditPoints="1"/>
              </p:cNvSpPr>
              <p:nvPr/>
            </p:nvSpPr>
            <p:spPr bwMode="auto">
              <a:xfrm>
                <a:off x="1553" y="1253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13" name="Freeform 708"/>
              <p:cNvSpPr>
                <a:spLocks/>
              </p:cNvSpPr>
              <p:nvPr/>
            </p:nvSpPr>
            <p:spPr bwMode="auto">
              <a:xfrm>
                <a:off x="1564" y="119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14" name="Freeform 709"/>
              <p:cNvSpPr>
                <a:spLocks noEditPoints="1"/>
              </p:cNvSpPr>
              <p:nvPr/>
            </p:nvSpPr>
            <p:spPr bwMode="auto">
              <a:xfrm>
                <a:off x="1559" y="119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15" name="Freeform 710"/>
              <p:cNvSpPr>
                <a:spLocks/>
              </p:cNvSpPr>
              <p:nvPr/>
            </p:nvSpPr>
            <p:spPr bwMode="auto">
              <a:xfrm>
                <a:off x="1594" y="129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16" name="Freeform 711"/>
              <p:cNvSpPr>
                <a:spLocks noEditPoints="1"/>
              </p:cNvSpPr>
              <p:nvPr/>
            </p:nvSpPr>
            <p:spPr bwMode="auto">
              <a:xfrm>
                <a:off x="1589" y="128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17" name="Freeform 712"/>
              <p:cNvSpPr>
                <a:spLocks/>
              </p:cNvSpPr>
              <p:nvPr/>
            </p:nvSpPr>
            <p:spPr bwMode="auto">
              <a:xfrm>
                <a:off x="1504" y="127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18" name="Freeform 713"/>
              <p:cNvSpPr>
                <a:spLocks noEditPoints="1"/>
              </p:cNvSpPr>
              <p:nvPr/>
            </p:nvSpPr>
            <p:spPr bwMode="auto">
              <a:xfrm>
                <a:off x="1499" y="127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19" name="Freeform 714"/>
              <p:cNvSpPr>
                <a:spLocks/>
              </p:cNvSpPr>
              <p:nvPr/>
            </p:nvSpPr>
            <p:spPr bwMode="auto">
              <a:xfrm>
                <a:off x="1960" y="131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20" name="Freeform 715"/>
              <p:cNvSpPr>
                <a:spLocks noEditPoints="1"/>
              </p:cNvSpPr>
              <p:nvPr/>
            </p:nvSpPr>
            <p:spPr bwMode="auto">
              <a:xfrm>
                <a:off x="1956" y="1306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21" name="Freeform 716"/>
              <p:cNvSpPr>
                <a:spLocks/>
              </p:cNvSpPr>
              <p:nvPr/>
            </p:nvSpPr>
            <p:spPr bwMode="auto">
              <a:xfrm>
                <a:off x="1489" y="121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22" name="Freeform 717"/>
              <p:cNvSpPr>
                <a:spLocks noEditPoints="1"/>
              </p:cNvSpPr>
              <p:nvPr/>
            </p:nvSpPr>
            <p:spPr bwMode="auto">
              <a:xfrm>
                <a:off x="1485" y="1207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23" name="Freeform 718"/>
              <p:cNvSpPr>
                <a:spLocks/>
              </p:cNvSpPr>
              <p:nvPr/>
            </p:nvSpPr>
            <p:spPr bwMode="auto">
              <a:xfrm>
                <a:off x="1775" y="136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24" name="Freeform 719"/>
              <p:cNvSpPr>
                <a:spLocks noEditPoints="1"/>
              </p:cNvSpPr>
              <p:nvPr/>
            </p:nvSpPr>
            <p:spPr bwMode="auto">
              <a:xfrm>
                <a:off x="1770" y="135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25" name="Freeform 720"/>
              <p:cNvSpPr>
                <a:spLocks/>
              </p:cNvSpPr>
              <p:nvPr/>
            </p:nvSpPr>
            <p:spPr bwMode="auto">
              <a:xfrm>
                <a:off x="1542" y="1308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26" name="Freeform 721"/>
              <p:cNvSpPr>
                <a:spLocks noEditPoints="1"/>
              </p:cNvSpPr>
              <p:nvPr/>
            </p:nvSpPr>
            <p:spPr bwMode="auto">
              <a:xfrm>
                <a:off x="1537" y="130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27" name="Freeform 722"/>
              <p:cNvSpPr>
                <a:spLocks/>
              </p:cNvSpPr>
              <p:nvPr/>
            </p:nvSpPr>
            <p:spPr bwMode="auto">
              <a:xfrm>
                <a:off x="1617" y="129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28" name="Freeform 723"/>
              <p:cNvSpPr>
                <a:spLocks noEditPoints="1"/>
              </p:cNvSpPr>
              <p:nvPr/>
            </p:nvSpPr>
            <p:spPr bwMode="auto">
              <a:xfrm>
                <a:off x="1612" y="1294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29" name="Freeform 724"/>
              <p:cNvSpPr>
                <a:spLocks/>
              </p:cNvSpPr>
              <p:nvPr/>
            </p:nvSpPr>
            <p:spPr bwMode="auto">
              <a:xfrm>
                <a:off x="1280" y="1113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30" name="Freeform 725"/>
              <p:cNvSpPr>
                <a:spLocks noEditPoints="1"/>
              </p:cNvSpPr>
              <p:nvPr/>
            </p:nvSpPr>
            <p:spPr bwMode="auto">
              <a:xfrm>
                <a:off x="1276" y="1108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31" name="Freeform 726"/>
              <p:cNvSpPr>
                <a:spLocks/>
              </p:cNvSpPr>
              <p:nvPr/>
            </p:nvSpPr>
            <p:spPr bwMode="auto">
              <a:xfrm>
                <a:off x="1347" y="113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32" name="Freeform 727"/>
              <p:cNvSpPr>
                <a:spLocks noEditPoints="1"/>
              </p:cNvSpPr>
              <p:nvPr/>
            </p:nvSpPr>
            <p:spPr bwMode="auto">
              <a:xfrm>
                <a:off x="1342" y="113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33" name="Freeform 728"/>
              <p:cNvSpPr>
                <a:spLocks/>
              </p:cNvSpPr>
              <p:nvPr/>
            </p:nvSpPr>
            <p:spPr bwMode="auto">
              <a:xfrm>
                <a:off x="1325" y="111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34" name="Freeform 729"/>
              <p:cNvSpPr>
                <a:spLocks noEditPoints="1"/>
              </p:cNvSpPr>
              <p:nvPr/>
            </p:nvSpPr>
            <p:spPr bwMode="auto">
              <a:xfrm>
                <a:off x="1320" y="1113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35" name="Freeform 730"/>
              <p:cNvSpPr>
                <a:spLocks/>
              </p:cNvSpPr>
              <p:nvPr/>
            </p:nvSpPr>
            <p:spPr bwMode="auto">
              <a:xfrm>
                <a:off x="1295" y="115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36" name="Freeform 731"/>
              <p:cNvSpPr>
                <a:spLocks noEditPoints="1"/>
              </p:cNvSpPr>
              <p:nvPr/>
            </p:nvSpPr>
            <p:spPr bwMode="auto">
              <a:xfrm>
                <a:off x="1290" y="1154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37" name="Freeform 732"/>
              <p:cNvSpPr>
                <a:spLocks/>
              </p:cNvSpPr>
              <p:nvPr/>
            </p:nvSpPr>
            <p:spPr bwMode="auto">
              <a:xfrm>
                <a:off x="1266" y="1077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38" name="Freeform 733"/>
              <p:cNvSpPr>
                <a:spLocks noEditPoints="1"/>
              </p:cNvSpPr>
              <p:nvPr/>
            </p:nvSpPr>
            <p:spPr bwMode="auto">
              <a:xfrm>
                <a:off x="1261" y="1072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39" name="Freeform 734"/>
              <p:cNvSpPr>
                <a:spLocks/>
              </p:cNvSpPr>
              <p:nvPr/>
            </p:nvSpPr>
            <p:spPr bwMode="auto">
              <a:xfrm>
                <a:off x="1310" y="110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40" name="Freeform 735"/>
              <p:cNvSpPr>
                <a:spLocks noEditPoints="1"/>
              </p:cNvSpPr>
              <p:nvPr/>
            </p:nvSpPr>
            <p:spPr bwMode="auto">
              <a:xfrm>
                <a:off x="1305" y="109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41" name="Freeform 736"/>
              <p:cNvSpPr>
                <a:spLocks/>
              </p:cNvSpPr>
              <p:nvPr/>
            </p:nvSpPr>
            <p:spPr bwMode="auto">
              <a:xfrm>
                <a:off x="1768" y="1107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42" name="Freeform 737"/>
              <p:cNvSpPr>
                <a:spLocks noEditPoints="1"/>
              </p:cNvSpPr>
              <p:nvPr/>
            </p:nvSpPr>
            <p:spPr bwMode="auto">
              <a:xfrm>
                <a:off x="1763" y="1102"/>
                <a:ext cx="116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43" name="Freeform 738"/>
              <p:cNvSpPr>
                <a:spLocks/>
              </p:cNvSpPr>
              <p:nvPr/>
            </p:nvSpPr>
            <p:spPr bwMode="auto">
              <a:xfrm>
                <a:off x="1815" y="1244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44" name="Freeform 739"/>
              <p:cNvSpPr>
                <a:spLocks noEditPoints="1"/>
              </p:cNvSpPr>
              <p:nvPr/>
            </p:nvSpPr>
            <p:spPr bwMode="auto">
              <a:xfrm>
                <a:off x="1810" y="123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45" name="Freeform 740"/>
              <p:cNvSpPr>
                <a:spLocks/>
              </p:cNvSpPr>
              <p:nvPr/>
            </p:nvSpPr>
            <p:spPr bwMode="auto">
              <a:xfrm>
                <a:off x="1724" y="116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46" name="Freeform 741"/>
              <p:cNvSpPr>
                <a:spLocks noEditPoints="1"/>
              </p:cNvSpPr>
              <p:nvPr/>
            </p:nvSpPr>
            <p:spPr bwMode="auto">
              <a:xfrm>
                <a:off x="1719" y="115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47" name="Freeform 742"/>
              <p:cNvSpPr>
                <a:spLocks/>
              </p:cNvSpPr>
              <p:nvPr/>
            </p:nvSpPr>
            <p:spPr bwMode="auto">
              <a:xfrm>
                <a:off x="1779" y="1288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48" name="Freeform 743"/>
              <p:cNvSpPr>
                <a:spLocks noEditPoints="1"/>
              </p:cNvSpPr>
              <p:nvPr/>
            </p:nvSpPr>
            <p:spPr bwMode="auto">
              <a:xfrm>
                <a:off x="1775" y="1283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49" name="Freeform 744"/>
              <p:cNvSpPr>
                <a:spLocks/>
              </p:cNvSpPr>
              <p:nvPr/>
            </p:nvSpPr>
            <p:spPr bwMode="auto">
              <a:xfrm>
                <a:off x="1849" y="126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50" name="Freeform 745"/>
              <p:cNvSpPr>
                <a:spLocks noEditPoints="1"/>
              </p:cNvSpPr>
              <p:nvPr/>
            </p:nvSpPr>
            <p:spPr bwMode="auto">
              <a:xfrm>
                <a:off x="1844" y="125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51" name="Freeform 746"/>
              <p:cNvSpPr>
                <a:spLocks/>
              </p:cNvSpPr>
              <p:nvPr/>
            </p:nvSpPr>
            <p:spPr bwMode="auto">
              <a:xfrm>
                <a:off x="1776" y="126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52" name="Freeform 747"/>
              <p:cNvSpPr>
                <a:spLocks noEditPoints="1"/>
              </p:cNvSpPr>
              <p:nvPr/>
            </p:nvSpPr>
            <p:spPr bwMode="auto">
              <a:xfrm>
                <a:off x="1771" y="125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53" name="Freeform 748"/>
              <p:cNvSpPr>
                <a:spLocks/>
              </p:cNvSpPr>
              <p:nvPr/>
            </p:nvSpPr>
            <p:spPr bwMode="auto">
              <a:xfrm>
                <a:off x="1873" y="1282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54" name="Freeform 749"/>
              <p:cNvSpPr>
                <a:spLocks noEditPoints="1"/>
              </p:cNvSpPr>
              <p:nvPr/>
            </p:nvSpPr>
            <p:spPr bwMode="auto">
              <a:xfrm>
                <a:off x="1868" y="127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55" name="Freeform 750"/>
              <p:cNvSpPr>
                <a:spLocks/>
              </p:cNvSpPr>
              <p:nvPr/>
            </p:nvSpPr>
            <p:spPr bwMode="auto">
              <a:xfrm>
                <a:off x="1724" y="1250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56" name="Freeform 751"/>
              <p:cNvSpPr>
                <a:spLocks noEditPoints="1"/>
              </p:cNvSpPr>
              <p:nvPr/>
            </p:nvSpPr>
            <p:spPr bwMode="auto">
              <a:xfrm>
                <a:off x="1719" y="124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57" name="Freeform 752"/>
              <p:cNvSpPr>
                <a:spLocks/>
              </p:cNvSpPr>
              <p:nvPr/>
            </p:nvSpPr>
            <p:spPr bwMode="auto">
              <a:xfrm>
                <a:off x="1794" y="119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58" name="Freeform 753"/>
              <p:cNvSpPr>
                <a:spLocks noEditPoints="1"/>
              </p:cNvSpPr>
              <p:nvPr/>
            </p:nvSpPr>
            <p:spPr bwMode="auto">
              <a:xfrm>
                <a:off x="1790" y="1192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59" name="Freeform 754"/>
              <p:cNvSpPr>
                <a:spLocks/>
              </p:cNvSpPr>
              <p:nvPr/>
            </p:nvSpPr>
            <p:spPr bwMode="auto">
              <a:xfrm>
                <a:off x="1839" y="130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60" name="Freeform 755"/>
              <p:cNvSpPr>
                <a:spLocks noEditPoints="1"/>
              </p:cNvSpPr>
              <p:nvPr/>
            </p:nvSpPr>
            <p:spPr bwMode="auto">
              <a:xfrm>
                <a:off x="1834" y="130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61" name="Freeform 756"/>
              <p:cNvSpPr>
                <a:spLocks/>
              </p:cNvSpPr>
              <p:nvPr/>
            </p:nvSpPr>
            <p:spPr bwMode="auto">
              <a:xfrm>
                <a:off x="1690" y="1264"/>
                <a:ext cx="106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6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6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6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62" name="Freeform 757"/>
              <p:cNvSpPr>
                <a:spLocks noEditPoints="1"/>
              </p:cNvSpPr>
              <p:nvPr/>
            </p:nvSpPr>
            <p:spPr bwMode="auto">
              <a:xfrm>
                <a:off x="1685" y="1259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63" name="Freeform 758"/>
              <p:cNvSpPr>
                <a:spLocks/>
              </p:cNvSpPr>
              <p:nvPr/>
            </p:nvSpPr>
            <p:spPr bwMode="auto">
              <a:xfrm>
                <a:off x="1794" y="134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64" name="Freeform 759"/>
              <p:cNvSpPr>
                <a:spLocks noEditPoints="1"/>
              </p:cNvSpPr>
              <p:nvPr/>
            </p:nvSpPr>
            <p:spPr bwMode="auto">
              <a:xfrm>
                <a:off x="1790" y="1335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65" name="Freeform 760"/>
              <p:cNvSpPr>
                <a:spLocks/>
              </p:cNvSpPr>
              <p:nvPr/>
            </p:nvSpPr>
            <p:spPr bwMode="auto">
              <a:xfrm>
                <a:off x="1795" y="130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66" name="Freeform 761"/>
              <p:cNvSpPr>
                <a:spLocks noEditPoints="1"/>
              </p:cNvSpPr>
              <p:nvPr/>
            </p:nvSpPr>
            <p:spPr bwMode="auto">
              <a:xfrm>
                <a:off x="1790" y="129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67" name="Freeform 762"/>
              <p:cNvSpPr>
                <a:spLocks/>
              </p:cNvSpPr>
              <p:nvPr/>
            </p:nvSpPr>
            <p:spPr bwMode="auto">
              <a:xfrm>
                <a:off x="1861" y="1247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68" name="Freeform 763"/>
              <p:cNvSpPr>
                <a:spLocks noEditPoints="1"/>
              </p:cNvSpPr>
              <p:nvPr/>
            </p:nvSpPr>
            <p:spPr bwMode="auto">
              <a:xfrm>
                <a:off x="1856" y="124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69" name="Freeform 764"/>
              <p:cNvSpPr>
                <a:spLocks/>
              </p:cNvSpPr>
              <p:nvPr/>
            </p:nvSpPr>
            <p:spPr bwMode="auto">
              <a:xfrm>
                <a:off x="1928" y="127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70" name="Freeform 765"/>
              <p:cNvSpPr>
                <a:spLocks noEditPoints="1"/>
              </p:cNvSpPr>
              <p:nvPr/>
            </p:nvSpPr>
            <p:spPr bwMode="auto">
              <a:xfrm>
                <a:off x="1923" y="127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71" name="Freeform 766"/>
              <p:cNvSpPr>
                <a:spLocks/>
              </p:cNvSpPr>
              <p:nvPr/>
            </p:nvSpPr>
            <p:spPr bwMode="auto">
              <a:xfrm>
                <a:off x="1824" y="1244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72" name="Freeform 767"/>
              <p:cNvSpPr>
                <a:spLocks noEditPoints="1"/>
              </p:cNvSpPr>
              <p:nvPr/>
            </p:nvSpPr>
            <p:spPr bwMode="auto">
              <a:xfrm>
                <a:off x="1819" y="123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73" name="Freeform 768"/>
              <p:cNvSpPr>
                <a:spLocks/>
              </p:cNvSpPr>
              <p:nvPr/>
            </p:nvSpPr>
            <p:spPr bwMode="auto">
              <a:xfrm>
                <a:off x="2323" y="1597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74" name="Freeform 769"/>
              <p:cNvSpPr>
                <a:spLocks noEditPoints="1"/>
              </p:cNvSpPr>
              <p:nvPr/>
            </p:nvSpPr>
            <p:spPr bwMode="auto">
              <a:xfrm>
                <a:off x="2318" y="159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75" name="Freeform 770"/>
              <p:cNvSpPr>
                <a:spLocks/>
              </p:cNvSpPr>
              <p:nvPr/>
            </p:nvSpPr>
            <p:spPr bwMode="auto">
              <a:xfrm>
                <a:off x="2074" y="1530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76" name="Freeform 771"/>
              <p:cNvSpPr>
                <a:spLocks noEditPoints="1"/>
              </p:cNvSpPr>
              <p:nvPr/>
            </p:nvSpPr>
            <p:spPr bwMode="auto">
              <a:xfrm>
                <a:off x="2069" y="1525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77" name="Freeform 772"/>
              <p:cNvSpPr>
                <a:spLocks/>
              </p:cNvSpPr>
              <p:nvPr/>
            </p:nvSpPr>
            <p:spPr bwMode="auto">
              <a:xfrm>
                <a:off x="2269" y="1603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78" name="Freeform 773"/>
              <p:cNvSpPr>
                <a:spLocks noEditPoints="1"/>
              </p:cNvSpPr>
              <p:nvPr/>
            </p:nvSpPr>
            <p:spPr bwMode="auto">
              <a:xfrm>
                <a:off x="2264" y="159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79" name="Freeform 774"/>
              <p:cNvSpPr>
                <a:spLocks/>
              </p:cNvSpPr>
              <p:nvPr/>
            </p:nvSpPr>
            <p:spPr bwMode="auto">
              <a:xfrm>
                <a:off x="2243" y="151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80" name="Freeform 775"/>
              <p:cNvSpPr>
                <a:spLocks noEditPoints="1"/>
              </p:cNvSpPr>
              <p:nvPr/>
            </p:nvSpPr>
            <p:spPr bwMode="auto">
              <a:xfrm>
                <a:off x="2238" y="151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81" name="Freeform 776"/>
              <p:cNvSpPr>
                <a:spLocks/>
              </p:cNvSpPr>
              <p:nvPr/>
            </p:nvSpPr>
            <p:spPr bwMode="auto">
              <a:xfrm>
                <a:off x="1589" y="1229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82" name="Freeform 777"/>
              <p:cNvSpPr>
                <a:spLocks noEditPoints="1"/>
              </p:cNvSpPr>
              <p:nvPr/>
            </p:nvSpPr>
            <p:spPr bwMode="auto">
              <a:xfrm>
                <a:off x="1585" y="1224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83" name="Freeform 778"/>
              <p:cNvSpPr>
                <a:spLocks/>
              </p:cNvSpPr>
              <p:nvPr/>
            </p:nvSpPr>
            <p:spPr bwMode="auto">
              <a:xfrm>
                <a:off x="1552" y="113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84" name="Freeform 779"/>
              <p:cNvSpPr>
                <a:spLocks noEditPoints="1"/>
              </p:cNvSpPr>
              <p:nvPr/>
            </p:nvSpPr>
            <p:spPr bwMode="auto">
              <a:xfrm>
                <a:off x="1547" y="112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85" name="Freeform 780"/>
              <p:cNvSpPr>
                <a:spLocks/>
              </p:cNvSpPr>
              <p:nvPr/>
            </p:nvSpPr>
            <p:spPr bwMode="auto">
              <a:xfrm>
                <a:off x="1582" y="120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86" name="Freeform 781"/>
              <p:cNvSpPr>
                <a:spLocks noEditPoints="1"/>
              </p:cNvSpPr>
              <p:nvPr/>
            </p:nvSpPr>
            <p:spPr bwMode="auto">
              <a:xfrm>
                <a:off x="1577" y="120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87" name="Freeform 782"/>
              <p:cNvSpPr>
                <a:spLocks/>
              </p:cNvSpPr>
              <p:nvPr/>
            </p:nvSpPr>
            <p:spPr bwMode="auto">
              <a:xfrm>
                <a:off x="1539" y="112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88" name="Freeform 783"/>
              <p:cNvSpPr>
                <a:spLocks noEditPoints="1"/>
              </p:cNvSpPr>
              <p:nvPr/>
            </p:nvSpPr>
            <p:spPr bwMode="auto">
              <a:xfrm>
                <a:off x="1534" y="112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89" name="Freeform 784"/>
              <p:cNvSpPr>
                <a:spLocks/>
              </p:cNvSpPr>
              <p:nvPr/>
            </p:nvSpPr>
            <p:spPr bwMode="auto">
              <a:xfrm>
                <a:off x="1706" y="128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90" name="Freeform 785"/>
              <p:cNvSpPr>
                <a:spLocks noEditPoints="1"/>
              </p:cNvSpPr>
              <p:nvPr/>
            </p:nvSpPr>
            <p:spPr bwMode="auto">
              <a:xfrm>
                <a:off x="1701" y="128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91" name="Freeform 786"/>
              <p:cNvSpPr>
                <a:spLocks/>
              </p:cNvSpPr>
              <p:nvPr/>
            </p:nvSpPr>
            <p:spPr bwMode="auto">
              <a:xfrm>
                <a:off x="1791" y="129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92" name="Freeform 787"/>
              <p:cNvSpPr>
                <a:spLocks noEditPoints="1"/>
              </p:cNvSpPr>
              <p:nvPr/>
            </p:nvSpPr>
            <p:spPr bwMode="auto">
              <a:xfrm>
                <a:off x="1786" y="1285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93" name="Freeform 788"/>
              <p:cNvSpPr>
                <a:spLocks/>
              </p:cNvSpPr>
              <p:nvPr/>
            </p:nvSpPr>
            <p:spPr bwMode="auto">
              <a:xfrm>
                <a:off x="1560" y="109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94" name="Freeform 789"/>
              <p:cNvSpPr>
                <a:spLocks noEditPoints="1"/>
              </p:cNvSpPr>
              <p:nvPr/>
            </p:nvSpPr>
            <p:spPr bwMode="auto">
              <a:xfrm>
                <a:off x="1555" y="1093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95" name="Freeform 790"/>
              <p:cNvSpPr>
                <a:spLocks/>
              </p:cNvSpPr>
              <p:nvPr/>
            </p:nvSpPr>
            <p:spPr bwMode="auto">
              <a:xfrm>
                <a:off x="1708" y="1276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96" name="Freeform 791"/>
              <p:cNvSpPr>
                <a:spLocks noEditPoints="1"/>
              </p:cNvSpPr>
              <p:nvPr/>
            </p:nvSpPr>
            <p:spPr bwMode="auto">
              <a:xfrm>
                <a:off x="1703" y="1271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97" name="Freeform 792"/>
              <p:cNvSpPr>
                <a:spLocks/>
              </p:cNvSpPr>
              <p:nvPr/>
            </p:nvSpPr>
            <p:spPr bwMode="auto">
              <a:xfrm>
                <a:off x="1534" y="113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98" name="Freeform 793"/>
              <p:cNvSpPr>
                <a:spLocks noEditPoints="1"/>
              </p:cNvSpPr>
              <p:nvPr/>
            </p:nvSpPr>
            <p:spPr bwMode="auto">
              <a:xfrm>
                <a:off x="1529" y="1134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199" name="Freeform 794"/>
              <p:cNvSpPr>
                <a:spLocks/>
              </p:cNvSpPr>
              <p:nvPr/>
            </p:nvSpPr>
            <p:spPr bwMode="auto">
              <a:xfrm>
                <a:off x="2084" y="1664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00" name="Freeform 795"/>
              <p:cNvSpPr>
                <a:spLocks noEditPoints="1"/>
              </p:cNvSpPr>
              <p:nvPr/>
            </p:nvSpPr>
            <p:spPr bwMode="auto">
              <a:xfrm>
                <a:off x="2080" y="1659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01" name="Freeform 796"/>
              <p:cNvSpPr>
                <a:spLocks/>
              </p:cNvSpPr>
              <p:nvPr/>
            </p:nvSpPr>
            <p:spPr bwMode="auto">
              <a:xfrm>
                <a:off x="2084" y="158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02" name="Freeform 797"/>
              <p:cNvSpPr>
                <a:spLocks noEditPoints="1"/>
              </p:cNvSpPr>
              <p:nvPr/>
            </p:nvSpPr>
            <p:spPr bwMode="auto">
              <a:xfrm>
                <a:off x="2080" y="1583"/>
                <a:ext cx="116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03" name="Freeform 798"/>
              <p:cNvSpPr>
                <a:spLocks/>
              </p:cNvSpPr>
              <p:nvPr/>
            </p:nvSpPr>
            <p:spPr bwMode="auto">
              <a:xfrm>
                <a:off x="1554" y="109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04" name="Freeform 799"/>
              <p:cNvSpPr>
                <a:spLocks noEditPoints="1"/>
              </p:cNvSpPr>
              <p:nvPr/>
            </p:nvSpPr>
            <p:spPr bwMode="auto">
              <a:xfrm>
                <a:off x="1549" y="109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05" name="Freeform 800"/>
              <p:cNvSpPr>
                <a:spLocks/>
              </p:cNvSpPr>
              <p:nvPr/>
            </p:nvSpPr>
            <p:spPr bwMode="auto">
              <a:xfrm>
                <a:off x="1572" y="120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06" name="Freeform 801"/>
              <p:cNvSpPr>
                <a:spLocks noEditPoints="1"/>
              </p:cNvSpPr>
              <p:nvPr/>
            </p:nvSpPr>
            <p:spPr bwMode="auto">
              <a:xfrm>
                <a:off x="1568" y="1201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07" name="Freeform 802"/>
              <p:cNvSpPr>
                <a:spLocks/>
              </p:cNvSpPr>
              <p:nvPr/>
            </p:nvSpPr>
            <p:spPr bwMode="auto">
              <a:xfrm>
                <a:off x="1656" y="1250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08" name="Freeform 803"/>
              <p:cNvSpPr>
                <a:spLocks noEditPoints="1"/>
              </p:cNvSpPr>
              <p:nvPr/>
            </p:nvSpPr>
            <p:spPr bwMode="auto">
              <a:xfrm>
                <a:off x="1651" y="1245"/>
                <a:ext cx="116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09" name="Freeform 804"/>
              <p:cNvSpPr>
                <a:spLocks/>
              </p:cNvSpPr>
              <p:nvPr/>
            </p:nvSpPr>
            <p:spPr bwMode="auto">
              <a:xfrm>
                <a:off x="1450" y="112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10" name="Freeform 805"/>
              <p:cNvSpPr>
                <a:spLocks noEditPoints="1"/>
              </p:cNvSpPr>
              <p:nvPr/>
            </p:nvSpPr>
            <p:spPr bwMode="auto">
              <a:xfrm>
                <a:off x="1445" y="112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11" name="Freeform 806"/>
              <p:cNvSpPr>
                <a:spLocks/>
              </p:cNvSpPr>
              <p:nvPr/>
            </p:nvSpPr>
            <p:spPr bwMode="auto">
              <a:xfrm>
                <a:off x="1400" y="885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12" name="Freeform 807"/>
              <p:cNvSpPr>
                <a:spLocks noEditPoints="1"/>
              </p:cNvSpPr>
              <p:nvPr/>
            </p:nvSpPr>
            <p:spPr bwMode="auto">
              <a:xfrm>
                <a:off x="1395" y="880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2213" name="Freeform 808"/>
              <p:cNvSpPr>
                <a:spLocks/>
              </p:cNvSpPr>
              <p:nvPr/>
            </p:nvSpPr>
            <p:spPr bwMode="auto">
              <a:xfrm>
                <a:off x="1518" y="1168"/>
                <a:ext cx="106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6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6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6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sp>
          <p:nvSpPr>
            <p:cNvPr id="1875" name="Freeform 810"/>
            <p:cNvSpPr>
              <a:spLocks noEditPoints="1"/>
            </p:cNvSpPr>
            <p:nvPr/>
          </p:nvSpPr>
          <p:spPr bwMode="auto">
            <a:xfrm>
              <a:off x="2401888" y="1846263"/>
              <a:ext cx="184150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76" name="Freeform 811"/>
            <p:cNvSpPr>
              <a:spLocks/>
            </p:cNvSpPr>
            <p:nvPr/>
          </p:nvSpPr>
          <p:spPr bwMode="auto">
            <a:xfrm>
              <a:off x="2266950" y="160813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77" name="Freeform 812"/>
            <p:cNvSpPr>
              <a:spLocks noEditPoints="1"/>
            </p:cNvSpPr>
            <p:nvPr/>
          </p:nvSpPr>
          <p:spPr bwMode="auto">
            <a:xfrm>
              <a:off x="2259013" y="1601788"/>
              <a:ext cx="185738" cy="179388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78" name="Freeform 813"/>
            <p:cNvSpPr>
              <a:spLocks/>
            </p:cNvSpPr>
            <p:nvPr/>
          </p:nvSpPr>
          <p:spPr bwMode="auto">
            <a:xfrm>
              <a:off x="2265363" y="15382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79" name="Freeform 814"/>
            <p:cNvSpPr>
              <a:spLocks noEditPoints="1"/>
            </p:cNvSpPr>
            <p:nvPr/>
          </p:nvSpPr>
          <p:spPr bwMode="auto">
            <a:xfrm>
              <a:off x="2257425" y="1530350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80" name="Freeform 815"/>
            <p:cNvSpPr>
              <a:spLocks/>
            </p:cNvSpPr>
            <p:nvPr/>
          </p:nvSpPr>
          <p:spPr bwMode="auto">
            <a:xfrm>
              <a:off x="2268538" y="165893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81" name="Freeform 816"/>
            <p:cNvSpPr>
              <a:spLocks noEditPoints="1"/>
            </p:cNvSpPr>
            <p:nvPr/>
          </p:nvSpPr>
          <p:spPr bwMode="auto">
            <a:xfrm>
              <a:off x="2260600" y="1652588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82" name="Freeform 817"/>
            <p:cNvSpPr>
              <a:spLocks/>
            </p:cNvSpPr>
            <p:nvPr/>
          </p:nvSpPr>
          <p:spPr bwMode="auto">
            <a:xfrm>
              <a:off x="2235200" y="1682750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83" name="Freeform 818"/>
            <p:cNvSpPr>
              <a:spLocks noEditPoints="1"/>
            </p:cNvSpPr>
            <p:nvPr/>
          </p:nvSpPr>
          <p:spPr bwMode="auto">
            <a:xfrm>
              <a:off x="2227263" y="167481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84" name="Freeform 819"/>
            <p:cNvSpPr>
              <a:spLocks/>
            </p:cNvSpPr>
            <p:nvPr/>
          </p:nvSpPr>
          <p:spPr bwMode="auto">
            <a:xfrm>
              <a:off x="2268538" y="1311275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85" name="Freeform 820"/>
            <p:cNvSpPr>
              <a:spLocks noEditPoints="1"/>
            </p:cNvSpPr>
            <p:nvPr/>
          </p:nvSpPr>
          <p:spPr bwMode="auto">
            <a:xfrm>
              <a:off x="2260600" y="1304925"/>
              <a:ext cx="184150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86" name="Freeform 821"/>
            <p:cNvSpPr>
              <a:spLocks/>
            </p:cNvSpPr>
            <p:nvPr/>
          </p:nvSpPr>
          <p:spPr bwMode="auto">
            <a:xfrm>
              <a:off x="2162175" y="111283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87" name="Freeform 822"/>
            <p:cNvSpPr>
              <a:spLocks noEditPoints="1"/>
            </p:cNvSpPr>
            <p:nvPr/>
          </p:nvSpPr>
          <p:spPr bwMode="auto">
            <a:xfrm>
              <a:off x="2154238" y="1104900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88" name="Freeform 823"/>
            <p:cNvSpPr>
              <a:spLocks/>
            </p:cNvSpPr>
            <p:nvPr/>
          </p:nvSpPr>
          <p:spPr bwMode="auto">
            <a:xfrm>
              <a:off x="2460625" y="153035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89" name="Freeform 824"/>
            <p:cNvSpPr>
              <a:spLocks noEditPoints="1"/>
            </p:cNvSpPr>
            <p:nvPr/>
          </p:nvSpPr>
          <p:spPr bwMode="auto">
            <a:xfrm>
              <a:off x="2452688" y="1522413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90" name="Freeform 825"/>
            <p:cNvSpPr>
              <a:spLocks/>
            </p:cNvSpPr>
            <p:nvPr/>
          </p:nvSpPr>
          <p:spPr bwMode="auto">
            <a:xfrm>
              <a:off x="2298700" y="1366838"/>
              <a:ext cx="168275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6" y="53"/>
                </a:cxn>
                <a:cxn ang="0">
                  <a:pos x="53" y="105"/>
                </a:cxn>
              </a:cxnLst>
              <a:rect l="0" t="0" r="r" b="b"/>
              <a:pathLst>
                <a:path w="106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6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91" name="Freeform 826"/>
            <p:cNvSpPr>
              <a:spLocks noEditPoints="1"/>
            </p:cNvSpPr>
            <p:nvPr/>
          </p:nvSpPr>
          <p:spPr bwMode="auto">
            <a:xfrm>
              <a:off x="2289175" y="1358900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100"/>
                </a:cxn>
                <a:cxn ang="0">
                  <a:pos x="100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100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100"/>
                  </a:cubicBezTo>
                  <a:lnTo>
                    <a:pt x="100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100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92" name="Freeform 827"/>
            <p:cNvSpPr>
              <a:spLocks/>
            </p:cNvSpPr>
            <p:nvPr/>
          </p:nvSpPr>
          <p:spPr bwMode="auto">
            <a:xfrm>
              <a:off x="2363788" y="148748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93" name="Freeform 828"/>
            <p:cNvSpPr>
              <a:spLocks noEditPoints="1"/>
            </p:cNvSpPr>
            <p:nvPr/>
          </p:nvSpPr>
          <p:spPr bwMode="auto">
            <a:xfrm>
              <a:off x="2355850" y="1481138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94" name="Freeform 829"/>
            <p:cNvSpPr>
              <a:spLocks/>
            </p:cNvSpPr>
            <p:nvPr/>
          </p:nvSpPr>
          <p:spPr bwMode="auto">
            <a:xfrm>
              <a:off x="2357438" y="138112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95" name="Freeform 830"/>
            <p:cNvSpPr>
              <a:spLocks noEditPoints="1"/>
            </p:cNvSpPr>
            <p:nvPr/>
          </p:nvSpPr>
          <p:spPr bwMode="auto">
            <a:xfrm>
              <a:off x="2349500" y="1373188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96" name="Freeform 831"/>
            <p:cNvSpPr>
              <a:spLocks/>
            </p:cNvSpPr>
            <p:nvPr/>
          </p:nvSpPr>
          <p:spPr bwMode="auto">
            <a:xfrm>
              <a:off x="2238375" y="133508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97" name="Freeform 832"/>
            <p:cNvSpPr>
              <a:spLocks noEditPoints="1"/>
            </p:cNvSpPr>
            <p:nvPr/>
          </p:nvSpPr>
          <p:spPr bwMode="auto">
            <a:xfrm>
              <a:off x="2230438" y="1327150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98" name="Freeform 833"/>
            <p:cNvSpPr>
              <a:spLocks/>
            </p:cNvSpPr>
            <p:nvPr/>
          </p:nvSpPr>
          <p:spPr bwMode="auto">
            <a:xfrm>
              <a:off x="2217738" y="132080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899" name="Freeform 834"/>
            <p:cNvSpPr>
              <a:spLocks noEditPoints="1"/>
            </p:cNvSpPr>
            <p:nvPr/>
          </p:nvSpPr>
          <p:spPr bwMode="auto">
            <a:xfrm>
              <a:off x="2209800" y="1314450"/>
              <a:ext cx="185738" cy="179388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00" name="Freeform 835"/>
            <p:cNvSpPr>
              <a:spLocks/>
            </p:cNvSpPr>
            <p:nvPr/>
          </p:nvSpPr>
          <p:spPr bwMode="auto">
            <a:xfrm>
              <a:off x="2506663" y="166370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01" name="Freeform 836"/>
            <p:cNvSpPr>
              <a:spLocks noEditPoints="1"/>
            </p:cNvSpPr>
            <p:nvPr/>
          </p:nvSpPr>
          <p:spPr bwMode="auto">
            <a:xfrm>
              <a:off x="2498725" y="1655763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02" name="Freeform 837"/>
            <p:cNvSpPr>
              <a:spLocks/>
            </p:cNvSpPr>
            <p:nvPr/>
          </p:nvSpPr>
          <p:spPr bwMode="auto">
            <a:xfrm>
              <a:off x="2389188" y="14874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03" name="Freeform 838"/>
            <p:cNvSpPr>
              <a:spLocks noEditPoints="1"/>
            </p:cNvSpPr>
            <p:nvPr/>
          </p:nvSpPr>
          <p:spPr bwMode="auto">
            <a:xfrm>
              <a:off x="2381250" y="148113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04" name="Freeform 839"/>
            <p:cNvSpPr>
              <a:spLocks/>
            </p:cNvSpPr>
            <p:nvPr/>
          </p:nvSpPr>
          <p:spPr bwMode="auto">
            <a:xfrm>
              <a:off x="2355850" y="1770063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05" name="Freeform 840"/>
            <p:cNvSpPr>
              <a:spLocks noEditPoints="1"/>
            </p:cNvSpPr>
            <p:nvPr/>
          </p:nvSpPr>
          <p:spPr bwMode="auto">
            <a:xfrm>
              <a:off x="2347913" y="1762125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06" name="Freeform 841"/>
            <p:cNvSpPr>
              <a:spLocks/>
            </p:cNvSpPr>
            <p:nvPr/>
          </p:nvSpPr>
          <p:spPr bwMode="auto">
            <a:xfrm>
              <a:off x="2247900" y="165893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07" name="Freeform 842"/>
            <p:cNvSpPr>
              <a:spLocks noEditPoints="1"/>
            </p:cNvSpPr>
            <p:nvPr/>
          </p:nvSpPr>
          <p:spPr bwMode="auto">
            <a:xfrm>
              <a:off x="2239963" y="165258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08" name="Freeform 843"/>
            <p:cNvSpPr>
              <a:spLocks/>
            </p:cNvSpPr>
            <p:nvPr/>
          </p:nvSpPr>
          <p:spPr bwMode="auto">
            <a:xfrm>
              <a:off x="2160588" y="1544638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09" name="Freeform 844"/>
            <p:cNvSpPr>
              <a:spLocks noEditPoints="1"/>
            </p:cNvSpPr>
            <p:nvPr/>
          </p:nvSpPr>
          <p:spPr bwMode="auto">
            <a:xfrm>
              <a:off x="2152650" y="1536700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10" name="Freeform 845"/>
            <p:cNvSpPr>
              <a:spLocks/>
            </p:cNvSpPr>
            <p:nvPr/>
          </p:nvSpPr>
          <p:spPr bwMode="auto">
            <a:xfrm>
              <a:off x="2776538" y="1938338"/>
              <a:ext cx="168275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6" y="52"/>
                </a:cxn>
                <a:cxn ang="0">
                  <a:pos x="53" y="104"/>
                </a:cxn>
              </a:cxnLst>
              <a:rect l="0" t="0" r="r" b="b"/>
              <a:pathLst>
                <a:path w="106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6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11" name="Freeform 846"/>
            <p:cNvSpPr>
              <a:spLocks noEditPoints="1"/>
            </p:cNvSpPr>
            <p:nvPr/>
          </p:nvSpPr>
          <p:spPr bwMode="auto">
            <a:xfrm>
              <a:off x="2768600" y="1930400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12" name="Freeform 847"/>
            <p:cNvSpPr>
              <a:spLocks/>
            </p:cNvSpPr>
            <p:nvPr/>
          </p:nvSpPr>
          <p:spPr bwMode="auto">
            <a:xfrm>
              <a:off x="2455863" y="1774825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13" name="Freeform 848"/>
            <p:cNvSpPr>
              <a:spLocks noEditPoints="1"/>
            </p:cNvSpPr>
            <p:nvPr/>
          </p:nvSpPr>
          <p:spPr bwMode="auto">
            <a:xfrm>
              <a:off x="2447925" y="1766888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14" name="Freeform 849"/>
            <p:cNvSpPr>
              <a:spLocks/>
            </p:cNvSpPr>
            <p:nvPr/>
          </p:nvSpPr>
          <p:spPr bwMode="auto">
            <a:xfrm>
              <a:off x="2498725" y="2035175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15" name="Freeform 850"/>
            <p:cNvSpPr>
              <a:spLocks noEditPoints="1"/>
            </p:cNvSpPr>
            <p:nvPr/>
          </p:nvSpPr>
          <p:spPr bwMode="auto">
            <a:xfrm>
              <a:off x="2490788" y="2027238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16" name="Freeform 851"/>
            <p:cNvSpPr>
              <a:spLocks/>
            </p:cNvSpPr>
            <p:nvPr/>
          </p:nvSpPr>
          <p:spPr bwMode="auto">
            <a:xfrm>
              <a:off x="2466975" y="193198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17" name="Freeform 852"/>
            <p:cNvSpPr>
              <a:spLocks noEditPoints="1"/>
            </p:cNvSpPr>
            <p:nvPr/>
          </p:nvSpPr>
          <p:spPr bwMode="auto">
            <a:xfrm>
              <a:off x="2459038" y="1924050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18" name="Freeform 853"/>
            <p:cNvSpPr>
              <a:spLocks/>
            </p:cNvSpPr>
            <p:nvPr/>
          </p:nvSpPr>
          <p:spPr bwMode="auto">
            <a:xfrm>
              <a:off x="2514600" y="1858963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19" name="Freeform 854"/>
            <p:cNvSpPr>
              <a:spLocks noEditPoints="1"/>
            </p:cNvSpPr>
            <p:nvPr/>
          </p:nvSpPr>
          <p:spPr bwMode="auto">
            <a:xfrm>
              <a:off x="2506663" y="1851025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20" name="Freeform 855"/>
            <p:cNvSpPr>
              <a:spLocks/>
            </p:cNvSpPr>
            <p:nvPr/>
          </p:nvSpPr>
          <p:spPr bwMode="auto">
            <a:xfrm>
              <a:off x="2425700" y="173355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21" name="Freeform 856"/>
            <p:cNvSpPr>
              <a:spLocks noEditPoints="1"/>
            </p:cNvSpPr>
            <p:nvPr/>
          </p:nvSpPr>
          <p:spPr bwMode="auto">
            <a:xfrm>
              <a:off x="2417763" y="1725613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22" name="Freeform 857"/>
            <p:cNvSpPr>
              <a:spLocks/>
            </p:cNvSpPr>
            <p:nvPr/>
          </p:nvSpPr>
          <p:spPr bwMode="auto">
            <a:xfrm>
              <a:off x="2533650" y="178435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23" name="Freeform 858"/>
            <p:cNvSpPr>
              <a:spLocks noEditPoints="1"/>
            </p:cNvSpPr>
            <p:nvPr/>
          </p:nvSpPr>
          <p:spPr bwMode="auto">
            <a:xfrm>
              <a:off x="2527300" y="1776413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24" name="Freeform 859"/>
            <p:cNvSpPr>
              <a:spLocks/>
            </p:cNvSpPr>
            <p:nvPr/>
          </p:nvSpPr>
          <p:spPr bwMode="auto">
            <a:xfrm>
              <a:off x="2527300" y="1701800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25" name="Freeform 860"/>
            <p:cNvSpPr>
              <a:spLocks noEditPoints="1"/>
            </p:cNvSpPr>
            <p:nvPr/>
          </p:nvSpPr>
          <p:spPr bwMode="auto">
            <a:xfrm>
              <a:off x="2519363" y="169386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26" name="Freeform 861"/>
            <p:cNvSpPr>
              <a:spLocks/>
            </p:cNvSpPr>
            <p:nvPr/>
          </p:nvSpPr>
          <p:spPr bwMode="auto">
            <a:xfrm>
              <a:off x="2551113" y="1395413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27" name="Freeform 862"/>
            <p:cNvSpPr>
              <a:spLocks noEditPoints="1"/>
            </p:cNvSpPr>
            <p:nvPr/>
          </p:nvSpPr>
          <p:spPr bwMode="auto">
            <a:xfrm>
              <a:off x="2543175" y="1387475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100"/>
                </a:cxn>
                <a:cxn ang="0">
                  <a:pos x="100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100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100"/>
                  </a:cubicBezTo>
                  <a:lnTo>
                    <a:pt x="100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100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28" name="Freeform 863"/>
            <p:cNvSpPr>
              <a:spLocks/>
            </p:cNvSpPr>
            <p:nvPr/>
          </p:nvSpPr>
          <p:spPr bwMode="auto">
            <a:xfrm>
              <a:off x="2646363" y="160337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29" name="Freeform 864"/>
            <p:cNvSpPr>
              <a:spLocks noEditPoints="1"/>
            </p:cNvSpPr>
            <p:nvPr/>
          </p:nvSpPr>
          <p:spPr bwMode="auto">
            <a:xfrm>
              <a:off x="2638425" y="1595438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30" name="Freeform 865"/>
            <p:cNvSpPr>
              <a:spLocks/>
            </p:cNvSpPr>
            <p:nvPr/>
          </p:nvSpPr>
          <p:spPr bwMode="auto">
            <a:xfrm>
              <a:off x="2619375" y="1627188"/>
              <a:ext cx="168275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6" y="52"/>
                </a:cxn>
                <a:cxn ang="0">
                  <a:pos x="53" y="105"/>
                </a:cxn>
              </a:cxnLst>
              <a:rect l="0" t="0" r="r" b="b"/>
              <a:pathLst>
                <a:path w="106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6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31" name="Freeform 866"/>
            <p:cNvSpPr>
              <a:spLocks noEditPoints="1"/>
            </p:cNvSpPr>
            <p:nvPr/>
          </p:nvSpPr>
          <p:spPr bwMode="auto">
            <a:xfrm>
              <a:off x="2611438" y="1619250"/>
              <a:ext cx="184150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32" name="Freeform 867"/>
            <p:cNvSpPr>
              <a:spLocks/>
            </p:cNvSpPr>
            <p:nvPr/>
          </p:nvSpPr>
          <p:spPr bwMode="auto">
            <a:xfrm>
              <a:off x="2236788" y="1552575"/>
              <a:ext cx="168275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6" y="52"/>
                </a:cxn>
                <a:cxn ang="0">
                  <a:pos x="53" y="105"/>
                </a:cxn>
              </a:cxnLst>
              <a:rect l="0" t="0" r="r" b="b"/>
              <a:pathLst>
                <a:path w="106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6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33" name="Freeform 868"/>
            <p:cNvSpPr>
              <a:spLocks noEditPoints="1"/>
            </p:cNvSpPr>
            <p:nvPr/>
          </p:nvSpPr>
          <p:spPr bwMode="auto">
            <a:xfrm>
              <a:off x="2228850" y="1544638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34" name="Freeform 869"/>
            <p:cNvSpPr>
              <a:spLocks/>
            </p:cNvSpPr>
            <p:nvPr/>
          </p:nvSpPr>
          <p:spPr bwMode="auto">
            <a:xfrm>
              <a:off x="2351088" y="159385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35" name="Freeform 870"/>
            <p:cNvSpPr>
              <a:spLocks noEditPoints="1"/>
            </p:cNvSpPr>
            <p:nvPr/>
          </p:nvSpPr>
          <p:spPr bwMode="auto">
            <a:xfrm>
              <a:off x="2343150" y="1587500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36" name="Freeform 871"/>
            <p:cNvSpPr>
              <a:spLocks/>
            </p:cNvSpPr>
            <p:nvPr/>
          </p:nvSpPr>
          <p:spPr bwMode="auto">
            <a:xfrm>
              <a:off x="2474913" y="131603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37" name="Freeform 872"/>
            <p:cNvSpPr>
              <a:spLocks noEditPoints="1"/>
            </p:cNvSpPr>
            <p:nvPr/>
          </p:nvSpPr>
          <p:spPr bwMode="auto">
            <a:xfrm>
              <a:off x="2466975" y="1308100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38" name="Freeform 873"/>
            <p:cNvSpPr>
              <a:spLocks/>
            </p:cNvSpPr>
            <p:nvPr/>
          </p:nvSpPr>
          <p:spPr bwMode="auto">
            <a:xfrm>
              <a:off x="2487613" y="133985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39" name="Freeform 874"/>
            <p:cNvSpPr>
              <a:spLocks noEditPoints="1"/>
            </p:cNvSpPr>
            <p:nvPr/>
          </p:nvSpPr>
          <p:spPr bwMode="auto">
            <a:xfrm>
              <a:off x="2479675" y="133191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40" name="Freeform 875"/>
            <p:cNvSpPr>
              <a:spLocks/>
            </p:cNvSpPr>
            <p:nvPr/>
          </p:nvSpPr>
          <p:spPr bwMode="auto">
            <a:xfrm>
              <a:off x="2432050" y="1330325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41" name="Freeform 876"/>
            <p:cNvSpPr>
              <a:spLocks noEditPoints="1"/>
            </p:cNvSpPr>
            <p:nvPr/>
          </p:nvSpPr>
          <p:spPr bwMode="auto">
            <a:xfrm>
              <a:off x="2424113" y="1323975"/>
              <a:ext cx="185738" cy="179388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42" name="Freeform 877"/>
            <p:cNvSpPr>
              <a:spLocks/>
            </p:cNvSpPr>
            <p:nvPr/>
          </p:nvSpPr>
          <p:spPr bwMode="auto">
            <a:xfrm>
              <a:off x="2752725" y="14652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43" name="Freeform 878"/>
            <p:cNvSpPr>
              <a:spLocks noEditPoints="1"/>
            </p:cNvSpPr>
            <p:nvPr/>
          </p:nvSpPr>
          <p:spPr bwMode="auto">
            <a:xfrm>
              <a:off x="2744788" y="1457325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44" name="Freeform 879"/>
            <p:cNvSpPr>
              <a:spLocks/>
            </p:cNvSpPr>
            <p:nvPr/>
          </p:nvSpPr>
          <p:spPr bwMode="auto">
            <a:xfrm>
              <a:off x="2559050" y="1938338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45" name="Freeform 880"/>
            <p:cNvSpPr>
              <a:spLocks noEditPoints="1"/>
            </p:cNvSpPr>
            <p:nvPr/>
          </p:nvSpPr>
          <p:spPr bwMode="auto">
            <a:xfrm>
              <a:off x="2551113" y="1930400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46" name="Freeform 881"/>
            <p:cNvSpPr>
              <a:spLocks/>
            </p:cNvSpPr>
            <p:nvPr/>
          </p:nvSpPr>
          <p:spPr bwMode="auto">
            <a:xfrm>
              <a:off x="2574925" y="1697038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47" name="Freeform 882"/>
            <p:cNvSpPr>
              <a:spLocks noEditPoints="1"/>
            </p:cNvSpPr>
            <p:nvPr/>
          </p:nvSpPr>
          <p:spPr bwMode="auto">
            <a:xfrm>
              <a:off x="2568575" y="1689100"/>
              <a:ext cx="184150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48" name="Freeform 883"/>
            <p:cNvSpPr>
              <a:spLocks/>
            </p:cNvSpPr>
            <p:nvPr/>
          </p:nvSpPr>
          <p:spPr bwMode="auto">
            <a:xfrm>
              <a:off x="2474913" y="208597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49" name="Freeform 884"/>
            <p:cNvSpPr>
              <a:spLocks noEditPoints="1"/>
            </p:cNvSpPr>
            <p:nvPr/>
          </p:nvSpPr>
          <p:spPr bwMode="auto">
            <a:xfrm>
              <a:off x="2466975" y="2078038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50" name="Freeform 885"/>
            <p:cNvSpPr>
              <a:spLocks/>
            </p:cNvSpPr>
            <p:nvPr/>
          </p:nvSpPr>
          <p:spPr bwMode="auto">
            <a:xfrm>
              <a:off x="3640138" y="275272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51" name="Freeform 886"/>
            <p:cNvSpPr>
              <a:spLocks noEditPoints="1"/>
            </p:cNvSpPr>
            <p:nvPr/>
          </p:nvSpPr>
          <p:spPr bwMode="auto">
            <a:xfrm>
              <a:off x="3632200" y="2744788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52" name="Freeform 887"/>
            <p:cNvSpPr>
              <a:spLocks/>
            </p:cNvSpPr>
            <p:nvPr/>
          </p:nvSpPr>
          <p:spPr bwMode="auto">
            <a:xfrm>
              <a:off x="3417888" y="2706688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53" name="Freeform 888"/>
            <p:cNvSpPr>
              <a:spLocks noEditPoints="1"/>
            </p:cNvSpPr>
            <p:nvPr/>
          </p:nvSpPr>
          <p:spPr bwMode="auto">
            <a:xfrm>
              <a:off x="3409950" y="2698750"/>
              <a:ext cx="184150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54" name="Freeform 889"/>
            <p:cNvSpPr>
              <a:spLocks/>
            </p:cNvSpPr>
            <p:nvPr/>
          </p:nvSpPr>
          <p:spPr bwMode="auto">
            <a:xfrm>
              <a:off x="4656138" y="3929063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55" name="Freeform 890"/>
            <p:cNvSpPr>
              <a:spLocks noEditPoints="1"/>
            </p:cNvSpPr>
            <p:nvPr/>
          </p:nvSpPr>
          <p:spPr bwMode="auto">
            <a:xfrm>
              <a:off x="4648200" y="3921125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56" name="Freeform 891"/>
            <p:cNvSpPr>
              <a:spLocks/>
            </p:cNvSpPr>
            <p:nvPr/>
          </p:nvSpPr>
          <p:spPr bwMode="auto">
            <a:xfrm>
              <a:off x="3678238" y="27098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57" name="Freeform 892"/>
            <p:cNvSpPr>
              <a:spLocks noEditPoints="1"/>
            </p:cNvSpPr>
            <p:nvPr/>
          </p:nvSpPr>
          <p:spPr bwMode="auto">
            <a:xfrm>
              <a:off x="3671888" y="2703513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58" name="Freeform 893"/>
            <p:cNvSpPr>
              <a:spLocks/>
            </p:cNvSpPr>
            <p:nvPr/>
          </p:nvSpPr>
          <p:spPr bwMode="auto">
            <a:xfrm>
              <a:off x="3590925" y="274320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59" name="Freeform 894"/>
            <p:cNvSpPr>
              <a:spLocks noEditPoints="1"/>
            </p:cNvSpPr>
            <p:nvPr/>
          </p:nvSpPr>
          <p:spPr bwMode="auto">
            <a:xfrm>
              <a:off x="3582988" y="2735263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60" name="Freeform 895"/>
            <p:cNvSpPr>
              <a:spLocks/>
            </p:cNvSpPr>
            <p:nvPr/>
          </p:nvSpPr>
          <p:spPr bwMode="auto">
            <a:xfrm>
              <a:off x="2519363" y="1470025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61" name="Freeform 896"/>
            <p:cNvSpPr>
              <a:spLocks noEditPoints="1"/>
            </p:cNvSpPr>
            <p:nvPr/>
          </p:nvSpPr>
          <p:spPr bwMode="auto">
            <a:xfrm>
              <a:off x="2511425" y="1462088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62" name="Freeform 897"/>
            <p:cNvSpPr>
              <a:spLocks/>
            </p:cNvSpPr>
            <p:nvPr/>
          </p:nvSpPr>
          <p:spPr bwMode="auto">
            <a:xfrm>
              <a:off x="2425700" y="1428750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63" name="Freeform 898"/>
            <p:cNvSpPr>
              <a:spLocks noEditPoints="1"/>
            </p:cNvSpPr>
            <p:nvPr/>
          </p:nvSpPr>
          <p:spPr bwMode="auto">
            <a:xfrm>
              <a:off x="2417763" y="1420813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3" y="210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64" name="Freeform 899"/>
            <p:cNvSpPr>
              <a:spLocks/>
            </p:cNvSpPr>
            <p:nvPr/>
          </p:nvSpPr>
          <p:spPr bwMode="auto">
            <a:xfrm>
              <a:off x="2465388" y="163671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65" name="Freeform 900"/>
            <p:cNvSpPr>
              <a:spLocks noEditPoints="1"/>
            </p:cNvSpPr>
            <p:nvPr/>
          </p:nvSpPr>
          <p:spPr bwMode="auto">
            <a:xfrm>
              <a:off x="2457450" y="1628775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66" name="Freeform 901"/>
            <p:cNvSpPr>
              <a:spLocks/>
            </p:cNvSpPr>
            <p:nvPr/>
          </p:nvSpPr>
          <p:spPr bwMode="auto">
            <a:xfrm>
              <a:off x="2587625" y="200660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67" name="Freeform 902"/>
            <p:cNvSpPr>
              <a:spLocks noEditPoints="1"/>
            </p:cNvSpPr>
            <p:nvPr/>
          </p:nvSpPr>
          <p:spPr bwMode="auto">
            <a:xfrm>
              <a:off x="2579688" y="1998663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68" name="Freeform 903"/>
            <p:cNvSpPr>
              <a:spLocks/>
            </p:cNvSpPr>
            <p:nvPr/>
          </p:nvSpPr>
          <p:spPr bwMode="auto">
            <a:xfrm>
              <a:off x="2740025" y="2025650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69" name="Freeform 904"/>
            <p:cNvSpPr>
              <a:spLocks noEditPoints="1"/>
            </p:cNvSpPr>
            <p:nvPr/>
          </p:nvSpPr>
          <p:spPr bwMode="auto">
            <a:xfrm>
              <a:off x="2732088" y="2017713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70" name="Freeform 905"/>
            <p:cNvSpPr>
              <a:spLocks/>
            </p:cNvSpPr>
            <p:nvPr/>
          </p:nvSpPr>
          <p:spPr bwMode="auto">
            <a:xfrm>
              <a:off x="2460625" y="190500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71" name="Freeform 906"/>
            <p:cNvSpPr>
              <a:spLocks noEditPoints="1"/>
            </p:cNvSpPr>
            <p:nvPr/>
          </p:nvSpPr>
          <p:spPr bwMode="auto">
            <a:xfrm>
              <a:off x="2452688" y="189706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72" name="Freeform 907"/>
            <p:cNvSpPr>
              <a:spLocks/>
            </p:cNvSpPr>
            <p:nvPr/>
          </p:nvSpPr>
          <p:spPr bwMode="auto">
            <a:xfrm>
              <a:off x="2625725" y="1863725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73" name="Freeform 908"/>
            <p:cNvSpPr>
              <a:spLocks noEditPoints="1"/>
            </p:cNvSpPr>
            <p:nvPr/>
          </p:nvSpPr>
          <p:spPr bwMode="auto">
            <a:xfrm>
              <a:off x="2617788" y="1855788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74" name="Freeform 909"/>
            <p:cNvSpPr>
              <a:spLocks/>
            </p:cNvSpPr>
            <p:nvPr/>
          </p:nvSpPr>
          <p:spPr bwMode="auto">
            <a:xfrm>
              <a:off x="2544763" y="20621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75" name="Freeform 910"/>
            <p:cNvSpPr>
              <a:spLocks noEditPoints="1"/>
            </p:cNvSpPr>
            <p:nvPr/>
          </p:nvSpPr>
          <p:spPr bwMode="auto">
            <a:xfrm>
              <a:off x="2536825" y="2054225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76" name="Freeform 911"/>
            <p:cNvSpPr>
              <a:spLocks/>
            </p:cNvSpPr>
            <p:nvPr/>
          </p:nvSpPr>
          <p:spPr bwMode="auto">
            <a:xfrm>
              <a:off x="2566988" y="200660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77" name="Freeform 912"/>
            <p:cNvSpPr>
              <a:spLocks noEditPoints="1"/>
            </p:cNvSpPr>
            <p:nvPr/>
          </p:nvSpPr>
          <p:spPr bwMode="auto">
            <a:xfrm>
              <a:off x="2559050" y="1998663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78" name="Freeform 913"/>
            <p:cNvSpPr>
              <a:spLocks/>
            </p:cNvSpPr>
            <p:nvPr/>
          </p:nvSpPr>
          <p:spPr bwMode="auto">
            <a:xfrm>
              <a:off x="2595563" y="2081213"/>
              <a:ext cx="168275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6" y="52"/>
                </a:cxn>
                <a:cxn ang="0">
                  <a:pos x="53" y="105"/>
                </a:cxn>
              </a:cxnLst>
              <a:rect l="0" t="0" r="r" b="b"/>
              <a:pathLst>
                <a:path w="106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6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79" name="Freeform 914"/>
            <p:cNvSpPr>
              <a:spLocks noEditPoints="1"/>
            </p:cNvSpPr>
            <p:nvPr/>
          </p:nvSpPr>
          <p:spPr bwMode="auto">
            <a:xfrm>
              <a:off x="2586038" y="2073275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80" name="Freeform 915"/>
            <p:cNvSpPr>
              <a:spLocks/>
            </p:cNvSpPr>
            <p:nvPr/>
          </p:nvSpPr>
          <p:spPr bwMode="auto">
            <a:xfrm>
              <a:off x="4638675" y="3443288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81" name="Freeform 916"/>
            <p:cNvSpPr>
              <a:spLocks noEditPoints="1"/>
            </p:cNvSpPr>
            <p:nvPr/>
          </p:nvSpPr>
          <p:spPr bwMode="auto">
            <a:xfrm>
              <a:off x="4630738" y="3435350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82" name="Freeform 917"/>
            <p:cNvSpPr>
              <a:spLocks/>
            </p:cNvSpPr>
            <p:nvPr/>
          </p:nvSpPr>
          <p:spPr bwMode="auto">
            <a:xfrm>
              <a:off x="4638675" y="3443288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83" name="Freeform 918"/>
            <p:cNvSpPr>
              <a:spLocks noEditPoints="1"/>
            </p:cNvSpPr>
            <p:nvPr/>
          </p:nvSpPr>
          <p:spPr bwMode="auto">
            <a:xfrm>
              <a:off x="4630738" y="3435350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84" name="Freeform 919"/>
            <p:cNvSpPr>
              <a:spLocks/>
            </p:cNvSpPr>
            <p:nvPr/>
          </p:nvSpPr>
          <p:spPr bwMode="auto">
            <a:xfrm>
              <a:off x="5365750" y="3933825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85" name="Freeform 920"/>
            <p:cNvSpPr>
              <a:spLocks noEditPoints="1"/>
            </p:cNvSpPr>
            <p:nvPr/>
          </p:nvSpPr>
          <p:spPr bwMode="auto">
            <a:xfrm>
              <a:off x="5357813" y="3925888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86" name="Freeform 921"/>
            <p:cNvSpPr>
              <a:spLocks/>
            </p:cNvSpPr>
            <p:nvPr/>
          </p:nvSpPr>
          <p:spPr bwMode="auto">
            <a:xfrm>
              <a:off x="2544763" y="22526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87" name="Freeform 922"/>
            <p:cNvSpPr>
              <a:spLocks noEditPoints="1"/>
            </p:cNvSpPr>
            <p:nvPr/>
          </p:nvSpPr>
          <p:spPr bwMode="auto">
            <a:xfrm>
              <a:off x="2536825" y="2244725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88" name="Freeform 923"/>
            <p:cNvSpPr>
              <a:spLocks/>
            </p:cNvSpPr>
            <p:nvPr/>
          </p:nvSpPr>
          <p:spPr bwMode="auto">
            <a:xfrm>
              <a:off x="2625725" y="1984375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89" name="Freeform 924"/>
            <p:cNvSpPr>
              <a:spLocks noEditPoints="1"/>
            </p:cNvSpPr>
            <p:nvPr/>
          </p:nvSpPr>
          <p:spPr bwMode="auto">
            <a:xfrm>
              <a:off x="2617788" y="1976438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90" name="Freeform 925"/>
            <p:cNvSpPr>
              <a:spLocks/>
            </p:cNvSpPr>
            <p:nvPr/>
          </p:nvSpPr>
          <p:spPr bwMode="auto">
            <a:xfrm>
              <a:off x="2393950" y="2035175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91" name="Freeform 926"/>
            <p:cNvSpPr>
              <a:spLocks noEditPoints="1"/>
            </p:cNvSpPr>
            <p:nvPr/>
          </p:nvSpPr>
          <p:spPr bwMode="auto">
            <a:xfrm>
              <a:off x="2386013" y="2027238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92" name="Freeform 927"/>
            <p:cNvSpPr>
              <a:spLocks/>
            </p:cNvSpPr>
            <p:nvPr/>
          </p:nvSpPr>
          <p:spPr bwMode="auto">
            <a:xfrm>
              <a:off x="2724150" y="188595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93" name="Freeform 928"/>
            <p:cNvSpPr>
              <a:spLocks noEditPoints="1"/>
            </p:cNvSpPr>
            <p:nvPr/>
          </p:nvSpPr>
          <p:spPr bwMode="auto">
            <a:xfrm>
              <a:off x="2716213" y="1879600"/>
              <a:ext cx="185738" cy="179388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94" name="Freeform 929"/>
            <p:cNvSpPr>
              <a:spLocks/>
            </p:cNvSpPr>
            <p:nvPr/>
          </p:nvSpPr>
          <p:spPr bwMode="auto">
            <a:xfrm>
              <a:off x="2389188" y="1895475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95" name="Freeform 930"/>
            <p:cNvSpPr>
              <a:spLocks noEditPoints="1"/>
            </p:cNvSpPr>
            <p:nvPr/>
          </p:nvSpPr>
          <p:spPr bwMode="auto">
            <a:xfrm>
              <a:off x="2381250" y="1889125"/>
              <a:ext cx="185738" cy="179388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96" name="Freeform 931"/>
            <p:cNvSpPr>
              <a:spLocks/>
            </p:cNvSpPr>
            <p:nvPr/>
          </p:nvSpPr>
          <p:spPr bwMode="auto">
            <a:xfrm>
              <a:off x="2660650" y="189071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97" name="Freeform 932"/>
            <p:cNvSpPr>
              <a:spLocks noEditPoints="1"/>
            </p:cNvSpPr>
            <p:nvPr/>
          </p:nvSpPr>
          <p:spPr bwMode="auto">
            <a:xfrm>
              <a:off x="2652713" y="1882775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98" name="Freeform 933"/>
            <p:cNvSpPr>
              <a:spLocks/>
            </p:cNvSpPr>
            <p:nvPr/>
          </p:nvSpPr>
          <p:spPr bwMode="auto">
            <a:xfrm>
              <a:off x="2725738" y="183515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999" name="Freeform 934"/>
            <p:cNvSpPr>
              <a:spLocks noEditPoints="1"/>
            </p:cNvSpPr>
            <p:nvPr/>
          </p:nvSpPr>
          <p:spPr bwMode="auto">
            <a:xfrm>
              <a:off x="2717800" y="1827213"/>
              <a:ext cx="185738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00" name="Freeform 935"/>
            <p:cNvSpPr>
              <a:spLocks/>
            </p:cNvSpPr>
            <p:nvPr/>
          </p:nvSpPr>
          <p:spPr bwMode="auto">
            <a:xfrm>
              <a:off x="2246313" y="12334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01" name="Freeform 936"/>
            <p:cNvSpPr>
              <a:spLocks noEditPoints="1"/>
            </p:cNvSpPr>
            <p:nvPr/>
          </p:nvSpPr>
          <p:spPr bwMode="auto">
            <a:xfrm>
              <a:off x="2239963" y="1225550"/>
              <a:ext cx="184150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02" name="Freeform 937"/>
            <p:cNvSpPr>
              <a:spLocks/>
            </p:cNvSpPr>
            <p:nvPr/>
          </p:nvSpPr>
          <p:spPr bwMode="auto">
            <a:xfrm>
              <a:off x="2198688" y="2151063"/>
              <a:ext cx="168275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6" y="52"/>
                </a:cxn>
                <a:cxn ang="0">
                  <a:pos x="53" y="104"/>
                </a:cxn>
              </a:cxnLst>
              <a:rect l="0" t="0" r="r" b="b"/>
              <a:pathLst>
                <a:path w="106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6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03" name="Freeform 938"/>
            <p:cNvSpPr>
              <a:spLocks noEditPoints="1"/>
            </p:cNvSpPr>
            <p:nvPr/>
          </p:nvSpPr>
          <p:spPr bwMode="auto">
            <a:xfrm>
              <a:off x="2190750" y="2143125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04" name="Freeform 939"/>
            <p:cNvSpPr>
              <a:spLocks/>
            </p:cNvSpPr>
            <p:nvPr/>
          </p:nvSpPr>
          <p:spPr bwMode="auto">
            <a:xfrm>
              <a:off x="2317750" y="147320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05" name="Freeform 940"/>
            <p:cNvSpPr>
              <a:spLocks noEditPoints="1"/>
            </p:cNvSpPr>
            <p:nvPr/>
          </p:nvSpPr>
          <p:spPr bwMode="auto">
            <a:xfrm>
              <a:off x="2309813" y="1465263"/>
              <a:ext cx="184150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06" name="Freeform 941"/>
            <p:cNvSpPr>
              <a:spLocks/>
            </p:cNvSpPr>
            <p:nvPr/>
          </p:nvSpPr>
          <p:spPr bwMode="auto">
            <a:xfrm>
              <a:off x="2519363" y="179387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07" name="Freeform 942"/>
            <p:cNvSpPr>
              <a:spLocks noEditPoints="1"/>
            </p:cNvSpPr>
            <p:nvPr/>
          </p:nvSpPr>
          <p:spPr bwMode="auto">
            <a:xfrm>
              <a:off x="2511425" y="1785938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08" name="Freeform 943"/>
            <p:cNvSpPr>
              <a:spLocks/>
            </p:cNvSpPr>
            <p:nvPr/>
          </p:nvSpPr>
          <p:spPr bwMode="auto">
            <a:xfrm>
              <a:off x="4784725" y="47164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09" name="Freeform 944"/>
            <p:cNvSpPr>
              <a:spLocks noEditPoints="1"/>
            </p:cNvSpPr>
            <p:nvPr/>
          </p:nvSpPr>
          <p:spPr bwMode="auto">
            <a:xfrm>
              <a:off x="4776788" y="4708525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10" name="Freeform 945"/>
            <p:cNvSpPr>
              <a:spLocks/>
            </p:cNvSpPr>
            <p:nvPr/>
          </p:nvSpPr>
          <p:spPr bwMode="auto">
            <a:xfrm>
              <a:off x="2424113" y="18303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11" name="Freeform 946"/>
            <p:cNvSpPr>
              <a:spLocks noEditPoints="1"/>
            </p:cNvSpPr>
            <p:nvPr/>
          </p:nvSpPr>
          <p:spPr bwMode="auto">
            <a:xfrm>
              <a:off x="2416175" y="1824038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12" name="Freeform 947"/>
            <p:cNvSpPr>
              <a:spLocks/>
            </p:cNvSpPr>
            <p:nvPr/>
          </p:nvSpPr>
          <p:spPr bwMode="auto">
            <a:xfrm>
              <a:off x="2424113" y="18303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13" name="Freeform 948"/>
            <p:cNvSpPr>
              <a:spLocks noEditPoints="1"/>
            </p:cNvSpPr>
            <p:nvPr/>
          </p:nvSpPr>
          <p:spPr bwMode="auto">
            <a:xfrm>
              <a:off x="2416175" y="1824038"/>
              <a:ext cx="184150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12" name="Gruppo 1128"/>
          <p:cNvGrpSpPr/>
          <p:nvPr/>
        </p:nvGrpSpPr>
        <p:grpSpPr>
          <a:xfrm>
            <a:off x="1474788" y="1037613"/>
            <a:ext cx="1838325" cy="2139950"/>
            <a:chOff x="1474788" y="503238"/>
            <a:chExt cx="1838325" cy="2139950"/>
          </a:xfrm>
        </p:grpSpPr>
        <p:sp>
          <p:nvSpPr>
            <p:cNvPr id="1130" name="Freeform 207"/>
            <p:cNvSpPr>
              <a:spLocks noEditPoints="1"/>
            </p:cNvSpPr>
            <p:nvPr/>
          </p:nvSpPr>
          <p:spPr bwMode="auto">
            <a:xfrm>
              <a:off x="2039938" y="1503363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31" name="Freeform 208"/>
            <p:cNvSpPr>
              <a:spLocks/>
            </p:cNvSpPr>
            <p:nvPr/>
          </p:nvSpPr>
          <p:spPr bwMode="auto">
            <a:xfrm>
              <a:off x="2011363" y="1460501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32" name="Freeform 209"/>
            <p:cNvSpPr>
              <a:spLocks noEditPoints="1"/>
            </p:cNvSpPr>
            <p:nvPr/>
          </p:nvSpPr>
          <p:spPr bwMode="auto">
            <a:xfrm>
              <a:off x="2003425" y="1452563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33" name="Freeform 210"/>
            <p:cNvSpPr>
              <a:spLocks/>
            </p:cNvSpPr>
            <p:nvPr/>
          </p:nvSpPr>
          <p:spPr bwMode="auto">
            <a:xfrm>
              <a:off x="2047875" y="1470026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34" name="Freeform 211"/>
            <p:cNvSpPr>
              <a:spLocks noEditPoints="1"/>
            </p:cNvSpPr>
            <p:nvPr/>
          </p:nvSpPr>
          <p:spPr bwMode="auto">
            <a:xfrm>
              <a:off x="2038350" y="1462088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35" name="Freeform 212"/>
            <p:cNvSpPr>
              <a:spLocks/>
            </p:cNvSpPr>
            <p:nvPr/>
          </p:nvSpPr>
          <p:spPr bwMode="auto">
            <a:xfrm>
              <a:off x="2006600" y="1289051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36" name="Freeform 213"/>
            <p:cNvSpPr>
              <a:spLocks noEditPoints="1"/>
            </p:cNvSpPr>
            <p:nvPr/>
          </p:nvSpPr>
          <p:spPr bwMode="auto">
            <a:xfrm>
              <a:off x="1998663" y="128111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37" name="Freeform 214"/>
            <p:cNvSpPr>
              <a:spLocks/>
            </p:cNvSpPr>
            <p:nvPr/>
          </p:nvSpPr>
          <p:spPr bwMode="auto">
            <a:xfrm>
              <a:off x="2390775" y="2141538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38" name="Freeform 215"/>
            <p:cNvSpPr>
              <a:spLocks noEditPoints="1"/>
            </p:cNvSpPr>
            <p:nvPr/>
          </p:nvSpPr>
          <p:spPr bwMode="auto">
            <a:xfrm>
              <a:off x="2381250" y="2133601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39" name="Freeform 216"/>
            <p:cNvSpPr>
              <a:spLocks/>
            </p:cNvSpPr>
            <p:nvPr/>
          </p:nvSpPr>
          <p:spPr bwMode="auto">
            <a:xfrm>
              <a:off x="2287588" y="161766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40" name="Freeform 217"/>
            <p:cNvSpPr>
              <a:spLocks noEditPoints="1"/>
            </p:cNvSpPr>
            <p:nvPr/>
          </p:nvSpPr>
          <p:spPr bwMode="auto">
            <a:xfrm>
              <a:off x="2279650" y="1609726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41" name="Freeform 218"/>
            <p:cNvSpPr>
              <a:spLocks/>
            </p:cNvSpPr>
            <p:nvPr/>
          </p:nvSpPr>
          <p:spPr bwMode="auto">
            <a:xfrm>
              <a:off x="1906588" y="131127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42" name="Freeform 219"/>
            <p:cNvSpPr>
              <a:spLocks noEditPoints="1"/>
            </p:cNvSpPr>
            <p:nvPr/>
          </p:nvSpPr>
          <p:spPr bwMode="auto">
            <a:xfrm>
              <a:off x="1898650" y="1304926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43" name="Freeform 220"/>
            <p:cNvSpPr>
              <a:spLocks/>
            </p:cNvSpPr>
            <p:nvPr/>
          </p:nvSpPr>
          <p:spPr bwMode="auto">
            <a:xfrm>
              <a:off x="2111375" y="1544638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44" name="Freeform 221"/>
            <p:cNvSpPr>
              <a:spLocks noEditPoints="1"/>
            </p:cNvSpPr>
            <p:nvPr/>
          </p:nvSpPr>
          <p:spPr bwMode="auto">
            <a:xfrm>
              <a:off x="2105025" y="1536701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45" name="Freeform 222"/>
            <p:cNvSpPr>
              <a:spLocks/>
            </p:cNvSpPr>
            <p:nvPr/>
          </p:nvSpPr>
          <p:spPr bwMode="auto">
            <a:xfrm>
              <a:off x="1962150" y="1339851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46" name="Freeform 223"/>
            <p:cNvSpPr>
              <a:spLocks noEditPoints="1"/>
            </p:cNvSpPr>
            <p:nvPr/>
          </p:nvSpPr>
          <p:spPr bwMode="auto">
            <a:xfrm>
              <a:off x="1954213" y="133191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47" name="Freeform 224"/>
            <p:cNvSpPr>
              <a:spLocks/>
            </p:cNvSpPr>
            <p:nvPr/>
          </p:nvSpPr>
          <p:spPr bwMode="auto">
            <a:xfrm>
              <a:off x="1992313" y="1274763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48" name="Freeform 225"/>
            <p:cNvSpPr>
              <a:spLocks noEditPoints="1"/>
            </p:cNvSpPr>
            <p:nvPr/>
          </p:nvSpPr>
          <p:spPr bwMode="auto">
            <a:xfrm>
              <a:off x="1984375" y="1266826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49" name="Freeform 226"/>
            <p:cNvSpPr>
              <a:spLocks/>
            </p:cNvSpPr>
            <p:nvPr/>
          </p:nvSpPr>
          <p:spPr bwMode="auto">
            <a:xfrm>
              <a:off x="2036763" y="155257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50" name="Freeform 227"/>
            <p:cNvSpPr>
              <a:spLocks noEditPoints="1"/>
            </p:cNvSpPr>
            <p:nvPr/>
          </p:nvSpPr>
          <p:spPr bwMode="auto">
            <a:xfrm>
              <a:off x="2028825" y="1544638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51" name="Freeform 228"/>
            <p:cNvSpPr>
              <a:spLocks/>
            </p:cNvSpPr>
            <p:nvPr/>
          </p:nvSpPr>
          <p:spPr bwMode="auto">
            <a:xfrm>
              <a:off x="1992313" y="1168401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52" name="Freeform 229"/>
            <p:cNvSpPr>
              <a:spLocks noEditPoints="1"/>
            </p:cNvSpPr>
            <p:nvPr/>
          </p:nvSpPr>
          <p:spPr bwMode="auto">
            <a:xfrm>
              <a:off x="1984375" y="1160463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53" name="Freeform 230"/>
            <p:cNvSpPr>
              <a:spLocks/>
            </p:cNvSpPr>
            <p:nvPr/>
          </p:nvSpPr>
          <p:spPr bwMode="auto">
            <a:xfrm>
              <a:off x="2062163" y="13668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54" name="Freeform 231"/>
            <p:cNvSpPr>
              <a:spLocks noEditPoints="1"/>
            </p:cNvSpPr>
            <p:nvPr/>
          </p:nvSpPr>
          <p:spPr bwMode="auto">
            <a:xfrm>
              <a:off x="2054225" y="1358901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55" name="Freeform 232"/>
            <p:cNvSpPr>
              <a:spLocks/>
            </p:cNvSpPr>
            <p:nvPr/>
          </p:nvSpPr>
          <p:spPr bwMode="auto">
            <a:xfrm>
              <a:off x="2020888" y="1136651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56" name="Freeform 233"/>
            <p:cNvSpPr>
              <a:spLocks noEditPoints="1"/>
            </p:cNvSpPr>
            <p:nvPr/>
          </p:nvSpPr>
          <p:spPr bwMode="auto">
            <a:xfrm>
              <a:off x="2014538" y="112871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57" name="Freeform 234"/>
            <p:cNvSpPr>
              <a:spLocks/>
            </p:cNvSpPr>
            <p:nvPr/>
          </p:nvSpPr>
          <p:spPr bwMode="auto">
            <a:xfrm>
              <a:off x="1816100" y="1228726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58" name="Freeform 235"/>
            <p:cNvSpPr>
              <a:spLocks noEditPoints="1"/>
            </p:cNvSpPr>
            <p:nvPr/>
          </p:nvSpPr>
          <p:spPr bwMode="auto">
            <a:xfrm>
              <a:off x="1808163" y="122078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59" name="Freeform 236"/>
            <p:cNvSpPr>
              <a:spLocks/>
            </p:cNvSpPr>
            <p:nvPr/>
          </p:nvSpPr>
          <p:spPr bwMode="auto">
            <a:xfrm>
              <a:off x="1838325" y="1250951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60" name="Freeform 237"/>
            <p:cNvSpPr>
              <a:spLocks noEditPoints="1"/>
            </p:cNvSpPr>
            <p:nvPr/>
          </p:nvSpPr>
          <p:spPr bwMode="auto">
            <a:xfrm>
              <a:off x="1830388" y="1244601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61" name="Freeform 238"/>
            <p:cNvSpPr>
              <a:spLocks/>
            </p:cNvSpPr>
            <p:nvPr/>
          </p:nvSpPr>
          <p:spPr bwMode="auto">
            <a:xfrm>
              <a:off x="1990725" y="1428751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62" name="Freeform 239"/>
            <p:cNvSpPr>
              <a:spLocks noEditPoints="1"/>
            </p:cNvSpPr>
            <p:nvPr/>
          </p:nvSpPr>
          <p:spPr bwMode="auto">
            <a:xfrm>
              <a:off x="1982788" y="142081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63" name="Freeform 240"/>
            <p:cNvSpPr>
              <a:spLocks/>
            </p:cNvSpPr>
            <p:nvPr/>
          </p:nvSpPr>
          <p:spPr bwMode="auto">
            <a:xfrm>
              <a:off x="2032000" y="151130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64" name="Freeform 241"/>
            <p:cNvSpPr>
              <a:spLocks noEditPoints="1"/>
            </p:cNvSpPr>
            <p:nvPr/>
          </p:nvSpPr>
          <p:spPr bwMode="auto">
            <a:xfrm>
              <a:off x="2025650" y="1503363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65" name="Freeform 242"/>
            <p:cNvSpPr>
              <a:spLocks/>
            </p:cNvSpPr>
            <p:nvPr/>
          </p:nvSpPr>
          <p:spPr bwMode="auto">
            <a:xfrm>
              <a:off x="2100263" y="142240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66" name="Freeform 243"/>
            <p:cNvSpPr>
              <a:spLocks noEditPoints="1"/>
            </p:cNvSpPr>
            <p:nvPr/>
          </p:nvSpPr>
          <p:spPr bwMode="auto">
            <a:xfrm>
              <a:off x="2092325" y="1416051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67" name="Freeform 244"/>
            <p:cNvSpPr>
              <a:spLocks/>
            </p:cNvSpPr>
            <p:nvPr/>
          </p:nvSpPr>
          <p:spPr bwMode="auto">
            <a:xfrm>
              <a:off x="2097088" y="15986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68" name="Freeform 245"/>
            <p:cNvSpPr>
              <a:spLocks noEditPoints="1"/>
            </p:cNvSpPr>
            <p:nvPr/>
          </p:nvSpPr>
          <p:spPr bwMode="auto">
            <a:xfrm>
              <a:off x="2089150" y="159226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69" name="Freeform 246"/>
            <p:cNvSpPr>
              <a:spLocks/>
            </p:cNvSpPr>
            <p:nvPr/>
          </p:nvSpPr>
          <p:spPr bwMode="auto">
            <a:xfrm>
              <a:off x="2122488" y="1520826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70" name="Freeform 247"/>
            <p:cNvSpPr>
              <a:spLocks noEditPoints="1"/>
            </p:cNvSpPr>
            <p:nvPr/>
          </p:nvSpPr>
          <p:spPr bwMode="auto">
            <a:xfrm>
              <a:off x="2114550" y="1512888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3" y="210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71" name="Freeform 248"/>
            <p:cNvSpPr>
              <a:spLocks/>
            </p:cNvSpPr>
            <p:nvPr/>
          </p:nvSpPr>
          <p:spPr bwMode="auto">
            <a:xfrm>
              <a:off x="2322513" y="184467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72" name="Freeform 249"/>
            <p:cNvSpPr>
              <a:spLocks noEditPoints="1"/>
            </p:cNvSpPr>
            <p:nvPr/>
          </p:nvSpPr>
          <p:spPr bwMode="auto">
            <a:xfrm>
              <a:off x="2314575" y="1836738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73" name="Freeform 250"/>
            <p:cNvSpPr>
              <a:spLocks/>
            </p:cNvSpPr>
            <p:nvPr/>
          </p:nvSpPr>
          <p:spPr bwMode="auto">
            <a:xfrm>
              <a:off x="2376488" y="1914526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74" name="Freeform 251"/>
            <p:cNvSpPr>
              <a:spLocks noEditPoints="1"/>
            </p:cNvSpPr>
            <p:nvPr/>
          </p:nvSpPr>
          <p:spPr bwMode="auto">
            <a:xfrm>
              <a:off x="2366963" y="1906588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75" name="Freeform 252"/>
            <p:cNvSpPr>
              <a:spLocks/>
            </p:cNvSpPr>
            <p:nvPr/>
          </p:nvSpPr>
          <p:spPr bwMode="auto">
            <a:xfrm>
              <a:off x="2128838" y="1873251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76" name="Freeform 253"/>
            <p:cNvSpPr>
              <a:spLocks noEditPoints="1"/>
            </p:cNvSpPr>
            <p:nvPr/>
          </p:nvSpPr>
          <p:spPr bwMode="auto">
            <a:xfrm>
              <a:off x="2120900" y="186531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77" name="Freeform 254"/>
            <p:cNvSpPr>
              <a:spLocks/>
            </p:cNvSpPr>
            <p:nvPr/>
          </p:nvSpPr>
          <p:spPr bwMode="auto">
            <a:xfrm>
              <a:off x="1954213" y="170656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78" name="Freeform 255"/>
            <p:cNvSpPr>
              <a:spLocks noEditPoints="1"/>
            </p:cNvSpPr>
            <p:nvPr/>
          </p:nvSpPr>
          <p:spPr bwMode="auto">
            <a:xfrm>
              <a:off x="1946275" y="1698626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79" name="Freeform 256"/>
            <p:cNvSpPr>
              <a:spLocks/>
            </p:cNvSpPr>
            <p:nvPr/>
          </p:nvSpPr>
          <p:spPr bwMode="auto">
            <a:xfrm>
              <a:off x="1906588" y="1697038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80" name="Freeform 257"/>
            <p:cNvSpPr>
              <a:spLocks noEditPoints="1"/>
            </p:cNvSpPr>
            <p:nvPr/>
          </p:nvSpPr>
          <p:spPr bwMode="auto">
            <a:xfrm>
              <a:off x="1898650" y="1689101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81" name="Freeform 258"/>
            <p:cNvSpPr>
              <a:spLocks/>
            </p:cNvSpPr>
            <p:nvPr/>
          </p:nvSpPr>
          <p:spPr bwMode="auto">
            <a:xfrm>
              <a:off x="1916113" y="1692276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82" name="Freeform 259"/>
            <p:cNvSpPr>
              <a:spLocks noEditPoints="1"/>
            </p:cNvSpPr>
            <p:nvPr/>
          </p:nvSpPr>
          <p:spPr bwMode="auto">
            <a:xfrm>
              <a:off x="1908175" y="1684338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83" name="Freeform 260"/>
            <p:cNvSpPr>
              <a:spLocks/>
            </p:cNvSpPr>
            <p:nvPr/>
          </p:nvSpPr>
          <p:spPr bwMode="auto">
            <a:xfrm>
              <a:off x="1949450" y="16875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84" name="Freeform 261"/>
            <p:cNvSpPr>
              <a:spLocks noEditPoints="1"/>
            </p:cNvSpPr>
            <p:nvPr/>
          </p:nvSpPr>
          <p:spPr bwMode="auto">
            <a:xfrm>
              <a:off x="1941513" y="1679576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85" name="Freeform 262"/>
            <p:cNvSpPr>
              <a:spLocks/>
            </p:cNvSpPr>
            <p:nvPr/>
          </p:nvSpPr>
          <p:spPr bwMode="auto">
            <a:xfrm>
              <a:off x="1878013" y="1673226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86" name="Freeform 263"/>
            <p:cNvSpPr>
              <a:spLocks noEditPoints="1"/>
            </p:cNvSpPr>
            <p:nvPr/>
          </p:nvSpPr>
          <p:spPr bwMode="auto">
            <a:xfrm>
              <a:off x="1870075" y="1665288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87" name="Freeform 264"/>
            <p:cNvSpPr>
              <a:spLocks/>
            </p:cNvSpPr>
            <p:nvPr/>
          </p:nvSpPr>
          <p:spPr bwMode="auto">
            <a:xfrm>
              <a:off x="1884363" y="1697038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88" name="Freeform 265"/>
            <p:cNvSpPr>
              <a:spLocks noEditPoints="1"/>
            </p:cNvSpPr>
            <p:nvPr/>
          </p:nvSpPr>
          <p:spPr bwMode="auto">
            <a:xfrm>
              <a:off x="1876425" y="1689101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100"/>
                </a:cxn>
                <a:cxn ang="0">
                  <a:pos x="100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100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100"/>
                  </a:cubicBezTo>
                  <a:lnTo>
                    <a:pt x="100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100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89" name="Freeform 266"/>
            <p:cNvSpPr>
              <a:spLocks/>
            </p:cNvSpPr>
            <p:nvPr/>
          </p:nvSpPr>
          <p:spPr bwMode="auto">
            <a:xfrm>
              <a:off x="1916113" y="16779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90" name="Freeform 267"/>
            <p:cNvSpPr>
              <a:spLocks noEditPoints="1"/>
            </p:cNvSpPr>
            <p:nvPr/>
          </p:nvSpPr>
          <p:spPr bwMode="auto">
            <a:xfrm>
              <a:off x="1908175" y="1670051"/>
              <a:ext cx="187325" cy="182563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3" y="210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91" name="Freeform 268"/>
            <p:cNvSpPr>
              <a:spLocks/>
            </p:cNvSpPr>
            <p:nvPr/>
          </p:nvSpPr>
          <p:spPr bwMode="auto">
            <a:xfrm>
              <a:off x="1978025" y="1400176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92" name="Freeform 269"/>
            <p:cNvSpPr>
              <a:spLocks noEditPoints="1"/>
            </p:cNvSpPr>
            <p:nvPr/>
          </p:nvSpPr>
          <p:spPr bwMode="auto">
            <a:xfrm>
              <a:off x="1970088" y="139223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93" name="Freeform 270"/>
            <p:cNvSpPr>
              <a:spLocks/>
            </p:cNvSpPr>
            <p:nvPr/>
          </p:nvSpPr>
          <p:spPr bwMode="auto">
            <a:xfrm>
              <a:off x="2032000" y="15351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94" name="Freeform 271"/>
            <p:cNvSpPr>
              <a:spLocks noEditPoints="1"/>
            </p:cNvSpPr>
            <p:nvPr/>
          </p:nvSpPr>
          <p:spPr bwMode="auto">
            <a:xfrm>
              <a:off x="2025650" y="1527176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95" name="Freeform 272"/>
            <p:cNvSpPr>
              <a:spLocks/>
            </p:cNvSpPr>
            <p:nvPr/>
          </p:nvSpPr>
          <p:spPr bwMode="auto">
            <a:xfrm>
              <a:off x="1998663" y="1482726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96" name="Freeform 273"/>
            <p:cNvSpPr>
              <a:spLocks noEditPoints="1"/>
            </p:cNvSpPr>
            <p:nvPr/>
          </p:nvSpPr>
          <p:spPr bwMode="auto">
            <a:xfrm>
              <a:off x="1990725" y="1474788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97" name="Freeform 274"/>
            <p:cNvSpPr>
              <a:spLocks/>
            </p:cNvSpPr>
            <p:nvPr/>
          </p:nvSpPr>
          <p:spPr bwMode="auto">
            <a:xfrm>
              <a:off x="1824038" y="160337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98" name="Freeform 275"/>
            <p:cNvSpPr>
              <a:spLocks noEditPoints="1"/>
            </p:cNvSpPr>
            <p:nvPr/>
          </p:nvSpPr>
          <p:spPr bwMode="auto">
            <a:xfrm>
              <a:off x="1816100" y="1595438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99" name="Freeform 276"/>
            <p:cNvSpPr>
              <a:spLocks/>
            </p:cNvSpPr>
            <p:nvPr/>
          </p:nvSpPr>
          <p:spPr bwMode="auto">
            <a:xfrm>
              <a:off x="1803400" y="156686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00" name="Freeform 277"/>
            <p:cNvSpPr>
              <a:spLocks noEditPoints="1"/>
            </p:cNvSpPr>
            <p:nvPr/>
          </p:nvSpPr>
          <p:spPr bwMode="auto">
            <a:xfrm>
              <a:off x="1795463" y="1558926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01" name="Freeform 278"/>
            <p:cNvSpPr>
              <a:spLocks/>
            </p:cNvSpPr>
            <p:nvPr/>
          </p:nvSpPr>
          <p:spPr bwMode="auto">
            <a:xfrm>
              <a:off x="1930400" y="144145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02" name="Freeform 279"/>
            <p:cNvSpPr>
              <a:spLocks noEditPoints="1"/>
            </p:cNvSpPr>
            <p:nvPr/>
          </p:nvSpPr>
          <p:spPr bwMode="auto">
            <a:xfrm>
              <a:off x="1924050" y="1433513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03" name="Freeform 280"/>
            <p:cNvSpPr>
              <a:spLocks/>
            </p:cNvSpPr>
            <p:nvPr/>
          </p:nvSpPr>
          <p:spPr bwMode="auto">
            <a:xfrm>
              <a:off x="1751013" y="151606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04" name="Freeform 281"/>
            <p:cNvSpPr>
              <a:spLocks noEditPoints="1"/>
            </p:cNvSpPr>
            <p:nvPr/>
          </p:nvSpPr>
          <p:spPr bwMode="auto">
            <a:xfrm>
              <a:off x="1743075" y="1508126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05" name="Freeform 282"/>
            <p:cNvSpPr>
              <a:spLocks/>
            </p:cNvSpPr>
            <p:nvPr/>
          </p:nvSpPr>
          <p:spPr bwMode="auto">
            <a:xfrm>
              <a:off x="1793875" y="1511301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06" name="Freeform 283"/>
            <p:cNvSpPr>
              <a:spLocks noEditPoints="1"/>
            </p:cNvSpPr>
            <p:nvPr/>
          </p:nvSpPr>
          <p:spPr bwMode="auto">
            <a:xfrm>
              <a:off x="1785938" y="150336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07" name="Freeform 284"/>
            <p:cNvSpPr>
              <a:spLocks/>
            </p:cNvSpPr>
            <p:nvPr/>
          </p:nvSpPr>
          <p:spPr bwMode="auto">
            <a:xfrm>
              <a:off x="1800225" y="1409701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08" name="Freeform 285"/>
            <p:cNvSpPr>
              <a:spLocks noEditPoints="1"/>
            </p:cNvSpPr>
            <p:nvPr/>
          </p:nvSpPr>
          <p:spPr bwMode="auto">
            <a:xfrm>
              <a:off x="1792288" y="140176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09" name="Freeform 286"/>
            <p:cNvSpPr>
              <a:spLocks/>
            </p:cNvSpPr>
            <p:nvPr/>
          </p:nvSpPr>
          <p:spPr bwMode="auto">
            <a:xfrm>
              <a:off x="2249488" y="210026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10" name="Freeform 287"/>
            <p:cNvSpPr>
              <a:spLocks noEditPoints="1"/>
            </p:cNvSpPr>
            <p:nvPr/>
          </p:nvSpPr>
          <p:spPr bwMode="auto">
            <a:xfrm>
              <a:off x="2241550" y="2092326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11" name="Freeform 288"/>
            <p:cNvSpPr>
              <a:spLocks/>
            </p:cNvSpPr>
            <p:nvPr/>
          </p:nvSpPr>
          <p:spPr bwMode="auto">
            <a:xfrm>
              <a:off x="1819275" y="15890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12" name="Freeform 289"/>
            <p:cNvSpPr>
              <a:spLocks noEditPoints="1"/>
            </p:cNvSpPr>
            <p:nvPr/>
          </p:nvSpPr>
          <p:spPr bwMode="auto">
            <a:xfrm>
              <a:off x="1811338" y="1582738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13" name="Freeform 290"/>
            <p:cNvSpPr>
              <a:spLocks/>
            </p:cNvSpPr>
            <p:nvPr/>
          </p:nvSpPr>
          <p:spPr bwMode="auto">
            <a:xfrm>
              <a:off x="1776413" y="159385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14" name="Freeform 291"/>
            <p:cNvSpPr>
              <a:spLocks noEditPoints="1"/>
            </p:cNvSpPr>
            <p:nvPr/>
          </p:nvSpPr>
          <p:spPr bwMode="auto">
            <a:xfrm>
              <a:off x="1768475" y="1587501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15" name="Freeform 292"/>
            <p:cNvSpPr>
              <a:spLocks/>
            </p:cNvSpPr>
            <p:nvPr/>
          </p:nvSpPr>
          <p:spPr bwMode="auto">
            <a:xfrm>
              <a:off x="1719263" y="14557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16" name="Freeform 293"/>
            <p:cNvSpPr>
              <a:spLocks noEditPoints="1"/>
            </p:cNvSpPr>
            <p:nvPr/>
          </p:nvSpPr>
          <p:spPr bwMode="auto">
            <a:xfrm>
              <a:off x="1711325" y="1447801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17" name="Freeform 294"/>
            <p:cNvSpPr>
              <a:spLocks/>
            </p:cNvSpPr>
            <p:nvPr/>
          </p:nvSpPr>
          <p:spPr bwMode="auto">
            <a:xfrm>
              <a:off x="1751013" y="1428751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18" name="Freeform 295"/>
            <p:cNvSpPr>
              <a:spLocks noEditPoints="1"/>
            </p:cNvSpPr>
            <p:nvPr/>
          </p:nvSpPr>
          <p:spPr bwMode="auto">
            <a:xfrm>
              <a:off x="1743075" y="142081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19" name="Freeform 296"/>
            <p:cNvSpPr>
              <a:spLocks/>
            </p:cNvSpPr>
            <p:nvPr/>
          </p:nvSpPr>
          <p:spPr bwMode="auto">
            <a:xfrm>
              <a:off x="1822450" y="1784351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20" name="Freeform 297"/>
            <p:cNvSpPr>
              <a:spLocks noEditPoints="1"/>
            </p:cNvSpPr>
            <p:nvPr/>
          </p:nvSpPr>
          <p:spPr bwMode="auto">
            <a:xfrm>
              <a:off x="1814513" y="1776413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21" name="Freeform 298"/>
            <p:cNvSpPr>
              <a:spLocks/>
            </p:cNvSpPr>
            <p:nvPr/>
          </p:nvSpPr>
          <p:spPr bwMode="auto">
            <a:xfrm>
              <a:off x="1843088" y="11541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22" name="Freeform 299"/>
            <p:cNvSpPr>
              <a:spLocks noEditPoints="1"/>
            </p:cNvSpPr>
            <p:nvPr/>
          </p:nvSpPr>
          <p:spPr bwMode="auto">
            <a:xfrm>
              <a:off x="1835150" y="1146176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23" name="Freeform 300"/>
            <p:cNvSpPr>
              <a:spLocks/>
            </p:cNvSpPr>
            <p:nvPr/>
          </p:nvSpPr>
          <p:spPr bwMode="auto">
            <a:xfrm>
              <a:off x="1804988" y="14970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24" name="Freeform 301"/>
            <p:cNvSpPr>
              <a:spLocks noEditPoints="1"/>
            </p:cNvSpPr>
            <p:nvPr/>
          </p:nvSpPr>
          <p:spPr bwMode="auto">
            <a:xfrm>
              <a:off x="1797050" y="1489076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25" name="Freeform 302"/>
            <p:cNvSpPr>
              <a:spLocks/>
            </p:cNvSpPr>
            <p:nvPr/>
          </p:nvSpPr>
          <p:spPr bwMode="auto">
            <a:xfrm>
              <a:off x="1838325" y="1470026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26" name="Freeform 303"/>
            <p:cNvSpPr>
              <a:spLocks noEditPoints="1"/>
            </p:cNvSpPr>
            <p:nvPr/>
          </p:nvSpPr>
          <p:spPr bwMode="auto">
            <a:xfrm>
              <a:off x="1830388" y="1462088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27" name="Freeform 304"/>
            <p:cNvSpPr>
              <a:spLocks/>
            </p:cNvSpPr>
            <p:nvPr/>
          </p:nvSpPr>
          <p:spPr bwMode="auto">
            <a:xfrm>
              <a:off x="1862138" y="1544638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28" name="Freeform 305"/>
            <p:cNvSpPr>
              <a:spLocks noEditPoints="1"/>
            </p:cNvSpPr>
            <p:nvPr/>
          </p:nvSpPr>
          <p:spPr bwMode="auto">
            <a:xfrm>
              <a:off x="1854200" y="1536701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29" name="Freeform 306"/>
            <p:cNvSpPr>
              <a:spLocks/>
            </p:cNvSpPr>
            <p:nvPr/>
          </p:nvSpPr>
          <p:spPr bwMode="auto">
            <a:xfrm>
              <a:off x="1919288" y="1525588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30" name="Freeform 307"/>
            <p:cNvSpPr>
              <a:spLocks noEditPoints="1"/>
            </p:cNvSpPr>
            <p:nvPr/>
          </p:nvSpPr>
          <p:spPr bwMode="auto">
            <a:xfrm>
              <a:off x="1911350" y="1517651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31" name="Freeform 308"/>
            <p:cNvSpPr>
              <a:spLocks/>
            </p:cNvSpPr>
            <p:nvPr/>
          </p:nvSpPr>
          <p:spPr bwMode="auto">
            <a:xfrm>
              <a:off x="1782763" y="15859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32" name="Freeform 309"/>
            <p:cNvSpPr>
              <a:spLocks noEditPoints="1"/>
            </p:cNvSpPr>
            <p:nvPr/>
          </p:nvSpPr>
          <p:spPr bwMode="auto">
            <a:xfrm>
              <a:off x="1774825" y="1577976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3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33" name="Freeform 310"/>
            <p:cNvSpPr>
              <a:spLocks/>
            </p:cNvSpPr>
            <p:nvPr/>
          </p:nvSpPr>
          <p:spPr bwMode="auto">
            <a:xfrm>
              <a:off x="1882775" y="1651001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34" name="Freeform 311"/>
            <p:cNvSpPr>
              <a:spLocks noEditPoints="1"/>
            </p:cNvSpPr>
            <p:nvPr/>
          </p:nvSpPr>
          <p:spPr bwMode="auto">
            <a:xfrm>
              <a:off x="1874838" y="1643063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35" name="Freeform 312"/>
            <p:cNvSpPr>
              <a:spLocks/>
            </p:cNvSpPr>
            <p:nvPr/>
          </p:nvSpPr>
          <p:spPr bwMode="auto">
            <a:xfrm>
              <a:off x="1860550" y="165417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36" name="Freeform 313"/>
            <p:cNvSpPr>
              <a:spLocks noEditPoints="1"/>
            </p:cNvSpPr>
            <p:nvPr/>
          </p:nvSpPr>
          <p:spPr bwMode="auto">
            <a:xfrm>
              <a:off x="1854200" y="1646238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37" name="Freeform 314"/>
            <p:cNvSpPr>
              <a:spLocks/>
            </p:cNvSpPr>
            <p:nvPr/>
          </p:nvSpPr>
          <p:spPr bwMode="auto">
            <a:xfrm>
              <a:off x="1830388" y="1692276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38" name="Freeform 315"/>
            <p:cNvSpPr>
              <a:spLocks noEditPoints="1"/>
            </p:cNvSpPr>
            <p:nvPr/>
          </p:nvSpPr>
          <p:spPr bwMode="auto">
            <a:xfrm>
              <a:off x="1822450" y="1684338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39" name="Freeform 316"/>
            <p:cNvSpPr>
              <a:spLocks/>
            </p:cNvSpPr>
            <p:nvPr/>
          </p:nvSpPr>
          <p:spPr bwMode="auto">
            <a:xfrm>
              <a:off x="1782763" y="15986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40" name="Freeform 317"/>
            <p:cNvSpPr>
              <a:spLocks noEditPoints="1"/>
            </p:cNvSpPr>
            <p:nvPr/>
          </p:nvSpPr>
          <p:spPr bwMode="auto">
            <a:xfrm>
              <a:off x="1774825" y="1592263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41" name="Freeform 318"/>
            <p:cNvSpPr>
              <a:spLocks/>
            </p:cNvSpPr>
            <p:nvPr/>
          </p:nvSpPr>
          <p:spPr bwMode="auto">
            <a:xfrm>
              <a:off x="1768475" y="15859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42" name="Freeform 319"/>
            <p:cNvSpPr>
              <a:spLocks noEditPoints="1"/>
            </p:cNvSpPr>
            <p:nvPr/>
          </p:nvSpPr>
          <p:spPr bwMode="auto">
            <a:xfrm>
              <a:off x="1760538" y="1577976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43" name="Freeform 320"/>
            <p:cNvSpPr>
              <a:spLocks/>
            </p:cNvSpPr>
            <p:nvPr/>
          </p:nvSpPr>
          <p:spPr bwMode="auto">
            <a:xfrm>
              <a:off x="1876425" y="155257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44" name="Freeform 321"/>
            <p:cNvSpPr>
              <a:spLocks noEditPoints="1"/>
            </p:cNvSpPr>
            <p:nvPr/>
          </p:nvSpPr>
          <p:spPr bwMode="auto">
            <a:xfrm>
              <a:off x="1868488" y="1544638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45" name="Freeform 322"/>
            <p:cNvSpPr>
              <a:spLocks/>
            </p:cNvSpPr>
            <p:nvPr/>
          </p:nvSpPr>
          <p:spPr bwMode="auto">
            <a:xfrm>
              <a:off x="1763713" y="158908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46" name="Freeform 323"/>
            <p:cNvSpPr>
              <a:spLocks noEditPoints="1"/>
            </p:cNvSpPr>
            <p:nvPr/>
          </p:nvSpPr>
          <p:spPr bwMode="auto">
            <a:xfrm>
              <a:off x="1755775" y="1582738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47" name="Freeform 324"/>
            <p:cNvSpPr>
              <a:spLocks/>
            </p:cNvSpPr>
            <p:nvPr/>
          </p:nvSpPr>
          <p:spPr bwMode="auto">
            <a:xfrm>
              <a:off x="1884363" y="15890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48" name="Freeform 325"/>
            <p:cNvSpPr>
              <a:spLocks noEditPoints="1"/>
            </p:cNvSpPr>
            <p:nvPr/>
          </p:nvSpPr>
          <p:spPr bwMode="auto">
            <a:xfrm>
              <a:off x="1876425" y="1582738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49" name="Freeform 326"/>
            <p:cNvSpPr>
              <a:spLocks/>
            </p:cNvSpPr>
            <p:nvPr/>
          </p:nvSpPr>
          <p:spPr bwMode="auto">
            <a:xfrm>
              <a:off x="1881188" y="1520826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50" name="Freeform 327"/>
            <p:cNvSpPr>
              <a:spLocks noEditPoints="1"/>
            </p:cNvSpPr>
            <p:nvPr/>
          </p:nvSpPr>
          <p:spPr bwMode="auto">
            <a:xfrm>
              <a:off x="1873250" y="1512888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51" name="Freeform 328"/>
            <p:cNvSpPr>
              <a:spLocks/>
            </p:cNvSpPr>
            <p:nvPr/>
          </p:nvSpPr>
          <p:spPr bwMode="auto">
            <a:xfrm>
              <a:off x="1838325" y="153035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52" name="Freeform 329"/>
            <p:cNvSpPr>
              <a:spLocks noEditPoints="1"/>
            </p:cNvSpPr>
            <p:nvPr/>
          </p:nvSpPr>
          <p:spPr bwMode="auto">
            <a:xfrm>
              <a:off x="1830388" y="152241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53" name="Freeform 330"/>
            <p:cNvSpPr>
              <a:spLocks/>
            </p:cNvSpPr>
            <p:nvPr/>
          </p:nvSpPr>
          <p:spPr bwMode="auto">
            <a:xfrm>
              <a:off x="1879600" y="151130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54" name="Freeform 331"/>
            <p:cNvSpPr>
              <a:spLocks noEditPoints="1"/>
            </p:cNvSpPr>
            <p:nvPr/>
          </p:nvSpPr>
          <p:spPr bwMode="auto">
            <a:xfrm>
              <a:off x="1871663" y="1503363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55" name="Freeform 332"/>
            <p:cNvSpPr>
              <a:spLocks/>
            </p:cNvSpPr>
            <p:nvPr/>
          </p:nvSpPr>
          <p:spPr bwMode="auto">
            <a:xfrm>
              <a:off x="1689100" y="141446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56" name="Freeform 333"/>
            <p:cNvSpPr>
              <a:spLocks noEditPoints="1"/>
            </p:cNvSpPr>
            <p:nvPr/>
          </p:nvSpPr>
          <p:spPr bwMode="auto">
            <a:xfrm>
              <a:off x="1681163" y="1406526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57" name="Freeform 334"/>
            <p:cNvSpPr>
              <a:spLocks/>
            </p:cNvSpPr>
            <p:nvPr/>
          </p:nvSpPr>
          <p:spPr bwMode="auto">
            <a:xfrm>
              <a:off x="1766888" y="143192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58" name="Freeform 335"/>
            <p:cNvSpPr>
              <a:spLocks noEditPoints="1"/>
            </p:cNvSpPr>
            <p:nvPr/>
          </p:nvSpPr>
          <p:spPr bwMode="auto">
            <a:xfrm>
              <a:off x="1758950" y="1423988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59" name="Freeform 336"/>
            <p:cNvSpPr>
              <a:spLocks/>
            </p:cNvSpPr>
            <p:nvPr/>
          </p:nvSpPr>
          <p:spPr bwMode="auto">
            <a:xfrm>
              <a:off x="1790700" y="132080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60" name="Freeform 337"/>
            <p:cNvSpPr>
              <a:spLocks noEditPoints="1"/>
            </p:cNvSpPr>
            <p:nvPr/>
          </p:nvSpPr>
          <p:spPr bwMode="auto">
            <a:xfrm>
              <a:off x="1782763" y="1314451"/>
              <a:ext cx="187325" cy="179388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61" name="Freeform 338"/>
            <p:cNvSpPr>
              <a:spLocks/>
            </p:cNvSpPr>
            <p:nvPr/>
          </p:nvSpPr>
          <p:spPr bwMode="auto">
            <a:xfrm>
              <a:off x="1982788" y="145097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62" name="Freeform 339"/>
            <p:cNvSpPr>
              <a:spLocks noEditPoints="1"/>
            </p:cNvSpPr>
            <p:nvPr/>
          </p:nvSpPr>
          <p:spPr bwMode="auto">
            <a:xfrm>
              <a:off x="1976438" y="144303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63" name="Freeform 340"/>
            <p:cNvSpPr>
              <a:spLocks/>
            </p:cNvSpPr>
            <p:nvPr/>
          </p:nvSpPr>
          <p:spPr bwMode="auto">
            <a:xfrm>
              <a:off x="2000250" y="14366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64" name="Freeform 341"/>
            <p:cNvSpPr>
              <a:spLocks noEditPoints="1"/>
            </p:cNvSpPr>
            <p:nvPr/>
          </p:nvSpPr>
          <p:spPr bwMode="auto">
            <a:xfrm>
              <a:off x="1992313" y="1430338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65" name="Freeform 342"/>
            <p:cNvSpPr>
              <a:spLocks/>
            </p:cNvSpPr>
            <p:nvPr/>
          </p:nvSpPr>
          <p:spPr bwMode="auto">
            <a:xfrm>
              <a:off x="1962150" y="1470026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66" name="Freeform 343"/>
            <p:cNvSpPr>
              <a:spLocks noEditPoints="1"/>
            </p:cNvSpPr>
            <p:nvPr/>
          </p:nvSpPr>
          <p:spPr bwMode="auto">
            <a:xfrm>
              <a:off x="1954213" y="1462088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67" name="Freeform 344"/>
            <p:cNvSpPr>
              <a:spLocks/>
            </p:cNvSpPr>
            <p:nvPr/>
          </p:nvSpPr>
          <p:spPr bwMode="auto">
            <a:xfrm>
              <a:off x="1952625" y="16367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68" name="Freeform 345"/>
            <p:cNvSpPr>
              <a:spLocks noEditPoints="1"/>
            </p:cNvSpPr>
            <p:nvPr/>
          </p:nvSpPr>
          <p:spPr bwMode="auto">
            <a:xfrm>
              <a:off x="1944688" y="1628776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69" name="Freeform 346"/>
            <p:cNvSpPr>
              <a:spLocks/>
            </p:cNvSpPr>
            <p:nvPr/>
          </p:nvSpPr>
          <p:spPr bwMode="auto">
            <a:xfrm>
              <a:off x="1984375" y="150177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70" name="Freeform 347"/>
            <p:cNvSpPr>
              <a:spLocks noEditPoints="1"/>
            </p:cNvSpPr>
            <p:nvPr/>
          </p:nvSpPr>
          <p:spPr bwMode="auto">
            <a:xfrm>
              <a:off x="1976438" y="1493838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71" name="Freeform 348"/>
            <p:cNvSpPr>
              <a:spLocks/>
            </p:cNvSpPr>
            <p:nvPr/>
          </p:nvSpPr>
          <p:spPr bwMode="auto">
            <a:xfrm>
              <a:off x="1963738" y="1479551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72" name="Freeform 349"/>
            <p:cNvSpPr>
              <a:spLocks noEditPoints="1"/>
            </p:cNvSpPr>
            <p:nvPr/>
          </p:nvSpPr>
          <p:spPr bwMode="auto">
            <a:xfrm>
              <a:off x="1955800" y="147161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73" name="Freeform 350"/>
            <p:cNvSpPr>
              <a:spLocks/>
            </p:cNvSpPr>
            <p:nvPr/>
          </p:nvSpPr>
          <p:spPr bwMode="auto">
            <a:xfrm>
              <a:off x="1911350" y="1381126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74" name="Freeform 351"/>
            <p:cNvSpPr>
              <a:spLocks noEditPoints="1"/>
            </p:cNvSpPr>
            <p:nvPr/>
          </p:nvSpPr>
          <p:spPr bwMode="auto">
            <a:xfrm>
              <a:off x="1903413" y="1373188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75" name="Freeform 352"/>
            <p:cNvSpPr>
              <a:spLocks/>
            </p:cNvSpPr>
            <p:nvPr/>
          </p:nvSpPr>
          <p:spPr bwMode="auto">
            <a:xfrm>
              <a:off x="1928813" y="1460501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76" name="Freeform 353"/>
            <p:cNvSpPr>
              <a:spLocks noEditPoints="1"/>
            </p:cNvSpPr>
            <p:nvPr/>
          </p:nvSpPr>
          <p:spPr bwMode="auto">
            <a:xfrm>
              <a:off x="1920875" y="1452563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77" name="Freeform 354"/>
            <p:cNvSpPr>
              <a:spLocks/>
            </p:cNvSpPr>
            <p:nvPr/>
          </p:nvSpPr>
          <p:spPr bwMode="auto">
            <a:xfrm>
              <a:off x="2084388" y="1511301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78" name="Freeform 355"/>
            <p:cNvSpPr>
              <a:spLocks noEditPoints="1"/>
            </p:cNvSpPr>
            <p:nvPr/>
          </p:nvSpPr>
          <p:spPr bwMode="auto">
            <a:xfrm>
              <a:off x="2074863" y="1503363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79" name="Freeform 358"/>
            <p:cNvSpPr>
              <a:spLocks/>
            </p:cNvSpPr>
            <p:nvPr/>
          </p:nvSpPr>
          <p:spPr bwMode="auto">
            <a:xfrm>
              <a:off x="1497013" y="863601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80" name="Freeform 359"/>
            <p:cNvSpPr>
              <a:spLocks noEditPoints="1"/>
            </p:cNvSpPr>
            <p:nvPr/>
          </p:nvSpPr>
          <p:spPr bwMode="auto">
            <a:xfrm>
              <a:off x="1489075" y="85566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81" name="Freeform 360"/>
            <p:cNvSpPr>
              <a:spLocks/>
            </p:cNvSpPr>
            <p:nvPr/>
          </p:nvSpPr>
          <p:spPr bwMode="auto">
            <a:xfrm>
              <a:off x="2171700" y="1552576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82" name="Freeform 361"/>
            <p:cNvSpPr>
              <a:spLocks noEditPoints="1"/>
            </p:cNvSpPr>
            <p:nvPr/>
          </p:nvSpPr>
          <p:spPr bwMode="auto">
            <a:xfrm>
              <a:off x="2162175" y="1544638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100"/>
                </a:cxn>
                <a:cxn ang="0">
                  <a:pos x="100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100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100"/>
                  </a:cubicBezTo>
                  <a:lnTo>
                    <a:pt x="100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100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83" name="Freeform 362"/>
            <p:cNvSpPr>
              <a:spLocks/>
            </p:cNvSpPr>
            <p:nvPr/>
          </p:nvSpPr>
          <p:spPr bwMode="auto">
            <a:xfrm>
              <a:off x="1946275" y="15065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84" name="Freeform 363"/>
            <p:cNvSpPr>
              <a:spLocks noEditPoints="1"/>
            </p:cNvSpPr>
            <p:nvPr/>
          </p:nvSpPr>
          <p:spPr bwMode="auto">
            <a:xfrm>
              <a:off x="1938338" y="1498601"/>
              <a:ext cx="187325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85" name="Freeform 364"/>
            <p:cNvSpPr>
              <a:spLocks/>
            </p:cNvSpPr>
            <p:nvPr/>
          </p:nvSpPr>
          <p:spPr bwMode="auto">
            <a:xfrm>
              <a:off x="1982788" y="1631951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86" name="Freeform 365"/>
            <p:cNvSpPr>
              <a:spLocks noEditPoints="1"/>
            </p:cNvSpPr>
            <p:nvPr/>
          </p:nvSpPr>
          <p:spPr bwMode="auto">
            <a:xfrm>
              <a:off x="1974850" y="162401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87" name="Freeform 366"/>
            <p:cNvSpPr>
              <a:spLocks/>
            </p:cNvSpPr>
            <p:nvPr/>
          </p:nvSpPr>
          <p:spPr bwMode="auto">
            <a:xfrm>
              <a:off x="2017713" y="15351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88" name="Freeform 367"/>
            <p:cNvSpPr>
              <a:spLocks noEditPoints="1"/>
            </p:cNvSpPr>
            <p:nvPr/>
          </p:nvSpPr>
          <p:spPr bwMode="auto">
            <a:xfrm>
              <a:off x="2011363" y="1527176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89" name="Freeform 368"/>
            <p:cNvSpPr>
              <a:spLocks/>
            </p:cNvSpPr>
            <p:nvPr/>
          </p:nvSpPr>
          <p:spPr bwMode="auto">
            <a:xfrm>
              <a:off x="2049463" y="1654176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90" name="Freeform 369"/>
            <p:cNvSpPr>
              <a:spLocks noEditPoints="1"/>
            </p:cNvSpPr>
            <p:nvPr/>
          </p:nvSpPr>
          <p:spPr bwMode="auto">
            <a:xfrm>
              <a:off x="2041525" y="1646238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91" name="Freeform 370"/>
            <p:cNvSpPr>
              <a:spLocks/>
            </p:cNvSpPr>
            <p:nvPr/>
          </p:nvSpPr>
          <p:spPr bwMode="auto">
            <a:xfrm>
              <a:off x="1760538" y="1298576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92" name="Freeform 371"/>
            <p:cNvSpPr>
              <a:spLocks noEditPoints="1"/>
            </p:cNvSpPr>
            <p:nvPr/>
          </p:nvSpPr>
          <p:spPr bwMode="auto">
            <a:xfrm>
              <a:off x="1752600" y="1290638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93" name="Freeform 372"/>
            <p:cNvSpPr>
              <a:spLocks/>
            </p:cNvSpPr>
            <p:nvPr/>
          </p:nvSpPr>
          <p:spPr bwMode="auto">
            <a:xfrm>
              <a:off x="1905000" y="1211263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94" name="Freeform 373"/>
            <p:cNvSpPr>
              <a:spLocks noEditPoints="1"/>
            </p:cNvSpPr>
            <p:nvPr/>
          </p:nvSpPr>
          <p:spPr bwMode="auto">
            <a:xfrm>
              <a:off x="1897063" y="1203326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95" name="Freeform 374"/>
            <p:cNvSpPr>
              <a:spLocks/>
            </p:cNvSpPr>
            <p:nvPr/>
          </p:nvSpPr>
          <p:spPr bwMode="auto">
            <a:xfrm>
              <a:off x="1855788" y="12334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96" name="Freeform 375"/>
            <p:cNvSpPr>
              <a:spLocks noEditPoints="1"/>
            </p:cNvSpPr>
            <p:nvPr/>
          </p:nvSpPr>
          <p:spPr bwMode="auto">
            <a:xfrm>
              <a:off x="1847850" y="1225551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97" name="Freeform 376"/>
            <p:cNvSpPr>
              <a:spLocks/>
            </p:cNvSpPr>
            <p:nvPr/>
          </p:nvSpPr>
          <p:spPr bwMode="auto">
            <a:xfrm>
              <a:off x="1928813" y="118745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98" name="Freeform 377"/>
            <p:cNvSpPr>
              <a:spLocks noEditPoints="1"/>
            </p:cNvSpPr>
            <p:nvPr/>
          </p:nvSpPr>
          <p:spPr bwMode="auto">
            <a:xfrm>
              <a:off x="1920875" y="1179513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99" name="Freeform 378"/>
            <p:cNvSpPr>
              <a:spLocks/>
            </p:cNvSpPr>
            <p:nvPr/>
          </p:nvSpPr>
          <p:spPr bwMode="auto">
            <a:xfrm>
              <a:off x="1868488" y="1169988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00" name="Freeform 379"/>
            <p:cNvSpPr>
              <a:spLocks noEditPoints="1"/>
            </p:cNvSpPr>
            <p:nvPr/>
          </p:nvSpPr>
          <p:spPr bwMode="auto">
            <a:xfrm>
              <a:off x="1860550" y="1162051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01" name="Freeform 380"/>
            <p:cNvSpPr>
              <a:spLocks/>
            </p:cNvSpPr>
            <p:nvPr/>
          </p:nvSpPr>
          <p:spPr bwMode="auto">
            <a:xfrm>
              <a:off x="1892300" y="118745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02" name="Freeform 381"/>
            <p:cNvSpPr>
              <a:spLocks noEditPoints="1"/>
            </p:cNvSpPr>
            <p:nvPr/>
          </p:nvSpPr>
          <p:spPr bwMode="auto">
            <a:xfrm>
              <a:off x="1884363" y="1179513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03" name="Freeform 382"/>
            <p:cNvSpPr>
              <a:spLocks/>
            </p:cNvSpPr>
            <p:nvPr/>
          </p:nvSpPr>
          <p:spPr bwMode="auto">
            <a:xfrm>
              <a:off x="1952625" y="11922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04" name="Freeform 383"/>
            <p:cNvSpPr>
              <a:spLocks noEditPoints="1"/>
            </p:cNvSpPr>
            <p:nvPr/>
          </p:nvSpPr>
          <p:spPr bwMode="auto">
            <a:xfrm>
              <a:off x="1944688" y="1184276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05" name="Freeform 384"/>
            <p:cNvSpPr>
              <a:spLocks/>
            </p:cNvSpPr>
            <p:nvPr/>
          </p:nvSpPr>
          <p:spPr bwMode="auto">
            <a:xfrm>
              <a:off x="1844675" y="12144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06" name="Freeform 385"/>
            <p:cNvSpPr>
              <a:spLocks noEditPoints="1"/>
            </p:cNvSpPr>
            <p:nvPr/>
          </p:nvSpPr>
          <p:spPr bwMode="auto">
            <a:xfrm>
              <a:off x="1836738" y="1206501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07" name="Freeform 386"/>
            <p:cNvSpPr>
              <a:spLocks/>
            </p:cNvSpPr>
            <p:nvPr/>
          </p:nvSpPr>
          <p:spPr bwMode="auto">
            <a:xfrm>
              <a:off x="1855788" y="12334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08" name="Freeform 387"/>
            <p:cNvSpPr>
              <a:spLocks noEditPoints="1"/>
            </p:cNvSpPr>
            <p:nvPr/>
          </p:nvSpPr>
          <p:spPr bwMode="auto">
            <a:xfrm>
              <a:off x="1847850" y="1225551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09" name="Freeform 388"/>
            <p:cNvSpPr>
              <a:spLocks/>
            </p:cNvSpPr>
            <p:nvPr/>
          </p:nvSpPr>
          <p:spPr bwMode="auto">
            <a:xfrm>
              <a:off x="1868488" y="1160463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10" name="Freeform 389"/>
            <p:cNvSpPr>
              <a:spLocks noEditPoints="1"/>
            </p:cNvSpPr>
            <p:nvPr/>
          </p:nvSpPr>
          <p:spPr bwMode="auto">
            <a:xfrm>
              <a:off x="1860550" y="1152526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11" name="Freeform 390"/>
            <p:cNvSpPr>
              <a:spLocks/>
            </p:cNvSpPr>
            <p:nvPr/>
          </p:nvSpPr>
          <p:spPr bwMode="auto">
            <a:xfrm>
              <a:off x="1844675" y="1169988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12" name="Freeform 391"/>
            <p:cNvSpPr>
              <a:spLocks noEditPoints="1"/>
            </p:cNvSpPr>
            <p:nvPr/>
          </p:nvSpPr>
          <p:spPr bwMode="auto">
            <a:xfrm>
              <a:off x="1836738" y="1162051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13" name="Freeform 392"/>
            <p:cNvSpPr>
              <a:spLocks/>
            </p:cNvSpPr>
            <p:nvPr/>
          </p:nvSpPr>
          <p:spPr bwMode="auto">
            <a:xfrm>
              <a:off x="1905000" y="127158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14" name="Freeform 393"/>
            <p:cNvSpPr>
              <a:spLocks noEditPoints="1"/>
            </p:cNvSpPr>
            <p:nvPr/>
          </p:nvSpPr>
          <p:spPr bwMode="auto">
            <a:xfrm>
              <a:off x="1897063" y="1263651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15" name="Freeform 394"/>
            <p:cNvSpPr>
              <a:spLocks/>
            </p:cNvSpPr>
            <p:nvPr/>
          </p:nvSpPr>
          <p:spPr bwMode="auto">
            <a:xfrm>
              <a:off x="2000250" y="12144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16" name="Freeform 395"/>
            <p:cNvSpPr>
              <a:spLocks noEditPoints="1"/>
            </p:cNvSpPr>
            <p:nvPr/>
          </p:nvSpPr>
          <p:spPr bwMode="auto">
            <a:xfrm>
              <a:off x="1992313" y="1206501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100"/>
                </a:cxn>
                <a:cxn ang="0">
                  <a:pos x="100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100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100"/>
                  </a:cubicBezTo>
                  <a:lnTo>
                    <a:pt x="100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100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17" name="Freeform 396"/>
            <p:cNvSpPr>
              <a:spLocks/>
            </p:cNvSpPr>
            <p:nvPr/>
          </p:nvSpPr>
          <p:spPr bwMode="auto">
            <a:xfrm>
              <a:off x="1916113" y="1187451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18" name="Freeform 397"/>
            <p:cNvSpPr>
              <a:spLocks noEditPoints="1"/>
            </p:cNvSpPr>
            <p:nvPr/>
          </p:nvSpPr>
          <p:spPr bwMode="auto">
            <a:xfrm>
              <a:off x="1908175" y="1179513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19" name="Freeform 398"/>
            <p:cNvSpPr>
              <a:spLocks/>
            </p:cNvSpPr>
            <p:nvPr/>
          </p:nvSpPr>
          <p:spPr bwMode="auto">
            <a:xfrm>
              <a:off x="1881188" y="123348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20" name="Freeform 399"/>
            <p:cNvSpPr>
              <a:spLocks noEditPoints="1"/>
            </p:cNvSpPr>
            <p:nvPr/>
          </p:nvSpPr>
          <p:spPr bwMode="auto">
            <a:xfrm>
              <a:off x="1873250" y="1225551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21" name="Freeform 400"/>
            <p:cNvSpPr>
              <a:spLocks/>
            </p:cNvSpPr>
            <p:nvPr/>
          </p:nvSpPr>
          <p:spPr bwMode="auto">
            <a:xfrm>
              <a:off x="1905000" y="1206501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22" name="Freeform 401"/>
            <p:cNvSpPr>
              <a:spLocks noEditPoints="1"/>
            </p:cNvSpPr>
            <p:nvPr/>
          </p:nvSpPr>
          <p:spPr bwMode="auto">
            <a:xfrm>
              <a:off x="1897063" y="1198563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23" name="Freeform 402"/>
            <p:cNvSpPr>
              <a:spLocks/>
            </p:cNvSpPr>
            <p:nvPr/>
          </p:nvSpPr>
          <p:spPr bwMode="auto">
            <a:xfrm>
              <a:off x="1892300" y="11922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24" name="Freeform 403"/>
            <p:cNvSpPr>
              <a:spLocks noEditPoints="1"/>
            </p:cNvSpPr>
            <p:nvPr/>
          </p:nvSpPr>
          <p:spPr bwMode="auto">
            <a:xfrm>
              <a:off x="1884363" y="1184276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25" name="Freeform 404"/>
            <p:cNvSpPr>
              <a:spLocks/>
            </p:cNvSpPr>
            <p:nvPr/>
          </p:nvSpPr>
          <p:spPr bwMode="auto">
            <a:xfrm>
              <a:off x="1905000" y="1150938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26" name="Freeform 405"/>
            <p:cNvSpPr>
              <a:spLocks noEditPoints="1"/>
            </p:cNvSpPr>
            <p:nvPr/>
          </p:nvSpPr>
          <p:spPr bwMode="auto">
            <a:xfrm>
              <a:off x="1897063" y="1143001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27" name="Freeform 406"/>
            <p:cNvSpPr>
              <a:spLocks/>
            </p:cNvSpPr>
            <p:nvPr/>
          </p:nvSpPr>
          <p:spPr bwMode="auto">
            <a:xfrm>
              <a:off x="1881188" y="1141413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grpSp>
          <p:nvGrpSpPr>
            <p:cNvPr id="13" name="Group 608"/>
            <p:cNvGrpSpPr>
              <a:grpSpLocks/>
            </p:cNvGrpSpPr>
            <p:nvPr/>
          </p:nvGrpSpPr>
          <p:grpSpPr bwMode="auto">
            <a:xfrm>
              <a:off x="1743075" y="1106488"/>
              <a:ext cx="1500188" cy="1379538"/>
              <a:chOff x="1098" y="697"/>
              <a:chExt cx="945" cy="869"/>
            </a:xfrm>
          </p:grpSpPr>
          <p:sp>
            <p:nvSpPr>
              <p:cNvPr id="1671" name="Freeform 408"/>
              <p:cNvSpPr>
                <a:spLocks noEditPoints="1"/>
              </p:cNvSpPr>
              <p:nvPr/>
            </p:nvSpPr>
            <p:spPr bwMode="auto">
              <a:xfrm>
                <a:off x="1180" y="71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72" name="Freeform 409"/>
              <p:cNvSpPr>
                <a:spLocks/>
              </p:cNvSpPr>
              <p:nvPr/>
            </p:nvSpPr>
            <p:spPr bwMode="auto">
              <a:xfrm>
                <a:off x="1185" y="716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73" name="Freeform 410"/>
              <p:cNvSpPr>
                <a:spLocks noEditPoints="1"/>
              </p:cNvSpPr>
              <p:nvPr/>
            </p:nvSpPr>
            <p:spPr bwMode="auto">
              <a:xfrm>
                <a:off x="1180" y="71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74" name="Freeform 411"/>
              <p:cNvSpPr>
                <a:spLocks/>
              </p:cNvSpPr>
              <p:nvPr/>
            </p:nvSpPr>
            <p:spPr bwMode="auto">
              <a:xfrm>
                <a:off x="1215" y="78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75" name="Freeform 412"/>
              <p:cNvSpPr>
                <a:spLocks noEditPoints="1"/>
              </p:cNvSpPr>
              <p:nvPr/>
            </p:nvSpPr>
            <p:spPr bwMode="auto">
              <a:xfrm>
                <a:off x="1210" y="77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76" name="Freeform 413"/>
              <p:cNvSpPr>
                <a:spLocks/>
              </p:cNvSpPr>
              <p:nvPr/>
            </p:nvSpPr>
            <p:spPr bwMode="auto">
              <a:xfrm>
                <a:off x="1539" y="120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77" name="Freeform 414"/>
              <p:cNvSpPr>
                <a:spLocks noEditPoints="1"/>
              </p:cNvSpPr>
              <p:nvPr/>
            </p:nvSpPr>
            <p:spPr bwMode="auto">
              <a:xfrm>
                <a:off x="1534" y="119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78" name="Freeform 415"/>
              <p:cNvSpPr>
                <a:spLocks/>
              </p:cNvSpPr>
              <p:nvPr/>
            </p:nvSpPr>
            <p:spPr bwMode="auto">
              <a:xfrm>
                <a:off x="1207" y="78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79" name="Freeform 416"/>
              <p:cNvSpPr>
                <a:spLocks noEditPoints="1"/>
              </p:cNvSpPr>
              <p:nvPr/>
            </p:nvSpPr>
            <p:spPr bwMode="auto">
              <a:xfrm>
                <a:off x="1202" y="778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80" name="Freeform 417"/>
              <p:cNvSpPr>
                <a:spLocks/>
              </p:cNvSpPr>
              <p:nvPr/>
            </p:nvSpPr>
            <p:spPr bwMode="auto">
              <a:xfrm>
                <a:off x="1245" y="77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81" name="Freeform 418"/>
              <p:cNvSpPr>
                <a:spLocks noEditPoints="1"/>
              </p:cNvSpPr>
              <p:nvPr/>
            </p:nvSpPr>
            <p:spPr bwMode="auto">
              <a:xfrm>
                <a:off x="1240" y="77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82" name="Freeform 419"/>
              <p:cNvSpPr>
                <a:spLocks/>
              </p:cNvSpPr>
              <p:nvPr/>
            </p:nvSpPr>
            <p:spPr bwMode="auto">
              <a:xfrm>
                <a:off x="1230" y="77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83" name="Freeform 420"/>
              <p:cNvSpPr>
                <a:spLocks noEditPoints="1"/>
              </p:cNvSpPr>
              <p:nvPr/>
            </p:nvSpPr>
            <p:spPr bwMode="auto">
              <a:xfrm>
                <a:off x="1225" y="77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84" name="Freeform 421"/>
              <p:cNvSpPr>
                <a:spLocks/>
              </p:cNvSpPr>
              <p:nvPr/>
            </p:nvSpPr>
            <p:spPr bwMode="auto">
              <a:xfrm>
                <a:off x="1230" y="92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85" name="Freeform 422"/>
              <p:cNvSpPr>
                <a:spLocks noEditPoints="1"/>
              </p:cNvSpPr>
              <p:nvPr/>
            </p:nvSpPr>
            <p:spPr bwMode="auto">
              <a:xfrm>
                <a:off x="1225" y="91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86" name="Freeform 423"/>
              <p:cNvSpPr>
                <a:spLocks/>
              </p:cNvSpPr>
              <p:nvPr/>
            </p:nvSpPr>
            <p:spPr bwMode="auto">
              <a:xfrm>
                <a:off x="1260" y="1113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87" name="Freeform 424"/>
              <p:cNvSpPr>
                <a:spLocks noEditPoints="1"/>
              </p:cNvSpPr>
              <p:nvPr/>
            </p:nvSpPr>
            <p:spPr bwMode="auto">
              <a:xfrm>
                <a:off x="1255" y="1108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88" name="Freeform 425"/>
              <p:cNvSpPr>
                <a:spLocks/>
              </p:cNvSpPr>
              <p:nvPr/>
            </p:nvSpPr>
            <p:spPr bwMode="auto">
              <a:xfrm>
                <a:off x="1290" y="115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89" name="Freeform 426"/>
              <p:cNvSpPr>
                <a:spLocks noEditPoints="1"/>
              </p:cNvSpPr>
              <p:nvPr/>
            </p:nvSpPr>
            <p:spPr bwMode="auto">
              <a:xfrm>
                <a:off x="1285" y="115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90" name="Freeform 427"/>
              <p:cNvSpPr>
                <a:spLocks/>
              </p:cNvSpPr>
              <p:nvPr/>
            </p:nvSpPr>
            <p:spPr bwMode="auto">
              <a:xfrm>
                <a:off x="1313" y="969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91" name="Freeform 428"/>
              <p:cNvSpPr>
                <a:spLocks noEditPoints="1"/>
              </p:cNvSpPr>
              <p:nvPr/>
            </p:nvSpPr>
            <p:spPr bwMode="auto">
              <a:xfrm>
                <a:off x="1307" y="964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92" name="Freeform 429"/>
              <p:cNvSpPr>
                <a:spLocks/>
              </p:cNvSpPr>
              <p:nvPr/>
            </p:nvSpPr>
            <p:spPr bwMode="auto">
              <a:xfrm>
                <a:off x="1275" y="103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93" name="Freeform 430"/>
              <p:cNvSpPr>
                <a:spLocks noEditPoints="1"/>
              </p:cNvSpPr>
              <p:nvPr/>
            </p:nvSpPr>
            <p:spPr bwMode="auto">
              <a:xfrm>
                <a:off x="1270" y="1026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94" name="Freeform 431"/>
              <p:cNvSpPr>
                <a:spLocks/>
              </p:cNvSpPr>
              <p:nvPr/>
            </p:nvSpPr>
            <p:spPr bwMode="auto">
              <a:xfrm>
                <a:off x="1245" y="98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95" name="Freeform 432"/>
              <p:cNvSpPr>
                <a:spLocks noEditPoints="1"/>
              </p:cNvSpPr>
              <p:nvPr/>
            </p:nvSpPr>
            <p:spPr bwMode="auto">
              <a:xfrm>
                <a:off x="1240" y="97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96" name="Freeform 433"/>
              <p:cNvSpPr>
                <a:spLocks/>
              </p:cNvSpPr>
              <p:nvPr/>
            </p:nvSpPr>
            <p:spPr bwMode="auto">
              <a:xfrm>
                <a:off x="1508" y="1221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97" name="Freeform 434"/>
              <p:cNvSpPr>
                <a:spLocks noEditPoints="1"/>
              </p:cNvSpPr>
              <p:nvPr/>
            </p:nvSpPr>
            <p:spPr bwMode="auto">
              <a:xfrm>
                <a:off x="1504" y="1216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98" name="Freeform 435"/>
              <p:cNvSpPr>
                <a:spLocks/>
              </p:cNvSpPr>
              <p:nvPr/>
            </p:nvSpPr>
            <p:spPr bwMode="auto">
              <a:xfrm>
                <a:off x="1584" y="130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99" name="Freeform 436"/>
              <p:cNvSpPr>
                <a:spLocks noEditPoints="1"/>
              </p:cNvSpPr>
              <p:nvPr/>
            </p:nvSpPr>
            <p:spPr bwMode="auto">
              <a:xfrm>
                <a:off x="1579" y="1303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00" name="Freeform 437"/>
              <p:cNvSpPr>
                <a:spLocks/>
              </p:cNvSpPr>
              <p:nvPr/>
            </p:nvSpPr>
            <p:spPr bwMode="auto">
              <a:xfrm>
                <a:off x="1690" y="141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01" name="Freeform 438"/>
              <p:cNvSpPr>
                <a:spLocks noEditPoints="1"/>
              </p:cNvSpPr>
              <p:nvPr/>
            </p:nvSpPr>
            <p:spPr bwMode="auto">
              <a:xfrm>
                <a:off x="1684" y="1405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02" name="Freeform 439"/>
              <p:cNvSpPr>
                <a:spLocks/>
              </p:cNvSpPr>
              <p:nvPr/>
            </p:nvSpPr>
            <p:spPr bwMode="auto">
              <a:xfrm>
                <a:off x="1531" y="122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03" name="Freeform 440"/>
              <p:cNvSpPr>
                <a:spLocks noEditPoints="1"/>
              </p:cNvSpPr>
              <p:nvPr/>
            </p:nvSpPr>
            <p:spPr bwMode="auto">
              <a:xfrm>
                <a:off x="1526" y="1218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04" name="Freeform 441"/>
              <p:cNvSpPr>
                <a:spLocks/>
              </p:cNvSpPr>
              <p:nvPr/>
            </p:nvSpPr>
            <p:spPr bwMode="auto">
              <a:xfrm>
                <a:off x="1456" y="1209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05" name="Freeform 442"/>
              <p:cNvSpPr>
                <a:spLocks noEditPoints="1"/>
              </p:cNvSpPr>
              <p:nvPr/>
            </p:nvSpPr>
            <p:spPr bwMode="auto">
              <a:xfrm>
                <a:off x="1451" y="120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06" name="Freeform 443"/>
              <p:cNvSpPr>
                <a:spLocks/>
              </p:cNvSpPr>
              <p:nvPr/>
            </p:nvSpPr>
            <p:spPr bwMode="auto">
              <a:xfrm>
                <a:off x="1930" y="139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07" name="Freeform 444"/>
              <p:cNvSpPr>
                <a:spLocks noEditPoints="1"/>
              </p:cNvSpPr>
              <p:nvPr/>
            </p:nvSpPr>
            <p:spPr bwMode="auto">
              <a:xfrm>
                <a:off x="1926" y="138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08" name="Freeform 445"/>
              <p:cNvSpPr>
                <a:spLocks/>
              </p:cNvSpPr>
              <p:nvPr/>
            </p:nvSpPr>
            <p:spPr bwMode="auto">
              <a:xfrm>
                <a:off x="1277" y="87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09" name="Freeform 446"/>
              <p:cNvSpPr>
                <a:spLocks noEditPoints="1"/>
              </p:cNvSpPr>
              <p:nvPr/>
            </p:nvSpPr>
            <p:spPr bwMode="auto">
              <a:xfrm>
                <a:off x="1272" y="86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10" name="Freeform 447"/>
              <p:cNvSpPr>
                <a:spLocks/>
              </p:cNvSpPr>
              <p:nvPr/>
            </p:nvSpPr>
            <p:spPr bwMode="auto">
              <a:xfrm>
                <a:off x="1270" y="888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11" name="Freeform 448"/>
              <p:cNvSpPr>
                <a:spLocks noEditPoints="1"/>
              </p:cNvSpPr>
              <p:nvPr/>
            </p:nvSpPr>
            <p:spPr bwMode="auto">
              <a:xfrm>
                <a:off x="1265" y="883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12" name="Freeform 449"/>
              <p:cNvSpPr>
                <a:spLocks/>
              </p:cNvSpPr>
              <p:nvPr/>
            </p:nvSpPr>
            <p:spPr bwMode="auto">
              <a:xfrm>
                <a:off x="1259" y="84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13" name="Freeform 450"/>
              <p:cNvSpPr>
                <a:spLocks noEditPoints="1"/>
              </p:cNvSpPr>
              <p:nvPr/>
            </p:nvSpPr>
            <p:spPr bwMode="auto">
              <a:xfrm>
                <a:off x="1254" y="83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14" name="Freeform 451"/>
              <p:cNvSpPr>
                <a:spLocks/>
              </p:cNvSpPr>
              <p:nvPr/>
            </p:nvSpPr>
            <p:spPr bwMode="auto">
              <a:xfrm>
                <a:off x="1245" y="87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15" name="Freeform 452"/>
              <p:cNvSpPr>
                <a:spLocks noEditPoints="1"/>
              </p:cNvSpPr>
              <p:nvPr/>
            </p:nvSpPr>
            <p:spPr bwMode="auto">
              <a:xfrm>
                <a:off x="1240" y="871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16" name="Freeform 453"/>
              <p:cNvSpPr>
                <a:spLocks/>
              </p:cNvSpPr>
              <p:nvPr/>
            </p:nvSpPr>
            <p:spPr bwMode="auto">
              <a:xfrm>
                <a:off x="1257" y="82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17" name="Freeform 454"/>
              <p:cNvSpPr>
                <a:spLocks noEditPoints="1"/>
              </p:cNvSpPr>
              <p:nvPr/>
            </p:nvSpPr>
            <p:spPr bwMode="auto">
              <a:xfrm>
                <a:off x="1253" y="82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18" name="Freeform 455"/>
              <p:cNvSpPr>
                <a:spLocks/>
              </p:cNvSpPr>
              <p:nvPr/>
            </p:nvSpPr>
            <p:spPr bwMode="auto">
              <a:xfrm>
                <a:off x="1230" y="85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19" name="Freeform 456"/>
              <p:cNvSpPr>
                <a:spLocks noEditPoints="1"/>
              </p:cNvSpPr>
              <p:nvPr/>
            </p:nvSpPr>
            <p:spPr bwMode="auto">
              <a:xfrm>
                <a:off x="1225" y="854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20" name="Freeform 457"/>
              <p:cNvSpPr>
                <a:spLocks/>
              </p:cNvSpPr>
              <p:nvPr/>
            </p:nvSpPr>
            <p:spPr bwMode="auto">
              <a:xfrm>
                <a:off x="1214" y="824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21" name="Freeform 458"/>
              <p:cNvSpPr>
                <a:spLocks noEditPoints="1"/>
              </p:cNvSpPr>
              <p:nvPr/>
            </p:nvSpPr>
            <p:spPr bwMode="auto">
              <a:xfrm>
                <a:off x="1209" y="81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22" name="Freeform 459"/>
              <p:cNvSpPr>
                <a:spLocks/>
              </p:cNvSpPr>
              <p:nvPr/>
            </p:nvSpPr>
            <p:spPr bwMode="auto">
              <a:xfrm>
                <a:off x="1222" y="85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23" name="Freeform 460"/>
              <p:cNvSpPr>
                <a:spLocks noEditPoints="1"/>
              </p:cNvSpPr>
              <p:nvPr/>
            </p:nvSpPr>
            <p:spPr bwMode="auto">
              <a:xfrm>
                <a:off x="1217" y="85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24" name="Freeform 461"/>
              <p:cNvSpPr>
                <a:spLocks/>
              </p:cNvSpPr>
              <p:nvPr/>
            </p:nvSpPr>
            <p:spPr bwMode="auto">
              <a:xfrm>
                <a:off x="1231" y="85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25" name="Freeform 462"/>
              <p:cNvSpPr>
                <a:spLocks noEditPoints="1"/>
              </p:cNvSpPr>
              <p:nvPr/>
            </p:nvSpPr>
            <p:spPr bwMode="auto">
              <a:xfrm>
                <a:off x="1226" y="851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26" name="Freeform 463"/>
              <p:cNvSpPr>
                <a:spLocks/>
              </p:cNvSpPr>
              <p:nvPr/>
            </p:nvSpPr>
            <p:spPr bwMode="auto">
              <a:xfrm>
                <a:off x="1235" y="920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27" name="Freeform 464"/>
              <p:cNvSpPr>
                <a:spLocks noEditPoints="1"/>
              </p:cNvSpPr>
              <p:nvPr/>
            </p:nvSpPr>
            <p:spPr bwMode="auto">
              <a:xfrm>
                <a:off x="1230" y="915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28" name="Freeform 465"/>
              <p:cNvSpPr>
                <a:spLocks/>
              </p:cNvSpPr>
              <p:nvPr/>
            </p:nvSpPr>
            <p:spPr bwMode="auto">
              <a:xfrm>
                <a:off x="1230" y="85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29" name="Freeform 466"/>
              <p:cNvSpPr>
                <a:spLocks noEditPoints="1"/>
              </p:cNvSpPr>
              <p:nvPr/>
            </p:nvSpPr>
            <p:spPr bwMode="auto">
              <a:xfrm>
                <a:off x="1225" y="85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30" name="Freeform 467"/>
              <p:cNvSpPr>
                <a:spLocks/>
              </p:cNvSpPr>
              <p:nvPr/>
            </p:nvSpPr>
            <p:spPr bwMode="auto">
              <a:xfrm>
                <a:off x="1277" y="84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31" name="Freeform 468"/>
              <p:cNvSpPr>
                <a:spLocks noEditPoints="1"/>
              </p:cNvSpPr>
              <p:nvPr/>
            </p:nvSpPr>
            <p:spPr bwMode="auto">
              <a:xfrm>
                <a:off x="1272" y="83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32" name="Freeform 469"/>
              <p:cNvSpPr>
                <a:spLocks/>
              </p:cNvSpPr>
              <p:nvPr/>
            </p:nvSpPr>
            <p:spPr bwMode="auto">
              <a:xfrm>
                <a:off x="1231" y="86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33" name="Freeform 470"/>
              <p:cNvSpPr>
                <a:spLocks noEditPoints="1"/>
              </p:cNvSpPr>
              <p:nvPr/>
            </p:nvSpPr>
            <p:spPr bwMode="auto">
              <a:xfrm>
                <a:off x="1226" y="86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34" name="Freeform 471"/>
              <p:cNvSpPr>
                <a:spLocks/>
              </p:cNvSpPr>
              <p:nvPr/>
            </p:nvSpPr>
            <p:spPr bwMode="auto">
              <a:xfrm>
                <a:off x="1247" y="87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35" name="Freeform 472"/>
              <p:cNvSpPr>
                <a:spLocks noEditPoints="1"/>
              </p:cNvSpPr>
              <p:nvPr/>
            </p:nvSpPr>
            <p:spPr bwMode="auto">
              <a:xfrm>
                <a:off x="1242" y="86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36" name="Freeform 473"/>
              <p:cNvSpPr>
                <a:spLocks/>
              </p:cNvSpPr>
              <p:nvPr/>
            </p:nvSpPr>
            <p:spPr bwMode="auto">
              <a:xfrm>
                <a:off x="1237" y="891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37" name="Freeform 474"/>
              <p:cNvSpPr>
                <a:spLocks noEditPoints="1"/>
              </p:cNvSpPr>
              <p:nvPr/>
            </p:nvSpPr>
            <p:spPr bwMode="auto">
              <a:xfrm>
                <a:off x="1232" y="886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38" name="Freeform 475"/>
              <p:cNvSpPr>
                <a:spLocks/>
              </p:cNvSpPr>
              <p:nvPr/>
            </p:nvSpPr>
            <p:spPr bwMode="auto">
              <a:xfrm>
                <a:off x="1233" y="87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39" name="Freeform 476"/>
              <p:cNvSpPr>
                <a:spLocks noEditPoints="1"/>
              </p:cNvSpPr>
              <p:nvPr/>
            </p:nvSpPr>
            <p:spPr bwMode="auto">
              <a:xfrm>
                <a:off x="1228" y="865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40" name="Freeform 477"/>
              <p:cNvSpPr>
                <a:spLocks/>
              </p:cNvSpPr>
              <p:nvPr/>
            </p:nvSpPr>
            <p:spPr bwMode="auto">
              <a:xfrm>
                <a:off x="1228" y="88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41" name="Freeform 478"/>
              <p:cNvSpPr>
                <a:spLocks noEditPoints="1"/>
              </p:cNvSpPr>
              <p:nvPr/>
            </p:nvSpPr>
            <p:spPr bwMode="auto">
              <a:xfrm>
                <a:off x="1223" y="877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42" name="Freeform 479"/>
              <p:cNvSpPr>
                <a:spLocks/>
              </p:cNvSpPr>
              <p:nvPr/>
            </p:nvSpPr>
            <p:spPr bwMode="auto">
              <a:xfrm>
                <a:off x="1245" y="865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43" name="Freeform 480"/>
              <p:cNvSpPr>
                <a:spLocks noEditPoints="1"/>
              </p:cNvSpPr>
              <p:nvPr/>
            </p:nvSpPr>
            <p:spPr bwMode="auto">
              <a:xfrm>
                <a:off x="1240" y="86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44" name="Freeform 481"/>
              <p:cNvSpPr>
                <a:spLocks/>
              </p:cNvSpPr>
              <p:nvPr/>
            </p:nvSpPr>
            <p:spPr bwMode="auto">
              <a:xfrm>
                <a:off x="1244" y="90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45" name="Freeform 482"/>
              <p:cNvSpPr>
                <a:spLocks noEditPoints="1"/>
              </p:cNvSpPr>
              <p:nvPr/>
            </p:nvSpPr>
            <p:spPr bwMode="auto">
              <a:xfrm>
                <a:off x="1238" y="90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46" name="Freeform 483"/>
              <p:cNvSpPr>
                <a:spLocks/>
              </p:cNvSpPr>
              <p:nvPr/>
            </p:nvSpPr>
            <p:spPr bwMode="auto">
              <a:xfrm>
                <a:off x="1185" y="80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47" name="Freeform 484"/>
              <p:cNvSpPr>
                <a:spLocks noEditPoints="1"/>
              </p:cNvSpPr>
              <p:nvPr/>
            </p:nvSpPr>
            <p:spPr bwMode="auto">
              <a:xfrm>
                <a:off x="1180" y="798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48" name="Freeform 485"/>
              <p:cNvSpPr>
                <a:spLocks/>
              </p:cNvSpPr>
              <p:nvPr/>
            </p:nvSpPr>
            <p:spPr bwMode="auto">
              <a:xfrm>
                <a:off x="1236" y="891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49" name="Freeform 486"/>
              <p:cNvSpPr>
                <a:spLocks noEditPoints="1"/>
              </p:cNvSpPr>
              <p:nvPr/>
            </p:nvSpPr>
            <p:spPr bwMode="auto">
              <a:xfrm>
                <a:off x="1231" y="886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50" name="Freeform 487"/>
              <p:cNvSpPr>
                <a:spLocks/>
              </p:cNvSpPr>
              <p:nvPr/>
            </p:nvSpPr>
            <p:spPr bwMode="auto">
              <a:xfrm>
                <a:off x="1222" y="84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51" name="Freeform 488"/>
              <p:cNvSpPr>
                <a:spLocks noEditPoints="1"/>
              </p:cNvSpPr>
              <p:nvPr/>
            </p:nvSpPr>
            <p:spPr bwMode="auto">
              <a:xfrm>
                <a:off x="1217" y="836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52" name="Freeform 489"/>
              <p:cNvSpPr>
                <a:spLocks/>
              </p:cNvSpPr>
              <p:nvPr/>
            </p:nvSpPr>
            <p:spPr bwMode="auto">
              <a:xfrm>
                <a:off x="1252" y="885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53" name="Freeform 490"/>
              <p:cNvSpPr>
                <a:spLocks noEditPoints="1"/>
              </p:cNvSpPr>
              <p:nvPr/>
            </p:nvSpPr>
            <p:spPr bwMode="auto">
              <a:xfrm>
                <a:off x="1247" y="880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54" name="Freeform 491"/>
              <p:cNvSpPr>
                <a:spLocks/>
              </p:cNvSpPr>
              <p:nvPr/>
            </p:nvSpPr>
            <p:spPr bwMode="auto">
              <a:xfrm>
                <a:off x="1239" y="89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55" name="Freeform 492"/>
              <p:cNvSpPr>
                <a:spLocks noEditPoints="1"/>
              </p:cNvSpPr>
              <p:nvPr/>
            </p:nvSpPr>
            <p:spPr bwMode="auto">
              <a:xfrm>
                <a:off x="1234" y="892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56" name="Freeform 493"/>
              <p:cNvSpPr>
                <a:spLocks/>
              </p:cNvSpPr>
              <p:nvPr/>
            </p:nvSpPr>
            <p:spPr bwMode="auto">
              <a:xfrm>
                <a:off x="1342" y="87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57" name="Freeform 494"/>
              <p:cNvSpPr>
                <a:spLocks noEditPoints="1"/>
              </p:cNvSpPr>
              <p:nvPr/>
            </p:nvSpPr>
            <p:spPr bwMode="auto">
              <a:xfrm>
                <a:off x="1337" y="865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58" name="Freeform 495"/>
              <p:cNvSpPr>
                <a:spLocks/>
              </p:cNvSpPr>
              <p:nvPr/>
            </p:nvSpPr>
            <p:spPr bwMode="auto">
              <a:xfrm>
                <a:off x="1235" y="865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59" name="Freeform 496"/>
              <p:cNvSpPr>
                <a:spLocks noEditPoints="1"/>
              </p:cNvSpPr>
              <p:nvPr/>
            </p:nvSpPr>
            <p:spPr bwMode="auto">
              <a:xfrm>
                <a:off x="1230" y="860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60" name="Freeform 497"/>
              <p:cNvSpPr>
                <a:spLocks/>
              </p:cNvSpPr>
              <p:nvPr/>
            </p:nvSpPr>
            <p:spPr bwMode="auto">
              <a:xfrm>
                <a:off x="1449" y="1174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61" name="Freeform 498"/>
              <p:cNvSpPr>
                <a:spLocks noEditPoints="1"/>
              </p:cNvSpPr>
              <p:nvPr/>
            </p:nvSpPr>
            <p:spPr bwMode="auto">
              <a:xfrm>
                <a:off x="1444" y="1169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62" name="Freeform 499"/>
              <p:cNvSpPr>
                <a:spLocks/>
              </p:cNvSpPr>
              <p:nvPr/>
            </p:nvSpPr>
            <p:spPr bwMode="auto">
              <a:xfrm>
                <a:off x="1376" y="115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63" name="Freeform 500"/>
              <p:cNvSpPr>
                <a:spLocks noEditPoints="1"/>
              </p:cNvSpPr>
              <p:nvPr/>
            </p:nvSpPr>
            <p:spPr bwMode="auto">
              <a:xfrm>
                <a:off x="1371" y="1151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64" name="Freeform 501"/>
              <p:cNvSpPr>
                <a:spLocks/>
              </p:cNvSpPr>
              <p:nvPr/>
            </p:nvSpPr>
            <p:spPr bwMode="auto">
              <a:xfrm>
                <a:off x="1327" y="85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65" name="Freeform 502"/>
              <p:cNvSpPr>
                <a:spLocks noEditPoints="1"/>
              </p:cNvSpPr>
              <p:nvPr/>
            </p:nvSpPr>
            <p:spPr bwMode="auto">
              <a:xfrm>
                <a:off x="1322" y="852"/>
                <a:ext cx="117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66" name="Freeform 503"/>
              <p:cNvSpPr>
                <a:spLocks/>
              </p:cNvSpPr>
              <p:nvPr/>
            </p:nvSpPr>
            <p:spPr bwMode="auto">
              <a:xfrm>
                <a:off x="1327" y="102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67" name="Freeform 504"/>
              <p:cNvSpPr>
                <a:spLocks noEditPoints="1"/>
              </p:cNvSpPr>
              <p:nvPr/>
            </p:nvSpPr>
            <p:spPr bwMode="auto">
              <a:xfrm>
                <a:off x="1322" y="102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68" name="Freeform 505"/>
              <p:cNvSpPr>
                <a:spLocks/>
              </p:cNvSpPr>
              <p:nvPr/>
            </p:nvSpPr>
            <p:spPr bwMode="auto">
              <a:xfrm>
                <a:off x="1228" y="702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69" name="Freeform 506"/>
              <p:cNvSpPr>
                <a:spLocks noEditPoints="1"/>
              </p:cNvSpPr>
              <p:nvPr/>
            </p:nvSpPr>
            <p:spPr bwMode="auto">
              <a:xfrm>
                <a:off x="1223" y="697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70" name="Freeform 507"/>
              <p:cNvSpPr>
                <a:spLocks/>
              </p:cNvSpPr>
              <p:nvPr/>
            </p:nvSpPr>
            <p:spPr bwMode="auto">
              <a:xfrm>
                <a:off x="1261" y="94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71" name="Freeform 508"/>
              <p:cNvSpPr>
                <a:spLocks noEditPoints="1"/>
              </p:cNvSpPr>
              <p:nvPr/>
            </p:nvSpPr>
            <p:spPr bwMode="auto">
              <a:xfrm>
                <a:off x="1256" y="937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72" name="Freeform 509"/>
              <p:cNvSpPr>
                <a:spLocks/>
              </p:cNvSpPr>
              <p:nvPr/>
            </p:nvSpPr>
            <p:spPr bwMode="auto">
              <a:xfrm>
                <a:off x="1249" y="90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73" name="Freeform 510"/>
              <p:cNvSpPr>
                <a:spLocks noEditPoints="1"/>
              </p:cNvSpPr>
              <p:nvPr/>
            </p:nvSpPr>
            <p:spPr bwMode="auto">
              <a:xfrm>
                <a:off x="1244" y="90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74" name="Freeform 511"/>
              <p:cNvSpPr>
                <a:spLocks/>
              </p:cNvSpPr>
              <p:nvPr/>
            </p:nvSpPr>
            <p:spPr bwMode="auto">
              <a:xfrm>
                <a:off x="1254" y="91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75" name="Freeform 512"/>
              <p:cNvSpPr>
                <a:spLocks noEditPoints="1"/>
              </p:cNvSpPr>
              <p:nvPr/>
            </p:nvSpPr>
            <p:spPr bwMode="auto">
              <a:xfrm>
                <a:off x="1249" y="90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76" name="Freeform 513"/>
              <p:cNvSpPr>
                <a:spLocks/>
              </p:cNvSpPr>
              <p:nvPr/>
            </p:nvSpPr>
            <p:spPr bwMode="auto">
              <a:xfrm>
                <a:off x="1256" y="84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77" name="Freeform 514"/>
              <p:cNvSpPr>
                <a:spLocks noEditPoints="1"/>
              </p:cNvSpPr>
              <p:nvPr/>
            </p:nvSpPr>
            <p:spPr bwMode="auto">
              <a:xfrm>
                <a:off x="1251" y="840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78" name="Freeform 515"/>
              <p:cNvSpPr>
                <a:spLocks/>
              </p:cNvSpPr>
              <p:nvPr/>
            </p:nvSpPr>
            <p:spPr bwMode="auto">
              <a:xfrm>
                <a:off x="1213" y="81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79" name="Freeform 516"/>
              <p:cNvSpPr>
                <a:spLocks noEditPoints="1"/>
              </p:cNvSpPr>
              <p:nvPr/>
            </p:nvSpPr>
            <p:spPr bwMode="auto">
              <a:xfrm>
                <a:off x="1208" y="81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80" name="Freeform 517"/>
              <p:cNvSpPr>
                <a:spLocks/>
              </p:cNvSpPr>
              <p:nvPr/>
            </p:nvSpPr>
            <p:spPr bwMode="auto">
              <a:xfrm>
                <a:off x="1230" y="87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81" name="Freeform 518"/>
              <p:cNvSpPr>
                <a:spLocks noEditPoints="1"/>
              </p:cNvSpPr>
              <p:nvPr/>
            </p:nvSpPr>
            <p:spPr bwMode="auto">
              <a:xfrm>
                <a:off x="1226" y="86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82" name="Freeform 519"/>
              <p:cNvSpPr>
                <a:spLocks/>
              </p:cNvSpPr>
              <p:nvPr/>
            </p:nvSpPr>
            <p:spPr bwMode="auto">
              <a:xfrm>
                <a:off x="1261" y="97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83" name="Freeform 520"/>
              <p:cNvSpPr>
                <a:spLocks noEditPoints="1"/>
              </p:cNvSpPr>
              <p:nvPr/>
            </p:nvSpPr>
            <p:spPr bwMode="auto">
              <a:xfrm>
                <a:off x="1256" y="96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84" name="Freeform 521"/>
              <p:cNvSpPr>
                <a:spLocks/>
              </p:cNvSpPr>
              <p:nvPr/>
            </p:nvSpPr>
            <p:spPr bwMode="auto">
              <a:xfrm>
                <a:off x="1324" y="92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85" name="Freeform 522"/>
              <p:cNvSpPr>
                <a:spLocks noEditPoints="1"/>
              </p:cNvSpPr>
              <p:nvPr/>
            </p:nvSpPr>
            <p:spPr bwMode="auto">
              <a:xfrm>
                <a:off x="1320" y="92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86" name="Freeform 523"/>
              <p:cNvSpPr>
                <a:spLocks/>
              </p:cNvSpPr>
              <p:nvPr/>
            </p:nvSpPr>
            <p:spPr bwMode="auto">
              <a:xfrm>
                <a:off x="1246" y="102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87" name="Freeform 524"/>
              <p:cNvSpPr>
                <a:spLocks noEditPoints="1"/>
              </p:cNvSpPr>
              <p:nvPr/>
            </p:nvSpPr>
            <p:spPr bwMode="auto">
              <a:xfrm>
                <a:off x="1241" y="101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88" name="Freeform 525"/>
              <p:cNvSpPr>
                <a:spLocks/>
              </p:cNvSpPr>
              <p:nvPr/>
            </p:nvSpPr>
            <p:spPr bwMode="auto">
              <a:xfrm>
                <a:off x="1401" y="1029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89" name="Freeform 526"/>
              <p:cNvSpPr>
                <a:spLocks noEditPoints="1"/>
              </p:cNvSpPr>
              <p:nvPr/>
            </p:nvSpPr>
            <p:spPr bwMode="auto">
              <a:xfrm>
                <a:off x="1396" y="1024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90" name="Freeform 527"/>
              <p:cNvSpPr>
                <a:spLocks/>
              </p:cNvSpPr>
              <p:nvPr/>
            </p:nvSpPr>
            <p:spPr bwMode="auto">
              <a:xfrm>
                <a:off x="1221" y="775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91" name="Freeform 528"/>
              <p:cNvSpPr>
                <a:spLocks noEditPoints="1"/>
              </p:cNvSpPr>
              <p:nvPr/>
            </p:nvSpPr>
            <p:spPr bwMode="auto">
              <a:xfrm>
                <a:off x="1217" y="77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92" name="Freeform 529"/>
              <p:cNvSpPr>
                <a:spLocks/>
              </p:cNvSpPr>
              <p:nvPr/>
            </p:nvSpPr>
            <p:spPr bwMode="auto">
              <a:xfrm>
                <a:off x="1288" y="86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93" name="Freeform 530"/>
              <p:cNvSpPr>
                <a:spLocks noEditPoints="1"/>
              </p:cNvSpPr>
              <p:nvPr/>
            </p:nvSpPr>
            <p:spPr bwMode="auto">
              <a:xfrm>
                <a:off x="1283" y="861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94" name="Freeform 531"/>
              <p:cNvSpPr>
                <a:spLocks/>
              </p:cNvSpPr>
              <p:nvPr/>
            </p:nvSpPr>
            <p:spPr bwMode="auto">
              <a:xfrm>
                <a:off x="1240" y="900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95" name="Freeform 532"/>
              <p:cNvSpPr>
                <a:spLocks noEditPoints="1"/>
              </p:cNvSpPr>
              <p:nvPr/>
            </p:nvSpPr>
            <p:spPr bwMode="auto">
              <a:xfrm>
                <a:off x="1235" y="895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96" name="Freeform 533"/>
              <p:cNvSpPr>
                <a:spLocks/>
              </p:cNvSpPr>
              <p:nvPr/>
            </p:nvSpPr>
            <p:spPr bwMode="auto">
              <a:xfrm>
                <a:off x="1236" y="95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97" name="Freeform 534"/>
              <p:cNvSpPr>
                <a:spLocks noEditPoints="1"/>
              </p:cNvSpPr>
              <p:nvPr/>
            </p:nvSpPr>
            <p:spPr bwMode="auto">
              <a:xfrm>
                <a:off x="1231" y="947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98" name="Freeform 535"/>
              <p:cNvSpPr>
                <a:spLocks/>
              </p:cNvSpPr>
              <p:nvPr/>
            </p:nvSpPr>
            <p:spPr bwMode="auto">
              <a:xfrm>
                <a:off x="1325" y="104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799" name="Freeform 536"/>
              <p:cNvSpPr>
                <a:spLocks noEditPoints="1"/>
              </p:cNvSpPr>
              <p:nvPr/>
            </p:nvSpPr>
            <p:spPr bwMode="auto">
              <a:xfrm>
                <a:off x="1321" y="104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00" name="Freeform 537"/>
              <p:cNvSpPr>
                <a:spLocks/>
              </p:cNvSpPr>
              <p:nvPr/>
            </p:nvSpPr>
            <p:spPr bwMode="auto">
              <a:xfrm>
                <a:off x="1282" y="95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01" name="Freeform 538"/>
              <p:cNvSpPr>
                <a:spLocks noEditPoints="1"/>
              </p:cNvSpPr>
              <p:nvPr/>
            </p:nvSpPr>
            <p:spPr bwMode="auto">
              <a:xfrm>
                <a:off x="1277" y="95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02" name="Freeform 539"/>
              <p:cNvSpPr>
                <a:spLocks/>
              </p:cNvSpPr>
              <p:nvPr/>
            </p:nvSpPr>
            <p:spPr bwMode="auto">
              <a:xfrm>
                <a:off x="1228" y="87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03" name="Freeform 540"/>
              <p:cNvSpPr>
                <a:spLocks noEditPoints="1"/>
              </p:cNvSpPr>
              <p:nvPr/>
            </p:nvSpPr>
            <p:spPr bwMode="auto">
              <a:xfrm>
                <a:off x="1223" y="868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04" name="Freeform 541"/>
              <p:cNvSpPr>
                <a:spLocks/>
              </p:cNvSpPr>
              <p:nvPr/>
            </p:nvSpPr>
            <p:spPr bwMode="auto">
              <a:xfrm>
                <a:off x="1215" y="81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05" name="Freeform 542"/>
              <p:cNvSpPr>
                <a:spLocks noEditPoints="1"/>
              </p:cNvSpPr>
              <p:nvPr/>
            </p:nvSpPr>
            <p:spPr bwMode="auto">
              <a:xfrm>
                <a:off x="1210" y="81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06" name="Freeform 543"/>
              <p:cNvSpPr>
                <a:spLocks/>
              </p:cNvSpPr>
              <p:nvPr/>
            </p:nvSpPr>
            <p:spPr bwMode="auto">
              <a:xfrm>
                <a:off x="1230" y="91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07" name="Freeform 544"/>
              <p:cNvSpPr>
                <a:spLocks noEditPoints="1"/>
              </p:cNvSpPr>
              <p:nvPr/>
            </p:nvSpPr>
            <p:spPr bwMode="auto">
              <a:xfrm>
                <a:off x="1225" y="90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08" name="Freeform 545"/>
              <p:cNvSpPr>
                <a:spLocks/>
              </p:cNvSpPr>
              <p:nvPr/>
            </p:nvSpPr>
            <p:spPr bwMode="auto">
              <a:xfrm>
                <a:off x="1372" y="100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09" name="Freeform 546"/>
              <p:cNvSpPr>
                <a:spLocks noEditPoints="1"/>
              </p:cNvSpPr>
              <p:nvPr/>
            </p:nvSpPr>
            <p:spPr bwMode="auto">
              <a:xfrm>
                <a:off x="1368" y="100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10" name="Freeform 547"/>
              <p:cNvSpPr>
                <a:spLocks/>
              </p:cNvSpPr>
              <p:nvPr/>
            </p:nvSpPr>
            <p:spPr bwMode="auto">
              <a:xfrm>
                <a:off x="1127" y="89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11" name="Freeform 548"/>
              <p:cNvSpPr>
                <a:spLocks noEditPoints="1"/>
              </p:cNvSpPr>
              <p:nvPr/>
            </p:nvSpPr>
            <p:spPr bwMode="auto">
              <a:xfrm>
                <a:off x="1122" y="89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12" name="Freeform 549"/>
              <p:cNvSpPr>
                <a:spLocks/>
              </p:cNvSpPr>
              <p:nvPr/>
            </p:nvSpPr>
            <p:spPr bwMode="auto">
              <a:xfrm>
                <a:off x="1505" y="1457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13" name="Freeform 550"/>
              <p:cNvSpPr>
                <a:spLocks noEditPoints="1"/>
              </p:cNvSpPr>
              <p:nvPr/>
            </p:nvSpPr>
            <p:spPr bwMode="auto">
              <a:xfrm>
                <a:off x="1500" y="145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14" name="Freeform 551"/>
              <p:cNvSpPr>
                <a:spLocks/>
              </p:cNvSpPr>
              <p:nvPr/>
            </p:nvSpPr>
            <p:spPr bwMode="auto">
              <a:xfrm>
                <a:off x="1491" y="1390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15" name="Freeform 552"/>
              <p:cNvSpPr>
                <a:spLocks noEditPoints="1"/>
              </p:cNvSpPr>
              <p:nvPr/>
            </p:nvSpPr>
            <p:spPr bwMode="auto">
              <a:xfrm>
                <a:off x="1486" y="1385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16" name="Freeform 553"/>
              <p:cNvSpPr>
                <a:spLocks/>
              </p:cNvSpPr>
              <p:nvPr/>
            </p:nvSpPr>
            <p:spPr bwMode="auto">
              <a:xfrm>
                <a:off x="1296" y="101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17" name="Freeform 554"/>
              <p:cNvSpPr>
                <a:spLocks noEditPoints="1"/>
              </p:cNvSpPr>
              <p:nvPr/>
            </p:nvSpPr>
            <p:spPr bwMode="auto">
              <a:xfrm>
                <a:off x="1291" y="100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18" name="Freeform 555"/>
              <p:cNvSpPr>
                <a:spLocks/>
              </p:cNvSpPr>
              <p:nvPr/>
            </p:nvSpPr>
            <p:spPr bwMode="auto">
              <a:xfrm>
                <a:off x="1536" y="134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19" name="Freeform 556"/>
              <p:cNvSpPr>
                <a:spLocks noEditPoints="1"/>
              </p:cNvSpPr>
              <p:nvPr/>
            </p:nvSpPr>
            <p:spPr bwMode="auto">
              <a:xfrm>
                <a:off x="1531" y="1344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20" name="Freeform 557"/>
              <p:cNvSpPr>
                <a:spLocks/>
              </p:cNvSpPr>
              <p:nvPr/>
            </p:nvSpPr>
            <p:spPr bwMode="auto">
              <a:xfrm>
                <a:off x="1374" y="120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21" name="Freeform 558"/>
              <p:cNvSpPr>
                <a:spLocks noEditPoints="1"/>
              </p:cNvSpPr>
              <p:nvPr/>
            </p:nvSpPr>
            <p:spPr bwMode="auto">
              <a:xfrm>
                <a:off x="1370" y="120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22" name="Freeform 559"/>
              <p:cNvSpPr>
                <a:spLocks/>
              </p:cNvSpPr>
              <p:nvPr/>
            </p:nvSpPr>
            <p:spPr bwMode="auto">
              <a:xfrm>
                <a:off x="1242" y="955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23" name="Freeform 560"/>
              <p:cNvSpPr>
                <a:spLocks noEditPoints="1"/>
              </p:cNvSpPr>
              <p:nvPr/>
            </p:nvSpPr>
            <p:spPr bwMode="auto">
              <a:xfrm>
                <a:off x="1238" y="95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24" name="Freeform 561"/>
              <p:cNvSpPr>
                <a:spLocks/>
              </p:cNvSpPr>
              <p:nvPr/>
            </p:nvSpPr>
            <p:spPr bwMode="auto">
              <a:xfrm>
                <a:off x="1261" y="91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25" name="Freeform 562"/>
              <p:cNvSpPr>
                <a:spLocks noEditPoints="1"/>
              </p:cNvSpPr>
              <p:nvPr/>
            </p:nvSpPr>
            <p:spPr bwMode="auto">
              <a:xfrm>
                <a:off x="1256" y="91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26" name="Freeform 563"/>
              <p:cNvSpPr>
                <a:spLocks/>
              </p:cNvSpPr>
              <p:nvPr/>
            </p:nvSpPr>
            <p:spPr bwMode="auto">
              <a:xfrm>
                <a:off x="1251" y="92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27" name="Freeform 564"/>
              <p:cNvSpPr>
                <a:spLocks noEditPoints="1"/>
              </p:cNvSpPr>
              <p:nvPr/>
            </p:nvSpPr>
            <p:spPr bwMode="auto">
              <a:xfrm>
                <a:off x="1246" y="92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28" name="Freeform 565"/>
              <p:cNvSpPr>
                <a:spLocks/>
              </p:cNvSpPr>
              <p:nvPr/>
            </p:nvSpPr>
            <p:spPr bwMode="auto">
              <a:xfrm>
                <a:off x="1156" y="90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29" name="Freeform 566"/>
              <p:cNvSpPr>
                <a:spLocks noEditPoints="1"/>
              </p:cNvSpPr>
              <p:nvPr/>
            </p:nvSpPr>
            <p:spPr bwMode="auto">
              <a:xfrm>
                <a:off x="1151" y="903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30" name="Freeform 567"/>
              <p:cNvSpPr>
                <a:spLocks/>
              </p:cNvSpPr>
              <p:nvPr/>
            </p:nvSpPr>
            <p:spPr bwMode="auto">
              <a:xfrm>
                <a:off x="1271" y="92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31" name="Freeform 568"/>
              <p:cNvSpPr>
                <a:spLocks noEditPoints="1"/>
              </p:cNvSpPr>
              <p:nvPr/>
            </p:nvSpPr>
            <p:spPr bwMode="auto">
              <a:xfrm>
                <a:off x="1267" y="91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32" name="Freeform 569"/>
              <p:cNvSpPr>
                <a:spLocks/>
              </p:cNvSpPr>
              <p:nvPr/>
            </p:nvSpPr>
            <p:spPr bwMode="auto">
              <a:xfrm>
                <a:off x="1176" y="794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33" name="Freeform 570"/>
              <p:cNvSpPr>
                <a:spLocks noEditPoints="1"/>
              </p:cNvSpPr>
              <p:nvPr/>
            </p:nvSpPr>
            <p:spPr bwMode="auto">
              <a:xfrm>
                <a:off x="1171" y="789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34" name="Freeform 571"/>
              <p:cNvSpPr>
                <a:spLocks/>
              </p:cNvSpPr>
              <p:nvPr/>
            </p:nvSpPr>
            <p:spPr bwMode="auto">
              <a:xfrm>
                <a:off x="1103" y="900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35" name="Freeform 572"/>
              <p:cNvSpPr>
                <a:spLocks noEditPoints="1"/>
              </p:cNvSpPr>
              <p:nvPr/>
            </p:nvSpPr>
            <p:spPr bwMode="auto">
              <a:xfrm>
                <a:off x="1098" y="895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36" name="Freeform 573"/>
              <p:cNvSpPr>
                <a:spLocks/>
              </p:cNvSpPr>
              <p:nvPr/>
            </p:nvSpPr>
            <p:spPr bwMode="auto">
              <a:xfrm>
                <a:off x="1490" y="119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37" name="Freeform 574"/>
              <p:cNvSpPr>
                <a:spLocks noEditPoints="1"/>
              </p:cNvSpPr>
              <p:nvPr/>
            </p:nvSpPr>
            <p:spPr bwMode="auto">
              <a:xfrm>
                <a:off x="1485" y="1186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38" name="Freeform 575"/>
              <p:cNvSpPr>
                <a:spLocks/>
              </p:cNvSpPr>
              <p:nvPr/>
            </p:nvSpPr>
            <p:spPr bwMode="auto">
              <a:xfrm>
                <a:off x="1147" y="83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39" name="Freeform 576"/>
              <p:cNvSpPr>
                <a:spLocks noEditPoints="1"/>
              </p:cNvSpPr>
              <p:nvPr/>
            </p:nvSpPr>
            <p:spPr bwMode="auto">
              <a:xfrm>
                <a:off x="1142" y="830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40" name="Freeform 577"/>
              <p:cNvSpPr>
                <a:spLocks/>
              </p:cNvSpPr>
              <p:nvPr/>
            </p:nvSpPr>
            <p:spPr bwMode="auto">
              <a:xfrm>
                <a:off x="1274" y="1101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41" name="Freeform 578"/>
              <p:cNvSpPr>
                <a:spLocks noEditPoints="1"/>
              </p:cNvSpPr>
              <p:nvPr/>
            </p:nvSpPr>
            <p:spPr bwMode="auto">
              <a:xfrm>
                <a:off x="1269" y="1096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42" name="Freeform 579"/>
              <p:cNvSpPr>
                <a:spLocks/>
              </p:cNvSpPr>
              <p:nvPr/>
            </p:nvSpPr>
            <p:spPr bwMode="auto">
              <a:xfrm>
                <a:off x="1216" y="824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43" name="Freeform 580"/>
              <p:cNvSpPr>
                <a:spLocks noEditPoints="1"/>
              </p:cNvSpPr>
              <p:nvPr/>
            </p:nvSpPr>
            <p:spPr bwMode="auto">
              <a:xfrm>
                <a:off x="1212" y="81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44" name="Freeform 581"/>
              <p:cNvSpPr>
                <a:spLocks/>
              </p:cNvSpPr>
              <p:nvPr/>
            </p:nvSpPr>
            <p:spPr bwMode="auto">
              <a:xfrm>
                <a:off x="1147" y="88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45" name="Freeform 582"/>
              <p:cNvSpPr>
                <a:spLocks noEditPoints="1"/>
              </p:cNvSpPr>
              <p:nvPr/>
            </p:nvSpPr>
            <p:spPr bwMode="auto">
              <a:xfrm>
                <a:off x="1142" y="877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46" name="Freeform 583"/>
              <p:cNvSpPr>
                <a:spLocks/>
              </p:cNvSpPr>
              <p:nvPr/>
            </p:nvSpPr>
            <p:spPr bwMode="auto">
              <a:xfrm>
                <a:off x="1143" y="100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47" name="Freeform 584"/>
              <p:cNvSpPr>
                <a:spLocks noEditPoints="1"/>
              </p:cNvSpPr>
              <p:nvPr/>
            </p:nvSpPr>
            <p:spPr bwMode="auto">
              <a:xfrm>
                <a:off x="1138" y="100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48" name="Freeform 585"/>
              <p:cNvSpPr>
                <a:spLocks/>
              </p:cNvSpPr>
              <p:nvPr/>
            </p:nvSpPr>
            <p:spPr bwMode="auto">
              <a:xfrm>
                <a:off x="1217" y="80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49" name="Freeform 586"/>
              <p:cNvSpPr>
                <a:spLocks noEditPoints="1"/>
              </p:cNvSpPr>
              <p:nvPr/>
            </p:nvSpPr>
            <p:spPr bwMode="auto">
              <a:xfrm>
                <a:off x="1212" y="804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50" name="Freeform 587"/>
              <p:cNvSpPr>
                <a:spLocks/>
              </p:cNvSpPr>
              <p:nvPr/>
            </p:nvSpPr>
            <p:spPr bwMode="auto">
              <a:xfrm>
                <a:off x="1238" y="87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51" name="Freeform 588"/>
              <p:cNvSpPr>
                <a:spLocks noEditPoints="1"/>
              </p:cNvSpPr>
              <p:nvPr/>
            </p:nvSpPr>
            <p:spPr bwMode="auto">
              <a:xfrm>
                <a:off x="1233" y="874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52" name="Freeform 589"/>
              <p:cNvSpPr>
                <a:spLocks/>
              </p:cNvSpPr>
              <p:nvPr/>
            </p:nvSpPr>
            <p:spPr bwMode="auto">
              <a:xfrm>
                <a:off x="1353" y="1054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53" name="Freeform 590"/>
              <p:cNvSpPr>
                <a:spLocks noEditPoints="1"/>
              </p:cNvSpPr>
              <p:nvPr/>
            </p:nvSpPr>
            <p:spPr bwMode="auto">
              <a:xfrm>
                <a:off x="1348" y="1049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54" name="Freeform 591"/>
              <p:cNvSpPr>
                <a:spLocks/>
              </p:cNvSpPr>
              <p:nvPr/>
            </p:nvSpPr>
            <p:spPr bwMode="auto">
              <a:xfrm>
                <a:off x="1175" y="82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55" name="Freeform 592"/>
              <p:cNvSpPr>
                <a:spLocks noEditPoints="1"/>
              </p:cNvSpPr>
              <p:nvPr/>
            </p:nvSpPr>
            <p:spPr bwMode="auto">
              <a:xfrm>
                <a:off x="1170" y="816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56" name="Freeform 593"/>
              <p:cNvSpPr>
                <a:spLocks/>
              </p:cNvSpPr>
              <p:nvPr/>
            </p:nvSpPr>
            <p:spPr bwMode="auto">
              <a:xfrm>
                <a:off x="1525" y="141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57" name="Freeform 594"/>
              <p:cNvSpPr>
                <a:spLocks noEditPoints="1"/>
              </p:cNvSpPr>
              <p:nvPr/>
            </p:nvSpPr>
            <p:spPr bwMode="auto">
              <a:xfrm>
                <a:off x="1520" y="141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58" name="Freeform 595"/>
              <p:cNvSpPr>
                <a:spLocks/>
              </p:cNvSpPr>
              <p:nvPr/>
            </p:nvSpPr>
            <p:spPr bwMode="auto">
              <a:xfrm>
                <a:off x="1466" y="12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59" name="Freeform 596"/>
              <p:cNvSpPr>
                <a:spLocks noEditPoints="1"/>
              </p:cNvSpPr>
              <p:nvPr/>
            </p:nvSpPr>
            <p:spPr bwMode="auto">
              <a:xfrm>
                <a:off x="1461" y="128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60" name="Freeform 597"/>
              <p:cNvSpPr>
                <a:spLocks/>
              </p:cNvSpPr>
              <p:nvPr/>
            </p:nvSpPr>
            <p:spPr bwMode="auto">
              <a:xfrm>
                <a:off x="1206" y="86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61" name="Freeform 598"/>
              <p:cNvSpPr>
                <a:spLocks noEditPoints="1"/>
              </p:cNvSpPr>
              <p:nvPr/>
            </p:nvSpPr>
            <p:spPr bwMode="auto">
              <a:xfrm>
                <a:off x="1201" y="85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62" name="Freeform 599"/>
              <p:cNvSpPr>
                <a:spLocks/>
              </p:cNvSpPr>
              <p:nvPr/>
            </p:nvSpPr>
            <p:spPr bwMode="auto">
              <a:xfrm>
                <a:off x="1195" y="94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63" name="Freeform 600"/>
              <p:cNvSpPr>
                <a:spLocks noEditPoints="1"/>
              </p:cNvSpPr>
              <p:nvPr/>
            </p:nvSpPr>
            <p:spPr bwMode="auto">
              <a:xfrm>
                <a:off x="1190" y="94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64" name="Freeform 601"/>
              <p:cNvSpPr>
                <a:spLocks/>
              </p:cNvSpPr>
              <p:nvPr/>
            </p:nvSpPr>
            <p:spPr bwMode="auto">
              <a:xfrm>
                <a:off x="1246" y="911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65" name="Freeform 602"/>
              <p:cNvSpPr>
                <a:spLocks noEditPoints="1"/>
              </p:cNvSpPr>
              <p:nvPr/>
            </p:nvSpPr>
            <p:spPr bwMode="auto">
              <a:xfrm>
                <a:off x="1241" y="90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66" name="Freeform 603"/>
              <p:cNvSpPr>
                <a:spLocks/>
              </p:cNvSpPr>
              <p:nvPr/>
            </p:nvSpPr>
            <p:spPr bwMode="auto">
              <a:xfrm>
                <a:off x="1264" y="888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67" name="Freeform 604"/>
              <p:cNvSpPr>
                <a:spLocks noEditPoints="1"/>
              </p:cNvSpPr>
              <p:nvPr/>
            </p:nvSpPr>
            <p:spPr bwMode="auto">
              <a:xfrm>
                <a:off x="1259" y="88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68" name="Freeform 605"/>
              <p:cNvSpPr>
                <a:spLocks/>
              </p:cNvSpPr>
              <p:nvPr/>
            </p:nvSpPr>
            <p:spPr bwMode="auto">
              <a:xfrm>
                <a:off x="1191" y="86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69" name="Freeform 606"/>
              <p:cNvSpPr>
                <a:spLocks noEditPoints="1"/>
              </p:cNvSpPr>
              <p:nvPr/>
            </p:nvSpPr>
            <p:spPr bwMode="auto">
              <a:xfrm>
                <a:off x="1186" y="856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870" name="Freeform 607"/>
              <p:cNvSpPr>
                <a:spLocks/>
              </p:cNvSpPr>
              <p:nvPr/>
            </p:nvSpPr>
            <p:spPr bwMode="auto">
              <a:xfrm>
                <a:off x="1301" y="107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grpSp>
          <p:nvGrpSpPr>
            <p:cNvPr id="2615" name="Group 809"/>
            <p:cNvGrpSpPr>
              <a:grpSpLocks/>
            </p:cNvGrpSpPr>
            <p:nvPr/>
          </p:nvGrpSpPr>
          <p:grpSpPr bwMode="auto">
            <a:xfrm>
              <a:off x="1704975" y="776288"/>
              <a:ext cx="1608138" cy="1866900"/>
              <a:chOff x="1074" y="489"/>
              <a:chExt cx="1013" cy="1176"/>
            </a:xfrm>
          </p:grpSpPr>
          <p:sp>
            <p:nvSpPr>
              <p:cNvPr id="1471" name="Freeform 609"/>
              <p:cNvSpPr>
                <a:spLocks noEditPoints="1"/>
              </p:cNvSpPr>
              <p:nvPr/>
            </p:nvSpPr>
            <p:spPr bwMode="auto">
              <a:xfrm>
                <a:off x="1296" y="1072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72" name="Freeform 610"/>
              <p:cNvSpPr>
                <a:spLocks/>
              </p:cNvSpPr>
              <p:nvPr/>
            </p:nvSpPr>
            <p:spPr bwMode="auto">
              <a:xfrm>
                <a:off x="1479" y="1113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73" name="Freeform 611"/>
              <p:cNvSpPr>
                <a:spLocks noEditPoints="1"/>
              </p:cNvSpPr>
              <p:nvPr/>
            </p:nvSpPr>
            <p:spPr bwMode="auto">
              <a:xfrm>
                <a:off x="1474" y="110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74" name="Freeform 612"/>
              <p:cNvSpPr>
                <a:spLocks/>
              </p:cNvSpPr>
              <p:nvPr/>
            </p:nvSpPr>
            <p:spPr bwMode="auto">
              <a:xfrm>
                <a:off x="1403" y="108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75" name="Freeform 613"/>
              <p:cNvSpPr>
                <a:spLocks noEditPoints="1"/>
              </p:cNvSpPr>
              <p:nvPr/>
            </p:nvSpPr>
            <p:spPr bwMode="auto">
              <a:xfrm>
                <a:off x="1398" y="1082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76" name="Freeform 614"/>
              <p:cNvSpPr>
                <a:spLocks/>
              </p:cNvSpPr>
              <p:nvPr/>
            </p:nvSpPr>
            <p:spPr bwMode="auto">
              <a:xfrm>
                <a:off x="1206" y="92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77" name="Freeform 615"/>
              <p:cNvSpPr>
                <a:spLocks noEditPoints="1"/>
              </p:cNvSpPr>
              <p:nvPr/>
            </p:nvSpPr>
            <p:spPr bwMode="auto">
              <a:xfrm>
                <a:off x="1201" y="92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78" name="Freeform 616"/>
              <p:cNvSpPr>
                <a:spLocks/>
              </p:cNvSpPr>
              <p:nvPr/>
            </p:nvSpPr>
            <p:spPr bwMode="auto">
              <a:xfrm>
                <a:off x="1191" y="106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79" name="Freeform 617"/>
              <p:cNvSpPr>
                <a:spLocks noEditPoints="1"/>
              </p:cNvSpPr>
              <p:nvPr/>
            </p:nvSpPr>
            <p:spPr bwMode="auto">
              <a:xfrm>
                <a:off x="1186" y="106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80" name="Freeform 618"/>
              <p:cNvSpPr>
                <a:spLocks/>
              </p:cNvSpPr>
              <p:nvPr/>
            </p:nvSpPr>
            <p:spPr bwMode="auto">
              <a:xfrm>
                <a:off x="1341" y="1060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81" name="Freeform 619"/>
              <p:cNvSpPr>
                <a:spLocks noEditPoints="1"/>
              </p:cNvSpPr>
              <p:nvPr/>
            </p:nvSpPr>
            <p:spPr bwMode="auto">
              <a:xfrm>
                <a:off x="1336" y="1055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82" name="Freeform 620"/>
              <p:cNvSpPr>
                <a:spLocks/>
              </p:cNvSpPr>
              <p:nvPr/>
            </p:nvSpPr>
            <p:spPr bwMode="auto">
              <a:xfrm>
                <a:off x="1442" y="106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83" name="Freeform 621"/>
              <p:cNvSpPr>
                <a:spLocks noEditPoints="1"/>
              </p:cNvSpPr>
              <p:nvPr/>
            </p:nvSpPr>
            <p:spPr bwMode="auto">
              <a:xfrm>
                <a:off x="1437" y="106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84" name="Freeform 622"/>
              <p:cNvSpPr>
                <a:spLocks/>
              </p:cNvSpPr>
              <p:nvPr/>
            </p:nvSpPr>
            <p:spPr bwMode="auto">
              <a:xfrm>
                <a:off x="1294" y="102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85" name="Freeform 623"/>
              <p:cNvSpPr>
                <a:spLocks noEditPoints="1"/>
              </p:cNvSpPr>
              <p:nvPr/>
            </p:nvSpPr>
            <p:spPr bwMode="auto">
              <a:xfrm>
                <a:off x="1289" y="102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86" name="Freeform 624"/>
              <p:cNvSpPr>
                <a:spLocks/>
              </p:cNvSpPr>
              <p:nvPr/>
            </p:nvSpPr>
            <p:spPr bwMode="auto">
              <a:xfrm>
                <a:off x="1410" y="1203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87" name="Freeform 625"/>
              <p:cNvSpPr>
                <a:spLocks noEditPoints="1"/>
              </p:cNvSpPr>
              <p:nvPr/>
            </p:nvSpPr>
            <p:spPr bwMode="auto">
              <a:xfrm>
                <a:off x="1405" y="119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88" name="Freeform 626"/>
              <p:cNvSpPr>
                <a:spLocks/>
              </p:cNvSpPr>
              <p:nvPr/>
            </p:nvSpPr>
            <p:spPr bwMode="auto">
              <a:xfrm>
                <a:off x="1210" y="88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89" name="Freeform 627"/>
              <p:cNvSpPr>
                <a:spLocks noEditPoints="1"/>
              </p:cNvSpPr>
              <p:nvPr/>
            </p:nvSpPr>
            <p:spPr bwMode="auto">
              <a:xfrm>
                <a:off x="1205" y="877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90" name="Freeform 628"/>
              <p:cNvSpPr>
                <a:spLocks/>
              </p:cNvSpPr>
              <p:nvPr/>
            </p:nvSpPr>
            <p:spPr bwMode="auto">
              <a:xfrm>
                <a:off x="1198" y="88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91" name="Freeform 629"/>
              <p:cNvSpPr>
                <a:spLocks noEditPoints="1"/>
              </p:cNvSpPr>
              <p:nvPr/>
            </p:nvSpPr>
            <p:spPr bwMode="auto">
              <a:xfrm>
                <a:off x="1192" y="880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92" name="Freeform 630"/>
              <p:cNvSpPr>
                <a:spLocks/>
              </p:cNvSpPr>
              <p:nvPr/>
            </p:nvSpPr>
            <p:spPr bwMode="auto">
              <a:xfrm>
                <a:off x="1295" y="90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93" name="Freeform 631"/>
              <p:cNvSpPr>
                <a:spLocks noEditPoints="1"/>
              </p:cNvSpPr>
              <p:nvPr/>
            </p:nvSpPr>
            <p:spPr bwMode="auto">
              <a:xfrm>
                <a:off x="1291" y="90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94" name="Freeform 632"/>
              <p:cNvSpPr>
                <a:spLocks/>
              </p:cNvSpPr>
              <p:nvPr/>
            </p:nvSpPr>
            <p:spPr bwMode="auto">
              <a:xfrm>
                <a:off x="1290" y="876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95" name="Freeform 633"/>
              <p:cNvSpPr>
                <a:spLocks noEditPoints="1"/>
              </p:cNvSpPr>
              <p:nvPr/>
            </p:nvSpPr>
            <p:spPr bwMode="auto">
              <a:xfrm>
                <a:off x="1284" y="871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96" name="Freeform 634"/>
              <p:cNvSpPr>
                <a:spLocks/>
              </p:cNvSpPr>
              <p:nvPr/>
            </p:nvSpPr>
            <p:spPr bwMode="auto">
              <a:xfrm>
                <a:off x="1209" y="87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97" name="Freeform 635"/>
              <p:cNvSpPr>
                <a:spLocks noEditPoints="1"/>
              </p:cNvSpPr>
              <p:nvPr/>
            </p:nvSpPr>
            <p:spPr bwMode="auto">
              <a:xfrm>
                <a:off x="1204" y="865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100"/>
                  </a:cxn>
                  <a:cxn ang="0">
                    <a:pos x="100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100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100" y="196"/>
                  </a:cxn>
                  <a:cxn ang="0">
                    <a:pos x="196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100"/>
                    </a:cubicBezTo>
                    <a:lnTo>
                      <a:pt x="100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100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100" y="196"/>
                    </a:lnTo>
                    <a:lnTo>
                      <a:pt x="19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98" name="Freeform 636"/>
              <p:cNvSpPr>
                <a:spLocks/>
              </p:cNvSpPr>
              <p:nvPr/>
            </p:nvSpPr>
            <p:spPr bwMode="auto">
              <a:xfrm>
                <a:off x="1198" y="77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99" name="Freeform 637"/>
              <p:cNvSpPr>
                <a:spLocks noEditPoints="1"/>
              </p:cNvSpPr>
              <p:nvPr/>
            </p:nvSpPr>
            <p:spPr bwMode="auto">
              <a:xfrm>
                <a:off x="1193" y="772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00" name="Freeform 638"/>
              <p:cNvSpPr>
                <a:spLocks/>
              </p:cNvSpPr>
              <p:nvPr/>
            </p:nvSpPr>
            <p:spPr bwMode="auto">
              <a:xfrm>
                <a:off x="1153" y="77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01" name="Freeform 639"/>
              <p:cNvSpPr>
                <a:spLocks noEditPoints="1"/>
              </p:cNvSpPr>
              <p:nvPr/>
            </p:nvSpPr>
            <p:spPr bwMode="auto">
              <a:xfrm>
                <a:off x="1148" y="76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02" name="Freeform 640"/>
              <p:cNvSpPr>
                <a:spLocks/>
              </p:cNvSpPr>
              <p:nvPr/>
            </p:nvSpPr>
            <p:spPr bwMode="auto">
              <a:xfrm>
                <a:off x="1173" y="66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03" name="Freeform 641"/>
              <p:cNvSpPr>
                <a:spLocks noEditPoints="1"/>
              </p:cNvSpPr>
              <p:nvPr/>
            </p:nvSpPr>
            <p:spPr bwMode="auto">
              <a:xfrm>
                <a:off x="1168" y="661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04" name="Freeform 642"/>
              <p:cNvSpPr>
                <a:spLocks/>
              </p:cNvSpPr>
              <p:nvPr/>
            </p:nvSpPr>
            <p:spPr bwMode="auto">
              <a:xfrm>
                <a:off x="1139" y="52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05" name="Freeform 643"/>
              <p:cNvSpPr>
                <a:spLocks noEditPoints="1"/>
              </p:cNvSpPr>
              <p:nvPr/>
            </p:nvSpPr>
            <p:spPr bwMode="auto">
              <a:xfrm>
                <a:off x="1135" y="52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06" name="Freeform 644"/>
              <p:cNvSpPr>
                <a:spLocks/>
              </p:cNvSpPr>
              <p:nvPr/>
            </p:nvSpPr>
            <p:spPr bwMode="auto">
              <a:xfrm>
                <a:off x="1210" y="76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07" name="Freeform 645"/>
              <p:cNvSpPr>
                <a:spLocks noEditPoints="1"/>
              </p:cNvSpPr>
              <p:nvPr/>
            </p:nvSpPr>
            <p:spPr bwMode="auto">
              <a:xfrm>
                <a:off x="1205" y="763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08" name="Freeform 646"/>
              <p:cNvSpPr>
                <a:spLocks/>
              </p:cNvSpPr>
              <p:nvPr/>
            </p:nvSpPr>
            <p:spPr bwMode="auto">
              <a:xfrm>
                <a:off x="1092" y="643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09" name="Freeform 647"/>
              <p:cNvSpPr>
                <a:spLocks noEditPoints="1"/>
              </p:cNvSpPr>
              <p:nvPr/>
            </p:nvSpPr>
            <p:spPr bwMode="auto">
              <a:xfrm>
                <a:off x="1087" y="638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10" name="Freeform 648"/>
              <p:cNvSpPr>
                <a:spLocks/>
              </p:cNvSpPr>
              <p:nvPr/>
            </p:nvSpPr>
            <p:spPr bwMode="auto">
              <a:xfrm>
                <a:off x="1134" y="710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11" name="Freeform 649"/>
              <p:cNvSpPr>
                <a:spLocks noEditPoints="1"/>
              </p:cNvSpPr>
              <p:nvPr/>
            </p:nvSpPr>
            <p:spPr bwMode="auto">
              <a:xfrm>
                <a:off x="1129" y="705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12" name="Freeform 650"/>
              <p:cNvSpPr>
                <a:spLocks/>
              </p:cNvSpPr>
              <p:nvPr/>
            </p:nvSpPr>
            <p:spPr bwMode="auto">
              <a:xfrm>
                <a:off x="1214" y="803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13" name="Freeform 651"/>
              <p:cNvSpPr>
                <a:spLocks noEditPoints="1"/>
              </p:cNvSpPr>
              <p:nvPr/>
            </p:nvSpPr>
            <p:spPr bwMode="auto">
              <a:xfrm>
                <a:off x="1209" y="798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14" name="Freeform 652"/>
              <p:cNvSpPr>
                <a:spLocks/>
              </p:cNvSpPr>
              <p:nvPr/>
            </p:nvSpPr>
            <p:spPr bwMode="auto">
              <a:xfrm>
                <a:off x="1191" y="66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15" name="Freeform 653"/>
              <p:cNvSpPr>
                <a:spLocks noEditPoints="1"/>
              </p:cNvSpPr>
              <p:nvPr/>
            </p:nvSpPr>
            <p:spPr bwMode="auto">
              <a:xfrm>
                <a:off x="1186" y="65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16" name="Freeform 654"/>
              <p:cNvSpPr>
                <a:spLocks/>
              </p:cNvSpPr>
              <p:nvPr/>
            </p:nvSpPr>
            <p:spPr bwMode="auto">
              <a:xfrm>
                <a:off x="1161" y="49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17" name="Freeform 655"/>
              <p:cNvSpPr>
                <a:spLocks noEditPoints="1"/>
              </p:cNvSpPr>
              <p:nvPr/>
            </p:nvSpPr>
            <p:spPr bwMode="auto">
              <a:xfrm>
                <a:off x="1156" y="489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18" name="Freeform 656"/>
              <p:cNvSpPr>
                <a:spLocks/>
              </p:cNvSpPr>
              <p:nvPr/>
            </p:nvSpPr>
            <p:spPr bwMode="auto">
              <a:xfrm>
                <a:off x="1172" y="812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19" name="Freeform 657"/>
              <p:cNvSpPr>
                <a:spLocks noEditPoints="1"/>
              </p:cNvSpPr>
              <p:nvPr/>
            </p:nvSpPr>
            <p:spPr bwMode="auto">
              <a:xfrm>
                <a:off x="1167" y="807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20" name="Freeform 658"/>
              <p:cNvSpPr>
                <a:spLocks/>
              </p:cNvSpPr>
              <p:nvPr/>
            </p:nvSpPr>
            <p:spPr bwMode="auto">
              <a:xfrm>
                <a:off x="1120" y="69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21" name="Freeform 659"/>
              <p:cNvSpPr>
                <a:spLocks noEditPoints="1"/>
              </p:cNvSpPr>
              <p:nvPr/>
            </p:nvSpPr>
            <p:spPr bwMode="auto">
              <a:xfrm>
                <a:off x="1115" y="69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22" name="Freeform 660"/>
              <p:cNvSpPr>
                <a:spLocks/>
              </p:cNvSpPr>
              <p:nvPr/>
            </p:nvSpPr>
            <p:spPr bwMode="auto">
              <a:xfrm>
                <a:off x="1196" y="80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23" name="Freeform 661"/>
              <p:cNvSpPr>
                <a:spLocks noEditPoints="1"/>
              </p:cNvSpPr>
              <p:nvPr/>
            </p:nvSpPr>
            <p:spPr bwMode="auto">
              <a:xfrm>
                <a:off x="1192" y="79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24" name="Freeform 662"/>
              <p:cNvSpPr>
                <a:spLocks/>
              </p:cNvSpPr>
              <p:nvPr/>
            </p:nvSpPr>
            <p:spPr bwMode="auto">
              <a:xfrm>
                <a:off x="1138" y="58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25" name="Freeform 663"/>
              <p:cNvSpPr>
                <a:spLocks noEditPoints="1"/>
              </p:cNvSpPr>
              <p:nvPr/>
            </p:nvSpPr>
            <p:spPr bwMode="auto">
              <a:xfrm>
                <a:off x="1133" y="580"/>
                <a:ext cx="117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26" name="Freeform 664"/>
              <p:cNvSpPr>
                <a:spLocks/>
              </p:cNvSpPr>
              <p:nvPr/>
            </p:nvSpPr>
            <p:spPr bwMode="auto">
              <a:xfrm>
                <a:off x="1086" y="66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27" name="Freeform 665"/>
              <p:cNvSpPr>
                <a:spLocks noEditPoints="1"/>
              </p:cNvSpPr>
              <p:nvPr/>
            </p:nvSpPr>
            <p:spPr bwMode="auto">
              <a:xfrm>
                <a:off x="1082" y="664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28" name="Freeform 666"/>
              <p:cNvSpPr>
                <a:spLocks/>
              </p:cNvSpPr>
              <p:nvPr/>
            </p:nvSpPr>
            <p:spPr bwMode="auto">
              <a:xfrm>
                <a:off x="1097" y="660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29" name="Freeform 667"/>
              <p:cNvSpPr>
                <a:spLocks noEditPoints="1"/>
              </p:cNvSpPr>
              <p:nvPr/>
            </p:nvSpPr>
            <p:spPr bwMode="auto">
              <a:xfrm>
                <a:off x="1092" y="655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30" name="Freeform 668"/>
              <p:cNvSpPr>
                <a:spLocks/>
              </p:cNvSpPr>
              <p:nvPr/>
            </p:nvSpPr>
            <p:spPr bwMode="auto">
              <a:xfrm>
                <a:off x="1230" y="865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31" name="Freeform 669"/>
              <p:cNvSpPr>
                <a:spLocks noEditPoints="1"/>
              </p:cNvSpPr>
              <p:nvPr/>
            </p:nvSpPr>
            <p:spPr bwMode="auto">
              <a:xfrm>
                <a:off x="1225" y="86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32" name="Freeform 670"/>
              <p:cNvSpPr>
                <a:spLocks/>
              </p:cNvSpPr>
              <p:nvPr/>
            </p:nvSpPr>
            <p:spPr bwMode="auto">
              <a:xfrm>
                <a:off x="1253" y="975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33" name="Freeform 671"/>
              <p:cNvSpPr>
                <a:spLocks noEditPoints="1"/>
              </p:cNvSpPr>
              <p:nvPr/>
            </p:nvSpPr>
            <p:spPr bwMode="auto">
              <a:xfrm>
                <a:off x="1247" y="970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34" name="Freeform 672"/>
              <p:cNvSpPr>
                <a:spLocks/>
              </p:cNvSpPr>
              <p:nvPr/>
            </p:nvSpPr>
            <p:spPr bwMode="auto">
              <a:xfrm>
                <a:off x="1268" y="835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35" name="Freeform 673"/>
              <p:cNvSpPr>
                <a:spLocks noEditPoints="1"/>
              </p:cNvSpPr>
              <p:nvPr/>
            </p:nvSpPr>
            <p:spPr bwMode="auto">
              <a:xfrm>
                <a:off x="1263" y="830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36" name="Freeform 674"/>
              <p:cNvSpPr>
                <a:spLocks/>
              </p:cNvSpPr>
              <p:nvPr/>
            </p:nvSpPr>
            <p:spPr bwMode="auto">
              <a:xfrm>
                <a:off x="1185" y="91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37" name="Freeform 675"/>
              <p:cNvSpPr>
                <a:spLocks noEditPoints="1"/>
              </p:cNvSpPr>
              <p:nvPr/>
            </p:nvSpPr>
            <p:spPr bwMode="auto">
              <a:xfrm>
                <a:off x="1180" y="912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38" name="Freeform 676"/>
              <p:cNvSpPr>
                <a:spLocks/>
              </p:cNvSpPr>
              <p:nvPr/>
            </p:nvSpPr>
            <p:spPr bwMode="auto">
              <a:xfrm>
                <a:off x="1124" y="818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39" name="Freeform 677"/>
              <p:cNvSpPr>
                <a:spLocks noEditPoints="1"/>
              </p:cNvSpPr>
              <p:nvPr/>
            </p:nvSpPr>
            <p:spPr bwMode="auto">
              <a:xfrm>
                <a:off x="1120" y="813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40" name="Freeform 678"/>
              <p:cNvSpPr>
                <a:spLocks/>
              </p:cNvSpPr>
              <p:nvPr/>
            </p:nvSpPr>
            <p:spPr bwMode="auto">
              <a:xfrm>
                <a:off x="1230" y="628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41" name="Freeform 679"/>
              <p:cNvSpPr>
                <a:spLocks noEditPoints="1"/>
              </p:cNvSpPr>
              <p:nvPr/>
            </p:nvSpPr>
            <p:spPr bwMode="auto">
              <a:xfrm>
                <a:off x="1225" y="623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42" name="Freeform 680"/>
              <p:cNvSpPr>
                <a:spLocks/>
              </p:cNvSpPr>
              <p:nvPr/>
            </p:nvSpPr>
            <p:spPr bwMode="auto">
              <a:xfrm>
                <a:off x="1200" y="79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43" name="Freeform 681"/>
              <p:cNvSpPr>
                <a:spLocks noEditPoints="1"/>
              </p:cNvSpPr>
              <p:nvPr/>
            </p:nvSpPr>
            <p:spPr bwMode="auto">
              <a:xfrm>
                <a:off x="1195" y="793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44" name="Freeform 682"/>
              <p:cNvSpPr>
                <a:spLocks/>
              </p:cNvSpPr>
              <p:nvPr/>
            </p:nvSpPr>
            <p:spPr bwMode="auto">
              <a:xfrm>
                <a:off x="1253" y="914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45" name="Freeform 683"/>
              <p:cNvSpPr>
                <a:spLocks noEditPoints="1"/>
              </p:cNvSpPr>
              <p:nvPr/>
            </p:nvSpPr>
            <p:spPr bwMode="auto">
              <a:xfrm>
                <a:off x="1247" y="909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46" name="Freeform 684"/>
              <p:cNvSpPr>
                <a:spLocks/>
              </p:cNvSpPr>
              <p:nvPr/>
            </p:nvSpPr>
            <p:spPr bwMode="auto">
              <a:xfrm>
                <a:off x="1358" y="92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47" name="Freeform 685"/>
              <p:cNvSpPr>
                <a:spLocks noEditPoints="1"/>
              </p:cNvSpPr>
              <p:nvPr/>
            </p:nvSpPr>
            <p:spPr bwMode="auto">
              <a:xfrm>
                <a:off x="1353" y="921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48" name="Freeform 686"/>
              <p:cNvSpPr>
                <a:spLocks/>
              </p:cNvSpPr>
              <p:nvPr/>
            </p:nvSpPr>
            <p:spPr bwMode="auto">
              <a:xfrm>
                <a:off x="1260" y="92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49" name="Freeform 687"/>
              <p:cNvSpPr>
                <a:spLocks noEditPoints="1"/>
              </p:cNvSpPr>
              <p:nvPr/>
            </p:nvSpPr>
            <p:spPr bwMode="auto">
              <a:xfrm>
                <a:off x="1255" y="92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50" name="Freeform 688"/>
              <p:cNvSpPr>
                <a:spLocks/>
              </p:cNvSpPr>
              <p:nvPr/>
            </p:nvSpPr>
            <p:spPr bwMode="auto">
              <a:xfrm>
                <a:off x="1237" y="885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51" name="Freeform 689"/>
              <p:cNvSpPr>
                <a:spLocks noEditPoints="1"/>
              </p:cNvSpPr>
              <p:nvPr/>
            </p:nvSpPr>
            <p:spPr bwMode="auto">
              <a:xfrm>
                <a:off x="1232" y="880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52" name="Freeform 690"/>
              <p:cNvSpPr>
                <a:spLocks/>
              </p:cNvSpPr>
              <p:nvPr/>
            </p:nvSpPr>
            <p:spPr bwMode="auto">
              <a:xfrm>
                <a:off x="1275" y="920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53" name="Freeform 691"/>
              <p:cNvSpPr>
                <a:spLocks noEditPoints="1"/>
              </p:cNvSpPr>
              <p:nvPr/>
            </p:nvSpPr>
            <p:spPr bwMode="auto">
              <a:xfrm>
                <a:off x="1270" y="915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3" y="0"/>
                      <a:pt x="108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54" name="Freeform 692"/>
              <p:cNvSpPr>
                <a:spLocks/>
              </p:cNvSpPr>
              <p:nvPr/>
            </p:nvSpPr>
            <p:spPr bwMode="auto">
              <a:xfrm>
                <a:off x="1215" y="94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55" name="Freeform 693"/>
              <p:cNvSpPr>
                <a:spLocks noEditPoints="1"/>
              </p:cNvSpPr>
              <p:nvPr/>
            </p:nvSpPr>
            <p:spPr bwMode="auto">
              <a:xfrm>
                <a:off x="1210" y="94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56" name="Freeform 694"/>
              <p:cNvSpPr>
                <a:spLocks/>
              </p:cNvSpPr>
              <p:nvPr/>
            </p:nvSpPr>
            <p:spPr bwMode="auto">
              <a:xfrm>
                <a:off x="1245" y="926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57" name="Freeform 695"/>
              <p:cNvSpPr>
                <a:spLocks noEditPoints="1"/>
              </p:cNvSpPr>
              <p:nvPr/>
            </p:nvSpPr>
            <p:spPr bwMode="auto">
              <a:xfrm>
                <a:off x="1240" y="92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58" name="Freeform 696"/>
              <p:cNvSpPr>
                <a:spLocks/>
              </p:cNvSpPr>
              <p:nvPr/>
            </p:nvSpPr>
            <p:spPr bwMode="auto">
              <a:xfrm>
                <a:off x="1290" y="86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59" name="Freeform 697"/>
              <p:cNvSpPr>
                <a:spLocks noEditPoints="1"/>
              </p:cNvSpPr>
              <p:nvPr/>
            </p:nvSpPr>
            <p:spPr bwMode="auto">
              <a:xfrm>
                <a:off x="1285" y="856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60" name="Freeform 698"/>
              <p:cNvSpPr>
                <a:spLocks/>
              </p:cNvSpPr>
              <p:nvPr/>
            </p:nvSpPr>
            <p:spPr bwMode="auto">
              <a:xfrm>
                <a:off x="1283" y="102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61" name="Freeform 699"/>
              <p:cNvSpPr>
                <a:spLocks noEditPoints="1"/>
              </p:cNvSpPr>
              <p:nvPr/>
            </p:nvSpPr>
            <p:spPr bwMode="auto">
              <a:xfrm>
                <a:off x="1278" y="1017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62" name="Freeform 700"/>
              <p:cNvSpPr>
                <a:spLocks/>
              </p:cNvSpPr>
              <p:nvPr/>
            </p:nvSpPr>
            <p:spPr bwMode="auto">
              <a:xfrm>
                <a:off x="1185" y="721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63" name="Freeform 701"/>
              <p:cNvSpPr>
                <a:spLocks noEditPoints="1"/>
              </p:cNvSpPr>
              <p:nvPr/>
            </p:nvSpPr>
            <p:spPr bwMode="auto">
              <a:xfrm>
                <a:off x="1180" y="716"/>
                <a:ext cx="117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64" name="Freeform 702"/>
              <p:cNvSpPr>
                <a:spLocks/>
              </p:cNvSpPr>
              <p:nvPr/>
            </p:nvSpPr>
            <p:spPr bwMode="auto">
              <a:xfrm>
                <a:off x="1253" y="83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65" name="Freeform 703"/>
              <p:cNvSpPr>
                <a:spLocks noEditPoints="1"/>
              </p:cNvSpPr>
              <p:nvPr/>
            </p:nvSpPr>
            <p:spPr bwMode="auto">
              <a:xfrm>
                <a:off x="1247" y="834"/>
                <a:ext cx="118" cy="113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66" name="Freeform 704"/>
              <p:cNvSpPr>
                <a:spLocks/>
              </p:cNvSpPr>
              <p:nvPr/>
            </p:nvSpPr>
            <p:spPr bwMode="auto">
              <a:xfrm>
                <a:off x="1268" y="920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67" name="Freeform 705"/>
              <p:cNvSpPr>
                <a:spLocks noEditPoints="1"/>
              </p:cNvSpPr>
              <p:nvPr/>
            </p:nvSpPr>
            <p:spPr bwMode="auto">
              <a:xfrm>
                <a:off x="1263" y="915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68" name="Freeform 706"/>
              <p:cNvSpPr>
                <a:spLocks/>
              </p:cNvSpPr>
              <p:nvPr/>
            </p:nvSpPr>
            <p:spPr bwMode="auto">
              <a:xfrm>
                <a:off x="1245" y="917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69" name="Freeform 707"/>
              <p:cNvSpPr>
                <a:spLocks noEditPoints="1"/>
              </p:cNvSpPr>
              <p:nvPr/>
            </p:nvSpPr>
            <p:spPr bwMode="auto">
              <a:xfrm>
                <a:off x="1240" y="91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70" name="Freeform 708"/>
              <p:cNvSpPr>
                <a:spLocks/>
              </p:cNvSpPr>
              <p:nvPr/>
            </p:nvSpPr>
            <p:spPr bwMode="auto">
              <a:xfrm>
                <a:off x="1215" y="855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71" name="Freeform 709"/>
              <p:cNvSpPr>
                <a:spLocks noEditPoints="1"/>
              </p:cNvSpPr>
              <p:nvPr/>
            </p:nvSpPr>
            <p:spPr bwMode="auto">
              <a:xfrm>
                <a:off x="1210" y="85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72" name="Freeform 710"/>
              <p:cNvSpPr>
                <a:spLocks/>
              </p:cNvSpPr>
              <p:nvPr/>
            </p:nvSpPr>
            <p:spPr bwMode="auto">
              <a:xfrm>
                <a:off x="1162" y="894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73" name="Freeform 711"/>
              <p:cNvSpPr>
                <a:spLocks noEditPoints="1"/>
              </p:cNvSpPr>
              <p:nvPr/>
            </p:nvSpPr>
            <p:spPr bwMode="auto">
              <a:xfrm>
                <a:off x="1157" y="88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74" name="Freeform 712"/>
              <p:cNvSpPr>
                <a:spLocks/>
              </p:cNvSpPr>
              <p:nvPr/>
            </p:nvSpPr>
            <p:spPr bwMode="auto">
              <a:xfrm>
                <a:off x="1079" y="73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75" name="Freeform 713"/>
              <p:cNvSpPr>
                <a:spLocks noEditPoints="1"/>
              </p:cNvSpPr>
              <p:nvPr/>
            </p:nvSpPr>
            <p:spPr bwMode="auto">
              <a:xfrm>
                <a:off x="1074" y="734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76" name="Freeform 714"/>
              <p:cNvSpPr>
                <a:spLocks/>
              </p:cNvSpPr>
              <p:nvPr/>
            </p:nvSpPr>
            <p:spPr bwMode="auto">
              <a:xfrm>
                <a:off x="1253" y="920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77" name="Freeform 715"/>
              <p:cNvSpPr>
                <a:spLocks noEditPoints="1"/>
              </p:cNvSpPr>
              <p:nvPr/>
            </p:nvSpPr>
            <p:spPr bwMode="auto">
              <a:xfrm>
                <a:off x="1247" y="915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78" name="Freeform 716"/>
              <p:cNvSpPr>
                <a:spLocks/>
              </p:cNvSpPr>
              <p:nvPr/>
            </p:nvSpPr>
            <p:spPr bwMode="auto">
              <a:xfrm>
                <a:off x="1290" y="1101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79" name="Freeform 717"/>
              <p:cNvSpPr>
                <a:spLocks noEditPoints="1"/>
              </p:cNvSpPr>
              <p:nvPr/>
            </p:nvSpPr>
            <p:spPr bwMode="auto">
              <a:xfrm>
                <a:off x="1285" y="1096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80" name="Freeform 718"/>
              <p:cNvSpPr>
                <a:spLocks/>
              </p:cNvSpPr>
              <p:nvPr/>
            </p:nvSpPr>
            <p:spPr bwMode="auto">
              <a:xfrm>
                <a:off x="1290" y="87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81" name="Freeform 719"/>
              <p:cNvSpPr>
                <a:spLocks noEditPoints="1"/>
              </p:cNvSpPr>
              <p:nvPr/>
            </p:nvSpPr>
            <p:spPr bwMode="auto">
              <a:xfrm>
                <a:off x="1285" y="87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82" name="Freeform 720"/>
              <p:cNvSpPr>
                <a:spLocks/>
              </p:cNvSpPr>
              <p:nvPr/>
            </p:nvSpPr>
            <p:spPr bwMode="auto">
              <a:xfrm>
                <a:off x="1305" y="104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83" name="Freeform 721"/>
              <p:cNvSpPr>
                <a:spLocks noEditPoints="1"/>
              </p:cNvSpPr>
              <p:nvPr/>
            </p:nvSpPr>
            <p:spPr bwMode="auto">
              <a:xfrm>
                <a:off x="1300" y="1037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84" name="Freeform 722"/>
              <p:cNvSpPr>
                <a:spLocks/>
              </p:cNvSpPr>
              <p:nvPr/>
            </p:nvSpPr>
            <p:spPr bwMode="auto">
              <a:xfrm>
                <a:off x="1313" y="1048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85" name="Freeform 723"/>
              <p:cNvSpPr>
                <a:spLocks noEditPoints="1"/>
              </p:cNvSpPr>
              <p:nvPr/>
            </p:nvSpPr>
            <p:spPr bwMode="auto">
              <a:xfrm>
                <a:off x="1307" y="1043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86" name="Freeform 724"/>
              <p:cNvSpPr>
                <a:spLocks/>
              </p:cNvSpPr>
              <p:nvPr/>
            </p:nvSpPr>
            <p:spPr bwMode="auto">
              <a:xfrm>
                <a:off x="1260" y="92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87" name="Freeform 725"/>
              <p:cNvSpPr>
                <a:spLocks noEditPoints="1"/>
              </p:cNvSpPr>
              <p:nvPr/>
            </p:nvSpPr>
            <p:spPr bwMode="auto">
              <a:xfrm>
                <a:off x="1255" y="92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88" name="Freeform 726"/>
              <p:cNvSpPr>
                <a:spLocks/>
              </p:cNvSpPr>
              <p:nvPr/>
            </p:nvSpPr>
            <p:spPr bwMode="auto">
              <a:xfrm>
                <a:off x="1230" y="91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89" name="Freeform 727"/>
              <p:cNvSpPr>
                <a:spLocks noEditPoints="1"/>
              </p:cNvSpPr>
              <p:nvPr/>
            </p:nvSpPr>
            <p:spPr bwMode="auto">
              <a:xfrm>
                <a:off x="1225" y="912"/>
                <a:ext cx="117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90" name="Freeform 728"/>
              <p:cNvSpPr>
                <a:spLocks/>
              </p:cNvSpPr>
              <p:nvPr/>
            </p:nvSpPr>
            <p:spPr bwMode="auto">
              <a:xfrm>
                <a:off x="1290" y="99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91" name="Freeform 729"/>
              <p:cNvSpPr>
                <a:spLocks noEditPoints="1"/>
              </p:cNvSpPr>
              <p:nvPr/>
            </p:nvSpPr>
            <p:spPr bwMode="auto">
              <a:xfrm>
                <a:off x="1285" y="985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92" name="Freeform 730"/>
              <p:cNvSpPr>
                <a:spLocks/>
              </p:cNvSpPr>
              <p:nvPr/>
            </p:nvSpPr>
            <p:spPr bwMode="auto">
              <a:xfrm>
                <a:off x="1305" y="891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93" name="Freeform 731"/>
              <p:cNvSpPr>
                <a:spLocks noEditPoints="1"/>
              </p:cNvSpPr>
              <p:nvPr/>
            </p:nvSpPr>
            <p:spPr bwMode="auto">
              <a:xfrm>
                <a:off x="1300" y="886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94" name="Freeform 732"/>
              <p:cNvSpPr>
                <a:spLocks/>
              </p:cNvSpPr>
              <p:nvPr/>
            </p:nvSpPr>
            <p:spPr bwMode="auto">
              <a:xfrm>
                <a:off x="1253" y="900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95" name="Freeform 733"/>
              <p:cNvSpPr>
                <a:spLocks noEditPoints="1"/>
              </p:cNvSpPr>
              <p:nvPr/>
            </p:nvSpPr>
            <p:spPr bwMode="auto">
              <a:xfrm>
                <a:off x="1247" y="895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96" name="Freeform 734"/>
              <p:cNvSpPr>
                <a:spLocks/>
              </p:cNvSpPr>
              <p:nvPr/>
            </p:nvSpPr>
            <p:spPr bwMode="auto">
              <a:xfrm>
                <a:off x="1222" y="85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97" name="Freeform 735"/>
              <p:cNvSpPr>
                <a:spLocks noEditPoints="1"/>
              </p:cNvSpPr>
              <p:nvPr/>
            </p:nvSpPr>
            <p:spPr bwMode="auto">
              <a:xfrm>
                <a:off x="1217" y="854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98" name="Freeform 736"/>
              <p:cNvSpPr>
                <a:spLocks/>
              </p:cNvSpPr>
              <p:nvPr/>
            </p:nvSpPr>
            <p:spPr bwMode="auto">
              <a:xfrm>
                <a:off x="1260" y="80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99" name="Freeform 737"/>
              <p:cNvSpPr>
                <a:spLocks noEditPoints="1"/>
              </p:cNvSpPr>
              <p:nvPr/>
            </p:nvSpPr>
            <p:spPr bwMode="auto">
              <a:xfrm>
                <a:off x="1255" y="795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00" name="Freeform 738"/>
              <p:cNvSpPr>
                <a:spLocks/>
              </p:cNvSpPr>
              <p:nvPr/>
            </p:nvSpPr>
            <p:spPr bwMode="auto">
              <a:xfrm>
                <a:off x="1245" y="826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01" name="Freeform 739"/>
              <p:cNvSpPr>
                <a:spLocks noEditPoints="1"/>
              </p:cNvSpPr>
              <p:nvPr/>
            </p:nvSpPr>
            <p:spPr bwMode="auto">
              <a:xfrm>
                <a:off x="1240" y="82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02" name="Freeform 740"/>
              <p:cNvSpPr>
                <a:spLocks/>
              </p:cNvSpPr>
              <p:nvPr/>
            </p:nvSpPr>
            <p:spPr bwMode="auto">
              <a:xfrm>
                <a:off x="1163" y="824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03" name="Freeform 741"/>
              <p:cNvSpPr>
                <a:spLocks noEditPoints="1"/>
              </p:cNvSpPr>
              <p:nvPr/>
            </p:nvSpPr>
            <p:spPr bwMode="auto">
              <a:xfrm>
                <a:off x="1159" y="81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04" name="Freeform 742"/>
              <p:cNvSpPr>
                <a:spLocks/>
              </p:cNvSpPr>
              <p:nvPr/>
            </p:nvSpPr>
            <p:spPr bwMode="auto">
              <a:xfrm>
                <a:off x="1157" y="747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05" name="Freeform 743"/>
              <p:cNvSpPr>
                <a:spLocks noEditPoints="1"/>
              </p:cNvSpPr>
              <p:nvPr/>
            </p:nvSpPr>
            <p:spPr bwMode="auto">
              <a:xfrm>
                <a:off x="1152" y="743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8" y="209"/>
                      <a:pt x="103" y="209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06" name="Freeform 744"/>
              <p:cNvSpPr>
                <a:spLocks/>
              </p:cNvSpPr>
              <p:nvPr/>
            </p:nvSpPr>
            <p:spPr bwMode="auto">
              <a:xfrm>
                <a:off x="1149" y="812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07" name="Freeform 745"/>
              <p:cNvSpPr>
                <a:spLocks noEditPoints="1"/>
              </p:cNvSpPr>
              <p:nvPr/>
            </p:nvSpPr>
            <p:spPr bwMode="auto">
              <a:xfrm>
                <a:off x="1144" y="807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08" name="Freeform 746"/>
              <p:cNvSpPr>
                <a:spLocks/>
              </p:cNvSpPr>
              <p:nvPr/>
            </p:nvSpPr>
            <p:spPr bwMode="auto">
              <a:xfrm>
                <a:off x="1341" y="1107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09" name="Freeform 747"/>
              <p:cNvSpPr>
                <a:spLocks noEditPoints="1"/>
              </p:cNvSpPr>
              <p:nvPr/>
            </p:nvSpPr>
            <p:spPr bwMode="auto">
              <a:xfrm>
                <a:off x="1336" y="1102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100" y="206"/>
                  </a:cxn>
                  <a:cxn ang="0">
                    <a:pos x="4" y="110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6" y="99"/>
                  </a:cxn>
                  <a:cxn ang="0">
                    <a:pos x="196" y="110"/>
                  </a:cxn>
                  <a:cxn ang="0">
                    <a:pos x="100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100" y="206"/>
                    </a:cubicBezTo>
                    <a:lnTo>
                      <a:pt x="4" y="110"/>
                    </a:lnTo>
                    <a:cubicBezTo>
                      <a:pt x="0" y="107"/>
                      <a:pt x="0" y="102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6" y="99"/>
                    </a:moveTo>
                    <a:lnTo>
                      <a:pt x="196" y="110"/>
                    </a:lnTo>
                    <a:lnTo>
                      <a:pt x="100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10" name="Freeform 748"/>
              <p:cNvSpPr>
                <a:spLocks/>
              </p:cNvSpPr>
              <p:nvPr/>
            </p:nvSpPr>
            <p:spPr bwMode="auto">
              <a:xfrm>
                <a:off x="1424" y="88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11" name="Freeform 749"/>
              <p:cNvSpPr>
                <a:spLocks noEditPoints="1"/>
              </p:cNvSpPr>
              <p:nvPr/>
            </p:nvSpPr>
            <p:spPr bwMode="auto">
              <a:xfrm>
                <a:off x="1419" y="880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12" name="Freeform 750"/>
              <p:cNvSpPr>
                <a:spLocks/>
              </p:cNvSpPr>
              <p:nvPr/>
            </p:nvSpPr>
            <p:spPr bwMode="auto">
              <a:xfrm>
                <a:off x="1084" y="847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13" name="Freeform 751"/>
              <p:cNvSpPr>
                <a:spLocks noEditPoints="1"/>
              </p:cNvSpPr>
              <p:nvPr/>
            </p:nvSpPr>
            <p:spPr bwMode="auto">
              <a:xfrm>
                <a:off x="1079" y="842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14" name="Freeform 752"/>
              <p:cNvSpPr>
                <a:spLocks/>
              </p:cNvSpPr>
              <p:nvPr/>
            </p:nvSpPr>
            <p:spPr bwMode="auto">
              <a:xfrm>
                <a:off x="1198" y="1028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15" name="Freeform 753"/>
              <p:cNvSpPr>
                <a:spLocks noEditPoints="1"/>
              </p:cNvSpPr>
              <p:nvPr/>
            </p:nvSpPr>
            <p:spPr bwMode="auto">
              <a:xfrm>
                <a:off x="1192" y="1023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16" name="Freeform 754"/>
              <p:cNvSpPr>
                <a:spLocks/>
              </p:cNvSpPr>
              <p:nvPr/>
            </p:nvSpPr>
            <p:spPr bwMode="auto">
              <a:xfrm>
                <a:off x="1543" y="1355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17" name="Freeform 755"/>
              <p:cNvSpPr>
                <a:spLocks noEditPoints="1"/>
              </p:cNvSpPr>
              <p:nvPr/>
            </p:nvSpPr>
            <p:spPr bwMode="auto">
              <a:xfrm>
                <a:off x="1537" y="1350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18" name="Freeform 756"/>
              <p:cNvSpPr>
                <a:spLocks/>
              </p:cNvSpPr>
              <p:nvPr/>
            </p:nvSpPr>
            <p:spPr bwMode="auto">
              <a:xfrm>
                <a:off x="1549" y="136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19" name="Freeform 757"/>
              <p:cNvSpPr>
                <a:spLocks noEditPoints="1"/>
              </p:cNvSpPr>
              <p:nvPr/>
            </p:nvSpPr>
            <p:spPr bwMode="auto">
              <a:xfrm>
                <a:off x="1544" y="136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20" name="Freeform 758"/>
              <p:cNvSpPr>
                <a:spLocks/>
              </p:cNvSpPr>
              <p:nvPr/>
            </p:nvSpPr>
            <p:spPr bwMode="auto">
              <a:xfrm>
                <a:off x="1237" y="1139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21" name="Freeform 759"/>
              <p:cNvSpPr>
                <a:spLocks noEditPoints="1"/>
              </p:cNvSpPr>
              <p:nvPr/>
            </p:nvSpPr>
            <p:spPr bwMode="auto">
              <a:xfrm>
                <a:off x="1232" y="1134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22" name="Freeform 760"/>
              <p:cNvSpPr>
                <a:spLocks/>
              </p:cNvSpPr>
              <p:nvPr/>
            </p:nvSpPr>
            <p:spPr bwMode="auto">
              <a:xfrm>
                <a:off x="1143" y="106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23" name="Freeform 761"/>
              <p:cNvSpPr>
                <a:spLocks noEditPoints="1"/>
              </p:cNvSpPr>
              <p:nvPr/>
            </p:nvSpPr>
            <p:spPr bwMode="auto">
              <a:xfrm>
                <a:off x="1138" y="106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24" name="Freeform 762"/>
              <p:cNvSpPr>
                <a:spLocks/>
              </p:cNvSpPr>
              <p:nvPr/>
            </p:nvSpPr>
            <p:spPr bwMode="auto">
              <a:xfrm>
                <a:off x="1472" y="853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25" name="Freeform 763"/>
              <p:cNvSpPr>
                <a:spLocks noEditPoints="1"/>
              </p:cNvSpPr>
              <p:nvPr/>
            </p:nvSpPr>
            <p:spPr bwMode="auto">
              <a:xfrm>
                <a:off x="1467" y="848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26" name="Freeform 764"/>
              <p:cNvSpPr>
                <a:spLocks/>
              </p:cNvSpPr>
              <p:nvPr/>
            </p:nvSpPr>
            <p:spPr bwMode="auto">
              <a:xfrm>
                <a:off x="1967" y="1392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3"/>
                  </a:cxn>
                  <a:cxn ang="0">
                    <a:pos x="53" y="0"/>
                  </a:cxn>
                  <a:cxn ang="0">
                    <a:pos x="107" y="53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3"/>
                    </a:lnTo>
                    <a:lnTo>
                      <a:pt x="53" y="0"/>
                    </a:lnTo>
                    <a:lnTo>
                      <a:pt x="107" y="53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27" name="Freeform 765"/>
              <p:cNvSpPr>
                <a:spLocks noEditPoints="1"/>
              </p:cNvSpPr>
              <p:nvPr/>
            </p:nvSpPr>
            <p:spPr bwMode="auto">
              <a:xfrm>
                <a:off x="1962" y="1388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28" name="Freeform 766"/>
              <p:cNvSpPr>
                <a:spLocks/>
              </p:cNvSpPr>
              <p:nvPr/>
            </p:nvSpPr>
            <p:spPr bwMode="auto">
              <a:xfrm>
                <a:off x="1145" y="973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29" name="Freeform 767"/>
              <p:cNvSpPr>
                <a:spLocks noEditPoints="1"/>
              </p:cNvSpPr>
              <p:nvPr/>
            </p:nvSpPr>
            <p:spPr bwMode="auto">
              <a:xfrm>
                <a:off x="1140" y="968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30" name="Freeform 768"/>
              <p:cNvSpPr>
                <a:spLocks/>
              </p:cNvSpPr>
              <p:nvPr/>
            </p:nvSpPr>
            <p:spPr bwMode="auto">
              <a:xfrm>
                <a:off x="1301" y="999"/>
                <a:ext cx="107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7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31" name="Freeform 769"/>
              <p:cNvSpPr>
                <a:spLocks noEditPoints="1"/>
              </p:cNvSpPr>
              <p:nvPr/>
            </p:nvSpPr>
            <p:spPr bwMode="auto">
              <a:xfrm>
                <a:off x="1296" y="994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32" name="Freeform 770"/>
              <p:cNvSpPr>
                <a:spLocks/>
              </p:cNvSpPr>
              <p:nvPr/>
            </p:nvSpPr>
            <p:spPr bwMode="auto">
              <a:xfrm>
                <a:off x="1950" y="155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33" name="Freeform 771"/>
              <p:cNvSpPr>
                <a:spLocks noEditPoints="1"/>
              </p:cNvSpPr>
              <p:nvPr/>
            </p:nvSpPr>
            <p:spPr bwMode="auto">
              <a:xfrm>
                <a:off x="1945" y="1551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34" name="Freeform 772"/>
              <p:cNvSpPr>
                <a:spLocks/>
              </p:cNvSpPr>
              <p:nvPr/>
            </p:nvSpPr>
            <p:spPr bwMode="auto">
              <a:xfrm>
                <a:off x="1974" y="1404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35" name="Freeform 773"/>
              <p:cNvSpPr>
                <a:spLocks noEditPoints="1"/>
              </p:cNvSpPr>
              <p:nvPr/>
            </p:nvSpPr>
            <p:spPr bwMode="auto">
              <a:xfrm>
                <a:off x="1969" y="1399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36" name="Freeform 774"/>
              <p:cNvSpPr>
                <a:spLocks/>
              </p:cNvSpPr>
              <p:nvPr/>
            </p:nvSpPr>
            <p:spPr bwMode="auto">
              <a:xfrm>
                <a:off x="1235" y="1133"/>
                <a:ext cx="107" cy="105"/>
              </a:xfrm>
              <a:custGeom>
                <a:avLst/>
                <a:gdLst/>
                <a:ahLst/>
                <a:cxnLst>
                  <a:cxn ang="0">
                    <a:pos x="53" y="105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5"/>
                  </a:cxn>
                </a:cxnLst>
                <a:rect l="0" t="0" r="r" b="b"/>
                <a:pathLst>
                  <a:path w="107" h="105">
                    <a:moveTo>
                      <a:pt x="53" y="105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37" name="Freeform 775"/>
              <p:cNvSpPr>
                <a:spLocks noEditPoints="1"/>
              </p:cNvSpPr>
              <p:nvPr/>
            </p:nvSpPr>
            <p:spPr bwMode="auto">
              <a:xfrm>
                <a:off x="1230" y="1128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38" name="Freeform 776"/>
              <p:cNvSpPr>
                <a:spLocks/>
              </p:cNvSpPr>
              <p:nvPr/>
            </p:nvSpPr>
            <p:spPr bwMode="auto">
              <a:xfrm>
                <a:off x="1270" y="82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39" name="Freeform 777"/>
              <p:cNvSpPr>
                <a:spLocks noEditPoints="1"/>
              </p:cNvSpPr>
              <p:nvPr/>
            </p:nvSpPr>
            <p:spPr bwMode="auto">
              <a:xfrm>
                <a:off x="1265" y="82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40" name="Freeform 778"/>
              <p:cNvSpPr>
                <a:spLocks/>
              </p:cNvSpPr>
              <p:nvPr/>
            </p:nvSpPr>
            <p:spPr bwMode="auto">
              <a:xfrm>
                <a:off x="1370" y="1150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41" name="Freeform 779"/>
              <p:cNvSpPr>
                <a:spLocks noEditPoints="1"/>
              </p:cNvSpPr>
              <p:nvPr/>
            </p:nvSpPr>
            <p:spPr bwMode="auto">
              <a:xfrm>
                <a:off x="1365" y="1145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100" y="207"/>
                  </a:cxn>
                  <a:cxn ang="0">
                    <a:pos x="4" y="111"/>
                  </a:cxn>
                  <a:cxn ang="0">
                    <a:pos x="4" y="99"/>
                  </a:cxn>
                  <a:cxn ang="0">
                    <a:pos x="100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6" y="99"/>
                  </a:cxn>
                  <a:cxn ang="0">
                    <a:pos x="196" y="111"/>
                  </a:cxn>
                  <a:cxn ang="0">
                    <a:pos x="100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100" y="195"/>
                  </a:cxn>
                  <a:cxn ang="0">
                    <a:pos x="196" y="99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8" y="210"/>
                      <a:pt x="103" y="210"/>
                      <a:pt x="100" y="207"/>
                    </a:cubicBezTo>
                    <a:lnTo>
                      <a:pt x="4" y="111"/>
                    </a:lnTo>
                    <a:cubicBezTo>
                      <a:pt x="0" y="108"/>
                      <a:pt x="0" y="103"/>
                      <a:pt x="4" y="99"/>
                    </a:cubicBezTo>
                    <a:lnTo>
                      <a:pt x="100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6" y="99"/>
                    </a:moveTo>
                    <a:lnTo>
                      <a:pt x="196" y="111"/>
                    </a:lnTo>
                    <a:lnTo>
                      <a:pt x="100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100" y="195"/>
                    </a:lnTo>
                    <a:lnTo>
                      <a:pt x="196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42" name="Freeform 780"/>
              <p:cNvSpPr>
                <a:spLocks/>
              </p:cNvSpPr>
              <p:nvPr/>
            </p:nvSpPr>
            <p:spPr bwMode="auto">
              <a:xfrm>
                <a:off x="1269" y="928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7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7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43" name="Freeform 781"/>
              <p:cNvSpPr>
                <a:spLocks noEditPoints="1"/>
              </p:cNvSpPr>
              <p:nvPr/>
            </p:nvSpPr>
            <p:spPr bwMode="auto">
              <a:xfrm>
                <a:off x="1264" y="923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44" name="Freeform 782"/>
              <p:cNvSpPr>
                <a:spLocks/>
              </p:cNvSpPr>
              <p:nvPr/>
            </p:nvSpPr>
            <p:spPr bwMode="auto">
              <a:xfrm>
                <a:off x="1536" y="115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45" name="Freeform 783"/>
              <p:cNvSpPr>
                <a:spLocks noEditPoints="1"/>
              </p:cNvSpPr>
              <p:nvPr/>
            </p:nvSpPr>
            <p:spPr bwMode="auto">
              <a:xfrm>
                <a:off x="1531" y="1151"/>
                <a:ext cx="118" cy="115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46" name="Freeform 784"/>
              <p:cNvSpPr>
                <a:spLocks/>
              </p:cNvSpPr>
              <p:nvPr/>
            </p:nvSpPr>
            <p:spPr bwMode="auto">
              <a:xfrm>
                <a:off x="1466" y="1293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47" name="Freeform 785"/>
              <p:cNvSpPr>
                <a:spLocks noEditPoints="1"/>
              </p:cNvSpPr>
              <p:nvPr/>
            </p:nvSpPr>
            <p:spPr bwMode="auto">
              <a:xfrm>
                <a:off x="1461" y="1289"/>
                <a:ext cx="117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1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48" name="Freeform 786"/>
              <p:cNvSpPr>
                <a:spLocks/>
              </p:cNvSpPr>
              <p:nvPr/>
            </p:nvSpPr>
            <p:spPr bwMode="auto">
              <a:xfrm>
                <a:off x="1525" y="1416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49" name="Freeform 787"/>
              <p:cNvSpPr>
                <a:spLocks noEditPoints="1"/>
              </p:cNvSpPr>
              <p:nvPr/>
            </p:nvSpPr>
            <p:spPr bwMode="auto">
              <a:xfrm>
                <a:off x="1520" y="1411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1" y="4"/>
                  </a:cxn>
                  <a:cxn ang="0">
                    <a:pos x="207" y="100"/>
                  </a:cxn>
                  <a:cxn ang="0">
                    <a:pos x="207" y="111"/>
                  </a:cxn>
                  <a:cxn ang="0">
                    <a:pos x="111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1" y="15"/>
                  </a:cxn>
                  <a:cxn ang="0">
                    <a:pos x="15" y="111"/>
                  </a:cxn>
                  <a:cxn ang="0">
                    <a:pos x="15" y="100"/>
                  </a:cxn>
                  <a:cxn ang="0">
                    <a:pos x="111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10" h="210">
                    <a:moveTo>
                      <a:pt x="111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1" y="4"/>
                    </a:cubicBezTo>
                    <a:lnTo>
                      <a:pt x="207" y="100"/>
                    </a:lnTo>
                    <a:cubicBezTo>
                      <a:pt x="210" y="103"/>
                      <a:pt x="210" y="108"/>
                      <a:pt x="207" y="111"/>
                    </a:cubicBezTo>
                    <a:lnTo>
                      <a:pt x="111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1" y="15"/>
                    </a:lnTo>
                    <a:lnTo>
                      <a:pt x="15" y="111"/>
                    </a:lnTo>
                    <a:lnTo>
                      <a:pt x="15" y="100"/>
                    </a:lnTo>
                    <a:lnTo>
                      <a:pt x="111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50" name="Freeform 788"/>
              <p:cNvSpPr>
                <a:spLocks/>
              </p:cNvSpPr>
              <p:nvPr/>
            </p:nvSpPr>
            <p:spPr bwMode="auto">
              <a:xfrm>
                <a:off x="1334" y="93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51" name="Freeform 789"/>
              <p:cNvSpPr>
                <a:spLocks noEditPoints="1"/>
              </p:cNvSpPr>
              <p:nvPr/>
            </p:nvSpPr>
            <p:spPr bwMode="auto">
              <a:xfrm>
                <a:off x="1329" y="933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52" name="Freeform 790"/>
              <p:cNvSpPr>
                <a:spLocks/>
              </p:cNvSpPr>
              <p:nvPr/>
            </p:nvSpPr>
            <p:spPr bwMode="auto">
              <a:xfrm>
                <a:off x="1222" y="859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53" name="Freeform 791"/>
              <p:cNvSpPr>
                <a:spLocks noEditPoints="1"/>
              </p:cNvSpPr>
              <p:nvPr/>
            </p:nvSpPr>
            <p:spPr bwMode="auto">
              <a:xfrm>
                <a:off x="1217" y="854"/>
                <a:ext cx="118" cy="114"/>
              </a:xfrm>
              <a:custGeom>
                <a:avLst/>
                <a:gdLst/>
                <a:ahLst/>
                <a:cxnLst>
                  <a:cxn ang="0">
                    <a:pos x="111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1" y="3"/>
                  </a:cxn>
                  <a:cxn ang="0">
                    <a:pos x="207" y="99"/>
                  </a:cxn>
                  <a:cxn ang="0">
                    <a:pos x="207" y="110"/>
                  </a:cxn>
                  <a:cxn ang="0">
                    <a:pos x="111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1" y="14"/>
                  </a:cxn>
                  <a:cxn ang="0">
                    <a:pos x="15" y="110"/>
                  </a:cxn>
                  <a:cxn ang="0">
                    <a:pos x="15" y="99"/>
                  </a:cxn>
                  <a:cxn ang="0">
                    <a:pos x="111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1" y="206"/>
                    </a:moveTo>
                    <a:cubicBezTo>
                      <a:pt x="108" y="210"/>
                      <a:pt x="103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3" y="0"/>
                      <a:pt x="108" y="0"/>
                      <a:pt x="111" y="3"/>
                    </a:cubicBezTo>
                    <a:lnTo>
                      <a:pt x="207" y="99"/>
                    </a:lnTo>
                    <a:cubicBezTo>
                      <a:pt x="210" y="102"/>
                      <a:pt x="210" y="107"/>
                      <a:pt x="207" y="110"/>
                    </a:cubicBezTo>
                    <a:lnTo>
                      <a:pt x="111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1" y="14"/>
                    </a:lnTo>
                    <a:lnTo>
                      <a:pt x="15" y="110"/>
                    </a:lnTo>
                    <a:lnTo>
                      <a:pt x="15" y="99"/>
                    </a:lnTo>
                    <a:lnTo>
                      <a:pt x="111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54" name="Freeform 792"/>
              <p:cNvSpPr>
                <a:spLocks/>
              </p:cNvSpPr>
              <p:nvPr/>
            </p:nvSpPr>
            <p:spPr bwMode="auto">
              <a:xfrm>
                <a:off x="1305" y="1042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55" name="Freeform 793"/>
              <p:cNvSpPr>
                <a:spLocks noEditPoints="1"/>
              </p:cNvSpPr>
              <p:nvPr/>
            </p:nvSpPr>
            <p:spPr bwMode="auto">
              <a:xfrm>
                <a:off x="1300" y="1037"/>
                <a:ext cx="118" cy="115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3"/>
                      <a:pt x="210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56" name="Freeform 794"/>
              <p:cNvSpPr>
                <a:spLocks/>
              </p:cNvSpPr>
              <p:nvPr/>
            </p:nvSpPr>
            <p:spPr bwMode="auto">
              <a:xfrm>
                <a:off x="1215" y="946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57" name="Freeform 795"/>
              <p:cNvSpPr>
                <a:spLocks noEditPoints="1"/>
              </p:cNvSpPr>
              <p:nvPr/>
            </p:nvSpPr>
            <p:spPr bwMode="auto">
              <a:xfrm>
                <a:off x="1210" y="941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58" name="Freeform 796"/>
              <p:cNvSpPr>
                <a:spLocks/>
              </p:cNvSpPr>
              <p:nvPr/>
            </p:nvSpPr>
            <p:spPr bwMode="auto">
              <a:xfrm>
                <a:off x="1401" y="1028"/>
                <a:ext cx="107" cy="104"/>
              </a:xfrm>
              <a:custGeom>
                <a:avLst/>
                <a:gdLst/>
                <a:ahLst/>
                <a:cxnLst>
                  <a:cxn ang="0">
                    <a:pos x="53" y="104"/>
                  </a:cxn>
                  <a:cxn ang="0">
                    <a:pos x="0" y="52"/>
                  </a:cxn>
                  <a:cxn ang="0">
                    <a:pos x="53" y="0"/>
                  </a:cxn>
                  <a:cxn ang="0">
                    <a:pos x="107" y="52"/>
                  </a:cxn>
                  <a:cxn ang="0">
                    <a:pos x="53" y="104"/>
                  </a:cxn>
                </a:cxnLst>
                <a:rect l="0" t="0" r="r" b="b"/>
                <a:pathLst>
                  <a:path w="107" h="104">
                    <a:moveTo>
                      <a:pt x="53" y="104"/>
                    </a:moveTo>
                    <a:lnTo>
                      <a:pt x="0" y="52"/>
                    </a:lnTo>
                    <a:lnTo>
                      <a:pt x="53" y="0"/>
                    </a:lnTo>
                    <a:lnTo>
                      <a:pt x="107" y="52"/>
                    </a:lnTo>
                    <a:lnTo>
                      <a:pt x="53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59" name="Freeform 797"/>
              <p:cNvSpPr>
                <a:spLocks noEditPoints="1"/>
              </p:cNvSpPr>
              <p:nvPr/>
            </p:nvSpPr>
            <p:spPr bwMode="auto">
              <a:xfrm>
                <a:off x="1396" y="1023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100"/>
                  </a:cxn>
                  <a:cxn ang="0">
                    <a:pos x="99" y="4"/>
                  </a:cxn>
                  <a:cxn ang="0">
                    <a:pos x="110" y="4"/>
                  </a:cxn>
                  <a:cxn ang="0">
                    <a:pos x="206" y="100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100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100"/>
                  </a:cxn>
                  <a:cxn ang="0">
                    <a:pos x="110" y="196"/>
                  </a:cxn>
                  <a:cxn ang="0">
                    <a:pos x="99" y="196"/>
                  </a:cxn>
                  <a:cxn ang="0">
                    <a:pos x="195" y="100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100"/>
                    </a:cubicBezTo>
                    <a:lnTo>
                      <a:pt x="99" y="4"/>
                    </a:lnTo>
                    <a:cubicBezTo>
                      <a:pt x="102" y="0"/>
                      <a:pt x="107" y="0"/>
                      <a:pt x="110" y="4"/>
                    </a:cubicBezTo>
                    <a:lnTo>
                      <a:pt x="206" y="100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100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100"/>
                    </a:lnTo>
                    <a:lnTo>
                      <a:pt x="110" y="196"/>
                    </a:lnTo>
                    <a:lnTo>
                      <a:pt x="99" y="196"/>
                    </a:lnTo>
                    <a:lnTo>
                      <a:pt x="19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60" name="Freeform 798"/>
              <p:cNvSpPr>
                <a:spLocks/>
              </p:cNvSpPr>
              <p:nvPr/>
            </p:nvSpPr>
            <p:spPr bwMode="auto">
              <a:xfrm>
                <a:off x="1450" y="1174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61" name="Freeform 799"/>
              <p:cNvSpPr>
                <a:spLocks noEditPoints="1"/>
              </p:cNvSpPr>
              <p:nvPr/>
            </p:nvSpPr>
            <p:spPr bwMode="auto">
              <a:xfrm>
                <a:off x="1445" y="1169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62" name="Freeform 800"/>
              <p:cNvSpPr>
                <a:spLocks/>
              </p:cNvSpPr>
              <p:nvPr/>
            </p:nvSpPr>
            <p:spPr bwMode="auto">
              <a:xfrm>
                <a:off x="1145" y="990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63" name="Freeform 801"/>
              <p:cNvSpPr>
                <a:spLocks noEditPoints="1"/>
              </p:cNvSpPr>
              <p:nvPr/>
            </p:nvSpPr>
            <p:spPr bwMode="auto">
              <a:xfrm>
                <a:off x="1140" y="985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10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10" y="102"/>
                      <a:pt x="210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64" name="Freeform 802"/>
              <p:cNvSpPr>
                <a:spLocks/>
              </p:cNvSpPr>
              <p:nvPr/>
            </p:nvSpPr>
            <p:spPr bwMode="auto">
              <a:xfrm>
                <a:off x="1146" y="1001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65" name="Freeform 803"/>
              <p:cNvSpPr>
                <a:spLocks noEditPoints="1"/>
              </p:cNvSpPr>
              <p:nvPr/>
            </p:nvSpPr>
            <p:spPr bwMode="auto">
              <a:xfrm>
                <a:off x="1141" y="997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8"/>
                      <a:pt x="0" y="103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3"/>
                      <a:pt x="209" y="108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66" name="Freeform 804"/>
              <p:cNvSpPr>
                <a:spLocks/>
              </p:cNvSpPr>
              <p:nvPr/>
            </p:nvSpPr>
            <p:spPr bwMode="auto">
              <a:xfrm>
                <a:off x="1109" y="1007"/>
                <a:ext cx="108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3"/>
                  </a:cxn>
                  <a:cxn ang="0">
                    <a:pos x="54" y="0"/>
                  </a:cxn>
                  <a:cxn ang="0">
                    <a:pos x="108" y="53"/>
                  </a:cxn>
                  <a:cxn ang="0">
                    <a:pos x="54" y="105"/>
                  </a:cxn>
                </a:cxnLst>
                <a:rect l="0" t="0" r="r" b="b"/>
                <a:pathLst>
                  <a:path w="108" h="105">
                    <a:moveTo>
                      <a:pt x="54" y="105"/>
                    </a:moveTo>
                    <a:lnTo>
                      <a:pt x="0" y="53"/>
                    </a:lnTo>
                    <a:lnTo>
                      <a:pt x="54" y="0"/>
                    </a:lnTo>
                    <a:lnTo>
                      <a:pt x="108" y="53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67" name="Freeform 805"/>
              <p:cNvSpPr>
                <a:spLocks noEditPoints="1"/>
              </p:cNvSpPr>
              <p:nvPr/>
            </p:nvSpPr>
            <p:spPr bwMode="auto">
              <a:xfrm>
                <a:off x="1104" y="1003"/>
                <a:ext cx="118" cy="114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6"/>
                    </a:moveTo>
                    <a:cubicBezTo>
                      <a:pt x="107" y="210"/>
                      <a:pt x="102" y="210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68" name="Freeform 806"/>
              <p:cNvSpPr>
                <a:spLocks/>
              </p:cNvSpPr>
              <p:nvPr/>
            </p:nvSpPr>
            <p:spPr bwMode="auto">
              <a:xfrm>
                <a:off x="1280" y="967"/>
                <a:ext cx="108" cy="104"/>
              </a:xfrm>
              <a:custGeom>
                <a:avLst/>
                <a:gdLst/>
                <a:ahLst/>
                <a:cxnLst>
                  <a:cxn ang="0">
                    <a:pos x="54" y="104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8" y="52"/>
                  </a:cxn>
                  <a:cxn ang="0">
                    <a:pos x="54" y="104"/>
                  </a:cxn>
                </a:cxnLst>
                <a:rect l="0" t="0" r="r" b="b"/>
                <a:pathLst>
                  <a:path w="108" h="104">
                    <a:moveTo>
                      <a:pt x="54" y="104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8" y="52"/>
                    </a:lnTo>
                    <a:lnTo>
                      <a:pt x="54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69" name="Freeform 807"/>
              <p:cNvSpPr>
                <a:spLocks noEditPoints="1"/>
              </p:cNvSpPr>
              <p:nvPr/>
            </p:nvSpPr>
            <p:spPr bwMode="auto">
              <a:xfrm>
                <a:off x="1276" y="962"/>
                <a:ext cx="117" cy="114"/>
              </a:xfrm>
              <a:custGeom>
                <a:avLst/>
                <a:gdLst/>
                <a:ahLst/>
                <a:cxnLst>
                  <a:cxn ang="0">
                    <a:pos x="110" y="207"/>
                  </a:cxn>
                  <a:cxn ang="0">
                    <a:pos x="99" y="207"/>
                  </a:cxn>
                  <a:cxn ang="0">
                    <a:pos x="3" y="111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1"/>
                  </a:cxn>
                  <a:cxn ang="0">
                    <a:pos x="110" y="207"/>
                  </a:cxn>
                  <a:cxn ang="0">
                    <a:pos x="195" y="99"/>
                  </a:cxn>
                  <a:cxn ang="0">
                    <a:pos x="195" y="111"/>
                  </a:cxn>
                  <a:cxn ang="0">
                    <a:pos x="99" y="15"/>
                  </a:cxn>
                  <a:cxn ang="0">
                    <a:pos x="110" y="15"/>
                  </a:cxn>
                  <a:cxn ang="0">
                    <a:pos x="14" y="111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10">
                    <a:moveTo>
                      <a:pt x="110" y="207"/>
                    </a:moveTo>
                    <a:cubicBezTo>
                      <a:pt x="107" y="210"/>
                      <a:pt x="102" y="210"/>
                      <a:pt x="99" y="207"/>
                    </a:cubicBezTo>
                    <a:lnTo>
                      <a:pt x="3" y="111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1"/>
                    </a:cubicBezTo>
                    <a:lnTo>
                      <a:pt x="110" y="207"/>
                    </a:lnTo>
                    <a:close/>
                    <a:moveTo>
                      <a:pt x="195" y="99"/>
                    </a:moveTo>
                    <a:lnTo>
                      <a:pt x="195" y="111"/>
                    </a:lnTo>
                    <a:lnTo>
                      <a:pt x="99" y="15"/>
                    </a:lnTo>
                    <a:lnTo>
                      <a:pt x="110" y="15"/>
                    </a:lnTo>
                    <a:lnTo>
                      <a:pt x="14" y="111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70" name="Freeform 808"/>
              <p:cNvSpPr>
                <a:spLocks/>
              </p:cNvSpPr>
              <p:nvPr/>
            </p:nvSpPr>
            <p:spPr bwMode="auto">
              <a:xfrm>
                <a:off x="1246" y="882"/>
                <a:ext cx="107" cy="105"/>
              </a:xfrm>
              <a:custGeom>
                <a:avLst/>
                <a:gdLst/>
                <a:ahLst/>
                <a:cxnLst>
                  <a:cxn ang="0">
                    <a:pos x="54" y="105"/>
                  </a:cxn>
                  <a:cxn ang="0">
                    <a:pos x="0" y="52"/>
                  </a:cxn>
                  <a:cxn ang="0">
                    <a:pos x="54" y="0"/>
                  </a:cxn>
                  <a:cxn ang="0">
                    <a:pos x="107" y="52"/>
                  </a:cxn>
                  <a:cxn ang="0">
                    <a:pos x="54" y="105"/>
                  </a:cxn>
                </a:cxnLst>
                <a:rect l="0" t="0" r="r" b="b"/>
                <a:pathLst>
                  <a:path w="107" h="105">
                    <a:moveTo>
                      <a:pt x="54" y="105"/>
                    </a:moveTo>
                    <a:lnTo>
                      <a:pt x="0" y="52"/>
                    </a:lnTo>
                    <a:lnTo>
                      <a:pt x="54" y="0"/>
                    </a:lnTo>
                    <a:lnTo>
                      <a:pt x="107" y="52"/>
                    </a:lnTo>
                    <a:lnTo>
                      <a:pt x="54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sp>
          <p:nvSpPr>
            <p:cNvPr id="1330" name="Freeform 810"/>
            <p:cNvSpPr>
              <a:spLocks noEditPoints="1"/>
            </p:cNvSpPr>
            <p:nvPr/>
          </p:nvSpPr>
          <p:spPr bwMode="auto">
            <a:xfrm>
              <a:off x="1970088" y="139223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31" name="Freeform 811"/>
            <p:cNvSpPr>
              <a:spLocks/>
            </p:cNvSpPr>
            <p:nvPr/>
          </p:nvSpPr>
          <p:spPr bwMode="auto">
            <a:xfrm>
              <a:off x="1998663" y="1482725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32" name="Freeform 812"/>
            <p:cNvSpPr>
              <a:spLocks noEditPoints="1"/>
            </p:cNvSpPr>
            <p:nvPr/>
          </p:nvSpPr>
          <p:spPr bwMode="auto">
            <a:xfrm>
              <a:off x="1990725" y="1474788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33" name="Freeform 813"/>
            <p:cNvSpPr>
              <a:spLocks/>
            </p:cNvSpPr>
            <p:nvPr/>
          </p:nvSpPr>
          <p:spPr bwMode="auto">
            <a:xfrm>
              <a:off x="1803400" y="156686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34" name="Freeform 814"/>
            <p:cNvSpPr>
              <a:spLocks noEditPoints="1"/>
            </p:cNvSpPr>
            <p:nvPr/>
          </p:nvSpPr>
          <p:spPr bwMode="auto">
            <a:xfrm>
              <a:off x="1795463" y="1558925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35" name="Freeform 815"/>
            <p:cNvSpPr>
              <a:spLocks/>
            </p:cNvSpPr>
            <p:nvPr/>
          </p:nvSpPr>
          <p:spPr bwMode="auto">
            <a:xfrm>
              <a:off x="1824038" y="16033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36" name="Freeform 816"/>
            <p:cNvSpPr>
              <a:spLocks noEditPoints="1"/>
            </p:cNvSpPr>
            <p:nvPr/>
          </p:nvSpPr>
          <p:spPr bwMode="auto">
            <a:xfrm>
              <a:off x="1816100" y="1595438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37" name="Freeform 817"/>
            <p:cNvSpPr>
              <a:spLocks/>
            </p:cNvSpPr>
            <p:nvPr/>
          </p:nvSpPr>
          <p:spPr bwMode="auto">
            <a:xfrm>
              <a:off x="1930400" y="144145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38" name="Freeform 818"/>
            <p:cNvSpPr>
              <a:spLocks noEditPoints="1"/>
            </p:cNvSpPr>
            <p:nvPr/>
          </p:nvSpPr>
          <p:spPr bwMode="auto">
            <a:xfrm>
              <a:off x="1924050" y="1433513"/>
              <a:ext cx="185738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39" name="Freeform 819"/>
            <p:cNvSpPr>
              <a:spLocks/>
            </p:cNvSpPr>
            <p:nvPr/>
          </p:nvSpPr>
          <p:spPr bwMode="auto">
            <a:xfrm>
              <a:off x="1793875" y="151130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40" name="Freeform 820"/>
            <p:cNvSpPr>
              <a:spLocks noEditPoints="1"/>
            </p:cNvSpPr>
            <p:nvPr/>
          </p:nvSpPr>
          <p:spPr bwMode="auto">
            <a:xfrm>
              <a:off x="1785938" y="150336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41" name="Freeform 821"/>
            <p:cNvSpPr>
              <a:spLocks/>
            </p:cNvSpPr>
            <p:nvPr/>
          </p:nvSpPr>
          <p:spPr bwMode="auto">
            <a:xfrm>
              <a:off x="1751013" y="151606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42" name="Freeform 822"/>
            <p:cNvSpPr>
              <a:spLocks noEditPoints="1"/>
            </p:cNvSpPr>
            <p:nvPr/>
          </p:nvSpPr>
          <p:spPr bwMode="auto">
            <a:xfrm>
              <a:off x="1743075" y="1508125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43" name="Freeform 823"/>
            <p:cNvSpPr>
              <a:spLocks/>
            </p:cNvSpPr>
            <p:nvPr/>
          </p:nvSpPr>
          <p:spPr bwMode="auto">
            <a:xfrm>
              <a:off x="1751013" y="142875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44" name="Freeform 824"/>
            <p:cNvSpPr>
              <a:spLocks noEditPoints="1"/>
            </p:cNvSpPr>
            <p:nvPr/>
          </p:nvSpPr>
          <p:spPr bwMode="auto">
            <a:xfrm>
              <a:off x="1743075" y="142081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45" name="Freeform 825"/>
            <p:cNvSpPr>
              <a:spLocks/>
            </p:cNvSpPr>
            <p:nvPr/>
          </p:nvSpPr>
          <p:spPr bwMode="auto">
            <a:xfrm>
              <a:off x="1719263" y="14557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46" name="Freeform 826"/>
            <p:cNvSpPr>
              <a:spLocks noEditPoints="1"/>
            </p:cNvSpPr>
            <p:nvPr/>
          </p:nvSpPr>
          <p:spPr bwMode="auto">
            <a:xfrm>
              <a:off x="1711325" y="1447800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47" name="Freeform 827"/>
            <p:cNvSpPr>
              <a:spLocks/>
            </p:cNvSpPr>
            <p:nvPr/>
          </p:nvSpPr>
          <p:spPr bwMode="auto">
            <a:xfrm>
              <a:off x="1822450" y="161290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48" name="Freeform 828"/>
            <p:cNvSpPr>
              <a:spLocks noEditPoints="1"/>
            </p:cNvSpPr>
            <p:nvPr/>
          </p:nvSpPr>
          <p:spPr bwMode="auto">
            <a:xfrm>
              <a:off x="1814513" y="1604963"/>
              <a:ext cx="185738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49" name="Freeform 829"/>
            <p:cNvSpPr>
              <a:spLocks/>
            </p:cNvSpPr>
            <p:nvPr/>
          </p:nvSpPr>
          <p:spPr bwMode="auto">
            <a:xfrm>
              <a:off x="1843088" y="161766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50" name="Freeform 830"/>
            <p:cNvSpPr>
              <a:spLocks noEditPoints="1"/>
            </p:cNvSpPr>
            <p:nvPr/>
          </p:nvSpPr>
          <p:spPr bwMode="auto">
            <a:xfrm>
              <a:off x="1835150" y="1609725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100"/>
                </a:cxn>
                <a:cxn ang="0">
                  <a:pos x="100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100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100"/>
                  </a:cubicBezTo>
                  <a:lnTo>
                    <a:pt x="100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100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51" name="Freeform 831"/>
            <p:cNvSpPr>
              <a:spLocks/>
            </p:cNvSpPr>
            <p:nvPr/>
          </p:nvSpPr>
          <p:spPr bwMode="auto">
            <a:xfrm>
              <a:off x="1838325" y="1470025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52" name="Freeform 832"/>
            <p:cNvSpPr>
              <a:spLocks noEditPoints="1"/>
            </p:cNvSpPr>
            <p:nvPr/>
          </p:nvSpPr>
          <p:spPr bwMode="auto">
            <a:xfrm>
              <a:off x="1830388" y="1462088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53" name="Freeform 833"/>
            <p:cNvSpPr>
              <a:spLocks/>
            </p:cNvSpPr>
            <p:nvPr/>
          </p:nvSpPr>
          <p:spPr bwMode="auto">
            <a:xfrm>
              <a:off x="1862138" y="1544638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54" name="Freeform 834"/>
            <p:cNvSpPr>
              <a:spLocks noEditPoints="1"/>
            </p:cNvSpPr>
            <p:nvPr/>
          </p:nvSpPr>
          <p:spPr bwMode="auto">
            <a:xfrm>
              <a:off x="1854200" y="1536700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55" name="Freeform 835"/>
            <p:cNvSpPr>
              <a:spLocks/>
            </p:cNvSpPr>
            <p:nvPr/>
          </p:nvSpPr>
          <p:spPr bwMode="auto">
            <a:xfrm>
              <a:off x="1782763" y="15859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56" name="Freeform 836"/>
            <p:cNvSpPr>
              <a:spLocks noEditPoints="1"/>
            </p:cNvSpPr>
            <p:nvPr/>
          </p:nvSpPr>
          <p:spPr bwMode="auto">
            <a:xfrm>
              <a:off x="1774825" y="1577975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3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57" name="Freeform 837"/>
            <p:cNvSpPr>
              <a:spLocks/>
            </p:cNvSpPr>
            <p:nvPr/>
          </p:nvSpPr>
          <p:spPr bwMode="auto">
            <a:xfrm>
              <a:off x="1919288" y="1525588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58" name="Freeform 838"/>
            <p:cNvSpPr>
              <a:spLocks noEditPoints="1"/>
            </p:cNvSpPr>
            <p:nvPr/>
          </p:nvSpPr>
          <p:spPr bwMode="auto">
            <a:xfrm>
              <a:off x="1911350" y="1517650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59" name="Freeform 839"/>
            <p:cNvSpPr>
              <a:spLocks/>
            </p:cNvSpPr>
            <p:nvPr/>
          </p:nvSpPr>
          <p:spPr bwMode="auto">
            <a:xfrm>
              <a:off x="1830388" y="1692275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60" name="Freeform 840"/>
            <p:cNvSpPr>
              <a:spLocks noEditPoints="1"/>
            </p:cNvSpPr>
            <p:nvPr/>
          </p:nvSpPr>
          <p:spPr bwMode="auto">
            <a:xfrm>
              <a:off x="1822450" y="1684338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61" name="Freeform 841"/>
            <p:cNvSpPr>
              <a:spLocks/>
            </p:cNvSpPr>
            <p:nvPr/>
          </p:nvSpPr>
          <p:spPr bwMode="auto">
            <a:xfrm>
              <a:off x="1782763" y="15986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62" name="Freeform 842"/>
            <p:cNvSpPr>
              <a:spLocks noEditPoints="1"/>
            </p:cNvSpPr>
            <p:nvPr/>
          </p:nvSpPr>
          <p:spPr bwMode="auto">
            <a:xfrm>
              <a:off x="1774825" y="1592263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63" name="Freeform 843"/>
            <p:cNvSpPr>
              <a:spLocks/>
            </p:cNvSpPr>
            <p:nvPr/>
          </p:nvSpPr>
          <p:spPr bwMode="auto">
            <a:xfrm>
              <a:off x="1768475" y="15859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64" name="Freeform 844"/>
            <p:cNvSpPr>
              <a:spLocks noEditPoints="1"/>
            </p:cNvSpPr>
            <p:nvPr/>
          </p:nvSpPr>
          <p:spPr bwMode="auto">
            <a:xfrm>
              <a:off x="1760538" y="1577975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65" name="Freeform 845"/>
            <p:cNvSpPr>
              <a:spLocks/>
            </p:cNvSpPr>
            <p:nvPr/>
          </p:nvSpPr>
          <p:spPr bwMode="auto">
            <a:xfrm>
              <a:off x="1763713" y="158908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66" name="Freeform 846"/>
            <p:cNvSpPr>
              <a:spLocks noEditPoints="1"/>
            </p:cNvSpPr>
            <p:nvPr/>
          </p:nvSpPr>
          <p:spPr bwMode="auto">
            <a:xfrm>
              <a:off x="1755775" y="1582738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67" name="Freeform 847"/>
            <p:cNvSpPr>
              <a:spLocks/>
            </p:cNvSpPr>
            <p:nvPr/>
          </p:nvSpPr>
          <p:spPr bwMode="auto">
            <a:xfrm>
              <a:off x="1876425" y="15525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68" name="Freeform 848"/>
            <p:cNvSpPr>
              <a:spLocks noEditPoints="1"/>
            </p:cNvSpPr>
            <p:nvPr/>
          </p:nvSpPr>
          <p:spPr bwMode="auto">
            <a:xfrm>
              <a:off x="1868488" y="1544638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69" name="Freeform 849"/>
            <p:cNvSpPr>
              <a:spLocks/>
            </p:cNvSpPr>
            <p:nvPr/>
          </p:nvSpPr>
          <p:spPr bwMode="auto">
            <a:xfrm>
              <a:off x="1822450" y="1692275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70" name="Freeform 850"/>
            <p:cNvSpPr>
              <a:spLocks noEditPoints="1"/>
            </p:cNvSpPr>
            <p:nvPr/>
          </p:nvSpPr>
          <p:spPr bwMode="auto">
            <a:xfrm>
              <a:off x="1816100" y="1684338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71" name="Freeform 851"/>
            <p:cNvSpPr>
              <a:spLocks/>
            </p:cNvSpPr>
            <p:nvPr/>
          </p:nvSpPr>
          <p:spPr bwMode="auto">
            <a:xfrm>
              <a:off x="1881188" y="1520825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72" name="Freeform 852"/>
            <p:cNvSpPr>
              <a:spLocks noEditPoints="1"/>
            </p:cNvSpPr>
            <p:nvPr/>
          </p:nvSpPr>
          <p:spPr bwMode="auto">
            <a:xfrm>
              <a:off x="1873250" y="1512888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73" name="Freeform 853"/>
            <p:cNvSpPr>
              <a:spLocks/>
            </p:cNvSpPr>
            <p:nvPr/>
          </p:nvSpPr>
          <p:spPr bwMode="auto">
            <a:xfrm>
              <a:off x="1879600" y="151130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74" name="Freeform 854"/>
            <p:cNvSpPr>
              <a:spLocks noEditPoints="1"/>
            </p:cNvSpPr>
            <p:nvPr/>
          </p:nvSpPr>
          <p:spPr bwMode="auto">
            <a:xfrm>
              <a:off x="1871663" y="1503363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75" name="Freeform 855"/>
            <p:cNvSpPr>
              <a:spLocks/>
            </p:cNvSpPr>
            <p:nvPr/>
          </p:nvSpPr>
          <p:spPr bwMode="auto">
            <a:xfrm>
              <a:off x="2000250" y="14366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76" name="Freeform 856"/>
            <p:cNvSpPr>
              <a:spLocks noEditPoints="1"/>
            </p:cNvSpPr>
            <p:nvPr/>
          </p:nvSpPr>
          <p:spPr bwMode="auto">
            <a:xfrm>
              <a:off x="1992313" y="1430338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77" name="Freeform 857"/>
            <p:cNvSpPr>
              <a:spLocks/>
            </p:cNvSpPr>
            <p:nvPr/>
          </p:nvSpPr>
          <p:spPr bwMode="auto">
            <a:xfrm>
              <a:off x="1962150" y="1470025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78" name="Freeform 858"/>
            <p:cNvSpPr>
              <a:spLocks noEditPoints="1"/>
            </p:cNvSpPr>
            <p:nvPr/>
          </p:nvSpPr>
          <p:spPr bwMode="auto">
            <a:xfrm>
              <a:off x="1954213" y="1462088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79" name="Freeform 859"/>
            <p:cNvSpPr>
              <a:spLocks/>
            </p:cNvSpPr>
            <p:nvPr/>
          </p:nvSpPr>
          <p:spPr bwMode="auto">
            <a:xfrm>
              <a:off x="1952625" y="16367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80" name="Freeform 860"/>
            <p:cNvSpPr>
              <a:spLocks noEditPoints="1"/>
            </p:cNvSpPr>
            <p:nvPr/>
          </p:nvSpPr>
          <p:spPr bwMode="auto">
            <a:xfrm>
              <a:off x="1944688" y="1628775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81" name="Freeform 861"/>
            <p:cNvSpPr>
              <a:spLocks/>
            </p:cNvSpPr>
            <p:nvPr/>
          </p:nvSpPr>
          <p:spPr bwMode="auto">
            <a:xfrm>
              <a:off x="1984375" y="15017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82" name="Freeform 862"/>
            <p:cNvSpPr>
              <a:spLocks noEditPoints="1"/>
            </p:cNvSpPr>
            <p:nvPr/>
          </p:nvSpPr>
          <p:spPr bwMode="auto">
            <a:xfrm>
              <a:off x="1976438" y="1493838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83" name="Freeform 863"/>
            <p:cNvSpPr>
              <a:spLocks/>
            </p:cNvSpPr>
            <p:nvPr/>
          </p:nvSpPr>
          <p:spPr bwMode="auto">
            <a:xfrm>
              <a:off x="1908175" y="168275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84" name="Freeform 864"/>
            <p:cNvSpPr>
              <a:spLocks noEditPoints="1"/>
            </p:cNvSpPr>
            <p:nvPr/>
          </p:nvSpPr>
          <p:spPr bwMode="auto">
            <a:xfrm>
              <a:off x="1900238" y="1674813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85" name="Freeform 865"/>
            <p:cNvSpPr>
              <a:spLocks/>
            </p:cNvSpPr>
            <p:nvPr/>
          </p:nvSpPr>
          <p:spPr bwMode="auto">
            <a:xfrm>
              <a:off x="1895475" y="170180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86" name="Freeform 866"/>
            <p:cNvSpPr>
              <a:spLocks noEditPoints="1"/>
            </p:cNvSpPr>
            <p:nvPr/>
          </p:nvSpPr>
          <p:spPr bwMode="auto">
            <a:xfrm>
              <a:off x="1889125" y="169386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87" name="Freeform 867"/>
            <p:cNvSpPr>
              <a:spLocks/>
            </p:cNvSpPr>
            <p:nvPr/>
          </p:nvSpPr>
          <p:spPr bwMode="auto">
            <a:xfrm>
              <a:off x="1874838" y="1644650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88" name="Freeform 868"/>
            <p:cNvSpPr>
              <a:spLocks noEditPoints="1"/>
            </p:cNvSpPr>
            <p:nvPr/>
          </p:nvSpPr>
          <p:spPr bwMode="auto">
            <a:xfrm>
              <a:off x="1866900" y="1638300"/>
              <a:ext cx="185738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89" name="Freeform 869"/>
            <p:cNvSpPr>
              <a:spLocks/>
            </p:cNvSpPr>
            <p:nvPr/>
          </p:nvSpPr>
          <p:spPr bwMode="auto">
            <a:xfrm>
              <a:off x="2087563" y="1946275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90" name="Freeform 870"/>
            <p:cNvSpPr>
              <a:spLocks noEditPoints="1"/>
            </p:cNvSpPr>
            <p:nvPr/>
          </p:nvSpPr>
          <p:spPr bwMode="auto">
            <a:xfrm>
              <a:off x="2079625" y="1938338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100"/>
                </a:cxn>
                <a:cxn ang="0">
                  <a:pos x="100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100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8"/>
                    <a:pt x="0" y="103"/>
                    <a:pt x="4" y="100"/>
                  </a:cubicBezTo>
                  <a:lnTo>
                    <a:pt x="100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6" y="100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91" name="Freeform 871"/>
            <p:cNvSpPr>
              <a:spLocks/>
            </p:cNvSpPr>
            <p:nvPr/>
          </p:nvSpPr>
          <p:spPr bwMode="auto">
            <a:xfrm>
              <a:off x="1878013" y="178435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92" name="Freeform 872"/>
            <p:cNvSpPr>
              <a:spLocks noEditPoints="1"/>
            </p:cNvSpPr>
            <p:nvPr/>
          </p:nvSpPr>
          <p:spPr bwMode="auto">
            <a:xfrm>
              <a:off x="1870075" y="1776413"/>
              <a:ext cx="187325" cy="1825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0" y="207"/>
                </a:cxn>
                <a:cxn ang="0">
                  <a:pos x="4" y="111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1"/>
                </a:cxn>
                <a:cxn ang="0">
                  <a:pos x="100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100" y="207"/>
                  </a:cubicBezTo>
                  <a:lnTo>
                    <a:pt x="4" y="111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1"/>
                  </a:lnTo>
                  <a:lnTo>
                    <a:pt x="100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93" name="Freeform 873"/>
            <p:cNvSpPr>
              <a:spLocks/>
            </p:cNvSpPr>
            <p:nvPr/>
          </p:nvSpPr>
          <p:spPr bwMode="auto">
            <a:xfrm>
              <a:off x="1920875" y="183515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94" name="Freeform 874"/>
            <p:cNvSpPr>
              <a:spLocks noEditPoints="1"/>
            </p:cNvSpPr>
            <p:nvPr/>
          </p:nvSpPr>
          <p:spPr bwMode="auto">
            <a:xfrm>
              <a:off x="1912938" y="1827213"/>
              <a:ext cx="187325" cy="182563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6"/>
                  </a:moveTo>
                  <a:cubicBezTo>
                    <a:pt x="107" y="210"/>
                    <a:pt x="102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95" name="Freeform 875"/>
            <p:cNvSpPr>
              <a:spLocks/>
            </p:cNvSpPr>
            <p:nvPr/>
          </p:nvSpPr>
          <p:spPr bwMode="auto">
            <a:xfrm>
              <a:off x="1774825" y="15890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96" name="Freeform 876"/>
            <p:cNvSpPr>
              <a:spLocks noEditPoints="1"/>
            </p:cNvSpPr>
            <p:nvPr/>
          </p:nvSpPr>
          <p:spPr bwMode="auto">
            <a:xfrm>
              <a:off x="1766888" y="1582738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97" name="Freeform 877"/>
            <p:cNvSpPr>
              <a:spLocks/>
            </p:cNvSpPr>
            <p:nvPr/>
          </p:nvSpPr>
          <p:spPr bwMode="auto">
            <a:xfrm>
              <a:off x="1882775" y="18303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98" name="Freeform 878"/>
            <p:cNvSpPr>
              <a:spLocks noEditPoints="1"/>
            </p:cNvSpPr>
            <p:nvPr/>
          </p:nvSpPr>
          <p:spPr bwMode="auto">
            <a:xfrm>
              <a:off x="1874838" y="1824038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399" name="Freeform 879"/>
            <p:cNvSpPr>
              <a:spLocks/>
            </p:cNvSpPr>
            <p:nvPr/>
          </p:nvSpPr>
          <p:spPr bwMode="auto">
            <a:xfrm>
              <a:off x="1890713" y="180340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00" name="Freeform 880"/>
            <p:cNvSpPr>
              <a:spLocks noEditPoints="1"/>
            </p:cNvSpPr>
            <p:nvPr/>
          </p:nvSpPr>
          <p:spPr bwMode="auto">
            <a:xfrm>
              <a:off x="1882775" y="179546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01" name="Freeform 881"/>
            <p:cNvSpPr>
              <a:spLocks/>
            </p:cNvSpPr>
            <p:nvPr/>
          </p:nvSpPr>
          <p:spPr bwMode="auto">
            <a:xfrm>
              <a:off x="1935163" y="1747838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02" name="Freeform 882"/>
            <p:cNvSpPr>
              <a:spLocks noEditPoints="1"/>
            </p:cNvSpPr>
            <p:nvPr/>
          </p:nvSpPr>
          <p:spPr bwMode="auto">
            <a:xfrm>
              <a:off x="1927225" y="1739900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03" name="Freeform 883"/>
            <p:cNvSpPr>
              <a:spLocks/>
            </p:cNvSpPr>
            <p:nvPr/>
          </p:nvSpPr>
          <p:spPr bwMode="auto">
            <a:xfrm>
              <a:off x="1901825" y="17287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04" name="Freeform 884"/>
            <p:cNvSpPr>
              <a:spLocks noEditPoints="1"/>
            </p:cNvSpPr>
            <p:nvPr/>
          </p:nvSpPr>
          <p:spPr bwMode="auto">
            <a:xfrm>
              <a:off x="1893888" y="1720850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05" name="Freeform 885"/>
            <p:cNvSpPr>
              <a:spLocks/>
            </p:cNvSpPr>
            <p:nvPr/>
          </p:nvSpPr>
          <p:spPr bwMode="auto">
            <a:xfrm>
              <a:off x="1787525" y="160813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06" name="Freeform 886"/>
            <p:cNvSpPr>
              <a:spLocks noEditPoints="1"/>
            </p:cNvSpPr>
            <p:nvPr/>
          </p:nvSpPr>
          <p:spPr bwMode="auto">
            <a:xfrm>
              <a:off x="1779588" y="1601788"/>
              <a:ext cx="185738" cy="179388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07" name="Freeform 887"/>
            <p:cNvSpPr>
              <a:spLocks/>
            </p:cNvSpPr>
            <p:nvPr/>
          </p:nvSpPr>
          <p:spPr bwMode="auto">
            <a:xfrm>
              <a:off x="1906588" y="165893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08" name="Freeform 888"/>
            <p:cNvSpPr>
              <a:spLocks noEditPoints="1"/>
            </p:cNvSpPr>
            <p:nvPr/>
          </p:nvSpPr>
          <p:spPr bwMode="auto">
            <a:xfrm>
              <a:off x="1898650" y="1652588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09" name="Freeform 889"/>
            <p:cNvSpPr>
              <a:spLocks/>
            </p:cNvSpPr>
            <p:nvPr/>
          </p:nvSpPr>
          <p:spPr bwMode="auto">
            <a:xfrm>
              <a:off x="1890713" y="180340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10" name="Freeform 890"/>
            <p:cNvSpPr>
              <a:spLocks noEditPoints="1"/>
            </p:cNvSpPr>
            <p:nvPr/>
          </p:nvSpPr>
          <p:spPr bwMode="auto">
            <a:xfrm>
              <a:off x="1882775" y="179546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11" name="Freeform 891"/>
            <p:cNvSpPr>
              <a:spLocks/>
            </p:cNvSpPr>
            <p:nvPr/>
          </p:nvSpPr>
          <p:spPr bwMode="auto">
            <a:xfrm>
              <a:off x="1870075" y="16875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12" name="Freeform 892"/>
            <p:cNvSpPr>
              <a:spLocks noEditPoints="1"/>
            </p:cNvSpPr>
            <p:nvPr/>
          </p:nvSpPr>
          <p:spPr bwMode="auto">
            <a:xfrm>
              <a:off x="1862138" y="1679575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13" name="Freeform 893"/>
            <p:cNvSpPr>
              <a:spLocks/>
            </p:cNvSpPr>
            <p:nvPr/>
          </p:nvSpPr>
          <p:spPr bwMode="auto">
            <a:xfrm>
              <a:off x="1874838" y="1608138"/>
              <a:ext cx="169863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7" y="53"/>
                </a:cxn>
                <a:cxn ang="0">
                  <a:pos x="54" y="105"/>
                </a:cxn>
              </a:cxnLst>
              <a:rect l="0" t="0" r="r" b="b"/>
              <a:pathLst>
                <a:path w="107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14" name="Freeform 894"/>
            <p:cNvSpPr>
              <a:spLocks noEditPoints="1"/>
            </p:cNvSpPr>
            <p:nvPr/>
          </p:nvSpPr>
          <p:spPr bwMode="auto">
            <a:xfrm>
              <a:off x="1866900" y="1601788"/>
              <a:ext cx="185738" cy="179388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15" name="Freeform 895"/>
            <p:cNvSpPr>
              <a:spLocks/>
            </p:cNvSpPr>
            <p:nvPr/>
          </p:nvSpPr>
          <p:spPr bwMode="auto">
            <a:xfrm>
              <a:off x="1757363" y="14874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16" name="Freeform 896"/>
            <p:cNvSpPr>
              <a:spLocks noEditPoints="1"/>
            </p:cNvSpPr>
            <p:nvPr/>
          </p:nvSpPr>
          <p:spPr bwMode="auto">
            <a:xfrm>
              <a:off x="1749425" y="148113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17" name="Freeform 897"/>
            <p:cNvSpPr>
              <a:spLocks/>
            </p:cNvSpPr>
            <p:nvPr/>
          </p:nvSpPr>
          <p:spPr bwMode="auto">
            <a:xfrm>
              <a:off x="1944688" y="16541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18" name="Freeform 898"/>
            <p:cNvSpPr>
              <a:spLocks noEditPoints="1"/>
            </p:cNvSpPr>
            <p:nvPr/>
          </p:nvSpPr>
          <p:spPr bwMode="auto">
            <a:xfrm>
              <a:off x="1938338" y="1646238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19" name="Freeform 899"/>
            <p:cNvSpPr>
              <a:spLocks/>
            </p:cNvSpPr>
            <p:nvPr/>
          </p:nvSpPr>
          <p:spPr bwMode="auto">
            <a:xfrm>
              <a:off x="1938338" y="1673225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20" name="Freeform 900"/>
            <p:cNvSpPr>
              <a:spLocks noEditPoints="1"/>
            </p:cNvSpPr>
            <p:nvPr/>
          </p:nvSpPr>
          <p:spPr bwMode="auto">
            <a:xfrm>
              <a:off x="1930400" y="166528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21" name="Freeform 901"/>
            <p:cNvSpPr>
              <a:spLocks/>
            </p:cNvSpPr>
            <p:nvPr/>
          </p:nvSpPr>
          <p:spPr bwMode="auto">
            <a:xfrm>
              <a:off x="1792288" y="165100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22" name="Freeform 902"/>
            <p:cNvSpPr>
              <a:spLocks noEditPoints="1"/>
            </p:cNvSpPr>
            <p:nvPr/>
          </p:nvSpPr>
          <p:spPr bwMode="auto">
            <a:xfrm>
              <a:off x="1784350" y="164306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23" name="Freeform 903"/>
            <p:cNvSpPr>
              <a:spLocks/>
            </p:cNvSpPr>
            <p:nvPr/>
          </p:nvSpPr>
          <p:spPr bwMode="auto">
            <a:xfrm>
              <a:off x="1855788" y="170180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24" name="Freeform 904"/>
            <p:cNvSpPr>
              <a:spLocks noEditPoints="1"/>
            </p:cNvSpPr>
            <p:nvPr/>
          </p:nvSpPr>
          <p:spPr bwMode="auto">
            <a:xfrm>
              <a:off x="1847850" y="169386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25" name="Freeform 905"/>
            <p:cNvSpPr>
              <a:spLocks/>
            </p:cNvSpPr>
            <p:nvPr/>
          </p:nvSpPr>
          <p:spPr bwMode="auto">
            <a:xfrm>
              <a:off x="1895475" y="17510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26" name="Freeform 906"/>
            <p:cNvSpPr>
              <a:spLocks noEditPoints="1"/>
            </p:cNvSpPr>
            <p:nvPr/>
          </p:nvSpPr>
          <p:spPr bwMode="auto">
            <a:xfrm>
              <a:off x="1889125" y="174466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27" name="Freeform 907"/>
            <p:cNvSpPr>
              <a:spLocks/>
            </p:cNvSpPr>
            <p:nvPr/>
          </p:nvSpPr>
          <p:spPr bwMode="auto">
            <a:xfrm>
              <a:off x="1916113" y="1701800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28" name="Freeform 908"/>
            <p:cNvSpPr>
              <a:spLocks noEditPoints="1"/>
            </p:cNvSpPr>
            <p:nvPr/>
          </p:nvSpPr>
          <p:spPr bwMode="auto">
            <a:xfrm>
              <a:off x="1906588" y="169386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29" name="Freeform 909"/>
            <p:cNvSpPr>
              <a:spLocks/>
            </p:cNvSpPr>
            <p:nvPr/>
          </p:nvSpPr>
          <p:spPr bwMode="auto">
            <a:xfrm>
              <a:off x="1804988" y="14970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30" name="Freeform 910"/>
            <p:cNvSpPr>
              <a:spLocks noEditPoints="1"/>
            </p:cNvSpPr>
            <p:nvPr/>
          </p:nvSpPr>
          <p:spPr bwMode="auto">
            <a:xfrm>
              <a:off x="1797050" y="1489075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31" name="Freeform 911"/>
            <p:cNvSpPr>
              <a:spLocks/>
            </p:cNvSpPr>
            <p:nvPr/>
          </p:nvSpPr>
          <p:spPr bwMode="auto">
            <a:xfrm>
              <a:off x="1882775" y="165100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32" name="Freeform 912"/>
            <p:cNvSpPr>
              <a:spLocks noEditPoints="1"/>
            </p:cNvSpPr>
            <p:nvPr/>
          </p:nvSpPr>
          <p:spPr bwMode="auto">
            <a:xfrm>
              <a:off x="1874838" y="1643063"/>
              <a:ext cx="187325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33" name="Freeform 913"/>
            <p:cNvSpPr>
              <a:spLocks/>
            </p:cNvSpPr>
            <p:nvPr/>
          </p:nvSpPr>
          <p:spPr bwMode="auto">
            <a:xfrm>
              <a:off x="1860550" y="16541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34" name="Freeform 914"/>
            <p:cNvSpPr>
              <a:spLocks noEditPoints="1"/>
            </p:cNvSpPr>
            <p:nvPr/>
          </p:nvSpPr>
          <p:spPr bwMode="auto">
            <a:xfrm>
              <a:off x="1854200" y="1646238"/>
              <a:ext cx="185738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35" name="Freeform 915"/>
            <p:cNvSpPr>
              <a:spLocks/>
            </p:cNvSpPr>
            <p:nvPr/>
          </p:nvSpPr>
          <p:spPr bwMode="auto">
            <a:xfrm>
              <a:off x="1884363" y="1589088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36" name="Freeform 916"/>
            <p:cNvSpPr>
              <a:spLocks noEditPoints="1"/>
            </p:cNvSpPr>
            <p:nvPr/>
          </p:nvSpPr>
          <p:spPr bwMode="auto">
            <a:xfrm>
              <a:off x="1876425" y="1582738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37" name="Freeform 917"/>
            <p:cNvSpPr>
              <a:spLocks/>
            </p:cNvSpPr>
            <p:nvPr/>
          </p:nvSpPr>
          <p:spPr bwMode="auto">
            <a:xfrm>
              <a:off x="1838325" y="153035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38" name="Freeform 918"/>
            <p:cNvSpPr>
              <a:spLocks noEditPoints="1"/>
            </p:cNvSpPr>
            <p:nvPr/>
          </p:nvSpPr>
          <p:spPr bwMode="auto">
            <a:xfrm>
              <a:off x="1830388" y="152241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39" name="Freeform 919"/>
            <p:cNvSpPr>
              <a:spLocks/>
            </p:cNvSpPr>
            <p:nvPr/>
          </p:nvSpPr>
          <p:spPr bwMode="auto">
            <a:xfrm>
              <a:off x="1689100" y="141446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40" name="Freeform 920"/>
            <p:cNvSpPr>
              <a:spLocks noEditPoints="1"/>
            </p:cNvSpPr>
            <p:nvPr/>
          </p:nvSpPr>
          <p:spPr bwMode="auto">
            <a:xfrm>
              <a:off x="1681163" y="1406525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41" name="Freeform 921"/>
            <p:cNvSpPr>
              <a:spLocks/>
            </p:cNvSpPr>
            <p:nvPr/>
          </p:nvSpPr>
          <p:spPr bwMode="auto">
            <a:xfrm>
              <a:off x="1766888" y="143192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42" name="Freeform 922"/>
            <p:cNvSpPr>
              <a:spLocks noEditPoints="1"/>
            </p:cNvSpPr>
            <p:nvPr/>
          </p:nvSpPr>
          <p:spPr bwMode="auto">
            <a:xfrm>
              <a:off x="1758950" y="1423988"/>
              <a:ext cx="187325" cy="1825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43" name="Freeform 923"/>
            <p:cNvSpPr>
              <a:spLocks/>
            </p:cNvSpPr>
            <p:nvPr/>
          </p:nvSpPr>
          <p:spPr bwMode="auto">
            <a:xfrm>
              <a:off x="1790700" y="132080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44" name="Freeform 924"/>
            <p:cNvSpPr>
              <a:spLocks noEditPoints="1"/>
            </p:cNvSpPr>
            <p:nvPr/>
          </p:nvSpPr>
          <p:spPr bwMode="auto">
            <a:xfrm>
              <a:off x="1782763" y="1314450"/>
              <a:ext cx="187325" cy="179388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45" name="Freeform 925"/>
            <p:cNvSpPr>
              <a:spLocks/>
            </p:cNvSpPr>
            <p:nvPr/>
          </p:nvSpPr>
          <p:spPr bwMode="auto">
            <a:xfrm>
              <a:off x="1982788" y="14509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46" name="Freeform 926"/>
            <p:cNvSpPr>
              <a:spLocks noEditPoints="1"/>
            </p:cNvSpPr>
            <p:nvPr/>
          </p:nvSpPr>
          <p:spPr bwMode="auto">
            <a:xfrm>
              <a:off x="1976438" y="1443038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47" name="Freeform 927"/>
            <p:cNvSpPr>
              <a:spLocks/>
            </p:cNvSpPr>
            <p:nvPr/>
          </p:nvSpPr>
          <p:spPr bwMode="auto">
            <a:xfrm>
              <a:off x="1700213" y="511175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48" name="Freeform 928"/>
            <p:cNvSpPr>
              <a:spLocks noEditPoints="1"/>
            </p:cNvSpPr>
            <p:nvPr/>
          </p:nvSpPr>
          <p:spPr bwMode="auto">
            <a:xfrm>
              <a:off x="1692275" y="503238"/>
              <a:ext cx="187325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1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49" name="Freeform 929"/>
            <p:cNvSpPr>
              <a:spLocks/>
            </p:cNvSpPr>
            <p:nvPr/>
          </p:nvSpPr>
          <p:spPr bwMode="auto">
            <a:xfrm>
              <a:off x="1674813" y="963613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50" name="Freeform 930"/>
            <p:cNvSpPr>
              <a:spLocks noEditPoints="1"/>
            </p:cNvSpPr>
            <p:nvPr/>
          </p:nvSpPr>
          <p:spPr bwMode="auto">
            <a:xfrm>
              <a:off x="1666875" y="95726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51" name="Freeform 931"/>
            <p:cNvSpPr>
              <a:spLocks/>
            </p:cNvSpPr>
            <p:nvPr/>
          </p:nvSpPr>
          <p:spPr bwMode="auto">
            <a:xfrm>
              <a:off x="1639888" y="863600"/>
              <a:ext cx="169863" cy="165100"/>
            </a:xfrm>
            <a:custGeom>
              <a:avLst/>
              <a:gdLst/>
              <a:ahLst/>
              <a:cxnLst>
                <a:cxn ang="0">
                  <a:pos x="53" y="104"/>
                </a:cxn>
                <a:cxn ang="0">
                  <a:pos x="0" y="52"/>
                </a:cxn>
                <a:cxn ang="0">
                  <a:pos x="53" y="0"/>
                </a:cxn>
                <a:cxn ang="0">
                  <a:pos x="107" y="52"/>
                </a:cxn>
                <a:cxn ang="0">
                  <a:pos x="53" y="104"/>
                </a:cxn>
              </a:cxnLst>
              <a:rect l="0" t="0" r="r" b="b"/>
              <a:pathLst>
                <a:path w="107" h="104">
                  <a:moveTo>
                    <a:pt x="53" y="104"/>
                  </a:moveTo>
                  <a:lnTo>
                    <a:pt x="0" y="52"/>
                  </a:lnTo>
                  <a:lnTo>
                    <a:pt x="53" y="0"/>
                  </a:lnTo>
                  <a:lnTo>
                    <a:pt x="107" y="52"/>
                  </a:lnTo>
                  <a:lnTo>
                    <a:pt x="53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52" name="Freeform 932"/>
            <p:cNvSpPr>
              <a:spLocks noEditPoints="1"/>
            </p:cNvSpPr>
            <p:nvPr/>
          </p:nvSpPr>
          <p:spPr bwMode="auto">
            <a:xfrm>
              <a:off x="1631950" y="855663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53" name="Freeform 933"/>
            <p:cNvSpPr>
              <a:spLocks/>
            </p:cNvSpPr>
            <p:nvPr/>
          </p:nvSpPr>
          <p:spPr bwMode="auto">
            <a:xfrm>
              <a:off x="1866900" y="85725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54" name="Freeform 934"/>
            <p:cNvSpPr>
              <a:spLocks noEditPoints="1"/>
            </p:cNvSpPr>
            <p:nvPr/>
          </p:nvSpPr>
          <p:spPr bwMode="auto">
            <a:xfrm>
              <a:off x="1858963" y="850900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55" name="Freeform 935"/>
            <p:cNvSpPr>
              <a:spLocks/>
            </p:cNvSpPr>
            <p:nvPr/>
          </p:nvSpPr>
          <p:spPr bwMode="auto">
            <a:xfrm>
              <a:off x="1570038" y="849313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56" name="Freeform 936"/>
            <p:cNvSpPr>
              <a:spLocks noEditPoints="1"/>
            </p:cNvSpPr>
            <p:nvPr/>
          </p:nvSpPr>
          <p:spPr bwMode="auto">
            <a:xfrm>
              <a:off x="1562100" y="841375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57" name="Freeform 937"/>
            <p:cNvSpPr>
              <a:spLocks/>
            </p:cNvSpPr>
            <p:nvPr/>
          </p:nvSpPr>
          <p:spPr bwMode="auto">
            <a:xfrm>
              <a:off x="1581150" y="908050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58" name="Freeform 938"/>
            <p:cNvSpPr>
              <a:spLocks noEditPoints="1"/>
            </p:cNvSpPr>
            <p:nvPr/>
          </p:nvSpPr>
          <p:spPr bwMode="auto">
            <a:xfrm>
              <a:off x="1573213" y="901700"/>
              <a:ext cx="185738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0" y="4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2" y="0"/>
                    <a:pt x="107" y="0"/>
                    <a:pt x="110" y="4"/>
                  </a:cubicBezTo>
                  <a:lnTo>
                    <a:pt x="206" y="100"/>
                  </a:lnTo>
                  <a:cubicBezTo>
                    <a:pt x="210" y="103"/>
                    <a:pt x="210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59" name="Freeform 939"/>
            <p:cNvSpPr>
              <a:spLocks/>
            </p:cNvSpPr>
            <p:nvPr/>
          </p:nvSpPr>
          <p:spPr bwMode="auto">
            <a:xfrm>
              <a:off x="1741488" y="78422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60" name="Freeform 940"/>
            <p:cNvSpPr>
              <a:spLocks noEditPoints="1"/>
            </p:cNvSpPr>
            <p:nvPr/>
          </p:nvSpPr>
          <p:spPr bwMode="auto">
            <a:xfrm>
              <a:off x="1733550" y="776288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6"/>
                  </a:moveTo>
                  <a:cubicBezTo>
                    <a:pt x="108" y="210"/>
                    <a:pt x="103" y="210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61" name="Freeform 941"/>
            <p:cNvSpPr>
              <a:spLocks/>
            </p:cNvSpPr>
            <p:nvPr/>
          </p:nvSpPr>
          <p:spPr bwMode="auto">
            <a:xfrm>
              <a:off x="1566863" y="769938"/>
              <a:ext cx="169863" cy="166688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7" y="53"/>
                </a:cxn>
                <a:cxn ang="0">
                  <a:pos x="53" y="105"/>
                </a:cxn>
              </a:cxnLst>
              <a:rect l="0" t="0" r="r" b="b"/>
              <a:pathLst>
                <a:path w="107" h="105">
                  <a:moveTo>
                    <a:pt x="53" y="105"/>
                  </a:moveTo>
                  <a:lnTo>
                    <a:pt x="0" y="53"/>
                  </a:lnTo>
                  <a:lnTo>
                    <a:pt x="53" y="0"/>
                  </a:lnTo>
                  <a:lnTo>
                    <a:pt x="107" y="53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62" name="Freeform 942"/>
            <p:cNvSpPr>
              <a:spLocks noEditPoints="1"/>
            </p:cNvSpPr>
            <p:nvPr/>
          </p:nvSpPr>
          <p:spPr bwMode="auto">
            <a:xfrm>
              <a:off x="1558925" y="762000"/>
              <a:ext cx="185738" cy="180975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63" name="Freeform 943"/>
            <p:cNvSpPr>
              <a:spLocks/>
            </p:cNvSpPr>
            <p:nvPr/>
          </p:nvSpPr>
          <p:spPr bwMode="auto">
            <a:xfrm>
              <a:off x="1504950" y="742950"/>
              <a:ext cx="171450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8" y="52"/>
                </a:cxn>
                <a:cxn ang="0">
                  <a:pos x="54" y="104"/>
                </a:cxn>
              </a:cxnLst>
              <a:rect l="0" t="0" r="r" b="b"/>
              <a:pathLst>
                <a:path w="108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8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64" name="Freeform 944"/>
            <p:cNvSpPr>
              <a:spLocks noEditPoints="1"/>
            </p:cNvSpPr>
            <p:nvPr/>
          </p:nvSpPr>
          <p:spPr bwMode="auto">
            <a:xfrm>
              <a:off x="1497013" y="735013"/>
              <a:ext cx="187325" cy="180975"/>
            </a:xfrm>
            <a:custGeom>
              <a:avLst/>
              <a:gdLst/>
              <a:ahLst/>
              <a:cxnLst>
                <a:cxn ang="0">
                  <a:pos x="111" y="206"/>
                </a:cxn>
                <a:cxn ang="0">
                  <a:pos x="100" y="206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3"/>
                </a:cxn>
                <a:cxn ang="0">
                  <a:pos x="111" y="3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6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6"/>
                  </a:moveTo>
                  <a:cubicBezTo>
                    <a:pt x="108" y="209"/>
                    <a:pt x="103" y="209"/>
                    <a:pt x="100" y="206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3"/>
                  </a:lnTo>
                  <a:cubicBezTo>
                    <a:pt x="103" y="0"/>
                    <a:pt x="108" y="0"/>
                    <a:pt x="111" y="3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6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65" name="Freeform 945"/>
            <p:cNvSpPr>
              <a:spLocks/>
            </p:cNvSpPr>
            <p:nvPr/>
          </p:nvSpPr>
          <p:spPr bwMode="auto">
            <a:xfrm>
              <a:off x="1787525" y="1066800"/>
              <a:ext cx="169863" cy="165100"/>
            </a:xfrm>
            <a:custGeom>
              <a:avLst/>
              <a:gdLst/>
              <a:ahLst/>
              <a:cxnLst>
                <a:cxn ang="0">
                  <a:pos x="54" y="104"/>
                </a:cxn>
                <a:cxn ang="0">
                  <a:pos x="0" y="52"/>
                </a:cxn>
                <a:cxn ang="0">
                  <a:pos x="54" y="0"/>
                </a:cxn>
                <a:cxn ang="0">
                  <a:pos x="107" y="52"/>
                </a:cxn>
                <a:cxn ang="0">
                  <a:pos x="54" y="104"/>
                </a:cxn>
              </a:cxnLst>
              <a:rect l="0" t="0" r="r" b="b"/>
              <a:pathLst>
                <a:path w="107" h="104">
                  <a:moveTo>
                    <a:pt x="54" y="104"/>
                  </a:moveTo>
                  <a:lnTo>
                    <a:pt x="0" y="52"/>
                  </a:lnTo>
                  <a:lnTo>
                    <a:pt x="54" y="0"/>
                  </a:lnTo>
                  <a:lnTo>
                    <a:pt x="107" y="52"/>
                  </a:lnTo>
                  <a:lnTo>
                    <a:pt x="54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66" name="Freeform 946"/>
            <p:cNvSpPr>
              <a:spLocks noEditPoints="1"/>
            </p:cNvSpPr>
            <p:nvPr/>
          </p:nvSpPr>
          <p:spPr bwMode="auto">
            <a:xfrm>
              <a:off x="1779588" y="1058863"/>
              <a:ext cx="185738" cy="1809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4"/>
                </a:cxn>
                <a:cxn ang="0">
                  <a:pos x="111" y="4"/>
                </a:cxn>
                <a:cxn ang="0">
                  <a:pos x="207" y="100"/>
                </a:cxn>
                <a:cxn ang="0">
                  <a:pos x="207" y="111"/>
                </a:cxn>
                <a:cxn ang="0">
                  <a:pos x="111" y="207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1" y="15"/>
                </a:cxn>
                <a:cxn ang="0">
                  <a:pos x="15" y="111"/>
                </a:cxn>
                <a:cxn ang="0">
                  <a:pos x="15" y="100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8" y="210"/>
                    <a:pt x="103" y="210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4"/>
                  </a:lnTo>
                  <a:cubicBezTo>
                    <a:pt x="103" y="0"/>
                    <a:pt x="108" y="0"/>
                    <a:pt x="111" y="4"/>
                  </a:cubicBezTo>
                  <a:lnTo>
                    <a:pt x="207" y="100"/>
                  </a:lnTo>
                  <a:cubicBezTo>
                    <a:pt x="210" y="103"/>
                    <a:pt x="210" y="108"/>
                    <a:pt x="207" y="111"/>
                  </a:cubicBezTo>
                  <a:lnTo>
                    <a:pt x="111" y="207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1" y="15"/>
                  </a:lnTo>
                  <a:lnTo>
                    <a:pt x="15" y="111"/>
                  </a:lnTo>
                  <a:lnTo>
                    <a:pt x="15" y="100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67" name="Freeform 947"/>
            <p:cNvSpPr>
              <a:spLocks/>
            </p:cNvSpPr>
            <p:nvPr/>
          </p:nvSpPr>
          <p:spPr bwMode="auto">
            <a:xfrm>
              <a:off x="1817688" y="917575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68" name="Freeform 948"/>
            <p:cNvSpPr>
              <a:spLocks noEditPoints="1"/>
            </p:cNvSpPr>
            <p:nvPr/>
          </p:nvSpPr>
          <p:spPr bwMode="auto">
            <a:xfrm>
              <a:off x="1809750" y="911225"/>
              <a:ext cx="187325" cy="1809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5"/>
                </a:cxn>
                <a:cxn ang="0">
                  <a:pos x="110" y="15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7" y="210"/>
                    <a:pt x="102" y="210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5"/>
                  </a:lnTo>
                  <a:lnTo>
                    <a:pt x="110" y="15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69" name="Freeform 949"/>
            <p:cNvSpPr>
              <a:spLocks/>
            </p:cNvSpPr>
            <p:nvPr/>
          </p:nvSpPr>
          <p:spPr bwMode="auto">
            <a:xfrm>
              <a:off x="1482725" y="755650"/>
              <a:ext cx="171450" cy="166688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0" y="53"/>
                </a:cxn>
                <a:cxn ang="0">
                  <a:pos x="54" y="0"/>
                </a:cxn>
                <a:cxn ang="0">
                  <a:pos x="108" y="53"/>
                </a:cxn>
                <a:cxn ang="0">
                  <a:pos x="54" y="105"/>
                </a:cxn>
              </a:cxnLst>
              <a:rect l="0" t="0" r="r" b="b"/>
              <a:pathLst>
                <a:path w="108" h="105">
                  <a:moveTo>
                    <a:pt x="54" y="105"/>
                  </a:moveTo>
                  <a:lnTo>
                    <a:pt x="0" y="53"/>
                  </a:lnTo>
                  <a:lnTo>
                    <a:pt x="54" y="0"/>
                  </a:lnTo>
                  <a:lnTo>
                    <a:pt x="108" y="53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70" name="Freeform 950"/>
            <p:cNvSpPr>
              <a:spLocks noEditPoints="1"/>
            </p:cNvSpPr>
            <p:nvPr/>
          </p:nvSpPr>
          <p:spPr bwMode="auto">
            <a:xfrm>
              <a:off x="1474788" y="749300"/>
              <a:ext cx="185738" cy="179388"/>
            </a:xfrm>
            <a:custGeom>
              <a:avLst/>
              <a:gdLst/>
              <a:ahLst/>
              <a:cxnLst>
                <a:cxn ang="0">
                  <a:pos x="110" y="206"/>
                </a:cxn>
                <a:cxn ang="0">
                  <a:pos x="99" y="206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6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</p:grpSp>
      <p:cxnSp>
        <p:nvCxnSpPr>
          <p:cNvPr id="2637" name="Connettore 1 2636"/>
          <p:cNvCxnSpPr/>
          <p:nvPr/>
        </p:nvCxnSpPr>
        <p:spPr>
          <a:xfrm>
            <a:off x="1391920" y="1062695"/>
            <a:ext cx="873443" cy="2448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8" name="Connettore 1 2637"/>
          <p:cNvCxnSpPr/>
          <p:nvPr/>
        </p:nvCxnSpPr>
        <p:spPr>
          <a:xfrm>
            <a:off x="2265363" y="3531575"/>
            <a:ext cx="2824797" cy="2519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2" name="Connettore 1 2641"/>
          <p:cNvCxnSpPr/>
          <p:nvPr/>
        </p:nvCxnSpPr>
        <p:spPr>
          <a:xfrm>
            <a:off x="1615440" y="971255"/>
            <a:ext cx="6705600" cy="3667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32" name="Ovale 2631"/>
          <p:cNvSpPr/>
          <p:nvPr/>
        </p:nvSpPr>
        <p:spPr>
          <a:xfrm>
            <a:off x="4469149" y="5385038"/>
            <a:ext cx="1266315" cy="1201274"/>
          </a:xfrm>
          <a:prstGeom prst="ellipse">
            <a:avLst/>
          </a:prstGeom>
          <a:solidFill>
            <a:srgbClr val="FFFF00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EMI</a:t>
            </a:r>
          </a:p>
        </p:txBody>
      </p:sp>
      <p:sp>
        <p:nvSpPr>
          <p:cNvPr id="2633" name="Ovale 2632"/>
          <p:cNvSpPr/>
          <p:nvPr/>
        </p:nvSpPr>
        <p:spPr>
          <a:xfrm>
            <a:off x="7658655" y="4063735"/>
            <a:ext cx="1288104" cy="1224135"/>
          </a:xfrm>
          <a:prstGeom prst="ellipse">
            <a:avLst/>
          </a:prstGeom>
          <a:solidFill>
            <a:srgbClr val="FF0000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EMII</a:t>
            </a:r>
          </a:p>
        </p:txBody>
      </p:sp>
      <p:sp>
        <p:nvSpPr>
          <p:cNvPr id="2634" name="Ovale 2633"/>
          <p:cNvSpPr/>
          <p:nvPr/>
        </p:nvSpPr>
        <p:spPr>
          <a:xfrm>
            <a:off x="1604029" y="2911815"/>
            <a:ext cx="1440161" cy="1087121"/>
          </a:xfrm>
          <a:prstGeom prst="ellipse">
            <a:avLst/>
          </a:prstGeom>
          <a:solidFill>
            <a:srgbClr val="FF33CC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HIMU</a:t>
            </a:r>
          </a:p>
        </p:txBody>
      </p:sp>
      <p:sp>
        <p:nvSpPr>
          <p:cNvPr id="2630" name="Ovale 2629"/>
          <p:cNvSpPr/>
          <p:nvPr/>
        </p:nvSpPr>
        <p:spPr>
          <a:xfrm>
            <a:off x="2045970" y="2320088"/>
            <a:ext cx="1325880" cy="1152544"/>
          </a:xfrm>
          <a:prstGeom prst="ellipse">
            <a:avLst/>
          </a:prstGeom>
          <a:solidFill>
            <a:srgbClr val="00FF00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631" name="CasellaDiTesto 2630"/>
          <p:cNvSpPr txBox="1"/>
          <p:nvPr/>
        </p:nvSpPr>
        <p:spPr>
          <a:xfrm>
            <a:off x="2333554" y="2702583"/>
            <a:ext cx="760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latin typeface="Calibri" pitchFamily="34" charset="0"/>
              </a:rPr>
              <a:t>FOZO</a:t>
            </a:r>
          </a:p>
        </p:txBody>
      </p:sp>
      <p:grpSp>
        <p:nvGrpSpPr>
          <p:cNvPr id="2616" name="Gruppo 2640"/>
          <p:cNvGrpSpPr/>
          <p:nvPr/>
        </p:nvGrpSpPr>
        <p:grpSpPr>
          <a:xfrm>
            <a:off x="5202621" y="866589"/>
            <a:ext cx="3294993" cy="1934955"/>
            <a:chOff x="5112114" y="335280"/>
            <a:chExt cx="3385606" cy="1934955"/>
          </a:xfrm>
        </p:grpSpPr>
        <p:sp>
          <p:nvSpPr>
            <p:cNvPr id="2636" name="Rettangolo 2635"/>
            <p:cNvSpPr/>
            <p:nvPr/>
          </p:nvSpPr>
          <p:spPr>
            <a:xfrm>
              <a:off x="5112115" y="335280"/>
              <a:ext cx="3381645" cy="19349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639" name="CasellaDiTesto 2638"/>
            <p:cNvSpPr txBox="1"/>
            <p:nvPr/>
          </p:nvSpPr>
          <p:spPr>
            <a:xfrm>
              <a:off x="5112114" y="472648"/>
              <a:ext cx="338560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>
                  <a:solidFill>
                    <a:schemeClr val="tx1"/>
                  </a:solidFill>
                  <a:latin typeface="Calibri" pitchFamily="34" charset="0"/>
                </a:rPr>
                <a:t>More than half of OIB plot in the same isotopically depleted field of MORB.</a:t>
              </a:r>
            </a:p>
          </p:txBody>
        </p:sp>
      </p:grpSp>
      <p:sp>
        <p:nvSpPr>
          <p:cNvPr id="2643" name="CasellaDiTesto 2642"/>
          <p:cNvSpPr txBox="1"/>
          <p:nvPr/>
        </p:nvSpPr>
        <p:spPr>
          <a:xfrm>
            <a:off x="1511819" y="4320947"/>
            <a:ext cx="92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chemeClr val="tx1"/>
                </a:solidFill>
                <a:latin typeface="Calibri" pitchFamily="34" charset="0"/>
              </a:rPr>
              <a:t>ChUR</a:t>
            </a:r>
          </a:p>
        </p:txBody>
      </p:sp>
      <p:sp>
        <p:nvSpPr>
          <p:cNvPr id="2645" name="Stella a 5 punte 2644"/>
          <p:cNvSpPr/>
          <p:nvPr/>
        </p:nvSpPr>
        <p:spPr>
          <a:xfrm>
            <a:off x="4236720" y="4204167"/>
            <a:ext cx="360000" cy="360000"/>
          </a:xfrm>
          <a:prstGeom prst="star5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libri" pitchFamily="34" charset="0"/>
            </a:endParaRPr>
          </a:p>
        </p:txBody>
      </p:sp>
      <p:sp>
        <p:nvSpPr>
          <p:cNvPr id="2647" name="CasellaDiTesto 2646"/>
          <p:cNvSpPr txBox="1"/>
          <p:nvPr/>
        </p:nvSpPr>
        <p:spPr>
          <a:xfrm>
            <a:off x="3153102" y="933771"/>
            <a:ext cx="129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>
                <a:solidFill>
                  <a:schemeClr val="tx1"/>
                </a:solidFill>
                <a:latin typeface="Calibri" pitchFamily="34" charset="0"/>
              </a:rPr>
              <a:t>FOcal</a:t>
            </a:r>
            <a:r>
              <a:rPr lang="it-IT" sz="28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sz="2800" b="1" dirty="0" err="1">
                <a:solidFill>
                  <a:schemeClr val="tx1"/>
                </a:solidFill>
                <a:latin typeface="Calibri" pitchFamily="34" charset="0"/>
              </a:rPr>
              <a:t>ZOne</a:t>
            </a:r>
            <a:endParaRPr lang="it-IT" sz="2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48" name="CasellaDiTesto 2647"/>
          <p:cNvSpPr txBox="1"/>
          <p:nvPr/>
        </p:nvSpPr>
        <p:spPr>
          <a:xfrm rot="16200000">
            <a:off x="4185367" y="1732748"/>
            <a:ext cx="835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chemeClr val="tx1"/>
                </a:solidFill>
                <a:latin typeface="Calibri" pitchFamily="34" charset="0"/>
              </a:rPr>
              <a:t>BSE</a:t>
            </a:r>
          </a:p>
        </p:txBody>
      </p:sp>
      <p:grpSp>
        <p:nvGrpSpPr>
          <p:cNvPr id="2617" name="Gruppo 2648"/>
          <p:cNvGrpSpPr/>
          <p:nvPr/>
        </p:nvGrpSpPr>
        <p:grpSpPr>
          <a:xfrm>
            <a:off x="1538620" y="4742719"/>
            <a:ext cx="2025755" cy="369332"/>
            <a:chOff x="1550884" y="4318000"/>
            <a:chExt cx="2025755" cy="369332"/>
          </a:xfrm>
        </p:grpSpPr>
        <p:sp>
          <p:nvSpPr>
            <p:cNvPr id="2650" name="Rettangolo 2649"/>
            <p:cNvSpPr/>
            <p:nvPr/>
          </p:nvSpPr>
          <p:spPr>
            <a:xfrm rot="2765361">
              <a:off x="1550884" y="4472119"/>
              <a:ext cx="180000" cy="18000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libri" pitchFamily="34" charset="0"/>
              </a:endParaRPr>
            </a:p>
          </p:txBody>
        </p:sp>
        <p:sp>
          <p:nvSpPr>
            <p:cNvPr id="2651" name="CasellaDiTesto 2650"/>
            <p:cNvSpPr txBox="1"/>
            <p:nvPr/>
          </p:nvSpPr>
          <p:spPr>
            <a:xfrm>
              <a:off x="2024547" y="4318000"/>
              <a:ext cx="1552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tx1"/>
                  </a:solidFill>
                  <a:latin typeface="Calibri" pitchFamily="34" charset="0"/>
                </a:rPr>
                <a:t>Atlantic MORB</a:t>
              </a:r>
            </a:p>
          </p:txBody>
        </p:sp>
      </p:grpSp>
      <p:grpSp>
        <p:nvGrpSpPr>
          <p:cNvPr id="2618" name="Gruppo 2651"/>
          <p:cNvGrpSpPr/>
          <p:nvPr/>
        </p:nvGrpSpPr>
        <p:grpSpPr>
          <a:xfrm>
            <a:off x="1538620" y="5138959"/>
            <a:ext cx="1876644" cy="369332"/>
            <a:chOff x="1550884" y="4318000"/>
            <a:chExt cx="1876644" cy="369332"/>
          </a:xfrm>
        </p:grpSpPr>
        <p:sp>
          <p:nvSpPr>
            <p:cNvPr id="2653" name="Rettangolo 2652"/>
            <p:cNvSpPr/>
            <p:nvPr/>
          </p:nvSpPr>
          <p:spPr>
            <a:xfrm rot="2765361">
              <a:off x="1550884" y="4472119"/>
              <a:ext cx="180000" cy="1800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libri" pitchFamily="34" charset="0"/>
              </a:endParaRPr>
            </a:p>
          </p:txBody>
        </p:sp>
        <p:sp>
          <p:nvSpPr>
            <p:cNvPr id="2654" name="CasellaDiTesto 2653"/>
            <p:cNvSpPr txBox="1"/>
            <p:nvPr/>
          </p:nvSpPr>
          <p:spPr>
            <a:xfrm>
              <a:off x="2003741" y="4318000"/>
              <a:ext cx="1423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>
                  <a:solidFill>
                    <a:schemeClr val="tx1"/>
                  </a:solidFill>
                  <a:latin typeface="Calibri" pitchFamily="34" charset="0"/>
                </a:rPr>
                <a:t>Indian</a:t>
              </a:r>
              <a:r>
                <a:rPr lang="it-IT" dirty="0">
                  <a:solidFill>
                    <a:schemeClr val="tx1"/>
                  </a:solidFill>
                  <a:latin typeface="Calibri" pitchFamily="34" charset="0"/>
                </a:rPr>
                <a:t> MORB</a:t>
              </a:r>
            </a:p>
          </p:txBody>
        </p:sp>
      </p:grpSp>
      <p:grpSp>
        <p:nvGrpSpPr>
          <p:cNvPr id="2619" name="Gruppo 2654"/>
          <p:cNvGrpSpPr/>
          <p:nvPr/>
        </p:nvGrpSpPr>
        <p:grpSpPr>
          <a:xfrm>
            <a:off x="1538620" y="5545666"/>
            <a:ext cx="1915052" cy="369332"/>
            <a:chOff x="1550884" y="4318000"/>
            <a:chExt cx="1915052" cy="369332"/>
          </a:xfrm>
        </p:grpSpPr>
        <p:sp>
          <p:nvSpPr>
            <p:cNvPr id="2656" name="Rettangolo 2655"/>
            <p:cNvSpPr/>
            <p:nvPr/>
          </p:nvSpPr>
          <p:spPr>
            <a:xfrm rot="2765361">
              <a:off x="1550884" y="4472119"/>
              <a:ext cx="180000" cy="18000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libri" pitchFamily="34" charset="0"/>
              </a:endParaRPr>
            </a:p>
          </p:txBody>
        </p:sp>
        <p:sp>
          <p:nvSpPr>
            <p:cNvPr id="2657" name="CasellaDiTesto 2656"/>
            <p:cNvSpPr txBox="1"/>
            <p:nvPr/>
          </p:nvSpPr>
          <p:spPr>
            <a:xfrm>
              <a:off x="2032659" y="4318000"/>
              <a:ext cx="1433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>
                  <a:solidFill>
                    <a:schemeClr val="tx1"/>
                  </a:solidFill>
                  <a:latin typeface="Calibri" pitchFamily="34" charset="0"/>
                </a:rPr>
                <a:t>Pacific</a:t>
              </a:r>
              <a:r>
                <a:rPr lang="it-IT" dirty="0">
                  <a:solidFill>
                    <a:schemeClr val="tx1"/>
                  </a:solidFill>
                  <a:latin typeface="Calibri" pitchFamily="34" charset="0"/>
                </a:rPr>
                <a:t> MORB</a:t>
              </a:r>
            </a:p>
          </p:txBody>
        </p:sp>
      </p:grpSp>
      <p:sp>
        <p:nvSpPr>
          <p:cNvPr id="2658" name="CasellaDiTesto 2657"/>
          <p:cNvSpPr txBox="1"/>
          <p:nvPr/>
        </p:nvSpPr>
        <p:spPr>
          <a:xfrm>
            <a:off x="1387963" y="3765369"/>
            <a:ext cx="177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St. Helena,</a:t>
            </a:r>
          </a:p>
          <a:p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Cook-Austral</a:t>
            </a:r>
          </a:p>
        </p:txBody>
      </p:sp>
      <p:sp>
        <p:nvSpPr>
          <p:cNvPr id="2659" name="CasellaDiTesto 2658"/>
          <p:cNvSpPr txBox="1"/>
          <p:nvPr/>
        </p:nvSpPr>
        <p:spPr>
          <a:xfrm>
            <a:off x="2034953" y="841247"/>
            <a:ext cx="125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Madeira</a:t>
            </a:r>
          </a:p>
        </p:txBody>
      </p:sp>
      <p:sp>
        <p:nvSpPr>
          <p:cNvPr id="2660" name="CasellaDiTesto 2659"/>
          <p:cNvSpPr txBox="1"/>
          <p:nvPr/>
        </p:nvSpPr>
        <p:spPr>
          <a:xfrm>
            <a:off x="5700661" y="5673993"/>
            <a:ext cx="231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Pitcairn, Walvis Ridge</a:t>
            </a:r>
          </a:p>
        </p:txBody>
      </p:sp>
      <p:sp>
        <p:nvSpPr>
          <p:cNvPr id="2661" name="CasellaDiTesto 2660"/>
          <p:cNvSpPr txBox="1"/>
          <p:nvPr/>
        </p:nvSpPr>
        <p:spPr>
          <a:xfrm>
            <a:off x="6747641" y="3350873"/>
            <a:ext cx="1801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Samoa, </a:t>
            </a:r>
          </a:p>
          <a:p>
            <a:pPr algn="r"/>
            <a:r>
              <a:rPr lang="en-GB" sz="1800" b="1" i="1" dirty="0">
                <a:solidFill>
                  <a:schemeClr val="tx1"/>
                </a:solidFill>
                <a:latin typeface="Calibri" pitchFamily="34" charset="0"/>
              </a:rPr>
              <a:t>Society Islands</a:t>
            </a:r>
          </a:p>
        </p:txBody>
      </p:sp>
      <p:sp>
        <p:nvSpPr>
          <p:cNvPr id="2644" name="Ovale 2643"/>
          <p:cNvSpPr/>
          <p:nvPr/>
        </p:nvSpPr>
        <p:spPr>
          <a:xfrm>
            <a:off x="726502" y="392135"/>
            <a:ext cx="1400290" cy="1137920"/>
          </a:xfrm>
          <a:prstGeom prst="ellipse">
            <a:avLst/>
          </a:prstGeom>
          <a:solidFill>
            <a:srgbClr val="00FFFF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DMM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231774" y="867124"/>
            <a:ext cx="40735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7C80"/>
                </a:solidFill>
                <a:latin typeface="Calibri" pitchFamily="34" charset="0"/>
              </a:rPr>
              <a:t>HIMU</a:t>
            </a:r>
            <a:endParaRPr lang="en-GB" sz="4400" b="1" dirty="0">
              <a:solidFill>
                <a:srgbClr val="FF7C80"/>
              </a:solidFill>
              <a:latin typeface="Calibri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(St. Helena, Cook-Austral)</a:t>
            </a:r>
          </a:p>
          <a:p>
            <a:r>
              <a:rPr lang="en-GB" sz="5400" b="1" dirty="0">
                <a:solidFill>
                  <a:srgbClr val="FFFF00"/>
                </a:solidFill>
                <a:latin typeface="Calibri" pitchFamily="34" charset="0"/>
              </a:rPr>
              <a:t>EMI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(Pitcairn, Walvis Ridge)</a:t>
            </a:r>
          </a:p>
          <a:p>
            <a:r>
              <a:rPr lang="en-GB" sz="5400" b="1" dirty="0">
                <a:solidFill>
                  <a:srgbClr val="FF0000"/>
                </a:solidFill>
                <a:latin typeface="Calibri" pitchFamily="34" charset="0"/>
              </a:rPr>
              <a:t>EMII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(Samoa, Society Islands)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31775" y="4540965"/>
            <a:ext cx="3997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B0F0"/>
                </a:solidFill>
                <a:latin typeface="Calibri" pitchFamily="34" charset="0"/>
              </a:rPr>
              <a:t>DMM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(N Atlantic)</a:t>
            </a:r>
            <a:endParaRPr lang="en-GB" sz="4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143376" y="1972113"/>
            <a:ext cx="5039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latin typeface="Calibri" pitchFamily="34" charset="0"/>
              </a:rPr>
              <a:t>“Mantle plumes can be divided into several genera, </a:t>
            </a:r>
          </a:p>
          <a:p>
            <a:pPr algn="ctr"/>
            <a:r>
              <a:rPr lang="en-GB" sz="3200" i="1" dirty="0">
                <a:solidFill>
                  <a:schemeClr val="bg1"/>
                </a:solidFill>
                <a:latin typeface="Calibri" pitchFamily="34" charset="0"/>
              </a:rPr>
              <a:t>EMI, EMII and HIMU...”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815253" y="4704373"/>
            <a:ext cx="5265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bg1"/>
                </a:solidFill>
                <a:latin typeface="Calibri" pitchFamily="34" charset="0"/>
              </a:rPr>
              <a:t>Hypothetical (depleted) composition of the Upper Mantle.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-1" y="7107"/>
            <a:ext cx="9142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alibri" pitchFamily="34" charset="0"/>
              </a:rPr>
              <a:t>Focus on the four extreme compositions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987799" y="3519203"/>
            <a:ext cx="4953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chemeClr val="bg1"/>
                </a:solidFill>
                <a:latin typeface="Calibri" pitchFamily="34" charset="0"/>
              </a:rPr>
              <a:t>(White, 2015, </a:t>
            </a:r>
            <a:r>
              <a:rPr lang="en-GB" sz="2000" i="1" dirty="0" err="1">
                <a:solidFill>
                  <a:schemeClr val="bg1"/>
                </a:solidFill>
                <a:latin typeface="Calibri" pitchFamily="34" charset="0"/>
              </a:rPr>
              <a:t>Geochem</a:t>
            </a:r>
            <a:r>
              <a:rPr lang="en-GB" sz="2000" i="1" dirty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n-GB" sz="2000" i="1" dirty="0" err="1">
                <a:solidFill>
                  <a:schemeClr val="bg1"/>
                </a:solidFill>
                <a:latin typeface="Calibri" pitchFamily="34" charset="0"/>
              </a:rPr>
              <a:t>Perspect</a:t>
            </a:r>
            <a:r>
              <a:rPr lang="en-GB" sz="2000" i="1" dirty="0">
                <a:solidFill>
                  <a:schemeClr val="bg1"/>
                </a:solidFill>
                <a:latin typeface="Calibri" pitchFamily="34" charset="0"/>
              </a:rPr>
              <a:t>., 4, 95-251)</a:t>
            </a:r>
            <a:endParaRPr lang="en-GB" sz="3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Parentesi graffa chiusa 7"/>
          <p:cNvSpPr/>
          <p:nvPr/>
        </p:nvSpPr>
        <p:spPr bwMode="auto">
          <a:xfrm>
            <a:off x="3543300" y="933450"/>
            <a:ext cx="762000" cy="3629025"/>
          </a:xfrm>
          <a:prstGeom prst="rightBrac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7" grpId="0"/>
      <p:bldP spid="8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231774" y="867124"/>
            <a:ext cx="40735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7C80"/>
                </a:solidFill>
                <a:latin typeface="Calibri" pitchFamily="34" charset="0"/>
              </a:rPr>
              <a:t>HIMU</a:t>
            </a:r>
            <a:endParaRPr lang="en-GB" sz="4400" b="1" dirty="0">
              <a:solidFill>
                <a:srgbClr val="FF7C80"/>
              </a:solidFill>
              <a:latin typeface="Calibri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(St. Helena, Cook-Austral)</a:t>
            </a:r>
          </a:p>
          <a:p>
            <a:r>
              <a:rPr lang="en-GB" sz="5400" b="1" dirty="0">
                <a:solidFill>
                  <a:srgbClr val="FFFF00"/>
                </a:solidFill>
                <a:latin typeface="Calibri" pitchFamily="34" charset="0"/>
              </a:rPr>
              <a:t>EMI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(Pitcairn, Walvis Ridge)</a:t>
            </a:r>
          </a:p>
          <a:p>
            <a:r>
              <a:rPr lang="en-GB" sz="5400" b="1" dirty="0">
                <a:solidFill>
                  <a:srgbClr val="FF0000"/>
                </a:solidFill>
                <a:latin typeface="Calibri" pitchFamily="34" charset="0"/>
              </a:rPr>
              <a:t>EMII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(Samoa, Society Islands)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31775" y="4540965"/>
            <a:ext cx="3997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B0F0"/>
                </a:solidFill>
                <a:latin typeface="Calibri" pitchFamily="34" charset="0"/>
              </a:rPr>
              <a:t>DMM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(N Atlantic)</a:t>
            </a:r>
            <a:endParaRPr lang="en-GB" sz="4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143376" y="1972113"/>
            <a:ext cx="5039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latin typeface="Calibri" pitchFamily="34" charset="0"/>
              </a:rPr>
              <a:t>“Mantle plumes can be divided into several genera, </a:t>
            </a:r>
          </a:p>
          <a:p>
            <a:pPr algn="ctr"/>
            <a:r>
              <a:rPr lang="en-GB" sz="3200" i="1" dirty="0">
                <a:solidFill>
                  <a:schemeClr val="bg1"/>
                </a:solidFill>
                <a:latin typeface="Calibri" pitchFamily="34" charset="0"/>
              </a:rPr>
              <a:t>EMI, EMII and HIMU...”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815253" y="4599598"/>
            <a:ext cx="5265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1"/>
                </a:solidFill>
                <a:latin typeface="Calibri" pitchFamily="34" charset="0"/>
              </a:rPr>
              <a:t>Hypothetical composition of </a:t>
            </a:r>
            <a:r>
              <a:rPr lang="en-GB" sz="3200" i="1" dirty="0">
                <a:solidFill>
                  <a:schemeClr val="bg1"/>
                </a:solidFill>
                <a:latin typeface="Calibri" pitchFamily="34" charset="0"/>
              </a:rPr>
              <a:t>the</a:t>
            </a:r>
            <a:r>
              <a:rPr lang="en-GB" sz="3600" i="1" dirty="0">
                <a:solidFill>
                  <a:schemeClr val="bg1"/>
                </a:solidFill>
                <a:latin typeface="Calibri" pitchFamily="34" charset="0"/>
              </a:rPr>
              <a:t> Upper Mantle.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987799" y="3519203"/>
            <a:ext cx="4953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chemeClr val="bg1"/>
                </a:solidFill>
                <a:latin typeface="Calibri" pitchFamily="34" charset="0"/>
              </a:rPr>
              <a:t>(White, 2015, </a:t>
            </a:r>
            <a:r>
              <a:rPr lang="en-GB" sz="2000" i="1" dirty="0" err="1">
                <a:solidFill>
                  <a:schemeClr val="bg1"/>
                </a:solidFill>
                <a:latin typeface="Calibri" pitchFamily="34" charset="0"/>
              </a:rPr>
              <a:t>Geochem</a:t>
            </a:r>
            <a:r>
              <a:rPr lang="en-GB" sz="2000" i="1" dirty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n-GB" sz="2000" i="1" dirty="0" err="1">
                <a:solidFill>
                  <a:schemeClr val="bg1"/>
                </a:solidFill>
                <a:latin typeface="Calibri" pitchFamily="34" charset="0"/>
              </a:rPr>
              <a:t>Perspect</a:t>
            </a:r>
            <a:r>
              <a:rPr lang="en-GB" sz="2000" i="1" dirty="0">
                <a:solidFill>
                  <a:schemeClr val="bg1"/>
                </a:solidFill>
                <a:latin typeface="Calibri" pitchFamily="34" charset="0"/>
              </a:rPr>
              <a:t>., 4, 95-251)</a:t>
            </a:r>
            <a:endParaRPr lang="en-GB" sz="3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6574" y="5859138"/>
            <a:ext cx="3349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FF00"/>
                </a:solidFill>
                <a:latin typeface="Calibri" pitchFamily="34" charset="0"/>
              </a:rPr>
              <a:t>FOZO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086225" y="1619020"/>
            <a:ext cx="5057775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GB" sz="2800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GB" sz="2800" i="1" dirty="0">
                <a:solidFill>
                  <a:schemeClr val="bg1"/>
                </a:solidFill>
                <a:latin typeface="Calibri" pitchFamily="34" charset="0"/>
              </a:rPr>
              <a:t>These are the most extreme OIB isotopic compositions, but      </a:t>
            </a:r>
            <a:r>
              <a:rPr lang="en-GB" sz="2800" i="1" u="sng" dirty="0">
                <a:solidFill>
                  <a:schemeClr val="bg1"/>
                </a:solidFill>
                <a:latin typeface="Calibri" pitchFamily="34" charset="0"/>
              </a:rPr>
              <a:t>pure terms are extremely rare</a:t>
            </a:r>
            <a:r>
              <a:rPr lang="en-GB" sz="2800" i="1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algn="ctr"/>
            <a:endParaRPr lang="en-GB" sz="2800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GB" sz="28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038600" y="4673496"/>
            <a:ext cx="4912000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bg1"/>
                </a:solidFill>
                <a:latin typeface="Calibri" pitchFamily="34" charset="0"/>
              </a:rPr>
              <a:t>Extreme DMM is not the most common isotopic composition.</a:t>
            </a:r>
          </a:p>
          <a:p>
            <a:pPr algn="ctr"/>
            <a:endParaRPr lang="en-GB" sz="28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103687" y="5712153"/>
            <a:ext cx="4916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GB" sz="2800" i="1" dirty="0">
                <a:solidFill>
                  <a:schemeClr val="bg1"/>
                </a:solidFill>
                <a:latin typeface="Calibri" pitchFamily="34" charset="0"/>
              </a:rPr>
              <a:t>Also known as </a:t>
            </a:r>
            <a:r>
              <a:rPr lang="en-GB" sz="2800" i="1" dirty="0" err="1">
                <a:solidFill>
                  <a:schemeClr val="bg1"/>
                </a:solidFill>
                <a:latin typeface="Calibri" pitchFamily="34" charset="0"/>
              </a:rPr>
              <a:t>PREvalent</a:t>
            </a:r>
            <a:r>
              <a:rPr lang="en-GB" sz="2800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2800" i="1" dirty="0" err="1">
                <a:solidFill>
                  <a:schemeClr val="bg1"/>
                </a:solidFill>
                <a:latin typeface="Calibri" pitchFamily="34" charset="0"/>
              </a:rPr>
              <a:t>MAntle</a:t>
            </a:r>
            <a:r>
              <a:rPr lang="en-GB" sz="2800" i="1" dirty="0">
                <a:solidFill>
                  <a:schemeClr val="bg1"/>
                </a:solidFill>
                <a:latin typeface="Calibri" pitchFamily="34" charset="0"/>
              </a:rPr>
              <a:t> (PREMA) composition.</a:t>
            </a:r>
          </a:p>
        </p:txBody>
      </p:sp>
      <p:sp>
        <p:nvSpPr>
          <p:cNvPr id="8" name="Parentesi graffa chiusa 7"/>
          <p:cNvSpPr/>
          <p:nvPr/>
        </p:nvSpPr>
        <p:spPr bwMode="auto">
          <a:xfrm>
            <a:off x="3543300" y="933450"/>
            <a:ext cx="762000" cy="3629025"/>
          </a:xfrm>
          <a:prstGeom prst="rightBrac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-1" y="7107"/>
            <a:ext cx="9142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alibri" pitchFamily="34" charset="0"/>
              </a:rPr>
              <a:t>Focus on the four extreme compositions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6" grpId="0" animBg="1"/>
      <p:bldP spid="17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171950" y="4660795"/>
            <a:ext cx="4314826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rgbClr val="00B0F0"/>
                </a:solidFill>
                <a:latin typeface="Calibri" pitchFamily="34" charset="0"/>
              </a:rPr>
              <a:t>Fundamental ingredient in the OIB recipe too.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505200" y="5739552"/>
            <a:ext cx="5638800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rgbClr val="00FF00"/>
                </a:solidFill>
                <a:latin typeface="Calibri" pitchFamily="34" charset="0"/>
              </a:rPr>
              <a:t>Common in oceanic and continental mid-plate basaltic magmas.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114800" y="1136409"/>
            <a:ext cx="4429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7C80"/>
                </a:solidFill>
                <a:latin typeface="Calibri" pitchFamily="34" charset="0"/>
              </a:rPr>
              <a:t>Cook-Austral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:</a:t>
            </a:r>
            <a:r>
              <a:rPr lang="en-GB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Calibri" pitchFamily="34" charset="0"/>
              </a:rPr>
              <a:t>No age track</a:t>
            </a:r>
            <a:endParaRPr lang="en-GB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alibri" pitchFamily="34" charset="0"/>
              </a:rPr>
              <a:t>(small scale sub-continental Convection).</a:t>
            </a:r>
            <a:endParaRPr lang="en-GB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114800" y="2307879"/>
            <a:ext cx="4429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FF00"/>
                </a:solidFill>
                <a:latin typeface="Calibri" pitchFamily="34" charset="0"/>
              </a:rPr>
              <a:t>Pitcairn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en-GB" sz="2000" dirty="0">
                <a:solidFill>
                  <a:schemeClr val="bg1"/>
                </a:solidFill>
                <a:latin typeface="Calibri" pitchFamily="34" charset="0"/>
              </a:rPr>
              <a:t>Isotopic composition far away from primitive mantle.</a:t>
            </a:r>
            <a:endParaRPr lang="en-GB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114800" y="3495110"/>
            <a:ext cx="4429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alibri" pitchFamily="34" charset="0"/>
              </a:rPr>
              <a:t>Society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en-GB" sz="2000" dirty="0">
                <a:solidFill>
                  <a:schemeClr val="bg1"/>
                </a:solidFill>
                <a:latin typeface="Calibri" pitchFamily="34" charset="0"/>
              </a:rPr>
              <a:t>Isotopic composition very close to subducted sediments.</a:t>
            </a:r>
            <a:endParaRPr lang="en-GB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31775" y="4540965"/>
            <a:ext cx="3997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B0F0"/>
                </a:solidFill>
                <a:latin typeface="Calibri" pitchFamily="34" charset="0"/>
              </a:rPr>
              <a:t>DMM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(N Atlantic)</a:t>
            </a:r>
            <a:endParaRPr lang="en-GB" sz="4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36574" y="5859138"/>
            <a:ext cx="3349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FF00"/>
                </a:solidFill>
                <a:latin typeface="Calibri" pitchFamily="34" charset="0"/>
              </a:rPr>
              <a:t>FOZO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231774" y="867124"/>
            <a:ext cx="40735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7C80"/>
                </a:solidFill>
                <a:latin typeface="Calibri" pitchFamily="34" charset="0"/>
              </a:rPr>
              <a:t>HIMU</a:t>
            </a:r>
            <a:endParaRPr lang="en-GB" sz="4400" b="1" dirty="0">
              <a:solidFill>
                <a:srgbClr val="FF7C80"/>
              </a:solidFill>
              <a:latin typeface="Calibri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(St. Helena, Cook-Austral)</a:t>
            </a:r>
          </a:p>
          <a:p>
            <a:r>
              <a:rPr lang="en-GB" sz="5400" b="1" dirty="0">
                <a:solidFill>
                  <a:srgbClr val="FFFF00"/>
                </a:solidFill>
                <a:latin typeface="Calibri" pitchFamily="34" charset="0"/>
              </a:rPr>
              <a:t>EMI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(Pitcairn, Walvis Ridge)</a:t>
            </a:r>
          </a:p>
          <a:p>
            <a:r>
              <a:rPr lang="en-GB" sz="5400" b="1" dirty="0">
                <a:solidFill>
                  <a:srgbClr val="FF0000"/>
                </a:solidFill>
                <a:latin typeface="Calibri" pitchFamily="34" charset="0"/>
              </a:rPr>
              <a:t>EMII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(Samoa, Society Islands)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-1" y="7107"/>
            <a:ext cx="9142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alibri" pitchFamily="34" charset="0"/>
              </a:rPr>
              <a:t>Focus on the four extreme compositions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1" grpId="0"/>
      <p:bldP spid="12" grpId="0"/>
      <p:bldP spid="13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Text Box 2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  <p:sp>
        <p:nvSpPr>
          <p:cNvPr id="1076227" name="Text Box 3"/>
          <p:cNvSpPr txBox="1">
            <a:spLocks noChangeArrowheads="1"/>
          </p:cNvSpPr>
          <p:nvPr/>
        </p:nvSpPr>
        <p:spPr bwMode="auto">
          <a:xfrm>
            <a:off x="371475" y="610800"/>
            <a:ext cx="8343900" cy="637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To resume:</a:t>
            </a:r>
          </a:p>
          <a:p>
            <a:pPr algn="l"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It is possible to distinguish at least three very different geochemical end-members in </a:t>
            </a:r>
            <a:r>
              <a:rPr lang="en-GB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oceanic basalts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:</a:t>
            </a:r>
          </a:p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DMM</a:t>
            </a:r>
          </a:p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Very Low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and very high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</a:p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EM-I</a:t>
            </a:r>
          </a:p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Mildly radiogenic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and low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(resembling lower continental crust)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EM-II</a:t>
            </a:r>
          </a:p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High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and low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</a:p>
          <a:p>
            <a:pPr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(resembling upper continental crust)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HIMU</a:t>
            </a:r>
          </a:p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Not much different from MORB in terms of         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and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76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6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76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6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76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227" grpId="0" uiExpand="1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71475" y="610800"/>
            <a:ext cx="8343900" cy="637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To resume:</a:t>
            </a:r>
          </a:p>
          <a:p>
            <a:pPr algn="l"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It is possible to distinguish at least three very different geochemical end-members in </a:t>
            </a:r>
            <a:r>
              <a:rPr lang="en-GB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oceanic basalts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:</a:t>
            </a:r>
          </a:p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DMM</a:t>
            </a:r>
          </a:p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Very Low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and very high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</a:p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EM-I</a:t>
            </a:r>
          </a:p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Mildly radiogenic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and low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(resembling lower continental crust)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EM-II</a:t>
            </a:r>
          </a:p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High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and low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</a:p>
          <a:p>
            <a:pPr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(resembling upper continental crust)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HIMU</a:t>
            </a:r>
          </a:p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Not much different from MORB in terms of         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87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86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Sr and 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143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Nd/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144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</a:t>
            </a:r>
          </a:p>
        </p:txBody>
      </p:sp>
      <p:sp>
        <p:nvSpPr>
          <p:cNvPr id="28" name="Rettangolo 27"/>
          <p:cNvSpPr/>
          <p:nvPr/>
        </p:nvSpPr>
        <p:spPr bwMode="auto">
          <a:xfrm>
            <a:off x="0" y="696913"/>
            <a:ext cx="9144000" cy="616108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107504" y="407648"/>
            <a:ext cx="8784976" cy="6436047"/>
            <a:chOff x="107504" y="407648"/>
            <a:chExt cx="8784976" cy="6436047"/>
          </a:xfrm>
        </p:grpSpPr>
        <p:pic>
          <p:nvPicPr>
            <p:cNvPr id="44442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196" t="1147" r="1086" b="1074"/>
            <a:stretch>
              <a:fillRect/>
            </a:stretch>
          </p:blipFill>
          <p:spPr bwMode="auto">
            <a:xfrm>
              <a:off x="107504" y="651007"/>
              <a:ext cx="8784976" cy="619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625" name="Connettore 1 2624"/>
            <p:cNvCxnSpPr/>
            <p:nvPr/>
          </p:nvCxnSpPr>
          <p:spPr>
            <a:xfrm flipH="1" flipV="1">
              <a:off x="4429760" y="851875"/>
              <a:ext cx="0" cy="51054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7" name="Connettore 1 2626"/>
            <p:cNvCxnSpPr/>
            <p:nvPr/>
          </p:nvCxnSpPr>
          <p:spPr>
            <a:xfrm flipH="1">
              <a:off x="1444625" y="4385015"/>
              <a:ext cx="712311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36" name="CasellaDiTesto 2635"/>
            <p:cNvSpPr txBox="1"/>
            <p:nvPr/>
          </p:nvSpPr>
          <p:spPr>
            <a:xfrm>
              <a:off x="1196974" y="5156858"/>
              <a:ext cx="3155951" cy="865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GB" sz="2000" dirty="0">
                  <a:solidFill>
                    <a:schemeClr val="tx1"/>
                  </a:solidFill>
                  <a:effectLst/>
                  <a:latin typeface="Calibri" pitchFamily="34" charset="0"/>
                </a:rPr>
                <a:t>Composition of primitive (i.e., assuming no crust formation) mantle</a:t>
              </a:r>
            </a:p>
          </p:txBody>
        </p:sp>
        <p:sp>
          <p:nvSpPr>
            <p:cNvPr id="2639" name="CasellaDiTesto 2638"/>
            <p:cNvSpPr txBox="1"/>
            <p:nvPr/>
          </p:nvSpPr>
          <p:spPr>
            <a:xfrm>
              <a:off x="1511819" y="4320947"/>
              <a:ext cx="929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i="1" dirty="0">
                  <a:solidFill>
                    <a:schemeClr val="tx1"/>
                  </a:solidFill>
                  <a:latin typeface="Calibri" pitchFamily="34" charset="0"/>
                </a:rPr>
                <a:t>ChUR</a:t>
              </a:r>
            </a:p>
          </p:txBody>
        </p:sp>
        <p:sp>
          <p:nvSpPr>
            <p:cNvPr id="2641" name="CasellaDiTesto 2640"/>
            <p:cNvSpPr txBox="1"/>
            <p:nvPr/>
          </p:nvSpPr>
          <p:spPr>
            <a:xfrm rot="16200000">
              <a:off x="4185367" y="1732748"/>
              <a:ext cx="8356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i="1" dirty="0">
                  <a:solidFill>
                    <a:schemeClr val="tx1"/>
                  </a:solidFill>
                  <a:latin typeface="Calibri" pitchFamily="34" charset="0"/>
                </a:rPr>
                <a:t>BSE</a:t>
              </a:r>
            </a:p>
          </p:txBody>
        </p:sp>
        <p:sp>
          <p:nvSpPr>
            <p:cNvPr id="2643" name="Figura a mano libera 2642"/>
            <p:cNvSpPr/>
            <p:nvPr/>
          </p:nvSpPr>
          <p:spPr>
            <a:xfrm>
              <a:off x="2621280" y="4527255"/>
              <a:ext cx="1615440" cy="633984"/>
            </a:xfrm>
            <a:custGeom>
              <a:avLst/>
              <a:gdLst>
                <a:gd name="connsiteX0" fmla="*/ 0 w 1731264"/>
                <a:gd name="connsiteY0" fmla="*/ 664464 h 664464"/>
                <a:gd name="connsiteX1" fmla="*/ 841248 w 1731264"/>
                <a:gd name="connsiteY1" fmla="*/ 231648 h 664464"/>
                <a:gd name="connsiteX2" fmla="*/ 1207008 w 1731264"/>
                <a:gd name="connsiteY2" fmla="*/ 335280 h 664464"/>
                <a:gd name="connsiteX3" fmla="*/ 1731264 w 1731264"/>
                <a:gd name="connsiteY3" fmla="*/ 0 h 66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1264" h="664464">
                  <a:moveTo>
                    <a:pt x="0" y="664464"/>
                  </a:moveTo>
                  <a:cubicBezTo>
                    <a:pt x="320040" y="475488"/>
                    <a:pt x="640080" y="286512"/>
                    <a:pt x="841248" y="231648"/>
                  </a:cubicBezTo>
                  <a:cubicBezTo>
                    <a:pt x="1042416" y="176784"/>
                    <a:pt x="1058672" y="373888"/>
                    <a:pt x="1207008" y="335280"/>
                  </a:cubicBezTo>
                  <a:cubicBezTo>
                    <a:pt x="1355344" y="296672"/>
                    <a:pt x="1543304" y="148336"/>
                    <a:pt x="1731264" y="0"/>
                  </a:cubicBezTo>
                </a:path>
              </a:pathLst>
            </a:cu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>
                <a:latin typeface="Calibri" pitchFamily="34" charset="0"/>
              </a:endParaRPr>
            </a:p>
          </p:txBody>
        </p:sp>
        <p:sp>
          <p:nvSpPr>
            <p:cNvPr id="2645" name="CasellaDiTesto 2644"/>
            <p:cNvSpPr txBox="1"/>
            <p:nvPr/>
          </p:nvSpPr>
          <p:spPr>
            <a:xfrm>
              <a:off x="5700661" y="5673993"/>
              <a:ext cx="2319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 i="1" dirty="0">
                  <a:solidFill>
                    <a:schemeClr val="tx1"/>
                  </a:solidFill>
                  <a:latin typeface="Calibri" pitchFamily="34" charset="0"/>
                </a:rPr>
                <a:t>Pitcairn, Walvis Ridge</a:t>
              </a:r>
            </a:p>
          </p:txBody>
        </p:sp>
        <p:sp>
          <p:nvSpPr>
            <p:cNvPr id="2647" name="CasellaDiTesto 2646"/>
            <p:cNvSpPr txBox="1"/>
            <p:nvPr/>
          </p:nvSpPr>
          <p:spPr>
            <a:xfrm>
              <a:off x="6747641" y="3350873"/>
              <a:ext cx="1801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800" b="1" i="1" dirty="0">
                  <a:solidFill>
                    <a:schemeClr val="tx1"/>
                  </a:solidFill>
                  <a:latin typeface="Calibri" pitchFamily="34" charset="0"/>
                </a:rPr>
                <a:t>Samoa, </a:t>
              </a:r>
            </a:p>
            <a:p>
              <a:pPr algn="r"/>
              <a:r>
                <a:rPr lang="en-GB" sz="1800" b="1" i="1" dirty="0">
                  <a:solidFill>
                    <a:schemeClr val="tx1"/>
                  </a:solidFill>
                  <a:latin typeface="Calibri" pitchFamily="34" charset="0"/>
                </a:rPr>
                <a:t>Society Islands</a:t>
              </a:r>
            </a:p>
          </p:txBody>
        </p:sp>
        <p:sp>
          <p:nvSpPr>
            <p:cNvPr id="2648" name="CasellaDiTesto 2647"/>
            <p:cNvSpPr txBox="1"/>
            <p:nvPr/>
          </p:nvSpPr>
          <p:spPr>
            <a:xfrm>
              <a:off x="1387963" y="3765369"/>
              <a:ext cx="17780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1" i="1" dirty="0">
                  <a:solidFill>
                    <a:schemeClr val="tx1"/>
                  </a:solidFill>
                  <a:latin typeface="Calibri" pitchFamily="34" charset="0"/>
                </a:rPr>
                <a:t>St. Helena,</a:t>
              </a:r>
            </a:p>
            <a:p>
              <a:r>
                <a:rPr lang="en-GB" sz="1800" b="1" i="1" dirty="0">
                  <a:solidFill>
                    <a:schemeClr val="tx1"/>
                  </a:solidFill>
                  <a:latin typeface="Calibri" pitchFamily="34" charset="0"/>
                </a:rPr>
                <a:t>Cook-Austral</a:t>
              </a:r>
            </a:p>
          </p:txBody>
        </p:sp>
        <p:sp>
          <p:nvSpPr>
            <p:cNvPr id="2649" name="CasellaDiTesto 2648"/>
            <p:cNvSpPr txBox="1"/>
            <p:nvPr/>
          </p:nvSpPr>
          <p:spPr>
            <a:xfrm>
              <a:off x="2034953" y="841247"/>
              <a:ext cx="125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1" i="1" dirty="0">
                  <a:solidFill>
                    <a:schemeClr val="tx1"/>
                  </a:solidFill>
                  <a:latin typeface="Calibri" pitchFamily="34" charset="0"/>
                </a:rPr>
                <a:t>Madeira</a:t>
              </a: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7667624" y="407648"/>
              <a:ext cx="904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chemeClr val="bg1"/>
                  </a:solidFill>
                  <a:effectLst/>
                  <a:latin typeface="Calibri" pitchFamily="34" charset="0"/>
                </a:rPr>
                <a:t>OIB</a:t>
              </a:r>
            </a:p>
          </p:txBody>
        </p:sp>
        <p:sp>
          <p:nvSpPr>
            <p:cNvPr id="20" name="Stella a 5 punte 19"/>
            <p:cNvSpPr/>
            <p:nvPr/>
          </p:nvSpPr>
          <p:spPr>
            <a:xfrm>
              <a:off x="4236720" y="4204167"/>
              <a:ext cx="360000" cy="360000"/>
            </a:xfrm>
            <a:prstGeom prst="star5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libri" pitchFamily="34" charset="0"/>
              </a:endParaRPr>
            </a:p>
          </p:txBody>
        </p:sp>
      </p:grpSp>
      <p:cxnSp>
        <p:nvCxnSpPr>
          <p:cNvPr id="37" name="Connettore 1 36"/>
          <p:cNvCxnSpPr/>
          <p:nvPr/>
        </p:nvCxnSpPr>
        <p:spPr bwMode="auto">
          <a:xfrm>
            <a:off x="1409700" y="1038225"/>
            <a:ext cx="895350" cy="24003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Connettore 1 37"/>
          <p:cNvCxnSpPr/>
          <p:nvPr/>
        </p:nvCxnSpPr>
        <p:spPr bwMode="auto">
          <a:xfrm>
            <a:off x="2314575" y="3448050"/>
            <a:ext cx="2762250" cy="256222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Connettore 1 39"/>
          <p:cNvCxnSpPr/>
          <p:nvPr/>
        </p:nvCxnSpPr>
        <p:spPr bwMode="auto">
          <a:xfrm flipV="1">
            <a:off x="5086350" y="4733925"/>
            <a:ext cx="3248025" cy="127635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Connettore 1 41"/>
          <p:cNvCxnSpPr/>
          <p:nvPr/>
        </p:nvCxnSpPr>
        <p:spPr bwMode="auto">
          <a:xfrm>
            <a:off x="1390650" y="1019175"/>
            <a:ext cx="6924675" cy="372427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Ovale 29"/>
          <p:cNvSpPr/>
          <p:nvPr/>
        </p:nvSpPr>
        <p:spPr>
          <a:xfrm>
            <a:off x="726502" y="392135"/>
            <a:ext cx="1400290" cy="1137920"/>
          </a:xfrm>
          <a:prstGeom prst="ellipse">
            <a:avLst/>
          </a:prstGeom>
          <a:solidFill>
            <a:srgbClr val="00FFFF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DMM</a:t>
            </a:r>
          </a:p>
        </p:txBody>
      </p:sp>
      <p:sp>
        <p:nvSpPr>
          <p:cNvPr id="31" name="Ovale 30"/>
          <p:cNvSpPr/>
          <p:nvPr/>
        </p:nvSpPr>
        <p:spPr>
          <a:xfrm>
            <a:off x="1604029" y="2911815"/>
            <a:ext cx="1440161" cy="1087121"/>
          </a:xfrm>
          <a:prstGeom prst="ellipse">
            <a:avLst/>
          </a:prstGeom>
          <a:solidFill>
            <a:srgbClr val="FF33CC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HIMU</a:t>
            </a:r>
          </a:p>
        </p:txBody>
      </p:sp>
      <p:sp>
        <p:nvSpPr>
          <p:cNvPr id="32" name="Ovale 31"/>
          <p:cNvSpPr/>
          <p:nvPr/>
        </p:nvSpPr>
        <p:spPr>
          <a:xfrm>
            <a:off x="4469149" y="5385038"/>
            <a:ext cx="1266315" cy="1201274"/>
          </a:xfrm>
          <a:prstGeom prst="ellipse">
            <a:avLst/>
          </a:prstGeom>
          <a:solidFill>
            <a:srgbClr val="FFFF00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EMI</a:t>
            </a:r>
          </a:p>
        </p:txBody>
      </p:sp>
      <p:sp>
        <p:nvSpPr>
          <p:cNvPr id="33" name="Ovale 32"/>
          <p:cNvSpPr/>
          <p:nvPr/>
        </p:nvSpPr>
        <p:spPr>
          <a:xfrm>
            <a:off x="7658655" y="4063735"/>
            <a:ext cx="1288104" cy="1224135"/>
          </a:xfrm>
          <a:prstGeom prst="ellipse">
            <a:avLst/>
          </a:prstGeom>
          <a:solidFill>
            <a:srgbClr val="FF0000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EMII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10407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CHEMICAL GEODYNAMICS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7.6|8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7.6|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7.6|8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31153</TotalTime>
  <Words>9479</Words>
  <Application>Microsoft Office PowerPoint</Application>
  <PresentationFormat>Presentazione su schermo (4:3)</PresentationFormat>
  <Paragraphs>1240</Paragraphs>
  <Slides>109</Slides>
  <Notes>109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109</vt:i4>
      </vt:variant>
    </vt:vector>
  </HeadingPairs>
  <TitlesOfParts>
    <vt:vector size="116" baseType="lpstr">
      <vt:lpstr>MS PGothic</vt:lpstr>
      <vt:lpstr>Arial</vt:lpstr>
      <vt:lpstr>Calibri</vt:lpstr>
      <vt:lpstr>Comic Sans MS</vt:lpstr>
      <vt:lpstr>Symbol</vt:lpstr>
      <vt:lpstr>Struttura predefinita</vt:lpstr>
      <vt:lpstr>1_Struttura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Igneous activity in the Circum-Mediterranean area during the Cenozoic  Michele Lustrino  Dipartimento di Scienze della Terra Università degli Studi di Roma La Sapienza</dc:title>
  <dc:creator>.</dc:creator>
  <cp:lastModifiedBy>Michele Lustrino</cp:lastModifiedBy>
  <cp:revision>1166</cp:revision>
  <dcterms:created xsi:type="dcterms:W3CDTF">2002-09-09T09:17:52Z</dcterms:created>
  <dcterms:modified xsi:type="dcterms:W3CDTF">2024-05-21T07:45:05Z</dcterms:modified>
</cp:coreProperties>
</file>