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56" r:id="rId3"/>
    <p:sldId id="273" r:id="rId4"/>
    <p:sldId id="258" r:id="rId5"/>
    <p:sldId id="259" r:id="rId6"/>
    <p:sldId id="276" r:id="rId7"/>
    <p:sldId id="277" r:id="rId8"/>
    <p:sldId id="27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4" r:id="rId17"/>
    <p:sldId id="268" r:id="rId18"/>
    <p:sldId id="267" r:id="rId19"/>
    <p:sldId id="269" r:id="rId20"/>
    <p:sldId id="270" r:id="rId21"/>
    <p:sldId id="271" r:id="rId22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anuele rizzuto" initials="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9308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80BF03A-84A3-40F7-B0D3-7D60A5491E58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C293093-A101-4A15-B8D7-4F8091E36D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12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F664-732B-4D01-B205-6B808C52C7A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54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093-A101-4A15-B8D7-4F8091E36D3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12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93093-A101-4A15-B8D7-4F8091E36D3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37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81A-AD74-4C25-90AF-E15AE3EBE851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090D-C4F6-45ED-8B97-A1ED443B2D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9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81A-AD74-4C25-90AF-E15AE3EBE851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090D-C4F6-45ED-8B97-A1ED443B2D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16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81A-AD74-4C25-90AF-E15AE3EBE851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090D-C4F6-45ED-8B97-A1ED443B2D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74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81A-AD74-4C25-90AF-E15AE3EBE851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090D-C4F6-45ED-8B97-A1ED443B2D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03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81A-AD74-4C25-90AF-E15AE3EBE851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090D-C4F6-45ED-8B97-A1ED443B2D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68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81A-AD74-4C25-90AF-E15AE3EBE851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090D-C4F6-45ED-8B97-A1ED443B2D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83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81A-AD74-4C25-90AF-E15AE3EBE851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090D-C4F6-45ED-8B97-A1ED443B2D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66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81A-AD74-4C25-90AF-E15AE3EBE851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090D-C4F6-45ED-8B97-A1ED443B2D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16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81A-AD74-4C25-90AF-E15AE3EBE851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090D-C4F6-45ED-8B97-A1ED443B2D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0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81A-AD74-4C25-90AF-E15AE3EBE851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090D-C4F6-45ED-8B97-A1ED443B2D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83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81A-AD74-4C25-90AF-E15AE3EBE851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090D-C4F6-45ED-8B97-A1ED443B2D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12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C381A-AD74-4C25-90AF-E15AE3EBE851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0090D-C4F6-45ED-8B97-A1ED443B2D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46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8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wmf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9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17.bin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5.wmf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52.wmf"/><Relationship Id="rId18" Type="http://schemas.openxmlformats.org/officeDocument/2006/relationships/image" Target="../media/image55.png"/><Relationship Id="rId3" Type="http://schemas.openxmlformats.org/officeDocument/2006/relationships/image" Target="../media/image47.jpe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54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5400" y="0"/>
            <a:ext cx="12189600" cy="685800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075080" cy="1202392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2201" y="1871001"/>
            <a:ext cx="11867063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+mj-lt"/>
              </a:rPr>
              <a:t>Mechanical Measurements</a:t>
            </a:r>
            <a:endParaRPr lang="it-IT" sz="6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71706" y="3689648"/>
            <a:ext cx="2175596" cy="76944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sz="44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it-IT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18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04"/>
          <a:stretch/>
        </p:blipFill>
        <p:spPr bwMode="auto">
          <a:xfrm>
            <a:off x="2980846" y="1970892"/>
            <a:ext cx="5608025" cy="28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482711" y="117745"/>
            <a:ext cx="4858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SPAN</a:t>
            </a:r>
          </a:p>
        </p:txBody>
      </p:sp>
      <p:sp>
        <p:nvSpPr>
          <p:cNvPr id="3" name="Rettangolo 2"/>
          <p:cNvSpPr/>
          <p:nvPr/>
        </p:nvSpPr>
        <p:spPr>
          <a:xfrm>
            <a:off x="426259" y="772197"/>
            <a:ext cx="11175192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measuring span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is the numerical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range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between the minimum and maximum values of the “measurand” the instrument can appropriately measure and within which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the other four instrument characteristics are valid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!</a:t>
            </a:r>
          </a:p>
          <a:p>
            <a:pPr algn="just">
              <a:lnSpc>
                <a:spcPct val="110000"/>
              </a:lnSpc>
            </a:pPr>
            <a:r>
              <a:rPr lang="en-US" sz="2400" b="1" i="1" dirty="0"/>
              <a:t>Span = high operation limit – low operation limit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61158" y="3127951"/>
            <a:ext cx="2427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Graduation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curve :</a:t>
            </a:r>
          </a:p>
        </p:txBody>
      </p:sp>
      <p:sp>
        <p:nvSpPr>
          <p:cNvPr id="6" name="Rettangolo 5"/>
          <p:cNvSpPr/>
          <p:nvPr/>
        </p:nvSpPr>
        <p:spPr>
          <a:xfrm>
            <a:off x="358254" y="4153285"/>
            <a:ext cx="8141717" cy="1290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/>
              <a:t>The operation of every instrument is based on a </a:t>
            </a:r>
            <a:r>
              <a:rPr lang="en-US" sz="2400" i="1" dirty="0"/>
              <a:t>physical law</a:t>
            </a:r>
            <a:r>
              <a:rPr lang="en-US" sz="2400" dirty="0"/>
              <a:t>, this law is described by an equation; the same equation is also </a:t>
            </a:r>
            <a:r>
              <a:rPr lang="en-US" sz="2400" i="1" dirty="0"/>
              <a:t>the equation representative of the graduation curve</a:t>
            </a:r>
            <a:r>
              <a:rPr lang="en-US" sz="2400" dirty="0"/>
              <a:t> !</a:t>
            </a:r>
          </a:p>
        </p:txBody>
      </p:sp>
      <p:sp>
        <p:nvSpPr>
          <p:cNvPr id="7" name="Rettangolo 6"/>
          <p:cNvSpPr/>
          <p:nvPr/>
        </p:nvSpPr>
        <p:spPr>
          <a:xfrm>
            <a:off x="345554" y="5728728"/>
            <a:ext cx="1151624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if this equation is of </a:t>
            </a:r>
            <a:r>
              <a:rPr lang="en-US" sz="2400"/>
              <a:t>1st degree, </a:t>
            </a:r>
            <a:r>
              <a:rPr lang="en-US" sz="2400" dirty="0"/>
              <a:t>the instrument is said </a:t>
            </a:r>
            <a:r>
              <a:rPr lang="en-US" sz="2400" i="1" dirty="0"/>
              <a:t>linear instrument </a:t>
            </a:r>
            <a:r>
              <a:rPr lang="en-US" sz="2400" dirty="0"/>
              <a:t>!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if this equation is of </a:t>
            </a:r>
            <a:r>
              <a:rPr lang="en-US" sz="2400"/>
              <a:t>2nd degree, the </a:t>
            </a:r>
            <a:r>
              <a:rPr lang="en-US" sz="2400" dirty="0"/>
              <a:t>instrument is said </a:t>
            </a:r>
            <a:r>
              <a:rPr lang="en-US" sz="2400" i="1" dirty="0"/>
              <a:t>quadratic instrument</a:t>
            </a:r>
            <a:r>
              <a:rPr lang="en-US" sz="2400" dirty="0"/>
              <a:t> 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076014" y="2089185"/>
            <a:ext cx="1822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solidFill>
                  <a:schemeClr val="accent1"/>
                </a:solidFill>
              </a:rPr>
              <a:t>…… overload</a:t>
            </a:r>
          </a:p>
        </p:txBody>
      </p:sp>
      <p:sp>
        <p:nvSpPr>
          <p:cNvPr id="9" name="Rettangolo 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1"/>
          <a:stretch/>
        </p:blipFill>
        <p:spPr bwMode="auto">
          <a:xfrm>
            <a:off x="8657072" y="2903166"/>
            <a:ext cx="3446027" cy="28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67118" y="216132"/>
            <a:ext cx="8457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Example: 	 find the </a:t>
            </a:r>
            <a:r>
              <a:rPr lang="en-US" sz="2400" b="1" i="1" dirty="0"/>
              <a:t>graduation curve</a:t>
            </a:r>
            <a:r>
              <a:rPr lang="en-US" sz="2400" b="1" dirty="0"/>
              <a:t> of the Hg thermometer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44500" y="734775"/>
            <a:ext cx="1148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fundamental physical law (starting point) is the law of </a:t>
            </a:r>
            <a:r>
              <a:rPr lang="en-US" sz="2400" i="1" dirty="0"/>
              <a:t>volumetric thermal expansion</a:t>
            </a:r>
            <a:r>
              <a:rPr lang="en-US" sz="2400" dirty="0"/>
              <a:t> of all materials (fluids):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576261" y="14861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100679"/>
              </p:ext>
            </p:extLst>
          </p:nvPr>
        </p:nvGraphicFramePr>
        <p:xfrm>
          <a:off x="451957" y="1813844"/>
          <a:ext cx="1958646" cy="40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91880" imgH="228600" progId="Equation.3">
                  <p:embed/>
                </p:oleObj>
              </mc:Choice>
              <mc:Fallback>
                <p:oleObj name="Equazione" r:id="rId2" imgW="109188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57" y="1813844"/>
                        <a:ext cx="1958646" cy="40540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28553"/>
              </p:ext>
            </p:extLst>
          </p:nvPr>
        </p:nvGraphicFramePr>
        <p:xfrm>
          <a:off x="449655" y="2453502"/>
          <a:ext cx="1887146" cy="38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104900" imgH="228600" progId="Equation.3">
                  <p:embed/>
                </p:oleObj>
              </mc:Choice>
              <mc:Fallback>
                <p:oleObj name="Equazione" r:id="rId4" imgW="110490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55" y="2453502"/>
                        <a:ext cx="1887146" cy="386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255277"/>
              </p:ext>
            </p:extLst>
          </p:nvPr>
        </p:nvGraphicFramePr>
        <p:xfrm>
          <a:off x="3047752" y="2314174"/>
          <a:ext cx="1380700" cy="738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812447" imgH="431613" progId="Equation.3">
                  <p:embed/>
                </p:oleObj>
              </mc:Choice>
              <mc:Fallback>
                <p:oleObj name="Equazione" r:id="rId6" imgW="812447" imgH="431613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752" y="2314174"/>
                        <a:ext cx="1380700" cy="738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18697"/>
              </p:ext>
            </p:extLst>
          </p:nvPr>
        </p:nvGraphicFramePr>
        <p:xfrm>
          <a:off x="1093066" y="3233912"/>
          <a:ext cx="1317537" cy="305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748975" imgH="177723" progId="Equation.3">
                  <p:embed/>
                </p:oleObj>
              </mc:Choice>
              <mc:Fallback>
                <p:oleObj name="Equazione" r:id="rId8" imgW="748975" imgH="177723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066" y="3233912"/>
                        <a:ext cx="1317537" cy="305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04689"/>
              </p:ext>
            </p:extLst>
          </p:nvPr>
        </p:nvGraphicFramePr>
        <p:xfrm>
          <a:off x="3046165" y="3145702"/>
          <a:ext cx="1475035" cy="73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939392" imgH="431613" progId="Equation.3">
                  <p:embed/>
                </p:oleObj>
              </mc:Choice>
              <mc:Fallback>
                <p:oleObj name="Equazione" r:id="rId10" imgW="939392" imgH="431613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165" y="3145702"/>
                        <a:ext cx="1475035" cy="732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365708"/>
              </p:ext>
            </p:extLst>
          </p:nvPr>
        </p:nvGraphicFramePr>
        <p:xfrm>
          <a:off x="1848644" y="4076495"/>
          <a:ext cx="1805024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939392" imgH="406224" progId="Equation.3">
                  <p:embed/>
                </p:oleObj>
              </mc:Choice>
              <mc:Fallback>
                <p:oleObj name="Equazione" r:id="rId12" imgW="939392" imgH="40622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644" y="4076495"/>
                        <a:ext cx="1805024" cy="79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1770681" y="4732025"/>
            <a:ext cx="2286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H="1" flipV="1">
            <a:off x="3374564" y="4772834"/>
            <a:ext cx="114300" cy="368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432261" y="5228059"/>
            <a:ext cx="20313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en-U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1327593" y="5166503"/>
            <a:ext cx="40939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output		input (measurand)</a:t>
            </a:r>
            <a:endParaRPr kumimoji="0" lang="en-US" altLang="it-IT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363027" y="3186498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with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63026" y="5976044"/>
            <a:ext cx="399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That’s the </a:t>
            </a:r>
            <a:r>
              <a:rPr lang="en-US" sz="2400" b="1" i="1" dirty="0"/>
              <a:t>graduation curve </a:t>
            </a:r>
            <a:r>
              <a:rPr lang="en-US" sz="2400" dirty="0"/>
              <a:t>!</a:t>
            </a:r>
          </a:p>
        </p:txBody>
      </p:sp>
      <p:pic>
        <p:nvPicPr>
          <p:cNvPr id="2085" name="Picture 37" descr="Termometro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58" y="2461451"/>
            <a:ext cx="6502302" cy="404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9401386" y="1342288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>
                <a:solidFill>
                  <a:srgbClr val="FF0000"/>
                </a:solidFill>
              </a:rPr>
              <a:t>Span ?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8821406" y="1805222"/>
            <a:ext cx="2273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>
                <a:solidFill>
                  <a:srgbClr val="FF0000"/>
                </a:solidFill>
              </a:rPr>
              <a:t>[-38 °C / +365 °C; …]</a:t>
            </a:r>
          </a:p>
        </p:txBody>
      </p:sp>
    </p:spTree>
    <p:extLst>
      <p:ext uri="{BB962C8B-B14F-4D97-AF65-F5344CB8AC3E}">
        <p14:creationId xmlns:p14="http://schemas.microsoft.com/office/powerpoint/2010/main" val="7911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2" grpId="0"/>
      <p:bldP spid="33" grpId="0"/>
      <p:bldP spid="34" grpId="0"/>
      <p:bldP spid="35" grpId="0"/>
      <p:bldP spid="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265" y="179486"/>
            <a:ext cx="106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Graduation curve</a:t>
            </a:r>
            <a:r>
              <a:rPr lang="en-US" sz="2400" dirty="0"/>
              <a:t> should NOT be confused with the </a:t>
            </a:r>
            <a:r>
              <a:rPr lang="en-US" sz="2400" b="1" i="1"/>
              <a:t>CALIBRATION </a:t>
            </a:r>
            <a:r>
              <a:rPr lang="en-US" sz="2400" i="1"/>
              <a:t>(taratura) </a:t>
            </a:r>
            <a:r>
              <a:rPr lang="en-US" sz="2400" b="1" i="1"/>
              <a:t>curve </a:t>
            </a:r>
            <a:r>
              <a:rPr lang="en-US" sz="2400" b="1" i="1" dirty="0"/>
              <a:t>:</a:t>
            </a:r>
          </a:p>
        </p:txBody>
      </p:sp>
      <p:pic>
        <p:nvPicPr>
          <p:cNvPr id="3074" name="Picture 2" descr="Curva taratur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4" y="747269"/>
            <a:ext cx="8295067" cy="28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808449"/>
              </p:ext>
            </p:extLst>
          </p:nvPr>
        </p:nvGraphicFramePr>
        <p:xfrm>
          <a:off x="368300" y="3711744"/>
          <a:ext cx="2528145" cy="469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100" imgH="228600" progId="Equation.DSMT4">
                  <p:embed/>
                </p:oleObj>
              </mc:Choice>
              <mc:Fallback>
                <p:oleObj name="Equation" r:id="rId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3711744"/>
                        <a:ext cx="2528145" cy="469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90850" y="3573853"/>
            <a:ext cx="9012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2200" dirty="0">
                <a:latin typeface="+mn-lt"/>
                <a:cs typeface="Times New Roman" pitchFamily="18" charset="0"/>
              </a:rPr>
              <a:t>is the </a:t>
            </a:r>
            <a:r>
              <a:rPr lang="en-US" altLang="it-IT" sz="2200" b="1" i="1">
                <a:latin typeface="+mn-lt"/>
                <a:cs typeface="Times New Roman" pitchFamily="18" charset="0"/>
              </a:rPr>
              <a:t>calibration curve</a:t>
            </a:r>
            <a:r>
              <a:rPr lang="en-US" altLang="it-IT" sz="2200">
                <a:latin typeface="+mn-lt"/>
                <a:cs typeface="Times New Roman" pitchFamily="18" charset="0"/>
              </a:rPr>
              <a:t>: the 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curve of the </a:t>
            </a:r>
            <a:r>
              <a:rPr lang="en-US" altLang="it-IT" sz="2200" i="1" dirty="0">
                <a:latin typeface="+mn-lt"/>
                <a:cs typeface="Times New Roman" pitchFamily="18" charset="0"/>
              </a:rPr>
              <a:t>differences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 between the </a:t>
            </a:r>
            <a:r>
              <a:rPr lang="en-US" altLang="it-IT" sz="2200" i="1" dirty="0">
                <a:latin typeface="+mn-lt"/>
                <a:cs typeface="Times New Roman" pitchFamily="18" charset="0"/>
              </a:rPr>
              <a:t>reference value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 </a:t>
            </a:r>
            <a:r>
              <a:rPr lang="en-US" altLang="it-IT" sz="2200" i="1" dirty="0">
                <a:latin typeface="+mn-lt"/>
                <a:cs typeface="Times New Roman" pitchFamily="18" charset="0"/>
              </a:rPr>
              <a:t>u 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and </a:t>
            </a:r>
            <a:r>
              <a:rPr lang="en-US" altLang="it-IT" sz="2200">
                <a:latin typeface="+mn-lt"/>
                <a:cs typeface="Times New Roman" pitchFamily="18" charset="0"/>
              </a:rPr>
              <a:t>the </a:t>
            </a:r>
            <a:r>
              <a:rPr lang="en-US" altLang="it-IT" sz="2200" i="1">
                <a:latin typeface="+mn-lt"/>
                <a:cs typeface="Times New Roman" pitchFamily="18" charset="0"/>
              </a:rPr>
              <a:t>raw </a:t>
            </a:r>
            <a:r>
              <a:rPr lang="en-US" altLang="it-IT" sz="2200" i="1" dirty="0">
                <a:latin typeface="+mn-lt"/>
                <a:cs typeface="Times New Roman" pitchFamily="18" charset="0"/>
              </a:rPr>
              <a:t>instrument indication </a:t>
            </a:r>
            <a:r>
              <a:rPr lang="en-US" altLang="it-IT" sz="2200" i="1" dirty="0" err="1">
                <a:latin typeface="+mn-lt"/>
                <a:cs typeface="Times New Roman" pitchFamily="18" charset="0"/>
              </a:rPr>
              <a:t>u</a:t>
            </a:r>
            <a:r>
              <a:rPr lang="en-US" altLang="it-IT" sz="2200" i="1" baseline="-30000" dirty="0" err="1">
                <a:latin typeface="+mn-lt"/>
                <a:cs typeface="Times New Roman" pitchFamily="18" charset="0"/>
              </a:rPr>
              <a:t>b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 , for every instrument output </a:t>
            </a:r>
            <a:r>
              <a:rPr lang="en-US" altLang="it-IT" sz="2200" i="1" dirty="0" err="1">
                <a:latin typeface="+mn-lt"/>
                <a:cs typeface="Times New Roman" pitchFamily="18" charset="0"/>
              </a:rPr>
              <a:t>u</a:t>
            </a:r>
            <a:r>
              <a:rPr lang="en-US" altLang="it-IT" sz="2200" i="1" baseline="-30000" dirty="0" err="1">
                <a:latin typeface="+mn-lt"/>
                <a:cs typeface="Times New Roman" pitchFamily="18" charset="0"/>
              </a:rPr>
              <a:t>b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 .</a:t>
            </a:r>
            <a:endParaRPr lang="en-US" altLang="it-IT" sz="2200" dirty="0">
              <a:latin typeface="+mn-lt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175410" y="5879097"/>
            <a:ext cx="43644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4542" y="5534481"/>
            <a:ext cx="116386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2200" dirty="0">
                <a:latin typeface="+mn-lt"/>
                <a:cs typeface="Times New Roman" pitchFamily="18" charset="0"/>
              </a:rPr>
              <a:t>if  </a:t>
            </a:r>
            <a:r>
              <a:rPr lang="en-US" altLang="it-IT" sz="2200" i="1" dirty="0">
                <a:latin typeface="+mn-lt"/>
                <a:cs typeface="Times New Roman" pitchFamily="18" charset="0"/>
              </a:rPr>
              <a:t>u - </a:t>
            </a:r>
            <a:r>
              <a:rPr lang="en-US" altLang="it-IT" sz="2200" i="1" dirty="0" err="1">
                <a:latin typeface="+mn-lt"/>
                <a:cs typeface="Times New Roman" pitchFamily="18" charset="0"/>
              </a:rPr>
              <a:t>u</a:t>
            </a:r>
            <a:r>
              <a:rPr lang="en-US" altLang="it-IT" sz="2200" i="1" baseline="-30000" dirty="0" err="1">
                <a:latin typeface="+mn-lt"/>
                <a:cs typeface="Times New Roman" pitchFamily="18" charset="0"/>
              </a:rPr>
              <a:t>b</a:t>
            </a:r>
            <a:r>
              <a:rPr lang="en-US" altLang="it-IT" sz="2200" i="1" dirty="0">
                <a:latin typeface="+mn-lt"/>
                <a:cs typeface="Times New Roman" pitchFamily="18" charset="0"/>
              </a:rPr>
              <a:t> &gt; 0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 		</a:t>
            </a:r>
            <a:r>
              <a:rPr lang="en-US" altLang="it-IT" sz="2200" i="1" dirty="0">
                <a:latin typeface="+mn-lt"/>
                <a:cs typeface="Times New Roman" pitchFamily="18" charset="0"/>
              </a:rPr>
              <a:t>u &gt; </a:t>
            </a:r>
            <a:r>
              <a:rPr lang="en-US" altLang="it-IT" sz="2200" i="1" dirty="0" err="1">
                <a:latin typeface="+mn-lt"/>
                <a:cs typeface="Times New Roman" pitchFamily="18" charset="0"/>
              </a:rPr>
              <a:t>u</a:t>
            </a:r>
            <a:r>
              <a:rPr lang="en-US" altLang="it-IT" sz="2200" i="1" baseline="-30000" dirty="0" err="1">
                <a:latin typeface="+mn-lt"/>
                <a:cs typeface="Times New Roman" pitchFamily="18" charset="0"/>
              </a:rPr>
              <a:t>b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   the instrument under calibration “underestimates” the measurand magnitude 			(input) so we have to </a:t>
            </a:r>
            <a:r>
              <a:rPr lang="en-US" altLang="it-IT" sz="2200" b="1" dirty="0">
                <a:latin typeface="+mn-lt"/>
                <a:cs typeface="Times New Roman" pitchFamily="18" charset="0"/>
              </a:rPr>
              <a:t>add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 the indicated </a:t>
            </a:r>
            <a:r>
              <a:rPr lang="en-US" altLang="it-IT" sz="2200" dirty="0" err="1">
                <a:latin typeface="+mn-lt"/>
                <a:cs typeface="Times New Roman" pitchFamily="18" charset="0"/>
              </a:rPr>
              <a:t>deviaton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 to </a:t>
            </a:r>
            <a:r>
              <a:rPr lang="en-US" altLang="it-IT" sz="2200" i="1" dirty="0" err="1">
                <a:latin typeface="+mn-lt"/>
                <a:cs typeface="Times New Roman" pitchFamily="18" charset="0"/>
              </a:rPr>
              <a:t>u</a:t>
            </a:r>
            <a:r>
              <a:rPr lang="en-US" altLang="it-IT" sz="2200" i="1" baseline="-30000" dirty="0" err="1">
                <a:latin typeface="+mn-lt"/>
                <a:cs typeface="Times New Roman" pitchFamily="18" charset="0"/>
              </a:rPr>
              <a:t>b</a:t>
            </a:r>
            <a:r>
              <a:rPr lang="en-US" altLang="it-IT" sz="2200" i="1" baseline="-30000" dirty="0">
                <a:latin typeface="+mn-lt"/>
                <a:cs typeface="Times New Roman" pitchFamily="18" charset="0"/>
              </a:rPr>
              <a:t> 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.</a:t>
            </a:r>
            <a:endParaRPr lang="en-US" altLang="it-IT" sz="2200" dirty="0">
              <a:latin typeface="+mn-lt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2194693" y="5007501"/>
            <a:ext cx="4265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0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72963" y="4585133"/>
            <a:ext cx="113745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2200" dirty="0">
                <a:latin typeface="+mn-lt"/>
                <a:cs typeface="Times New Roman" pitchFamily="18" charset="0"/>
              </a:rPr>
              <a:t>if  </a:t>
            </a:r>
            <a:r>
              <a:rPr lang="en-US" altLang="it-IT" sz="2200" i="1" dirty="0">
                <a:latin typeface="+mn-lt"/>
                <a:cs typeface="Times New Roman" pitchFamily="18" charset="0"/>
              </a:rPr>
              <a:t>u - </a:t>
            </a:r>
            <a:r>
              <a:rPr lang="en-US" altLang="it-IT" sz="2200" i="1" dirty="0" err="1">
                <a:latin typeface="+mn-lt"/>
                <a:cs typeface="Times New Roman" pitchFamily="18" charset="0"/>
              </a:rPr>
              <a:t>u</a:t>
            </a:r>
            <a:r>
              <a:rPr lang="en-US" altLang="it-IT" sz="2200" i="1" baseline="-30000" dirty="0" err="1">
                <a:latin typeface="+mn-lt"/>
                <a:cs typeface="Times New Roman" pitchFamily="18" charset="0"/>
              </a:rPr>
              <a:t>b</a:t>
            </a:r>
            <a:r>
              <a:rPr lang="en-US" altLang="it-IT" sz="2200" i="1" dirty="0">
                <a:latin typeface="+mn-lt"/>
                <a:cs typeface="Times New Roman" pitchFamily="18" charset="0"/>
              </a:rPr>
              <a:t> &lt; 0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 		</a:t>
            </a:r>
            <a:r>
              <a:rPr lang="en-US" altLang="it-IT" sz="2200" i="1" dirty="0">
                <a:latin typeface="+mn-lt"/>
                <a:cs typeface="Times New Roman" pitchFamily="18" charset="0"/>
              </a:rPr>
              <a:t>u &lt; </a:t>
            </a:r>
            <a:r>
              <a:rPr lang="en-US" altLang="it-IT" sz="2200" i="1" dirty="0" err="1">
                <a:latin typeface="+mn-lt"/>
                <a:cs typeface="Times New Roman" pitchFamily="18" charset="0"/>
              </a:rPr>
              <a:t>u</a:t>
            </a:r>
            <a:r>
              <a:rPr lang="en-US" altLang="it-IT" sz="2200" i="1" baseline="-30000" dirty="0" err="1">
                <a:latin typeface="+mn-lt"/>
                <a:cs typeface="Times New Roman" pitchFamily="18" charset="0"/>
              </a:rPr>
              <a:t>b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  the instrument under calibration “overestimates” the measurand magnitude 			(input) so we have to </a:t>
            </a:r>
            <a:r>
              <a:rPr lang="en-US" altLang="it-IT" sz="2200" b="1" dirty="0">
                <a:latin typeface="+mn-lt"/>
                <a:cs typeface="Times New Roman" pitchFamily="18" charset="0"/>
              </a:rPr>
              <a:t>subtract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 the indicated deviation from </a:t>
            </a:r>
            <a:r>
              <a:rPr lang="en-US" altLang="it-IT" sz="2200" i="1" dirty="0" err="1">
                <a:latin typeface="+mn-lt"/>
                <a:cs typeface="Times New Roman" pitchFamily="18" charset="0"/>
              </a:rPr>
              <a:t>u</a:t>
            </a:r>
            <a:r>
              <a:rPr lang="en-US" altLang="it-IT" sz="2200" i="1" baseline="-30000" dirty="0" err="1">
                <a:latin typeface="+mn-lt"/>
                <a:cs typeface="Times New Roman" pitchFamily="18" charset="0"/>
              </a:rPr>
              <a:t>b</a:t>
            </a:r>
            <a:r>
              <a:rPr lang="en-US" altLang="it-IT" sz="2200" i="1" baseline="-30000" dirty="0">
                <a:latin typeface="+mn-lt"/>
                <a:cs typeface="Times New Roman" pitchFamily="18" charset="0"/>
              </a:rPr>
              <a:t> </a:t>
            </a:r>
            <a:r>
              <a:rPr lang="en-US" altLang="it-IT" sz="2200" dirty="0">
                <a:latin typeface="+mn-lt"/>
                <a:cs typeface="Times New Roman" pitchFamily="18" charset="0"/>
              </a:rPr>
              <a:t>.</a:t>
            </a:r>
            <a:endParaRPr lang="en-US" altLang="it-IT" sz="2200" dirty="0"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677870" y="876549"/>
            <a:ext cx="83871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i="1" dirty="0">
                <a:ea typeface="Times New Roman" panose="02020603050405020304" pitchFamily="18" charset="0"/>
              </a:rPr>
              <a:t>u</a:t>
            </a:r>
            <a:r>
              <a:rPr lang="en-US" sz="2200" dirty="0">
                <a:ea typeface="Times New Roman" panose="02020603050405020304" pitchFamily="18" charset="0"/>
              </a:rPr>
              <a:t>   is the </a:t>
            </a:r>
            <a:r>
              <a:rPr lang="en-US" sz="2200" b="1" i="1" dirty="0">
                <a:ea typeface="Times New Roman" panose="02020603050405020304" pitchFamily="18" charset="0"/>
              </a:rPr>
              <a:t>reference value </a:t>
            </a:r>
            <a:r>
              <a:rPr lang="en-US" sz="2200" dirty="0">
                <a:ea typeface="Times New Roman" panose="02020603050405020304" pitchFamily="18" charset="0"/>
              </a:rPr>
              <a:t>or the indication of a </a:t>
            </a:r>
            <a:r>
              <a:rPr lang="en-US" sz="2200" b="1" i="1" dirty="0">
                <a:ea typeface="Times New Roman" panose="02020603050405020304" pitchFamily="18" charset="0"/>
              </a:rPr>
              <a:t>reference instrument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i="1" dirty="0" err="1">
                <a:ea typeface="Times New Roman" panose="02020603050405020304" pitchFamily="18" charset="0"/>
              </a:rPr>
              <a:t>u</a:t>
            </a:r>
            <a:r>
              <a:rPr lang="en-US" sz="2200" i="1" baseline="-25000" dirty="0" err="1">
                <a:ea typeface="Times New Roman" panose="02020603050405020304" pitchFamily="18" charset="0"/>
              </a:rPr>
              <a:t>b</a:t>
            </a:r>
            <a:r>
              <a:rPr lang="en-US" sz="2200" dirty="0">
                <a:ea typeface="Times New Roman" panose="02020603050405020304" pitchFamily="18" charset="0"/>
              </a:rPr>
              <a:t>  is the “raw” indication of the </a:t>
            </a:r>
            <a:r>
              <a:rPr lang="en-US" sz="2200" i="1" dirty="0">
                <a:ea typeface="Times New Roman" panose="02020603050405020304" pitchFamily="18" charset="0"/>
              </a:rPr>
              <a:t>instrument under calibration</a:t>
            </a:r>
            <a:endParaRPr lang="en-US" sz="2200" i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18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25021" y="230547"/>
            <a:ext cx="299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4226" y="956104"/>
            <a:ext cx="12023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Capability of the instrument to «sense»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small variations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of the input variable (the measurand) </a:t>
            </a: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4" y="1540632"/>
            <a:ext cx="42862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278016" y="1715326"/>
            <a:ext cx="6558384" cy="88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i="1" dirty="0"/>
              <a:t>how small </a:t>
            </a:r>
            <a:r>
              <a:rPr lang="en-US" sz="2400" dirty="0"/>
              <a:t>can a variation </a:t>
            </a:r>
            <a:r>
              <a:rPr lang="en-US" sz="2400" b="1" i="1" dirty="0" err="1"/>
              <a:t>Δi</a:t>
            </a:r>
            <a:r>
              <a:rPr lang="en-US" sz="2400" dirty="0"/>
              <a:t> of the input be, to get from the instrument an </a:t>
            </a:r>
            <a:r>
              <a:rPr lang="en-US" sz="2400" i="1" dirty="0"/>
              <a:t>appreciable</a:t>
            </a:r>
            <a:r>
              <a:rPr lang="en-US" sz="2400" dirty="0"/>
              <a:t> output </a:t>
            </a:r>
            <a:r>
              <a:rPr lang="en-US" sz="2400" b="1" i="1" dirty="0" err="1"/>
              <a:t>Δu</a:t>
            </a:r>
            <a:r>
              <a:rPr lang="en-US" sz="2400" dirty="0"/>
              <a:t>  ?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4604" y="2826121"/>
            <a:ext cx="114688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/>
              <a:t>We can certainly </a:t>
            </a:r>
            <a:r>
              <a:rPr lang="en-US" sz="2200"/>
              <a:t>write           that</a:t>
            </a:r>
            <a:r>
              <a:rPr lang="en-US" sz="2200" dirty="0"/>
              <a:t>, for  variations                   </a:t>
            </a:r>
            <a:r>
              <a:rPr lang="en-US" sz="2200"/>
              <a:t>means          , </a:t>
            </a:r>
            <a:r>
              <a:rPr lang="en-US" sz="2200" dirty="0"/>
              <a:t>or better </a:t>
            </a:r>
          </a:p>
          <a:p>
            <a:pPr>
              <a:lnSpc>
                <a:spcPct val="200000"/>
              </a:lnSpc>
            </a:pPr>
            <a:r>
              <a:rPr lang="en-US" sz="2200" dirty="0"/>
              <a:t>It is immediately observed that, if  </a:t>
            </a:r>
            <a:r>
              <a:rPr lang="en-US" sz="2200" b="1" i="1" dirty="0"/>
              <a:t>u = f (</a:t>
            </a:r>
            <a:r>
              <a:rPr lang="en-US" sz="2200" b="1" i="1" dirty="0" err="1"/>
              <a:t>i</a:t>
            </a:r>
            <a:r>
              <a:rPr lang="en-US" sz="2200" b="1" i="1" dirty="0"/>
              <a:t>)</a:t>
            </a:r>
            <a:r>
              <a:rPr lang="en-US" sz="2200" dirty="0"/>
              <a:t>  is the </a:t>
            </a:r>
            <a:r>
              <a:rPr lang="en-US" sz="2200" i="1" dirty="0"/>
              <a:t>graduation curve</a:t>
            </a:r>
            <a:r>
              <a:rPr lang="en-US" sz="2200" dirty="0"/>
              <a:t>, the </a:t>
            </a:r>
            <a:r>
              <a:rPr lang="en-US" sz="2200" b="1" i="1" dirty="0"/>
              <a:t>sensitivity</a:t>
            </a:r>
            <a:r>
              <a:rPr lang="en-US" sz="2200" dirty="0"/>
              <a:t>                    is the </a:t>
            </a:r>
            <a:r>
              <a:rPr lang="en-US" sz="2200" b="1" i="1" dirty="0"/>
              <a:t>derivative of the graduation curve</a:t>
            </a:r>
            <a:r>
              <a:rPr lang="en-US" sz="2200" dirty="0"/>
              <a:t> !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2165" y="352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836209"/>
              </p:ext>
            </p:extLst>
          </p:nvPr>
        </p:nvGraphicFramePr>
        <p:xfrm>
          <a:off x="2941088" y="2939920"/>
          <a:ext cx="449539" cy="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253890" imgH="393529" progId="Equation.3">
                  <p:embed/>
                </p:oleObj>
              </mc:Choice>
              <mc:Fallback>
                <p:oleObj name="Equazione" r:id="rId3" imgW="253890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088" y="2939920"/>
                        <a:ext cx="449539" cy="6826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742572"/>
              </p:ext>
            </p:extLst>
          </p:nvPr>
        </p:nvGraphicFramePr>
        <p:xfrm>
          <a:off x="5893238" y="3116837"/>
          <a:ext cx="860654" cy="32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482181" imgH="177646" progId="Equation.3">
                  <p:embed/>
                </p:oleObj>
              </mc:Choice>
              <mc:Fallback>
                <p:oleObj name="Equazione" r:id="rId5" imgW="482181" imgH="1776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238" y="3116837"/>
                        <a:ext cx="860654" cy="3206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67330" y="351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966523"/>
              </p:ext>
            </p:extLst>
          </p:nvPr>
        </p:nvGraphicFramePr>
        <p:xfrm>
          <a:off x="7799399" y="2972424"/>
          <a:ext cx="423600" cy="72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7" imgW="228501" imgH="393529" progId="Equation.3">
                  <p:embed/>
                </p:oleObj>
              </mc:Choice>
              <mc:Fallback>
                <p:oleObj name="Equazione" r:id="rId7" imgW="228501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99" y="2972424"/>
                        <a:ext cx="423600" cy="723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9331" y="93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119938"/>
              </p:ext>
            </p:extLst>
          </p:nvPr>
        </p:nvGraphicFramePr>
        <p:xfrm>
          <a:off x="9588440" y="2908671"/>
          <a:ext cx="1936292" cy="69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9" imgW="1091726" imgH="393529" progId="Equation.3">
                  <p:embed/>
                </p:oleObj>
              </mc:Choice>
              <mc:Fallback>
                <p:oleObj name="Equazione" r:id="rId9" imgW="1091726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440" y="2908671"/>
                        <a:ext cx="1936292" cy="690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992450"/>
              </p:ext>
            </p:extLst>
          </p:nvPr>
        </p:nvGraphicFramePr>
        <p:xfrm>
          <a:off x="9744383" y="3629705"/>
          <a:ext cx="832331" cy="66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1" imgW="482391" imgH="393529" progId="Equation.3">
                  <p:embed/>
                </p:oleObj>
              </mc:Choice>
              <mc:Fallback>
                <p:oleObj name="Equazione" r:id="rId11" imgW="482391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4383" y="3629705"/>
                        <a:ext cx="832331" cy="669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278883" y="5289806"/>
            <a:ext cx="10649467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sensitivity S can be calculated for </a:t>
            </a:r>
            <a:r>
              <a:rPr lang="en-US" sz="2400" i="1" dirty="0"/>
              <a:t>every point </a:t>
            </a:r>
            <a:r>
              <a:rPr lang="en-US" sz="2400" dirty="0"/>
              <a:t>of the </a:t>
            </a:r>
            <a:r>
              <a:rPr lang="en-US" sz="2400" i="1" dirty="0"/>
              <a:t>graduation curve</a:t>
            </a:r>
            <a:r>
              <a:rPr lang="en-US" sz="2400" dirty="0"/>
              <a:t>, by means of the differential </a:t>
            </a:r>
            <a:r>
              <a:rPr lang="en-US" sz="2400"/>
              <a:t>ratio:</a:t>
            </a:r>
            <a:endParaRPr lang="en-US" sz="2400" dirty="0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1454882" y="5495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298307"/>
              </p:ext>
            </p:extLst>
          </p:nvPr>
        </p:nvGraphicFramePr>
        <p:xfrm>
          <a:off x="3895530" y="5806327"/>
          <a:ext cx="454642" cy="776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3" imgW="228501" imgH="393529" progId="Equation.3">
                  <p:embed/>
                </p:oleObj>
              </mc:Choice>
              <mc:Fallback>
                <p:oleObj name="Equazione" r:id="rId13" imgW="228501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530" y="5806327"/>
                        <a:ext cx="454642" cy="776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tangolo 19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6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urva grad line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6" y="395634"/>
            <a:ext cx="3960000" cy="30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urva grad quadra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018" y="319334"/>
            <a:ext cx="3960000" cy="311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urva grad logaritm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437" y="341740"/>
            <a:ext cx="3744000" cy="293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7950" y="63500"/>
            <a:ext cx="1652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Examples</a:t>
            </a:r>
            <a:r>
              <a:rPr lang="it-IT" sz="2800" dirty="0"/>
              <a:t>: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054312"/>
              </p:ext>
            </p:extLst>
          </p:nvPr>
        </p:nvGraphicFramePr>
        <p:xfrm>
          <a:off x="419335" y="5135716"/>
          <a:ext cx="2539988" cy="63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1562100" imgH="393700" progId="Equation.3">
                  <p:embed/>
                </p:oleObj>
              </mc:Choice>
              <mc:Fallback>
                <p:oleObj name="Equazione" r:id="rId5" imgW="15621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35" y="5135716"/>
                        <a:ext cx="2539988" cy="634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77769" y="4131906"/>
            <a:ext cx="3209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Instruments with </a:t>
            </a:r>
            <a:r>
              <a:rPr lang="en-US" sz="2000"/>
              <a:t>a </a:t>
            </a:r>
            <a:r>
              <a:rPr lang="en-US" sz="2000" i="1"/>
              <a:t>constant sensitivity </a:t>
            </a:r>
            <a:r>
              <a:rPr lang="en-US" sz="2000"/>
              <a:t>are </a:t>
            </a:r>
            <a:r>
              <a:rPr lang="en-US" sz="2000" dirty="0"/>
              <a:t>called </a:t>
            </a:r>
            <a:r>
              <a:rPr lang="en-US" sz="2000" b="1" i="1" dirty="0"/>
              <a:t>linear instruments </a:t>
            </a:r>
            <a:r>
              <a:rPr lang="en-US" sz="2000" dirty="0"/>
              <a:t>!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96223" y="4131905"/>
            <a:ext cx="3350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Instruments with </a:t>
            </a:r>
            <a:r>
              <a:rPr lang="en-US" sz="2000"/>
              <a:t>a </a:t>
            </a:r>
            <a:r>
              <a:rPr lang="en-US" sz="2000" i="1"/>
              <a:t>sensitivity </a:t>
            </a:r>
            <a:r>
              <a:rPr lang="en-US" sz="2000" i="1" dirty="0"/>
              <a:t>that is a function of </a:t>
            </a:r>
            <a:r>
              <a:rPr lang="en-US" sz="2000" b="1" i="1" err="1"/>
              <a:t>i</a:t>
            </a:r>
            <a:r>
              <a:rPr lang="en-US" sz="2000" i="1"/>
              <a:t> </a:t>
            </a:r>
            <a:r>
              <a:rPr lang="en-US" sz="2000"/>
              <a:t>can </a:t>
            </a:r>
            <a:r>
              <a:rPr lang="en-US" sz="2000" dirty="0"/>
              <a:t>be </a:t>
            </a:r>
            <a:r>
              <a:rPr lang="en-US" sz="2000" b="1" i="1" dirty="0"/>
              <a:t>quadratic instruments </a:t>
            </a:r>
            <a:r>
              <a:rPr lang="en-US" sz="2000" dirty="0"/>
              <a:t>!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680652"/>
              </p:ext>
            </p:extLst>
          </p:nvPr>
        </p:nvGraphicFramePr>
        <p:xfrm>
          <a:off x="4396224" y="5123535"/>
          <a:ext cx="2622892" cy="68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7" imgW="1497950" imgH="393529" progId="Equation.3">
                  <p:embed/>
                </p:oleObj>
              </mc:Choice>
              <mc:Fallback>
                <p:oleObj name="Equazione" r:id="rId7" imgW="1497950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224" y="5123535"/>
                        <a:ext cx="2622892" cy="684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8469459" y="4131904"/>
            <a:ext cx="3360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Instruments with </a:t>
            </a:r>
            <a:r>
              <a:rPr lang="en-US" sz="2000"/>
              <a:t>a </a:t>
            </a:r>
            <a:r>
              <a:rPr lang="en-US" sz="2000" i="1"/>
              <a:t>sensitivity </a:t>
            </a:r>
            <a:r>
              <a:rPr lang="en-US" sz="2000" i="1" dirty="0"/>
              <a:t>that is a function of </a:t>
            </a:r>
            <a:r>
              <a:rPr lang="en-US" sz="2000" b="1" i="1" err="1"/>
              <a:t>i</a:t>
            </a:r>
            <a:r>
              <a:rPr lang="en-US" sz="2000" i="1"/>
              <a:t> </a:t>
            </a:r>
            <a:r>
              <a:rPr lang="en-US" sz="2000"/>
              <a:t>can </a:t>
            </a:r>
            <a:r>
              <a:rPr lang="en-US" sz="2000" dirty="0"/>
              <a:t>be </a:t>
            </a:r>
            <a:r>
              <a:rPr lang="en-US" sz="2000" b="1" i="1" dirty="0"/>
              <a:t>logarithmic instruments </a:t>
            </a:r>
            <a:r>
              <a:rPr lang="en-US" sz="2000" dirty="0"/>
              <a:t>!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606439"/>
              </p:ext>
            </p:extLst>
          </p:nvPr>
        </p:nvGraphicFramePr>
        <p:xfrm>
          <a:off x="8469459" y="5123533"/>
          <a:ext cx="2644649" cy="657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9" imgW="1574800" imgH="393700" progId="Equation.3">
                  <p:embed/>
                </p:oleObj>
              </mc:Choice>
              <mc:Fallback>
                <p:oleObj name="Equazione" r:id="rId9" imgW="15748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459" y="5123533"/>
                        <a:ext cx="2644649" cy="657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57121" y="5915357"/>
            <a:ext cx="11725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not confuse the </a:t>
            </a:r>
            <a:r>
              <a:rPr lang="en-US" sz="2400" i="1" dirty="0"/>
              <a:t>sensitivity</a:t>
            </a:r>
            <a:r>
              <a:rPr lang="en-US" sz="2400" dirty="0"/>
              <a:t> with the </a:t>
            </a:r>
            <a:r>
              <a:rPr lang="en-US" sz="2400" b="1" i="1" dirty="0"/>
              <a:t>resolution</a:t>
            </a:r>
            <a:r>
              <a:rPr lang="en-US" sz="2400" dirty="0"/>
              <a:t> of an instrument, which actually is a more appropriate concept for </a:t>
            </a:r>
            <a:r>
              <a:rPr lang="en-US" sz="2400" b="1" i="1" dirty="0"/>
              <a:t>digital instruments</a:t>
            </a:r>
            <a:r>
              <a:rPr lang="en-US" sz="2400" dirty="0"/>
              <a:t>  !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244236" y="3095208"/>
            <a:ext cx="1163423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/>
              <a:t>geometric </a:t>
            </a:r>
            <a:r>
              <a:rPr lang="en-US" sz="2400" dirty="0"/>
              <a:t>meaning</a:t>
            </a:r>
            <a:r>
              <a:rPr lang="en-US" sz="2400"/>
              <a:t>:  it’s </a:t>
            </a:r>
            <a:r>
              <a:rPr lang="en-US" sz="2400" dirty="0"/>
              <a:t>the </a:t>
            </a:r>
            <a:r>
              <a:rPr lang="en-US" sz="2400" i="1" dirty="0"/>
              <a:t>slope of the tangent</a:t>
            </a:r>
            <a:r>
              <a:rPr lang="en-US" sz="2400" dirty="0"/>
              <a:t> to the graduation curve in the measuring point that is being considered.</a:t>
            </a:r>
          </a:p>
        </p:txBody>
      </p:sp>
    </p:spTree>
    <p:extLst>
      <p:ext uri="{BB962C8B-B14F-4D97-AF65-F5344CB8AC3E}">
        <p14:creationId xmlns:p14="http://schemas.microsoft.com/office/powerpoint/2010/main" val="26353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30713" y="1981232"/>
            <a:ext cx="5985937" cy="4067666"/>
            <a:chOff x="-1273" y="6291"/>
            <a:chExt cx="9606" cy="6494"/>
          </a:xfrm>
        </p:grpSpPr>
        <p:pic>
          <p:nvPicPr>
            <p:cNvPr id="11267" name="Picture 3" descr="vasca e bicchiere (7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3" y="6291"/>
              <a:ext cx="9606" cy="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-587" y="9538"/>
              <a:ext cx="5618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</a:t>
              </a:r>
              <a:r>
                <a:rPr kumimoji="0" lang="en-US" altLang="it-IT" sz="11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H2O</a:t>
              </a:r>
              <a:r>
                <a:rPr kumimoji="0" lang="en-US" altLang="it-I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is the same in the bathtub and in the glass.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The </a:t>
              </a:r>
              <a:r>
                <a:rPr kumimoji="0" lang="en-US" altLang="it-IT" sz="11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loading effect</a:t>
              </a:r>
              <a:r>
                <a:rPr kumimoji="0" lang="en-US" altLang="it-I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of the instrument is bigger when measuring T in the glas</a:t>
              </a:r>
              <a:r>
                <a:rPr lang="en-US" altLang="it-IT" sz="1100" dirty="0">
                  <a:latin typeface="Arial" panose="020B0604020202020204" pitchFamily="34" charset="0"/>
                </a:rPr>
                <a:t>s than in the bathtub !</a:t>
              </a:r>
              <a:endParaRPr kumimoji="0" lang="en-US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14303" y="2768759"/>
            <a:ext cx="113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Example</a:t>
            </a:r>
            <a:r>
              <a:rPr lang="it-IT" sz="2000" dirty="0"/>
              <a:t>:</a:t>
            </a:r>
          </a:p>
        </p:txBody>
      </p:sp>
      <p:sp>
        <p:nvSpPr>
          <p:cNvPr id="2" name="Rettangolo 1"/>
          <p:cNvSpPr/>
          <p:nvPr/>
        </p:nvSpPr>
        <p:spPr>
          <a:xfrm>
            <a:off x="4225021" y="109897"/>
            <a:ext cx="2677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STIFFNESS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45957" y="669946"/>
            <a:ext cx="11637433" cy="1825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The introduction of any </a:t>
            </a:r>
            <a:r>
              <a:rPr lang="en-US" sz="2400" i="1" dirty="0"/>
              <a:t>measuring instrument</a:t>
            </a:r>
            <a:r>
              <a:rPr lang="en-US" sz="2400" dirty="0"/>
              <a:t> into a </a:t>
            </a:r>
            <a:r>
              <a:rPr lang="en-US" sz="2400" i="1" dirty="0"/>
              <a:t>measured medium</a:t>
            </a:r>
            <a:r>
              <a:rPr lang="en-US" sz="2400" dirty="0"/>
              <a:t> always results in the </a:t>
            </a:r>
            <a:r>
              <a:rPr lang="en-US" sz="2400" i="1" u="sng" dirty="0"/>
              <a:t>extraction of some energy</a:t>
            </a:r>
            <a:r>
              <a:rPr lang="en-US" sz="2400" dirty="0"/>
              <a:t> from the medium, thereby changing the value of the measured quantity from its undisturbed </a:t>
            </a:r>
            <a:r>
              <a:rPr lang="en-US" sz="2400"/>
              <a:t>state !</a:t>
            </a:r>
            <a:endParaRPr lang="en-US" sz="2400" dirty="0"/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en-US" sz="2400" dirty="0"/>
              <a:t>This circumstance makes a </a:t>
            </a:r>
            <a:r>
              <a:rPr lang="en-US" sz="2400" i="1" u="sng" dirty="0"/>
              <a:t>perfect measurement theoretically impossible</a:t>
            </a:r>
            <a:r>
              <a:rPr lang="en-US" sz="2400" i="1" dirty="0"/>
              <a:t> </a:t>
            </a:r>
            <a:r>
              <a:rPr lang="en-US" sz="2400" dirty="0"/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112937" y="2856392"/>
            <a:ext cx="5740386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200" dirty="0"/>
              <a:t>Every instrument that physically interacts with the measured quantity has a </a:t>
            </a:r>
            <a:r>
              <a:rPr lang="en-US" sz="2200" b="1" i="1" dirty="0">
                <a:solidFill>
                  <a:srgbClr val="0070C0"/>
                </a:solidFill>
              </a:rPr>
              <a:t>«loading effect» </a:t>
            </a:r>
            <a:r>
              <a:rPr lang="en-US" sz="2200" dirty="0"/>
              <a:t>on the measurand and slightly changes </a:t>
            </a:r>
            <a:r>
              <a:rPr lang="en-US" sz="2200"/>
              <a:t>its value</a:t>
            </a:r>
          </a:p>
          <a:p>
            <a:pPr algn="just">
              <a:spcAft>
                <a:spcPts val="1000"/>
              </a:spcAft>
            </a:pPr>
            <a:r>
              <a:rPr lang="en-US" sz="2200"/>
              <a:t>Instrument </a:t>
            </a:r>
            <a:r>
              <a:rPr lang="en-US" sz="2200" dirty="0"/>
              <a:t>designer can only </a:t>
            </a:r>
            <a:r>
              <a:rPr lang="en-US" sz="2200" i="1" dirty="0"/>
              <a:t>«minimize» </a:t>
            </a:r>
            <a:r>
              <a:rPr lang="en-US" sz="2200" dirty="0"/>
              <a:t>this </a:t>
            </a:r>
            <a:r>
              <a:rPr lang="en-US" sz="2200" i="1" dirty="0"/>
              <a:t>loading effect</a:t>
            </a:r>
            <a:r>
              <a:rPr lang="en-US" sz="2200" dirty="0"/>
              <a:t>, which is called </a:t>
            </a:r>
            <a:r>
              <a:rPr lang="en-US" sz="2200" b="1" i="1" dirty="0"/>
              <a:t>stiffness </a:t>
            </a:r>
            <a:r>
              <a:rPr lang="en-US" sz="2200"/>
              <a:t>! 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4508" y="5949901"/>
            <a:ext cx="1149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Stiffness is a “singular characteristic” because it depends also on the </a:t>
            </a:r>
            <a:r>
              <a:rPr lang="en-US" sz="2200" b="1" i="1" dirty="0"/>
              <a:t>measurement environment</a:t>
            </a:r>
            <a:r>
              <a:rPr lang="en-US" sz="2200" b="1" dirty="0"/>
              <a:t> and </a:t>
            </a:r>
            <a:r>
              <a:rPr lang="en-US" sz="2200" b="1" i="1" dirty="0"/>
              <a:t>circumstances.</a:t>
            </a:r>
            <a:r>
              <a:rPr lang="en-US" sz="2200" b="1" dirty="0"/>
              <a:t>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391586" y="2674821"/>
            <a:ext cx="112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38662" y="5040795"/>
            <a:ext cx="11446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200">
                <a:solidFill>
                  <a:schemeClr val="accent6">
                    <a:lumMod val="75000"/>
                  </a:schemeClr>
                </a:solidFill>
              </a:rPr>
              <a:t>An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instrument with a </a:t>
            </a:r>
            <a:r>
              <a:rPr lang="en-US" sz="2200" i="1" dirty="0">
                <a:solidFill>
                  <a:schemeClr val="accent6">
                    <a:lumMod val="75000"/>
                  </a:schemeClr>
                </a:solidFill>
              </a:rPr>
              <a:t>low stiffness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means an instrument capable of doing measurements with a </a:t>
            </a:r>
            <a:r>
              <a:rPr lang="en-US" sz="2200" i="1" dirty="0">
                <a:solidFill>
                  <a:schemeClr val="accent6">
                    <a:lumMod val="75000"/>
                  </a:schemeClr>
                </a:solidFill>
              </a:rPr>
              <a:t>small loading effect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0595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83200" y="15427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61299" y="233733"/>
            <a:ext cx="11225851" cy="4484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/>
              <a:t>Let’s go to a generalized definition of s</a:t>
            </a:r>
            <a:r>
              <a:rPr lang="en-US" sz="2200" b="1" i="1"/>
              <a:t>tiffness</a:t>
            </a:r>
            <a:r>
              <a:rPr lang="en-US" sz="2200"/>
              <a:t> and </a:t>
            </a:r>
            <a:r>
              <a:rPr lang="en-US" sz="2200" b="1" i="1"/>
              <a:t>input impedance</a:t>
            </a:r>
            <a:r>
              <a:rPr lang="en-US" sz="2200"/>
              <a:t> : </a:t>
            </a:r>
          </a:p>
          <a:p>
            <a:pPr>
              <a:lnSpc>
                <a:spcPct val="110000"/>
              </a:lnSpc>
            </a:pPr>
            <a:endParaRPr lang="en-US" sz="2200"/>
          </a:p>
          <a:p>
            <a:pPr>
              <a:lnSpc>
                <a:spcPct val="110000"/>
              </a:lnSpc>
            </a:pPr>
            <a:endParaRPr lang="en-US" sz="2200"/>
          </a:p>
          <a:p>
            <a:pPr>
              <a:lnSpc>
                <a:spcPct val="110000"/>
              </a:lnSpc>
            </a:pPr>
            <a:endParaRPr lang="en-US"/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en-US" sz="2200"/>
              <a:t>Energy transfers in a measuring system require the specification of two variable quantities for their description. 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en-US" sz="2200"/>
              <a:t>At the input of each component there exists a variable </a:t>
            </a:r>
            <a:r>
              <a:rPr lang="en-US" sz="2200" i="1"/>
              <a:t>q</a:t>
            </a:r>
            <a:r>
              <a:rPr lang="en-US" sz="2200" i="1" baseline="-25000"/>
              <a:t>i1</a:t>
            </a:r>
            <a:r>
              <a:rPr lang="en-US" sz="2200"/>
              <a:t>, the “</a:t>
            </a:r>
            <a:r>
              <a:rPr lang="en-US" sz="2200" b="1" i="1"/>
              <a:t>effort variable</a:t>
            </a:r>
            <a:r>
              <a:rPr lang="en-US" sz="2200"/>
              <a:t>”, that carries the “</a:t>
            </a:r>
            <a:r>
              <a:rPr lang="en-US" sz="2200" i="1"/>
              <a:t>information content” of the measurement</a:t>
            </a:r>
            <a:r>
              <a:rPr lang="en-US" sz="2200"/>
              <a:t>.  </a:t>
            </a:r>
          </a:p>
          <a:p>
            <a:pPr algn="just">
              <a:lnSpc>
                <a:spcPct val="120000"/>
              </a:lnSpc>
            </a:pPr>
            <a:r>
              <a:rPr lang="en-US" sz="2200"/>
              <a:t>At the same input, however, there is a second variable </a:t>
            </a:r>
            <a:r>
              <a:rPr lang="en-US" sz="2200" i="1"/>
              <a:t>q</a:t>
            </a:r>
            <a:r>
              <a:rPr lang="en-US" sz="2200" i="1" baseline="-25000"/>
              <a:t>i2</a:t>
            </a:r>
            <a:r>
              <a:rPr lang="en-US" sz="2200"/>
              <a:t>, the </a:t>
            </a:r>
            <a:r>
              <a:rPr lang="en-US" sz="2200" b="1" i="1"/>
              <a:t>"flow variable"</a:t>
            </a:r>
            <a:r>
              <a:rPr lang="en-US" sz="2200"/>
              <a:t> associated with </a:t>
            </a:r>
            <a:r>
              <a:rPr lang="en-US" sz="2200" i="1"/>
              <a:t>q</a:t>
            </a:r>
            <a:r>
              <a:rPr lang="en-US" sz="2200" i="1" baseline="-25000"/>
              <a:t>i1</a:t>
            </a:r>
            <a:r>
              <a:rPr lang="en-US" sz="2200"/>
              <a:t>, in a way that </a:t>
            </a:r>
            <a:r>
              <a:rPr lang="en-US" sz="2200" u="sng"/>
              <a:t>the product </a:t>
            </a:r>
            <a:r>
              <a:rPr lang="en-US" sz="2200" i="1" u="sng"/>
              <a:t>q</a:t>
            </a:r>
            <a:r>
              <a:rPr lang="en-US" sz="2200" i="1" u="sng" baseline="-25000"/>
              <a:t>i1</a:t>
            </a:r>
            <a:r>
              <a:rPr lang="en-US" sz="2200" i="1" u="sng"/>
              <a:t> × q</a:t>
            </a:r>
            <a:r>
              <a:rPr lang="en-US" sz="2200" i="1" u="sng" baseline="-25000"/>
              <a:t>i2</a:t>
            </a:r>
            <a:r>
              <a:rPr lang="en-US" sz="2200" u="sng"/>
              <a:t> has the “</a:t>
            </a:r>
            <a:r>
              <a:rPr lang="en-US" sz="2200" i="1" u="sng"/>
              <a:t>dimensions of power”</a:t>
            </a:r>
            <a:r>
              <a:rPr lang="en-US" sz="2200" u="sng"/>
              <a:t> and represents an instantaneous </a:t>
            </a:r>
            <a:r>
              <a:rPr lang="en-US" sz="2200" i="1" u="sng"/>
              <a:t>rate of “energy withdrawal” from the preceding element </a:t>
            </a:r>
            <a:r>
              <a:rPr lang="en-US" sz="2200" u="sng"/>
              <a:t>!  </a:t>
            </a:r>
            <a:endParaRPr lang="en-US" sz="2200" u="sng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93" y="771207"/>
            <a:ext cx="5989884" cy="7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245918" y="4808212"/>
            <a:ext cx="105490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/>
              <a:t>Now the </a:t>
            </a:r>
            <a:r>
              <a:rPr lang="en-US" sz="2200" i="1" u="sng"/>
              <a:t>generalized input impedance</a:t>
            </a:r>
            <a:r>
              <a:rPr lang="en-US" sz="2200"/>
              <a:t> can then be defined as :</a:t>
            </a:r>
          </a:p>
          <a:p>
            <a:endParaRPr lang="en-US"/>
          </a:p>
          <a:p>
            <a:r>
              <a:rPr lang="en-US" sz="2200"/>
              <a:t>The </a:t>
            </a:r>
            <a:r>
              <a:rPr lang="en-US" sz="2200" i="1" u="sng"/>
              <a:t>power drained from the preceding element</a:t>
            </a:r>
            <a:r>
              <a:rPr lang="en-US" sz="2200"/>
              <a:t> is : 		  </a:t>
            </a:r>
          </a:p>
          <a:p>
            <a:endParaRPr lang="en-US" dirty="0"/>
          </a:p>
          <a:p>
            <a:r>
              <a:rPr lang="en-US" sz="2200" dirty="0"/>
              <a:t>and a </a:t>
            </a:r>
            <a:r>
              <a:rPr lang="en-US" sz="2200" b="1" dirty="0"/>
              <a:t>“</a:t>
            </a:r>
            <a:r>
              <a:rPr lang="en-US" sz="2200" b="1" i="1" dirty="0"/>
              <a:t>large” generalized input impedance </a:t>
            </a:r>
            <a:r>
              <a:rPr lang="en-US" sz="2200" dirty="0"/>
              <a:t>is needed to keep the </a:t>
            </a:r>
            <a:r>
              <a:rPr lang="en-US" sz="2200" i="1" dirty="0"/>
              <a:t>power drain </a:t>
            </a:r>
            <a:r>
              <a:rPr lang="en-US" sz="2200" i="1"/>
              <a:t>small  </a:t>
            </a:r>
            <a:r>
              <a:rPr lang="en-US" sz="2200"/>
              <a:t>!</a:t>
            </a:r>
            <a:endParaRPr lang="en-US" sz="2200" dirty="0"/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058214"/>
              </p:ext>
            </p:extLst>
          </p:nvPr>
        </p:nvGraphicFramePr>
        <p:xfrm>
          <a:off x="7535084" y="4668728"/>
          <a:ext cx="10239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583920" imgH="431640" progId="Equation.3">
                  <p:embed/>
                </p:oleObj>
              </mc:Choice>
              <mc:Fallback>
                <p:oleObj name="Equazione" r:id="rId3" imgW="583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084" y="4668728"/>
                        <a:ext cx="1023937" cy="752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576205"/>
              </p:ext>
            </p:extLst>
          </p:nvPr>
        </p:nvGraphicFramePr>
        <p:xfrm>
          <a:off x="6190507" y="5325172"/>
          <a:ext cx="9128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520560" imgH="469800" progId="Equation.3">
                  <p:embed/>
                </p:oleObj>
              </mc:Choice>
              <mc:Fallback>
                <p:oleObj name="Equazione" r:id="rId5" imgW="520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507" y="5325172"/>
                        <a:ext cx="912812" cy="819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3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993823"/>
              </p:ext>
            </p:extLst>
          </p:nvPr>
        </p:nvGraphicFramePr>
        <p:xfrm>
          <a:off x="6167437" y="3751969"/>
          <a:ext cx="2181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1244520" imgH="444240" progId="Equation.3">
                  <p:embed/>
                </p:oleObj>
              </mc:Choice>
              <mc:Fallback>
                <p:oleObj name="Equazione" r:id="rId3" imgW="1244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7" y="3751969"/>
                        <a:ext cx="2181225" cy="774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398318" y="279737"/>
            <a:ext cx="11247582" cy="3074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en-US" sz="2300"/>
              <a:t>These concepts can be immediately applied to an electrical example: a </a:t>
            </a:r>
            <a:r>
              <a:rPr lang="en-US" sz="2300" i="1"/>
              <a:t>voltmeter </a:t>
            </a:r>
            <a:r>
              <a:rPr lang="en-US" sz="2300"/>
              <a:t>measuring an</a:t>
            </a:r>
            <a:r>
              <a:rPr lang="en-US" sz="2300" i="1"/>
              <a:t> unknown voltage</a:t>
            </a:r>
            <a:r>
              <a:rPr lang="en-US" sz="2300"/>
              <a:t> </a:t>
            </a:r>
            <a:r>
              <a:rPr lang="en-US" sz="2300" i="1"/>
              <a:t>V.</a:t>
            </a: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en-US" sz="2300"/>
              <a:t>As soon as the meter is applied to the voltage terminals, the electrical circuit is changed and the value of </a:t>
            </a:r>
            <a:r>
              <a:rPr lang="en-US" sz="2300" i="1"/>
              <a:t>V</a:t>
            </a:r>
            <a:r>
              <a:rPr lang="en-US" sz="2300"/>
              <a:t> is no longer the same but changes to another value </a:t>
            </a:r>
            <a:r>
              <a:rPr lang="en-US" sz="2300" i="1"/>
              <a:t>V</a:t>
            </a:r>
            <a:r>
              <a:rPr lang="en-US" sz="2300" i="1" baseline="-25000"/>
              <a:t>m </a:t>
            </a:r>
            <a:r>
              <a:rPr lang="en-US" sz="2300"/>
              <a:t>. </a:t>
            </a: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en-US" sz="2300"/>
              <a:t>For a voltmeter the input variable of interest, the </a:t>
            </a:r>
            <a:r>
              <a:rPr lang="en-US" sz="2300" i="1"/>
              <a:t>effort variable </a:t>
            </a:r>
            <a:r>
              <a:rPr lang="en-US" sz="2300"/>
              <a:t>(</a:t>
            </a:r>
            <a:r>
              <a:rPr lang="en-US" sz="2300" i="1"/>
              <a:t>q</a:t>
            </a:r>
            <a:r>
              <a:rPr lang="en-US" sz="2300" i="1" baseline="-25000"/>
              <a:t>i1</a:t>
            </a:r>
            <a:r>
              <a:rPr lang="en-US" sz="2300"/>
              <a:t>), is the terminal voltage </a:t>
            </a:r>
            <a:r>
              <a:rPr lang="en-US" sz="2300" i="1"/>
              <a:t>V</a:t>
            </a:r>
            <a:r>
              <a:rPr lang="en-US" sz="2300" i="1" baseline="-25000"/>
              <a:t>m </a:t>
            </a:r>
            <a:r>
              <a:rPr lang="en-US" sz="2300" i="1"/>
              <a:t> . </a:t>
            </a:r>
            <a:r>
              <a:rPr lang="en-US" sz="2300"/>
              <a:t>If we look for an</a:t>
            </a:r>
            <a:r>
              <a:rPr lang="en-US" sz="2300" i="1"/>
              <a:t> associated variable </a:t>
            </a:r>
            <a:r>
              <a:rPr lang="en-US" sz="2300"/>
              <a:t>(</a:t>
            </a:r>
            <a:r>
              <a:rPr lang="en-US" sz="2300" i="1"/>
              <a:t>q</a:t>
            </a:r>
            <a:r>
              <a:rPr lang="en-US" sz="2300" i="1" baseline="-25000"/>
              <a:t>i2</a:t>
            </a:r>
            <a:r>
              <a:rPr lang="en-US" sz="2300"/>
              <a:t>) which, when multiplied by </a:t>
            </a:r>
            <a:r>
              <a:rPr lang="en-US" sz="2300" i="1"/>
              <a:t>q</a:t>
            </a:r>
            <a:r>
              <a:rPr lang="en-US" sz="2300" i="1" baseline="-25000"/>
              <a:t>i1</a:t>
            </a:r>
            <a:r>
              <a:rPr lang="en-US" sz="2300" i="1"/>
              <a:t> </a:t>
            </a:r>
            <a:r>
              <a:rPr lang="en-US" sz="2300"/>
              <a:t>, gives the power withdrawal from the voltage terminals, we find the meter current </a:t>
            </a:r>
            <a:r>
              <a:rPr lang="en-US" sz="2300" i="1"/>
              <a:t>i</a:t>
            </a:r>
            <a:r>
              <a:rPr lang="en-US" sz="2300" i="1" baseline="-25000"/>
              <a:t>m</a:t>
            </a:r>
            <a:r>
              <a:rPr lang="en-US" sz="2300"/>
              <a:t> meets this requirement.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15250" y="3321065"/>
            <a:ext cx="11247582" cy="311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000"/>
              </a:spcAft>
            </a:pPr>
            <a:endParaRPr lang="en-US" sz="2300"/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en-US" sz="2300"/>
              <a:t>Thus, the </a:t>
            </a:r>
            <a:r>
              <a:rPr lang="en-US" sz="2300" i="1"/>
              <a:t>input impedance </a:t>
            </a:r>
            <a:r>
              <a:rPr lang="en-US" sz="2300"/>
              <a:t>in this example is:  				the </a:t>
            </a:r>
            <a:r>
              <a:rPr lang="en-US" sz="2300" b="1" i="1"/>
              <a:t>meter resistance </a:t>
            </a:r>
            <a:r>
              <a:rPr lang="en-US" sz="2300"/>
              <a:t>!</a:t>
            </a: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endParaRPr lang="en-US"/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en-US" sz="2300"/>
              <a:t>This situation is very important indeed and applies also to the </a:t>
            </a:r>
            <a:r>
              <a:rPr lang="en-US" sz="2300" i="1"/>
              <a:t>internal stages</a:t>
            </a:r>
            <a:r>
              <a:rPr lang="en-US" sz="2300"/>
              <a:t> of a more complex instrument chain, for example, when coupling a transducer that measures a physical quantity </a:t>
            </a:r>
            <a:r>
              <a:rPr lang="en-US" sz="2300" i="1"/>
              <a:t>A</a:t>
            </a:r>
            <a:r>
              <a:rPr lang="en-US" sz="2300"/>
              <a:t> and outputs a voltage </a:t>
            </a:r>
            <a:r>
              <a:rPr lang="en-US" sz="2300" i="1"/>
              <a:t>V</a:t>
            </a:r>
            <a:r>
              <a:rPr lang="en-US" sz="2300"/>
              <a:t> or a current </a:t>
            </a:r>
            <a:r>
              <a:rPr lang="en-US" sz="2300" i="1"/>
              <a:t>i</a:t>
            </a:r>
            <a:r>
              <a:rPr lang="en-US" sz="2300"/>
              <a:t> to the </a:t>
            </a:r>
            <a:r>
              <a:rPr lang="en-US" sz="2300" i="1"/>
              <a:t>signal processing stage</a:t>
            </a:r>
            <a:r>
              <a:rPr lang="en-US" sz="2300"/>
              <a:t> that follows in the measurement chain …. 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679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83200" y="15427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69810" y="341282"/>
            <a:ext cx="11398848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/>
              <a:t>Some </a:t>
            </a:r>
            <a:r>
              <a:rPr lang="en-US" sz="2400" i="1" dirty="0"/>
              <a:t>numerical means</a:t>
            </a:r>
            <a:r>
              <a:rPr lang="en-US" sz="2400" dirty="0"/>
              <a:t> of expressing the </a:t>
            </a:r>
            <a:r>
              <a:rPr lang="en-US" sz="2400" i="1" dirty="0"/>
              <a:t>loading effect</a:t>
            </a:r>
            <a:r>
              <a:rPr lang="en-US" sz="2400" dirty="0"/>
              <a:t> of the instrument on the measured medium would be helpful in comparing competing instruments at the moment of their choice or purchase !</a:t>
            </a:r>
          </a:p>
          <a:p>
            <a:pPr algn="just">
              <a:lnSpc>
                <a:spcPct val="110000"/>
              </a:lnSpc>
            </a:pP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en-US" sz="2400" dirty="0"/>
              <a:t>One parameter could be the </a:t>
            </a:r>
            <a:r>
              <a:rPr lang="en-US" sz="2400" b="1" i="1" u="sng" dirty="0"/>
              <a:t>insertion</a:t>
            </a:r>
            <a:r>
              <a:rPr lang="en-US" sz="2400" b="1" i="1" dirty="0"/>
              <a:t> or </a:t>
            </a:r>
            <a:r>
              <a:rPr lang="en-US" sz="2400" b="1" i="1" u="sng" dirty="0"/>
              <a:t>connection error</a:t>
            </a:r>
            <a:r>
              <a:rPr lang="en-US" sz="2400" dirty="0"/>
              <a:t> done by the instrument when connecting with the measurand:</a:t>
            </a:r>
          </a:p>
          <a:p>
            <a:pPr algn="just">
              <a:lnSpc>
                <a:spcPct val="110000"/>
              </a:lnSpc>
            </a:pPr>
            <a:endParaRPr lang="en-US" sz="2400" dirty="0"/>
          </a:p>
          <a:p>
            <a:pPr algn="just">
              <a:lnSpc>
                <a:spcPct val="110000"/>
              </a:lnSpc>
            </a:pPr>
            <a:endParaRPr lang="en-US" sz="2400" dirty="0"/>
          </a:p>
          <a:p>
            <a:pPr algn="just">
              <a:lnSpc>
                <a:spcPct val="110000"/>
              </a:lnSpc>
            </a:pPr>
            <a:r>
              <a:rPr lang="en-US" sz="2400" dirty="0"/>
              <a:t>where</a:t>
            </a:r>
            <a:r>
              <a:rPr lang="en-US" sz="2400"/>
              <a:t>:  </a:t>
            </a:r>
            <a:r>
              <a:rPr lang="en-US" sz="2400" i="1"/>
              <a:t>a</a:t>
            </a:r>
            <a:r>
              <a:rPr lang="en-US" sz="2400" i="1" baseline="-25000"/>
              <a:t>b</a:t>
            </a:r>
            <a:r>
              <a:rPr lang="en-US" sz="2400"/>
              <a:t>  </a:t>
            </a:r>
            <a:r>
              <a:rPr lang="en-US" sz="2400" dirty="0"/>
              <a:t>is the numerical value of the measurand “before” the instrument insertion;</a:t>
            </a:r>
          </a:p>
          <a:p>
            <a:pPr algn="just">
              <a:lnSpc>
                <a:spcPct val="110000"/>
              </a:lnSpc>
            </a:pPr>
            <a:r>
              <a:rPr lang="en-US" sz="2400"/>
              <a:t>	  </a:t>
            </a:r>
            <a:r>
              <a:rPr lang="en-US" sz="2400" i="1"/>
              <a:t>a</a:t>
            </a:r>
            <a:r>
              <a:rPr lang="en-US" sz="2400"/>
              <a:t>  </a:t>
            </a:r>
            <a:r>
              <a:rPr lang="en-US" sz="2400" dirty="0"/>
              <a:t>is the numerical value of the measurand “after” the instrument insertion</a:t>
            </a:r>
            <a:r>
              <a:rPr lang="en-US" sz="2400"/>
              <a:t>, 	                	       the </a:t>
            </a:r>
            <a:r>
              <a:rPr lang="en-US" sz="2400" i="1"/>
              <a:t>actual measurement</a:t>
            </a:r>
            <a:r>
              <a:rPr lang="en-US" sz="2400"/>
              <a:t> </a:t>
            </a:r>
            <a:r>
              <a:rPr lang="en-US" sz="2400" dirty="0"/>
              <a:t>returned by the instrument. </a:t>
            </a:r>
          </a:p>
          <a:p>
            <a:pPr algn="just">
              <a:lnSpc>
                <a:spcPct val="110000"/>
              </a:lnSpc>
            </a:pPr>
            <a:endParaRPr lang="en-US" sz="2400" dirty="0"/>
          </a:p>
          <a:p>
            <a:pPr algn="just">
              <a:lnSpc>
                <a:spcPct val="110000"/>
              </a:lnSpc>
            </a:pPr>
            <a:r>
              <a:rPr lang="en-US" sz="2400" dirty="0"/>
              <a:t>Because  </a:t>
            </a:r>
            <a:r>
              <a:rPr lang="en-US" sz="2400" i="1" dirty="0"/>
              <a:t>a</a:t>
            </a:r>
            <a:r>
              <a:rPr lang="en-US" sz="2400" i="1" baseline="-25000" dirty="0"/>
              <a:t>b</a:t>
            </a:r>
            <a:r>
              <a:rPr lang="en-US" sz="2400" dirty="0"/>
              <a:t>  is a value that can NOT be measured, this parameter may seem useless ! </a:t>
            </a:r>
          </a:p>
          <a:p>
            <a:pPr algn="just">
              <a:lnSpc>
                <a:spcPct val="110000"/>
              </a:lnSpc>
            </a:pPr>
            <a:endParaRPr lang="en-US" sz="2400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018492"/>
              </p:ext>
            </p:extLst>
          </p:nvPr>
        </p:nvGraphicFramePr>
        <p:xfrm>
          <a:off x="4868853" y="2377462"/>
          <a:ext cx="2601156" cy="85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307880" imgH="431640" progId="Equation.3">
                  <p:embed/>
                </p:oleObj>
              </mc:Choice>
              <mc:Fallback>
                <p:oleObj name="Equazione" r:id="rId2" imgW="130788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53" y="2377462"/>
                        <a:ext cx="2601156" cy="853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eneratore V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237048"/>
            <a:ext cx="4679318" cy="362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295900" y="432417"/>
            <a:ext cx="661246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ea typeface="Times New Roman" panose="02020603050405020304" pitchFamily="18" charset="0"/>
              </a:rPr>
              <a:t>Before connecting the voltmeter to the terminals we have :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ea typeface="Times New Roman" panose="02020603050405020304" pitchFamily="18" charset="0"/>
              </a:rPr>
              <a:t>V = V</a:t>
            </a:r>
            <a:r>
              <a:rPr lang="en-US" sz="2000" i="1" baseline="-25000" dirty="0">
                <a:ea typeface="Times New Roman" panose="02020603050405020304" pitchFamily="18" charset="0"/>
              </a:rPr>
              <a:t>0</a:t>
            </a:r>
            <a:r>
              <a:rPr lang="en-US" sz="2000" i="1" dirty="0">
                <a:ea typeface="Times New Roman" panose="02020603050405020304" pitchFamily="18" charset="0"/>
              </a:rPr>
              <a:t>	</a:t>
            </a:r>
            <a:r>
              <a:rPr lang="en-US" sz="2000" dirty="0">
                <a:ea typeface="Times New Roman" panose="02020603050405020304" pitchFamily="18" charset="0"/>
              </a:rPr>
              <a:t>		with </a:t>
            </a:r>
            <a:r>
              <a:rPr lang="en-US" sz="2000" i="1" dirty="0">
                <a:ea typeface="Times New Roman" panose="02020603050405020304" pitchFamily="18" charset="0"/>
              </a:rPr>
              <a:t>I = 0 </a:t>
            </a:r>
          </a:p>
          <a:p>
            <a:pPr>
              <a:spcAft>
                <a:spcPts val="600"/>
              </a:spcAft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ea typeface="Times New Roman" panose="02020603050405020304" pitchFamily="18" charset="0"/>
              </a:rPr>
              <a:t>After connecting the voltmeter we have: </a:t>
            </a:r>
          </a:p>
          <a:p>
            <a:pPr>
              <a:spcAft>
                <a:spcPts val="600"/>
              </a:spcAft>
            </a:pPr>
            <a:r>
              <a:rPr lang="it-IT" sz="2000" i="1" dirty="0"/>
              <a:t>V</a:t>
            </a:r>
            <a:r>
              <a:rPr lang="it-IT" sz="2000" i="1" baseline="-25000" dirty="0"/>
              <a:t>0 </a:t>
            </a:r>
            <a:r>
              <a:rPr lang="it-IT" sz="2000" i="1" dirty="0"/>
              <a:t>= (</a:t>
            </a:r>
            <a:r>
              <a:rPr lang="it-IT" sz="2000" i="1" dirty="0" err="1"/>
              <a:t>R</a:t>
            </a:r>
            <a:r>
              <a:rPr lang="it-IT" sz="2000" i="1" baseline="-25000" dirty="0" err="1"/>
              <a:t>i</a:t>
            </a:r>
            <a:r>
              <a:rPr lang="it-IT" sz="2000" i="1" dirty="0"/>
              <a:t> + </a:t>
            </a:r>
            <a:r>
              <a:rPr lang="it-IT" sz="2000" i="1" dirty="0" err="1"/>
              <a:t>R</a:t>
            </a:r>
            <a:r>
              <a:rPr lang="it-IT" sz="2000" i="1" baseline="-25000" dirty="0" err="1"/>
              <a:t>v</a:t>
            </a:r>
            <a:r>
              <a:rPr lang="it-IT" sz="2000" i="1" dirty="0"/>
              <a:t>)·I</a:t>
            </a:r>
            <a:r>
              <a:rPr lang="it-IT" sz="2000" dirty="0"/>
              <a:t> 		with </a:t>
            </a:r>
            <a:r>
              <a:rPr lang="it-IT" sz="2000" i="1" dirty="0"/>
              <a:t>I ≠ 0</a:t>
            </a:r>
            <a:endParaRPr lang="it-IT" sz="2000" dirty="0"/>
          </a:p>
          <a:p>
            <a:pPr>
              <a:spcAft>
                <a:spcPts val="600"/>
              </a:spcAft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ea typeface="Times New Roman" panose="02020603050405020304" pitchFamily="18" charset="0"/>
              </a:rPr>
              <a:t>But the instrument measures:  </a:t>
            </a:r>
          </a:p>
          <a:p>
            <a:pPr>
              <a:spcAft>
                <a:spcPts val="600"/>
              </a:spcAft>
            </a:pPr>
            <a:r>
              <a:rPr lang="it-IT" sz="2000" i="1" dirty="0"/>
              <a:t>V = </a:t>
            </a:r>
            <a:r>
              <a:rPr lang="it-IT" sz="2000" i="1" dirty="0" err="1"/>
              <a:t>R</a:t>
            </a:r>
            <a:r>
              <a:rPr lang="it-IT" sz="2000" i="1" baseline="-25000" dirty="0" err="1"/>
              <a:t>v</a:t>
            </a:r>
            <a:r>
              <a:rPr lang="it-IT" sz="2000" i="1" dirty="0" err="1"/>
              <a:t>·I</a:t>
            </a:r>
            <a:r>
              <a:rPr lang="it-IT" sz="2000" i="1" dirty="0"/>
              <a:t> ≠ V</a:t>
            </a:r>
            <a:r>
              <a:rPr lang="it-IT" sz="2000" i="1" baseline="-25000" dirty="0"/>
              <a:t>0</a:t>
            </a:r>
            <a:endParaRPr lang="it-IT" sz="20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481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1481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07731" y="5011210"/>
            <a:ext cx="117553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>
                <a:ea typeface="Times New Roman" panose="02020603050405020304" pitchFamily="18" charset="0"/>
              </a:rPr>
              <a:t>If </a:t>
            </a:r>
            <a:r>
              <a:rPr lang="en-US" sz="2000" dirty="0">
                <a:ea typeface="Times New Roman" panose="02020603050405020304" pitchFamily="18" charset="0"/>
              </a:rPr>
              <a:t>we wish to keep this error small			we have to design either		      or    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ea typeface="Times New Roman" panose="02020603050405020304" pitchFamily="18" charset="0"/>
              </a:rPr>
              <a:t>Acting on the transducer </a:t>
            </a:r>
            <a:r>
              <a:rPr lang="en-US" sz="2000" i="1" dirty="0">
                <a:ea typeface="Times New Roman" panose="02020603050405020304" pitchFamily="18" charset="0"/>
              </a:rPr>
              <a:t>output resistance</a:t>
            </a:r>
            <a:r>
              <a:rPr lang="en-US" sz="2000" dirty="0">
                <a:ea typeface="Times New Roman" panose="02020603050405020304" pitchFamily="18" charset="0"/>
              </a:rPr>
              <a:t>  </a:t>
            </a:r>
            <a:r>
              <a:rPr lang="en-US" sz="2000" i="1" dirty="0" err="1">
                <a:ea typeface="Times New Roman" panose="02020603050405020304" pitchFamily="18" charset="0"/>
              </a:rPr>
              <a:t>R</a:t>
            </a:r>
            <a:r>
              <a:rPr lang="en-US" sz="2000" i="1" baseline="-25000" dirty="0" err="1">
                <a:ea typeface="Times New Roman" panose="02020603050405020304" pitchFamily="18" charset="0"/>
              </a:rPr>
              <a:t>i</a:t>
            </a:r>
            <a:r>
              <a:rPr lang="en-US" sz="2000" i="1" baseline="-25000" dirty="0">
                <a:ea typeface="Times New Roman" panose="02020603050405020304" pitchFamily="18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</a:rPr>
              <a:t> in not so easy therefore, the preferred way in designing the connection is making the </a:t>
            </a:r>
            <a:r>
              <a:rPr lang="en-US" sz="2000" i="1" dirty="0">
                <a:ea typeface="Times New Roman" panose="02020603050405020304" pitchFamily="18" charset="0"/>
              </a:rPr>
              <a:t>input resistance  </a:t>
            </a:r>
            <a:r>
              <a:rPr lang="en-US" sz="2000" i="1" dirty="0" err="1">
                <a:ea typeface="Times New Roman" panose="02020603050405020304" pitchFamily="18" charset="0"/>
              </a:rPr>
              <a:t>R</a:t>
            </a:r>
            <a:r>
              <a:rPr lang="en-US" sz="2000" i="1" baseline="-25000" dirty="0" err="1">
                <a:ea typeface="Times New Roman" panose="02020603050405020304" pitchFamily="18" charset="0"/>
              </a:rPr>
              <a:t>v</a:t>
            </a:r>
            <a:r>
              <a:rPr lang="en-US" sz="2000" baseline="-25000" dirty="0">
                <a:ea typeface="Times New Roman" panose="02020603050405020304" pitchFamily="18" charset="0"/>
              </a:rPr>
              <a:t>  </a:t>
            </a:r>
            <a:r>
              <a:rPr lang="en-US" sz="2000" dirty="0">
                <a:ea typeface="Times New Roman" panose="02020603050405020304" pitchFamily="18" charset="0"/>
              </a:rPr>
              <a:t>of the signal processing stage (voltmeter) very big !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This choice prevents the </a:t>
            </a:r>
            <a:r>
              <a:rPr lang="en-US" sz="2000">
                <a:solidFill>
                  <a:srgbClr val="C00000"/>
                </a:solidFill>
                <a:ea typeface="Times New Roman" panose="02020603050405020304" pitchFamily="18" charset="0"/>
              </a:rPr>
              <a:t>signal </a:t>
            </a:r>
            <a:r>
              <a:rPr lang="en-US" sz="2000" i="1">
                <a:solidFill>
                  <a:srgbClr val="C00000"/>
                </a:solidFill>
                <a:ea typeface="Times New Roman" panose="02020603050405020304" pitchFamily="18" charset="0"/>
              </a:rPr>
              <a:t>V,</a:t>
            </a:r>
            <a:r>
              <a:rPr lang="en-US" sz="200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which carries the “information” about </a:t>
            </a:r>
            <a:r>
              <a:rPr lang="en-US" sz="2000">
                <a:solidFill>
                  <a:srgbClr val="C00000"/>
                </a:solidFill>
                <a:ea typeface="Times New Roman" panose="02020603050405020304" pitchFamily="18" charset="0"/>
              </a:rPr>
              <a:t>the measurement, 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to degrade further ! 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752107"/>
              </p:ext>
            </p:extLst>
          </p:nvPr>
        </p:nvGraphicFramePr>
        <p:xfrm>
          <a:off x="5308969" y="3833668"/>
          <a:ext cx="5581411" cy="105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3289300" imgH="622300" progId="Equation.3">
                  <p:embed/>
                </p:oleObj>
              </mc:Choice>
              <mc:Fallback>
                <p:oleObj name="Equazione" r:id="rId3" imgW="3289300" imgH="622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969" y="3833668"/>
                        <a:ext cx="5581411" cy="1051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251691"/>
              </p:ext>
            </p:extLst>
          </p:nvPr>
        </p:nvGraphicFramePr>
        <p:xfrm>
          <a:off x="4422531" y="4992238"/>
          <a:ext cx="1011654" cy="43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533169" imgH="228501" progId="Equation.3">
                  <p:embed/>
                </p:oleObj>
              </mc:Choice>
              <mc:Fallback>
                <p:oleObj name="Equazione" r:id="rId5" imgW="533169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531" y="4992238"/>
                        <a:ext cx="1011654" cy="433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039425"/>
              </p:ext>
            </p:extLst>
          </p:nvPr>
        </p:nvGraphicFramePr>
        <p:xfrm>
          <a:off x="8664818" y="5026689"/>
          <a:ext cx="993531" cy="433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7" imgW="520700" imgH="228600" progId="Equation.3">
                  <p:embed/>
                </p:oleObj>
              </mc:Choice>
              <mc:Fallback>
                <p:oleObj name="Equazione" r:id="rId7" imgW="5207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4818" y="5026689"/>
                        <a:ext cx="993531" cy="4335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50990"/>
              </p:ext>
            </p:extLst>
          </p:nvPr>
        </p:nvGraphicFramePr>
        <p:xfrm>
          <a:off x="10414873" y="5022942"/>
          <a:ext cx="891649" cy="436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9" imgW="469900" imgH="228600" progId="Equation.3">
                  <p:embed/>
                </p:oleObj>
              </mc:Choice>
              <mc:Fallback>
                <p:oleObj name="Equazione" r:id="rId9" imgW="4699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873" y="5022942"/>
                        <a:ext cx="891649" cy="436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78711" y="93900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Example I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476595" y="4010575"/>
            <a:ext cx="3724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ea typeface="Times New Roman" panose="02020603050405020304" pitchFamily="18" charset="0"/>
              </a:rPr>
              <a:t>We do a “</a:t>
            </a:r>
            <a:r>
              <a:rPr lang="en-US" sz="2400" b="1" i="1">
                <a:ea typeface="Times New Roman" panose="02020603050405020304" pitchFamily="18" charset="0"/>
              </a:rPr>
              <a:t>connection error” </a:t>
            </a:r>
            <a:endParaRPr lang="en-US" sz="2400" b="1" i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082758"/>
              </p:ext>
            </p:extLst>
          </p:nvPr>
        </p:nvGraphicFramePr>
        <p:xfrm>
          <a:off x="421214" y="488950"/>
          <a:ext cx="1020236" cy="956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431613" imgH="393529" progId="Equation.3">
                  <p:embed/>
                </p:oleObj>
              </mc:Choice>
              <mc:Fallback>
                <p:oleObj name="Equazione" r:id="rId2" imgW="431613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14" y="488950"/>
                        <a:ext cx="1020236" cy="956471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657350" y="215923"/>
            <a:ext cx="988695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property </a:t>
            </a:r>
            <a:r>
              <a:rPr lang="en-US" sz="2400" b="1" dirty="0"/>
              <a:t>A</a:t>
            </a:r>
            <a:r>
              <a:rPr lang="en-US" sz="2400" dirty="0"/>
              <a:t> is called:  </a:t>
            </a:r>
            <a:r>
              <a:rPr lang="en-US" sz="2400" b="1" dirty="0"/>
              <a:t>«</a:t>
            </a:r>
            <a:r>
              <a:rPr lang="en-US" sz="2400" b="1"/>
              <a:t>measurand», </a:t>
            </a:r>
            <a:r>
              <a:rPr lang="en-US" sz="2400"/>
              <a:t>the </a:t>
            </a:r>
            <a:r>
              <a:rPr lang="en-US" sz="2400" dirty="0"/>
              <a:t>reference property </a:t>
            </a:r>
            <a:r>
              <a:rPr lang="en-US" sz="2400" b="1" dirty="0"/>
              <a:t>U</a:t>
            </a:r>
            <a:r>
              <a:rPr lang="en-US" sz="2400" dirty="0"/>
              <a:t> is the </a:t>
            </a:r>
            <a:r>
              <a:rPr lang="en-US" sz="2400" b="1" dirty="0"/>
              <a:t>«measurement unit»</a:t>
            </a:r>
            <a:r>
              <a:rPr lang="en-US" sz="2400" dirty="0"/>
              <a:t>  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ratio between </a:t>
            </a:r>
            <a:r>
              <a:rPr lang="en-US" sz="2400" b="1" dirty="0"/>
              <a:t>A</a:t>
            </a:r>
            <a:r>
              <a:rPr lang="en-US" sz="2400" dirty="0"/>
              <a:t> and </a:t>
            </a:r>
            <a:r>
              <a:rPr lang="en-US" sz="2400" b="1" dirty="0"/>
              <a:t>U</a:t>
            </a:r>
            <a:r>
              <a:rPr lang="en-US" sz="2400" dirty="0"/>
              <a:t> today is </a:t>
            </a:r>
            <a:r>
              <a:rPr lang="en-US" sz="2400" i="1" dirty="0"/>
              <a:t>always</a:t>
            </a:r>
            <a:r>
              <a:rPr lang="en-US" sz="2400" dirty="0"/>
              <a:t> performed by a calibrated instrument  !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measurement </a:t>
            </a:r>
            <a:r>
              <a:rPr lang="en-US" sz="2400" b="1" dirty="0"/>
              <a:t>a</a:t>
            </a:r>
            <a:r>
              <a:rPr lang="en-US" sz="2400" dirty="0"/>
              <a:t> expresses the </a:t>
            </a:r>
            <a:r>
              <a:rPr lang="en-US" sz="2400" u="sng" dirty="0"/>
              <a:t>amplitude</a:t>
            </a:r>
            <a:r>
              <a:rPr lang="en-US" sz="2400" dirty="0"/>
              <a:t> or </a:t>
            </a:r>
            <a:r>
              <a:rPr lang="en-US" sz="2400" u="sng" dirty="0"/>
              <a:t>intensity</a:t>
            </a:r>
            <a:r>
              <a:rPr lang="en-US" sz="2400" dirty="0"/>
              <a:t> of the property </a:t>
            </a:r>
            <a:r>
              <a:rPr lang="en-US" sz="2400" b="1" dirty="0"/>
              <a:t>A</a:t>
            </a:r>
            <a:r>
              <a:rPr lang="en-US" sz="2400" dirty="0"/>
              <a:t> we </a:t>
            </a:r>
            <a:r>
              <a:rPr lang="en-US" sz="2400"/>
              <a:t>are studying</a:t>
            </a:r>
            <a:endParaRPr lang="en-US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5116" y="5676725"/>
            <a:ext cx="1118176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>
                <a:solidFill>
                  <a:srgbClr val="FF0000"/>
                </a:solidFill>
              </a:rPr>
              <a:t>Measurements </a:t>
            </a:r>
            <a:r>
              <a:rPr lang="en-US" sz="2400" dirty="0">
                <a:solidFill>
                  <a:srgbClr val="FF0000"/>
                </a:solidFill>
              </a:rPr>
              <a:t>with </a:t>
            </a:r>
            <a:r>
              <a:rPr lang="en-US" sz="2400" b="1" i="1" dirty="0">
                <a:solidFill>
                  <a:srgbClr val="FF0000"/>
                </a:solidFill>
              </a:rPr>
              <a:t>calibrated </a:t>
            </a:r>
            <a:r>
              <a:rPr lang="en-US" sz="2400" b="1" i="1">
                <a:solidFill>
                  <a:srgbClr val="FF0000"/>
                </a:solidFill>
              </a:rPr>
              <a:t>instruments</a:t>
            </a:r>
            <a:r>
              <a:rPr lang="en-US" sz="2400">
                <a:solidFill>
                  <a:srgbClr val="FF0000"/>
                </a:solidFill>
              </a:rPr>
              <a:t>: by </a:t>
            </a:r>
            <a:r>
              <a:rPr lang="en-US" sz="2400" dirty="0">
                <a:solidFill>
                  <a:srgbClr val="FF0000"/>
                </a:solidFill>
              </a:rPr>
              <a:t>far the majority of the measurements </a:t>
            </a:r>
            <a:r>
              <a:rPr lang="en-US" sz="2400">
                <a:solidFill>
                  <a:srgbClr val="FF0000"/>
                </a:solidFill>
              </a:rPr>
              <a:t>performed today. </a:t>
            </a:r>
            <a:r>
              <a:rPr lang="en-US" sz="2400" b="1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instrument </a:t>
            </a:r>
            <a:r>
              <a:rPr lang="en-US" sz="2400" b="1">
                <a:solidFill>
                  <a:srgbClr val="FF0000"/>
                </a:solidFill>
              </a:rPr>
              <a:t>has the </a:t>
            </a:r>
            <a:r>
              <a:rPr lang="en-US" sz="2400" b="1" dirty="0">
                <a:solidFill>
                  <a:srgbClr val="FF0000"/>
                </a:solidFill>
              </a:rPr>
              <a:t>unit </a:t>
            </a:r>
            <a:r>
              <a:rPr lang="en-US" sz="2400" b="1">
                <a:solidFill>
                  <a:srgbClr val="FF0000"/>
                </a:solidFill>
              </a:rPr>
              <a:t>U memorized inside </a:t>
            </a:r>
            <a:r>
              <a:rPr lang="en-US" sz="2400">
                <a:solidFill>
                  <a:srgbClr val="FF0000"/>
                </a:solidFill>
              </a:rPr>
              <a:t>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26031" y="3181175"/>
            <a:ext cx="1118176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 i="1" dirty="0"/>
              <a:t>Direct</a:t>
            </a:r>
            <a:r>
              <a:rPr lang="en-US" sz="2400" dirty="0"/>
              <a:t> measurements:</a:t>
            </a:r>
            <a:r>
              <a:rPr lang="en-US" sz="2400"/>
              <a:t>	 when </a:t>
            </a:r>
            <a:r>
              <a:rPr lang="en-US" sz="2400" dirty="0"/>
              <a:t>there is a direct comparison between the </a:t>
            </a:r>
            <a:r>
              <a:rPr lang="en-US" sz="2400" b="1" dirty="0"/>
              <a:t>measurand A</a:t>
            </a:r>
            <a:r>
              <a:rPr lang="en-US" sz="2400" dirty="0"/>
              <a:t> and </a:t>
            </a:r>
            <a:r>
              <a:rPr lang="en-US" sz="2400"/>
              <a:t>the </a:t>
            </a:r>
            <a:r>
              <a:rPr lang="en-US" sz="2400" b="1"/>
              <a:t>unit </a:t>
            </a:r>
            <a:r>
              <a:rPr lang="en-US" sz="2400" b="1" dirty="0"/>
              <a:t>U</a:t>
            </a:r>
          </a:p>
          <a:p>
            <a:pPr algn="just">
              <a:lnSpc>
                <a:spcPct val="110000"/>
              </a:lnSpc>
            </a:pPr>
            <a:r>
              <a:rPr lang="en-US" sz="2400" i="1"/>
              <a:t>Indirect</a:t>
            </a:r>
            <a:r>
              <a:rPr lang="en-US" sz="2400"/>
              <a:t> measurements: when </a:t>
            </a:r>
            <a:r>
              <a:rPr lang="en-US" sz="2400" dirty="0"/>
              <a:t>a physical law is applied to measure quantities other than the </a:t>
            </a:r>
            <a:r>
              <a:rPr lang="en-US" sz="2400"/>
              <a:t>one we are interested in: 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n-US" sz="2400"/>
              <a:t>	i.e. </a:t>
            </a:r>
            <a:r>
              <a:rPr lang="en-US" sz="2400" dirty="0"/>
              <a:t>measuring a </a:t>
            </a:r>
            <a:r>
              <a:rPr lang="en-US" sz="2400" u="sng" dirty="0"/>
              <a:t>velocity</a:t>
            </a:r>
            <a:r>
              <a:rPr lang="en-US" sz="2400" dirty="0"/>
              <a:t>  </a:t>
            </a:r>
            <a:r>
              <a:rPr lang="en-US" sz="2400" i="1" dirty="0"/>
              <a:t>v = x/t  </a:t>
            </a:r>
            <a:r>
              <a:rPr lang="en-US" sz="2400" dirty="0"/>
              <a:t>by measuring </a:t>
            </a:r>
            <a:r>
              <a:rPr lang="en-US" sz="2400"/>
              <a:t>a </a:t>
            </a:r>
            <a:r>
              <a:rPr lang="en-US" sz="2400" u="sng"/>
              <a:t>distance</a:t>
            </a:r>
            <a:r>
              <a:rPr lang="en-US" sz="2400"/>
              <a:t> </a:t>
            </a:r>
            <a:r>
              <a:rPr lang="en-US" sz="2400" i="1"/>
              <a:t>x</a:t>
            </a:r>
            <a:r>
              <a:rPr lang="en-US" sz="2400"/>
              <a:t> and </a:t>
            </a:r>
            <a:r>
              <a:rPr lang="en-US" sz="2400" u="sng"/>
              <a:t>time</a:t>
            </a:r>
            <a:r>
              <a:rPr lang="en-US" sz="2400"/>
              <a:t> </a:t>
            </a:r>
            <a:r>
              <a:rPr lang="en-US" sz="2400" i="1"/>
              <a:t>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eneratore I (7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2300" r="811" b="5693"/>
          <a:stretch/>
        </p:blipFill>
        <p:spPr bwMode="auto">
          <a:xfrm>
            <a:off x="434061" y="428625"/>
            <a:ext cx="4161545" cy="324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853854" y="24178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5287107" y="337011"/>
            <a:ext cx="6896101" cy="2831544"/>
            <a:chOff x="5295899" y="424931"/>
            <a:chExt cx="6896101" cy="2831544"/>
          </a:xfrm>
        </p:grpSpPr>
        <p:sp>
          <p:nvSpPr>
            <p:cNvPr id="3" name="Rettangolo 2"/>
            <p:cNvSpPr/>
            <p:nvPr/>
          </p:nvSpPr>
          <p:spPr>
            <a:xfrm>
              <a:off x="5295899" y="424931"/>
              <a:ext cx="6896101" cy="283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ea typeface="Times New Roman" panose="02020603050405020304" pitchFamily="18" charset="0"/>
                </a:rPr>
                <a:t>Before connecting the ammeter to the terminals we have :</a:t>
              </a:r>
            </a:p>
            <a:p>
              <a:pPr>
                <a:spcAft>
                  <a:spcPts val="600"/>
                </a:spcAft>
              </a:pPr>
              <a:r>
                <a:rPr lang="en-US" sz="2000" i="1" dirty="0">
                  <a:ea typeface="Times New Roman" panose="02020603050405020304" pitchFamily="18" charset="0"/>
                </a:rPr>
                <a:t>I</a:t>
              </a:r>
              <a:r>
                <a:rPr lang="en-US" sz="2000" i="1" baseline="-25000" dirty="0">
                  <a:ea typeface="Times New Roman" panose="02020603050405020304" pitchFamily="18" charset="0"/>
                </a:rPr>
                <a:t>0</a:t>
              </a:r>
              <a:r>
                <a:rPr lang="en-US" sz="2000" i="1" dirty="0">
                  <a:ea typeface="Times New Roman" panose="02020603050405020304" pitchFamily="18" charset="0"/>
                </a:rPr>
                <a:t> = I</a:t>
              </a:r>
              <a:r>
                <a:rPr lang="en-US" sz="2000" i="1" baseline="-25000" dirty="0">
                  <a:ea typeface="Times New Roman" panose="02020603050405020304" pitchFamily="18" charset="0"/>
                </a:rPr>
                <a:t>i</a:t>
              </a:r>
              <a:r>
                <a:rPr lang="en-US" sz="2000" i="1" dirty="0">
                  <a:ea typeface="Times New Roman" panose="02020603050405020304" pitchFamily="18" charset="0"/>
                </a:rPr>
                <a:t>	</a:t>
              </a:r>
              <a:r>
                <a:rPr lang="en-US" sz="2000" dirty="0">
                  <a:ea typeface="Times New Roman" panose="02020603050405020304" pitchFamily="18" charset="0"/>
                </a:rPr>
                <a:t>		with 	</a:t>
              </a:r>
              <a:r>
                <a:rPr lang="en-US" sz="2000" i="1" dirty="0">
                  <a:ea typeface="Times New Roman" panose="02020603050405020304" pitchFamily="18" charset="0"/>
                </a:rPr>
                <a:t>I = 0 </a:t>
              </a:r>
            </a:p>
            <a:p>
              <a:pPr>
                <a:spcAft>
                  <a:spcPts val="600"/>
                </a:spcAft>
              </a:pPr>
              <a:endParaRPr lang="en-US" sz="1100" dirty="0">
                <a:effectLst/>
                <a:ea typeface="Times New Roman" panose="02020603050405020304" pitchFamily="18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2000" dirty="0">
                  <a:ea typeface="Times New Roman" panose="02020603050405020304" pitchFamily="18" charset="0"/>
                </a:rPr>
                <a:t>After connecting the ammeter we have: </a:t>
              </a:r>
            </a:p>
            <a:p>
              <a:pPr>
                <a:spcAft>
                  <a:spcPts val="600"/>
                </a:spcAft>
              </a:pPr>
              <a:r>
                <a:rPr lang="it-IT" sz="2000" i="1" dirty="0"/>
                <a:t>I</a:t>
              </a:r>
              <a:r>
                <a:rPr lang="it-IT" sz="2000" i="1" baseline="-25000" dirty="0"/>
                <a:t>0 </a:t>
              </a:r>
              <a:r>
                <a:rPr lang="it-IT" sz="2000" i="1" dirty="0"/>
                <a:t>= </a:t>
              </a:r>
              <a:r>
                <a:rPr lang="it-IT" sz="2000" i="1" dirty="0" err="1"/>
                <a:t>I</a:t>
              </a:r>
              <a:r>
                <a:rPr lang="it-IT" sz="2000" i="1" baseline="-25000" dirty="0" err="1"/>
                <a:t>i</a:t>
              </a:r>
              <a:r>
                <a:rPr lang="it-IT" sz="2000" i="1" dirty="0"/>
                <a:t> + I	</a:t>
              </a:r>
              <a:r>
                <a:rPr lang="it-IT" sz="2000" dirty="0"/>
                <a:t> 		with </a:t>
              </a:r>
              <a:endParaRPr lang="it-IT" sz="2000" baseline="-25000" dirty="0"/>
            </a:p>
            <a:p>
              <a:pPr>
                <a:spcAft>
                  <a:spcPts val="600"/>
                </a:spcAft>
              </a:pPr>
              <a:endParaRPr lang="en-US" sz="1100" dirty="0">
                <a:effectLst/>
                <a:ea typeface="Times New Roman" panose="02020603050405020304" pitchFamily="18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2000" dirty="0">
                  <a:ea typeface="Times New Roman" panose="02020603050405020304" pitchFamily="18" charset="0"/>
                </a:rPr>
                <a:t>And the instrument measures:  </a:t>
              </a:r>
            </a:p>
            <a:p>
              <a:pPr>
                <a:spcAft>
                  <a:spcPts val="600"/>
                </a:spcAft>
              </a:pPr>
              <a:r>
                <a:rPr lang="it-IT" sz="2000" i="1" dirty="0"/>
                <a:t>I ≠ I</a:t>
              </a:r>
              <a:r>
                <a:rPr lang="it-IT" sz="2000" i="1" baseline="-25000" dirty="0"/>
                <a:t>0</a:t>
              </a:r>
              <a:endParaRPr lang="it-IT" sz="2000" dirty="0"/>
            </a:p>
          </p:txBody>
        </p:sp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7617212"/>
                </p:ext>
              </p:extLst>
            </p:nvPr>
          </p:nvGraphicFramePr>
          <p:xfrm>
            <a:off x="8990865" y="1722919"/>
            <a:ext cx="738555" cy="692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457200" imgH="431800" progId="Equation.3">
                    <p:embed/>
                  </p:oleObj>
                </mc:Choice>
                <mc:Fallback>
                  <p:oleObj name="Equazione" r:id="rId4" imgW="457200" imgH="431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0865" y="1722919"/>
                          <a:ext cx="738555" cy="69239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428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128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3718760" y="62063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73075" y="5866028"/>
            <a:ext cx="4679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>
                <a:ea typeface="Times New Roman" panose="02020603050405020304" pitchFamily="18" charset="0"/>
              </a:rPr>
              <a:t>And </a:t>
            </a:r>
            <a:r>
              <a:rPr lang="en-US" sz="2000" dirty="0">
                <a:ea typeface="Times New Roman" panose="02020603050405020304" pitchFamily="18" charset="0"/>
              </a:rPr>
              <a:t>the connection error </a:t>
            </a:r>
            <a:r>
              <a:rPr lang="en-US" sz="2000">
                <a:ea typeface="Times New Roman" panose="02020603050405020304" pitchFamily="18" charset="0"/>
              </a:rPr>
              <a:t>becomes :</a:t>
            </a:r>
            <a:endParaRPr lang="en-US" sz="2000" dirty="0">
              <a:ea typeface="Times New Roman" panose="02020603050405020304" pitchFamily="18" charset="0"/>
            </a:endParaRPr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686832"/>
              </p:ext>
            </p:extLst>
          </p:nvPr>
        </p:nvGraphicFramePr>
        <p:xfrm>
          <a:off x="9640993" y="3198232"/>
          <a:ext cx="2049224" cy="70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244600" imgH="431800" progId="Equation.3">
                  <p:embed/>
                </p:oleObj>
              </mc:Choice>
              <mc:Fallback>
                <p:oleObj name="Equazione" r:id="rId6" imgW="12446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0993" y="3198232"/>
                        <a:ext cx="2049224" cy="703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20232"/>
              </p:ext>
            </p:extLst>
          </p:nvPr>
        </p:nvGraphicFramePr>
        <p:xfrm>
          <a:off x="7021131" y="3995200"/>
          <a:ext cx="1560636" cy="731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914400" imgH="431800" progId="Equation.3">
                  <p:embed/>
                </p:oleObj>
              </mc:Choice>
              <mc:Fallback>
                <p:oleObj name="Equazione" r:id="rId8" imgW="9144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131" y="3995200"/>
                        <a:ext cx="1560636" cy="731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758551"/>
              </p:ext>
            </p:extLst>
          </p:nvPr>
        </p:nvGraphicFramePr>
        <p:xfrm>
          <a:off x="1876361" y="4805673"/>
          <a:ext cx="1758075" cy="753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002865" imgH="431613" progId="Equation.3">
                  <p:embed/>
                </p:oleObj>
              </mc:Choice>
              <mc:Fallback>
                <p:oleObj name="Equazione" r:id="rId10" imgW="1002865" imgH="43161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361" y="4805673"/>
                        <a:ext cx="1758075" cy="7534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07871"/>
              </p:ext>
            </p:extLst>
          </p:nvPr>
        </p:nvGraphicFramePr>
        <p:xfrm>
          <a:off x="4962668" y="4789160"/>
          <a:ext cx="1618418" cy="78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888614" imgH="431613" progId="Equation.3">
                  <p:embed/>
                </p:oleObj>
              </mc:Choice>
              <mc:Fallback>
                <p:oleObj name="Equazione" r:id="rId12" imgW="888614" imgH="4316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668" y="4789160"/>
                        <a:ext cx="1618418" cy="783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520039"/>
              </p:ext>
            </p:extLst>
          </p:nvPr>
        </p:nvGraphicFramePr>
        <p:xfrm>
          <a:off x="7563860" y="4788296"/>
          <a:ext cx="1390025" cy="71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825500" imgH="431800" progId="Equation.3">
                  <p:embed/>
                </p:oleObj>
              </mc:Choice>
              <mc:Fallback>
                <p:oleObj name="Equazione" r:id="rId14" imgW="8255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860" y="4788296"/>
                        <a:ext cx="1390025" cy="7189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947032"/>
              </p:ext>
            </p:extLst>
          </p:nvPr>
        </p:nvGraphicFramePr>
        <p:xfrm>
          <a:off x="4803019" y="5693992"/>
          <a:ext cx="5967268" cy="102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6" imgW="3644900" imgH="622300" progId="Equation.3">
                  <p:embed/>
                </p:oleObj>
              </mc:Choice>
              <mc:Fallback>
                <p:oleObj name="Equazione" r:id="rId16" imgW="3644900" imgH="6223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019" y="5693992"/>
                        <a:ext cx="5967268" cy="1024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ttangolo 2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178711" y="93900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Example II</a:t>
            </a:r>
            <a:endParaRPr lang="it-IT" sz="2400" b="1" dirty="0"/>
          </a:p>
        </p:txBody>
      </p:sp>
      <p:sp>
        <p:nvSpPr>
          <p:cNvPr id="7" name="Rettangolo 6"/>
          <p:cNvSpPr/>
          <p:nvPr/>
        </p:nvSpPr>
        <p:spPr>
          <a:xfrm>
            <a:off x="5056468" y="3328315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ea typeface="Times New Roman" panose="02020603050405020304" pitchFamily="18" charset="0"/>
              </a:rPr>
              <a:t>We do a </a:t>
            </a:r>
            <a:r>
              <a:rPr lang="en-US" sz="2400" b="1">
                <a:ea typeface="Times New Roman" panose="02020603050405020304" pitchFamily="18" charset="0"/>
              </a:rPr>
              <a:t>“</a:t>
            </a:r>
            <a:r>
              <a:rPr lang="en-US" sz="2400" b="1" i="1">
                <a:ea typeface="Times New Roman" panose="02020603050405020304" pitchFamily="18" charset="0"/>
              </a:rPr>
              <a:t>connection error” 	</a:t>
            </a:r>
            <a:endParaRPr lang="it-IT" sz="2400"/>
          </a:p>
        </p:txBody>
      </p:sp>
      <p:sp>
        <p:nvSpPr>
          <p:cNvPr id="29" name="Rettangolo 28"/>
          <p:cNvSpPr/>
          <p:nvPr/>
        </p:nvSpPr>
        <p:spPr>
          <a:xfrm>
            <a:off x="331100" y="4141867"/>
            <a:ext cx="6276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ea typeface="Times New Roman" panose="02020603050405020304" pitchFamily="18" charset="0"/>
              </a:rPr>
              <a:t>Since the two resistors are now in a parallel configuration: </a:t>
            </a:r>
            <a:endParaRPr lang="it-IT" sz="2000"/>
          </a:p>
        </p:txBody>
      </p:sp>
      <p:sp>
        <p:nvSpPr>
          <p:cNvPr id="9" name="Rettangolo 8"/>
          <p:cNvSpPr/>
          <p:nvPr/>
        </p:nvSpPr>
        <p:spPr>
          <a:xfrm>
            <a:off x="346149" y="4920685"/>
            <a:ext cx="1391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>
                <a:ea typeface="Times New Roman" panose="02020603050405020304" pitchFamily="18" charset="0"/>
              </a:rPr>
              <a:t>Therefore : </a:t>
            </a:r>
            <a:endParaRPr lang="en-US" sz="2000" dirty="0">
              <a:ea typeface="Times New Roman" panose="02020603050405020304" pitchFamily="18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8934453" y="1638297"/>
            <a:ext cx="995364" cy="700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899" name="Picture 539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r="72588"/>
          <a:stretch/>
        </p:blipFill>
        <p:spPr bwMode="auto">
          <a:xfrm>
            <a:off x="3657599" y="4743495"/>
            <a:ext cx="266700" cy="8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39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13"/>
          <a:stretch/>
        </p:blipFill>
        <p:spPr bwMode="auto">
          <a:xfrm>
            <a:off x="3890958" y="4769244"/>
            <a:ext cx="243389" cy="8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ttore 2 11"/>
          <p:cNvCxnSpPr/>
          <p:nvPr/>
        </p:nvCxnSpPr>
        <p:spPr>
          <a:xfrm>
            <a:off x="6862763" y="5125503"/>
            <a:ext cx="433387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29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1053" y="432853"/>
            <a:ext cx="1131423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ea typeface="Times New Roman" panose="02020603050405020304" pitchFamily="18" charset="0"/>
              </a:rPr>
              <a:t>If we wish to keep this error small			we have to design either		      or    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ea typeface="Times New Roman" panose="02020603050405020304" pitchFamily="18" charset="0"/>
              </a:rPr>
              <a:t>Having at disposal a current generator with a big </a:t>
            </a:r>
            <a:r>
              <a:rPr lang="en-US" sz="2000" i="1" dirty="0">
                <a:ea typeface="Times New Roman" panose="02020603050405020304" pitchFamily="18" charset="0"/>
              </a:rPr>
              <a:t>internal short-circuit resistance  </a:t>
            </a:r>
            <a:r>
              <a:rPr lang="en-US" sz="2000" i="1" dirty="0" err="1">
                <a:ea typeface="Times New Roman" panose="02020603050405020304" pitchFamily="18" charset="0"/>
              </a:rPr>
              <a:t>R</a:t>
            </a:r>
            <a:r>
              <a:rPr lang="en-US" sz="2000" i="1" baseline="-25000" dirty="0" err="1">
                <a:ea typeface="Times New Roman" panose="02020603050405020304" pitchFamily="18" charset="0"/>
              </a:rPr>
              <a:t>i</a:t>
            </a:r>
            <a:r>
              <a:rPr lang="en-US" sz="2000" i="1" baseline="-25000" dirty="0">
                <a:ea typeface="Times New Roman" panose="02020603050405020304" pitchFamily="18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</a:rPr>
              <a:t> is advisable but not so easy to obtain from a transducer which outputs a current therefore, the preferred way in designing </a:t>
            </a:r>
            <a:r>
              <a:rPr lang="en-US" sz="2000">
                <a:ea typeface="Times New Roman" panose="02020603050405020304" pitchFamily="18" charset="0"/>
              </a:rPr>
              <a:t>the two-stage </a:t>
            </a:r>
            <a:r>
              <a:rPr lang="en-US" sz="2000" dirty="0">
                <a:ea typeface="Times New Roman" panose="02020603050405020304" pitchFamily="18" charset="0"/>
              </a:rPr>
              <a:t>connection is making the </a:t>
            </a:r>
            <a:r>
              <a:rPr lang="en-US" sz="2000" i="1" dirty="0">
                <a:ea typeface="Times New Roman" panose="02020603050405020304" pitchFamily="18" charset="0"/>
              </a:rPr>
              <a:t>input resistance  R</a:t>
            </a:r>
            <a:r>
              <a:rPr lang="en-US" sz="2000" i="1" baseline="-25000" dirty="0">
                <a:ea typeface="Times New Roman" panose="02020603050405020304" pitchFamily="18" charset="0"/>
              </a:rPr>
              <a:t>a</a:t>
            </a:r>
            <a:r>
              <a:rPr lang="en-US" sz="2000" baseline="-25000" dirty="0">
                <a:ea typeface="Times New Roman" panose="02020603050405020304" pitchFamily="18" charset="0"/>
              </a:rPr>
              <a:t>  </a:t>
            </a:r>
            <a:r>
              <a:rPr lang="en-US" sz="2000" dirty="0">
                <a:ea typeface="Times New Roman" panose="02020603050405020304" pitchFamily="18" charset="0"/>
              </a:rPr>
              <a:t>of the signal processing stage (ammeter) very small !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This choice prevents </a:t>
            </a:r>
            <a:r>
              <a:rPr lang="en-US" sz="2000">
                <a:solidFill>
                  <a:srgbClr val="C00000"/>
                </a:solidFill>
                <a:ea typeface="Times New Roman" panose="02020603050405020304" pitchFamily="18" charset="0"/>
              </a:rPr>
              <a:t>the signal I, that 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carries the “information” on </a:t>
            </a:r>
            <a:r>
              <a:rPr lang="en-US" sz="2000">
                <a:solidFill>
                  <a:srgbClr val="C00000"/>
                </a:solidFill>
                <a:ea typeface="Times New Roman" panose="02020603050405020304" pitchFamily="18" charset="0"/>
              </a:rPr>
              <a:t>the measurement, 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to degrade further !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341816"/>
              </p:ext>
            </p:extLst>
          </p:nvPr>
        </p:nvGraphicFramePr>
        <p:xfrm>
          <a:off x="4327667" y="480483"/>
          <a:ext cx="1011654" cy="43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533169" imgH="228501" progId="Equation.3">
                  <p:embed/>
                </p:oleObj>
              </mc:Choice>
              <mc:Fallback>
                <p:oleObj name="Equazione" r:id="rId2" imgW="5331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667" y="480483"/>
                        <a:ext cx="1011654" cy="433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225657"/>
              </p:ext>
            </p:extLst>
          </p:nvPr>
        </p:nvGraphicFramePr>
        <p:xfrm>
          <a:off x="8648823" y="499535"/>
          <a:ext cx="9683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507960" imgH="228600" progId="Equation.3">
                  <p:embed/>
                </p:oleObj>
              </mc:Choice>
              <mc:Fallback>
                <p:oleObj name="Equazione" r:id="rId4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8823" y="499535"/>
                        <a:ext cx="968375" cy="43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41895"/>
              </p:ext>
            </p:extLst>
          </p:nvPr>
        </p:nvGraphicFramePr>
        <p:xfrm>
          <a:off x="10457352" y="485246"/>
          <a:ext cx="939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495000" imgH="228600" progId="Equation.3">
                  <p:embed/>
                </p:oleObj>
              </mc:Choice>
              <mc:Fallback>
                <p:oleObj name="Equazione" r:id="rId6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7352" y="485246"/>
                        <a:ext cx="939800" cy="436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57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3184" y="510019"/>
            <a:ext cx="105185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Direct</a:t>
            </a:r>
            <a:r>
              <a:rPr lang="en-US" sz="2400" dirty="0"/>
              <a:t> instruments : </a:t>
            </a:r>
            <a:r>
              <a:rPr lang="en-US" sz="2400"/>
              <a:t>	(they do not transform the physical quantity - only </a:t>
            </a:r>
            <a:r>
              <a:rPr lang="en-US" sz="2400" dirty="0"/>
              <a:t>very few) </a:t>
            </a:r>
          </a:p>
          <a:p>
            <a:endParaRPr lang="en-US" sz="2400" dirty="0"/>
          </a:p>
          <a:p>
            <a:endParaRPr lang="en-US" sz="2400" i="1"/>
          </a:p>
          <a:p>
            <a:r>
              <a:rPr lang="en-US" sz="2400" i="1"/>
              <a:t>Indirect</a:t>
            </a:r>
            <a:r>
              <a:rPr lang="en-US" sz="2400"/>
              <a:t> </a:t>
            </a:r>
            <a:r>
              <a:rPr lang="en-US" sz="2400" dirty="0"/>
              <a:t>instruments : 	they always transform the </a:t>
            </a:r>
            <a:r>
              <a:rPr lang="en-US" sz="2400"/>
              <a:t>physical </a:t>
            </a:r>
          </a:p>
          <a:p>
            <a:r>
              <a:rPr lang="en-US" sz="2400"/>
              <a:t>			quantity they </a:t>
            </a:r>
            <a:r>
              <a:rPr lang="en-US" sz="2400" dirty="0"/>
              <a:t>acquire in input …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133417" y="1297517"/>
            <a:ext cx="2752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Analog  instruments</a:t>
            </a:r>
          </a:p>
          <a:p>
            <a:endParaRPr lang="en-US" sz="2400" b="1" u="sng" dirty="0"/>
          </a:p>
          <a:p>
            <a:r>
              <a:rPr lang="en-US" sz="2400" b="1" u="sng" dirty="0"/>
              <a:t>Digital instruments</a:t>
            </a:r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8234152" y="1576137"/>
            <a:ext cx="765914" cy="3055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8251085" y="1950605"/>
            <a:ext cx="729931" cy="2232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Registrato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21" y="3901538"/>
            <a:ext cx="3184582" cy="252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416" y="3800141"/>
            <a:ext cx="3164897" cy="272668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41" y="3716500"/>
            <a:ext cx="3146098" cy="3069084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47665" y="3143027"/>
            <a:ext cx="2572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Deflection instruments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990126" y="3128699"/>
            <a:ext cx="2351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Null-out instruments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913255" y="3128699"/>
            <a:ext cx="253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Recording instruments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2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837411" y="54226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246566" y="972226"/>
            <a:ext cx="5698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MEASUREMENT CHAIN: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2" y="2382838"/>
            <a:ext cx="11721156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21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5983" y="344091"/>
            <a:ext cx="11452167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First question to be answered:  </a:t>
            </a:r>
            <a:r>
              <a:rPr lang="en-US" sz="2400" b="1" u="sng" dirty="0">
                <a:solidFill>
                  <a:srgbClr val="FF0000"/>
                </a:solidFill>
              </a:rPr>
              <a:t>WHAT</a:t>
            </a:r>
            <a:r>
              <a:rPr lang="en-US" sz="2400" b="1" dirty="0">
                <a:solidFill>
                  <a:srgbClr val="FF0000"/>
                </a:solidFill>
              </a:rPr>
              <a:t> do we want to measure and </a:t>
            </a:r>
            <a:r>
              <a:rPr lang="en-US" sz="2400" b="1" u="sng" dirty="0">
                <a:solidFill>
                  <a:srgbClr val="FF0000"/>
                </a:solidFill>
              </a:rPr>
              <a:t>WHY</a:t>
            </a:r>
            <a:r>
              <a:rPr lang="en-US" sz="2400" b="1" dirty="0">
                <a:solidFill>
                  <a:srgbClr val="FF0000"/>
                </a:solidFill>
              </a:rPr>
              <a:t> ?   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b="1" dirty="0"/>
              <a:t>It’s a “KNOWLEDGE PATH” that leads to new </a:t>
            </a:r>
            <a:r>
              <a:rPr lang="en-US" sz="2400" b="1" i="1" dirty="0"/>
              <a:t>quantitative</a:t>
            </a:r>
            <a:r>
              <a:rPr lang="en-US" sz="2400" b="1" dirty="0"/>
              <a:t> INFORMATION about the world surrounding us !</a:t>
            </a:r>
          </a:p>
          <a:p>
            <a:pPr>
              <a:lnSpc>
                <a:spcPct val="12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/>
              <a:t> want </a:t>
            </a:r>
            <a:r>
              <a:rPr lang="en-US" sz="2400" dirty="0"/>
              <a:t>we to have an approximate control of a physical quantity ?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/>
              <a:t> want </a:t>
            </a:r>
            <a:r>
              <a:rPr lang="en-US" sz="2400" dirty="0"/>
              <a:t>we to do a rigorous scientific </a:t>
            </a:r>
            <a:r>
              <a:rPr lang="en-US" sz="2400"/>
              <a:t>measurement ?</a:t>
            </a:r>
            <a:endParaRPr lang="en-US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/>
              <a:t> want </a:t>
            </a:r>
            <a:r>
              <a:rPr lang="en-US" sz="2400" dirty="0"/>
              <a:t>we to use the value of the measure for an automatic control ?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/>
              <a:t> want </a:t>
            </a:r>
            <a:r>
              <a:rPr lang="en-US" sz="2400" dirty="0"/>
              <a:t>we to know to what extent can a physical parameter vary to set an alarm signal 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519546" y="5219552"/>
            <a:ext cx="571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</a:rPr>
              <a:t>Quality of the measurement</a:t>
            </a:r>
          </a:p>
        </p:txBody>
      </p:sp>
      <p:sp>
        <p:nvSpPr>
          <p:cNvPr id="3" name="Freccia angolare in su 2"/>
          <p:cNvSpPr/>
          <p:nvPr/>
        </p:nvSpPr>
        <p:spPr>
          <a:xfrm rot="5400000">
            <a:off x="2263140" y="4796790"/>
            <a:ext cx="697230" cy="11049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92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3" t="26346" r="12106" b="52916"/>
          <a:stretch/>
        </p:blipFill>
        <p:spPr bwMode="auto">
          <a:xfrm>
            <a:off x="112013" y="3431123"/>
            <a:ext cx="5006384" cy="320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616411" y="90616"/>
            <a:ext cx="513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and displacement measurement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9252" y="659027"/>
            <a:ext cx="11518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Many instruments are available to </a:t>
            </a:r>
            <a:r>
              <a:rPr lang="en-US" sz="2000" u="sng" dirty="0"/>
              <a:t>measure length</a:t>
            </a:r>
            <a:r>
              <a:rPr lang="en-US" sz="2000" dirty="0"/>
              <a:t> and </a:t>
            </a:r>
            <a:r>
              <a:rPr lang="en-US" sz="2000" u="sng" dirty="0"/>
              <a:t>displacement</a:t>
            </a:r>
            <a:r>
              <a:rPr lang="en-US" sz="2000" dirty="0"/>
              <a:t> in modern technology …</a:t>
            </a:r>
          </a:p>
          <a:p>
            <a:endParaRPr lang="en-US" sz="1600" dirty="0"/>
          </a:p>
          <a:p>
            <a:r>
              <a:rPr lang="en-US" sz="2000" dirty="0"/>
              <a:t>The most ancient is the </a:t>
            </a:r>
            <a:r>
              <a:rPr lang="en-US" sz="2000" b="1" i="1" dirty="0">
                <a:solidFill>
                  <a:srgbClr val="0070C0"/>
                </a:solidFill>
              </a:rPr>
              <a:t>graduated ruler</a:t>
            </a:r>
            <a:r>
              <a:rPr lang="en-US" sz="2000" b="1" i="1">
                <a:solidFill>
                  <a:srgbClr val="0070C0"/>
                </a:solidFill>
              </a:rPr>
              <a:t>:</a:t>
            </a:r>
            <a:r>
              <a:rPr lang="en-US" sz="2000"/>
              <a:t>  </a:t>
            </a:r>
            <a:r>
              <a:rPr lang="en-US" sz="2000" dirty="0"/>
              <a:t>					</a:t>
            </a:r>
            <a:r>
              <a:rPr lang="en-US" sz="2000"/>
              <a:t>	</a:t>
            </a:r>
            <a:endParaRPr lang="en-US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092825" y="1776669"/>
            <a:ext cx="4868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Rulers</a:t>
            </a:r>
            <a:r>
              <a:rPr lang="en-US" sz="2000" dirty="0"/>
              <a:t> have an approximation of 1 mm</a:t>
            </a:r>
            <a:r>
              <a:rPr lang="en-US" sz="2000"/>
              <a:t>, </a:t>
            </a:r>
            <a:endParaRPr lang="en-US" sz="2000" dirty="0"/>
          </a:p>
        </p:txBody>
      </p:sp>
      <p:pic>
        <p:nvPicPr>
          <p:cNvPr id="10242" name="Picture 2" descr="http://online-ruler.hekoru.lol/img/ruler_20c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2" y="1787221"/>
            <a:ext cx="4806208" cy="74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o 9"/>
          <p:cNvGrpSpPr/>
          <p:nvPr/>
        </p:nvGrpSpPr>
        <p:grpSpPr>
          <a:xfrm>
            <a:off x="7853817" y="3493215"/>
            <a:ext cx="3107570" cy="1790999"/>
            <a:chOff x="8631382" y="3493215"/>
            <a:chExt cx="3107570" cy="179099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" t="6599" r="28527" b="4499"/>
            <a:stretch/>
          </p:blipFill>
          <p:spPr bwMode="auto">
            <a:xfrm>
              <a:off x="8631382" y="3616036"/>
              <a:ext cx="3082636" cy="166817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Connettore 2 8"/>
            <p:cNvCxnSpPr/>
            <p:nvPr/>
          </p:nvCxnSpPr>
          <p:spPr>
            <a:xfrm flipV="1">
              <a:off x="9833610" y="4430106"/>
              <a:ext cx="0" cy="41621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>
              <a:off x="9371330" y="3493215"/>
              <a:ext cx="0" cy="464451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/>
            <p:cNvSpPr txBox="1"/>
            <p:nvPr/>
          </p:nvSpPr>
          <p:spPr>
            <a:xfrm>
              <a:off x="11145520" y="461772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7.35</a:t>
              </a:r>
            </a:p>
          </p:txBody>
        </p:sp>
      </p:grpSp>
      <p:sp>
        <p:nvSpPr>
          <p:cNvPr id="17" name="Rettangolo 1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72761" y="2881639"/>
            <a:ext cx="11200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>
                <a:solidFill>
                  <a:srgbClr val="0070C0"/>
                </a:solidFill>
              </a:rPr>
              <a:t>Vernier Calipers </a:t>
            </a:r>
            <a:r>
              <a:rPr lang="en-US" sz="2000"/>
              <a:t>have an approximation of 0,05 mm (1/20 caliper) or 0.1 (1/10 caliper), over an average range of 200 mm !</a:t>
            </a:r>
            <a:endParaRPr lang="en-US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3200" y="143648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Eg.</a:t>
            </a:r>
          </a:p>
        </p:txBody>
      </p:sp>
    </p:spTree>
    <p:extLst>
      <p:ext uri="{BB962C8B-B14F-4D97-AF65-F5344CB8AC3E}">
        <p14:creationId xmlns:p14="http://schemas.microsoft.com/office/powerpoint/2010/main" val="6604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Picture 76" descr="http://www.wonkeedonkeetools.co.uk/media/wysiwyg/CM-Calipers-Micrometers-Katherine/CM64/CM-6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26" y="2865447"/>
            <a:ext cx="1675928" cy="111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02734" y="584442"/>
            <a:ext cx="11560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i="1">
                <a:solidFill>
                  <a:srgbClr val="0070C0"/>
                </a:solidFill>
              </a:rPr>
              <a:t>Micrometer (Palmer)</a:t>
            </a:r>
            <a:r>
              <a:rPr lang="en-US" sz="2000"/>
              <a:t>: it is based on a “micrometric screw” with a </a:t>
            </a:r>
            <a:r>
              <a:rPr lang="en-US" sz="2000" i="1"/>
              <a:t>pitch</a:t>
            </a:r>
            <a:r>
              <a:rPr lang="en-US" sz="2000"/>
              <a:t> of 0.5 mm  (</a:t>
            </a:r>
            <a:r>
              <a:rPr lang="en-US" sz="2000" i="1"/>
              <a:t>sleeve</a:t>
            </a:r>
            <a:r>
              <a:rPr lang="en-US" sz="2000"/>
              <a:t>). It has an approximation of 0,01 mm </a:t>
            </a:r>
            <a:endParaRPr lang="en-US" sz="2000" dirty="0"/>
          </a:p>
        </p:txBody>
      </p:sp>
      <p:grpSp>
        <p:nvGrpSpPr>
          <p:cNvPr id="7" name="Gruppo 6"/>
          <p:cNvGrpSpPr/>
          <p:nvPr/>
        </p:nvGrpSpPr>
        <p:grpSpPr>
          <a:xfrm>
            <a:off x="7952899" y="1877520"/>
            <a:ext cx="3953351" cy="3630225"/>
            <a:chOff x="8129068" y="1260389"/>
            <a:chExt cx="3953351" cy="3630225"/>
          </a:xfrm>
        </p:grpSpPr>
        <p:sp>
          <p:nvSpPr>
            <p:cNvPr id="4" name="CasellaDiTesto 3"/>
            <p:cNvSpPr txBox="1"/>
            <p:nvPr/>
          </p:nvSpPr>
          <p:spPr>
            <a:xfrm>
              <a:off x="8129068" y="1260389"/>
              <a:ext cx="3953351" cy="363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000" dirty="0"/>
                <a:t>There are 50 notches on the rotating screw (</a:t>
              </a:r>
              <a:r>
                <a:rPr lang="en-US" sz="2000" i="1" dirty="0"/>
                <a:t>thimble</a:t>
              </a:r>
              <a:r>
                <a:rPr lang="en-US" sz="2000" dirty="0"/>
                <a:t>), therefore for every notch the screw advances:</a:t>
              </a:r>
            </a:p>
            <a:p>
              <a:pPr algn="just">
                <a:lnSpc>
                  <a:spcPct val="110000"/>
                </a:lnSpc>
              </a:pPr>
              <a:endParaRPr lang="en-US" sz="2000" dirty="0"/>
            </a:p>
            <a:p>
              <a:pPr algn="just">
                <a:lnSpc>
                  <a:spcPct val="110000"/>
                </a:lnSpc>
              </a:pPr>
              <a:r>
                <a:rPr lang="en-US" sz="2000" dirty="0"/>
                <a:t>		           mm,</a:t>
              </a:r>
            </a:p>
            <a:p>
              <a:pPr algn="just">
                <a:lnSpc>
                  <a:spcPct val="110000"/>
                </a:lnSpc>
              </a:pPr>
              <a:endParaRPr lang="en-US" sz="2000" dirty="0"/>
            </a:p>
            <a:p>
              <a:pPr algn="just">
                <a:lnSpc>
                  <a:spcPct val="110000"/>
                </a:lnSpc>
              </a:pPr>
              <a:endParaRPr lang="en-US" sz="1000" dirty="0"/>
            </a:p>
            <a:p>
              <a:pPr algn="just">
                <a:lnSpc>
                  <a:spcPct val="110000"/>
                </a:lnSpc>
              </a:pPr>
              <a:r>
                <a:rPr lang="en-US" sz="2000" dirty="0"/>
                <a:t>which is also the approximation of the instrument !  </a:t>
              </a:r>
            </a:p>
            <a:p>
              <a:pPr algn="just">
                <a:lnSpc>
                  <a:spcPct val="110000"/>
                </a:lnSpc>
              </a:pPr>
              <a:r>
                <a:rPr lang="en-US" sz="2000" dirty="0"/>
                <a:t>Of course the </a:t>
              </a:r>
              <a:r>
                <a:rPr lang="en-US" sz="2000" u="sng" dirty="0"/>
                <a:t>range</a:t>
              </a:r>
              <a:r>
                <a:rPr lang="en-US" sz="2000" dirty="0"/>
                <a:t> is limited by the instrument screw opening …</a:t>
              </a:r>
            </a:p>
          </p:txBody>
        </p:sp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4016887"/>
                </p:ext>
              </p:extLst>
            </p:nvPr>
          </p:nvGraphicFramePr>
          <p:xfrm>
            <a:off x="9416931" y="2499548"/>
            <a:ext cx="1211289" cy="598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787058" imgH="393529" progId="Equation.3">
                    <p:embed/>
                  </p:oleObj>
                </mc:Choice>
                <mc:Fallback>
                  <p:oleObj name="Equazione" r:id="rId3" imgW="787058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16931" y="2499548"/>
                          <a:ext cx="1211289" cy="5983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Picture 4" descr="https://upload.wikimedia.org/wikipedia/commons/4/45/Micrometer_caliper_parts_0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5" y="1552395"/>
            <a:ext cx="6442724" cy="375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292358" y="1968883"/>
            <a:ext cx="121227" cy="528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03200" y="143648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Eg.</a:t>
            </a:r>
          </a:p>
        </p:txBody>
      </p:sp>
    </p:spTree>
    <p:extLst>
      <p:ext uri="{BB962C8B-B14F-4D97-AF65-F5344CB8AC3E}">
        <p14:creationId xmlns:p14="http://schemas.microsoft.com/office/powerpoint/2010/main" val="23410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93414" y="1262136"/>
            <a:ext cx="11700000" cy="5720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we choose the instrument according to the “extension range” of the physical quantity to be measured, based on the </a:t>
            </a:r>
            <a:r>
              <a:rPr lang="en-US" sz="2400" i="1" dirty="0"/>
              <a:t>amount of variation </a:t>
            </a:r>
            <a:r>
              <a:rPr lang="en-US" sz="2400" dirty="0"/>
              <a:t>that is expected for the quantity and also on </a:t>
            </a:r>
            <a:r>
              <a:rPr lang="en-US" sz="2400" i="1" dirty="0"/>
              <a:t>how fa</a:t>
            </a:r>
            <a:r>
              <a:rPr lang="en-US" sz="2400" dirty="0"/>
              <a:t>st the quantity changes its value during the measurement;</a:t>
            </a:r>
          </a:p>
          <a:p>
            <a:pPr marL="457200" indent="-4572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/>
              <a:t>we read </a:t>
            </a:r>
            <a:r>
              <a:rPr lang="en-US" sz="2400" dirty="0"/>
              <a:t>the numeric data on the output device of the instrument;</a:t>
            </a:r>
          </a:p>
          <a:p>
            <a:pPr marL="457200" indent="-457200" algn="just">
              <a:lnSpc>
                <a:spcPct val="11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2400" dirty="0"/>
              <a:t>by means of the </a:t>
            </a:r>
            <a:r>
              <a:rPr lang="en-US" sz="2400" i="1" dirty="0"/>
              <a:t>graduation of the instrument</a:t>
            </a:r>
            <a:r>
              <a:rPr lang="en-US" sz="2400" dirty="0"/>
              <a:t> we associate the numeric data </a:t>
            </a:r>
            <a:r>
              <a:rPr lang="en-US" sz="2400" b="1" dirty="0"/>
              <a:t>a</a:t>
            </a:r>
            <a:r>
              <a:rPr lang="en-US" sz="2400" dirty="0"/>
              <a:t> with the </a:t>
            </a:r>
            <a:r>
              <a:rPr lang="en-US" sz="2400" b="1" dirty="0"/>
              <a:t>U</a:t>
            </a:r>
            <a:r>
              <a:rPr lang="en-US" sz="2400" dirty="0"/>
              <a:t> units, performing actually the real measurement: </a:t>
            </a:r>
            <a:r>
              <a:rPr lang="en-US" sz="2400" b="1" dirty="0"/>
              <a:t>A</a:t>
            </a:r>
            <a:r>
              <a:rPr lang="en-US" sz="2400" dirty="0"/>
              <a:t> = </a:t>
            </a:r>
            <a:r>
              <a:rPr lang="en-US" sz="2400" b="1" dirty="0"/>
              <a:t>a × U</a:t>
            </a:r>
          </a:p>
          <a:p>
            <a:pPr marL="457200" indent="-4572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at this point we still only have a </a:t>
            </a:r>
            <a:r>
              <a:rPr lang="en-US" sz="2400" i="1" dirty="0"/>
              <a:t>raw measurement </a:t>
            </a:r>
            <a:r>
              <a:rPr lang="en-US" sz="2400" dirty="0"/>
              <a:t>of the physical quantity </a:t>
            </a:r>
            <a:r>
              <a:rPr lang="en-US" sz="2400" b="1" dirty="0"/>
              <a:t>A</a:t>
            </a:r>
            <a:r>
              <a:rPr lang="en-US" sz="2400" dirty="0"/>
              <a:t>. We have to identify the </a:t>
            </a:r>
            <a:r>
              <a:rPr lang="en-US" sz="2400" i="1" dirty="0"/>
              <a:t>many uncertainties</a:t>
            </a:r>
            <a:r>
              <a:rPr lang="en-US" sz="2400" dirty="0"/>
              <a:t> </a:t>
            </a:r>
            <a:r>
              <a:rPr lang="en-US" sz="2400" b="1" dirty="0"/>
              <a:t>ε </a:t>
            </a:r>
            <a:r>
              <a:rPr lang="en-US" sz="2400" dirty="0"/>
              <a:t>associated with the raw data, correct the data we obtained and then switch to the final measurement: </a:t>
            </a:r>
            <a:r>
              <a:rPr lang="en-US" sz="2400" b="1" dirty="0"/>
              <a:t> A = (a ± ε) × U </a:t>
            </a:r>
            <a:endParaRPr lang="en-US" sz="2400" dirty="0"/>
          </a:p>
          <a:p>
            <a:pPr marL="457200" indent="-4572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with the diffusion of digital instrumentation </a:t>
            </a:r>
            <a:r>
              <a:rPr lang="en-US" sz="2400"/>
              <a:t>is now possible </a:t>
            </a:r>
            <a:r>
              <a:rPr lang="en-US" sz="2400" dirty="0"/>
              <a:t>to acquire many </a:t>
            </a:r>
            <a:r>
              <a:rPr lang="en-US" sz="2400"/>
              <a:t>repeated measurements </a:t>
            </a:r>
            <a:r>
              <a:rPr lang="en-US" sz="2400" dirty="0"/>
              <a:t>of a physical quantity a</a:t>
            </a:r>
            <a:r>
              <a:rPr lang="en-US" sz="2400" baseline="-25000" dirty="0"/>
              <a:t>1</a:t>
            </a:r>
            <a:r>
              <a:rPr lang="en-US" sz="2400" dirty="0"/>
              <a:t> a</a:t>
            </a:r>
            <a:r>
              <a:rPr lang="en-US" sz="2400" baseline="-25000" dirty="0"/>
              <a:t>2</a:t>
            </a:r>
            <a:r>
              <a:rPr lang="en-US" sz="2400" dirty="0"/>
              <a:t> ... a</a:t>
            </a:r>
            <a:r>
              <a:rPr lang="en-US" sz="2400" baseline="-25000" dirty="0"/>
              <a:t>n</a:t>
            </a:r>
            <a:r>
              <a:rPr lang="en-US" sz="2400"/>
              <a:t>. This </a:t>
            </a:r>
            <a:r>
              <a:rPr lang="en-US" sz="2400" dirty="0"/>
              <a:t>raises the question of identifying the </a:t>
            </a:r>
            <a:r>
              <a:rPr lang="en-US" sz="2400" i="1" dirty="0"/>
              <a:t>true magnitude </a:t>
            </a:r>
            <a:r>
              <a:rPr lang="en-US" sz="2400" dirty="0"/>
              <a:t>of the value. We </a:t>
            </a:r>
            <a:r>
              <a:rPr lang="en-US" sz="2400"/>
              <a:t>have to </a:t>
            </a:r>
            <a:r>
              <a:rPr lang="en-US" sz="2400" dirty="0"/>
              <a:t>go through a statistical analysis of the data …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7694941" y="292125"/>
            <a:ext cx="4003019" cy="881111"/>
            <a:chOff x="1377538" y="196791"/>
            <a:chExt cx="4003019" cy="881111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495119" y="196791"/>
              <a:ext cx="1656127" cy="8811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imes New Roman" panose="02020603050405020304" pitchFamily="18" charset="0"/>
                  <a:cs typeface="Arial" panose="020B0604020202020204" pitchFamily="34" charset="0"/>
                </a:rPr>
                <a:t>Sensor or</a:t>
              </a:r>
              <a:endParaRPr kumimoji="0" lang="en-US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imes New Roman" panose="02020603050405020304" pitchFamily="18" charset="0"/>
                  <a:cs typeface="Arial" panose="020B0604020202020204" pitchFamily="34" charset="0"/>
                </a:rPr>
                <a:t>Transducer</a:t>
              </a:r>
              <a:endParaRPr kumimoji="0" lang="en-US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377538" y="326833"/>
              <a:ext cx="4003019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en-US" altLang="it-IT" sz="28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it-IT" sz="28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kumimoji="0" lang="en-US" altLang="it-IT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	</a:t>
              </a:r>
              <a:r>
                <a:rPr kumimoji="0" lang="en-US" altLang="it-IT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  </a:t>
              </a:r>
              <a:r>
                <a:rPr kumimoji="0" lang="en-US" altLang="it-IT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kumimoji="0" lang="en-US" altLang="it-IT" sz="2800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kumimoji="0" lang="en-US" altLang="it-IT" sz="2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en-US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ttangolo 4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44500" y="243315"/>
            <a:ext cx="6096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400" b="1">
                <a:solidFill>
                  <a:srgbClr val="FF0000"/>
                </a:solidFill>
              </a:rPr>
              <a:t>First question to be answered:  </a:t>
            </a:r>
            <a:r>
              <a:rPr lang="en-US" sz="2400" b="1" u="sng">
                <a:solidFill>
                  <a:srgbClr val="FF0000"/>
                </a:solidFill>
              </a:rPr>
              <a:t>WHAT</a:t>
            </a:r>
            <a:r>
              <a:rPr lang="en-US" sz="2400" b="1">
                <a:solidFill>
                  <a:srgbClr val="FF0000"/>
                </a:solidFill>
              </a:rPr>
              <a:t> do we want to measure and </a:t>
            </a:r>
            <a:r>
              <a:rPr lang="en-US" sz="2400" b="1" u="sng">
                <a:solidFill>
                  <a:srgbClr val="FF0000"/>
                </a:solidFill>
              </a:rPr>
              <a:t>WHY</a:t>
            </a:r>
            <a:r>
              <a:rPr lang="en-US" sz="2400" b="1">
                <a:solidFill>
                  <a:srgbClr val="FF0000"/>
                </a:solidFill>
              </a:rPr>
              <a:t> ?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2138" y="108065"/>
            <a:ext cx="11142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We have to establish the </a:t>
            </a:r>
            <a:r>
              <a:rPr lang="en-US" sz="4000" u="sng" dirty="0"/>
              <a:t>QUALITY</a:t>
            </a:r>
            <a:r>
              <a:rPr lang="en-US" sz="4000" dirty="0"/>
              <a:t> of a measurement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2193" y="905626"/>
            <a:ext cx="11047614" cy="88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i="1" dirty="0"/>
              <a:t>High quality measurements </a:t>
            </a:r>
            <a:r>
              <a:rPr lang="en-US" sz="2400" dirty="0"/>
              <a:t>means being able to get </a:t>
            </a:r>
            <a:r>
              <a:rPr lang="en-US" sz="2400" b="1" i="1" dirty="0"/>
              <a:t>data with low uncertainty</a:t>
            </a:r>
            <a:r>
              <a:rPr lang="en-US" sz="2400" dirty="0"/>
              <a:t>; most of the times, this is also an </a:t>
            </a:r>
            <a:r>
              <a:rPr lang="en-US" sz="2400" b="1" i="1" dirty="0"/>
              <a:t>expensive procedure </a:t>
            </a:r>
            <a:r>
              <a:rPr lang="en-US" sz="2400" dirty="0"/>
              <a:t>!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6794" y="1984089"/>
            <a:ext cx="1153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To quantify the </a:t>
            </a:r>
            <a:r>
              <a:rPr lang="en-US" sz="2400" b="1" i="1" u="sng" dirty="0">
                <a:solidFill>
                  <a:srgbClr val="FF0000"/>
                </a:solidFill>
              </a:rPr>
              <a:t>quality of a measurement</a:t>
            </a:r>
            <a:r>
              <a:rPr lang="en-US" sz="2400" dirty="0">
                <a:solidFill>
                  <a:srgbClr val="FF0000"/>
                </a:solidFill>
              </a:rPr>
              <a:t> we have to quantify first the </a:t>
            </a:r>
            <a:r>
              <a:rPr lang="en-US" sz="2400" b="1" i="1" u="sng" dirty="0">
                <a:solidFill>
                  <a:srgbClr val="FF0000"/>
                </a:solidFill>
              </a:rPr>
              <a:t>quality of the instrument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4594" y="3004850"/>
            <a:ext cx="1118281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/>
              <a:t>To this extent we can define </a:t>
            </a:r>
            <a:r>
              <a:rPr lang="en-US" sz="2400" b="1" i="1" u="sng" dirty="0"/>
              <a:t>5 general metrological characteristics </a:t>
            </a:r>
            <a:r>
              <a:rPr lang="en-US" sz="2400" dirty="0"/>
              <a:t>that apply to every measuring instrument or measuring system and completely describe its performances !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75675" y="4129982"/>
            <a:ext cx="80502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363" indent="-360363">
              <a:buSzPct val="900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FF0000"/>
                </a:solidFill>
              </a:rPr>
              <a:t>Measurement Span</a:t>
            </a:r>
          </a:p>
          <a:p>
            <a:pPr marL="360363" indent="-360363">
              <a:buSzPct val="900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FF0000"/>
                </a:solidFill>
              </a:rPr>
              <a:t>Sensitivity</a:t>
            </a:r>
          </a:p>
          <a:p>
            <a:pPr marL="360363" indent="-360363">
              <a:buSzPct val="900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FF0000"/>
                </a:solidFill>
              </a:rPr>
              <a:t>Stiffness</a:t>
            </a:r>
          </a:p>
          <a:p>
            <a:pPr marL="360363" indent="-360363">
              <a:buSzPct val="900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FF0000"/>
                </a:solidFill>
              </a:rPr>
              <a:t>Accuracy</a:t>
            </a:r>
          </a:p>
          <a:p>
            <a:pPr marL="360363" indent="-360363">
              <a:buSzPct val="900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FF0000"/>
                </a:solidFill>
              </a:rPr>
              <a:t>Measurement Rapidity (</a:t>
            </a:r>
            <a:r>
              <a:rPr lang="it-IT" sz="3200">
                <a:solidFill>
                  <a:srgbClr val="FF0000"/>
                </a:solidFill>
              </a:rPr>
              <a:t>Dynamic Response)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166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2151</Words>
  <Application>Microsoft Office PowerPoint</Application>
  <PresentationFormat>Widescreen</PresentationFormat>
  <Paragraphs>177</Paragraphs>
  <Slides>21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Tema di Office</vt:lpstr>
      <vt:lpstr>Equazione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Sapienza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Thermomechanical Measurements for Energy Systems (MENR)</dc:title>
  <dc:creator>Rino DP</dc:creator>
  <cp:lastModifiedBy>Livio D'Alvia</cp:lastModifiedBy>
  <cp:revision>159</cp:revision>
  <cp:lastPrinted>2019-09-20T09:23:10Z</cp:lastPrinted>
  <dcterms:created xsi:type="dcterms:W3CDTF">2016-03-09T15:19:47Z</dcterms:created>
  <dcterms:modified xsi:type="dcterms:W3CDTF">2024-03-05T17:18:38Z</dcterms:modified>
</cp:coreProperties>
</file>