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5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03" r:id="rId41"/>
    <p:sldId id="304" r:id="rId42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090" autoAdjust="0"/>
    <p:restoredTop sz="90929"/>
  </p:normalViewPr>
  <p:slideViewPr>
    <p:cSldViewPr>
      <p:cViewPr varScale="1">
        <p:scale>
          <a:sx n="79" d="100"/>
          <a:sy n="79" d="100"/>
        </p:scale>
        <p:origin x="-6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91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B2651-8F42-4CC2-A778-94CD1035B67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26411-6000-4833-A0A2-3DB44F6432C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8E5E4-78B8-486F-BA95-D46103CCDB4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AB522-BB71-47F6-A310-E71602EFEA8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5B0A2-624C-438C-845C-095148400A5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151F7-3B55-4903-A5C1-855A1766FFE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4F51C-F085-4365-8C0A-D95C57B5F2C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A4553-A58D-4052-85E5-D04D05383A6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6796B-FEB3-448F-842A-33BED384B6E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4C646-CF70-4782-ACD9-EAF31AC1CE2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B9C57-2FF4-4B9F-857D-D137E545143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BE661BE-6A2A-4550-9FD1-FBE8D220965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it-IT" dirty="0" smtClean="0"/>
              <a:t>Psicologia economica </a:t>
            </a:r>
            <a:r>
              <a:rPr lang="it-IT" smtClean="0"/>
              <a:t/>
            </a:r>
            <a:br>
              <a:rPr lang="it-IT" smtClean="0"/>
            </a:br>
            <a:r>
              <a:rPr lang="it-IT" smtClean="0"/>
              <a:t>lezione 6</a:t>
            </a:r>
            <a:endParaRPr lang="it-IT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it-IT" smtClean="0"/>
              <a:t>Processi affettivi II parte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Spiegazioni:</a:t>
            </a:r>
            <a:b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a) </a:t>
            </a: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Le teorie dell’adattamento</a:t>
            </a:r>
            <a:r>
              <a:rPr lang="it-IT" smtClean="0">
                <a:cs typeface="Times New Roman" pitchFamily="18" charset="0"/>
              </a:rPr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persone valutano gli stimoli presenti con riferimento al passato o alle aspettative circa il futuro.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reddito presente verrebbe valutato rispetto a quello passato e a quello atteso (desiderato) in futuro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le aspettative circa il futuro vengano riviste sulla base dell’esperienza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le aspettative circa il futuro, dette anche livelli di aspirazione tendono ad innalzarsi se l’esperienza passata è stata caratterizzata da un trend crescente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0"/>
            <a:ext cx="7924800" cy="6096000"/>
          </a:xfrm>
        </p:spPr>
        <p:txBody>
          <a:bodyPr/>
          <a:lstStyle/>
          <a:p>
            <a:pPr algn="just" eaLnBrk="1" hangingPunct="1"/>
            <a:r>
              <a:rPr lang="it-IT" smtClean="0">
                <a:cs typeface="Times New Roman" pitchFamily="18" charset="0"/>
              </a:rPr>
              <a:t>adattamento = processo mediante il quale la ripetizione di uno stimolo induce reazioni sempre meno intense  </a:t>
            </a:r>
          </a:p>
          <a:p>
            <a:pPr algn="just" eaLnBrk="1" hangingPunct="1"/>
            <a:r>
              <a:rPr lang="it-IT" smtClean="0">
                <a:cs typeface="Times New Roman" pitchFamily="18" charset="0"/>
              </a:rPr>
              <a:t>A. si verifica sia per le reazioni positive che per quelle negative </a:t>
            </a:r>
          </a:p>
          <a:p>
            <a:pPr eaLnBrk="1" hangingPunct="1"/>
            <a:r>
              <a:rPr lang="it-IT" smtClean="0">
                <a:cs typeface="Times New Roman" pitchFamily="18" charset="0"/>
              </a:rPr>
              <a:t>  </a:t>
            </a:r>
          </a:p>
          <a:p>
            <a:pPr eaLnBrk="1" hangingPunct="1"/>
            <a:endParaRPr lang="it-IT" smtClean="0"/>
          </a:p>
        </p:txBody>
      </p:sp>
      <p:sp>
        <p:nvSpPr>
          <p:cNvPr id="12291" name="Line 4"/>
          <p:cNvSpPr>
            <a:spLocks noChangeShapeType="1"/>
          </p:cNvSpPr>
          <p:nvPr/>
        </p:nvSpPr>
        <p:spPr bwMode="auto">
          <a:xfrm>
            <a:off x="609600" y="6096000"/>
            <a:ext cx="777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2743200" y="62484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tempo</a:t>
            </a:r>
          </a:p>
        </p:txBody>
      </p:sp>
      <p:sp>
        <p:nvSpPr>
          <p:cNvPr id="12293" name="Line 6"/>
          <p:cNvSpPr>
            <a:spLocks noChangeShapeType="1"/>
          </p:cNvSpPr>
          <p:nvPr/>
        </p:nvSpPr>
        <p:spPr bwMode="auto">
          <a:xfrm flipV="1">
            <a:off x="2438400" y="5943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4" name="Line 7"/>
          <p:cNvSpPr>
            <a:spLocks noChangeShapeType="1"/>
          </p:cNvSpPr>
          <p:nvPr/>
        </p:nvSpPr>
        <p:spPr bwMode="auto">
          <a:xfrm flipV="1">
            <a:off x="6705600" y="5943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Rectangle 8"/>
          <p:cNvSpPr>
            <a:spLocks noChangeArrowheads="1"/>
          </p:cNvSpPr>
          <p:nvPr/>
        </p:nvSpPr>
        <p:spPr bwMode="auto">
          <a:xfrm>
            <a:off x="1524000" y="3733800"/>
            <a:ext cx="15240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/>
              <a:t>Reddito 1</a:t>
            </a:r>
          </a:p>
        </p:txBody>
      </p:sp>
      <p:sp>
        <p:nvSpPr>
          <p:cNvPr id="12296" name="Rectangle 10"/>
          <p:cNvSpPr>
            <a:spLocks noChangeArrowheads="1"/>
          </p:cNvSpPr>
          <p:nvPr/>
        </p:nvSpPr>
        <p:spPr bwMode="auto">
          <a:xfrm>
            <a:off x="5638800" y="2667000"/>
            <a:ext cx="15240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/>
              <a:t> aspirazione</a:t>
            </a:r>
          </a:p>
          <a:p>
            <a:pPr algn="ctr"/>
            <a:r>
              <a:rPr lang="it-IT"/>
              <a:t>a1</a:t>
            </a:r>
          </a:p>
        </p:txBody>
      </p:sp>
      <p:sp>
        <p:nvSpPr>
          <p:cNvPr id="12297" name="Line 11"/>
          <p:cNvSpPr>
            <a:spLocks noChangeShapeType="1"/>
          </p:cNvSpPr>
          <p:nvPr/>
        </p:nvSpPr>
        <p:spPr bwMode="auto">
          <a:xfrm flipV="1">
            <a:off x="3048000" y="3048000"/>
            <a:ext cx="25146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8" name="Rectangle 12"/>
          <p:cNvSpPr>
            <a:spLocks noChangeArrowheads="1"/>
          </p:cNvSpPr>
          <p:nvPr/>
        </p:nvSpPr>
        <p:spPr bwMode="auto">
          <a:xfrm>
            <a:off x="5638800" y="3733800"/>
            <a:ext cx="15240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/>
          </a:p>
        </p:txBody>
      </p:sp>
      <p:sp>
        <p:nvSpPr>
          <p:cNvPr id="12299" name="Oval 13"/>
          <p:cNvSpPr>
            <a:spLocks noChangeArrowheads="1"/>
          </p:cNvSpPr>
          <p:nvPr/>
        </p:nvSpPr>
        <p:spPr bwMode="auto">
          <a:xfrm>
            <a:off x="7848600" y="3200400"/>
            <a:ext cx="1143000" cy="1295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it-IT"/>
          </a:p>
        </p:txBody>
      </p:sp>
      <p:sp>
        <p:nvSpPr>
          <p:cNvPr id="12300" name="Text Box 17"/>
          <p:cNvSpPr txBox="1">
            <a:spLocks noChangeArrowheads="1"/>
          </p:cNvSpPr>
          <p:nvPr/>
        </p:nvSpPr>
        <p:spPr bwMode="auto">
          <a:xfrm>
            <a:off x="5638800" y="3775075"/>
            <a:ext cx="1716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/>
              <a:t>Reddito 2</a:t>
            </a:r>
          </a:p>
        </p:txBody>
      </p:sp>
      <p:sp>
        <p:nvSpPr>
          <p:cNvPr id="12301" name="Line 18"/>
          <p:cNvSpPr>
            <a:spLocks noChangeShapeType="1"/>
          </p:cNvSpPr>
          <p:nvPr/>
        </p:nvSpPr>
        <p:spPr bwMode="auto">
          <a:xfrm>
            <a:off x="3048000" y="4191000"/>
            <a:ext cx="25908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2" name="Line 19"/>
          <p:cNvSpPr>
            <a:spLocks noChangeShapeType="1"/>
          </p:cNvSpPr>
          <p:nvPr/>
        </p:nvSpPr>
        <p:spPr bwMode="auto">
          <a:xfrm flipV="1">
            <a:off x="64008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3" name="Line 20"/>
          <p:cNvSpPr>
            <a:spLocks noChangeShapeType="1"/>
          </p:cNvSpPr>
          <p:nvPr/>
        </p:nvSpPr>
        <p:spPr bwMode="auto">
          <a:xfrm>
            <a:off x="6400800" y="3505200"/>
            <a:ext cx="13716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4" name="Text Box 21"/>
          <p:cNvSpPr txBox="1">
            <a:spLocks noChangeArrowheads="1"/>
          </p:cNvSpPr>
          <p:nvPr/>
        </p:nvSpPr>
        <p:spPr bwMode="auto">
          <a:xfrm>
            <a:off x="8001000" y="3622675"/>
            <a:ext cx="1027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/>
              <a:t>felicità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Spiegazioni:</a:t>
            </a:r>
            <a:b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b) reddito relativo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Duesenberry (1949):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le persone confronterebbero il proprio reddito con quello degli altri ed in particolare con quello di altre persone di status superiore.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Leon Festinger (1954): teoria del confronto sociale prevede, inoltre, che il confronto sociale verso l’alto produca maggiore insoddisfazione.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man mano che il reddito aumenta tendono a cambiare gruppo di riferimento “distruggendo” il potenziale effetto che l’aumento di reddito potrebbe produrre in termini di benessere soggettivo.</a:t>
            </a:r>
          </a:p>
          <a:p>
            <a:pPr eaLnBrk="1" hangingPunct="1">
              <a:lnSpc>
                <a:spcPct val="90000"/>
              </a:lnSpc>
            </a:pPr>
            <a:endParaRPr lang="it-IT" sz="28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Occupazione e felicità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economia classica non preveda una riduzione di felicità in conseguenza della perdita del lavoro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tuttavia tutte le ricerche condotte indicano che la semplice perdita del lavoro produce una notevole riduzione della felicità, anche nel caso in cui la riduzione di reddito è compensata.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Quindi…. lavoro non  è per le persone una utilità negativa, ma una attività che dà senso della propria posizione e inserimento in un sistema di relazioni sociali  </a:t>
            </a:r>
            <a:endParaRPr lang="it-IT" sz="28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Inflazione e felicità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teoria economica classica non prevede che l’inflazione influenzi negativamente la felicità in quanto all’aumento dei prezzi normalmente corrisponde un aumento dei salari.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Tuttavia secondo indagini empiriche: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 dal 1975 al 1991 in paesi europei il tasso di inflazione è stato pari al 7.5% e ad essa è stato associato una riduzione del livello di felicità (per ogni punto percentuale di aumento del tasso di inflazione il valore di felicità medio scende di 0,01 punto).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Dal momento che gli interventi di politica economica volti a frenare l’inflazione tendono a produrre un aumento della disoccupazione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è possibile calcolare il rapporto di compensazione tra effetti negativi della disoccupazione e quelli positivi della riduzione dell’inflazione sul benessere soggettivo o felicità dei cittadini: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 effetti negativi in termini di felicità media prodotti dall’incremento di un punto percentuale della disoccupazione sarebbero compensati da una riduzione dell’inflazione di 1.7 punti percentuali.</a:t>
            </a:r>
            <a:endParaRPr lang="it-IT" sz="24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Previsioni affettive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se basiamo le nostre decisioni sulle emozioni anticipate, </a:t>
            </a:r>
            <a:r>
              <a:rPr lang="it-IT" b="1" smtClean="0">
                <a:cs typeface="Times New Roman" pitchFamily="18" charset="0"/>
              </a:rPr>
              <a:t>quanto sono accurate le nostre anticipazioni affettive</a:t>
            </a:r>
            <a:r>
              <a:rPr lang="it-IT" smtClean="0">
                <a:cs typeface="Times New Roman" pitchFamily="18" charset="0"/>
              </a:rPr>
              <a:t>?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Accuratezza riguarda: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la valenza, positiva o negativa,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la specifica emozione 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l’intensità massima 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la durata della reazione.</a:t>
            </a:r>
            <a:endParaRPr lang="it-IT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3"/>
          <p:cNvSpPr>
            <a:spLocks noChangeArrowheads="1"/>
          </p:cNvSpPr>
          <p:nvPr/>
        </p:nvSpPr>
        <p:spPr bwMode="auto">
          <a:xfrm>
            <a:off x="457200" y="2608263"/>
            <a:ext cx="16002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400" b="1">
                <a:cs typeface="Times New Roman" pitchFamily="18" charset="0"/>
              </a:rPr>
              <a:t>1</a:t>
            </a:r>
            <a:endParaRPr lang="it-IT" sz="1200">
              <a:cs typeface="Times New Roman" pitchFamily="18" charset="0"/>
            </a:endParaRPr>
          </a:p>
          <a:p>
            <a:pPr algn="ctr" eaLnBrk="0" hangingPunct="0"/>
            <a:r>
              <a:rPr lang="it-IT" sz="1400" b="1">
                <a:cs typeface="Times New Roman" pitchFamily="18" charset="0"/>
              </a:rPr>
              <a:t>Rappresentazione</a:t>
            </a:r>
            <a:endParaRPr lang="it-IT" sz="1200">
              <a:cs typeface="Times New Roman" pitchFamily="18" charset="0"/>
            </a:endParaRPr>
          </a:p>
          <a:p>
            <a:pPr algn="ctr" eaLnBrk="0" hangingPunct="0"/>
            <a:r>
              <a:rPr lang="it-IT" sz="1400" b="1">
                <a:cs typeface="Times New Roman" pitchFamily="18" charset="0"/>
              </a:rPr>
              <a:t>evento</a:t>
            </a:r>
            <a:endParaRPr lang="it-IT" sz="1200">
              <a:cs typeface="Times New Roman" pitchFamily="18" charset="0"/>
            </a:endParaRPr>
          </a:p>
          <a:p>
            <a:pPr eaLnBrk="0" hangingPunct="0"/>
            <a:endParaRPr lang="it-IT"/>
          </a:p>
        </p:txBody>
      </p:sp>
      <p:sp>
        <p:nvSpPr>
          <p:cNvPr id="18435" name="Rectangle 12"/>
          <p:cNvSpPr>
            <a:spLocks noChangeArrowheads="1"/>
          </p:cNvSpPr>
          <p:nvPr/>
        </p:nvSpPr>
        <p:spPr bwMode="auto">
          <a:xfrm>
            <a:off x="2514600" y="2608263"/>
            <a:ext cx="1371600" cy="800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tabLst>
                <a:tab pos="69850" algn="r"/>
                <a:tab pos="3060700" algn="ctr"/>
                <a:tab pos="6119813" algn="r"/>
              </a:tabLst>
            </a:pPr>
            <a:r>
              <a:rPr lang="it-IT" sz="1400" b="1">
                <a:cs typeface="Times New Roman" pitchFamily="18" charset="0"/>
              </a:rPr>
              <a:t>Reazione</a:t>
            </a:r>
            <a:endParaRPr lang="it-IT" sz="1200">
              <a:cs typeface="Times New Roman" pitchFamily="18" charset="0"/>
            </a:endParaRPr>
          </a:p>
          <a:p>
            <a:pPr algn="ctr" eaLnBrk="0" hangingPunct="0">
              <a:tabLst>
                <a:tab pos="69850" algn="r"/>
                <a:tab pos="3060700" algn="ctr"/>
                <a:tab pos="6119813" algn="r"/>
              </a:tabLst>
            </a:pPr>
            <a:r>
              <a:rPr lang="it-IT" sz="1400" b="1">
                <a:cs typeface="Times New Roman" pitchFamily="18" charset="0"/>
              </a:rPr>
              <a:t>Affettiva</a:t>
            </a:r>
            <a:endParaRPr lang="it-IT" sz="1200">
              <a:cs typeface="Times New Roman" pitchFamily="18" charset="0"/>
            </a:endParaRPr>
          </a:p>
          <a:p>
            <a:pPr algn="ctr" eaLnBrk="0" hangingPunct="0">
              <a:tabLst>
                <a:tab pos="69850" algn="r"/>
                <a:tab pos="3060700" algn="ctr"/>
                <a:tab pos="6119813" algn="r"/>
              </a:tabLst>
            </a:pPr>
            <a:r>
              <a:rPr lang="it-IT" sz="1400" b="1">
                <a:cs typeface="Times New Roman" pitchFamily="18" charset="0"/>
              </a:rPr>
              <a:t>valutata</a:t>
            </a:r>
            <a:endParaRPr lang="it-IT" sz="1200">
              <a:cs typeface="Times New Roman" pitchFamily="18" charset="0"/>
            </a:endParaRPr>
          </a:p>
          <a:p>
            <a:pPr eaLnBrk="0" hangingPunct="0">
              <a:tabLst>
                <a:tab pos="69850" algn="r"/>
                <a:tab pos="3060700" algn="ctr"/>
                <a:tab pos="6119813" algn="r"/>
              </a:tabLst>
            </a:pPr>
            <a:endParaRPr lang="it-IT"/>
          </a:p>
        </p:txBody>
      </p:sp>
      <p:sp>
        <p:nvSpPr>
          <p:cNvPr id="18436" name="Rectangle 11"/>
          <p:cNvSpPr>
            <a:spLocks noChangeArrowheads="1"/>
          </p:cNvSpPr>
          <p:nvPr/>
        </p:nvSpPr>
        <p:spPr bwMode="auto">
          <a:xfrm>
            <a:off x="4800600" y="2727325"/>
            <a:ext cx="1371600" cy="571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400" b="1">
                <a:cs typeface="Times New Roman" pitchFamily="18" charset="0"/>
              </a:rPr>
              <a:t>2    Previsione</a:t>
            </a:r>
            <a:endParaRPr lang="it-IT" sz="1200">
              <a:cs typeface="Times New Roman" pitchFamily="18" charset="0"/>
            </a:endParaRPr>
          </a:p>
          <a:p>
            <a:pPr algn="ctr" eaLnBrk="0" hangingPunct="0"/>
            <a:r>
              <a:rPr lang="it-IT" sz="1400" b="1">
                <a:cs typeface="Times New Roman" pitchFamily="18" charset="0"/>
              </a:rPr>
              <a:t>affettiva</a:t>
            </a:r>
            <a:endParaRPr lang="it-IT" sz="1200">
              <a:cs typeface="Times New Roman" pitchFamily="18" charset="0"/>
            </a:endParaRPr>
          </a:p>
          <a:p>
            <a:pPr eaLnBrk="0" hangingPunct="0"/>
            <a:endParaRPr lang="it-IT"/>
          </a:p>
        </p:txBody>
      </p:sp>
      <p:sp>
        <p:nvSpPr>
          <p:cNvPr id="18437" name="Oval 10"/>
          <p:cNvSpPr>
            <a:spLocks noChangeArrowheads="1"/>
          </p:cNvSpPr>
          <p:nvPr/>
        </p:nvSpPr>
        <p:spPr bwMode="auto">
          <a:xfrm>
            <a:off x="1714500" y="1431925"/>
            <a:ext cx="1257300" cy="10287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it-IT" sz="1400" b="1">
                <a:cs typeface="Times New Roman" pitchFamily="18" charset="0"/>
              </a:rPr>
              <a:t>Ricordo</a:t>
            </a:r>
            <a:endParaRPr lang="it-IT" sz="1200">
              <a:cs typeface="Times New Roman" pitchFamily="18" charset="0"/>
            </a:endParaRPr>
          </a:p>
          <a:p>
            <a:pPr algn="ctr" eaLnBrk="0" hangingPunct="0"/>
            <a:r>
              <a:rPr lang="it-IT" sz="1400" b="1">
                <a:cs typeface="Times New Roman" pitchFamily="18" charset="0"/>
              </a:rPr>
              <a:t>Teorie</a:t>
            </a:r>
            <a:endParaRPr lang="it-IT" sz="1200">
              <a:cs typeface="Times New Roman" pitchFamily="18" charset="0"/>
            </a:endParaRPr>
          </a:p>
          <a:p>
            <a:pPr algn="ctr" eaLnBrk="0" hangingPunct="0"/>
            <a:r>
              <a:rPr lang="it-IT" sz="1400" b="1">
                <a:cs typeface="Times New Roman" pitchFamily="18" charset="0"/>
              </a:rPr>
              <a:t>affettive</a:t>
            </a:r>
            <a:endParaRPr lang="it-IT" sz="1200">
              <a:cs typeface="Times New Roman" pitchFamily="18" charset="0"/>
            </a:endParaRPr>
          </a:p>
          <a:p>
            <a:pPr eaLnBrk="0" hangingPunct="0"/>
            <a:endParaRPr lang="it-IT"/>
          </a:p>
        </p:txBody>
      </p:sp>
      <p:sp>
        <p:nvSpPr>
          <p:cNvPr id="18438" name="Oval 9"/>
          <p:cNvSpPr>
            <a:spLocks noChangeArrowheads="1"/>
          </p:cNvSpPr>
          <p:nvPr/>
        </p:nvSpPr>
        <p:spPr bwMode="auto">
          <a:xfrm>
            <a:off x="3886200" y="1311275"/>
            <a:ext cx="1371600" cy="10287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tabLst>
                <a:tab pos="69850" algn="r"/>
                <a:tab pos="3060700" algn="ctr"/>
                <a:tab pos="6119813" algn="r"/>
              </a:tabLst>
            </a:pPr>
            <a:r>
              <a:rPr lang="it-IT" sz="1200" b="1">
                <a:cs typeface="Times New Roman" pitchFamily="18" charset="0"/>
              </a:rPr>
              <a:t>Correzione effetti influenze situazionali</a:t>
            </a:r>
            <a:endParaRPr lang="it-IT" sz="1200">
              <a:cs typeface="Times New Roman" pitchFamily="18" charset="0"/>
            </a:endParaRPr>
          </a:p>
          <a:p>
            <a:pPr eaLnBrk="0" hangingPunct="0">
              <a:tabLst>
                <a:tab pos="69850" algn="r"/>
                <a:tab pos="3060700" algn="ctr"/>
                <a:tab pos="6119813" algn="r"/>
              </a:tabLst>
            </a:pPr>
            <a:endParaRPr lang="it-IT"/>
          </a:p>
        </p:txBody>
      </p:sp>
      <p:sp>
        <p:nvSpPr>
          <p:cNvPr id="18439" name="Line 8"/>
          <p:cNvSpPr>
            <a:spLocks noChangeShapeType="1"/>
          </p:cNvSpPr>
          <p:nvPr/>
        </p:nvSpPr>
        <p:spPr bwMode="auto">
          <a:xfrm flipV="1">
            <a:off x="1028700" y="3308350"/>
            <a:ext cx="228600" cy="5715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0" name="Line 7"/>
          <p:cNvSpPr>
            <a:spLocks noChangeShapeType="1"/>
          </p:cNvSpPr>
          <p:nvPr/>
        </p:nvSpPr>
        <p:spPr bwMode="auto">
          <a:xfrm flipH="1" flipV="1">
            <a:off x="1600200" y="3308350"/>
            <a:ext cx="571500" cy="914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1" name="Line 6"/>
          <p:cNvSpPr>
            <a:spLocks noChangeShapeType="1"/>
          </p:cNvSpPr>
          <p:nvPr/>
        </p:nvSpPr>
        <p:spPr bwMode="auto">
          <a:xfrm>
            <a:off x="2057400" y="2960688"/>
            <a:ext cx="4572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2" name="Line 5"/>
          <p:cNvSpPr>
            <a:spLocks noChangeShapeType="1"/>
          </p:cNvSpPr>
          <p:nvPr/>
        </p:nvSpPr>
        <p:spPr bwMode="auto">
          <a:xfrm>
            <a:off x="3886200" y="2960688"/>
            <a:ext cx="9144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3" name="Line 4"/>
          <p:cNvSpPr>
            <a:spLocks noChangeShapeType="1"/>
          </p:cNvSpPr>
          <p:nvPr/>
        </p:nvSpPr>
        <p:spPr bwMode="auto">
          <a:xfrm>
            <a:off x="4457700" y="2374900"/>
            <a:ext cx="0" cy="5715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4" name="Line 3"/>
          <p:cNvSpPr>
            <a:spLocks noChangeShapeType="1"/>
          </p:cNvSpPr>
          <p:nvPr/>
        </p:nvSpPr>
        <p:spPr bwMode="auto">
          <a:xfrm>
            <a:off x="2286000" y="2493963"/>
            <a:ext cx="0" cy="4572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5" name="Line 2"/>
          <p:cNvSpPr>
            <a:spLocks noChangeShapeType="1"/>
          </p:cNvSpPr>
          <p:nvPr/>
        </p:nvSpPr>
        <p:spPr bwMode="auto">
          <a:xfrm flipH="1">
            <a:off x="2857500" y="3344863"/>
            <a:ext cx="2628900" cy="21558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884238"/>
            <a:ext cx="9144000" cy="310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49263" algn="r"/>
                <a:tab pos="3060700" algn="ctr"/>
                <a:tab pos="6119813" algn="r"/>
              </a:tabLst>
            </a:pPr>
            <a:r>
              <a:rPr lang="it-IT" sz="1200">
                <a:cs typeface="Times New Roman" pitchFamily="18" charset="0"/>
              </a:rPr>
              <a:t>a</a:t>
            </a:r>
            <a:r>
              <a:rPr lang="it-IT" sz="1400">
                <a:cs typeface="Times New Roman" pitchFamily="18" charset="0"/>
              </a:rPr>
              <a:t>) </a:t>
            </a:r>
            <a:r>
              <a:rPr lang="it-IT" sz="1400" b="1">
                <a:cs typeface="Times New Roman" pitchFamily="18" charset="0"/>
              </a:rPr>
              <a:t>presente</a:t>
            </a:r>
            <a:r>
              <a:rPr lang="it-IT" sz="1400">
                <a:cs typeface="Times New Roman" pitchFamily="18" charset="0"/>
              </a:rPr>
              <a:t> : previsione affettiva</a:t>
            </a:r>
            <a:endParaRPr lang="it-IT" sz="1200">
              <a:cs typeface="Times New Roman" pitchFamily="18" charset="0"/>
            </a:endParaRPr>
          </a:p>
          <a:p>
            <a:pPr eaLnBrk="0" hangingPunct="0">
              <a:tabLst>
                <a:tab pos="449263" algn="r"/>
                <a:tab pos="3060700" algn="ctr"/>
                <a:tab pos="6119813" algn="r"/>
              </a:tabLst>
            </a:pPr>
            <a:r>
              <a:rPr lang="it-IT" sz="1200">
                <a:cs typeface="Times New Roman" pitchFamily="18" charset="0"/>
              </a:rPr>
              <a:t> </a:t>
            </a:r>
          </a:p>
          <a:p>
            <a:pPr eaLnBrk="0" hangingPunct="0">
              <a:tabLst>
                <a:tab pos="449263" algn="r"/>
                <a:tab pos="3060700" algn="ctr"/>
                <a:tab pos="6119813" algn="r"/>
              </a:tabLst>
            </a:pPr>
            <a:r>
              <a:rPr lang="it-IT" sz="1200">
                <a:cs typeface="Times New Roman" pitchFamily="18" charset="0"/>
              </a:rPr>
              <a:t> </a:t>
            </a:r>
          </a:p>
          <a:p>
            <a:pPr eaLnBrk="0" hangingPunct="0">
              <a:tabLst>
                <a:tab pos="449263" algn="r"/>
                <a:tab pos="3060700" algn="ctr"/>
                <a:tab pos="6119813" algn="r"/>
              </a:tabLst>
            </a:pPr>
            <a:r>
              <a:rPr lang="it-IT" sz="1200">
                <a:cs typeface="Times New Roman" pitchFamily="18" charset="0"/>
              </a:rPr>
              <a:t> </a:t>
            </a:r>
          </a:p>
          <a:p>
            <a:pPr eaLnBrk="0" hangingPunct="0">
              <a:tabLst>
                <a:tab pos="449263" algn="r"/>
                <a:tab pos="3060700" algn="ctr"/>
                <a:tab pos="6119813" algn="r"/>
              </a:tabLst>
            </a:pPr>
            <a:r>
              <a:rPr lang="it-IT" sz="1200">
                <a:cs typeface="Times New Roman" pitchFamily="18" charset="0"/>
              </a:rPr>
              <a:t> </a:t>
            </a:r>
          </a:p>
          <a:p>
            <a:pPr eaLnBrk="0" hangingPunct="0">
              <a:tabLst>
                <a:tab pos="449263" algn="r"/>
                <a:tab pos="3060700" algn="ctr"/>
                <a:tab pos="6119813" algn="r"/>
              </a:tabLst>
            </a:pPr>
            <a:r>
              <a:rPr lang="it-IT" sz="1400" b="1">
                <a:cs typeface="Times New Roman" pitchFamily="18" charset="0"/>
              </a:rPr>
              <a:t> </a:t>
            </a:r>
            <a:endParaRPr lang="it-IT" sz="1200">
              <a:cs typeface="Times New Roman" pitchFamily="18" charset="0"/>
            </a:endParaRPr>
          </a:p>
          <a:p>
            <a:pPr eaLnBrk="0" hangingPunct="0">
              <a:tabLst>
                <a:tab pos="449263" algn="r"/>
                <a:tab pos="3060700" algn="ctr"/>
                <a:tab pos="6119813" algn="r"/>
              </a:tabLst>
            </a:pPr>
            <a:r>
              <a:rPr lang="it-IT" sz="1400" b="1">
                <a:cs typeface="Times New Roman" pitchFamily="18" charset="0"/>
              </a:rPr>
              <a:t> </a:t>
            </a:r>
            <a:endParaRPr lang="it-IT" sz="1200">
              <a:cs typeface="Times New Roman" pitchFamily="18" charset="0"/>
            </a:endParaRPr>
          </a:p>
          <a:p>
            <a:pPr eaLnBrk="0" hangingPunct="0">
              <a:tabLst>
                <a:tab pos="449263" algn="r"/>
                <a:tab pos="3060700" algn="ctr"/>
                <a:tab pos="6119813" algn="r"/>
              </a:tabLst>
            </a:pPr>
            <a:r>
              <a:rPr lang="it-IT" sz="1400" b="1">
                <a:cs typeface="Times New Roman" pitchFamily="18" charset="0"/>
              </a:rPr>
              <a:t> </a:t>
            </a:r>
            <a:endParaRPr lang="it-IT" sz="1200">
              <a:cs typeface="Times New Roman" pitchFamily="18" charset="0"/>
            </a:endParaRPr>
          </a:p>
          <a:p>
            <a:pPr eaLnBrk="0" hangingPunct="0">
              <a:tabLst>
                <a:tab pos="449263" algn="r"/>
                <a:tab pos="3060700" algn="ctr"/>
                <a:tab pos="6119813" algn="r"/>
              </a:tabLst>
            </a:pPr>
            <a:r>
              <a:rPr lang="it-IT" sz="1400" b="1">
                <a:cs typeface="Times New Roman" pitchFamily="18" charset="0"/>
              </a:rPr>
              <a:t> </a:t>
            </a:r>
            <a:endParaRPr lang="it-IT" sz="1200">
              <a:cs typeface="Times New Roman" pitchFamily="18" charset="0"/>
            </a:endParaRPr>
          </a:p>
          <a:p>
            <a:pPr eaLnBrk="0" hangingPunct="0">
              <a:tabLst>
                <a:tab pos="449263" algn="r"/>
                <a:tab pos="3060700" algn="ctr"/>
                <a:tab pos="6119813" algn="r"/>
              </a:tabLst>
            </a:pPr>
            <a:r>
              <a:rPr lang="it-IT" sz="1400" b="1">
                <a:cs typeface="Times New Roman" pitchFamily="18" charset="0"/>
              </a:rPr>
              <a:t> </a:t>
            </a:r>
            <a:endParaRPr lang="it-IT" sz="1200">
              <a:cs typeface="Times New Roman" pitchFamily="18" charset="0"/>
            </a:endParaRPr>
          </a:p>
          <a:p>
            <a:pPr eaLnBrk="0" hangingPunct="0">
              <a:tabLst>
                <a:tab pos="449263" algn="r"/>
                <a:tab pos="3060700" algn="ctr"/>
                <a:tab pos="6119813" algn="r"/>
              </a:tabLst>
            </a:pPr>
            <a:r>
              <a:rPr lang="it-IT" sz="1400" b="1">
                <a:cs typeface="Times New Roman" pitchFamily="18" charset="0"/>
              </a:rPr>
              <a:t> </a:t>
            </a:r>
            <a:endParaRPr lang="it-IT" sz="1200">
              <a:cs typeface="Times New Roman" pitchFamily="18" charset="0"/>
            </a:endParaRPr>
          </a:p>
          <a:p>
            <a:pPr eaLnBrk="0" hangingPunct="0">
              <a:tabLst>
                <a:tab pos="449263" algn="r"/>
                <a:tab pos="3060700" algn="ctr"/>
                <a:tab pos="6119813" algn="r"/>
              </a:tabLst>
            </a:pPr>
            <a:r>
              <a:rPr lang="it-IT" sz="1400" b="1">
                <a:cs typeface="Times New Roman" pitchFamily="18" charset="0"/>
              </a:rPr>
              <a:t> </a:t>
            </a:r>
            <a:endParaRPr lang="it-IT" sz="1200">
              <a:cs typeface="Times New Roman" pitchFamily="18" charset="0"/>
            </a:endParaRPr>
          </a:p>
          <a:p>
            <a:pPr eaLnBrk="0" hangingPunct="0">
              <a:tabLst>
                <a:tab pos="449263" algn="r"/>
                <a:tab pos="3060700" algn="ctr"/>
                <a:tab pos="6119813" algn="r"/>
              </a:tabLst>
            </a:pPr>
            <a:r>
              <a:rPr lang="it-IT" sz="1400" b="1">
                <a:cs typeface="Times New Roman" pitchFamily="18" charset="0"/>
              </a:rPr>
              <a:t> </a:t>
            </a:r>
            <a:endParaRPr lang="it-IT" sz="1200">
              <a:cs typeface="Times New Roman" pitchFamily="18" charset="0"/>
            </a:endParaRPr>
          </a:p>
          <a:p>
            <a:pPr eaLnBrk="0" hangingPunct="0">
              <a:tabLst>
                <a:tab pos="449263" algn="r"/>
                <a:tab pos="3060700" algn="ctr"/>
                <a:tab pos="6119813" algn="r"/>
              </a:tabLst>
            </a:pPr>
            <a:endParaRPr lang="it-IT"/>
          </a:p>
        </p:txBody>
      </p:sp>
      <p:sp>
        <p:nvSpPr>
          <p:cNvPr id="18447" name="Rectangle 20"/>
          <p:cNvSpPr>
            <a:spLocks noChangeArrowheads="1"/>
          </p:cNvSpPr>
          <p:nvPr/>
        </p:nvSpPr>
        <p:spPr bwMode="auto">
          <a:xfrm>
            <a:off x="0" y="884238"/>
            <a:ext cx="9144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200">
                <a:cs typeface="Times New Roman" pitchFamily="18" charset="0"/>
              </a:rPr>
              <a:t> </a:t>
            </a:r>
          </a:p>
          <a:p>
            <a:pPr eaLnBrk="0" hangingPunct="0"/>
            <a:endParaRPr lang="it-IT"/>
          </a:p>
        </p:txBody>
      </p:sp>
      <p:sp>
        <p:nvSpPr>
          <p:cNvPr id="18448" name="Oval 23"/>
          <p:cNvSpPr>
            <a:spLocks noChangeArrowheads="1"/>
          </p:cNvSpPr>
          <p:nvPr/>
        </p:nvSpPr>
        <p:spPr bwMode="auto">
          <a:xfrm>
            <a:off x="342900" y="3924300"/>
            <a:ext cx="1371600" cy="5715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it-IT" sz="1200" b="1">
                <a:cs typeface="Times New Roman" pitchFamily="18" charset="0"/>
              </a:rPr>
              <a:t>costruzione</a:t>
            </a:r>
            <a:endParaRPr lang="it-IT" sz="1200">
              <a:cs typeface="Times New Roman" pitchFamily="18" charset="0"/>
            </a:endParaRPr>
          </a:p>
          <a:p>
            <a:pPr eaLnBrk="0" hangingPunct="0"/>
            <a:endParaRPr lang="it-IT"/>
          </a:p>
        </p:txBody>
      </p:sp>
      <p:sp>
        <p:nvSpPr>
          <p:cNvPr id="18449" name="Oval 22"/>
          <p:cNvSpPr>
            <a:spLocks noChangeArrowheads="1"/>
          </p:cNvSpPr>
          <p:nvPr/>
        </p:nvSpPr>
        <p:spPr bwMode="auto">
          <a:xfrm>
            <a:off x="1752600" y="4114800"/>
            <a:ext cx="18288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it-IT" sz="1200" b="1">
                <a:cs typeface="Times New Roman" pitchFamily="18" charset="0"/>
              </a:rPr>
              <a:t>Effetti di</a:t>
            </a:r>
            <a:endParaRPr lang="it-IT" sz="1200">
              <a:cs typeface="Times New Roman" pitchFamily="18" charset="0"/>
            </a:endParaRPr>
          </a:p>
          <a:p>
            <a:pPr eaLnBrk="0" hangingPunct="0"/>
            <a:r>
              <a:rPr lang="it-IT" sz="1200" b="1">
                <a:cs typeface="Times New Roman" pitchFamily="18" charset="0"/>
              </a:rPr>
              <a:t>incorniciamento</a:t>
            </a:r>
            <a:endParaRPr lang="it-IT" sz="1200">
              <a:cs typeface="Times New Roman" pitchFamily="18" charset="0"/>
            </a:endParaRPr>
          </a:p>
          <a:p>
            <a:pPr eaLnBrk="0" hangingPunct="0"/>
            <a:endParaRPr lang="it-IT"/>
          </a:p>
        </p:txBody>
      </p:sp>
      <p:sp>
        <p:nvSpPr>
          <p:cNvPr id="18450" name="Rectangle 24"/>
          <p:cNvSpPr>
            <a:spLocks noChangeArrowheads="1"/>
          </p:cNvSpPr>
          <p:nvPr/>
        </p:nvSpPr>
        <p:spPr bwMode="auto">
          <a:xfrm>
            <a:off x="0" y="2562225"/>
            <a:ext cx="914400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400" b="1">
                <a:cs typeface="Times New Roman" pitchFamily="18" charset="0"/>
              </a:rPr>
              <a:t> </a:t>
            </a:r>
            <a:endParaRPr lang="it-IT" sz="1200">
              <a:cs typeface="Times New Roman" pitchFamily="18" charset="0"/>
            </a:endParaRPr>
          </a:p>
          <a:p>
            <a:pPr eaLnBrk="0" hangingPunct="0"/>
            <a:r>
              <a:rPr lang="it-IT" sz="1400" b="1">
                <a:cs typeface="Times New Roman" pitchFamily="18" charset="0"/>
              </a:rPr>
              <a:t> </a:t>
            </a:r>
            <a:endParaRPr lang="it-IT" sz="1200">
              <a:cs typeface="Times New Roman" pitchFamily="18" charset="0"/>
            </a:endParaRPr>
          </a:p>
          <a:p>
            <a:pPr eaLnBrk="0" hangingPunct="0"/>
            <a:r>
              <a:rPr lang="it-IT" sz="1400" b="1">
                <a:cs typeface="Times New Roman" pitchFamily="18" charset="0"/>
              </a:rPr>
              <a:t> </a:t>
            </a:r>
            <a:endParaRPr lang="it-IT" sz="1200">
              <a:cs typeface="Times New Roman" pitchFamily="18" charset="0"/>
            </a:endParaRPr>
          </a:p>
          <a:p>
            <a:pPr eaLnBrk="0" hangingPunct="0"/>
            <a:r>
              <a:rPr lang="it-IT" sz="1400" b="1">
                <a:cs typeface="Times New Roman" pitchFamily="18" charset="0"/>
              </a:rPr>
              <a:t> </a:t>
            </a:r>
            <a:endParaRPr lang="it-IT" sz="1200">
              <a:cs typeface="Times New Roman" pitchFamily="18" charset="0"/>
            </a:endParaRPr>
          </a:p>
          <a:p>
            <a:pPr eaLnBrk="0" hangingPunct="0"/>
            <a:r>
              <a:rPr lang="it-IT" sz="1400" b="1">
                <a:cs typeface="Times New Roman" pitchFamily="18" charset="0"/>
              </a:rPr>
              <a:t> </a:t>
            </a:r>
            <a:endParaRPr lang="it-IT" sz="1200">
              <a:cs typeface="Times New Roman" pitchFamily="18" charset="0"/>
            </a:endParaRPr>
          </a:p>
          <a:p>
            <a:pPr eaLnBrk="0" hangingPunct="0"/>
            <a:r>
              <a:rPr lang="it-IT" sz="1400" b="1">
                <a:cs typeface="Times New Roman" pitchFamily="18" charset="0"/>
              </a:rPr>
              <a:t> </a:t>
            </a:r>
            <a:endParaRPr lang="it-IT" sz="1200">
              <a:cs typeface="Times New Roman" pitchFamily="18" charset="0"/>
            </a:endParaRPr>
          </a:p>
          <a:p>
            <a:pPr eaLnBrk="0" hangingPunct="0"/>
            <a:endParaRPr lang="it-IT"/>
          </a:p>
        </p:txBody>
      </p:sp>
      <p:sp>
        <p:nvSpPr>
          <p:cNvPr id="18451" name="Rectangle 27"/>
          <p:cNvSpPr>
            <a:spLocks noChangeArrowheads="1"/>
          </p:cNvSpPr>
          <p:nvPr/>
        </p:nvSpPr>
        <p:spPr bwMode="auto">
          <a:xfrm>
            <a:off x="0" y="2562225"/>
            <a:ext cx="91440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400" b="1">
                <a:cs typeface="Times New Roman" pitchFamily="18" charset="0"/>
              </a:rPr>
              <a:t> </a:t>
            </a:r>
            <a:endParaRPr lang="it-IT" sz="1200">
              <a:cs typeface="Times New Roman" pitchFamily="18" charset="0"/>
            </a:endParaRPr>
          </a:p>
          <a:p>
            <a:pPr eaLnBrk="0" hangingPunct="0"/>
            <a:endParaRPr lang="it-IT"/>
          </a:p>
        </p:txBody>
      </p:sp>
      <p:sp>
        <p:nvSpPr>
          <p:cNvPr id="18452" name="Rectangle 29"/>
          <p:cNvSpPr>
            <a:spLocks noChangeArrowheads="1"/>
          </p:cNvSpPr>
          <p:nvPr/>
        </p:nvSpPr>
        <p:spPr bwMode="auto">
          <a:xfrm>
            <a:off x="0" y="2562225"/>
            <a:ext cx="91440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400" b="1">
                <a:cs typeface="Times New Roman" pitchFamily="18" charset="0"/>
              </a:rPr>
              <a:t> </a:t>
            </a:r>
            <a:endParaRPr lang="it-IT" sz="1200">
              <a:cs typeface="Times New Roman" pitchFamily="18" charset="0"/>
            </a:endParaRPr>
          </a:p>
          <a:p>
            <a:pPr eaLnBrk="0" hangingPunct="0"/>
            <a:endParaRPr lang="it-IT"/>
          </a:p>
        </p:txBody>
      </p:sp>
      <p:sp>
        <p:nvSpPr>
          <p:cNvPr id="18453" name="Oval 31"/>
          <p:cNvSpPr>
            <a:spLocks noChangeArrowheads="1"/>
          </p:cNvSpPr>
          <p:nvPr/>
        </p:nvSpPr>
        <p:spPr bwMode="auto">
          <a:xfrm>
            <a:off x="1752600" y="4114800"/>
            <a:ext cx="18288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it-IT" sz="1200" b="1">
                <a:cs typeface="Times New Roman" pitchFamily="18" charset="0"/>
              </a:rPr>
              <a:t>Effetti di</a:t>
            </a:r>
            <a:endParaRPr lang="it-IT" sz="1200">
              <a:cs typeface="Times New Roman" pitchFamily="18" charset="0"/>
            </a:endParaRPr>
          </a:p>
          <a:p>
            <a:pPr eaLnBrk="0" hangingPunct="0"/>
            <a:r>
              <a:rPr lang="it-IT" sz="1200" b="1">
                <a:cs typeface="Times New Roman" pitchFamily="18" charset="0"/>
              </a:rPr>
              <a:t>incorniciamento</a:t>
            </a:r>
            <a:endParaRPr lang="it-IT" sz="1200">
              <a:cs typeface="Times New Roman" pitchFamily="18" charset="0"/>
            </a:endParaRPr>
          </a:p>
          <a:p>
            <a:pPr eaLnBrk="0" hangingPunct="0"/>
            <a:endParaRPr lang="it-IT"/>
          </a:p>
        </p:txBody>
      </p:sp>
      <p:sp>
        <p:nvSpPr>
          <p:cNvPr id="18454" name="Rectangle 33"/>
          <p:cNvSpPr>
            <a:spLocks noChangeArrowheads="1"/>
          </p:cNvSpPr>
          <p:nvPr/>
        </p:nvSpPr>
        <p:spPr bwMode="auto">
          <a:xfrm>
            <a:off x="0" y="2562225"/>
            <a:ext cx="914400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400" b="1">
                <a:cs typeface="Times New Roman" pitchFamily="18" charset="0"/>
              </a:rPr>
              <a:t> </a:t>
            </a:r>
            <a:endParaRPr lang="it-IT" sz="1200">
              <a:cs typeface="Times New Roman" pitchFamily="18" charset="0"/>
            </a:endParaRPr>
          </a:p>
          <a:p>
            <a:pPr eaLnBrk="0" hangingPunct="0"/>
            <a:r>
              <a:rPr lang="it-IT" sz="1400" b="1">
                <a:cs typeface="Times New Roman" pitchFamily="18" charset="0"/>
              </a:rPr>
              <a:t> </a:t>
            </a:r>
            <a:endParaRPr lang="it-IT" sz="1200">
              <a:cs typeface="Times New Roman" pitchFamily="18" charset="0"/>
            </a:endParaRPr>
          </a:p>
          <a:p>
            <a:pPr eaLnBrk="0" hangingPunct="0"/>
            <a:r>
              <a:rPr lang="it-IT" sz="1400" b="1">
                <a:cs typeface="Times New Roman" pitchFamily="18" charset="0"/>
              </a:rPr>
              <a:t> </a:t>
            </a:r>
            <a:endParaRPr lang="it-IT" sz="1200">
              <a:cs typeface="Times New Roman" pitchFamily="18" charset="0"/>
            </a:endParaRPr>
          </a:p>
          <a:p>
            <a:pPr eaLnBrk="0" hangingPunct="0"/>
            <a:r>
              <a:rPr lang="it-IT" sz="1400" b="1">
                <a:cs typeface="Times New Roman" pitchFamily="18" charset="0"/>
              </a:rPr>
              <a:t> </a:t>
            </a:r>
            <a:endParaRPr lang="it-IT" sz="1200">
              <a:cs typeface="Times New Roman" pitchFamily="18" charset="0"/>
            </a:endParaRPr>
          </a:p>
          <a:p>
            <a:pPr eaLnBrk="0" hangingPunct="0"/>
            <a:r>
              <a:rPr lang="it-IT" sz="1400" b="1">
                <a:cs typeface="Times New Roman" pitchFamily="18" charset="0"/>
              </a:rPr>
              <a:t> </a:t>
            </a:r>
            <a:endParaRPr lang="it-IT" sz="1200">
              <a:cs typeface="Times New Roman" pitchFamily="18" charset="0"/>
            </a:endParaRPr>
          </a:p>
          <a:p>
            <a:pPr eaLnBrk="0" hangingPunct="0"/>
            <a:r>
              <a:rPr lang="it-IT" sz="1400" b="1">
                <a:cs typeface="Times New Roman" pitchFamily="18" charset="0"/>
              </a:rPr>
              <a:t> </a:t>
            </a:r>
            <a:endParaRPr lang="it-IT" sz="1200">
              <a:cs typeface="Times New Roman" pitchFamily="18" charset="0"/>
            </a:endParaRPr>
          </a:p>
          <a:p>
            <a:pPr eaLnBrk="0" hangingPunct="0"/>
            <a:endParaRPr lang="it-IT"/>
          </a:p>
        </p:txBody>
      </p:sp>
      <p:sp>
        <p:nvSpPr>
          <p:cNvPr id="18455" name="Rectangle 36"/>
          <p:cNvSpPr>
            <a:spLocks noChangeArrowheads="1"/>
          </p:cNvSpPr>
          <p:nvPr/>
        </p:nvSpPr>
        <p:spPr bwMode="auto">
          <a:xfrm>
            <a:off x="0" y="2562225"/>
            <a:ext cx="91440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400" b="1">
                <a:cs typeface="Times New Roman" pitchFamily="18" charset="0"/>
              </a:rPr>
              <a:t> </a:t>
            </a:r>
            <a:endParaRPr lang="it-IT" sz="1200">
              <a:cs typeface="Times New Roman" pitchFamily="18" charset="0"/>
            </a:endParaRPr>
          </a:p>
          <a:p>
            <a:pPr eaLnBrk="0" hangingPunct="0"/>
            <a:endParaRPr lang="it-IT"/>
          </a:p>
        </p:txBody>
      </p:sp>
      <p:sp>
        <p:nvSpPr>
          <p:cNvPr id="18456" name="Rectangle 38"/>
          <p:cNvSpPr>
            <a:spLocks noChangeArrowheads="1"/>
          </p:cNvSpPr>
          <p:nvPr/>
        </p:nvSpPr>
        <p:spPr bwMode="auto">
          <a:xfrm>
            <a:off x="0" y="2562225"/>
            <a:ext cx="91440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400" b="1">
                <a:cs typeface="Times New Roman" pitchFamily="18" charset="0"/>
              </a:rPr>
              <a:t> </a:t>
            </a:r>
            <a:endParaRPr lang="it-IT" sz="1200">
              <a:cs typeface="Times New Roman" pitchFamily="18" charset="0"/>
            </a:endParaRPr>
          </a:p>
          <a:p>
            <a:pPr eaLnBrk="0" hangingPunct="0"/>
            <a:endParaRPr lang="it-IT"/>
          </a:p>
        </p:txBody>
      </p:sp>
      <p:sp>
        <p:nvSpPr>
          <p:cNvPr id="18457" name="Oval 39"/>
          <p:cNvSpPr>
            <a:spLocks noChangeArrowheads="1"/>
          </p:cNvSpPr>
          <p:nvPr/>
        </p:nvSpPr>
        <p:spPr bwMode="auto">
          <a:xfrm>
            <a:off x="5457825" y="4643438"/>
            <a:ext cx="18288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it-IT" sz="1200" b="1"/>
              <a:t>Effetti  delle</a:t>
            </a:r>
          </a:p>
          <a:p>
            <a:pPr algn="ctr" eaLnBrk="0" hangingPunct="0"/>
            <a:r>
              <a:rPr lang="it-IT" sz="1200" b="1"/>
              <a:t>aspettative</a:t>
            </a:r>
          </a:p>
        </p:txBody>
      </p:sp>
      <p:sp>
        <p:nvSpPr>
          <p:cNvPr id="18458" name="Line 40"/>
          <p:cNvSpPr>
            <a:spLocks noChangeShapeType="1"/>
          </p:cNvSpPr>
          <p:nvPr/>
        </p:nvSpPr>
        <p:spPr bwMode="auto">
          <a:xfrm flipH="1" flipV="1">
            <a:off x="4500563" y="4143375"/>
            <a:ext cx="1066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9" name="Rectangle 41"/>
          <p:cNvSpPr>
            <a:spLocks noChangeArrowheads="1"/>
          </p:cNvSpPr>
          <p:nvPr/>
        </p:nvSpPr>
        <p:spPr bwMode="auto">
          <a:xfrm>
            <a:off x="2000250" y="5500688"/>
            <a:ext cx="1714500" cy="800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it-IT" sz="1400" b="1"/>
              <a:t>3     Esperienza</a:t>
            </a:r>
          </a:p>
          <a:p>
            <a:pPr algn="ctr" eaLnBrk="0" hangingPunct="0"/>
            <a:r>
              <a:rPr lang="it-IT" sz="1400" b="1"/>
              <a:t>affettiva</a:t>
            </a:r>
          </a:p>
          <a:p>
            <a:pPr algn="ctr" eaLnBrk="0" hangingPunct="0"/>
            <a:r>
              <a:rPr lang="it-IT" sz="1400" b="1"/>
              <a:t>iniziale</a:t>
            </a:r>
          </a:p>
        </p:txBody>
      </p:sp>
      <p:sp>
        <p:nvSpPr>
          <p:cNvPr id="18460" name="CasellaDiTesto 32"/>
          <p:cNvSpPr txBox="1">
            <a:spLocks noChangeArrowheads="1"/>
          </p:cNvSpPr>
          <p:nvPr/>
        </p:nvSpPr>
        <p:spPr bwMode="auto">
          <a:xfrm>
            <a:off x="285750" y="5429250"/>
            <a:ext cx="1857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/>
              <a:t>b) </a:t>
            </a:r>
            <a:r>
              <a:rPr lang="it-IT" sz="1200" b="1"/>
              <a:t>Futuro</a:t>
            </a:r>
            <a:r>
              <a:rPr lang="it-IT" sz="1200"/>
              <a:t> (esperienza effettiva)</a:t>
            </a:r>
          </a:p>
        </p:txBody>
      </p:sp>
      <p:sp>
        <p:nvSpPr>
          <p:cNvPr id="18461" name="Rectangle 5"/>
          <p:cNvSpPr>
            <a:spLocks noChangeArrowheads="1"/>
          </p:cNvSpPr>
          <p:nvPr/>
        </p:nvSpPr>
        <p:spPr bwMode="auto">
          <a:xfrm>
            <a:off x="5600700" y="5486400"/>
            <a:ext cx="1828800" cy="800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tabLst>
                <a:tab pos="3060700" algn="ctr"/>
                <a:tab pos="6119813" algn="r"/>
              </a:tabLst>
            </a:pPr>
            <a:r>
              <a:rPr lang="it-IT" sz="1400" b="1">
                <a:cs typeface="Times New Roman" pitchFamily="18" charset="0"/>
              </a:rPr>
              <a:t>4    Esperienza</a:t>
            </a:r>
            <a:endParaRPr lang="it-IT" sz="1200">
              <a:cs typeface="Times New Roman" pitchFamily="18" charset="0"/>
            </a:endParaRPr>
          </a:p>
          <a:p>
            <a:pPr algn="ctr" eaLnBrk="0" hangingPunct="0">
              <a:tabLst>
                <a:tab pos="3060700" algn="ctr"/>
                <a:tab pos="6119813" algn="r"/>
              </a:tabLst>
            </a:pPr>
            <a:r>
              <a:rPr lang="it-IT" sz="1400" b="1">
                <a:cs typeface="Times New Roman" pitchFamily="18" charset="0"/>
              </a:rPr>
              <a:t>affettiva</a:t>
            </a:r>
            <a:endParaRPr lang="it-IT" sz="1200">
              <a:cs typeface="Times New Roman" pitchFamily="18" charset="0"/>
            </a:endParaRPr>
          </a:p>
          <a:p>
            <a:pPr algn="ctr" eaLnBrk="0" hangingPunct="0">
              <a:tabLst>
                <a:tab pos="3060700" algn="ctr"/>
                <a:tab pos="6119813" algn="r"/>
              </a:tabLst>
            </a:pPr>
            <a:r>
              <a:rPr lang="it-IT" sz="1400" b="1">
                <a:cs typeface="Times New Roman" pitchFamily="18" charset="0"/>
              </a:rPr>
              <a:t>nel tempo</a:t>
            </a:r>
            <a:endParaRPr lang="it-IT" sz="1200">
              <a:cs typeface="Times New Roman" pitchFamily="18" charset="0"/>
            </a:endParaRPr>
          </a:p>
          <a:p>
            <a:pPr eaLnBrk="0" hangingPunct="0">
              <a:tabLst>
                <a:tab pos="3060700" algn="ctr"/>
                <a:tab pos="6119813" algn="r"/>
              </a:tabLst>
            </a:pPr>
            <a:r>
              <a:rPr lang="it-IT" sz="1200">
                <a:cs typeface="Times New Roman" pitchFamily="18" charset="0"/>
              </a:rPr>
              <a:t> </a:t>
            </a:r>
          </a:p>
          <a:p>
            <a:pPr eaLnBrk="0" hangingPunct="0">
              <a:tabLst>
                <a:tab pos="3060700" algn="ctr"/>
                <a:tab pos="6119813" algn="r"/>
              </a:tabLst>
            </a:pPr>
            <a:endParaRPr lang="it-IT"/>
          </a:p>
        </p:txBody>
      </p:sp>
      <p:sp>
        <p:nvSpPr>
          <p:cNvPr id="18462" name="Line 3"/>
          <p:cNvSpPr>
            <a:spLocks noChangeShapeType="1"/>
          </p:cNvSpPr>
          <p:nvPr/>
        </p:nvSpPr>
        <p:spPr bwMode="auto">
          <a:xfrm flipV="1">
            <a:off x="3714750" y="5929313"/>
            <a:ext cx="1857375" cy="460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63" name="Oval 4"/>
          <p:cNvSpPr>
            <a:spLocks noChangeArrowheads="1"/>
          </p:cNvSpPr>
          <p:nvPr/>
        </p:nvSpPr>
        <p:spPr bwMode="auto">
          <a:xfrm>
            <a:off x="3557588" y="6143625"/>
            <a:ext cx="2014537" cy="635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it-IT" sz="1200" b="1">
                <a:cs typeface="Times New Roman" pitchFamily="18" charset="0"/>
              </a:rPr>
              <a:t> Normalizzazione</a:t>
            </a:r>
            <a:endParaRPr lang="it-IT" sz="1200">
              <a:cs typeface="Times New Roman" pitchFamily="18" charset="0"/>
            </a:endParaRPr>
          </a:p>
          <a:p>
            <a:pPr algn="ctr" eaLnBrk="0" hangingPunct="0"/>
            <a:r>
              <a:rPr lang="it-IT" sz="1200" b="1">
                <a:cs typeface="Times New Roman" pitchFamily="18" charset="0"/>
              </a:rPr>
              <a:t>immunizzazione</a:t>
            </a:r>
            <a:endParaRPr lang="it-IT" sz="1200">
              <a:cs typeface="Times New Roman" pitchFamily="18" charset="0"/>
            </a:endParaRPr>
          </a:p>
          <a:p>
            <a:pPr eaLnBrk="0" hangingPunct="0"/>
            <a:endParaRPr lang="it-IT"/>
          </a:p>
        </p:txBody>
      </p:sp>
      <p:sp>
        <p:nvSpPr>
          <p:cNvPr id="18464" name="Line 2"/>
          <p:cNvSpPr>
            <a:spLocks noChangeShapeType="1"/>
          </p:cNvSpPr>
          <p:nvPr/>
        </p:nvSpPr>
        <p:spPr bwMode="auto">
          <a:xfrm flipH="1" flipV="1">
            <a:off x="4572000" y="5929313"/>
            <a:ext cx="71438" cy="2143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Rappresentarsi la situazione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it-IT" sz="2800" smtClean="0">
                <a:cs typeface="Times New Roman" pitchFamily="18" charset="0"/>
              </a:rPr>
              <a:t>Se </a:t>
            </a:r>
            <a:r>
              <a:rPr lang="it-IT" sz="2800" b="1" smtClean="0">
                <a:cs typeface="Times New Roman" pitchFamily="18" charset="0"/>
              </a:rPr>
              <a:t>situazione è già stata sperimentata</a:t>
            </a:r>
            <a:r>
              <a:rPr lang="it-IT" sz="2800" smtClean="0">
                <a:cs typeface="Times New Roman" pitchFamily="18" charset="0"/>
              </a:rPr>
              <a:t> la rappresentazione si basa semplicemente sul </a:t>
            </a:r>
            <a:r>
              <a:rPr lang="it-IT" sz="2800" b="1" smtClean="0">
                <a:cs typeface="Times New Roman" pitchFamily="18" charset="0"/>
              </a:rPr>
              <a:t>ricordo</a:t>
            </a:r>
            <a:r>
              <a:rPr lang="it-IT" sz="2800" smtClean="0">
                <a:cs typeface="Times New Roman" pitchFamily="18" charset="0"/>
              </a:rPr>
              <a:t> di un caso esemplare o di un prototipo  </a:t>
            </a:r>
          </a:p>
          <a:p>
            <a:pPr algn="just" eaLnBrk="1" hangingPunct="1"/>
            <a:r>
              <a:rPr lang="it-IT" sz="2800" smtClean="0">
                <a:cs typeface="Times New Roman" pitchFamily="18" charset="0"/>
              </a:rPr>
              <a:t>Se </a:t>
            </a:r>
            <a:r>
              <a:rPr lang="it-IT" sz="2800" b="1" smtClean="0">
                <a:cs typeface="Times New Roman" pitchFamily="18" charset="0"/>
              </a:rPr>
              <a:t>situazione nuova</a:t>
            </a:r>
            <a:r>
              <a:rPr lang="it-IT" sz="2800" smtClean="0">
                <a:cs typeface="Times New Roman" pitchFamily="18" charset="0"/>
              </a:rPr>
              <a:t> è necessario </a:t>
            </a:r>
            <a:r>
              <a:rPr lang="it-IT" sz="2800" b="1" smtClean="0">
                <a:cs typeface="Times New Roman" pitchFamily="18" charset="0"/>
              </a:rPr>
              <a:t>costruirsi</a:t>
            </a:r>
            <a:r>
              <a:rPr lang="it-IT" sz="2800" smtClean="0">
                <a:cs typeface="Times New Roman" pitchFamily="18" charset="0"/>
              </a:rPr>
              <a:t> una rappresentazione di tale situazione. </a:t>
            </a:r>
          </a:p>
          <a:p>
            <a:pPr lvl="1" algn="just" eaLnBrk="1" hangingPunct="1"/>
            <a:r>
              <a:rPr lang="it-IT" sz="2400" b="1" smtClean="0">
                <a:cs typeface="Times New Roman" pitchFamily="18" charset="0"/>
              </a:rPr>
              <a:t>errori</a:t>
            </a:r>
            <a:r>
              <a:rPr lang="it-IT" sz="2400" smtClean="0">
                <a:cs typeface="Times New Roman" pitchFamily="18" charset="0"/>
              </a:rPr>
              <a:t>  (non rappresentare le situazioni future come situazioni nelle quali si sarà esposti ad una pressione sociale;  focalizzazione su un solo aspetto)</a:t>
            </a:r>
          </a:p>
          <a:p>
            <a:pPr eaLnBrk="1" hangingPunct="1"/>
            <a:endParaRPr lang="it-IT" sz="280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Prevedere reazione per situazione rappresentata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la persona fa riferimento sia alle proprie esperienze precedenti ed al loro ricordo sia alle teorie sulle emozioni culturalmente condivise o personali.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l’esperienza emotiva non è  facilmente rievocabile (Robinson, Clore, 2002) 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le persone sono costrette a basarsi esclusivamente sulle teorie implicite 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b="1" smtClean="0">
                <a:cs typeface="Times New Roman" pitchFamily="18" charset="0"/>
              </a:rPr>
              <a:t>errori di previsione provocati da ricordo impreciso o dalle teorie implicite possono produrre sia sovrastima che sottostima delle reazioni affettive</a:t>
            </a:r>
            <a:r>
              <a:rPr lang="it-IT" sz="2800" smtClean="0">
                <a:cs typeface="Times New Roman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it-IT" sz="28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Considerazione metodologica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Ricerche appena discusse usano presentazione di scenari o vignette nei quali un ipotetico decisore economico formula delle scelte.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I partecipanti  devono indicare “in quale misura, secondo loro, lo specifico  attore proverà rammarico”. 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rammarico “attribuito” o “previsto” piuttosto che effettivamente sperimentato. 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Ciò spiega diversi risultati di ricerche basate su    racconto di esperienze personali reali  (azione = inazione)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/>
            </a:r>
            <a:br>
              <a:rPr lang="it-IT" smtClean="0"/>
            </a:br>
            <a:r>
              <a:rPr lang="it-IT" smtClean="0"/>
              <a:t>Principale errore: sovrastima dell’impatto</a:t>
            </a:r>
            <a:br>
              <a:rPr lang="it-IT" smtClean="0"/>
            </a:br>
            <a:r>
              <a:rPr lang="it-IT" smtClean="0"/>
              <a:t>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it-IT" smtClean="0">
                <a:cs typeface="Times New Roman" pitchFamily="18" charset="0"/>
              </a:rPr>
              <a:t>Causato dal fatto che non siamo consapevoli dell’esistenza di meccanismi che provocano </a:t>
            </a:r>
            <a:r>
              <a:rPr lang="it-IT" b="1" smtClean="0">
                <a:cs typeface="Times New Roman" pitchFamily="18" charset="0"/>
              </a:rPr>
              <a:t>l’evanescenza delle reazioni affettive</a:t>
            </a:r>
            <a:r>
              <a:rPr lang="it-IT" smtClean="0">
                <a:cs typeface="Times New Roman" pitchFamily="18" charset="0"/>
              </a:rPr>
              <a:t>, agiscono dopo la prima reazione affettiva e servono a:</a:t>
            </a:r>
          </a:p>
          <a:p>
            <a:pPr lvl="1" algn="just" eaLnBrk="1" hangingPunct="1"/>
            <a:r>
              <a:rPr lang="it-IT" smtClean="0">
                <a:cs typeface="Times New Roman" pitchFamily="18" charset="0"/>
              </a:rPr>
              <a:t>dare un senso alla propria reazione (</a:t>
            </a:r>
            <a:r>
              <a:rPr lang="it-IT" i="1" smtClean="0">
                <a:cs typeface="Times New Roman" pitchFamily="18" charset="0"/>
              </a:rPr>
              <a:t>sense making</a:t>
            </a:r>
            <a:r>
              <a:rPr lang="it-IT" smtClean="0">
                <a:cs typeface="Times New Roman" pitchFamily="18" charset="0"/>
              </a:rPr>
              <a:t>) </a:t>
            </a:r>
          </a:p>
          <a:p>
            <a:pPr lvl="1" algn="just" eaLnBrk="1" hangingPunct="1"/>
            <a:r>
              <a:rPr lang="it-IT" smtClean="0">
                <a:cs typeface="Times New Roman" pitchFamily="18" charset="0"/>
              </a:rPr>
              <a:t>recuperare lo stato affettivo iniziale</a:t>
            </a:r>
            <a:endParaRPr lang="it-IT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>
                <a:cs typeface="Times New Roman" pitchFamily="18" charset="0"/>
              </a:rPr>
              <a:t>processi di produzione di significato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tendono a </a:t>
            </a:r>
            <a:r>
              <a:rPr lang="it-IT" sz="2800" b="1" smtClean="0">
                <a:cs typeface="Times New Roman" pitchFamily="18" charset="0"/>
              </a:rPr>
              <a:t>ridurre la discrepanza</a:t>
            </a:r>
            <a:r>
              <a:rPr lang="it-IT" sz="2800" smtClean="0">
                <a:cs typeface="Times New Roman" pitchFamily="18" charset="0"/>
              </a:rPr>
              <a:t> fra gli </a:t>
            </a:r>
            <a:r>
              <a:rPr lang="it-IT" sz="2800" b="1" smtClean="0">
                <a:cs typeface="Times New Roman" pitchFamily="18" charset="0"/>
              </a:rPr>
              <a:t>schemi </a:t>
            </a:r>
            <a:r>
              <a:rPr lang="it-IT" sz="2800" smtClean="0">
                <a:cs typeface="Times New Roman" pitchFamily="18" charset="0"/>
              </a:rPr>
              <a:t>della persona </a:t>
            </a:r>
            <a:r>
              <a:rPr lang="it-IT" sz="2800" b="1" smtClean="0">
                <a:cs typeface="Times New Roman" pitchFamily="18" charset="0"/>
              </a:rPr>
              <a:t>e l’evento</a:t>
            </a:r>
            <a:r>
              <a:rPr lang="it-IT" sz="2800" smtClean="0">
                <a:cs typeface="Times New Roman" pitchFamily="18" charset="0"/>
              </a:rPr>
              <a:t> inatteso (assimilazione, accomodamento, attribuzione causale)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“senno di poi” (</a:t>
            </a:r>
            <a:r>
              <a:rPr lang="it-IT" sz="2400" i="1" smtClean="0">
                <a:cs typeface="Times New Roman" pitchFamily="18" charset="0"/>
              </a:rPr>
              <a:t>hindsight bias</a:t>
            </a:r>
            <a:r>
              <a:rPr lang="it-IT" sz="2400" smtClean="0">
                <a:cs typeface="Times New Roman" pitchFamily="18" charset="0"/>
              </a:rPr>
              <a:t> )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 “normalizzare” l’evento positivo (banalizzare l’evento); applicando un processo analogo a quello descritto dalle teorie del livello di adattamento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 Il tempo necessario a tornare allo stato affettivo di base è tanto minore quanto più facile è dare un senso all’evento che ha suscitato la reazione emotiva (Centerbar, Wilson, Gilbert, 2002).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>
                <a:cs typeface="Times New Roman" pitchFamily="18" charset="0"/>
              </a:rPr>
              <a:t>processi di produzione di significato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si attivano in modo automatico 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le persone non  ne tengono conto al momento delle formulazione di aspettative affettive. (</a:t>
            </a:r>
            <a:r>
              <a:rPr lang="it-IT" i="1" smtClean="0">
                <a:cs typeface="Times New Roman" pitchFamily="18" charset="0"/>
              </a:rPr>
              <a:t>ordinization neglect</a:t>
            </a:r>
            <a:r>
              <a:rPr lang="it-IT" smtClean="0">
                <a:cs typeface="Times New Roman" pitchFamily="18" charset="0"/>
              </a:rPr>
              <a:t>). 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vengono attivati in misura molto più forte e rapida quando si tratta di far fronte a eventi che suscitano reazioni emotive negative (“</a:t>
            </a:r>
            <a:r>
              <a:rPr lang="it-IT" b="1" smtClean="0">
                <a:cs typeface="Times New Roman" pitchFamily="18" charset="0"/>
              </a:rPr>
              <a:t>sistema immunitario psicologico</a:t>
            </a:r>
            <a:r>
              <a:rPr lang="it-IT" smtClean="0">
                <a:cs typeface="Times New Roman" pitchFamily="18" charset="0"/>
              </a:rPr>
              <a:t>”)  </a:t>
            </a:r>
            <a:endParaRPr lang="it-IT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>
                <a:cs typeface="Times New Roman" pitchFamily="18" charset="0"/>
              </a:rPr>
              <a:t/>
            </a:r>
            <a:br>
              <a:rPr lang="it-IT" b="1" smtClean="0">
                <a:cs typeface="Times New Roman" pitchFamily="18" charset="0"/>
              </a:rPr>
            </a:br>
            <a:r>
              <a:rPr lang="it-IT" b="1" smtClean="0">
                <a:cs typeface="Times New Roman" pitchFamily="18" charset="0"/>
              </a:rPr>
              <a:t>Motivazioni</a:t>
            </a:r>
            <a:br>
              <a:rPr lang="it-IT" b="1" smtClean="0">
                <a:cs typeface="Times New Roman" pitchFamily="18" charset="0"/>
              </a:rPr>
            </a:br>
            <a:endParaRPr lang="it-IT" b="1" smtClean="0">
              <a:cs typeface="Times New Roman" pitchFamily="18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z="2800" smtClean="0"/>
              <a:t>Efffetto dotazione (Thaler)</a:t>
            </a:r>
          </a:p>
          <a:p>
            <a:pPr lvl="1" algn="just" eaLnBrk="1" hangingPunct="1"/>
            <a:r>
              <a:rPr lang="it-IT" sz="2400" smtClean="0">
                <a:cs typeface="Times New Roman" pitchFamily="18" charset="0"/>
              </a:rPr>
              <a:t>“</a:t>
            </a:r>
            <a:r>
              <a:rPr lang="it-IT" sz="2400" i="1" smtClean="0">
                <a:cs typeface="Times New Roman" pitchFamily="18" charset="0"/>
              </a:rPr>
              <a:t>un economista appassionato di vini .. alcuni anni fa, ha comprato alcune bottiglie di buon vino Bordeaux ad un prezzo basso. I vini sono molto aumentati di prezzo, così che una bottiglia che costava meno di 10 dollari quando è stata comprata oggi all’asta verrebbe valutata 200 dollari. L’economista ora beve alcune delle sue bottiglie occasionalmente, ma non sarebbe disposto né a vendere il vino al prezzo dell’asta né a comprarne altre bottiglie a quel prezzo</a:t>
            </a:r>
            <a:r>
              <a:rPr lang="it-IT" sz="2400" smtClean="0">
                <a:cs typeface="Times New Roman" pitchFamily="18" charset="0"/>
              </a:rPr>
              <a:t>” (1992, p.63).</a:t>
            </a:r>
            <a:endParaRPr lang="it-IT" sz="240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Secondo modelli economici: fungibilità ($200 = $200)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l’economista dell’esempio agisce in modo irrazionale in quanto: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è disposto a sostenere un costo di 200 dollari (</a:t>
            </a:r>
            <a:r>
              <a:rPr lang="it-IT" i="1" smtClean="0">
                <a:cs typeface="Times New Roman" pitchFamily="18" charset="0"/>
              </a:rPr>
              <a:t>opportunity cost, </a:t>
            </a:r>
            <a:r>
              <a:rPr lang="it-IT" smtClean="0">
                <a:cs typeface="Times New Roman" pitchFamily="18" charset="0"/>
              </a:rPr>
              <a:t>mancato guadagno)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Ma non è disposto a sostenere lo stesso costo comprando un’altra bottiglia dello stesso vino a quel prezzo (</a:t>
            </a:r>
            <a:r>
              <a:rPr lang="it-IT" i="1" smtClean="0">
                <a:cs typeface="Times New Roman" pitchFamily="18" charset="0"/>
              </a:rPr>
              <a:t>out-of-pocket cost, </a:t>
            </a:r>
            <a:r>
              <a:rPr lang="it-IT" smtClean="0">
                <a:cs typeface="Times New Roman" pitchFamily="18" charset="0"/>
              </a:rPr>
              <a:t>spesa)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Secondo Thaler: avversione per le perdite </a:t>
            </a:r>
            <a:r>
              <a:rPr lang="it-IT" smtClean="0">
                <a:cs typeface="Times New Roman" pitchFamily="18" charset="0"/>
                <a:sym typeface="Wingdings" pitchFamily="2" charset="2"/>
              </a:rPr>
              <a:t> effetto dotazione</a:t>
            </a:r>
            <a:endParaRPr lang="it-IT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Portando avanti il ragionamento, Mackenzie…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dimostra come il comportamento dell’economista   sia congruente anche con altre motivazioni, quali ad esempio: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a)  il valore simbolico che le bottiglie personalmente conservate hanno 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b)   la percezione di inappropriatezza della transazione,  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qualunque comportamento può essere congruente con un’ampia gamma di motivi 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serve ricerca psicologica sulle reali motivazioni che guidano le condotte economiche  </a:t>
            </a:r>
          </a:p>
          <a:p>
            <a:pPr eaLnBrk="1" hangingPunct="1">
              <a:lnSpc>
                <a:spcPct val="90000"/>
              </a:lnSpc>
            </a:pPr>
            <a:endParaRPr lang="it-IT" sz="2800" smtClean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Schemi relazionali e valore delle cose </a:t>
            </a:r>
            <a:r>
              <a:rPr lang="it-IT" sz="3200" smtClean="0"/>
              <a:t>(McGraw,Tetlock, Kristel, 2003)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z="2800" smtClean="0"/>
              <a:t>Tassonomia degli schemi relazionali A.P.Fiske (</a:t>
            </a:r>
            <a:r>
              <a:rPr lang="it-IT" sz="2400" smtClean="0"/>
              <a:t>deriva da antropologia culturale e filosofia politica)</a:t>
            </a:r>
          </a:p>
          <a:p>
            <a:pPr lvl="1" eaLnBrk="1" hangingPunct="1"/>
            <a:r>
              <a:rPr lang="it-IT" sz="2400" smtClean="0"/>
              <a:t>Condivisione comunitaria (in/out)</a:t>
            </a:r>
          </a:p>
          <a:p>
            <a:pPr lvl="1" eaLnBrk="1" hangingPunct="1"/>
            <a:r>
              <a:rPr lang="it-IT" sz="2400" smtClean="0"/>
              <a:t>Ordinamento per autorità</a:t>
            </a:r>
          </a:p>
          <a:p>
            <a:pPr lvl="1" eaLnBrk="1" hangingPunct="1"/>
            <a:r>
              <a:rPr lang="it-IT" sz="2400" smtClean="0"/>
              <a:t>Corrispondenza su base di uguaglianza</a:t>
            </a:r>
          </a:p>
          <a:p>
            <a:pPr lvl="1" eaLnBrk="1" hangingPunct="1"/>
            <a:r>
              <a:rPr lang="it-IT" sz="2400" smtClean="0"/>
              <a:t>Mercato</a:t>
            </a:r>
          </a:p>
          <a:p>
            <a:pPr eaLnBrk="1" hangingPunct="1"/>
            <a:r>
              <a:rPr lang="it-IT" sz="2400" smtClean="0"/>
              <a:t>Le persone sono contrarie ad usare scambi di un certo livello (es. regole di mercato) con beni ricevuti ad un altro (</a:t>
            </a:r>
            <a:r>
              <a:rPr lang="it-IT" sz="2400" b="1" smtClean="0"/>
              <a:t>scambi tabù</a:t>
            </a:r>
            <a:r>
              <a:rPr lang="it-IT" sz="2400" smtClean="0"/>
              <a:t>)</a:t>
            </a:r>
            <a:endParaRPr lang="it-IT" sz="280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Schemi relazionali e valore delle cose </a:t>
            </a:r>
            <a:r>
              <a:rPr lang="it-IT" sz="3200" smtClean="0"/>
              <a:t>(McGraw,Tetlock, Kristel, 2003)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mtClean="0"/>
              <a:t>Pensa ad un oggetto che hai ottenuto nell’ambito di una relazione di tipo …. (</a:t>
            </a:r>
            <a:r>
              <a:rPr lang="it-IT" sz="2400" smtClean="0"/>
              <a:t>Condivisione comunitaria,Ordinamento per autorità, Corrispondenza su base di uguaglianza, Mercato)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smtClean="0"/>
              <a:t>Stima il suo valore in denaro al momento in cui lo hai avuto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smtClean="0"/>
              <a:t>Stima il prezzo che un agente razionale all’oscuro della provenienza lo pagherebbe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smtClean="0"/>
              <a:t>Immagina che ti si chieda di venderlo.. (Reazione di stress)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smtClean="0"/>
              <a:t>Indica il prezzo minimo al quale saresti disposto a venderlo</a:t>
            </a:r>
          </a:p>
          <a:p>
            <a:pPr lvl="1" eaLnBrk="1" hangingPunct="1">
              <a:lnSpc>
                <a:spcPct val="90000"/>
              </a:lnSpc>
            </a:pPr>
            <a:endParaRPr lang="it-IT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Schemi relazionali e valore delle cose </a:t>
            </a:r>
            <a:r>
              <a:rPr lang="it-IT" sz="3200" smtClean="0"/>
              <a:t>(McGraw,Tetlock, Kristel, 2003)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z="2800" smtClean="0"/>
              <a:t>Risultati:</a:t>
            </a:r>
          </a:p>
          <a:p>
            <a:pPr lvl="1" eaLnBrk="1" hangingPunct="1"/>
            <a:r>
              <a:rPr lang="it-IT" sz="2400" smtClean="0"/>
              <a:t>Stress decrescente da obg “comunitario” a “mercato”</a:t>
            </a:r>
          </a:p>
          <a:p>
            <a:pPr lvl="1" eaLnBrk="1" hangingPunct="1"/>
            <a:r>
              <a:rPr lang="it-IT" sz="2400" smtClean="0"/>
              <a:t>Rapporto prezzo al quale si è disposti a vendere /p. oggettivo massimo per beni “comunitari”</a:t>
            </a:r>
          </a:p>
          <a:p>
            <a:pPr eaLnBrk="1" hangingPunct="1"/>
            <a:r>
              <a:rPr lang="it-IT" sz="2800" smtClean="0"/>
              <a:t>Inoltre studio 2 e 3:</a:t>
            </a:r>
          </a:p>
          <a:p>
            <a:pPr lvl="1" eaLnBrk="1" hangingPunct="1"/>
            <a:r>
              <a:rPr lang="it-IT" sz="2400" smtClean="0"/>
              <a:t>Diversa propensione a spendere per oggetti con diverso significato relazionale</a:t>
            </a:r>
          </a:p>
          <a:p>
            <a:pPr lvl="1" eaLnBrk="1" hangingPunct="1"/>
            <a:r>
              <a:rPr lang="it-IT" sz="2400" smtClean="0"/>
              <a:t>Maggiore riluttanza a spendere denaro con diverse origini relazionali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Teoria della dissonanza (TDC)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it-IT" sz="2800" smtClean="0">
                <a:cs typeface="Times New Roman" pitchFamily="18" charset="0"/>
              </a:rPr>
              <a:t>la consapevolezza della dissonanza cognitiva produce motiva la persona a cercare di ridurre la dissonanza stessa. </a:t>
            </a:r>
          </a:p>
          <a:p>
            <a:pPr lvl="1" algn="just" eaLnBrk="1" hangingPunct="1"/>
            <a:r>
              <a:rPr lang="it-IT" sz="2400" smtClean="0">
                <a:cs typeface="Times New Roman" pitchFamily="18" charset="0"/>
              </a:rPr>
              <a:t>a)  ridurre la dissonanza e cercare di ottenere uno stato di coerenza cognitiva </a:t>
            </a:r>
          </a:p>
          <a:p>
            <a:pPr lvl="1" algn="just" eaLnBrk="1" hangingPunct="1"/>
            <a:r>
              <a:rPr lang="it-IT" sz="2400" smtClean="0">
                <a:cs typeface="Times New Roman" pitchFamily="18" charset="0"/>
              </a:rPr>
              <a:t>b)  evitare le situazioni e le informazioni che potrebbero accrescerla</a:t>
            </a:r>
          </a:p>
          <a:p>
            <a:pPr eaLnBrk="1" hangingPunct="1"/>
            <a:r>
              <a:rPr lang="it-IT" sz="2800" smtClean="0">
                <a:cs typeface="Times New Roman" pitchFamily="18" charset="0"/>
              </a:rPr>
              <a:t>Utilizzata per spiegare:</a:t>
            </a:r>
          </a:p>
          <a:p>
            <a:pPr lvl="1" algn="just" eaLnBrk="1" hangingPunct="1"/>
            <a:r>
              <a:rPr lang="it-IT" sz="2400" smtClean="0">
                <a:cs typeface="Times New Roman" pitchFamily="18" charset="0"/>
              </a:rPr>
              <a:t> escalation dell’impegno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z="2800" smtClean="0">
                <a:cs typeface="Times New Roman" pitchFamily="18" charset="0"/>
              </a:rPr>
              <a:t>In situazioni reali si hanno a disposizione  molti criteri per valutare in che misura le proprie azioni o non-azioni sono giustificabili o spiegabili,  </a:t>
            </a:r>
          </a:p>
          <a:p>
            <a:pPr eaLnBrk="1" hangingPunct="1"/>
            <a:r>
              <a:rPr lang="it-IT" sz="2800" smtClean="0">
                <a:cs typeface="Times New Roman" pitchFamily="18" charset="0"/>
              </a:rPr>
              <a:t>Criterio di azione/non azione importante solo se unico</a:t>
            </a:r>
          </a:p>
          <a:p>
            <a:pPr eaLnBrk="1" hangingPunct="1"/>
            <a:r>
              <a:rPr lang="it-IT" sz="2800" smtClean="0">
                <a:cs typeface="Times New Roman" pitchFamily="18" charset="0"/>
              </a:rPr>
              <a:t>attribuzione causale ha evidenziato un famoso e robusto fenomeno noto col termine di divergenza attore-osservatore  </a:t>
            </a:r>
            <a:endParaRPr lang="it-IT" sz="280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Teoria della dissonanza (TDC)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mtClean="0">
                <a:cs typeface="Times New Roman" pitchFamily="18" charset="0"/>
              </a:rPr>
              <a:t>TDC contraddice stabilità delle preferenze  </a:t>
            </a:r>
          </a:p>
          <a:p>
            <a:pPr eaLnBrk="1" hangingPunct="1"/>
            <a:r>
              <a:rPr lang="it-IT" smtClean="0">
                <a:cs typeface="Times New Roman" pitchFamily="18" charset="0"/>
              </a:rPr>
              <a:t>Dopo la scelta:  “esposizione selettiva alle informazioni” che confermano scelta fatta ed evitamento di quelle sconfermanti</a:t>
            </a:r>
          </a:p>
          <a:p>
            <a:pPr eaLnBrk="1" hangingPunct="1"/>
            <a:r>
              <a:rPr lang="it-IT" smtClean="0">
                <a:cs typeface="Times New Roman" pitchFamily="18" charset="0"/>
              </a:rPr>
              <a:t>Soprattutto se c’è focalizzazione su impegno</a:t>
            </a:r>
          </a:p>
          <a:p>
            <a:pPr eaLnBrk="1" hangingPunct="1"/>
            <a:r>
              <a:rPr lang="it-IT" smtClean="0">
                <a:cs typeface="Times New Roman" pitchFamily="18" charset="0"/>
              </a:rPr>
              <a:t>TDC e situazioni di accordo forzato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0"/>
          <p:cNvSpPr>
            <a:spLocks noChangeArrowheads="1"/>
          </p:cNvSpPr>
          <p:nvPr/>
        </p:nvSpPr>
        <p:spPr bwMode="auto">
          <a:xfrm>
            <a:off x="4572000" y="2819400"/>
            <a:ext cx="4343400" cy="381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Effetti non direzionali delle motivazioni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z="2800" smtClean="0"/>
              <a:t>Accountability; </a:t>
            </a:r>
            <a:r>
              <a:rPr lang="it-IT" sz="2800" smtClean="0">
                <a:latin typeface="Times" charset="0"/>
                <a:cs typeface="Times New Roman" pitchFamily="18" charset="0"/>
              </a:rPr>
              <a:t>Lee, Herr, Kardes, Kim (1999)</a:t>
            </a:r>
            <a:r>
              <a:rPr lang="it-IT" sz="2800" smtClean="0"/>
              <a:t> </a:t>
            </a:r>
          </a:p>
        </p:txBody>
      </p:sp>
      <p:sp>
        <p:nvSpPr>
          <p:cNvPr id="32773" name="Oval 4"/>
          <p:cNvSpPr>
            <a:spLocks noChangeArrowheads="1"/>
          </p:cNvSpPr>
          <p:nvPr/>
        </p:nvSpPr>
        <p:spPr bwMode="auto">
          <a:xfrm>
            <a:off x="1447800" y="3581400"/>
            <a:ext cx="1828800" cy="1143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/>
              <a:t>accountability</a:t>
            </a:r>
          </a:p>
        </p:txBody>
      </p:sp>
      <p:sp>
        <p:nvSpPr>
          <p:cNvPr id="32774" name="Oval 6"/>
          <p:cNvSpPr>
            <a:spLocks noChangeArrowheads="1"/>
          </p:cNvSpPr>
          <p:nvPr/>
        </p:nvSpPr>
        <p:spPr bwMode="auto">
          <a:xfrm>
            <a:off x="1371600" y="5029200"/>
            <a:ext cx="1981200" cy="1066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/>
              <a:t> coinvolgimento</a:t>
            </a:r>
          </a:p>
        </p:txBody>
      </p:sp>
      <p:sp>
        <p:nvSpPr>
          <p:cNvPr id="32775" name="Oval 9"/>
          <p:cNvSpPr>
            <a:spLocks noChangeArrowheads="1"/>
          </p:cNvSpPr>
          <p:nvPr/>
        </p:nvSpPr>
        <p:spPr bwMode="auto">
          <a:xfrm>
            <a:off x="5867400" y="3429000"/>
            <a:ext cx="2209800" cy="762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600"/>
              <a:t>Quantità Informazione</a:t>
            </a:r>
          </a:p>
          <a:p>
            <a:pPr algn="ctr"/>
            <a:r>
              <a:rPr lang="it-IT" sz="1600"/>
              <a:t> ricercata</a:t>
            </a:r>
          </a:p>
        </p:txBody>
      </p:sp>
      <p:sp>
        <p:nvSpPr>
          <p:cNvPr id="32776" name="Oval 10"/>
          <p:cNvSpPr>
            <a:spLocks noChangeArrowheads="1"/>
          </p:cNvSpPr>
          <p:nvPr/>
        </p:nvSpPr>
        <p:spPr bwMode="auto">
          <a:xfrm>
            <a:off x="5943600" y="4495800"/>
            <a:ext cx="2057400" cy="609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600"/>
              <a:t>Strategie decisionali</a:t>
            </a:r>
          </a:p>
          <a:p>
            <a:pPr algn="ctr"/>
            <a:r>
              <a:rPr lang="it-IT" sz="1600"/>
              <a:t>compensatorie</a:t>
            </a:r>
          </a:p>
        </p:txBody>
      </p:sp>
      <p:sp>
        <p:nvSpPr>
          <p:cNvPr id="32777" name="Oval 11"/>
          <p:cNvSpPr>
            <a:spLocks noChangeArrowheads="1"/>
          </p:cNvSpPr>
          <p:nvPr/>
        </p:nvSpPr>
        <p:spPr bwMode="auto">
          <a:xfrm>
            <a:off x="5943600" y="5334000"/>
            <a:ext cx="2057400" cy="609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600"/>
              <a:t>Complessità</a:t>
            </a:r>
          </a:p>
          <a:p>
            <a:pPr algn="ctr"/>
            <a:r>
              <a:rPr lang="it-IT" sz="1600"/>
              <a:t>integrativa</a:t>
            </a:r>
          </a:p>
        </p:txBody>
      </p:sp>
      <p:sp>
        <p:nvSpPr>
          <p:cNvPr id="32778" name="Line 15"/>
          <p:cNvSpPr>
            <a:spLocks noChangeShapeType="1"/>
          </p:cNvSpPr>
          <p:nvPr/>
        </p:nvSpPr>
        <p:spPr bwMode="auto">
          <a:xfrm>
            <a:off x="3276600" y="4114800"/>
            <a:ext cx="1219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79" name="Line 16"/>
          <p:cNvSpPr>
            <a:spLocks noChangeShapeType="1"/>
          </p:cNvSpPr>
          <p:nvPr/>
        </p:nvSpPr>
        <p:spPr bwMode="auto">
          <a:xfrm flipV="1">
            <a:off x="3352800" y="4800600"/>
            <a:ext cx="12192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80" name="Text Box 17"/>
          <p:cNvSpPr txBox="1">
            <a:spLocks noChangeArrowheads="1"/>
          </p:cNvSpPr>
          <p:nvPr/>
        </p:nvSpPr>
        <p:spPr bwMode="auto">
          <a:xfrm>
            <a:off x="3810000" y="38862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/>
              <a:t>+</a:t>
            </a:r>
          </a:p>
        </p:txBody>
      </p:sp>
      <p:sp>
        <p:nvSpPr>
          <p:cNvPr id="32781" name="Text Box 18"/>
          <p:cNvSpPr txBox="1">
            <a:spLocks noChangeArrowheads="1"/>
          </p:cNvSpPr>
          <p:nvPr/>
        </p:nvSpPr>
        <p:spPr bwMode="auto">
          <a:xfrm>
            <a:off x="3962400" y="5029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/>
              <a:t>+</a:t>
            </a:r>
          </a:p>
        </p:txBody>
      </p:sp>
      <p:sp>
        <p:nvSpPr>
          <p:cNvPr id="32782" name="Line 19"/>
          <p:cNvSpPr>
            <a:spLocks noChangeShapeType="1"/>
          </p:cNvSpPr>
          <p:nvPr/>
        </p:nvSpPr>
        <p:spPr bwMode="auto">
          <a:xfrm>
            <a:off x="6096000" y="4114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83" name="Text Box 21"/>
          <p:cNvSpPr txBox="1">
            <a:spLocks noChangeArrowheads="1"/>
          </p:cNvSpPr>
          <p:nvPr/>
        </p:nvSpPr>
        <p:spPr bwMode="auto">
          <a:xfrm>
            <a:off x="152400" y="5959475"/>
            <a:ext cx="4343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Solo se conoscenza precedente è soggettivamente scarsa</a:t>
            </a:r>
            <a:r>
              <a:rPr lang="it-IT"/>
              <a:t> </a:t>
            </a:r>
          </a:p>
        </p:txBody>
      </p:sp>
      <p:sp>
        <p:nvSpPr>
          <p:cNvPr id="32784" name="Line 22"/>
          <p:cNvSpPr>
            <a:spLocks noChangeShapeType="1"/>
          </p:cNvSpPr>
          <p:nvPr/>
        </p:nvSpPr>
        <p:spPr bwMode="auto">
          <a:xfrm flipV="1">
            <a:off x="3581400" y="52578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Bisogno di chiusura cognitiva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effetti  sulla ricerca dell’informazione predente un acquisto, sulle strategie di decisione, sul grado sicurezza della decisione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Alto BCC </a:t>
            </a:r>
            <a:r>
              <a:rPr lang="it-IT" sz="2400" smtClean="0">
                <a:cs typeface="Times New Roman" pitchFamily="18" charset="0"/>
                <a:sym typeface="Wingdings" pitchFamily="2" charset="2"/>
              </a:rPr>
              <a:t></a:t>
            </a:r>
            <a:r>
              <a:rPr lang="it-IT" sz="2400" smtClean="0">
                <a:cs typeface="Times New Roman" pitchFamily="18" charset="0"/>
              </a:rPr>
              <a:t>  minore ricerca di informazione  quando la persona è priva di precedenti informazioni su quella categoria di prodotti,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se la persona manca di tali informazioni BCC +  spinge a cercare informazioni.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Variazioni nel corso di sequenza di acquisti (fedeltà alla marca)</a:t>
            </a:r>
          </a:p>
          <a:p>
            <a:pPr lvl="1" algn="just" eaLnBrk="1" hangingPunct="1">
              <a:lnSpc>
                <a:spcPct val="90000"/>
              </a:lnSpc>
              <a:buFontTx/>
              <a:buNone/>
            </a:pPr>
            <a:endParaRPr lang="it-IT" sz="2400" smtClean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 Modelli di emozioni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mtClean="0"/>
              <a:t>Plutchik (1980) :gioia, tristezza, paura, sorpresa, disgusto, rabbia,</a:t>
            </a:r>
          </a:p>
          <a:p>
            <a:pPr eaLnBrk="1" hangingPunct="1"/>
            <a:r>
              <a:rPr lang="it-IT" smtClean="0"/>
              <a:t>Riconducibili a tre dimensioni:</a:t>
            </a:r>
          </a:p>
          <a:p>
            <a:pPr lvl="1" eaLnBrk="1" hangingPunct="1"/>
            <a:r>
              <a:rPr lang="it-IT" smtClean="0"/>
              <a:t>Piacere  (positive-negative)</a:t>
            </a:r>
          </a:p>
          <a:p>
            <a:pPr lvl="1" eaLnBrk="1" hangingPunct="1"/>
            <a:r>
              <a:rPr lang="it-IT" smtClean="0"/>
              <a:t>Attivazione (attive – passive)</a:t>
            </a:r>
          </a:p>
          <a:p>
            <a:pPr lvl="1" eaLnBrk="1" hangingPunct="1"/>
            <a:r>
              <a:rPr lang="it-IT" smtClean="0"/>
              <a:t>Dominanza (controllate da sé – da altri)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Alcune emozioni in spazio bidimensionale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772400" cy="4114800"/>
          </a:xfrm>
        </p:spPr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>
            <a:off x="1295400" y="4114800"/>
            <a:ext cx="632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>
            <a:off x="4191000" y="25146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914400" y="3878263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/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838200" y="3725863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b="1"/>
              <a:t>negative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7162800" y="3810000"/>
            <a:ext cx="1066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b="1"/>
              <a:t>positive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4419600" y="5707063"/>
            <a:ext cx="182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b="1"/>
              <a:t>Bassa attivazione</a:t>
            </a:r>
            <a:endParaRPr lang="it-IT" b="1"/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4343400" y="2582863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b="1"/>
              <a:t>Alta attivazione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5943600" y="4945063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/>
              <a:t>rilassamento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1981200" y="3344863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/>
              <a:t>noia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5562600" y="3268663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/>
              <a:t>eccitazione</a:t>
            </a:r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1828800" y="5173663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/>
              <a:t>depressione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mtClean="0"/>
              <a:t>Situazioni di consumo possono essere distinte in base ad emozioni che suscitano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/>
              <a:t>Es. servizi medici: basso piacere, bassa dominanza, ma elevata attivazione </a:t>
            </a:r>
            <a:r>
              <a:rPr lang="it-IT" smtClean="0">
                <a:sym typeface="Wingdings" pitchFamily="2" charset="2"/>
              </a:rPr>
              <a:t>paura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>
                <a:sym typeface="Wingdings" pitchFamily="2" charset="2"/>
              </a:rPr>
              <a:t>In alcuni casi le variazioni fisiologiche associate con le emozioni vengono studiate per conoscere le reazioni ai messaggi pubblicitari.</a:t>
            </a:r>
            <a:endParaRPr lang="it-IT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Tre componenti di emozioni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mtClean="0"/>
              <a:t>Attivazione fisiologica interna</a:t>
            </a:r>
          </a:p>
          <a:p>
            <a:pPr eaLnBrk="1" hangingPunct="1"/>
            <a:r>
              <a:rPr lang="it-IT" smtClean="0"/>
              <a:t>Esperienza e interpretazione che la persona da a stato di attivazione </a:t>
            </a:r>
            <a:r>
              <a:rPr lang="it-IT" smtClean="0">
                <a:sym typeface="Wingdings" pitchFamily="2" charset="2"/>
              </a:rPr>
              <a:t>emozione</a:t>
            </a:r>
          </a:p>
          <a:p>
            <a:pPr eaLnBrk="1" hangingPunct="1"/>
            <a:r>
              <a:rPr lang="it-IT" smtClean="0">
                <a:sym typeface="Wingdings" pitchFamily="2" charset="2"/>
              </a:rPr>
              <a:t>Espressione, che può essere almeno in parte controllata</a:t>
            </a:r>
          </a:p>
          <a:p>
            <a:pPr eaLnBrk="1" hangingPunct="1"/>
            <a:r>
              <a:rPr lang="it-IT" smtClean="0">
                <a:sym typeface="Wingdings" pitchFamily="2" charset="2"/>
              </a:rPr>
              <a:t>Tutte e tre le componenti possono essere misurate</a:t>
            </a:r>
            <a:endParaRPr lang="it-IT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b="1" smtClean="0"/>
              <a:t>Secondo teoria cognitiva (Schacter &amp; Singer)</a:t>
            </a:r>
            <a:r>
              <a:rPr lang="it-IT" smtClean="0"/>
              <a:t>:</a:t>
            </a:r>
          </a:p>
          <a:p>
            <a:pPr lvl="1" eaLnBrk="1" hangingPunct="1"/>
            <a:r>
              <a:rPr lang="it-IT" smtClean="0"/>
              <a:t>Variazioni improvvise in ambiente provocano attivazione che la persona cerca di interpretare</a:t>
            </a:r>
          </a:p>
          <a:p>
            <a:pPr lvl="1" eaLnBrk="1" hangingPunct="1"/>
            <a:r>
              <a:rPr lang="it-IT" smtClean="0"/>
              <a:t>Se è davanti a </a:t>
            </a:r>
            <a:r>
              <a:rPr lang="it-IT" b="1" smtClean="0"/>
              <a:t>bel vestito</a:t>
            </a:r>
            <a:r>
              <a:rPr lang="it-IT" smtClean="0"/>
              <a:t> spiega </a:t>
            </a:r>
            <a:r>
              <a:rPr lang="it-IT" b="1" smtClean="0"/>
              <a:t>attivazione</a:t>
            </a:r>
            <a:r>
              <a:rPr lang="it-IT" smtClean="0"/>
              <a:t> come </a:t>
            </a:r>
            <a:r>
              <a:rPr lang="it-IT" b="1" smtClean="0"/>
              <a:t>desiderio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Funzioni di reazioni affettive per consumatore: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b="1" smtClean="0"/>
              <a:t>Interpretazione e organizzazione dell’ambiente</a:t>
            </a:r>
            <a:r>
              <a:rPr lang="it-IT" smtClean="0"/>
              <a:t>.</a:t>
            </a:r>
          </a:p>
          <a:p>
            <a:pPr lvl="1" eaLnBrk="1" hangingPunct="1"/>
            <a:r>
              <a:rPr lang="it-IT" smtClean="0"/>
              <a:t>Prodotti e servizi sono associati a particolari emozioni</a:t>
            </a:r>
          </a:p>
          <a:p>
            <a:pPr lvl="1" eaLnBrk="1" hangingPunct="1"/>
            <a:r>
              <a:rPr lang="it-IT" smtClean="0"/>
              <a:t>Lo stato d’animo influenza sia codifica che recupero di materiale memorizzato</a:t>
            </a:r>
          </a:p>
          <a:p>
            <a:pPr eaLnBrk="1" hangingPunct="1"/>
            <a:endParaRPr lang="it-IT" smtClean="0"/>
          </a:p>
          <a:p>
            <a:pPr lvl="1" eaLnBrk="1" hangingPunct="1"/>
            <a:endParaRPr lang="it-IT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Funzioni di reazioni affettive per consumatore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mtClean="0"/>
              <a:t>Stato d’animo </a:t>
            </a:r>
            <a:r>
              <a:rPr lang="it-IT" b="1" smtClean="0"/>
              <a:t>influenza direttamente scelte</a:t>
            </a:r>
            <a:r>
              <a:rPr lang="it-IT" smtClean="0"/>
              <a:t> di consumo:</a:t>
            </a:r>
          </a:p>
          <a:p>
            <a:pPr lvl="1" eaLnBrk="1" hangingPunct="1"/>
            <a:r>
              <a:rPr lang="it-IT" smtClean="0"/>
              <a:t>Attenzione a pubblicità </a:t>
            </a:r>
          </a:p>
          <a:p>
            <a:pPr lvl="1" eaLnBrk="1" hangingPunct="1"/>
            <a:r>
              <a:rPr lang="it-IT" smtClean="0"/>
              <a:t>Uso di strategie cognitive meno accurate e più rapide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it-IT" smtClean="0"/>
              <a:t>Reddito &amp; felicità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924800" cy="4800600"/>
          </a:xfrm>
        </p:spPr>
        <p:txBody>
          <a:bodyPr/>
          <a:lstStyle/>
          <a:p>
            <a:pPr algn="just" eaLnBrk="1" hangingPunct="1"/>
            <a:r>
              <a:rPr lang="it-IT" smtClean="0">
                <a:cs typeface="Times New Roman" pitchFamily="18" charset="0"/>
              </a:rPr>
              <a:t>Nella storia del pensiero economico possono essere individuate due “svolte” nel modo di definire il concetto di utilità. 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04800" y="2971800"/>
            <a:ext cx="2362200" cy="2057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/>
              <a:t>Bentham/Smith</a:t>
            </a:r>
          </a:p>
          <a:p>
            <a:pPr algn="ctr"/>
            <a:r>
              <a:rPr lang="it-IT"/>
              <a:t>Utilità misurabile)</a:t>
            </a:r>
          </a:p>
          <a:p>
            <a:pPr algn="ctr"/>
            <a:r>
              <a:rPr lang="it-IT"/>
              <a:t>=</a:t>
            </a:r>
          </a:p>
          <a:p>
            <a:pPr algn="ctr"/>
            <a:r>
              <a:rPr lang="it-IT"/>
              <a:t>Felicità, benessere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6096000" y="2743200"/>
            <a:ext cx="24384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/>
              <a:t>Anni ’30</a:t>
            </a:r>
          </a:p>
          <a:p>
            <a:pPr algn="ctr"/>
            <a:r>
              <a:rPr lang="it-IT"/>
              <a:t>Utilità “inferita”</a:t>
            </a:r>
          </a:p>
          <a:p>
            <a:pPr algn="ctr"/>
            <a:r>
              <a:rPr lang="it-IT"/>
              <a:t>da scelte razionali</a:t>
            </a:r>
          </a:p>
          <a:p>
            <a:pPr algn="ctr"/>
            <a:r>
              <a:rPr lang="it-IT"/>
              <a:t>=</a:t>
            </a:r>
          </a:p>
          <a:p>
            <a:pPr algn="ctr"/>
            <a:r>
              <a:rPr lang="it-IT"/>
              <a:t>Indice di preferenze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276600" y="4419600"/>
            <a:ext cx="23622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/>
              <a:t>Recentemente</a:t>
            </a:r>
          </a:p>
          <a:p>
            <a:pPr algn="ctr"/>
            <a:r>
              <a:rPr lang="it-IT"/>
              <a:t>Utilità(misurabile)</a:t>
            </a:r>
          </a:p>
          <a:p>
            <a:pPr algn="ctr"/>
            <a:endParaRPr lang="it-IT"/>
          </a:p>
          <a:p>
            <a:pPr algn="ctr"/>
            <a:r>
              <a:rPr lang="it-IT"/>
              <a:t>=</a:t>
            </a:r>
          </a:p>
          <a:p>
            <a:pPr algn="ctr"/>
            <a:r>
              <a:rPr lang="it-IT"/>
              <a:t>benessere e</a:t>
            </a:r>
          </a:p>
          <a:p>
            <a:pPr algn="ctr"/>
            <a:r>
              <a:rPr lang="it-IT"/>
              <a:t>Felicità</a:t>
            </a:r>
          </a:p>
        </p:txBody>
      </p:sp>
      <p:sp>
        <p:nvSpPr>
          <p:cNvPr id="6151" name="Line 12"/>
          <p:cNvSpPr>
            <a:spLocks noChangeShapeType="1"/>
          </p:cNvSpPr>
          <p:nvPr/>
        </p:nvSpPr>
        <p:spPr bwMode="auto">
          <a:xfrm>
            <a:off x="2667000" y="3581400"/>
            <a:ext cx="3429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2" name="Text Box 13"/>
          <p:cNvSpPr txBox="1">
            <a:spLocks noChangeArrowheads="1"/>
          </p:cNvSpPr>
          <p:nvPr/>
        </p:nvSpPr>
        <p:spPr bwMode="auto">
          <a:xfrm>
            <a:off x="3962400" y="30480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1</a:t>
            </a:r>
          </a:p>
        </p:txBody>
      </p:sp>
      <p:sp>
        <p:nvSpPr>
          <p:cNvPr id="6153" name="Line 14"/>
          <p:cNvSpPr>
            <a:spLocks noChangeShapeType="1"/>
          </p:cNvSpPr>
          <p:nvPr/>
        </p:nvSpPr>
        <p:spPr bwMode="auto">
          <a:xfrm flipH="1">
            <a:off x="5638800" y="4876800"/>
            <a:ext cx="1219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4" name="Text Box 15"/>
          <p:cNvSpPr txBox="1">
            <a:spLocks noChangeArrowheads="1"/>
          </p:cNvSpPr>
          <p:nvPr/>
        </p:nvSpPr>
        <p:spPr bwMode="auto">
          <a:xfrm>
            <a:off x="6324600" y="5410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2</a:t>
            </a:r>
          </a:p>
        </p:txBody>
      </p:sp>
      <p:sp>
        <p:nvSpPr>
          <p:cNvPr id="6155" name="Line 16"/>
          <p:cNvSpPr>
            <a:spLocks noChangeShapeType="1"/>
          </p:cNvSpPr>
          <p:nvPr/>
        </p:nvSpPr>
        <p:spPr bwMode="auto">
          <a:xfrm>
            <a:off x="2667000" y="5029200"/>
            <a:ext cx="609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6" name="Line 17"/>
          <p:cNvSpPr>
            <a:spLocks noChangeShapeType="1"/>
          </p:cNvSpPr>
          <p:nvPr/>
        </p:nvSpPr>
        <p:spPr bwMode="auto">
          <a:xfrm>
            <a:off x="2667000" y="4800600"/>
            <a:ext cx="609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it-IT" b="1" smtClean="0">
                <a:cs typeface="Times New Roman" pitchFamily="18" charset="0"/>
              </a:rPr>
              <a:t>funzione comunicativa</a:t>
            </a:r>
            <a:r>
              <a:rPr lang="it-IT" smtClean="0">
                <a:cs typeface="Times New Roman" pitchFamily="18" charset="0"/>
              </a:rPr>
              <a:t>: ad es. le emozioni espresse nelle comunicazioni pubblicitarie influenzano i consumatori;</a:t>
            </a:r>
          </a:p>
          <a:p>
            <a:pPr algn="just" eaLnBrk="1" hangingPunct="1"/>
            <a:r>
              <a:rPr lang="it-IT" b="1" smtClean="0">
                <a:cs typeface="Times New Roman" pitchFamily="18" charset="0"/>
              </a:rPr>
              <a:t>danno informazioni sul livello di attivazione</a:t>
            </a:r>
            <a:r>
              <a:rPr lang="it-IT" smtClean="0">
                <a:cs typeface="Times New Roman" pitchFamily="18" charset="0"/>
              </a:rPr>
              <a:t>: le persone di solito cercano di mantenere un livello di attivazione ottimale e che si associa con emozioni positive.  </a:t>
            </a:r>
            <a:endParaRPr lang="it-IT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it-IT" smtClean="0"/>
              <a:t>Consumi: da razionali a impulsivi</a:t>
            </a:r>
            <a:br>
              <a:rPr lang="it-IT" smtClean="0"/>
            </a:br>
            <a:r>
              <a:rPr lang="it-IT" smtClean="0"/>
              <a:t> </a:t>
            </a:r>
            <a:r>
              <a:rPr lang="it-IT" sz="2800" smtClean="0">
                <a:cs typeface="Times New Roman" pitchFamily="18" charset="0"/>
              </a:rPr>
              <a:t>Rook (1999)</a:t>
            </a:r>
            <a:r>
              <a:rPr lang="it-IT" smtClean="0">
                <a:cs typeface="Times New Roman" pitchFamily="18" charset="0"/>
              </a:rPr>
              <a:t> 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sz="2800" smtClean="0">
                <a:cs typeface="Times New Roman" pitchFamily="18" charset="0"/>
              </a:rPr>
              <a:t>completamente razionali e   pianificati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sz="2800" smtClean="0">
                <a:cs typeface="Times New Roman" pitchFamily="18" charset="0"/>
              </a:rPr>
              <a:t>contingenti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sz="2800" smtClean="0">
                <a:cs typeface="Times New Roman" pitchFamily="18" charset="0"/>
              </a:rPr>
              <a:t>impulsivi casuali </a:t>
            </a:r>
            <a:r>
              <a:rPr lang="it-IT" sz="2000" smtClean="0">
                <a:cs typeface="Times New Roman" pitchFamily="18" charset="0"/>
              </a:rPr>
              <a:t>(presenza di fattori emotivi, un bisogno pressante di acquistare, una tendenza psicofisica a fare un acquisto immediato)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sz="2800" smtClean="0">
                <a:cs typeface="Times New Roman" pitchFamily="18" charset="0"/>
              </a:rPr>
              <a:t>impulsivi prototipici </a:t>
            </a:r>
            <a:r>
              <a:rPr lang="it-IT" sz="2000" smtClean="0">
                <a:cs typeface="Times New Roman" pitchFamily="18" charset="0"/>
              </a:rPr>
              <a:t>(attivazione maggiore e ad un bisogno di acquisto più pressante)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sz="2800" smtClean="0">
                <a:cs typeface="Times New Roman" pitchFamily="18" charset="0"/>
              </a:rPr>
              <a:t>impulsivi impellenti </a:t>
            </a:r>
            <a:r>
              <a:rPr lang="it-IT" sz="2000" smtClean="0">
                <a:cs typeface="Times New Roman" pitchFamily="18" charset="0"/>
              </a:rPr>
              <a:t>(sensazione soggettiva di diminuita capacità di autocontrollo e per l’accresciuta pressione a comprare)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sz="2800" smtClean="0">
                <a:cs typeface="Times New Roman" pitchFamily="18" charset="0"/>
              </a:rPr>
              <a:t>episodi borderline (</a:t>
            </a:r>
            <a:r>
              <a:rPr lang="it-IT" sz="2000" smtClean="0">
                <a:cs typeface="Times New Roman" pitchFamily="18" charset="0"/>
              </a:rPr>
              <a:t>acquisti impulsi impellenti:il consumatore si lancia in una serie sfrenata di acquisti (</a:t>
            </a:r>
            <a:r>
              <a:rPr lang="it-IT" sz="2000" i="1" smtClean="0">
                <a:cs typeface="Times New Roman" pitchFamily="18" charset="0"/>
              </a:rPr>
              <a:t>binge bying</a:t>
            </a:r>
            <a:r>
              <a:rPr lang="it-IT" sz="2000" smtClean="0">
                <a:cs typeface="Times New Roman" pitchFamily="18" charset="0"/>
              </a:rPr>
              <a:t>) finché crolla, avendo soddisfatto i bisogni ossessivi;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sz="2800" smtClean="0">
                <a:cs typeface="Times New Roman" pitchFamily="18" charset="0"/>
              </a:rPr>
              <a:t>compulsivi </a:t>
            </a:r>
            <a:r>
              <a:rPr lang="it-IT" sz="2000" smtClean="0">
                <a:cs typeface="Times New Roman" pitchFamily="18" charset="0"/>
              </a:rPr>
              <a:t>(caratterizzati dalla perdita di controllo degli impulsi)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it-IT" smtClean="0"/>
              <a:t>Ragioni della seconda svolta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7848600" cy="5105400"/>
          </a:xfrm>
        </p:spPr>
        <p:txBody>
          <a:bodyPr/>
          <a:lstStyle/>
          <a:p>
            <a:pPr algn="just" eaLnBrk="1" hangingPunct="1"/>
            <a:r>
              <a:rPr lang="it-IT" sz="2800" smtClean="0">
                <a:cs typeface="Times New Roman" pitchFamily="18" charset="0"/>
              </a:rPr>
              <a:t>a) evidenza empirica:</a:t>
            </a:r>
          </a:p>
          <a:p>
            <a:pPr lvl="1" algn="just" eaLnBrk="1" hangingPunct="1"/>
            <a:r>
              <a:rPr lang="it-IT" sz="2400" smtClean="0">
                <a:cs typeface="Times New Roman" pitchFamily="18" charset="0"/>
              </a:rPr>
              <a:t>preferenze individuali e felicità non coincidono e   molti dei comportamenti osservati sono riconducibili a </a:t>
            </a:r>
            <a:r>
              <a:rPr lang="it-IT" sz="2400" b="1" smtClean="0">
                <a:cs typeface="Times New Roman" pitchFamily="18" charset="0"/>
              </a:rPr>
              <a:t>motivazioni   altruistiche</a:t>
            </a:r>
          </a:p>
          <a:p>
            <a:pPr algn="just" eaLnBrk="1" hangingPunct="1"/>
            <a:r>
              <a:rPr lang="it-IT" sz="2800" smtClean="0">
                <a:cs typeface="Times New Roman" pitchFamily="18" charset="0"/>
              </a:rPr>
              <a:t>b) diversi economisti hanno proposto di dare un </a:t>
            </a:r>
            <a:r>
              <a:rPr lang="it-IT" sz="2800" b="1" smtClean="0">
                <a:cs typeface="Times New Roman" pitchFamily="18" charset="0"/>
              </a:rPr>
              <a:t>contenuto al concetto di utilità</a:t>
            </a:r>
          </a:p>
          <a:p>
            <a:pPr lvl="1" algn="just" eaLnBrk="1" hangingPunct="1"/>
            <a:r>
              <a:rPr lang="it-IT" sz="2400" b="1" smtClean="0">
                <a:cs typeface="Times New Roman" pitchFamily="18" charset="0"/>
              </a:rPr>
              <a:t>Tibor Scitovsky</a:t>
            </a:r>
            <a:r>
              <a:rPr lang="it-IT" sz="2400" smtClean="0">
                <a:cs typeface="Times New Roman" pitchFamily="18" charset="0"/>
              </a:rPr>
              <a:t>:  reddito accresce comodità, ma  non soddisfa bisogno di livello ottimale di stimolazione.  </a:t>
            </a:r>
          </a:p>
          <a:p>
            <a:pPr lvl="1" algn="just" eaLnBrk="1" hangingPunct="1"/>
            <a:r>
              <a:rPr lang="it-IT" sz="2400" smtClean="0">
                <a:cs typeface="Times New Roman" pitchFamily="18" charset="0"/>
              </a:rPr>
              <a:t>il progresso economico: comodità = piacere </a:t>
            </a:r>
          </a:p>
          <a:p>
            <a:pPr lvl="1" algn="just" eaLnBrk="1" hangingPunct="1"/>
            <a:r>
              <a:rPr lang="it-IT" sz="2400" b="1" smtClean="0">
                <a:cs typeface="Times New Roman" pitchFamily="18" charset="0"/>
              </a:rPr>
              <a:t>Robert Frank</a:t>
            </a:r>
            <a:r>
              <a:rPr lang="it-IT" sz="2400" smtClean="0">
                <a:cs typeface="Times New Roman" pitchFamily="18" charset="0"/>
              </a:rPr>
              <a:t> (1985, 1999)  utilità soggettiva non dipende da reddito assoluto ma  da reddito relativo  </a:t>
            </a:r>
          </a:p>
          <a:p>
            <a:pPr lvl="1" algn="just" eaLnBrk="1" hangingPunct="1"/>
            <a:endParaRPr lang="it-IT" sz="2400" smtClean="0">
              <a:cs typeface="Times New Roman" pitchFamily="18" charset="0"/>
            </a:endParaRPr>
          </a:p>
          <a:p>
            <a:pPr eaLnBrk="1" hangingPunct="1"/>
            <a:endParaRPr lang="it-IT" sz="28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it-IT" sz="2800" smtClean="0">
                <a:cs typeface="Times New Roman" pitchFamily="18" charset="0"/>
              </a:rPr>
              <a:t>a) psicologia  ha sviluppato misure attendibili e valide di felicità, accettabili anche per alcuni economisti (Easterlin, 1974);</a:t>
            </a:r>
          </a:p>
          <a:p>
            <a:pPr algn="just" eaLnBrk="1" hangingPunct="1"/>
            <a:r>
              <a:rPr lang="it-IT" sz="2800" smtClean="0">
                <a:cs typeface="Times New Roman" pitchFamily="18" charset="0"/>
              </a:rPr>
              <a:t>b) psicologia economica ha dimostrato che le persone non sono sempre in grado di scegliere l’alternativa che garantisce loro la massima utilità perché ostacolate da fattori contestuali, limitazioni cognitive e affettive e dall’incapacità di prevedere i propri gusti futuri. </a:t>
            </a:r>
            <a:endParaRPr lang="it-IT" sz="28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924800" cy="1447800"/>
          </a:xfrm>
        </p:spPr>
        <p:txBody>
          <a:bodyPr/>
          <a:lstStyle/>
          <a:p>
            <a:pPr eaLnBrk="1" hangingPunct="1"/>
            <a:r>
              <a:rPr lang="it-IT" smtClean="0">
                <a:cs typeface="Times New Roman" pitchFamily="18" charset="0"/>
              </a:rPr>
              <a:t/>
            </a:r>
            <a:br>
              <a:rPr lang="it-IT" smtClean="0">
                <a:cs typeface="Times New Roman" pitchFamily="18" charset="0"/>
              </a:rPr>
            </a:br>
            <a:r>
              <a:rPr lang="it-IT" smtClean="0">
                <a:cs typeface="Times New Roman" pitchFamily="18" charset="0"/>
              </a:rPr>
              <a:t>Frey e Stutzer, 2002 : </a:t>
            </a:r>
            <a:br>
              <a:rPr lang="it-IT" smtClean="0">
                <a:cs typeface="Times New Roman" pitchFamily="18" charset="0"/>
              </a:rPr>
            </a:br>
            <a:r>
              <a:rPr lang="it-IT" smtClean="0">
                <a:cs typeface="Times New Roman" pitchFamily="18" charset="0"/>
              </a:rPr>
              <a:t>nuovo filone di ricerca.</a:t>
            </a:r>
            <a:br>
              <a:rPr lang="it-IT" smtClean="0">
                <a:cs typeface="Times New Roman" pitchFamily="18" charset="0"/>
              </a:rPr>
            </a:br>
            <a:endParaRPr lang="it-IT" smtClean="0">
              <a:cs typeface="Times New Roman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it-IT" smtClean="0">
              <a:cs typeface="Times New Roman" pitchFamily="18" charset="0"/>
            </a:endParaRPr>
          </a:p>
          <a:p>
            <a:pPr eaLnBrk="1" hangingPunct="1"/>
            <a:endParaRPr lang="it-IT" smtClean="0">
              <a:cs typeface="Times New Roman" pitchFamily="18" charset="0"/>
            </a:endParaRPr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5410200" y="3962400"/>
            <a:ext cx="2514600" cy="1981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3200" b="1"/>
              <a:t>felicità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600200" y="2057400"/>
            <a:ext cx="1981200" cy="114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/>
              <a:t>reddito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600200" y="3657600"/>
            <a:ext cx="1981200" cy="114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/>
              <a:t>inflazione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1600200" y="5257800"/>
            <a:ext cx="1981200" cy="114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/>
              <a:t>occupazione</a:t>
            </a:r>
          </a:p>
        </p:txBody>
      </p:sp>
      <p:sp>
        <p:nvSpPr>
          <p:cNvPr id="9224" name="Line 10"/>
          <p:cNvSpPr>
            <a:spLocks noChangeShapeType="1"/>
          </p:cNvSpPr>
          <p:nvPr/>
        </p:nvSpPr>
        <p:spPr bwMode="auto">
          <a:xfrm>
            <a:off x="3581400" y="2590800"/>
            <a:ext cx="22098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25" name="Line 11"/>
          <p:cNvSpPr>
            <a:spLocks noChangeShapeType="1"/>
          </p:cNvSpPr>
          <p:nvPr/>
        </p:nvSpPr>
        <p:spPr bwMode="auto">
          <a:xfrm>
            <a:off x="3581400" y="4343400"/>
            <a:ext cx="18288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26" name="Line 12"/>
          <p:cNvSpPr>
            <a:spLocks noChangeShapeType="1"/>
          </p:cNvSpPr>
          <p:nvPr/>
        </p:nvSpPr>
        <p:spPr bwMode="auto">
          <a:xfrm flipV="1">
            <a:off x="3581400" y="5334000"/>
            <a:ext cx="19050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27" name="Text Box 13"/>
          <p:cNvSpPr txBox="1">
            <a:spLocks noChangeArrowheads="1"/>
          </p:cNvSpPr>
          <p:nvPr/>
        </p:nvSpPr>
        <p:spPr bwMode="auto">
          <a:xfrm>
            <a:off x="5181600" y="3276600"/>
            <a:ext cx="45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4000" b="1"/>
              <a:t>+</a:t>
            </a:r>
          </a:p>
        </p:txBody>
      </p:sp>
      <p:sp>
        <p:nvSpPr>
          <p:cNvPr id="9228" name="Text Box 14"/>
          <p:cNvSpPr txBox="1">
            <a:spLocks noChangeArrowheads="1"/>
          </p:cNvSpPr>
          <p:nvPr/>
        </p:nvSpPr>
        <p:spPr bwMode="auto">
          <a:xfrm>
            <a:off x="4724400" y="4038600"/>
            <a:ext cx="68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4000" b="1"/>
              <a:t>-</a:t>
            </a:r>
          </a:p>
        </p:txBody>
      </p:sp>
      <p:sp>
        <p:nvSpPr>
          <p:cNvPr id="9229" name="Text Box 15"/>
          <p:cNvSpPr txBox="1">
            <a:spLocks noChangeArrowheads="1"/>
          </p:cNvSpPr>
          <p:nvPr/>
        </p:nvSpPr>
        <p:spPr bwMode="auto">
          <a:xfrm>
            <a:off x="4876800" y="5334000"/>
            <a:ext cx="60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4000" b="1"/>
              <a:t>+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reddito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visione economica classica assume che la felicità sia positivamente correlata con il reddito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In ambito psicologico:   al di sopra di un livello di reddito minimo, la felicità dipenda da diversi altri fattori riconducibili alla qualità delle relazioni interpersonali (Diener, Suh, Lucas, Smith, 1999). 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La ricerca economica: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studi che confrontano la felicità in diversi paesi con diverso reddito </a:t>
            </a:r>
            <a:r>
              <a:rPr lang="it-IT" sz="2400" smtClean="0">
                <a:cs typeface="Times New Roman" pitchFamily="18" charset="0"/>
                <a:sym typeface="Wingdings" pitchFamily="2" charset="2"/>
              </a:rPr>
              <a:t></a:t>
            </a:r>
            <a:r>
              <a:rPr lang="it-IT" sz="2400" smtClean="0">
                <a:cs typeface="Times New Roman" pitchFamily="18" charset="0"/>
              </a:rPr>
              <a:t> sostanziale conferma della relazione positiva fra reddito e benessere soggettivo  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studi che analizzano in uno stesso paese il variare del reddito e del benessere soggettivo nel corso degli anni.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Il paradosso della felicità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144000" cy="5105400"/>
          </a:xfrm>
        </p:spPr>
        <p:txBody>
          <a:bodyPr/>
          <a:lstStyle/>
          <a:p>
            <a:pPr eaLnBrk="1" hangingPunct="1"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La relazione fra reddito e  felicità in diversi paesi è bassa</a:t>
            </a:r>
          </a:p>
          <a:p>
            <a:pPr eaLnBrk="1" hangingPunct="1">
              <a:buFontTx/>
              <a:buNone/>
              <a:defRPr/>
            </a:pPr>
            <a:r>
              <a:rPr lang="it-IT" b="1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Ad es. “Paradosso Americano” </a:t>
            </a:r>
            <a:r>
              <a:rPr lang="it-IT" sz="2000" b="1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(Myers, 2000)</a:t>
            </a:r>
          </a:p>
          <a:p>
            <a:pPr eaLnBrk="1" hangingPunct="1">
              <a:buFontTx/>
              <a:buNone/>
              <a:defRPr/>
            </a:pPr>
            <a:endParaRPr lang="it-IT" sz="2000" b="1" i="1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4800600" y="4011613"/>
          <a:ext cx="4267200" cy="2846387"/>
        </p:xfrm>
        <a:graphic>
          <a:graphicData uri="http://schemas.openxmlformats.org/presentationml/2006/ole">
            <p:oleObj spid="_x0000_s1026" name="Grafico" r:id="rId3" imgW="6075000" imgH="4063320" progId="MSGraph.Chart.8">
              <p:embed followColorScheme="full"/>
            </p:oleObj>
          </a:graphicData>
        </a:graphic>
      </p:graphicFrame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4763" y="3887788"/>
          <a:ext cx="4491037" cy="2970212"/>
        </p:xfrm>
        <a:graphic>
          <a:graphicData uri="http://schemas.openxmlformats.org/presentationml/2006/ole">
            <p:oleObj spid="_x0000_s1027" name="Grafico" r:id="rId4" imgW="5467680" imgH="3596760" progId="MSGraph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OleChart spid="11268" grpId="0"/>
      <p:bldOleChart spid="11269" grpId="0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2193</Words>
  <Application>Microsoft Office PowerPoint</Application>
  <PresentationFormat>Presentazione su schermo (4:3)</PresentationFormat>
  <Paragraphs>280</Paragraphs>
  <Slides>41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41</vt:i4>
      </vt:variant>
    </vt:vector>
  </HeadingPairs>
  <TitlesOfParts>
    <vt:vector size="43" baseType="lpstr">
      <vt:lpstr>Struttura predefinita</vt:lpstr>
      <vt:lpstr>Grafico</vt:lpstr>
      <vt:lpstr>Psicologia economica  lezione 6</vt:lpstr>
      <vt:lpstr>Considerazione metodologica</vt:lpstr>
      <vt:lpstr>Diapositiva 3</vt:lpstr>
      <vt:lpstr>Reddito &amp; felicità</vt:lpstr>
      <vt:lpstr>Ragioni della seconda svolta</vt:lpstr>
      <vt:lpstr>Diapositiva 6</vt:lpstr>
      <vt:lpstr> Frey e Stutzer, 2002 :  nuovo filone di ricerca. </vt:lpstr>
      <vt:lpstr>reddito</vt:lpstr>
      <vt:lpstr>Il paradosso della felicità</vt:lpstr>
      <vt:lpstr>Spiegazioni: a) Le teorie dell’adattamento </vt:lpstr>
      <vt:lpstr>Diapositiva 11</vt:lpstr>
      <vt:lpstr>Spiegazioni: b) reddito relativo</vt:lpstr>
      <vt:lpstr>Occupazione e felicità</vt:lpstr>
      <vt:lpstr>Inflazione e felicità</vt:lpstr>
      <vt:lpstr>Diapositiva 15</vt:lpstr>
      <vt:lpstr>Previsioni affettive</vt:lpstr>
      <vt:lpstr>Diapositiva 17</vt:lpstr>
      <vt:lpstr>Rappresentarsi la situazione</vt:lpstr>
      <vt:lpstr>Prevedere reazione per situazione rappresentata</vt:lpstr>
      <vt:lpstr> Principale errore: sovrastima dell’impatto  </vt:lpstr>
      <vt:lpstr>processi di produzione di significato</vt:lpstr>
      <vt:lpstr>processi di produzione di significato</vt:lpstr>
      <vt:lpstr> Motivazioni </vt:lpstr>
      <vt:lpstr>Secondo modelli economici: fungibilità ($200 = $200)</vt:lpstr>
      <vt:lpstr>Portando avanti il ragionamento, Mackenzie…</vt:lpstr>
      <vt:lpstr>Schemi relazionali e valore delle cose (McGraw,Tetlock, Kristel, 2003)</vt:lpstr>
      <vt:lpstr>Schemi relazionali e valore delle cose (McGraw,Tetlock, Kristel, 2003)</vt:lpstr>
      <vt:lpstr>Schemi relazionali e valore delle cose (McGraw,Tetlock, Kristel, 2003)</vt:lpstr>
      <vt:lpstr>Teoria della dissonanza (TDC)</vt:lpstr>
      <vt:lpstr>Teoria della dissonanza (TDC)</vt:lpstr>
      <vt:lpstr>Effetti non direzionali delle motivazioni</vt:lpstr>
      <vt:lpstr>Bisogno di chiusura cognitiva</vt:lpstr>
      <vt:lpstr> Modelli di emozioni</vt:lpstr>
      <vt:lpstr>Alcune emozioni in spazio bidimensionale</vt:lpstr>
      <vt:lpstr>Diapositiva 35</vt:lpstr>
      <vt:lpstr>Tre componenti di emozioni</vt:lpstr>
      <vt:lpstr>Diapositiva 37</vt:lpstr>
      <vt:lpstr>Funzioni di reazioni affettive per consumatore:</vt:lpstr>
      <vt:lpstr>Funzioni di reazioni affettive per consumatore</vt:lpstr>
      <vt:lpstr>Diapositiva 40</vt:lpstr>
      <vt:lpstr>Consumi: da razionali a impulsivi  Rook (1999)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PSCE 2004</dc:title>
  <dc:creator>Dip. Processi e Sviluppo</dc:creator>
  <cp:lastModifiedBy>manetti</cp:lastModifiedBy>
  <cp:revision>6</cp:revision>
  <dcterms:created xsi:type="dcterms:W3CDTF">2004-03-14T10:39:03Z</dcterms:created>
  <dcterms:modified xsi:type="dcterms:W3CDTF">2013-10-07T18:51:04Z</dcterms:modified>
</cp:coreProperties>
</file>