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77050" cy="100028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253" y="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80055" cy="500142"/>
          </a:xfrm>
          <a:prstGeom prst="rect">
            <a:avLst/>
          </a:prstGeom>
        </p:spPr>
        <p:txBody>
          <a:bodyPr vert="horz" lIns="96451" tIns="48225" rIns="96451" bIns="48225" rtlCol="0"/>
          <a:lstStyle>
            <a:lvl1pPr algn="l">
              <a:defRPr sz="1300"/>
            </a:lvl1pPr>
          </a:lstStyle>
          <a:p>
            <a:endParaRPr lang="it-IT"/>
          </a:p>
        </p:txBody>
      </p:sp>
      <p:sp>
        <p:nvSpPr>
          <p:cNvPr id="3" name="Segnaposto data 2"/>
          <p:cNvSpPr>
            <a:spLocks noGrp="1"/>
          </p:cNvSpPr>
          <p:nvPr>
            <p:ph type="dt" idx="1"/>
          </p:nvPr>
        </p:nvSpPr>
        <p:spPr>
          <a:xfrm>
            <a:off x="3895404" y="0"/>
            <a:ext cx="2980055" cy="500142"/>
          </a:xfrm>
          <a:prstGeom prst="rect">
            <a:avLst/>
          </a:prstGeom>
        </p:spPr>
        <p:txBody>
          <a:bodyPr vert="horz" lIns="96451" tIns="48225" rIns="96451" bIns="48225" rtlCol="0"/>
          <a:lstStyle>
            <a:lvl1pPr algn="r">
              <a:defRPr sz="1300"/>
            </a:lvl1pPr>
          </a:lstStyle>
          <a:p>
            <a:fld id="{D1BB138D-E0FA-4C25-81D6-54BF84BD7E1C}" type="datetimeFigureOut">
              <a:rPr lang="it-IT" smtClean="0"/>
              <a:pPr/>
              <a:t>24/03/2014</a:t>
            </a:fld>
            <a:endParaRPr lang="it-IT"/>
          </a:p>
        </p:txBody>
      </p:sp>
      <p:sp>
        <p:nvSpPr>
          <p:cNvPr id="4" name="Segnaposto immagine diapositiva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51" tIns="48225" rIns="96451" bIns="48225" rtlCol="0" anchor="ctr"/>
          <a:lstStyle/>
          <a:p>
            <a:endParaRPr lang="it-IT"/>
          </a:p>
        </p:txBody>
      </p:sp>
      <p:sp>
        <p:nvSpPr>
          <p:cNvPr id="5" name="Segnaposto note 4"/>
          <p:cNvSpPr>
            <a:spLocks noGrp="1"/>
          </p:cNvSpPr>
          <p:nvPr>
            <p:ph type="body" sz="quarter" idx="3"/>
          </p:nvPr>
        </p:nvSpPr>
        <p:spPr>
          <a:xfrm>
            <a:off x="687705" y="4751348"/>
            <a:ext cx="5501640" cy="4501277"/>
          </a:xfrm>
          <a:prstGeom prst="rect">
            <a:avLst/>
          </a:prstGeom>
        </p:spPr>
        <p:txBody>
          <a:bodyPr vert="horz" lIns="96451" tIns="48225" rIns="96451" bIns="48225"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500960"/>
            <a:ext cx="2980055" cy="500142"/>
          </a:xfrm>
          <a:prstGeom prst="rect">
            <a:avLst/>
          </a:prstGeom>
        </p:spPr>
        <p:txBody>
          <a:bodyPr vert="horz" lIns="96451" tIns="48225" rIns="96451" bIns="48225" rtlCol="0" anchor="b"/>
          <a:lstStyle>
            <a:lvl1pPr algn="l">
              <a:defRPr sz="1300"/>
            </a:lvl1pPr>
          </a:lstStyle>
          <a:p>
            <a:endParaRPr lang="it-IT"/>
          </a:p>
        </p:txBody>
      </p:sp>
      <p:sp>
        <p:nvSpPr>
          <p:cNvPr id="7" name="Segnaposto numero diapositiva 6"/>
          <p:cNvSpPr>
            <a:spLocks noGrp="1"/>
          </p:cNvSpPr>
          <p:nvPr>
            <p:ph type="sldNum" sz="quarter" idx="5"/>
          </p:nvPr>
        </p:nvSpPr>
        <p:spPr>
          <a:xfrm>
            <a:off x="3895404" y="9500960"/>
            <a:ext cx="2980055" cy="500142"/>
          </a:xfrm>
          <a:prstGeom prst="rect">
            <a:avLst/>
          </a:prstGeom>
        </p:spPr>
        <p:txBody>
          <a:bodyPr vert="horz" lIns="96451" tIns="48225" rIns="96451" bIns="48225" rtlCol="0" anchor="b"/>
          <a:lstStyle>
            <a:lvl1pPr algn="r">
              <a:defRPr sz="1300"/>
            </a:lvl1pPr>
          </a:lstStyle>
          <a:p>
            <a:fld id="{2B47BD65-5A68-427B-AB8E-D5E05A7569E5}" type="slidenum">
              <a:rPr lang="it-IT" smtClean="0"/>
              <a:pPr/>
              <a:t>‹N›</a:t>
            </a:fld>
            <a:endParaRPr lang="it-IT"/>
          </a:p>
        </p:txBody>
      </p:sp>
    </p:spTree>
    <p:extLst>
      <p:ext uri="{BB962C8B-B14F-4D97-AF65-F5344CB8AC3E}">
        <p14:creationId xmlns:p14="http://schemas.microsoft.com/office/powerpoint/2010/main" val="2953080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2B47BD65-5A68-427B-AB8E-D5E05A7569E5}" type="slidenum">
              <a:rPr lang="it-IT" smtClean="0"/>
              <a:pPr/>
              <a:t>1</a:t>
            </a:fld>
            <a:endParaRPr lang="it-IT"/>
          </a:p>
        </p:txBody>
      </p:sp>
    </p:spTree>
    <p:extLst>
      <p:ext uri="{BB962C8B-B14F-4D97-AF65-F5344CB8AC3E}">
        <p14:creationId xmlns:p14="http://schemas.microsoft.com/office/powerpoint/2010/main" val="4080162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4195536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204969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360750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273894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1423573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912393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2074818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380643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2102567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3105785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50378E-2614-4FB2-A11E-FA1468C956E6}" type="datetimeFigureOut">
              <a:rPr lang="it-IT" smtClean="0"/>
              <a:pPr/>
              <a:t>24/03/2014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B9E325-399C-4A42-8A52-BDE423D80F1F}" type="slidenum">
              <a:rPr lang="it-IT" smtClean="0"/>
              <a:pPr/>
              <a:t>‹N›</a:t>
            </a:fld>
            <a:endParaRPr lang="it-IT"/>
          </a:p>
        </p:txBody>
      </p:sp>
    </p:spTree>
    <p:extLst>
      <p:ext uri="{BB962C8B-B14F-4D97-AF65-F5344CB8AC3E}">
        <p14:creationId xmlns:p14="http://schemas.microsoft.com/office/powerpoint/2010/main" val="3423238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0378E-2614-4FB2-A11E-FA1468C956E6}" type="datetimeFigureOut">
              <a:rPr lang="it-IT" smtClean="0"/>
              <a:pPr/>
              <a:t>24/03/2014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B9E325-399C-4A42-8A52-BDE423D80F1F}" type="slidenum">
              <a:rPr lang="it-IT" smtClean="0"/>
              <a:pPr/>
              <a:t>‹N›</a:t>
            </a:fld>
            <a:endParaRPr lang="it-IT"/>
          </a:p>
        </p:txBody>
      </p:sp>
    </p:spTree>
    <p:extLst>
      <p:ext uri="{BB962C8B-B14F-4D97-AF65-F5344CB8AC3E}">
        <p14:creationId xmlns:p14="http://schemas.microsoft.com/office/powerpoint/2010/main" val="3488175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7.wmf"/><Relationship Id="rId4" Type="http://schemas.openxmlformats.org/officeDocument/2006/relationships/oleObject" Target="../embeddings/oleObject5.bin"/></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4.wmf"/><Relationship Id="rId5" Type="http://schemas.openxmlformats.org/officeDocument/2006/relationships/oleObject" Target="../embeddings/oleObject7.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9.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11.bin"/><Relationship Id="rId4" Type="http://schemas.openxmlformats.org/officeDocument/2006/relationships/image" Target="../media/image23.wmf"/></Relationships>
</file>

<file path=ppt/slides/_rels/slide23.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9.wmf"/><Relationship Id="rId5" Type="http://schemas.openxmlformats.org/officeDocument/2006/relationships/oleObject" Target="../embeddings/oleObject1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15.bin"/></Relationships>
</file>

<file path=ppt/slides/_rels/slide2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23.wmf"/><Relationship Id="rId4" Type="http://schemas.openxmlformats.org/officeDocument/2006/relationships/oleObject" Target="../embeddings/oleObject16.bin"/></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wmf"/><Relationship Id="rId5" Type="http://schemas.openxmlformats.org/officeDocument/2006/relationships/oleObject" Target="../embeddings/oleObject2.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solidFill>
            <a:schemeClr val="accent1"/>
          </a:solidFill>
        </p:spPr>
        <p:txBody>
          <a:bodyPr/>
          <a:lstStyle/>
          <a:p>
            <a:r>
              <a:rPr lang="it-IT" dirty="0" smtClean="0">
                <a:solidFill>
                  <a:srgbClr val="C00000"/>
                </a:solidFill>
              </a:rPr>
              <a:t>Formazione di complessi</a:t>
            </a:r>
            <a:endParaRPr lang="it-IT" dirty="0">
              <a:solidFill>
                <a:srgbClr val="C00000"/>
              </a:solidFill>
            </a:endParaRPr>
          </a:p>
        </p:txBody>
      </p:sp>
      <p:sp>
        <p:nvSpPr>
          <p:cNvPr id="3" name="Sottotitolo 2"/>
          <p:cNvSpPr>
            <a:spLocks noGrp="1"/>
          </p:cNvSpPr>
          <p:nvPr>
            <p:ph type="subTitle" idx="1"/>
          </p:nvPr>
        </p:nvSpPr>
        <p:spPr/>
        <p:txBody>
          <a:bodyPr/>
          <a:lstStyle/>
          <a:p>
            <a:r>
              <a:rPr lang="it-IT" dirty="0" smtClean="0"/>
              <a:t>Prof.ssa A. Gentili</a:t>
            </a:r>
            <a:endParaRPr lang="it-IT" dirty="0"/>
          </a:p>
        </p:txBody>
      </p:sp>
    </p:spTree>
    <p:extLst>
      <p:ext uri="{BB962C8B-B14F-4D97-AF65-F5344CB8AC3E}">
        <p14:creationId xmlns:p14="http://schemas.microsoft.com/office/powerpoint/2010/main" val="331494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31" y="260648"/>
            <a:ext cx="8870414" cy="4607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asellaDiTesto 4"/>
          <p:cNvSpPr txBox="1"/>
          <p:nvPr/>
        </p:nvSpPr>
        <p:spPr>
          <a:xfrm>
            <a:off x="80732" y="4848150"/>
            <a:ext cx="9063268" cy="2031325"/>
          </a:xfrm>
          <a:prstGeom prst="rect">
            <a:avLst/>
          </a:prstGeom>
          <a:noFill/>
        </p:spPr>
        <p:txBody>
          <a:bodyPr wrap="square" rtlCol="0">
            <a:spAutoFit/>
          </a:bodyPr>
          <a:lstStyle/>
          <a:p>
            <a:r>
              <a:rPr lang="it-IT" dirty="0" smtClean="0"/>
              <a:t>In tali equazioni sono ancora presenti troppi termini incogniti. Sostituendo [</a:t>
            </a:r>
            <a:r>
              <a:rPr lang="it-IT" dirty="0"/>
              <a:t>Ni(NH</a:t>
            </a:r>
            <a:r>
              <a:rPr lang="it-IT" baseline="-25000" dirty="0"/>
              <a:t>3</a:t>
            </a:r>
            <a:r>
              <a:rPr lang="it-IT" dirty="0"/>
              <a:t>)</a:t>
            </a:r>
            <a:r>
              <a:rPr lang="it-IT" baseline="30000" dirty="0"/>
              <a:t>2+</a:t>
            </a:r>
            <a:r>
              <a:rPr lang="it-IT" dirty="0"/>
              <a:t>] = K</a:t>
            </a:r>
            <a:r>
              <a:rPr lang="it-IT" baseline="-25000" dirty="0"/>
              <a:t>f1</a:t>
            </a:r>
            <a:r>
              <a:rPr lang="it-IT" dirty="0"/>
              <a:t> [Ni</a:t>
            </a:r>
            <a:r>
              <a:rPr lang="it-IT" baseline="30000" dirty="0"/>
              <a:t>2+</a:t>
            </a:r>
            <a:r>
              <a:rPr lang="it-IT" dirty="0"/>
              <a:t>][NH</a:t>
            </a:r>
            <a:r>
              <a:rPr lang="it-IT" baseline="-25000" dirty="0"/>
              <a:t>3</a:t>
            </a:r>
            <a:r>
              <a:rPr lang="it-IT" dirty="0" smtClean="0"/>
              <a:t>] nella seconda espressione relativa alla specie [Ni(NH</a:t>
            </a:r>
            <a:r>
              <a:rPr lang="it-IT" baseline="-25000" dirty="0" smtClean="0"/>
              <a:t>3</a:t>
            </a:r>
            <a:r>
              <a:rPr lang="it-IT" dirty="0" smtClean="0"/>
              <a:t>)</a:t>
            </a:r>
            <a:r>
              <a:rPr lang="it-IT" baseline="-25000" dirty="0" smtClean="0"/>
              <a:t>2</a:t>
            </a:r>
            <a:r>
              <a:rPr lang="it-IT" baseline="30000" dirty="0" smtClean="0"/>
              <a:t>2+</a:t>
            </a:r>
            <a:r>
              <a:rPr lang="it-IT" dirty="0" smtClean="0"/>
              <a:t>], si elimina un’incognita esprimendo [</a:t>
            </a:r>
            <a:r>
              <a:rPr lang="it-IT" dirty="0"/>
              <a:t>Ni(NH</a:t>
            </a:r>
            <a:r>
              <a:rPr lang="it-IT" baseline="-25000" dirty="0"/>
              <a:t>3</a:t>
            </a:r>
            <a:r>
              <a:rPr lang="it-IT" dirty="0"/>
              <a:t>)</a:t>
            </a:r>
            <a:r>
              <a:rPr lang="it-IT" baseline="-25000" dirty="0"/>
              <a:t>2</a:t>
            </a:r>
            <a:r>
              <a:rPr lang="it-IT" baseline="30000" dirty="0"/>
              <a:t>2+</a:t>
            </a:r>
            <a:r>
              <a:rPr lang="it-IT" dirty="0"/>
              <a:t>] </a:t>
            </a:r>
            <a:r>
              <a:rPr lang="it-IT" dirty="0" smtClean="0"/>
              <a:t>in termini di K</a:t>
            </a:r>
            <a:r>
              <a:rPr lang="it-IT" baseline="-25000" dirty="0" smtClean="0"/>
              <a:t>f1</a:t>
            </a:r>
            <a:r>
              <a:rPr lang="it-IT" dirty="0" smtClean="0"/>
              <a:t>K</a:t>
            </a:r>
            <a:r>
              <a:rPr lang="it-IT" baseline="-25000" dirty="0" smtClean="0"/>
              <a:t>f2</a:t>
            </a:r>
            <a:r>
              <a:rPr lang="it-IT" dirty="0" smtClean="0"/>
              <a:t> e delle concentrazioni di  </a:t>
            </a:r>
            <a:r>
              <a:rPr lang="it-IT" dirty="0"/>
              <a:t>[Ni</a:t>
            </a:r>
            <a:r>
              <a:rPr lang="it-IT" baseline="30000" dirty="0"/>
              <a:t>2</a:t>
            </a:r>
            <a:r>
              <a:rPr lang="it-IT" baseline="30000" dirty="0" smtClean="0"/>
              <a:t>+</a:t>
            </a:r>
            <a:r>
              <a:rPr lang="it-IT" dirty="0" smtClean="0"/>
              <a:t>] e di [NH</a:t>
            </a:r>
            <a:r>
              <a:rPr lang="it-IT" baseline="-25000" dirty="0" smtClean="0"/>
              <a:t>3</a:t>
            </a:r>
            <a:r>
              <a:rPr lang="it-IT" dirty="0" smtClean="0"/>
              <a:t>]. </a:t>
            </a:r>
            <a:r>
              <a:rPr lang="it-IT" u="sng" dirty="0" smtClean="0"/>
              <a:t>Continuando per tutte le specie del Ni, si ottiene una nuova serie di equazioni espresse solo in termini di [Ni</a:t>
            </a:r>
            <a:r>
              <a:rPr lang="it-IT" u="sng" baseline="30000" dirty="0" smtClean="0"/>
              <a:t>2+</a:t>
            </a:r>
            <a:r>
              <a:rPr lang="it-IT" u="sng" dirty="0" smtClean="0"/>
              <a:t>], </a:t>
            </a:r>
            <a:r>
              <a:rPr lang="it-IT" u="sng" dirty="0"/>
              <a:t>[NH</a:t>
            </a:r>
            <a:r>
              <a:rPr lang="it-IT" u="sng" baseline="-25000" dirty="0"/>
              <a:t>3</a:t>
            </a:r>
            <a:r>
              <a:rPr lang="it-IT" u="sng" dirty="0" smtClean="0"/>
              <a:t>] e delle costanti di formazione del sistema</a:t>
            </a:r>
            <a:r>
              <a:rPr lang="it-IT" dirty="0" smtClean="0"/>
              <a:t>.  Notare </a:t>
            </a:r>
            <a:r>
              <a:rPr lang="it-IT" u="sng" dirty="0" smtClean="0"/>
              <a:t>l’aumento dell’esponente </a:t>
            </a:r>
            <a:r>
              <a:rPr lang="it-IT" u="sng" dirty="0" smtClean="0"/>
              <a:t>della [</a:t>
            </a:r>
            <a:r>
              <a:rPr lang="it-IT" u="sng" dirty="0" smtClean="0"/>
              <a:t>L] e del numero di </a:t>
            </a:r>
            <a:r>
              <a:rPr lang="it-IT" u="sng" dirty="0" err="1" smtClean="0"/>
              <a:t>K</a:t>
            </a:r>
            <a:r>
              <a:rPr lang="it-IT" u="sng" baseline="-25000" dirty="0" err="1" smtClean="0"/>
              <a:t>fi</a:t>
            </a:r>
            <a:r>
              <a:rPr lang="it-IT" u="sng" dirty="0" smtClean="0"/>
              <a:t> che vengono moltiplicate con l’aumentare del numero di </a:t>
            </a:r>
            <a:r>
              <a:rPr lang="it-IT" u="sng" dirty="0" err="1" smtClean="0"/>
              <a:t>ligandi</a:t>
            </a:r>
            <a:r>
              <a:rPr lang="it-IT" u="sng" dirty="0" smtClean="0"/>
              <a:t> complessati.</a:t>
            </a:r>
            <a:endParaRPr lang="it-IT" u="sng" dirty="0"/>
          </a:p>
        </p:txBody>
      </p:sp>
      <p:sp>
        <p:nvSpPr>
          <p:cNvPr id="2" name="CasellaDiTesto 1"/>
          <p:cNvSpPr txBox="1"/>
          <p:nvPr/>
        </p:nvSpPr>
        <p:spPr>
          <a:xfrm>
            <a:off x="7981194" y="1704701"/>
            <a:ext cx="263214" cy="276999"/>
          </a:xfrm>
          <a:prstGeom prst="rect">
            <a:avLst/>
          </a:prstGeom>
          <a:noFill/>
        </p:spPr>
        <p:txBody>
          <a:bodyPr wrap="none" rtlCol="0">
            <a:spAutoFit/>
          </a:bodyPr>
          <a:lstStyle/>
          <a:p>
            <a:r>
              <a:rPr lang="it-IT" sz="1200" b="1" dirty="0" smtClean="0"/>
              <a:t>2</a:t>
            </a:r>
            <a:endParaRPr lang="it-IT" sz="1200" b="1" dirty="0"/>
          </a:p>
        </p:txBody>
      </p:sp>
      <p:sp>
        <p:nvSpPr>
          <p:cNvPr id="6" name="CasellaDiTesto 5"/>
          <p:cNvSpPr txBox="1"/>
          <p:nvPr/>
        </p:nvSpPr>
        <p:spPr>
          <a:xfrm>
            <a:off x="8169503" y="2150924"/>
            <a:ext cx="263214" cy="276999"/>
          </a:xfrm>
          <a:prstGeom prst="rect">
            <a:avLst/>
          </a:prstGeom>
          <a:noFill/>
        </p:spPr>
        <p:txBody>
          <a:bodyPr wrap="none" rtlCol="0">
            <a:spAutoFit/>
          </a:bodyPr>
          <a:lstStyle/>
          <a:p>
            <a:r>
              <a:rPr lang="it-IT" sz="1200" b="1" dirty="0"/>
              <a:t>3</a:t>
            </a:r>
            <a:endParaRPr lang="it-IT" sz="1200" b="1" dirty="0"/>
          </a:p>
        </p:txBody>
      </p:sp>
      <p:sp>
        <p:nvSpPr>
          <p:cNvPr id="7" name="CasellaDiTesto 6"/>
          <p:cNvSpPr txBox="1"/>
          <p:nvPr/>
        </p:nvSpPr>
        <p:spPr>
          <a:xfrm>
            <a:off x="8378482" y="2636912"/>
            <a:ext cx="263214" cy="276999"/>
          </a:xfrm>
          <a:prstGeom prst="rect">
            <a:avLst/>
          </a:prstGeom>
          <a:noFill/>
        </p:spPr>
        <p:txBody>
          <a:bodyPr wrap="none" rtlCol="0">
            <a:spAutoFit/>
          </a:bodyPr>
          <a:lstStyle/>
          <a:p>
            <a:r>
              <a:rPr lang="it-IT" sz="1200" b="1" dirty="0" smtClean="0"/>
              <a:t>4</a:t>
            </a:r>
            <a:endParaRPr lang="it-IT" sz="1200" b="1" dirty="0"/>
          </a:p>
        </p:txBody>
      </p:sp>
      <p:sp>
        <p:nvSpPr>
          <p:cNvPr id="8" name="CasellaDiTesto 7"/>
          <p:cNvSpPr txBox="1"/>
          <p:nvPr/>
        </p:nvSpPr>
        <p:spPr>
          <a:xfrm>
            <a:off x="8557258" y="3079993"/>
            <a:ext cx="263214" cy="276999"/>
          </a:xfrm>
          <a:prstGeom prst="rect">
            <a:avLst/>
          </a:prstGeom>
          <a:noFill/>
        </p:spPr>
        <p:txBody>
          <a:bodyPr wrap="none" rtlCol="0">
            <a:spAutoFit/>
          </a:bodyPr>
          <a:lstStyle/>
          <a:p>
            <a:r>
              <a:rPr lang="it-IT" sz="1200" b="1" dirty="0" smtClean="0"/>
              <a:t>5</a:t>
            </a:r>
            <a:endParaRPr lang="it-IT" sz="1200" b="1" dirty="0"/>
          </a:p>
        </p:txBody>
      </p:sp>
      <p:sp>
        <p:nvSpPr>
          <p:cNvPr id="9" name="CasellaDiTesto 8"/>
          <p:cNvSpPr txBox="1"/>
          <p:nvPr/>
        </p:nvSpPr>
        <p:spPr>
          <a:xfrm>
            <a:off x="8741579" y="3573016"/>
            <a:ext cx="263214" cy="276999"/>
          </a:xfrm>
          <a:prstGeom prst="rect">
            <a:avLst/>
          </a:prstGeom>
          <a:noFill/>
        </p:spPr>
        <p:txBody>
          <a:bodyPr wrap="none" rtlCol="0">
            <a:spAutoFit/>
          </a:bodyPr>
          <a:lstStyle/>
          <a:p>
            <a:r>
              <a:rPr lang="it-IT" sz="1200" b="1" dirty="0" smtClean="0"/>
              <a:t>6</a:t>
            </a:r>
            <a:endParaRPr lang="it-IT" sz="1200" b="1" dirty="0"/>
          </a:p>
        </p:txBody>
      </p:sp>
    </p:spTree>
    <p:extLst>
      <p:ext uri="{BB962C8B-B14F-4D97-AF65-F5344CB8AC3E}">
        <p14:creationId xmlns:p14="http://schemas.microsoft.com/office/powerpoint/2010/main" val="3134462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476672"/>
            <a:ext cx="8784976" cy="6048672"/>
          </a:xfrm>
        </p:spPr>
        <p:txBody>
          <a:bodyPr>
            <a:normAutofit/>
          </a:bodyPr>
          <a:lstStyle/>
          <a:p>
            <a:pPr marL="0" indent="0">
              <a:buNone/>
            </a:pPr>
            <a:r>
              <a:rPr lang="it-IT" sz="2000" dirty="0" smtClean="0"/>
              <a:t>Introducendo </a:t>
            </a:r>
            <a:r>
              <a:rPr lang="el-GR" sz="2000" b="1" u="sng" dirty="0" smtClean="0">
                <a:solidFill>
                  <a:schemeClr val="accent1"/>
                </a:solidFill>
              </a:rPr>
              <a:t>β</a:t>
            </a:r>
            <a:r>
              <a:rPr lang="it-IT" sz="2000" b="1" u="sng" baseline="-25000" dirty="0" smtClean="0">
                <a:solidFill>
                  <a:schemeClr val="accent1"/>
                </a:solidFill>
              </a:rPr>
              <a:t>n</a:t>
            </a:r>
            <a:r>
              <a:rPr lang="it-IT" sz="2000" u="sng" dirty="0" smtClean="0"/>
              <a:t>, </a:t>
            </a:r>
            <a:r>
              <a:rPr lang="it-IT" sz="2000" b="1" u="sng" dirty="0" smtClean="0">
                <a:solidFill>
                  <a:schemeClr val="accent2">
                    <a:lumMod val="75000"/>
                  </a:schemeClr>
                </a:solidFill>
              </a:rPr>
              <a:t>costante di formazione complessiva o cumulativa</a:t>
            </a:r>
            <a:r>
              <a:rPr lang="it-IT" sz="2000" u="sng" dirty="0" smtClean="0">
                <a:solidFill>
                  <a:schemeClr val="accent2">
                    <a:lumMod val="75000"/>
                  </a:schemeClr>
                </a:solidFill>
              </a:rPr>
              <a:t>, </a:t>
            </a:r>
            <a:r>
              <a:rPr lang="it-IT" sz="2000" u="sng" dirty="0" smtClean="0"/>
              <a:t>come il prodotto delle singole </a:t>
            </a:r>
            <a:r>
              <a:rPr lang="it-IT" sz="2000" u="sng" dirty="0" smtClean="0">
                <a:solidFill>
                  <a:schemeClr val="accent2">
                    <a:lumMod val="75000"/>
                  </a:schemeClr>
                </a:solidFill>
              </a:rPr>
              <a:t>costanti di formazione consecutive </a:t>
            </a:r>
            <a:r>
              <a:rPr lang="it-IT" sz="2000" dirty="0" smtClean="0"/>
              <a:t>si ha:</a:t>
            </a:r>
          </a:p>
          <a:p>
            <a:pPr marL="0" indent="0">
              <a:buNone/>
            </a:pPr>
            <a:r>
              <a:rPr lang="el-GR" sz="2000" b="1" dirty="0" smtClean="0">
                <a:solidFill>
                  <a:schemeClr val="accent1"/>
                </a:solidFill>
              </a:rPr>
              <a:t>β</a:t>
            </a:r>
            <a:r>
              <a:rPr lang="it-IT" sz="2000" b="1" baseline="-25000" dirty="0" smtClean="0">
                <a:solidFill>
                  <a:schemeClr val="accent1"/>
                </a:solidFill>
              </a:rPr>
              <a:t>n</a:t>
            </a:r>
            <a:r>
              <a:rPr lang="it-IT" sz="2000" dirty="0" smtClean="0">
                <a:solidFill>
                  <a:schemeClr val="accent1"/>
                </a:solidFill>
              </a:rPr>
              <a:t> = K</a:t>
            </a:r>
            <a:r>
              <a:rPr lang="it-IT" sz="2000" baseline="-25000" dirty="0" smtClean="0">
                <a:solidFill>
                  <a:schemeClr val="accent1"/>
                </a:solidFill>
              </a:rPr>
              <a:t>f1</a:t>
            </a:r>
            <a:r>
              <a:rPr lang="it-IT" sz="2000" dirty="0" smtClean="0">
                <a:solidFill>
                  <a:schemeClr val="accent1"/>
                </a:solidFill>
              </a:rPr>
              <a:t> K</a:t>
            </a:r>
            <a:r>
              <a:rPr lang="it-IT" sz="2000" baseline="-25000" dirty="0" smtClean="0">
                <a:solidFill>
                  <a:schemeClr val="accent1"/>
                </a:solidFill>
              </a:rPr>
              <a:t>f2</a:t>
            </a:r>
            <a:r>
              <a:rPr lang="it-IT" sz="2000" dirty="0" smtClean="0">
                <a:solidFill>
                  <a:schemeClr val="accent1"/>
                </a:solidFill>
              </a:rPr>
              <a:t> K</a:t>
            </a:r>
            <a:r>
              <a:rPr lang="it-IT" sz="2000" baseline="-25000" dirty="0" smtClean="0">
                <a:solidFill>
                  <a:schemeClr val="accent1"/>
                </a:solidFill>
              </a:rPr>
              <a:t>f3</a:t>
            </a:r>
            <a:r>
              <a:rPr lang="it-IT" sz="2000" dirty="0" smtClean="0">
                <a:solidFill>
                  <a:schemeClr val="accent1"/>
                </a:solidFill>
              </a:rPr>
              <a:t>……</a:t>
            </a:r>
            <a:r>
              <a:rPr lang="it-IT" sz="2000" dirty="0" err="1" smtClean="0">
                <a:solidFill>
                  <a:schemeClr val="accent1"/>
                </a:solidFill>
              </a:rPr>
              <a:t>K</a:t>
            </a:r>
            <a:r>
              <a:rPr lang="it-IT" sz="2000" baseline="-25000" dirty="0" err="1" smtClean="0">
                <a:solidFill>
                  <a:schemeClr val="accent1"/>
                </a:solidFill>
              </a:rPr>
              <a:t>fn</a:t>
            </a:r>
            <a:endParaRPr lang="it-IT" sz="2000" baseline="-25000" dirty="0" smtClean="0">
              <a:solidFill>
                <a:schemeClr val="accent1"/>
              </a:solidFill>
            </a:endParaRPr>
          </a:p>
          <a:p>
            <a:pPr marL="0" indent="0">
              <a:buNone/>
            </a:pPr>
            <a:r>
              <a:rPr lang="it-IT" sz="2000" dirty="0" smtClean="0"/>
              <a:t>Questa sostituzione porta alle equazioni nella parte destra della tabella 9.5 per il sistema Ni</a:t>
            </a:r>
            <a:r>
              <a:rPr lang="it-IT" sz="2000" baseline="30000" dirty="0" smtClean="0"/>
              <a:t>2+ </a:t>
            </a:r>
            <a:r>
              <a:rPr lang="it-IT" sz="2000" dirty="0" smtClean="0"/>
              <a:t>e NH</a:t>
            </a:r>
            <a:r>
              <a:rPr lang="it-IT" sz="2000" baseline="-25000" dirty="0" smtClean="0"/>
              <a:t>3</a:t>
            </a:r>
            <a:r>
              <a:rPr lang="it-IT" sz="2000" dirty="0" smtClean="0"/>
              <a:t>. </a:t>
            </a:r>
          </a:p>
          <a:p>
            <a:pPr marL="0" indent="0">
              <a:buNone/>
            </a:pPr>
            <a:r>
              <a:rPr lang="it-IT" sz="2000" dirty="0" smtClean="0"/>
              <a:t>A questo punto, riprendendo la frazione</a:t>
            </a:r>
          </a:p>
          <a:p>
            <a:pPr marL="0" lvl="0" indent="0">
              <a:buNone/>
            </a:pPr>
            <a:r>
              <a:rPr lang="el-GR" sz="2000" dirty="0" smtClean="0"/>
              <a:t>α</a:t>
            </a:r>
            <a:r>
              <a:rPr lang="it-IT" sz="2000" baseline="-25000" dirty="0" smtClean="0"/>
              <a:t>Ni2+</a:t>
            </a:r>
            <a:r>
              <a:rPr lang="it-IT" sz="2000" dirty="0" smtClean="0"/>
              <a:t> </a:t>
            </a:r>
            <a:r>
              <a:rPr lang="it-IT" sz="2000" dirty="0"/>
              <a:t>= [Ni</a:t>
            </a:r>
            <a:r>
              <a:rPr lang="it-IT" sz="2000" baseline="30000" dirty="0"/>
              <a:t>2+</a:t>
            </a:r>
            <a:r>
              <a:rPr lang="it-IT" sz="2000" dirty="0"/>
              <a:t>]/[</a:t>
            </a:r>
            <a:r>
              <a:rPr lang="it-IT" sz="2000" dirty="0" err="1"/>
              <a:t>C</a:t>
            </a:r>
            <a:r>
              <a:rPr lang="it-IT" sz="2000" baseline="-25000" dirty="0" err="1"/>
              <a:t>Ni</a:t>
            </a:r>
            <a:r>
              <a:rPr lang="it-IT" sz="2000" dirty="0"/>
              <a:t> ]= =[Ni</a:t>
            </a:r>
            <a:r>
              <a:rPr lang="it-IT" sz="2000" baseline="30000" dirty="0"/>
              <a:t>2+</a:t>
            </a:r>
            <a:r>
              <a:rPr lang="it-IT" sz="2000" dirty="0"/>
              <a:t>]/([Ni</a:t>
            </a:r>
            <a:r>
              <a:rPr lang="it-IT" sz="2000" baseline="30000" dirty="0"/>
              <a:t>2+</a:t>
            </a:r>
            <a:r>
              <a:rPr lang="it-IT" sz="2000" dirty="0"/>
              <a:t>]+[Ni(NH</a:t>
            </a:r>
            <a:r>
              <a:rPr lang="it-IT" sz="2000" baseline="-25000" dirty="0"/>
              <a:t>3</a:t>
            </a:r>
            <a:r>
              <a:rPr lang="it-IT" sz="2000" dirty="0"/>
              <a:t>)</a:t>
            </a:r>
            <a:r>
              <a:rPr lang="it-IT" sz="2000" baseline="30000" dirty="0"/>
              <a:t>2+</a:t>
            </a:r>
            <a:r>
              <a:rPr lang="it-IT" sz="2000" dirty="0"/>
              <a:t>]+[Ni(NH</a:t>
            </a:r>
            <a:r>
              <a:rPr lang="it-IT" sz="2000" baseline="-25000" dirty="0"/>
              <a:t>3</a:t>
            </a:r>
            <a:r>
              <a:rPr lang="it-IT" sz="2000" dirty="0"/>
              <a:t>)</a:t>
            </a:r>
            <a:r>
              <a:rPr lang="it-IT" sz="2000" baseline="-25000" dirty="0"/>
              <a:t>2</a:t>
            </a:r>
            <a:r>
              <a:rPr lang="it-IT" sz="2000" baseline="30000" dirty="0"/>
              <a:t>2+</a:t>
            </a:r>
            <a:r>
              <a:rPr lang="it-IT" sz="2000" dirty="0"/>
              <a:t>]+[Ni(NH</a:t>
            </a:r>
            <a:r>
              <a:rPr lang="it-IT" sz="2000" baseline="-25000" dirty="0"/>
              <a:t>3</a:t>
            </a:r>
            <a:r>
              <a:rPr lang="it-IT" sz="2000" dirty="0"/>
              <a:t>)</a:t>
            </a:r>
            <a:r>
              <a:rPr lang="it-IT" sz="2000" baseline="-25000" dirty="0"/>
              <a:t>3</a:t>
            </a:r>
            <a:r>
              <a:rPr lang="it-IT" sz="2000" baseline="30000" dirty="0"/>
              <a:t>2+</a:t>
            </a:r>
            <a:r>
              <a:rPr lang="it-IT" sz="2000" dirty="0"/>
              <a:t>]+[Ni(NH</a:t>
            </a:r>
            <a:r>
              <a:rPr lang="it-IT" sz="2000" baseline="-25000" dirty="0"/>
              <a:t>3</a:t>
            </a:r>
            <a:r>
              <a:rPr lang="it-IT" sz="2000" dirty="0"/>
              <a:t>)</a:t>
            </a:r>
            <a:r>
              <a:rPr lang="it-IT" sz="2000" baseline="-25000" dirty="0"/>
              <a:t>4</a:t>
            </a:r>
            <a:r>
              <a:rPr lang="it-IT" sz="2000" baseline="30000" dirty="0"/>
              <a:t>2+</a:t>
            </a:r>
            <a:r>
              <a:rPr lang="it-IT" sz="2000" dirty="0"/>
              <a:t>]+[Ni(NH</a:t>
            </a:r>
            <a:r>
              <a:rPr lang="it-IT" sz="2000" baseline="-25000" dirty="0"/>
              <a:t>3</a:t>
            </a:r>
            <a:r>
              <a:rPr lang="it-IT" sz="2000" dirty="0"/>
              <a:t>)</a:t>
            </a:r>
            <a:r>
              <a:rPr lang="it-IT" sz="2000" baseline="-25000" dirty="0"/>
              <a:t>5</a:t>
            </a:r>
            <a:r>
              <a:rPr lang="it-IT" sz="2000" baseline="30000" dirty="0"/>
              <a:t>2+</a:t>
            </a:r>
            <a:r>
              <a:rPr lang="it-IT" sz="2000" dirty="0"/>
              <a:t>]+[Ni(NH</a:t>
            </a:r>
            <a:r>
              <a:rPr lang="it-IT" sz="2000" baseline="-25000" dirty="0"/>
              <a:t>3</a:t>
            </a:r>
            <a:r>
              <a:rPr lang="it-IT" sz="2000" dirty="0"/>
              <a:t>)</a:t>
            </a:r>
            <a:r>
              <a:rPr lang="it-IT" sz="2000" baseline="-25000" dirty="0"/>
              <a:t>6</a:t>
            </a:r>
            <a:r>
              <a:rPr lang="it-IT" sz="2000" baseline="30000" dirty="0"/>
              <a:t>2</a:t>
            </a:r>
            <a:r>
              <a:rPr lang="it-IT" sz="2000" baseline="30000" dirty="0" smtClean="0"/>
              <a:t>+</a:t>
            </a:r>
            <a:r>
              <a:rPr lang="it-IT" sz="2000" dirty="0" smtClean="0"/>
              <a:t>])</a:t>
            </a:r>
          </a:p>
          <a:p>
            <a:pPr marL="0" lvl="0" indent="0">
              <a:buNone/>
            </a:pPr>
            <a:r>
              <a:rPr lang="it-IT" sz="2000" dirty="0" smtClean="0"/>
              <a:t>Bisogna sostituire le concentrazioni delle diverse specie con le espressioni trovate in tabella 9.5; si ottiene così:</a:t>
            </a:r>
          </a:p>
          <a:p>
            <a:pPr marL="0" indent="0">
              <a:buNone/>
            </a:pPr>
            <a:r>
              <a:rPr lang="el-GR" sz="2000" dirty="0">
                <a:solidFill>
                  <a:schemeClr val="accent1"/>
                </a:solidFill>
              </a:rPr>
              <a:t>α</a:t>
            </a:r>
            <a:r>
              <a:rPr lang="it-IT" sz="2000" baseline="-25000" dirty="0">
                <a:solidFill>
                  <a:schemeClr val="accent1"/>
                </a:solidFill>
              </a:rPr>
              <a:t>Ni2+</a:t>
            </a:r>
            <a:r>
              <a:rPr lang="it-IT" sz="2000" dirty="0">
                <a:solidFill>
                  <a:schemeClr val="accent1"/>
                </a:solidFill>
              </a:rPr>
              <a:t> = [Ni</a:t>
            </a:r>
            <a:r>
              <a:rPr lang="it-IT" sz="2000" baseline="30000" dirty="0">
                <a:solidFill>
                  <a:schemeClr val="accent1"/>
                </a:solidFill>
              </a:rPr>
              <a:t>2+</a:t>
            </a:r>
            <a:r>
              <a:rPr lang="it-IT" sz="2000" dirty="0">
                <a:solidFill>
                  <a:schemeClr val="accent1"/>
                </a:solidFill>
              </a:rPr>
              <a:t>]/[</a:t>
            </a:r>
            <a:r>
              <a:rPr lang="it-IT" sz="2000" dirty="0" err="1">
                <a:solidFill>
                  <a:schemeClr val="accent1"/>
                </a:solidFill>
              </a:rPr>
              <a:t>C</a:t>
            </a:r>
            <a:r>
              <a:rPr lang="it-IT" sz="2000" baseline="-25000" dirty="0" err="1">
                <a:solidFill>
                  <a:schemeClr val="accent1"/>
                </a:solidFill>
              </a:rPr>
              <a:t>Ni</a:t>
            </a:r>
            <a:r>
              <a:rPr lang="it-IT" sz="2000" dirty="0">
                <a:solidFill>
                  <a:schemeClr val="accent1"/>
                </a:solidFill>
              </a:rPr>
              <a:t> </a:t>
            </a:r>
            <a:r>
              <a:rPr lang="it-IT" sz="2000" dirty="0" smtClean="0">
                <a:solidFill>
                  <a:schemeClr val="accent1"/>
                </a:solidFill>
              </a:rPr>
              <a:t>]=</a:t>
            </a:r>
          </a:p>
          <a:p>
            <a:pPr marL="0" indent="0">
              <a:buNone/>
            </a:pPr>
            <a:r>
              <a:rPr lang="it-IT" sz="2000" dirty="0" smtClean="0">
                <a:solidFill>
                  <a:schemeClr val="accent1"/>
                </a:solidFill>
              </a:rPr>
              <a:t>=[</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]/([Ni</a:t>
            </a:r>
            <a:r>
              <a:rPr lang="it-IT" sz="2000" baseline="30000" dirty="0">
                <a:solidFill>
                  <a:schemeClr val="accent1"/>
                </a:solidFill>
              </a:rPr>
              <a:t>2</a:t>
            </a:r>
            <a:r>
              <a:rPr lang="it-IT" sz="2000" baseline="30000" dirty="0" smtClean="0">
                <a:solidFill>
                  <a:schemeClr val="accent1"/>
                </a:solidFill>
              </a:rPr>
              <a:t>+</a:t>
            </a:r>
            <a:r>
              <a:rPr lang="it-IT" sz="2000" dirty="0" smtClean="0">
                <a:solidFill>
                  <a:schemeClr val="accent1"/>
                </a:solidFill>
              </a:rPr>
              <a:t>]+</a:t>
            </a:r>
            <a:r>
              <a:rPr lang="it-IT" sz="2000" dirty="0">
                <a:solidFill>
                  <a:schemeClr val="accent1"/>
                </a:solidFill>
              </a:rPr>
              <a:t> </a:t>
            </a:r>
            <a:r>
              <a:rPr lang="el-GR" sz="2000" dirty="0" smtClean="0">
                <a:solidFill>
                  <a:schemeClr val="accent1"/>
                </a:solidFill>
              </a:rPr>
              <a:t>β</a:t>
            </a:r>
            <a:r>
              <a:rPr lang="it-IT" sz="2000" baseline="-25000" dirty="0" smtClean="0">
                <a:solidFill>
                  <a:schemeClr val="accent1"/>
                </a:solidFill>
              </a:rPr>
              <a:t>1</a:t>
            </a:r>
            <a:r>
              <a:rPr lang="it-IT" sz="2000" dirty="0" smtClean="0">
                <a:solidFill>
                  <a:schemeClr val="accent1"/>
                </a:solidFill>
              </a:rPr>
              <a:t>[Ni</a:t>
            </a:r>
            <a:r>
              <a:rPr lang="it-IT" sz="2000" baseline="30000" dirty="0" smtClean="0">
                <a:solidFill>
                  <a:schemeClr val="accent1"/>
                </a:solidFill>
              </a:rPr>
              <a:t>2</a:t>
            </a:r>
            <a:r>
              <a:rPr lang="it-IT" sz="2000" baseline="30000" dirty="0">
                <a:solidFill>
                  <a:schemeClr val="accent1"/>
                </a:solidFill>
              </a:rPr>
              <a:t>+</a:t>
            </a:r>
            <a:r>
              <a:rPr lang="it-IT" sz="2000" dirty="0">
                <a:solidFill>
                  <a:schemeClr val="accent1"/>
                </a:solidFill>
              </a:rPr>
              <a:t>][NH</a:t>
            </a:r>
            <a:r>
              <a:rPr lang="it-IT" sz="2000" baseline="-25000" dirty="0">
                <a:solidFill>
                  <a:schemeClr val="accent1"/>
                </a:solidFill>
              </a:rPr>
              <a:t>3</a:t>
            </a:r>
            <a:r>
              <a:rPr lang="it-IT" sz="2000" dirty="0" smtClean="0">
                <a:solidFill>
                  <a:schemeClr val="accent1"/>
                </a:solidFill>
              </a:rPr>
              <a:t>]+</a:t>
            </a:r>
            <a:r>
              <a:rPr lang="el-GR" sz="2000" dirty="0" smtClean="0">
                <a:solidFill>
                  <a:schemeClr val="accent1"/>
                </a:solidFill>
              </a:rPr>
              <a:t>β</a:t>
            </a:r>
            <a:r>
              <a:rPr lang="it-IT" sz="2000" baseline="-25000" dirty="0" smtClean="0">
                <a:solidFill>
                  <a:schemeClr val="accent1"/>
                </a:solidFill>
              </a:rPr>
              <a:t>2 </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a:t>
            </a:r>
            <a:r>
              <a:rPr lang="it-IT" sz="2000" dirty="0" smtClean="0">
                <a:solidFill>
                  <a:schemeClr val="accent1"/>
                </a:solidFill>
              </a:rPr>
              <a:t>NH</a:t>
            </a:r>
            <a:r>
              <a:rPr lang="it-IT" sz="2000" baseline="-25000" dirty="0" smtClean="0">
                <a:solidFill>
                  <a:schemeClr val="accent1"/>
                </a:solidFill>
              </a:rPr>
              <a:t>3</a:t>
            </a:r>
            <a:r>
              <a:rPr lang="it-IT" sz="2000" dirty="0" smtClean="0">
                <a:solidFill>
                  <a:schemeClr val="accent1"/>
                </a:solidFill>
              </a:rPr>
              <a:t>]</a:t>
            </a:r>
            <a:r>
              <a:rPr lang="it-IT" sz="2000" baseline="30000" dirty="0" smtClean="0">
                <a:solidFill>
                  <a:schemeClr val="accent1"/>
                </a:solidFill>
              </a:rPr>
              <a:t>2</a:t>
            </a:r>
            <a:r>
              <a:rPr lang="it-IT" sz="2000" dirty="0" smtClean="0">
                <a:solidFill>
                  <a:schemeClr val="accent1"/>
                </a:solidFill>
              </a:rPr>
              <a:t>+</a:t>
            </a:r>
            <a:r>
              <a:rPr lang="el-GR" sz="2000" dirty="0">
                <a:solidFill>
                  <a:schemeClr val="accent1"/>
                </a:solidFill>
              </a:rPr>
              <a:t> </a:t>
            </a:r>
            <a:r>
              <a:rPr lang="el-GR" sz="2000" dirty="0" smtClean="0">
                <a:solidFill>
                  <a:schemeClr val="accent1"/>
                </a:solidFill>
              </a:rPr>
              <a:t>β</a:t>
            </a:r>
            <a:r>
              <a:rPr lang="it-IT" sz="2000" baseline="-25000" dirty="0" smtClean="0">
                <a:solidFill>
                  <a:schemeClr val="accent1"/>
                </a:solidFill>
              </a:rPr>
              <a:t>3 </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a:t>
            </a:r>
            <a:r>
              <a:rPr lang="it-IT" sz="2000" dirty="0" smtClean="0">
                <a:solidFill>
                  <a:schemeClr val="accent1"/>
                </a:solidFill>
              </a:rPr>
              <a:t>NH</a:t>
            </a:r>
            <a:r>
              <a:rPr lang="it-IT" sz="2000" baseline="-25000" dirty="0" smtClean="0">
                <a:solidFill>
                  <a:schemeClr val="accent1"/>
                </a:solidFill>
              </a:rPr>
              <a:t>3</a:t>
            </a:r>
            <a:r>
              <a:rPr lang="it-IT" sz="2000" dirty="0" smtClean="0">
                <a:solidFill>
                  <a:schemeClr val="accent1"/>
                </a:solidFill>
              </a:rPr>
              <a:t>]</a:t>
            </a:r>
            <a:r>
              <a:rPr lang="it-IT" sz="2000" baseline="30000" dirty="0" smtClean="0">
                <a:solidFill>
                  <a:schemeClr val="accent1"/>
                </a:solidFill>
              </a:rPr>
              <a:t>3</a:t>
            </a:r>
            <a:r>
              <a:rPr lang="it-IT" sz="2000" dirty="0" smtClean="0">
                <a:solidFill>
                  <a:schemeClr val="accent1"/>
                </a:solidFill>
              </a:rPr>
              <a:t>+ </a:t>
            </a:r>
            <a:r>
              <a:rPr lang="el-GR" sz="2000" dirty="0" smtClean="0">
                <a:solidFill>
                  <a:schemeClr val="accent1"/>
                </a:solidFill>
              </a:rPr>
              <a:t>β</a:t>
            </a:r>
            <a:r>
              <a:rPr lang="it-IT" sz="2000" baseline="-25000" dirty="0" smtClean="0">
                <a:solidFill>
                  <a:schemeClr val="accent1"/>
                </a:solidFill>
              </a:rPr>
              <a:t>4 </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a:t>
            </a:r>
            <a:r>
              <a:rPr lang="it-IT" sz="2000" dirty="0" smtClean="0">
                <a:solidFill>
                  <a:schemeClr val="accent1"/>
                </a:solidFill>
              </a:rPr>
              <a:t>NH</a:t>
            </a:r>
            <a:r>
              <a:rPr lang="it-IT" sz="2000" baseline="-25000" dirty="0" smtClean="0">
                <a:solidFill>
                  <a:schemeClr val="accent1"/>
                </a:solidFill>
              </a:rPr>
              <a:t>3</a:t>
            </a:r>
            <a:r>
              <a:rPr lang="it-IT" sz="2000" dirty="0" smtClean="0">
                <a:solidFill>
                  <a:schemeClr val="accent1"/>
                </a:solidFill>
              </a:rPr>
              <a:t>]</a:t>
            </a:r>
            <a:r>
              <a:rPr lang="it-IT" sz="2000" baseline="30000" dirty="0" smtClean="0">
                <a:solidFill>
                  <a:schemeClr val="accent1"/>
                </a:solidFill>
              </a:rPr>
              <a:t>4</a:t>
            </a:r>
            <a:r>
              <a:rPr lang="it-IT" sz="2000" dirty="0" smtClean="0">
                <a:solidFill>
                  <a:schemeClr val="accent1"/>
                </a:solidFill>
              </a:rPr>
              <a:t>+</a:t>
            </a:r>
            <a:r>
              <a:rPr lang="el-GR" sz="2000" dirty="0">
                <a:solidFill>
                  <a:schemeClr val="accent1"/>
                </a:solidFill>
              </a:rPr>
              <a:t> </a:t>
            </a:r>
            <a:r>
              <a:rPr lang="el-GR" sz="2000" dirty="0" smtClean="0">
                <a:solidFill>
                  <a:schemeClr val="accent1"/>
                </a:solidFill>
              </a:rPr>
              <a:t>β</a:t>
            </a:r>
            <a:r>
              <a:rPr lang="it-IT" sz="2000" baseline="-25000" dirty="0" smtClean="0">
                <a:solidFill>
                  <a:schemeClr val="accent1"/>
                </a:solidFill>
              </a:rPr>
              <a:t>5 </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a:t>
            </a:r>
            <a:r>
              <a:rPr lang="it-IT" sz="2000" dirty="0" smtClean="0">
                <a:solidFill>
                  <a:schemeClr val="accent1"/>
                </a:solidFill>
              </a:rPr>
              <a:t>NH</a:t>
            </a:r>
            <a:r>
              <a:rPr lang="it-IT" sz="2000" baseline="-25000" dirty="0" smtClean="0">
                <a:solidFill>
                  <a:schemeClr val="accent1"/>
                </a:solidFill>
              </a:rPr>
              <a:t>3</a:t>
            </a:r>
            <a:r>
              <a:rPr lang="it-IT" sz="2000" dirty="0" smtClean="0">
                <a:solidFill>
                  <a:schemeClr val="accent1"/>
                </a:solidFill>
              </a:rPr>
              <a:t>]</a:t>
            </a:r>
            <a:r>
              <a:rPr lang="it-IT" sz="2000" baseline="30000" dirty="0" smtClean="0">
                <a:solidFill>
                  <a:schemeClr val="accent1"/>
                </a:solidFill>
              </a:rPr>
              <a:t>5</a:t>
            </a:r>
            <a:r>
              <a:rPr lang="it-IT" sz="2000" dirty="0" smtClean="0">
                <a:solidFill>
                  <a:schemeClr val="accent1"/>
                </a:solidFill>
              </a:rPr>
              <a:t>+ </a:t>
            </a:r>
            <a:r>
              <a:rPr lang="el-GR" sz="2000" dirty="0" smtClean="0">
                <a:solidFill>
                  <a:schemeClr val="accent1"/>
                </a:solidFill>
              </a:rPr>
              <a:t>β</a:t>
            </a:r>
            <a:r>
              <a:rPr lang="it-IT" sz="2000" baseline="-25000" dirty="0" smtClean="0">
                <a:solidFill>
                  <a:schemeClr val="accent1"/>
                </a:solidFill>
              </a:rPr>
              <a:t>6 </a:t>
            </a:r>
            <a:r>
              <a:rPr lang="it-IT" sz="2000" dirty="0">
                <a:solidFill>
                  <a:schemeClr val="accent1"/>
                </a:solidFill>
              </a:rPr>
              <a:t>[Ni</a:t>
            </a:r>
            <a:r>
              <a:rPr lang="it-IT" sz="2000" baseline="30000" dirty="0">
                <a:solidFill>
                  <a:schemeClr val="accent1"/>
                </a:solidFill>
              </a:rPr>
              <a:t>2+</a:t>
            </a:r>
            <a:r>
              <a:rPr lang="it-IT" sz="2000" dirty="0">
                <a:solidFill>
                  <a:schemeClr val="accent1"/>
                </a:solidFill>
              </a:rPr>
              <a:t>][</a:t>
            </a:r>
            <a:r>
              <a:rPr lang="it-IT" sz="2000" dirty="0" smtClean="0">
                <a:solidFill>
                  <a:schemeClr val="accent1"/>
                </a:solidFill>
              </a:rPr>
              <a:t>NH</a:t>
            </a:r>
            <a:r>
              <a:rPr lang="it-IT" sz="2000" baseline="-25000" dirty="0" smtClean="0">
                <a:solidFill>
                  <a:schemeClr val="accent1"/>
                </a:solidFill>
              </a:rPr>
              <a:t>3</a:t>
            </a:r>
            <a:r>
              <a:rPr lang="it-IT" sz="2000" dirty="0" smtClean="0">
                <a:solidFill>
                  <a:schemeClr val="accent1"/>
                </a:solidFill>
              </a:rPr>
              <a:t>]</a:t>
            </a:r>
            <a:r>
              <a:rPr lang="it-IT" sz="2000" baseline="30000" dirty="0" smtClean="0">
                <a:solidFill>
                  <a:schemeClr val="accent1"/>
                </a:solidFill>
              </a:rPr>
              <a:t>6</a:t>
            </a:r>
            <a:r>
              <a:rPr lang="it-IT" sz="2000" dirty="0" smtClean="0">
                <a:solidFill>
                  <a:schemeClr val="accent1"/>
                </a:solidFill>
              </a:rPr>
              <a:t>)</a:t>
            </a:r>
            <a:endParaRPr lang="it-IT" sz="2000" dirty="0" smtClean="0">
              <a:solidFill>
                <a:schemeClr val="accent1"/>
              </a:solidFill>
            </a:endParaRPr>
          </a:p>
          <a:p>
            <a:pPr marL="0" indent="0">
              <a:buNone/>
            </a:pPr>
            <a:r>
              <a:rPr lang="it-IT" sz="2000" u="sng" dirty="0" smtClean="0"/>
              <a:t>Occorre eliminare l’incognita [</a:t>
            </a:r>
            <a:r>
              <a:rPr lang="it-IT" sz="2000" u="sng" dirty="0"/>
              <a:t>Ni</a:t>
            </a:r>
            <a:r>
              <a:rPr lang="it-IT" sz="2000" u="sng" baseline="30000" dirty="0"/>
              <a:t>2</a:t>
            </a:r>
            <a:r>
              <a:rPr lang="it-IT" sz="2000" u="sng" baseline="30000" dirty="0" smtClean="0"/>
              <a:t>+</a:t>
            </a:r>
            <a:r>
              <a:rPr lang="it-IT" sz="2000" u="sng" dirty="0" smtClean="0"/>
              <a:t>]</a:t>
            </a:r>
            <a:r>
              <a:rPr lang="it-IT" sz="2000" dirty="0" smtClean="0"/>
              <a:t>, dividendo numeratore e denominatore per </a:t>
            </a:r>
            <a:r>
              <a:rPr lang="it-IT" sz="2000" dirty="0"/>
              <a:t>[Ni</a:t>
            </a:r>
            <a:r>
              <a:rPr lang="it-IT" sz="2000" baseline="30000" dirty="0"/>
              <a:t>2</a:t>
            </a:r>
            <a:r>
              <a:rPr lang="it-IT" sz="2000" baseline="30000" dirty="0" smtClean="0"/>
              <a:t>+</a:t>
            </a:r>
            <a:r>
              <a:rPr lang="it-IT" sz="2000" dirty="0" smtClean="0"/>
              <a:t>]. Si ottiene così l’equazione riportata in tabella 9.4. Si può fare lo stesso per valutare le frazioni </a:t>
            </a:r>
            <a:r>
              <a:rPr lang="el-GR" sz="2000" dirty="0" smtClean="0"/>
              <a:t>α</a:t>
            </a:r>
            <a:r>
              <a:rPr lang="it-IT" sz="2000" dirty="0" smtClean="0"/>
              <a:t> delle altre specie solo in termini di [L] e di </a:t>
            </a:r>
            <a:r>
              <a:rPr lang="el-GR" sz="2000" dirty="0" smtClean="0"/>
              <a:t>β</a:t>
            </a:r>
            <a:r>
              <a:rPr lang="it-IT" sz="2000" dirty="0" smtClean="0"/>
              <a:t>.</a:t>
            </a:r>
            <a:endParaRPr lang="it-IT" sz="2000" dirty="0"/>
          </a:p>
        </p:txBody>
      </p:sp>
    </p:spTree>
    <p:extLst>
      <p:ext uri="{BB962C8B-B14F-4D97-AF65-F5344CB8AC3E}">
        <p14:creationId xmlns:p14="http://schemas.microsoft.com/office/powerpoint/2010/main" val="3973256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8899525" cy="5337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5800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67444" y="23256"/>
            <a:ext cx="8229600" cy="778098"/>
          </a:xfrm>
        </p:spPr>
        <p:txBody>
          <a:bodyPr>
            <a:normAutofit/>
          </a:bodyPr>
          <a:lstStyle/>
          <a:p>
            <a:r>
              <a:rPr lang="it-IT" sz="3200" b="1" dirty="0" smtClean="0"/>
              <a:t>Concentrazione di Ni</a:t>
            </a:r>
            <a:r>
              <a:rPr lang="it-IT" sz="3200" b="1" baseline="30000" dirty="0" smtClean="0"/>
              <a:t>2+</a:t>
            </a:r>
            <a:r>
              <a:rPr lang="it-IT" sz="3200" b="1" dirty="0" smtClean="0"/>
              <a:t> in un eccesso di NH</a:t>
            </a:r>
            <a:r>
              <a:rPr lang="it-IT" sz="3200" b="1" baseline="-25000" dirty="0" smtClean="0"/>
              <a:t>3</a:t>
            </a:r>
            <a:endParaRPr lang="it-IT" sz="3200" b="1" baseline="-25000" dirty="0"/>
          </a:p>
        </p:txBody>
      </p:sp>
      <p:sp>
        <p:nvSpPr>
          <p:cNvPr id="3" name="Segnaposto contenuto 2"/>
          <p:cNvSpPr>
            <a:spLocks noGrp="1"/>
          </p:cNvSpPr>
          <p:nvPr>
            <p:ph idx="1"/>
          </p:nvPr>
        </p:nvSpPr>
        <p:spPr>
          <a:xfrm>
            <a:off x="179512" y="764704"/>
            <a:ext cx="8892480" cy="2376263"/>
          </a:xfrm>
        </p:spPr>
        <p:txBody>
          <a:bodyPr>
            <a:normAutofit/>
          </a:bodyPr>
          <a:lstStyle/>
          <a:p>
            <a:pPr>
              <a:buNone/>
            </a:pPr>
            <a:r>
              <a:rPr lang="it-IT" sz="2000" dirty="0" smtClean="0">
                <a:solidFill>
                  <a:schemeClr val="tx2">
                    <a:lumMod val="75000"/>
                  </a:schemeClr>
                </a:solidFill>
              </a:rPr>
              <a:t>[Ni</a:t>
            </a:r>
            <a:r>
              <a:rPr lang="it-IT" sz="2000" baseline="30000" dirty="0" smtClean="0">
                <a:solidFill>
                  <a:schemeClr val="tx2">
                    <a:lumMod val="75000"/>
                  </a:schemeClr>
                </a:solidFill>
              </a:rPr>
              <a:t>2+</a:t>
            </a:r>
            <a:r>
              <a:rPr lang="it-IT" sz="2000" dirty="0" smtClean="0">
                <a:solidFill>
                  <a:schemeClr val="tx2">
                    <a:lumMod val="75000"/>
                  </a:schemeClr>
                </a:solidFill>
              </a:rPr>
              <a:t>]</a:t>
            </a:r>
            <a:r>
              <a:rPr lang="it-IT" sz="2000" baseline="-25000" dirty="0" smtClean="0">
                <a:solidFill>
                  <a:schemeClr val="tx2">
                    <a:lumMod val="75000"/>
                  </a:schemeClr>
                </a:solidFill>
              </a:rPr>
              <a:t>aq</a:t>
            </a:r>
            <a:r>
              <a:rPr lang="it-IT" sz="2000" dirty="0" smtClean="0">
                <a:solidFill>
                  <a:schemeClr val="tx2">
                    <a:lumMod val="75000"/>
                  </a:schemeClr>
                </a:solidFill>
              </a:rPr>
              <a:t>=1.00x10</a:t>
            </a:r>
            <a:r>
              <a:rPr lang="it-IT" sz="2000" baseline="30000" dirty="0" smtClean="0">
                <a:solidFill>
                  <a:schemeClr val="tx2">
                    <a:lumMod val="75000"/>
                  </a:schemeClr>
                </a:solidFill>
              </a:rPr>
              <a:t>-4</a:t>
            </a:r>
            <a:r>
              <a:rPr lang="it-IT" sz="2000" dirty="0" smtClean="0">
                <a:solidFill>
                  <a:schemeClr val="tx2">
                    <a:lumMod val="75000"/>
                  </a:schemeClr>
                </a:solidFill>
              </a:rPr>
              <a:t> M</a:t>
            </a:r>
          </a:p>
          <a:p>
            <a:pPr>
              <a:buNone/>
            </a:pPr>
            <a:r>
              <a:rPr lang="it-IT" sz="2000" dirty="0" smtClean="0">
                <a:solidFill>
                  <a:schemeClr val="tx2">
                    <a:lumMod val="75000"/>
                  </a:schemeClr>
                </a:solidFill>
              </a:rPr>
              <a:t>[NH</a:t>
            </a:r>
            <a:r>
              <a:rPr lang="it-IT" sz="2000" baseline="-25000" dirty="0" smtClean="0">
                <a:solidFill>
                  <a:schemeClr val="tx2">
                    <a:lumMod val="75000"/>
                  </a:schemeClr>
                </a:solidFill>
              </a:rPr>
              <a:t>3</a:t>
            </a:r>
            <a:r>
              <a:rPr lang="it-IT" sz="2000" dirty="0" smtClean="0">
                <a:solidFill>
                  <a:schemeClr val="tx2">
                    <a:lumMod val="75000"/>
                  </a:schemeClr>
                </a:solidFill>
              </a:rPr>
              <a:t>]</a:t>
            </a:r>
            <a:r>
              <a:rPr lang="it-IT" sz="2000" baseline="-25000" dirty="0" smtClean="0">
                <a:solidFill>
                  <a:schemeClr val="tx2">
                    <a:lumMod val="75000"/>
                  </a:schemeClr>
                </a:solidFill>
              </a:rPr>
              <a:t>aq</a:t>
            </a:r>
            <a:r>
              <a:rPr lang="it-IT" sz="2000" dirty="0" smtClean="0">
                <a:solidFill>
                  <a:schemeClr val="tx2">
                    <a:lumMod val="75000"/>
                  </a:schemeClr>
                </a:solidFill>
              </a:rPr>
              <a:t>=1.0 M</a:t>
            </a:r>
          </a:p>
          <a:p>
            <a:pPr>
              <a:buNone/>
            </a:pPr>
            <a:r>
              <a:rPr lang="it-IT" sz="2000" dirty="0" smtClean="0">
                <a:solidFill>
                  <a:schemeClr val="tx2">
                    <a:lumMod val="75000"/>
                  </a:schemeClr>
                </a:solidFill>
              </a:rPr>
              <a:t>Tra tutte le specie possibili del nichel:</a:t>
            </a:r>
          </a:p>
          <a:p>
            <a:pPr marL="514350" indent="-514350">
              <a:buAutoNum type="arabicParenR"/>
            </a:pPr>
            <a:r>
              <a:rPr lang="it-IT" sz="2000" dirty="0" smtClean="0">
                <a:solidFill>
                  <a:schemeClr val="tx2">
                    <a:lumMod val="75000"/>
                  </a:schemeClr>
                </a:solidFill>
              </a:rPr>
              <a:t>quale sarà la frazione di Ni</a:t>
            </a:r>
            <a:r>
              <a:rPr lang="it-IT" sz="2000" baseline="30000" dirty="0" smtClean="0">
                <a:solidFill>
                  <a:schemeClr val="tx2">
                    <a:lumMod val="75000"/>
                  </a:schemeClr>
                </a:solidFill>
              </a:rPr>
              <a:t>2+</a:t>
            </a:r>
            <a:r>
              <a:rPr lang="it-IT" sz="2000" dirty="0" smtClean="0">
                <a:solidFill>
                  <a:schemeClr val="tx2">
                    <a:lumMod val="75000"/>
                  </a:schemeClr>
                </a:solidFill>
              </a:rPr>
              <a:t> libero all’equilibrio?</a:t>
            </a:r>
          </a:p>
          <a:p>
            <a:pPr marL="514350" indent="-514350">
              <a:buAutoNum type="arabicParenR"/>
            </a:pPr>
            <a:r>
              <a:rPr lang="it-IT" sz="2000" dirty="0" smtClean="0">
                <a:solidFill>
                  <a:schemeClr val="tx2">
                    <a:lumMod val="75000"/>
                  </a:schemeClr>
                </a:solidFill>
              </a:rPr>
              <a:t> quale sarà la concentrazione molare di Ni</a:t>
            </a:r>
            <a:r>
              <a:rPr lang="it-IT" sz="2000" baseline="30000" dirty="0" smtClean="0">
                <a:solidFill>
                  <a:schemeClr val="tx2">
                    <a:lumMod val="75000"/>
                  </a:schemeClr>
                </a:solidFill>
              </a:rPr>
              <a:t>2+</a:t>
            </a:r>
            <a:r>
              <a:rPr lang="it-IT" sz="2000" dirty="0" smtClean="0">
                <a:solidFill>
                  <a:schemeClr val="tx2">
                    <a:lumMod val="75000"/>
                  </a:schemeClr>
                </a:solidFill>
              </a:rPr>
              <a:t> in questa soluzione?</a:t>
            </a:r>
          </a:p>
          <a:p>
            <a:pPr marL="514350" indent="-514350">
              <a:buAutoNum type="arabicParenR"/>
            </a:pPr>
            <a:r>
              <a:rPr lang="it-IT" sz="2000" dirty="0" smtClean="0">
                <a:solidFill>
                  <a:schemeClr val="tx2">
                    <a:lumMod val="75000"/>
                  </a:schemeClr>
                </a:solidFill>
              </a:rPr>
              <a:t>Quale sarà la concentrazione in termini di “</a:t>
            </a:r>
            <a:r>
              <a:rPr lang="it-IT" sz="2000" dirty="0" err="1" smtClean="0">
                <a:solidFill>
                  <a:schemeClr val="tx2">
                    <a:lumMod val="75000"/>
                  </a:schemeClr>
                </a:solidFill>
              </a:rPr>
              <a:t>pNi</a:t>
            </a:r>
            <a:r>
              <a:rPr lang="it-IT" sz="2000" dirty="0" smtClean="0">
                <a:solidFill>
                  <a:schemeClr val="tx2">
                    <a:lumMod val="75000"/>
                  </a:schemeClr>
                </a:solidFill>
              </a:rPr>
              <a:t>”, sapendo che pNi=-log([Ni</a:t>
            </a:r>
            <a:r>
              <a:rPr lang="it-IT" sz="2000" baseline="30000" dirty="0" smtClean="0">
                <a:solidFill>
                  <a:schemeClr val="tx2">
                    <a:lumMod val="75000"/>
                  </a:schemeClr>
                </a:solidFill>
              </a:rPr>
              <a:t>2+</a:t>
            </a:r>
            <a:r>
              <a:rPr lang="it-IT" sz="2000" dirty="0" smtClean="0">
                <a:solidFill>
                  <a:schemeClr val="tx2">
                    <a:lumMod val="75000"/>
                  </a:schemeClr>
                </a:solidFill>
              </a:rPr>
              <a:t>])</a:t>
            </a:r>
            <a:endParaRPr lang="it-IT" sz="2000" dirty="0">
              <a:solidFill>
                <a:schemeClr val="tx2">
                  <a:lumMod val="75000"/>
                </a:schemeClr>
              </a:solidFill>
            </a:endParaRPr>
          </a:p>
        </p:txBody>
      </p:sp>
      <p:sp>
        <p:nvSpPr>
          <p:cNvPr id="4" name="CasellaDiTesto 3"/>
          <p:cNvSpPr txBox="1"/>
          <p:nvPr/>
        </p:nvSpPr>
        <p:spPr>
          <a:xfrm>
            <a:off x="0" y="3143141"/>
            <a:ext cx="8964488" cy="3724096"/>
          </a:xfrm>
          <a:prstGeom prst="rect">
            <a:avLst/>
          </a:prstGeom>
          <a:noFill/>
        </p:spPr>
        <p:txBody>
          <a:bodyPr wrap="square" rtlCol="0">
            <a:spAutoFit/>
          </a:bodyPr>
          <a:lstStyle/>
          <a:p>
            <a:pPr marL="342900" indent="-342900">
              <a:buAutoNum type="arabicParenR"/>
            </a:pPr>
            <a:r>
              <a:rPr lang="it-IT" dirty="0" smtClean="0"/>
              <a:t>Conoscendo le costanti </a:t>
            </a:r>
            <a:r>
              <a:rPr lang="el-GR" dirty="0" smtClean="0"/>
              <a:t>β</a:t>
            </a:r>
            <a:r>
              <a:rPr lang="it-IT" baseline="-25000" dirty="0" smtClean="0"/>
              <a:t>1</a:t>
            </a:r>
            <a:r>
              <a:rPr lang="it-IT" dirty="0" smtClean="0"/>
              <a:t>,</a:t>
            </a:r>
            <a:r>
              <a:rPr lang="el-GR" dirty="0" smtClean="0"/>
              <a:t>β</a:t>
            </a:r>
            <a:r>
              <a:rPr lang="it-IT" baseline="-25000" dirty="0" smtClean="0"/>
              <a:t>2</a:t>
            </a:r>
            <a:r>
              <a:rPr lang="it-IT" dirty="0" smtClean="0"/>
              <a:t>,….</a:t>
            </a:r>
            <a:r>
              <a:rPr lang="el-GR" dirty="0" smtClean="0"/>
              <a:t>β</a:t>
            </a:r>
            <a:r>
              <a:rPr lang="it-IT" baseline="-25000" dirty="0" smtClean="0"/>
              <a:t>6</a:t>
            </a:r>
            <a:r>
              <a:rPr lang="it-IT" dirty="0" smtClean="0"/>
              <a:t> (vedi </a:t>
            </a:r>
            <a:r>
              <a:rPr lang="it-IT" dirty="0" err="1" smtClean="0"/>
              <a:t>tab</a:t>
            </a:r>
            <a:r>
              <a:rPr lang="it-IT" dirty="0" smtClean="0"/>
              <a:t> 9.5), è possibile calcolare</a:t>
            </a:r>
          </a:p>
          <a:p>
            <a:r>
              <a:rPr lang="el-GR" dirty="0" smtClean="0">
                <a:solidFill>
                  <a:srgbClr val="FF0000"/>
                </a:solidFill>
              </a:rPr>
              <a:t>α</a:t>
            </a:r>
            <a:r>
              <a:rPr lang="it-IT" baseline="-25000" dirty="0" smtClean="0">
                <a:solidFill>
                  <a:srgbClr val="FF0000"/>
                </a:solidFill>
              </a:rPr>
              <a:t>Ni2+</a:t>
            </a:r>
            <a:r>
              <a:rPr lang="it-IT" dirty="0" smtClean="0">
                <a:solidFill>
                  <a:srgbClr val="FF0000"/>
                </a:solidFill>
              </a:rPr>
              <a:t> = [</a:t>
            </a:r>
            <a:r>
              <a:rPr lang="it-IT" dirty="0" err="1" smtClean="0">
                <a:solidFill>
                  <a:srgbClr val="FF0000"/>
                </a:solidFill>
              </a:rPr>
              <a:t>Ni</a:t>
            </a:r>
            <a:r>
              <a:rPr lang="it-IT" baseline="30000" dirty="0" err="1" smtClean="0">
                <a:solidFill>
                  <a:srgbClr val="FF0000"/>
                </a:solidFill>
              </a:rPr>
              <a:t>2+</a:t>
            </a:r>
            <a:r>
              <a:rPr lang="it-IT" dirty="0" smtClean="0">
                <a:solidFill>
                  <a:srgbClr val="FF0000"/>
                </a:solidFill>
              </a:rPr>
              <a:t>]/[</a:t>
            </a:r>
            <a:r>
              <a:rPr lang="it-IT" dirty="0" err="1" smtClean="0">
                <a:solidFill>
                  <a:srgbClr val="FF0000"/>
                </a:solidFill>
              </a:rPr>
              <a:t>C</a:t>
            </a:r>
            <a:r>
              <a:rPr lang="it-IT" baseline="-25000" dirty="0" err="1" smtClean="0">
                <a:solidFill>
                  <a:srgbClr val="FF0000"/>
                </a:solidFill>
              </a:rPr>
              <a:t>Ni</a:t>
            </a:r>
            <a:r>
              <a:rPr lang="it-IT" dirty="0" smtClean="0">
                <a:solidFill>
                  <a:srgbClr val="FF0000"/>
                </a:solidFill>
              </a:rPr>
              <a:t> ]=</a:t>
            </a:r>
          </a:p>
          <a:p>
            <a:r>
              <a:rPr lang="it-IT" dirty="0" smtClean="0">
                <a:solidFill>
                  <a:srgbClr val="FF0000"/>
                </a:solidFill>
              </a:rPr>
              <a:t>=1/(1+ </a:t>
            </a:r>
            <a:r>
              <a:rPr lang="el-GR" dirty="0" smtClean="0">
                <a:solidFill>
                  <a:srgbClr val="FF0000"/>
                </a:solidFill>
              </a:rPr>
              <a:t>β</a:t>
            </a:r>
            <a:r>
              <a:rPr lang="it-IT" baseline="-25000" dirty="0" smtClean="0">
                <a:solidFill>
                  <a:srgbClr val="FF0000"/>
                </a:solidFill>
              </a:rPr>
              <a:t>1</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el-GR" dirty="0" smtClean="0">
                <a:solidFill>
                  <a:srgbClr val="FF0000"/>
                </a:solidFill>
              </a:rPr>
              <a:t>β</a:t>
            </a:r>
            <a:r>
              <a:rPr lang="it-IT" baseline="-25000" dirty="0" smtClean="0">
                <a:solidFill>
                  <a:srgbClr val="FF0000"/>
                </a:solidFill>
              </a:rPr>
              <a:t>2 </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it-IT" baseline="30000" dirty="0" smtClean="0">
                <a:solidFill>
                  <a:srgbClr val="FF0000"/>
                </a:solidFill>
              </a:rPr>
              <a:t>2</a:t>
            </a:r>
            <a:r>
              <a:rPr lang="it-IT" dirty="0" smtClean="0">
                <a:solidFill>
                  <a:srgbClr val="FF0000"/>
                </a:solidFill>
              </a:rPr>
              <a:t>+</a:t>
            </a:r>
            <a:r>
              <a:rPr lang="el-GR" dirty="0" smtClean="0">
                <a:solidFill>
                  <a:srgbClr val="FF0000"/>
                </a:solidFill>
              </a:rPr>
              <a:t> β</a:t>
            </a:r>
            <a:r>
              <a:rPr lang="it-IT" baseline="-25000" dirty="0" smtClean="0">
                <a:solidFill>
                  <a:srgbClr val="FF0000"/>
                </a:solidFill>
              </a:rPr>
              <a:t>3 </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it-IT" baseline="30000" dirty="0" smtClean="0">
                <a:solidFill>
                  <a:srgbClr val="FF0000"/>
                </a:solidFill>
              </a:rPr>
              <a:t>3</a:t>
            </a:r>
            <a:r>
              <a:rPr lang="it-IT" dirty="0" smtClean="0">
                <a:solidFill>
                  <a:srgbClr val="FF0000"/>
                </a:solidFill>
              </a:rPr>
              <a:t>+ </a:t>
            </a:r>
            <a:r>
              <a:rPr lang="el-GR" dirty="0" smtClean="0">
                <a:solidFill>
                  <a:srgbClr val="FF0000"/>
                </a:solidFill>
              </a:rPr>
              <a:t>β</a:t>
            </a:r>
            <a:r>
              <a:rPr lang="it-IT" baseline="-25000" dirty="0" smtClean="0">
                <a:solidFill>
                  <a:srgbClr val="FF0000"/>
                </a:solidFill>
              </a:rPr>
              <a:t>4 </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it-IT" baseline="30000" dirty="0" smtClean="0">
                <a:solidFill>
                  <a:srgbClr val="FF0000"/>
                </a:solidFill>
              </a:rPr>
              <a:t>4</a:t>
            </a:r>
            <a:r>
              <a:rPr lang="it-IT" dirty="0" smtClean="0">
                <a:solidFill>
                  <a:srgbClr val="FF0000"/>
                </a:solidFill>
              </a:rPr>
              <a:t>+</a:t>
            </a:r>
            <a:r>
              <a:rPr lang="el-GR" dirty="0" smtClean="0">
                <a:solidFill>
                  <a:srgbClr val="FF0000"/>
                </a:solidFill>
              </a:rPr>
              <a:t> β</a:t>
            </a:r>
            <a:r>
              <a:rPr lang="it-IT" baseline="-25000" dirty="0" smtClean="0">
                <a:solidFill>
                  <a:srgbClr val="FF0000"/>
                </a:solidFill>
              </a:rPr>
              <a:t>5 </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it-IT" baseline="30000" dirty="0" smtClean="0">
                <a:solidFill>
                  <a:srgbClr val="FF0000"/>
                </a:solidFill>
              </a:rPr>
              <a:t>5</a:t>
            </a:r>
            <a:r>
              <a:rPr lang="it-IT" dirty="0" smtClean="0">
                <a:solidFill>
                  <a:srgbClr val="FF0000"/>
                </a:solidFill>
              </a:rPr>
              <a:t>+ </a:t>
            </a:r>
            <a:r>
              <a:rPr lang="el-GR" dirty="0" smtClean="0">
                <a:solidFill>
                  <a:srgbClr val="FF0000"/>
                </a:solidFill>
              </a:rPr>
              <a:t>β</a:t>
            </a:r>
            <a:r>
              <a:rPr lang="it-IT" baseline="-25000" dirty="0" smtClean="0">
                <a:solidFill>
                  <a:srgbClr val="FF0000"/>
                </a:solidFill>
              </a:rPr>
              <a:t>6 </a:t>
            </a:r>
            <a:r>
              <a:rPr lang="it-IT" dirty="0" smtClean="0">
                <a:solidFill>
                  <a:srgbClr val="FF0000"/>
                </a:solidFill>
              </a:rPr>
              <a:t>[NH</a:t>
            </a:r>
            <a:r>
              <a:rPr lang="it-IT" baseline="-25000" dirty="0" smtClean="0">
                <a:solidFill>
                  <a:srgbClr val="FF0000"/>
                </a:solidFill>
              </a:rPr>
              <a:t>3</a:t>
            </a:r>
            <a:r>
              <a:rPr lang="it-IT" dirty="0" smtClean="0">
                <a:solidFill>
                  <a:srgbClr val="FF0000"/>
                </a:solidFill>
              </a:rPr>
              <a:t>]</a:t>
            </a:r>
            <a:r>
              <a:rPr lang="it-IT" baseline="30000" dirty="0" smtClean="0">
                <a:solidFill>
                  <a:srgbClr val="FF0000"/>
                </a:solidFill>
              </a:rPr>
              <a:t>6</a:t>
            </a:r>
          </a:p>
          <a:p>
            <a:r>
              <a:rPr lang="it-IT" dirty="0" smtClean="0"/>
              <a:t>La concentrazione di NH</a:t>
            </a:r>
            <a:r>
              <a:rPr lang="it-IT" baseline="-25000" dirty="0" smtClean="0"/>
              <a:t>3</a:t>
            </a:r>
            <a:r>
              <a:rPr lang="it-IT" dirty="0" smtClean="0"/>
              <a:t> (1 M) è nettamente superiore alla [Ni</a:t>
            </a:r>
            <a:r>
              <a:rPr lang="it-IT" baseline="30000" dirty="0" smtClean="0"/>
              <a:t>2+</a:t>
            </a:r>
            <a:r>
              <a:rPr lang="it-IT" dirty="0" smtClean="0"/>
              <a:t>] (1.00x10</a:t>
            </a:r>
            <a:r>
              <a:rPr lang="it-IT" baseline="30000" dirty="0" smtClean="0"/>
              <a:t>-4</a:t>
            </a:r>
            <a:r>
              <a:rPr lang="it-IT" dirty="0" smtClean="0"/>
              <a:t> M); pertanto, al termine della reazione di complessazione, la concentrazione di NH</a:t>
            </a:r>
            <a:r>
              <a:rPr lang="it-IT" baseline="-25000" dirty="0" smtClean="0"/>
              <a:t>3</a:t>
            </a:r>
            <a:r>
              <a:rPr lang="it-IT" dirty="0" smtClean="0"/>
              <a:t> sarà all’incirca uguale a quella iniziale, cioè 1 M. Inoltre, siccome il pH della soluzione è elevato, si può trascurare la conversione di NH</a:t>
            </a:r>
            <a:r>
              <a:rPr lang="it-IT" baseline="-25000" dirty="0" smtClean="0"/>
              <a:t>3</a:t>
            </a:r>
            <a:r>
              <a:rPr lang="it-IT" dirty="0" smtClean="0"/>
              <a:t> in NH</a:t>
            </a:r>
            <a:r>
              <a:rPr lang="it-IT" baseline="-25000" dirty="0" smtClean="0"/>
              <a:t>4</a:t>
            </a:r>
            <a:r>
              <a:rPr lang="it-IT" baseline="30000" dirty="0" smtClean="0"/>
              <a:t>+</a:t>
            </a:r>
            <a:r>
              <a:rPr lang="it-IT" dirty="0" smtClean="0"/>
              <a:t>.</a:t>
            </a:r>
          </a:p>
          <a:p>
            <a:r>
              <a:rPr lang="it-IT" dirty="0" smtClean="0"/>
              <a:t>Sostituendo i valori nell’espressione si ha:</a:t>
            </a:r>
          </a:p>
          <a:p>
            <a:r>
              <a:rPr lang="el-GR" dirty="0">
                <a:solidFill>
                  <a:srgbClr val="FF0000"/>
                </a:solidFill>
              </a:rPr>
              <a:t>α</a:t>
            </a:r>
            <a:r>
              <a:rPr lang="it-IT" baseline="-25000" dirty="0">
                <a:solidFill>
                  <a:srgbClr val="FF0000"/>
                </a:solidFill>
              </a:rPr>
              <a:t>Ni2+</a:t>
            </a:r>
            <a:r>
              <a:rPr lang="it-IT" dirty="0">
                <a:solidFill>
                  <a:srgbClr val="FF0000"/>
                </a:solidFill>
              </a:rPr>
              <a:t> </a:t>
            </a:r>
            <a:r>
              <a:rPr lang="it-IT" dirty="0" smtClean="0">
                <a:solidFill>
                  <a:srgbClr val="FF0000"/>
                </a:solidFill>
              </a:rPr>
              <a:t>= 2.2 x 10</a:t>
            </a:r>
            <a:r>
              <a:rPr lang="it-IT" baseline="30000" dirty="0" smtClean="0">
                <a:solidFill>
                  <a:srgbClr val="FF0000"/>
                </a:solidFill>
              </a:rPr>
              <a:t>-9</a:t>
            </a:r>
            <a:endParaRPr lang="it-IT" dirty="0" smtClean="0">
              <a:solidFill>
                <a:srgbClr val="FF0000"/>
              </a:solidFill>
            </a:endParaRPr>
          </a:p>
          <a:p>
            <a:pPr lvl="0"/>
            <a:r>
              <a:rPr lang="it-IT" dirty="0" smtClean="0"/>
              <a:t>2) </a:t>
            </a:r>
            <a:r>
              <a:rPr lang="it-IT" dirty="0">
                <a:solidFill>
                  <a:schemeClr val="accent5">
                    <a:lumMod val="75000"/>
                  </a:schemeClr>
                </a:solidFill>
              </a:rPr>
              <a:t>[Ni</a:t>
            </a:r>
            <a:r>
              <a:rPr lang="it-IT" baseline="30000" dirty="0">
                <a:solidFill>
                  <a:schemeClr val="accent5">
                    <a:lumMod val="75000"/>
                  </a:schemeClr>
                </a:solidFill>
              </a:rPr>
              <a:t>2</a:t>
            </a:r>
            <a:r>
              <a:rPr lang="it-IT" baseline="30000" dirty="0" smtClean="0">
                <a:solidFill>
                  <a:schemeClr val="accent5">
                    <a:lumMod val="75000"/>
                  </a:schemeClr>
                </a:solidFill>
              </a:rPr>
              <a:t>+</a:t>
            </a:r>
            <a:r>
              <a:rPr lang="it-IT" dirty="0" smtClean="0">
                <a:solidFill>
                  <a:schemeClr val="accent5">
                    <a:lumMod val="75000"/>
                  </a:schemeClr>
                </a:solidFill>
              </a:rPr>
              <a:t>] = </a:t>
            </a:r>
            <a:r>
              <a:rPr lang="el-GR" dirty="0" smtClean="0">
                <a:solidFill>
                  <a:schemeClr val="accent5">
                    <a:lumMod val="75000"/>
                  </a:schemeClr>
                </a:solidFill>
              </a:rPr>
              <a:t>α</a:t>
            </a:r>
            <a:r>
              <a:rPr lang="it-IT" baseline="-25000" dirty="0">
                <a:solidFill>
                  <a:schemeClr val="accent5">
                    <a:lumMod val="75000"/>
                  </a:schemeClr>
                </a:solidFill>
              </a:rPr>
              <a:t>Ni2+</a:t>
            </a:r>
            <a:r>
              <a:rPr lang="it-IT" dirty="0">
                <a:solidFill>
                  <a:schemeClr val="accent5">
                    <a:lumMod val="75000"/>
                  </a:schemeClr>
                </a:solidFill>
              </a:rPr>
              <a:t> </a:t>
            </a:r>
            <a:r>
              <a:rPr lang="it-IT" dirty="0" smtClean="0">
                <a:solidFill>
                  <a:schemeClr val="accent5">
                    <a:lumMod val="75000"/>
                  </a:schemeClr>
                </a:solidFill>
              </a:rPr>
              <a:t>x [</a:t>
            </a:r>
            <a:r>
              <a:rPr lang="it-IT" dirty="0" err="1" smtClean="0">
                <a:solidFill>
                  <a:schemeClr val="accent5">
                    <a:lumMod val="75000"/>
                  </a:schemeClr>
                </a:solidFill>
              </a:rPr>
              <a:t>C</a:t>
            </a:r>
            <a:r>
              <a:rPr lang="it-IT" baseline="-25000" dirty="0" err="1" smtClean="0">
                <a:solidFill>
                  <a:schemeClr val="accent5">
                    <a:lumMod val="75000"/>
                  </a:schemeClr>
                </a:solidFill>
              </a:rPr>
              <a:t>Ni</a:t>
            </a:r>
            <a:r>
              <a:rPr lang="it-IT" dirty="0" smtClean="0">
                <a:solidFill>
                  <a:schemeClr val="accent5">
                    <a:lumMod val="75000"/>
                  </a:schemeClr>
                </a:solidFill>
              </a:rPr>
              <a:t> ] </a:t>
            </a:r>
            <a:r>
              <a:rPr lang="it-IT" dirty="0" smtClean="0"/>
              <a:t>= (</a:t>
            </a:r>
            <a:r>
              <a:rPr lang="it-IT" dirty="0"/>
              <a:t>2.2 x 10</a:t>
            </a:r>
            <a:r>
              <a:rPr lang="it-IT" baseline="30000" dirty="0"/>
              <a:t>-9</a:t>
            </a:r>
            <a:r>
              <a:rPr lang="it-IT" dirty="0"/>
              <a:t>) x (1.00x10</a:t>
            </a:r>
            <a:r>
              <a:rPr lang="it-IT" baseline="30000" dirty="0"/>
              <a:t>-4</a:t>
            </a:r>
            <a:r>
              <a:rPr lang="it-IT" dirty="0"/>
              <a:t>) </a:t>
            </a:r>
            <a:r>
              <a:rPr lang="it-IT" dirty="0">
                <a:solidFill>
                  <a:schemeClr val="accent5">
                    <a:lumMod val="75000"/>
                  </a:schemeClr>
                </a:solidFill>
              </a:rPr>
              <a:t>= 2.2 x </a:t>
            </a:r>
            <a:r>
              <a:rPr lang="it-IT" dirty="0" smtClean="0">
                <a:solidFill>
                  <a:schemeClr val="accent5">
                    <a:lumMod val="75000"/>
                  </a:schemeClr>
                </a:solidFill>
              </a:rPr>
              <a:t>10</a:t>
            </a:r>
            <a:r>
              <a:rPr lang="it-IT" baseline="30000" dirty="0" smtClean="0">
                <a:solidFill>
                  <a:schemeClr val="accent5">
                    <a:lumMod val="75000"/>
                  </a:schemeClr>
                </a:solidFill>
              </a:rPr>
              <a:t>-13</a:t>
            </a:r>
          </a:p>
          <a:p>
            <a:pPr lvl="0"/>
            <a:r>
              <a:rPr lang="it-IT" dirty="0" smtClean="0"/>
              <a:t>3)</a:t>
            </a:r>
            <a:r>
              <a:rPr lang="it-IT" sz="2000" dirty="0">
                <a:solidFill>
                  <a:srgbClr val="1F497D">
                    <a:lumMod val="75000"/>
                  </a:srgbClr>
                </a:solidFill>
              </a:rPr>
              <a:t> </a:t>
            </a:r>
            <a:r>
              <a:rPr lang="it-IT" sz="2000" dirty="0" err="1">
                <a:solidFill>
                  <a:schemeClr val="accent3">
                    <a:lumMod val="75000"/>
                  </a:schemeClr>
                </a:solidFill>
              </a:rPr>
              <a:t>pNi</a:t>
            </a:r>
            <a:r>
              <a:rPr lang="it-IT" sz="2000" dirty="0">
                <a:solidFill>
                  <a:schemeClr val="accent3">
                    <a:lumMod val="75000"/>
                  </a:schemeClr>
                </a:solidFill>
              </a:rPr>
              <a:t>=-log([Ni</a:t>
            </a:r>
            <a:r>
              <a:rPr lang="it-IT" sz="2000" baseline="30000" dirty="0">
                <a:solidFill>
                  <a:schemeClr val="accent3">
                    <a:lumMod val="75000"/>
                  </a:schemeClr>
                </a:solidFill>
              </a:rPr>
              <a:t>2</a:t>
            </a:r>
            <a:r>
              <a:rPr lang="it-IT" sz="2000" baseline="30000" dirty="0" smtClean="0">
                <a:solidFill>
                  <a:schemeClr val="accent3">
                    <a:lumMod val="75000"/>
                  </a:schemeClr>
                </a:solidFill>
              </a:rPr>
              <a:t>+</a:t>
            </a:r>
            <a:r>
              <a:rPr lang="it-IT" sz="2000" dirty="0" smtClean="0">
                <a:solidFill>
                  <a:schemeClr val="accent3">
                    <a:lumMod val="75000"/>
                  </a:schemeClr>
                </a:solidFill>
              </a:rPr>
              <a:t>] = </a:t>
            </a:r>
            <a:r>
              <a:rPr lang="it-IT" sz="2000" dirty="0" smtClean="0"/>
              <a:t>-log(</a:t>
            </a:r>
            <a:r>
              <a:rPr lang="it-IT" dirty="0"/>
              <a:t>2.2 x </a:t>
            </a:r>
            <a:r>
              <a:rPr lang="it-IT" dirty="0" smtClean="0"/>
              <a:t>10</a:t>
            </a:r>
            <a:r>
              <a:rPr lang="it-IT" baseline="30000" dirty="0" smtClean="0"/>
              <a:t>-13</a:t>
            </a:r>
            <a:r>
              <a:rPr lang="it-IT" dirty="0" smtClean="0"/>
              <a:t>) = </a:t>
            </a:r>
            <a:r>
              <a:rPr lang="it-IT" dirty="0" smtClean="0">
                <a:solidFill>
                  <a:schemeClr val="accent3">
                    <a:lumMod val="75000"/>
                  </a:schemeClr>
                </a:solidFill>
              </a:rPr>
              <a:t>12.66</a:t>
            </a:r>
            <a:endParaRPr lang="it-IT" dirty="0">
              <a:solidFill>
                <a:schemeClr val="accent3">
                  <a:lumMod val="75000"/>
                </a:schemeClr>
              </a:solidFill>
            </a:endParaRPr>
          </a:p>
          <a:p>
            <a:r>
              <a:rPr lang="it-IT" dirty="0" smtClean="0"/>
              <a:t>Quindi</a:t>
            </a:r>
            <a:r>
              <a:rPr lang="it-IT" dirty="0" smtClean="0"/>
              <a:t>, solo una piccolissima parte di ioni Ni</a:t>
            </a:r>
            <a:r>
              <a:rPr lang="it-IT" baseline="30000" dirty="0" smtClean="0"/>
              <a:t>2+</a:t>
            </a:r>
            <a:r>
              <a:rPr lang="it-IT" dirty="0" smtClean="0"/>
              <a:t> libera è presente in soluzione dopo la complessazione con NH</a:t>
            </a:r>
            <a:r>
              <a:rPr lang="it-IT" baseline="-25000" dirty="0" smtClean="0"/>
              <a:t>3</a:t>
            </a:r>
            <a:r>
              <a:rPr lang="it-IT"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0"/>
            <a:ext cx="8229600" cy="1143000"/>
          </a:xfrm>
        </p:spPr>
        <p:txBody>
          <a:bodyPr>
            <a:normAutofit/>
          </a:bodyPr>
          <a:lstStyle/>
          <a:p>
            <a:r>
              <a:rPr lang="it-IT" sz="3200" b="1" dirty="0" smtClean="0">
                <a:solidFill>
                  <a:schemeClr val="accent2">
                    <a:lumMod val="75000"/>
                  </a:schemeClr>
                </a:solidFill>
              </a:rPr>
              <a:t>Complessi di agenti chelanti e ioni metallici</a:t>
            </a:r>
            <a:endParaRPr lang="it-IT" sz="3200" b="1" dirty="0">
              <a:solidFill>
                <a:schemeClr val="accent2">
                  <a:lumMod val="75000"/>
                </a:schemeClr>
              </a:solidFill>
            </a:endParaRPr>
          </a:p>
        </p:txBody>
      </p:sp>
      <p:sp>
        <p:nvSpPr>
          <p:cNvPr id="3" name="Segnaposto contenuto 2"/>
          <p:cNvSpPr>
            <a:spLocks noGrp="1"/>
          </p:cNvSpPr>
          <p:nvPr>
            <p:ph idx="1"/>
          </p:nvPr>
        </p:nvSpPr>
        <p:spPr>
          <a:xfrm>
            <a:off x="0" y="1124744"/>
            <a:ext cx="9144000" cy="2448272"/>
          </a:xfrm>
        </p:spPr>
        <p:txBody>
          <a:bodyPr/>
          <a:lstStyle/>
          <a:p>
            <a:pPr marL="0" indent="0">
              <a:buNone/>
            </a:pPr>
            <a:r>
              <a:rPr lang="it-IT" sz="2000" dirty="0" smtClean="0">
                <a:solidFill>
                  <a:schemeClr val="accent1"/>
                </a:solidFill>
              </a:rPr>
              <a:t>Gli agenti chelanti sono leganti caratterizzati da due  o più atomi portanti un doppietto elettronico non condiviso </a:t>
            </a:r>
            <a:r>
              <a:rPr lang="it-IT" sz="2000" dirty="0" smtClean="0"/>
              <a:t>(ad esempio due atomi di azoto o di ossigeno) </a:t>
            </a:r>
            <a:r>
              <a:rPr lang="it-IT" sz="2000" dirty="0" smtClean="0">
                <a:solidFill>
                  <a:schemeClr val="accent1"/>
                </a:solidFill>
              </a:rPr>
              <a:t>e separati tra loro da almeno due o tre gruppi metilenici</a:t>
            </a:r>
            <a:r>
              <a:rPr lang="it-IT" sz="2000" dirty="0" smtClean="0"/>
              <a:t>. </a:t>
            </a:r>
          </a:p>
          <a:p>
            <a:pPr marL="0" indent="0">
              <a:buNone/>
            </a:pPr>
            <a:r>
              <a:rPr lang="it-IT" sz="2000" dirty="0" smtClean="0"/>
              <a:t>La presenza  di questi gruppi -CH</a:t>
            </a:r>
            <a:r>
              <a:rPr lang="it-IT" sz="2000" baseline="-25000" dirty="0" smtClean="0"/>
              <a:t>2</a:t>
            </a:r>
            <a:r>
              <a:rPr lang="it-IT" sz="2000" dirty="0" smtClean="0"/>
              <a:t>- permette a entrambi gli atomi portanti il doppietto elettronico di raggiungere e coordinare lo ione metallico, </a:t>
            </a:r>
            <a:r>
              <a:rPr lang="it-IT" sz="2000" dirty="0" smtClean="0">
                <a:solidFill>
                  <a:schemeClr val="accent1"/>
                </a:solidFill>
              </a:rPr>
              <a:t>dando luogo ad una struttura ciclica stabile a 5 o 6 termini</a:t>
            </a:r>
            <a:r>
              <a:rPr lang="it-IT" sz="2000" dirty="0" smtClean="0"/>
              <a:t>.</a:t>
            </a:r>
          </a:p>
          <a:p>
            <a:pPr marL="0" indent="0">
              <a:buNone/>
            </a:pPr>
            <a:r>
              <a:rPr lang="it-IT" sz="2000" dirty="0" smtClean="0"/>
              <a:t>L’</a:t>
            </a:r>
            <a:r>
              <a:rPr lang="it-IT" sz="2000" i="1" dirty="0" err="1" smtClean="0"/>
              <a:t>etilendiammina</a:t>
            </a:r>
            <a:r>
              <a:rPr lang="it-IT" sz="2000" dirty="0" smtClean="0"/>
              <a:t> è un agente chelante di uso comune</a:t>
            </a:r>
            <a:endParaRPr lang="it-IT"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48104" y="3645024"/>
            <a:ext cx="3146513"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sellaDiTesto 4"/>
          <p:cNvSpPr txBox="1"/>
          <p:nvPr/>
        </p:nvSpPr>
        <p:spPr>
          <a:xfrm>
            <a:off x="78233" y="5517232"/>
            <a:ext cx="8886254" cy="1200329"/>
          </a:xfrm>
          <a:prstGeom prst="rect">
            <a:avLst/>
          </a:prstGeom>
          <a:noFill/>
        </p:spPr>
        <p:txBody>
          <a:bodyPr wrap="square" rtlCol="0">
            <a:spAutoFit/>
          </a:bodyPr>
          <a:lstStyle/>
          <a:p>
            <a:r>
              <a:rPr lang="it-IT" dirty="0" smtClean="0"/>
              <a:t>Gli agenti chelanti possono essere suddivisi in base al numero dei siti di legame per lo ione metallico.  L’</a:t>
            </a:r>
            <a:r>
              <a:rPr lang="it-IT" dirty="0" err="1" smtClean="0"/>
              <a:t>etilendiammina</a:t>
            </a:r>
            <a:r>
              <a:rPr lang="it-IT" dirty="0" smtClean="0"/>
              <a:t>, con due siti di legame, è un </a:t>
            </a:r>
            <a:r>
              <a:rPr lang="it-IT" dirty="0" smtClean="0">
                <a:solidFill>
                  <a:schemeClr val="accent2">
                    <a:lumMod val="75000"/>
                  </a:schemeClr>
                </a:solidFill>
              </a:rPr>
              <a:t>legante bidentato</a:t>
            </a:r>
            <a:r>
              <a:rPr lang="it-IT" dirty="0" smtClean="0"/>
              <a:t>. Altri agenti chelanti sono leganti </a:t>
            </a:r>
            <a:r>
              <a:rPr lang="it-IT" dirty="0" smtClean="0">
                <a:solidFill>
                  <a:schemeClr val="accent2">
                    <a:lumMod val="75000"/>
                  </a:schemeClr>
                </a:solidFill>
              </a:rPr>
              <a:t>tridentati</a:t>
            </a:r>
            <a:r>
              <a:rPr lang="it-IT" dirty="0" smtClean="0"/>
              <a:t>, </a:t>
            </a:r>
            <a:r>
              <a:rPr lang="it-IT" dirty="0" err="1" smtClean="0">
                <a:solidFill>
                  <a:schemeClr val="accent2">
                    <a:lumMod val="75000"/>
                  </a:schemeClr>
                </a:solidFill>
              </a:rPr>
              <a:t>tetradentati</a:t>
            </a:r>
            <a:r>
              <a:rPr lang="it-IT" dirty="0"/>
              <a:t> </a:t>
            </a:r>
            <a:r>
              <a:rPr lang="it-IT" dirty="0" smtClean="0"/>
              <a:t>o, più in generale, </a:t>
            </a:r>
            <a:r>
              <a:rPr lang="it-IT" dirty="0" smtClean="0">
                <a:solidFill>
                  <a:schemeClr val="accent2">
                    <a:lumMod val="75000"/>
                  </a:schemeClr>
                </a:solidFill>
              </a:rPr>
              <a:t>polidentati</a:t>
            </a:r>
            <a:r>
              <a:rPr lang="it-IT" dirty="0" smtClean="0"/>
              <a:t>. Tutti formano con gli ioni metallici un complesso ciclico. Un complesso di questo tipo prende il nome di </a:t>
            </a:r>
            <a:r>
              <a:rPr lang="it-IT" b="1" dirty="0" smtClean="0">
                <a:solidFill>
                  <a:schemeClr val="accent2">
                    <a:lumMod val="75000"/>
                  </a:schemeClr>
                </a:solidFill>
              </a:rPr>
              <a:t>chelato</a:t>
            </a:r>
            <a:r>
              <a:rPr lang="it-IT" dirty="0" smtClean="0"/>
              <a:t>.</a:t>
            </a:r>
            <a:endParaRPr lang="it-IT" dirty="0"/>
          </a:p>
        </p:txBody>
      </p:sp>
    </p:spTree>
    <p:extLst>
      <p:ext uri="{BB962C8B-B14F-4D97-AF65-F5344CB8AC3E}">
        <p14:creationId xmlns:p14="http://schemas.microsoft.com/office/powerpoint/2010/main" val="1982787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0"/>
            <a:ext cx="8229600" cy="1143000"/>
          </a:xfrm>
        </p:spPr>
        <p:txBody>
          <a:bodyPr>
            <a:normAutofit/>
          </a:bodyPr>
          <a:lstStyle/>
          <a:p>
            <a:r>
              <a:rPr lang="it-IT" sz="3200" b="1" dirty="0" smtClean="0">
                <a:solidFill>
                  <a:schemeClr val="accent2">
                    <a:lumMod val="75000"/>
                  </a:schemeClr>
                </a:solidFill>
              </a:rPr>
              <a:t>L’effetto chelante</a:t>
            </a:r>
            <a:endParaRPr lang="it-IT" sz="3200" b="1" dirty="0">
              <a:solidFill>
                <a:schemeClr val="accent2">
                  <a:lumMod val="75000"/>
                </a:schemeClr>
              </a:solidFill>
            </a:endParaRPr>
          </a:p>
        </p:txBody>
      </p:sp>
      <p:sp>
        <p:nvSpPr>
          <p:cNvPr id="4" name="Segnaposto contenuto 3"/>
          <p:cNvSpPr txBox="1">
            <a:spLocks noGrp="1"/>
          </p:cNvSpPr>
          <p:nvPr>
            <p:ph idx="1"/>
          </p:nvPr>
        </p:nvSpPr>
        <p:spPr>
          <a:xfrm>
            <a:off x="0" y="1187388"/>
            <a:ext cx="9180512" cy="1520416"/>
          </a:xfrm>
          <a:prstGeom prst="rect">
            <a:avLst/>
          </a:prstGeom>
          <a:noFill/>
        </p:spPr>
        <p:txBody>
          <a:bodyPr wrap="square" rtlCol="0">
            <a:spAutoFit/>
          </a:bodyPr>
          <a:lstStyle/>
          <a:p>
            <a:pPr marL="0" indent="0">
              <a:buNone/>
            </a:pPr>
            <a:r>
              <a:rPr lang="it-IT" sz="2000" dirty="0" smtClean="0"/>
              <a:t>Gli agenti chelanti sono agenti complessanti più efficienti dei leganti </a:t>
            </a:r>
            <a:r>
              <a:rPr lang="it-IT" sz="2000" dirty="0" err="1" smtClean="0"/>
              <a:t>monodentati</a:t>
            </a:r>
            <a:r>
              <a:rPr lang="it-IT" sz="2000" dirty="0" smtClean="0"/>
              <a:t>, </a:t>
            </a:r>
            <a:r>
              <a:rPr lang="it-IT" sz="2000" dirty="0" err="1" smtClean="0"/>
              <a:t>perchè</a:t>
            </a:r>
            <a:r>
              <a:rPr lang="it-IT" sz="2000" dirty="0" smtClean="0"/>
              <a:t> caratterizzati da </a:t>
            </a:r>
            <a:r>
              <a:rPr lang="it-IT" sz="2000" dirty="0" smtClean="0">
                <a:solidFill>
                  <a:schemeClr val="tx2">
                    <a:lumMod val="60000"/>
                    <a:lumOff val="40000"/>
                  </a:schemeClr>
                </a:solidFill>
              </a:rPr>
              <a:t>costanti di formazione più grandi</a:t>
            </a:r>
            <a:r>
              <a:rPr lang="it-IT" sz="2000" dirty="0" smtClean="0"/>
              <a:t>.</a:t>
            </a:r>
          </a:p>
          <a:p>
            <a:pPr marL="0" indent="0">
              <a:buNone/>
            </a:pPr>
            <a:r>
              <a:rPr lang="it-IT" sz="2000" dirty="0" smtClean="0"/>
              <a:t>Per l’</a:t>
            </a:r>
            <a:r>
              <a:rPr lang="it-IT" sz="2000" dirty="0" err="1" smtClean="0"/>
              <a:t>etilendiammina</a:t>
            </a:r>
            <a:r>
              <a:rPr lang="it-IT" sz="2000" dirty="0" smtClean="0"/>
              <a:t> e il Ni</a:t>
            </a:r>
            <a:r>
              <a:rPr lang="it-IT" sz="2000" baseline="30000" dirty="0" smtClean="0"/>
              <a:t>2+</a:t>
            </a:r>
            <a:r>
              <a:rPr lang="it-IT" sz="2000" dirty="0" smtClean="0"/>
              <a:t> a 25 °C:</a:t>
            </a:r>
          </a:p>
          <a:p>
            <a:pPr marL="0" indent="0">
              <a:buNone/>
            </a:pPr>
            <a:r>
              <a:rPr lang="it-IT" sz="2400" dirty="0" smtClean="0"/>
              <a:t> </a:t>
            </a:r>
            <a:endParaRPr lang="it-IT" sz="240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2263516"/>
            <a:ext cx="2664296" cy="130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sellaDiTesto 4"/>
          <p:cNvSpPr txBox="1"/>
          <p:nvPr/>
        </p:nvSpPr>
        <p:spPr>
          <a:xfrm>
            <a:off x="3350335" y="2263516"/>
            <a:ext cx="1496307" cy="369332"/>
          </a:xfrm>
          <a:prstGeom prst="rect">
            <a:avLst/>
          </a:prstGeom>
          <a:noFill/>
        </p:spPr>
        <p:txBody>
          <a:bodyPr wrap="none" rtlCol="0">
            <a:spAutoFit/>
          </a:bodyPr>
          <a:lstStyle/>
          <a:p>
            <a:r>
              <a:rPr lang="it-IT" dirty="0" smtClean="0"/>
              <a:t>K</a:t>
            </a:r>
            <a:r>
              <a:rPr lang="it-IT" baseline="-25000" dirty="0" smtClean="0"/>
              <a:t>f1</a:t>
            </a:r>
            <a:r>
              <a:rPr lang="it-IT" dirty="0" smtClean="0"/>
              <a:t> = 2,1 x 10</a:t>
            </a:r>
            <a:r>
              <a:rPr lang="it-IT" baseline="30000" dirty="0" smtClean="0"/>
              <a:t>7</a:t>
            </a:r>
            <a:endParaRPr lang="it-IT" baseline="30000" dirty="0"/>
          </a:p>
        </p:txBody>
      </p:sp>
      <p:sp>
        <p:nvSpPr>
          <p:cNvPr id="8" name="CasellaDiTesto 7"/>
          <p:cNvSpPr txBox="1"/>
          <p:nvPr/>
        </p:nvSpPr>
        <p:spPr>
          <a:xfrm>
            <a:off x="3366695" y="2708920"/>
            <a:ext cx="1457835" cy="369332"/>
          </a:xfrm>
          <a:prstGeom prst="rect">
            <a:avLst/>
          </a:prstGeom>
          <a:noFill/>
        </p:spPr>
        <p:txBody>
          <a:bodyPr wrap="none" rtlCol="0">
            <a:spAutoFit/>
          </a:bodyPr>
          <a:lstStyle/>
          <a:p>
            <a:r>
              <a:rPr lang="it-IT" dirty="0" smtClean="0"/>
              <a:t>K</a:t>
            </a:r>
            <a:r>
              <a:rPr lang="it-IT" baseline="-25000" dirty="0" smtClean="0"/>
              <a:t>f2</a:t>
            </a:r>
            <a:r>
              <a:rPr lang="it-IT" dirty="0" smtClean="0"/>
              <a:t> = 1,5 x 10</a:t>
            </a:r>
            <a:r>
              <a:rPr lang="it-IT" baseline="30000" dirty="0" smtClean="0"/>
              <a:t>6</a:t>
            </a:r>
            <a:endParaRPr lang="it-IT" baseline="30000" dirty="0"/>
          </a:p>
        </p:txBody>
      </p:sp>
      <p:sp>
        <p:nvSpPr>
          <p:cNvPr id="9" name="CasellaDiTesto 8"/>
          <p:cNvSpPr txBox="1"/>
          <p:nvPr/>
        </p:nvSpPr>
        <p:spPr>
          <a:xfrm>
            <a:off x="3347864" y="3203684"/>
            <a:ext cx="1457835" cy="369332"/>
          </a:xfrm>
          <a:prstGeom prst="rect">
            <a:avLst/>
          </a:prstGeom>
          <a:noFill/>
        </p:spPr>
        <p:txBody>
          <a:bodyPr wrap="none" rtlCol="0">
            <a:spAutoFit/>
          </a:bodyPr>
          <a:lstStyle/>
          <a:p>
            <a:r>
              <a:rPr lang="it-IT" dirty="0" smtClean="0"/>
              <a:t>K</a:t>
            </a:r>
            <a:r>
              <a:rPr lang="it-IT" baseline="-25000" dirty="0" smtClean="0"/>
              <a:t>f3</a:t>
            </a:r>
            <a:r>
              <a:rPr lang="it-IT" dirty="0" smtClean="0"/>
              <a:t> = 1,3 x 10</a:t>
            </a:r>
            <a:r>
              <a:rPr lang="it-IT" baseline="30000" dirty="0" smtClean="0"/>
              <a:t>4</a:t>
            </a:r>
            <a:endParaRPr lang="it-IT" baseline="30000" dirty="0"/>
          </a:p>
        </p:txBody>
      </p:sp>
      <p:sp>
        <p:nvSpPr>
          <p:cNvPr id="6" name="CasellaDiTesto 5"/>
          <p:cNvSpPr txBox="1"/>
          <p:nvPr/>
        </p:nvSpPr>
        <p:spPr>
          <a:xfrm>
            <a:off x="5436096" y="2171183"/>
            <a:ext cx="3707904" cy="1477328"/>
          </a:xfrm>
          <a:prstGeom prst="rect">
            <a:avLst/>
          </a:prstGeom>
          <a:noFill/>
        </p:spPr>
        <p:txBody>
          <a:bodyPr wrap="square" rtlCol="0">
            <a:spAutoFit/>
          </a:bodyPr>
          <a:lstStyle/>
          <a:p>
            <a:r>
              <a:rPr lang="it-IT" dirty="0" smtClean="0"/>
              <a:t>In confronto le prime tre </a:t>
            </a:r>
            <a:r>
              <a:rPr lang="it-IT" dirty="0" err="1" smtClean="0"/>
              <a:t>K</a:t>
            </a:r>
            <a:r>
              <a:rPr lang="it-IT" baseline="-25000" dirty="0" err="1" smtClean="0"/>
              <a:t>fi</a:t>
            </a:r>
            <a:endParaRPr lang="it-IT" baseline="-25000" dirty="0" smtClean="0"/>
          </a:p>
          <a:p>
            <a:r>
              <a:rPr lang="it-IT" dirty="0" smtClean="0"/>
              <a:t>Per la reazione di complessazione tra Ni</a:t>
            </a:r>
            <a:r>
              <a:rPr lang="it-IT" baseline="30000" dirty="0" smtClean="0"/>
              <a:t>2+</a:t>
            </a:r>
            <a:r>
              <a:rPr lang="it-IT" dirty="0" smtClean="0"/>
              <a:t> e NH</a:t>
            </a:r>
            <a:r>
              <a:rPr lang="it-IT" baseline="-25000" dirty="0" smtClean="0"/>
              <a:t>3</a:t>
            </a:r>
            <a:r>
              <a:rPr lang="it-IT" dirty="0" smtClean="0"/>
              <a:t> (legante </a:t>
            </a:r>
            <a:r>
              <a:rPr lang="it-IT" dirty="0" err="1" smtClean="0"/>
              <a:t>monodentato</a:t>
            </a:r>
            <a:r>
              <a:rPr lang="it-IT" dirty="0" smtClean="0"/>
              <a:t>) sono molto più piccole e pari a 520, 140 e 46. </a:t>
            </a:r>
            <a:endParaRPr lang="it-IT" dirty="0"/>
          </a:p>
        </p:txBody>
      </p:sp>
      <p:sp>
        <p:nvSpPr>
          <p:cNvPr id="7" name="CasellaDiTesto 6"/>
          <p:cNvSpPr txBox="1"/>
          <p:nvPr/>
        </p:nvSpPr>
        <p:spPr>
          <a:xfrm>
            <a:off x="0" y="3828609"/>
            <a:ext cx="9144000" cy="3216265"/>
          </a:xfrm>
          <a:prstGeom prst="rect">
            <a:avLst/>
          </a:prstGeom>
          <a:noFill/>
        </p:spPr>
        <p:txBody>
          <a:bodyPr wrap="square" rtlCol="0">
            <a:spAutoFit/>
          </a:bodyPr>
          <a:lstStyle/>
          <a:p>
            <a:pPr algn="ctr"/>
            <a:r>
              <a:rPr lang="it-IT" dirty="0" smtClean="0"/>
              <a:t>Esiste, inoltre, </a:t>
            </a:r>
            <a:r>
              <a:rPr lang="it-IT" dirty="0" smtClean="0">
                <a:solidFill>
                  <a:schemeClr val="tx2">
                    <a:lumMod val="60000"/>
                    <a:lumOff val="40000"/>
                  </a:schemeClr>
                </a:solidFill>
              </a:rPr>
              <a:t>una notevole differenza tra le costati di formazione cumulative.</a:t>
            </a:r>
          </a:p>
          <a:p>
            <a:pPr algn="just"/>
            <a:r>
              <a:rPr lang="it-IT" dirty="0" smtClean="0"/>
              <a:t>La costante di formazione cumulativa tra </a:t>
            </a:r>
            <a:r>
              <a:rPr lang="it-IT" dirty="0"/>
              <a:t>Ni</a:t>
            </a:r>
            <a:r>
              <a:rPr lang="it-IT" baseline="30000" dirty="0"/>
              <a:t>2+</a:t>
            </a:r>
            <a:r>
              <a:rPr lang="it-IT" dirty="0"/>
              <a:t> e </a:t>
            </a:r>
            <a:r>
              <a:rPr lang="it-IT" dirty="0" smtClean="0"/>
              <a:t>3 molecole di </a:t>
            </a:r>
            <a:r>
              <a:rPr lang="it-IT" dirty="0" err="1" smtClean="0"/>
              <a:t>etilendiammina</a:t>
            </a:r>
            <a:r>
              <a:rPr lang="it-IT" dirty="0" smtClean="0"/>
              <a:t> è </a:t>
            </a:r>
          </a:p>
          <a:p>
            <a:pPr algn="just"/>
            <a:r>
              <a:rPr lang="el-GR" dirty="0" smtClean="0"/>
              <a:t>β</a:t>
            </a:r>
            <a:r>
              <a:rPr lang="it-IT" baseline="-25000" dirty="0" smtClean="0"/>
              <a:t>3</a:t>
            </a:r>
            <a:r>
              <a:rPr lang="it-IT" dirty="0" smtClean="0"/>
              <a:t> = K</a:t>
            </a:r>
            <a:r>
              <a:rPr lang="it-IT" baseline="-25000" dirty="0" smtClean="0"/>
              <a:t>f1</a:t>
            </a:r>
            <a:r>
              <a:rPr lang="it-IT" dirty="0" smtClean="0"/>
              <a:t> x K</a:t>
            </a:r>
            <a:r>
              <a:rPr lang="it-IT" baseline="-25000" dirty="0" smtClean="0"/>
              <a:t>f2</a:t>
            </a:r>
            <a:r>
              <a:rPr lang="it-IT" dirty="0" smtClean="0"/>
              <a:t> x K</a:t>
            </a:r>
            <a:r>
              <a:rPr lang="it-IT" baseline="-25000" dirty="0" smtClean="0"/>
              <a:t>f3</a:t>
            </a:r>
            <a:r>
              <a:rPr lang="it-IT" dirty="0" smtClean="0"/>
              <a:t> = 4,1 x 10</a:t>
            </a:r>
            <a:r>
              <a:rPr lang="it-IT" baseline="30000" dirty="0" smtClean="0"/>
              <a:t>17</a:t>
            </a:r>
            <a:r>
              <a:rPr lang="it-IT" dirty="0" smtClean="0"/>
              <a:t>.</a:t>
            </a:r>
          </a:p>
          <a:p>
            <a:pPr algn="just"/>
            <a:r>
              <a:rPr lang="it-IT" dirty="0"/>
              <a:t>La costante di formazione cumulativa tra Ni</a:t>
            </a:r>
            <a:r>
              <a:rPr lang="it-IT" baseline="30000" dirty="0"/>
              <a:t>2+</a:t>
            </a:r>
            <a:r>
              <a:rPr lang="it-IT" dirty="0"/>
              <a:t> e </a:t>
            </a:r>
            <a:r>
              <a:rPr lang="it-IT" dirty="0" smtClean="0"/>
              <a:t>6 </a:t>
            </a:r>
            <a:r>
              <a:rPr lang="it-IT" dirty="0"/>
              <a:t>molecole di </a:t>
            </a:r>
            <a:r>
              <a:rPr lang="it-IT" dirty="0" smtClean="0"/>
              <a:t>NH</a:t>
            </a:r>
            <a:r>
              <a:rPr lang="it-IT" baseline="-25000" dirty="0" smtClean="0"/>
              <a:t>3</a:t>
            </a:r>
            <a:r>
              <a:rPr lang="it-IT" dirty="0" smtClean="0"/>
              <a:t> </a:t>
            </a:r>
            <a:r>
              <a:rPr lang="it-IT" dirty="0"/>
              <a:t>è </a:t>
            </a:r>
            <a:r>
              <a:rPr lang="it-IT" dirty="0" smtClean="0"/>
              <a:t> </a:t>
            </a:r>
            <a:r>
              <a:rPr lang="el-GR" dirty="0" smtClean="0"/>
              <a:t>β</a:t>
            </a:r>
            <a:r>
              <a:rPr lang="it-IT" baseline="-25000" dirty="0" smtClean="0"/>
              <a:t>6</a:t>
            </a:r>
            <a:r>
              <a:rPr lang="it-IT" dirty="0" smtClean="0"/>
              <a:t> </a:t>
            </a:r>
            <a:r>
              <a:rPr lang="it-IT" dirty="0"/>
              <a:t>= </a:t>
            </a:r>
            <a:r>
              <a:rPr lang="it-IT" dirty="0" smtClean="0"/>
              <a:t> </a:t>
            </a:r>
            <a:r>
              <a:rPr lang="it-IT" dirty="0"/>
              <a:t>4,1 x </a:t>
            </a:r>
            <a:r>
              <a:rPr lang="it-IT" dirty="0" smtClean="0"/>
              <a:t>10</a:t>
            </a:r>
            <a:r>
              <a:rPr lang="it-IT" baseline="30000" dirty="0" smtClean="0"/>
              <a:t>8</a:t>
            </a:r>
            <a:r>
              <a:rPr lang="it-IT" dirty="0" smtClean="0"/>
              <a:t>.</a:t>
            </a:r>
          </a:p>
          <a:p>
            <a:pPr algn="just">
              <a:spcBef>
                <a:spcPts val="600"/>
              </a:spcBef>
            </a:pPr>
            <a:r>
              <a:rPr lang="it-IT" dirty="0" smtClean="0"/>
              <a:t>La tendenza degli agenti chelanti a formare complessi più stabili con gli ioni metallici e con costanti di formazioni cumulative più elevate rispetto ai </a:t>
            </a:r>
            <a:r>
              <a:rPr lang="it-IT" dirty="0" err="1" smtClean="0"/>
              <a:t>lenganti</a:t>
            </a:r>
            <a:r>
              <a:rPr lang="it-IT" dirty="0" smtClean="0"/>
              <a:t> </a:t>
            </a:r>
            <a:r>
              <a:rPr lang="it-IT" dirty="0" err="1" smtClean="0"/>
              <a:t>monodentati</a:t>
            </a:r>
            <a:r>
              <a:rPr lang="it-IT" dirty="0" smtClean="0"/>
              <a:t> è nota come </a:t>
            </a:r>
            <a:r>
              <a:rPr lang="it-IT" dirty="0" smtClean="0">
                <a:solidFill>
                  <a:schemeClr val="accent2">
                    <a:lumMod val="75000"/>
                  </a:schemeClr>
                </a:solidFill>
              </a:rPr>
              <a:t>effetto chelato</a:t>
            </a:r>
            <a:r>
              <a:rPr lang="it-IT" dirty="0" smtClean="0"/>
              <a:t>.</a:t>
            </a:r>
          </a:p>
          <a:p>
            <a:pPr algn="just"/>
            <a:r>
              <a:rPr lang="it-IT" dirty="0" smtClean="0"/>
              <a:t>Dal punto di vista analitico l’uso di agenti chelanti con un’elevata </a:t>
            </a:r>
            <a:r>
              <a:rPr lang="it-IT" dirty="0" err="1" smtClean="0"/>
              <a:t>K</a:t>
            </a:r>
            <a:r>
              <a:rPr lang="it-IT" baseline="-25000" dirty="0" err="1" smtClean="0"/>
              <a:t>f</a:t>
            </a:r>
            <a:r>
              <a:rPr lang="it-IT" dirty="0" smtClean="0"/>
              <a:t> e in grado di reagire in un rapporto 1:1 </a:t>
            </a:r>
            <a:r>
              <a:rPr lang="it-IT" dirty="0"/>
              <a:t>con </a:t>
            </a:r>
            <a:r>
              <a:rPr lang="it-IT" dirty="0" smtClean="0"/>
              <a:t>lo </a:t>
            </a:r>
            <a:r>
              <a:rPr lang="it-IT" dirty="0"/>
              <a:t>ione metallico </a:t>
            </a:r>
            <a:r>
              <a:rPr lang="it-IT" smtClean="0"/>
              <a:t>(per es.EDTA</a:t>
            </a:r>
            <a:r>
              <a:rPr lang="it-IT" dirty="0" smtClean="0"/>
              <a:t>) è estremamente vantaggioso perché si riduce il numero di specie presenti in soluzione rispetto all’uso di un legante </a:t>
            </a:r>
            <a:r>
              <a:rPr lang="it-IT" dirty="0" err="1" smtClean="0"/>
              <a:t>monodentato</a:t>
            </a:r>
            <a:r>
              <a:rPr lang="it-IT" dirty="0" smtClean="0"/>
              <a:t>. </a:t>
            </a:r>
            <a:endParaRPr lang="it-IT" baseline="-25000" dirty="0"/>
          </a:p>
          <a:p>
            <a:pPr algn="just"/>
            <a:endParaRPr lang="it-IT" dirty="0"/>
          </a:p>
        </p:txBody>
      </p:sp>
    </p:spTree>
    <p:extLst>
      <p:ext uri="{BB962C8B-B14F-4D97-AF65-F5344CB8AC3E}">
        <p14:creationId xmlns:p14="http://schemas.microsoft.com/office/powerpoint/2010/main" val="4010507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0"/>
            <a:ext cx="8229600" cy="1143000"/>
          </a:xfrm>
        </p:spPr>
        <p:txBody>
          <a:bodyPr>
            <a:normAutofit/>
          </a:bodyPr>
          <a:lstStyle/>
          <a:p>
            <a:r>
              <a:rPr lang="it-IT" sz="3200" b="1" dirty="0" smtClean="0">
                <a:solidFill>
                  <a:schemeClr val="accent2">
                    <a:lumMod val="75000"/>
                  </a:schemeClr>
                </a:solidFill>
              </a:rPr>
              <a:t>Acido </a:t>
            </a:r>
            <a:r>
              <a:rPr lang="it-IT" sz="3200" b="1" dirty="0" err="1" smtClean="0">
                <a:solidFill>
                  <a:schemeClr val="accent2">
                    <a:lumMod val="75000"/>
                  </a:schemeClr>
                </a:solidFill>
              </a:rPr>
              <a:t>etilendiammico</a:t>
            </a:r>
            <a:r>
              <a:rPr lang="it-IT" sz="3200" b="1" dirty="0" smtClean="0">
                <a:solidFill>
                  <a:schemeClr val="accent2">
                    <a:lumMod val="75000"/>
                  </a:schemeClr>
                </a:solidFill>
              </a:rPr>
              <a:t> (EDTA)</a:t>
            </a:r>
            <a:endParaRPr lang="it-IT" sz="3200" b="1" dirty="0">
              <a:solidFill>
                <a:schemeClr val="accent2">
                  <a:lumMod val="75000"/>
                </a:schemeClr>
              </a:solidFill>
            </a:endParaRPr>
          </a:p>
        </p:txBody>
      </p:sp>
      <p:sp>
        <p:nvSpPr>
          <p:cNvPr id="3" name="Segnaposto contenuto 2"/>
          <p:cNvSpPr>
            <a:spLocks noGrp="1"/>
          </p:cNvSpPr>
          <p:nvPr>
            <p:ph idx="1"/>
          </p:nvPr>
        </p:nvSpPr>
        <p:spPr>
          <a:xfrm>
            <a:off x="0" y="4365104"/>
            <a:ext cx="9144000" cy="2492896"/>
          </a:xfrm>
        </p:spPr>
        <p:txBody>
          <a:bodyPr>
            <a:normAutofit/>
          </a:bodyPr>
          <a:lstStyle/>
          <a:p>
            <a:pPr marL="182563" indent="0">
              <a:buNone/>
            </a:pPr>
            <a:r>
              <a:rPr lang="it-IT" sz="2000" dirty="0" smtClean="0"/>
              <a:t>L’EDTA ha 6 potenziali siti di legame: 2 atomi di azoto e 4 gruppi carbossilici. Questo significa che ogni molecola di EDTA può formare 6 legami coordinativi con lo stesso ione metallico. Ne risulta un complesso 1:</a:t>
            </a:r>
            <a:r>
              <a:rPr lang="it-IT" sz="2000" dirty="0" err="1" smtClean="0"/>
              <a:t>1</a:t>
            </a:r>
            <a:r>
              <a:rPr lang="it-IT" sz="2000" dirty="0" smtClean="0"/>
              <a:t> a elevata stabilità una struttura caratterizzata da diversi anelli a 5 termini. </a:t>
            </a:r>
            <a:endParaRPr lang="it-IT" sz="2000" dirty="0"/>
          </a:p>
        </p:txBody>
      </p:sp>
      <p:pic>
        <p:nvPicPr>
          <p:cNvPr id="5" name="Picture 3"/>
          <p:cNvPicPr>
            <a:picLocks noChangeAspect="1" noChangeArrowheads="1"/>
          </p:cNvPicPr>
          <p:nvPr/>
        </p:nvPicPr>
        <p:blipFill>
          <a:blip r:embed="rId3" cstate="print"/>
          <a:srcRect/>
          <a:stretch>
            <a:fillRect/>
          </a:stretch>
        </p:blipFill>
        <p:spPr bwMode="auto">
          <a:xfrm>
            <a:off x="971600" y="908720"/>
            <a:ext cx="7596336" cy="3425181"/>
          </a:xfrm>
          <a:prstGeom prst="rect">
            <a:avLst/>
          </a:prstGeom>
          <a:noFill/>
          <a:ln w="9525">
            <a:noFill/>
            <a:miter lim="800000"/>
            <a:headEnd/>
            <a:tailEnd/>
          </a:ln>
        </p:spPr>
      </p:pic>
      <p:sp>
        <p:nvSpPr>
          <p:cNvPr id="9" name="CasellaDiTesto 8"/>
          <p:cNvSpPr txBox="1"/>
          <p:nvPr/>
        </p:nvSpPr>
        <p:spPr>
          <a:xfrm>
            <a:off x="395536" y="5877272"/>
            <a:ext cx="2870209" cy="369332"/>
          </a:xfrm>
          <a:prstGeom prst="rect">
            <a:avLst/>
          </a:prstGeom>
          <a:noFill/>
        </p:spPr>
        <p:txBody>
          <a:bodyPr wrap="none" rtlCol="0">
            <a:spAutoFit/>
          </a:bodyPr>
          <a:lstStyle/>
          <a:p>
            <a:r>
              <a:rPr lang="it-IT" dirty="0" err="1" smtClean="0"/>
              <a:t>M</a:t>
            </a:r>
            <a:r>
              <a:rPr lang="it-IT" baseline="30000" dirty="0" err="1" smtClean="0"/>
              <a:t>n+</a:t>
            </a:r>
            <a:r>
              <a:rPr lang="it-IT" dirty="0" smtClean="0"/>
              <a:t> + EDTA</a:t>
            </a:r>
            <a:r>
              <a:rPr lang="it-IT" baseline="30000" dirty="0" smtClean="0"/>
              <a:t>4-</a:t>
            </a:r>
            <a:r>
              <a:rPr lang="it-IT" dirty="0" smtClean="0"/>
              <a:t> ↔ M(EDTA)</a:t>
            </a:r>
            <a:r>
              <a:rPr lang="it-IT" baseline="30000" dirty="0" smtClean="0"/>
              <a:t>n-4</a:t>
            </a:r>
            <a:endParaRPr lang="it-IT" baseline="30000" dirty="0"/>
          </a:p>
        </p:txBody>
      </p:sp>
      <p:graphicFrame>
        <p:nvGraphicFramePr>
          <p:cNvPr id="4" name="Oggetto 3"/>
          <p:cNvGraphicFramePr>
            <a:graphicFrameLocks noChangeAspect="1"/>
          </p:cNvGraphicFramePr>
          <p:nvPr>
            <p:extLst>
              <p:ext uri="{D42A27DB-BD31-4B8C-83A1-F6EECF244321}">
                <p14:modId xmlns:p14="http://schemas.microsoft.com/office/powerpoint/2010/main" val="1350649520"/>
              </p:ext>
            </p:extLst>
          </p:nvPr>
        </p:nvGraphicFramePr>
        <p:xfrm>
          <a:off x="3995738" y="5878513"/>
          <a:ext cx="1770062" cy="604837"/>
        </p:xfrm>
        <a:graphic>
          <a:graphicData uri="http://schemas.openxmlformats.org/presentationml/2006/ole">
            <mc:AlternateContent xmlns:mc="http://schemas.openxmlformats.org/markup-compatibility/2006">
              <mc:Choice xmlns:v="urn:schemas-microsoft-com:vml" Requires="v">
                <p:oleObj spid="_x0000_s23591" name="Equazione" r:id="rId4" imgW="1333440" imgH="457200" progId="Equation.3">
                  <p:embed/>
                </p:oleObj>
              </mc:Choice>
              <mc:Fallback>
                <p:oleObj name="Equazione" r:id="rId4" imgW="1333440" imgH="457200" progId="Equation.3">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5738" y="5878513"/>
                        <a:ext cx="1770062" cy="604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332657"/>
            <a:ext cx="8507288" cy="1368151"/>
          </a:xfrm>
        </p:spPr>
        <p:txBody>
          <a:bodyPr>
            <a:normAutofit fontScale="92500" lnSpcReduction="20000"/>
          </a:bodyPr>
          <a:lstStyle/>
          <a:p>
            <a:pPr marL="182563" indent="0" algn="just">
              <a:buNone/>
            </a:pPr>
            <a:r>
              <a:rPr lang="it-IT" sz="2000" dirty="0" smtClean="0"/>
              <a:t>L’elevato valore delle costanti di formazione dei complessi </a:t>
            </a:r>
            <a:r>
              <a:rPr lang="it-IT" sz="2000" dirty="0" err="1" smtClean="0"/>
              <a:t>EDTA-ione</a:t>
            </a:r>
            <a:r>
              <a:rPr lang="it-IT" sz="2000" dirty="0" smtClean="0"/>
              <a:t> metallico è indice della grande stabilità di questi complessi. Per comodità le </a:t>
            </a:r>
            <a:r>
              <a:rPr lang="it-IT" sz="2000" dirty="0" err="1" smtClean="0"/>
              <a:t>K</a:t>
            </a:r>
            <a:r>
              <a:rPr lang="it-IT" sz="2000" baseline="-25000" dirty="0" err="1" smtClean="0"/>
              <a:t>f</a:t>
            </a:r>
            <a:r>
              <a:rPr lang="it-IT" sz="2000" dirty="0" smtClean="0"/>
              <a:t> sono riportate in forma logaritmica a causa dell’ampio </a:t>
            </a:r>
            <a:r>
              <a:rPr lang="it-IT" sz="2000" dirty="0" err="1" smtClean="0"/>
              <a:t>range</a:t>
            </a:r>
            <a:r>
              <a:rPr lang="it-IT" sz="2000" dirty="0" smtClean="0"/>
              <a:t> di valori in cui rientrano. Ad esempio il complesso Ca</a:t>
            </a:r>
            <a:r>
              <a:rPr lang="it-IT" sz="2000" baseline="30000" dirty="0" smtClean="0"/>
              <a:t>2+</a:t>
            </a:r>
            <a:r>
              <a:rPr lang="it-IT" sz="2000" dirty="0" smtClean="0"/>
              <a:t> e EDTA</a:t>
            </a:r>
            <a:r>
              <a:rPr lang="it-IT" sz="2000" baseline="30000" dirty="0" smtClean="0"/>
              <a:t>4-</a:t>
            </a:r>
            <a:r>
              <a:rPr lang="it-IT" sz="2000" dirty="0" smtClean="0"/>
              <a:t> ha una </a:t>
            </a:r>
            <a:r>
              <a:rPr lang="it-IT" sz="2000" dirty="0" err="1" smtClean="0"/>
              <a:t>K</a:t>
            </a:r>
            <a:r>
              <a:rPr lang="it-IT" sz="2000" baseline="-25000" dirty="0" err="1" smtClean="0"/>
              <a:t>f</a:t>
            </a:r>
            <a:r>
              <a:rPr lang="it-IT" sz="2000" dirty="0" smtClean="0"/>
              <a:t> = 10</a:t>
            </a:r>
            <a:r>
              <a:rPr lang="it-IT" sz="2000" baseline="30000" dirty="0" smtClean="0"/>
              <a:t>10.65</a:t>
            </a:r>
            <a:r>
              <a:rPr lang="it-IT" sz="2000" dirty="0" smtClean="0"/>
              <a:t> = 4.47 x 10</a:t>
            </a:r>
            <a:r>
              <a:rPr lang="it-IT" sz="2000" baseline="30000" dirty="0" smtClean="0"/>
              <a:t>10</a:t>
            </a:r>
            <a:r>
              <a:rPr lang="it-IT" sz="2000" dirty="0" smtClean="0"/>
              <a:t> a 25 °C, mentre la </a:t>
            </a:r>
            <a:r>
              <a:rPr lang="it-IT" sz="2000" dirty="0" err="1" smtClean="0"/>
              <a:t>K</a:t>
            </a:r>
            <a:r>
              <a:rPr lang="it-IT" sz="2000" baseline="-25000" dirty="0" err="1" smtClean="0"/>
              <a:t>f</a:t>
            </a:r>
            <a:r>
              <a:rPr lang="it-IT" sz="2000" dirty="0" smtClean="0"/>
              <a:t> per il complesso tra Fe</a:t>
            </a:r>
            <a:r>
              <a:rPr lang="it-IT" sz="2000" baseline="30000" dirty="0" smtClean="0"/>
              <a:t>2+</a:t>
            </a:r>
            <a:r>
              <a:rPr lang="it-IT" sz="2000" dirty="0" smtClean="0"/>
              <a:t> e EDTA</a:t>
            </a:r>
            <a:r>
              <a:rPr lang="it-IT" sz="2000" baseline="30000" dirty="0" smtClean="0"/>
              <a:t>4-</a:t>
            </a:r>
            <a:r>
              <a:rPr lang="it-IT" sz="2000" dirty="0" smtClean="0"/>
              <a:t> è pari a 10</a:t>
            </a:r>
            <a:r>
              <a:rPr lang="it-IT" sz="2000" baseline="30000" dirty="0" smtClean="0"/>
              <a:t>25.1</a:t>
            </a:r>
            <a:r>
              <a:rPr lang="it-IT" sz="2000" dirty="0" smtClean="0"/>
              <a:t> = 1.3 x 10</a:t>
            </a:r>
            <a:r>
              <a:rPr lang="it-IT" sz="2000" baseline="30000" dirty="0" smtClean="0"/>
              <a:t>25</a:t>
            </a:r>
            <a:r>
              <a:rPr lang="it-IT" sz="2000" dirty="0" smtClean="0"/>
              <a:t> a 25 °C</a:t>
            </a:r>
            <a:endParaRPr lang="it-IT" sz="2000" dirty="0"/>
          </a:p>
        </p:txBody>
      </p:sp>
      <p:pic>
        <p:nvPicPr>
          <p:cNvPr id="4" name="Picture 3"/>
          <p:cNvPicPr>
            <a:picLocks noChangeAspect="1" noChangeArrowheads="1"/>
          </p:cNvPicPr>
          <p:nvPr/>
        </p:nvPicPr>
        <p:blipFill>
          <a:blip r:embed="rId2" cstate="print"/>
          <a:srcRect/>
          <a:stretch>
            <a:fillRect/>
          </a:stretch>
        </p:blipFill>
        <p:spPr bwMode="auto">
          <a:xfrm>
            <a:off x="179512" y="1700808"/>
            <a:ext cx="5976664" cy="4850922"/>
          </a:xfrm>
          <a:prstGeom prst="rect">
            <a:avLst/>
          </a:prstGeom>
          <a:noFill/>
          <a:ln w="9525">
            <a:noFill/>
            <a:miter lim="800000"/>
            <a:headEnd/>
            <a:tailEnd/>
          </a:ln>
        </p:spPr>
      </p:pic>
      <p:sp>
        <p:nvSpPr>
          <p:cNvPr id="5" name="CasellaDiTesto 4"/>
          <p:cNvSpPr txBox="1"/>
          <p:nvPr/>
        </p:nvSpPr>
        <p:spPr>
          <a:xfrm>
            <a:off x="6516217" y="2564904"/>
            <a:ext cx="2520280" cy="2585323"/>
          </a:xfrm>
          <a:prstGeom prst="rect">
            <a:avLst/>
          </a:prstGeom>
          <a:noFill/>
        </p:spPr>
        <p:txBody>
          <a:bodyPr wrap="square" rtlCol="0">
            <a:spAutoFit/>
          </a:bodyPr>
          <a:lstStyle/>
          <a:p>
            <a:r>
              <a:rPr lang="it-IT" dirty="0" smtClean="0"/>
              <a:t>L’EDTA è oggi utilizzato come additivo alimentare, come agente pulente, oppure nel trattamento per avvelenamento con metalli pesanti per le sue elevate capacità </a:t>
            </a:r>
            <a:r>
              <a:rPr lang="it-IT" dirty="0" err="1" smtClean="0"/>
              <a:t>chelanti</a:t>
            </a:r>
            <a:r>
              <a:rPr lang="it-IT" dirty="0" smtClean="0"/>
              <a:t>.</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0"/>
            <a:ext cx="9144000" cy="4005065"/>
          </a:xfrm>
        </p:spPr>
        <p:txBody>
          <a:bodyPr>
            <a:normAutofit/>
          </a:bodyPr>
          <a:lstStyle/>
          <a:p>
            <a:pPr marL="85725" indent="15875">
              <a:spcBef>
                <a:spcPts val="0"/>
              </a:spcBef>
              <a:buNone/>
            </a:pPr>
            <a:r>
              <a:rPr lang="it-IT" dirty="0" smtClean="0">
                <a:solidFill>
                  <a:schemeClr val="accent2">
                    <a:lumMod val="75000"/>
                  </a:schemeClr>
                </a:solidFill>
              </a:rPr>
              <a:t>Proprietà acido-base dell’EDTA</a:t>
            </a:r>
          </a:p>
          <a:p>
            <a:pPr marL="85725" indent="15875" algn="just">
              <a:spcBef>
                <a:spcPts val="0"/>
              </a:spcBef>
              <a:buNone/>
            </a:pPr>
            <a:r>
              <a:rPr lang="it-IT" sz="2000" dirty="0" smtClean="0"/>
              <a:t>Tutti i potenziali siti di legame dell’EDTA possono agire da acidi e da basi deboli.</a:t>
            </a:r>
          </a:p>
          <a:p>
            <a:pPr marL="85725" indent="15875" algn="just">
              <a:spcBef>
                <a:spcPts val="0"/>
              </a:spcBef>
              <a:buNone/>
            </a:pPr>
            <a:r>
              <a:rPr lang="it-IT" sz="2000" dirty="0" smtClean="0"/>
              <a:t>Sia i due atomi di azoto che i quattro gruppi carbossilici possono legare ioni metallici solamente quando si trovano nella loro forma non </a:t>
            </a:r>
            <a:r>
              <a:rPr lang="it-IT" sz="2000" dirty="0" err="1" smtClean="0"/>
              <a:t>protonata</a:t>
            </a:r>
            <a:r>
              <a:rPr lang="it-IT" sz="2000" dirty="0" smtClean="0"/>
              <a:t> (coppie di elettronici disponibili per la formazione dei legami di coordinazione). È per questa ragione che la forma tetrabasica (EDTA)</a:t>
            </a:r>
            <a:r>
              <a:rPr lang="it-IT" sz="2000" baseline="30000" dirty="0" smtClean="0"/>
              <a:t>4-</a:t>
            </a:r>
            <a:r>
              <a:rPr lang="it-IT" sz="2000" dirty="0" smtClean="0"/>
              <a:t>  è indicata come la forma responsabile del legame con gli ioni metallici.</a:t>
            </a:r>
          </a:p>
          <a:p>
            <a:pPr marL="85725" indent="15875" algn="just">
              <a:spcBef>
                <a:spcPts val="0"/>
              </a:spcBef>
              <a:buNone/>
            </a:pPr>
            <a:r>
              <a:rPr lang="it-IT" sz="2000" dirty="0" smtClean="0"/>
              <a:t>Per determinare la forza con cui l’EDTA sarà in grado di complessare gli ioni metallici di una soluzione, è necessario conoscere il pH della soluzione e la quantità di agente </a:t>
            </a:r>
            <a:r>
              <a:rPr lang="it-IT" sz="2000" dirty="0" err="1" smtClean="0"/>
              <a:t>chelante</a:t>
            </a:r>
            <a:r>
              <a:rPr lang="it-IT" sz="2000" dirty="0" smtClean="0"/>
              <a:t> che in quelle condizioni è presente come (EDTA)</a:t>
            </a:r>
            <a:r>
              <a:rPr lang="it-IT" sz="2000" baseline="30000" dirty="0" smtClean="0"/>
              <a:t>4-</a:t>
            </a:r>
            <a:r>
              <a:rPr lang="it-IT" sz="2000" dirty="0" smtClean="0"/>
              <a:t> .</a:t>
            </a:r>
          </a:p>
          <a:p>
            <a:pPr marL="85725" indent="15875" algn="just">
              <a:spcBef>
                <a:spcPts val="0"/>
              </a:spcBef>
              <a:buNone/>
            </a:pPr>
            <a:r>
              <a:rPr lang="it-IT" sz="2000" dirty="0" smtClean="0"/>
              <a:t>Si deve usare lo stesso approccio degli acidi </a:t>
            </a:r>
            <a:r>
              <a:rPr lang="it-IT" sz="2000" dirty="0" err="1" smtClean="0"/>
              <a:t>poliprotici</a:t>
            </a:r>
            <a:r>
              <a:rPr lang="it-IT" sz="2000" dirty="0" smtClean="0"/>
              <a:t> per conoscere la frazione di ciascuna forma di EDTA a diversi valori di pH.</a:t>
            </a:r>
          </a:p>
          <a:p>
            <a:pPr marL="85725" indent="15875" algn="just">
              <a:spcBef>
                <a:spcPts val="0"/>
              </a:spcBef>
              <a:buNone/>
            </a:pPr>
            <a:endParaRPr lang="it-IT" sz="2000" dirty="0"/>
          </a:p>
        </p:txBody>
      </p:sp>
      <p:pic>
        <p:nvPicPr>
          <p:cNvPr id="24578" name="Picture 2"/>
          <p:cNvPicPr>
            <a:picLocks noChangeAspect="1" noChangeArrowheads="1"/>
          </p:cNvPicPr>
          <p:nvPr/>
        </p:nvPicPr>
        <p:blipFill>
          <a:blip r:embed="rId2" cstate="print"/>
          <a:srcRect/>
          <a:stretch>
            <a:fillRect/>
          </a:stretch>
        </p:blipFill>
        <p:spPr bwMode="auto">
          <a:xfrm>
            <a:off x="755576" y="4077072"/>
            <a:ext cx="7580123" cy="278092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868144" y="692696"/>
            <a:ext cx="2987824" cy="3960440"/>
          </a:xfrm>
        </p:spPr>
        <p:txBody>
          <a:bodyPr>
            <a:normAutofit/>
          </a:bodyPr>
          <a:lstStyle/>
          <a:p>
            <a:pPr marL="0" indent="0">
              <a:buNone/>
            </a:pPr>
            <a:r>
              <a:rPr lang="it-IT" sz="2000" dirty="0" smtClean="0"/>
              <a:t>Come si può vedere dal grafico la forma EDTA</a:t>
            </a:r>
            <a:r>
              <a:rPr lang="it-IT" sz="2000" baseline="30000" dirty="0" smtClean="0"/>
              <a:t>4-</a:t>
            </a:r>
            <a:r>
              <a:rPr lang="it-IT" sz="2000" dirty="0" smtClean="0"/>
              <a:t> è presente solo a elevati valori di pH.</a:t>
            </a:r>
          </a:p>
          <a:p>
            <a:pPr marL="0" indent="0">
              <a:buNone/>
            </a:pPr>
            <a:endParaRPr lang="it-IT" sz="2000" dirty="0" smtClean="0"/>
          </a:p>
          <a:p>
            <a:pPr marL="0" indent="0">
              <a:buNone/>
            </a:pPr>
            <a:endParaRPr lang="it-IT" sz="2000" dirty="0" smtClean="0"/>
          </a:p>
          <a:p>
            <a:pPr marL="0" indent="0">
              <a:buNone/>
            </a:pPr>
            <a:r>
              <a:rPr lang="it-IT" sz="2000" dirty="0" smtClean="0"/>
              <a:t>La frazione di EDTA che sarà presente all’equilibrio come EDTA</a:t>
            </a:r>
            <a:r>
              <a:rPr lang="it-IT" sz="2000" baseline="30000" dirty="0" smtClean="0"/>
              <a:t>4-</a:t>
            </a:r>
            <a:r>
              <a:rPr lang="it-IT" sz="2000" dirty="0" smtClean="0"/>
              <a:t>, può essere calcolata nel seguente modo (acidi </a:t>
            </a:r>
            <a:r>
              <a:rPr lang="it-IT" sz="2000" dirty="0" err="1" smtClean="0"/>
              <a:t>poliprotici</a:t>
            </a:r>
            <a:r>
              <a:rPr lang="it-IT" sz="2000" dirty="0" smtClean="0"/>
              <a:t>) : </a:t>
            </a:r>
            <a:endParaRPr lang="it-IT" sz="2000" dirty="0"/>
          </a:p>
        </p:txBody>
      </p:sp>
      <p:pic>
        <p:nvPicPr>
          <p:cNvPr id="4" name="Picture 3"/>
          <p:cNvPicPr>
            <a:picLocks noChangeAspect="1" noChangeArrowheads="1"/>
          </p:cNvPicPr>
          <p:nvPr/>
        </p:nvPicPr>
        <p:blipFill>
          <a:blip r:embed="rId2" cstate="print"/>
          <a:srcRect/>
          <a:stretch>
            <a:fillRect/>
          </a:stretch>
        </p:blipFill>
        <p:spPr bwMode="auto">
          <a:xfrm>
            <a:off x="0" y="188640"/>
            <a:ext cx="5832648" cy="4234816"/>
          </a:xfrm>
          <a:prstGeom prst="rect">
            <a:avLst/>
          </a:prstGeom>
          <a:noFill/>
          <a:ln w="9525">
            <a:noFill/>
            <a:miter lim="800000"/>
            <a:headEnd/>
            <a:tailEnd/>
          </a:ln>
        </p:spPr>
      </p:pic>
      <p:sp>
        <p:nvSpPr>
          <p:cNvPr id="5" name="CasellaDiTesto 4"/>
          <p:cNvSpPr txBox="1"/>
          <p:nvPr/>
        </p:nvSpPr>
        <p:spPr>
          <a:xfrm>
            <a:off x="179512" y="4581128"/>
            <a:ext cx="8964488" cy="923330"/>
          </a:xfrm>
          <a:prstGeom prst="rect">
            <a:avLst/>
          </a:prstGeom>
          <a:noFill/>
        </p:spPr>
        <p:txBody>
          <a:bodyPr wrap="square" rtlCol="0">
            <a:spAutoFit/>
          </a:bodyPr>
          <a:lstStyle/>
          <a:p>
            <a:r>
              <a:rPr lang="el-GR" dirty="0" smtClean="0"/>
              <a:t>α</a:t>
            </a:r>
            <a:r>
              <a:rPr lang="it-IT" baseline="-25000" dirty="0" smtClean="0"/>
              <a:t>EDTA</a:t>
            </a:r>
            <a:r>
              <a:rPr lang="it-IT" baseline="30000" dirty="0" smtClean="0"/>
              <a:t>4-</a:t>
            </a:r>
            <a:r>
              <a:rPr lang="it-IT" dirty="0" smtClean="0"/>
              <a:t> = K</a:t>
            </a:r>
            <a:r>
              <a:rPr lang="it-IT" baseline="-25000" dirty="0" smtClean="0"/>
              <a:t>a1</a:t>
            </a:r>
            <a:r>
              <a:rPr lang="it-IT" dirty="0" smtClean="0"/>
              <a:t> K</a:t>
            </a:r>
            <a:r>
              <a:rPr lang="it-IT" baseline="-25000" dirty="0" smtClean="0"/>
              <a:t>a2</a:t>
            </a:r>
            <a:r>
              <a:rPr lang="it-IT" dirty="0" smtClean="0"/>
              <a:t> K</a:t>
            </a:r>
            <a:r>
              <a:rPr lang="it-IT" baseline="-25000" dirty="0" smtClean="0"/>
              <a:t>a3</a:t>
            </a:r>
            <a:r>
              <a:rPr lang="it-IT" dirty="0" smtClean="0"/>
              <a:t> K</a:t>
            </a:r>
            <a:r>
              <a:rPr lang="it-IT" baseline="-25000" dirty="0" smtClean="0"/>
              <a:t>a4</a:t>
            </a:r>
            <a:r>
              <a:rPr lang="it-IT" dirty="0" smtClean="0"/>
              <a:t> K</a:t>
            </a:r>
            <a:r>
              <a:rPr lang="it-IT" baseline="-25000" dirty="0" smtClean="0"/>
              <a:t>a5</a:t>
            </a:r>
            <a:r>
              <a:rPr lang="it-IT" dirty="0" smtClean="0"/>
              <a:t> K</a:t>
            </a:r>
            <a:r>
              <a:rPr lang="it-IT" baseline="-25000" dirty="0" smtClean="0"/>
              <a:t>a6</a:t>
            </a:r>
            <a:r>
              <a:rPr lang="it-IT" dirty="0" smtClean="0"/>
              <a:t> / [</a:t>
            </a:r>
            <a:r>
              <a:rPr lang="it-IT" dirty="0" err="1" smtClean="0"/>
              <a:t>H</a:t>
            </a:r>
            <a:r>
              <a:rPr lang="it-IT" baseline="30000" dirty="0" err="1" smtClean="0"/>
              <a:t>+</a:t>
            </a:r>
            <a:r>
              <a:rPr lang="it-IT" dirty="0" smtClean="0"/>
              <a:t>]</a:t>
            </a:r>
            <a:r>
              <a:rPr lang="it-IT" baseline="30000" dirty="0" smtClean="0"/>
              <a:t>6</a:t>
            </a:r>
            <a:r>
              <a:rPr lang="it-IT" dirty="0" smtClean="0"/>
              <a:t> + K</a:t>
            </a:r>
            <a:r>
              <a:rPr lang="it-IT" baseline="-25000" dirty="0" smtClean="0"/>
              <a:t>a1</a:t>
            </a:r>
            <a:r>
              <a:rPr lang="it-IT" dirty="0" smtClean="0"/>
              <a:t>[</a:t>
            </a:r>
            <a:r>
              <a:rPr lang="it-IT" dirty="0" err="1" smtClean="0"/>
              <a:t>H</a:t>
            </a:r>
            <a:r>
              <a:rPr lang="it-IT" baseline="30000" dirty="0" err="1" smtClean="0"/>
              <a:t>+</a:t>
            </a:r>
            <a:r>
              <a:rPr lang="it-IT" dirty="0" smtClean="0"/>
              <a:t>]</a:t>
            </a:r>
            <a:r>
              <a:rPr lang="it-IT" baseline="30000" dirty="0" smtClean="0"/>
              <a:t>5</a:t>
            </a:r>
            <a:r>
              <a:rPr lang="it-IT" dirty="0" smtClean="0"/>
              <a:t> +  K</a:t>
            </a:r>
            <a:r>
              <a:rPr lang="it-IT" baseline="-25000" dirty="0" smtClean="0"/>
              <a:t>a1</a:t>
            </a:r>
            <a:r>
              <a:rPr lang="it-IT" dirty="0" smtClean="0"/>
              <a:t>K</a:t>
            </a:r>
            <a:r>
              <a:rPr lang="it-IT" baseline="-25000" dirty="0" smtClean="0"/>
              <a:t>a2</a:t>
            </a:r>
            <a:r>
              <a:rPr lang="it-IT" dirty="0" smtClean="0"/>
              <a:t>[</a:t>
            </a:r>
            <a:r>
              <a:rPr lang="it-IT" dirty="0" err="1" smtClean="0"/>
              <a:t>H</a:t>
            </a:r>
            <a:r>
              <a:rPr lang="it-IT" baseline="30000" dirty="0" err="1" smtClean="0"/>
              <a:t>+</a:t>
            </a:r>
            <a:r>
              <a:rPr lang="it-IT" dirty="0" smtClean="0"/>
              <a:t>]</a:t>
            </a:r>
            <a:r>
              <a:rPr lang="it-IT" baseline="30000" dirty="0" smtClean="0"/>
              <a:t>4</a:t>
            </a:r>
            <a:r>
              <a:rPr lang="it-IT" dirty="0" smtClean="0"/>
              <a:t> + K</a:t>
            </a:r>
            <a:r>
              <a:rPr lang="it-IT" baseline="-25000" dirty="0" smtClean="0"/>
              <a:t>a1</a:t>
            </a:r>
            <a:r>
              <a:rPr lang="it-IT" dirty="0" smtClean="0"/>
              <a:t>K</a:t>
            </a:r>
            <a:r>
              <a:rPr lang="it-IT" baseline="-25000" dirty="0" smtClean="0"/>
              <a:t>a2</a:t>
            </a:r>
            <a:r>
              <a:rPr lang="it-IT" dirty="0" smtClean="0"/>
              <a:t>K</a:t>
            </a:r>
            <a:r>
              <a:rPr lang="it-IT" baseline="-25000" dirty="0" smtClean="0"/>
              <a:t>a3</a:t>
            </a:r>
            <a:r>
              <a:rPr lang="it-IT" dirty="0" smtClean="0"/>
              <a:t>[</a:t>
            </a:r>
            <a:r>
              <a:rPr lang="it-IT" dirty="0" err="1" smtClean="0"/>
              <a:t>H</a:t>
            </a:r>
            <a:r>
              <a:rPr lang="it-IT" baseline="30000" dirty="0" err="1" smtClean="0"/>
              <a:t>+</a:t>
            </a:r>
            <a:r>
              <a:rPr lang="it-IT" dirty="0" smtClean="0"/>
              <a:t>]</a:t>
            </a:r>
            <a:r>
              <a:rPr lang="it-IT" baseline="30000" dirty="0" smtClean="0"/>
              <a:t>3</a:t>
            </a:r>
            <a:r>
              <a:rPr lang="it-IT" dirty="0" smtClean="0"/>
              <a:t> + K</a:t>
            </a:r>
            <a:r>
              <a:rPr lang="it-IT" baseline="-25000" dirty="0" smtClean="0"/>
              <a:t>a1</a:t>
            </a:r>
            <a:r>
              <a:rPr lang="it-IT" dirty="0" smtClean="0"/>
              <a:t>K</a:t>
            </a:r>
            <a:r>
              <a:rPr lang="it-IT" baseline="-25000" dirty="0" smtClean="0"/>
              <a:t>a2</a:t>
            </a:r>
            <a:r>
              <a:rPr lang="it-IT" dirty="0" smtClean="0"/>
              <a:t>K</a:t>
            </a:r>
            <a:r>
              <a:rPr lang="it-IT" baseline="-25000" dirty="0" smtClean="0"/>
              <a:t>a3</a:t>
            </a:r>
            <a:r>
              <a:rPr lang="it-IT" dirty="0" smtClean="0"/>
              <a:t>K</a:t>
            </a:r>
            <a:r>
              <a:rPr lang="it-IT" baseline="-25000" dirty="0" smtClean="0"/>
              <a:t>a4</a:t>
            </a:r>
            <a:r>
              <a:rPr lang="it-IT" dirty="0" smtClean="0"/>
              <a:t>[</a:t>
            </a:r>
            <a:r>
              <a:rPr lang="it-IT" dirty="0" err="1" smtClean="0"/>
              <a:t>H</a:t>
            </a:r>
            <a:r>
              <a:rPr lang="it-IT" baseline="30000" dirty="0" err="1" smtClean="0"/>
              <a:t>+</a:t>
            </a:r>
            <a:r>
              <a:rPr lang="it-IT" dirty="0" smtClean="0"/>
              <a:t>]</a:t>
            </a:r>
            <a:r>
              <a:rPr lang="it-IT" baseline="30000" dirty="0" smtClean="0"/>
              <a:t>2</a:t>
            </a:r>
            <a:r>
              <a:rPr lang="it-IT" dirty="0" smtClean="0"/>
              <a:t> + K</a:t>
            </a:r>
            <a:r>
              <a:rPr lang="it-IT" baseline="-25000" dirty="0" smtClean="0"/>
              <a:t>a1</a:t>
            </a:r>
            <a:r>
              <a:rPr lang="it-IT" dirty="0" smtClean="0"/>
              <a:t>K</a:t>
            </a:r>
            <a:r>
              <a:rPr lang="it-IT" baseline="-25000" dirty="0" smtClean="0"/>
              <a:t>a2</a:t>
            </a:r>
            <a:r>
              <a:rPr lang="it-IT" dirty="0" smtClean="0"/>
              <a:t>K</a:t>
            </a:r>
            <a:r>
              <a:rPr lang="it-IT" baseline="-25000" dirty="0" smtClean="0"/>
              <a:t>a3</a:t>
            </a:r>
            <a:r>
              <a:rPr lang="it-IT" dirty="0" smtClean="0"/>
              <a:t>K</a:t>
            </a:r>
            <a:r>
              <a:rPr lang="it-IT" baseline="-25000" dirty="0" smtClean="0"/>
              <a:t>a4</a:t>
            </a:r>
            <a:r>
              <a:rPr lang="it-IT" dirty="0" smtClean="0"/>
              <a:t>K</a:t>
            </a:r>
            <a:r>
              <a:rPr lang="it-IT" baseline="-25000" dirty="0" smtClean="0"/>
              <a:t>a5</a:t>
            </a:r>
            <a:r>
              <a:rPr lang="it-IT" dirty="0" smtClean="0"/>
              <a:t>[</a:t>
            </a:r>
            <a:r>
              <a:rPr lang="it-IT" dirty="0" err="1" smtClean="0"/>
              <a:t>H</a:t>
            </a:r>
            <a:r>
              <a:rPr lang="it-IT" baseline="30000" dirty="0" err="1" smtClean="0"/>
              <a:t>+</a:t>
            </a:r>
            <a:r>
              <a:rPr lang="it-IT" dirty="0" smtClean="0"/>
              <a:t>] + K</a:t>
            </a:r>
            <a:r>
              <a:rPr lang="it-IT" baseline="-25000" dirty="0" smtClean="0"/>
              <a:t>a1</a:t>
            </a:r>
            <a:r>
              <a:rPr lang="it-IT" dirty="0" smtClean="0"/>
              <a:t>K</a:t>
            </a:r>
            <a:r>
              <a:rPr lang="it-IT" baseline="-25000" dirty="0" smtClean="0"/>
              <a:t>a2</a:t>
            </a:r>
            <a:r>
              <a:rPr lang="it-IT" dirty="0" smtClean="0"/>
              <a:t>K</a:t>
            </a:r>
            <a:r>
              <a:rPr lang="it-IT" baseline="-25000" dirty="0" smtClean="0"/>
              <a:t>a3</a:t>
            </a:r>
            <a:r>
              <a:rPr lang="it-IT" dirty="0" smtClean="0"/>
              <a:t>K</a:t>
            </a:r>
            <a:r>
              <a:rPr lang="it-IT" baseline="-25000" dirty="0" smtClean="0"/>
              <a:t>a4</a:t>
            </a:r>
            <a:r>
              <a:rPr lang="it-IT" dirty="0" smtClean="0"/>
              <a:t>K</a:t>
            </a:r>
            <a:r>
              <a:rPr lang="it-IT" baseline="-25000" dirty="0" smtClean="0"/>
              <a:t>a5</a:t>
            </a:r>
            <a:r>
              <a:rPr lang="it-IT" dirty="0" smtClean="0"/>
              <a:t>K</a:t>
            </a:r>
            <a:r>
              <a:rPr lang="it-IT" baseline="-25000" dirty="0" smtClean="0"/>
              <a:t>a6</a:t>
            </a:r>
          </a:p>
          <a:p>
            <a:endParaRPr lang="it-IT" dirty="0"/>
          </a:p>
        </p:txBody>
      </p:sp>
      <p:sp>
        <p:nvSpPr>
          <p:cNvPr id="6" name="CasellaDiTesto 5"/>
          <p:cNvSpPr txBox="1"/>
          <p:nvPr/>
        </p:nvSpPr>
        <p:spPr>
          <a:xfrm>
            <a:off x="251521" y="5661248"/>
            <a:ext cx="8784976" cy="646331"/>
          </a:xfrm>
          <a:prstGeom prst="rect">
            <a:avLst/>
          </a:prstGeom>
          <a:noFill/>
        </p:spPr>
        <p:txBody>
          <a:bodyPr wrap="square" rtlCol="0">
            <a:spAutoFit/>
          </a:bodyPr>
          <a:lstStyle/>
          <a:p>
            <a:r>
              <a:rPr lang="it-IT" dirty="0" smtClean="0"/>
              <a:t>Questa equazione può essere utilizzata anche per calcolare direttamente la frazione di EDTA</a:t>
            </a:r>
            <a:r>
              <a:rPr lang="it-IT" baseline="30000" dirty="0" smtClean="0"/>
              <a:t>4-</a:t>
            </a:r>
            <a:r>
              <a:rPr lang="it-IT" dirty="0" smtClean="0"/>
              <a:t>  ad un determinato valore di pH.</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C00000"/>
                </a:solidFill>
              </a:rPr>
              <a:t>Struttura degli ioni complessi</a:t>
            </a:r>
            <a:endParaRPr lang="it-IT" dirty="0">
              <a:solidFill>
                <a:srgbClr val="C00000"/>
              </a:solidFill>
            </a:endParaRPr>
          </a:p>
        </p:txBody>
      </p:sp>
      <p:sp>
        <p:nvSpPr>
          <p:cNvPr id="3" name="Segnaposto contenuto 2"/>
          <p:cNvSpPr>
            <a:spLocks noGrp="1"/>
          </p:cNvSpPr>
          <p:nvPr>
            <p:ph idx="1"/>
          </p:nvPr>
        </p:nvSpPr>
        <p:spPr/>
        <p:txBody>
          <a:bodyPr>
            <a:normAutofit fontScale="70000" lnSpcReduction="20000"/>
          </a:bodyPr>
          <a:lstStyle/>
          <a:p>
            <a:pPr marL="0" indent="0">
              <a:buNone/>
            </a:pPr>
            <a:r>
              <a:rPr lang="it-IT" dirty="0" smtClean="0"/>
              <a:t>Gli </a:t>
            </a:r>
            <a:r>
              <a:rPr lang="it-IT" i="1" dirty="0" smtClean="0"/>
              <a:t>ioni complessi </a:t>
            </a:r>
            <a:r>
              <a:rPr lang="it-IT" dirty="0" smtClean="0"/>
              <a:t>sono formati da un </a:t>
            </a:r>
            <a:r>
              <a:rPr lang="it-IT" b="1" dirty="0" smtClean="0">
                <a:solidFill>
                  <a:srgbClr val="00B050"/>
                </a:solidFill>
              </a:rPr>
              <a:t>catione metallico</a:t>
            </a:r>
            <a:r>
              <a:rPr lang="it-IT" dirty="0" smtClean="0"/>
              <a:t> legato a un numero di </a:t>
            </a:r>
            <a:r>
              <a:rPr lang="it-IT" dirty="0" smtClean="0">
                <a:solidFill>
                  <a:schemeClr val="accent5">
                    <a:lumMod val="60000"/>
                    <a:lumOff val="40000"/>
                  </a:schemeClr>
                </a:solidFill>
              </a:rPr>
              <a:t>anioni</a:t>
            </a:r>
            <a:r>
              <a:rPr lang="it-IT" dirty="0" smtClean="0"/>
              <a:t> come OH</a:t>
            </a:r>
            <a:r>
              <a:rPr lang="it-IT" baseline="30000" dirty="0" smtClean="0"/>
              <a:t>-</a:t>
            </a:r>
            <a:r>
              <a:rPr lang="it-IT" dirty="0" smtClean="0"/>
              <a:t>, Cl</a:t>
            </a:r>
            <a:r>
              <a:rPr lang="it-IT" baseline="30000" dirty="0" smtClean="0"/>
              <a:t>-</a:t>
            </a:r>
            <a:r>
              <a:rPr lang="it-IT" dirty="0" smtClean="0"/>
              <a:t>, CN</a:t>
            </a:r>
            <a:r>
              <a:rPr lang="it-IT" baseline="30000" dirty="0" smtClean="0"/>
              <a:t>-</a:t>
            </a:r>
            <a:r>
              <a:rPr lang="it-IT" dirty="0" smtClean="0"/>
              <a:t>, SCN</a:t>
            </a:r>
            <a:r>
              <a:rPr lang="it-IT" baseline="30000" dirty="0" smtClean="0"/>
              <a:t>-,</a:t>
            </a:r>
            <a:r>
              <a:rPr lang="it-IT" dirty="0" smtClean="0"/>
              <a:t> o di </a:t>
            </a:r>
            <a:r>
              <a:rPr lang="it-IT" dirty="0" smtClean="0">
                <a:solidFill>
                  <a:schemeClr val="accent5">
                    <a:lumMod val="60000"/>
                    <a:lumOff val="40000"/>
                  </a:schemeClr>
                </a:solidFill>
              </a:rPr>
              <a:t>molecole neutre</a:t>
            </a:r>
            <a:r>
              <a:rPr lang="it-IT" dirty="0" smtClean="0">
                <a:solidFill>
                  <a:schemeClr val="accent4">
                    <a:lumMod val="60000"/>
                    <a:lumOff val="40000"/>
                  </a:schemeClr>
                </a:solidFill>
              </a:rPr>
              <a:t> </a:t>
            </a:r>
            <a:r>
              <a:rPr lang="it-IT" dirty="0" smtClean="0"/>
              <a:t>come H</a:t>
            </a:r>
            <a:r>
              <a:rPr lang="it-IT" baseline="-25000" dirty="0" smtClean="0"/>
              <a:t>2</a:t>
            </a:r>
            <a:r>
              <a:rPr lang="it-IT" dirty="0" smtClean="0"/>
              <a:t>O, NH</a:t>
            </a:r>
            <a:r>
              <a:rPr lang="it-IT" baseline="-25000" dirty="0" smtClean="0"/>
              <a:t>3.</a:t>
            </a:r>
            <a:r>
              <a:rPr lang="it-IT" dirty="0" smtClean="0"/>
              <a:t>, detti </a:t>
            </a:r>
            <a:r>
              <a:rPr lang="it-IT" b="1" dirty="0" err="1" smtClean="0">
                <a:solidFill>
                  <a:schemeClr val="accent5">
                    <a:lumMod val="75000"/>
                  </a:schemeClr>
                </a:solidFill>
              </a:rPr>
              <a:t>ligandi</a:t>
            </a:r>
            <a:r>
              <a:rPr lang="it-IT" dirty="0" smtClean="0"/>
              <a:t>.</a:t>
            </a:r>
          </a:p>
          <a:p>
            <a:pPr marL="0" indent="0">
              <a:buNone/>
            </a:pPr>
            <a:r>
              <a:rPr lang="it-IT" dirty="0" smtClean="0"/>
              <a:t>Il numero dei </a:t>
            </a:r>
            <a:r>
              <a:rPr lang="it-IT" dirty="0" err="1" smtClean="0"/>
              <a:t>ligandi</a:t>
            </a:r>
            <a:r>
              <a:rPr lang="it-IT" dirty="0" smtClean="0"/>
              <a:t> rappresenta il </a:t>
            </a:r>
            <a:r>
              <a:rPr lang="it-IT" b="1" dirty="0" smtClean="0"/>
              <a:t>numero di coordinazione </a:t>
            </a:r>
            <a:r>
              <a:rPr lang="it-IT" dirty="0" smtClean="0"/>
              <a:t>del complesso in esame. Per esempio Ag(NH</a:t>
            </a:r>
            <a:r>
              <a:rPr lang="it-IT" baseline="-25000" dirty="0" smtClean="0"/>
              <a:t>3</a:t>
            </a:r>
            <a:r>
              <a:rPr lang="it-IT" dirty="0" smtClean="0"/>
              <a:t>)</a:t>
            </a:r>
            <a:r>
              <a:rPr lang="it-IT" baseline="-25000" dirty="0" smtClean="0"/>
              <a:t>2</a:t>
            </a:r>
            <a:r>
              <a:rPr lang="it-IT" baseline="30000" dirty="0" smtClean="0"/>
              <a:t>+</a:t>
            </a:r>
            <a:r>
              <a:rPr lang="it-IT" dirty="0" smtClean="0"/>
              <a:t> e </a:t>
            </a:r>
            <a:r>
              <a:rPr lang="it-IT" dirty="0" smtClean="0">
                <a:solidFill>
                  <a:prstClr val="black"/>
                </a:solidFill>
              </a:rPr>
              <a:t>Cu(NH</a:t>
            </a:r>
            <a:r>
              <a:rPr lang="it-IT" baseline="-25000" dirty="0" smtClean="0">
                <a:solidFill>
                  <a:prstClr val="black"/>
                </a:solidFill>
              </a:rPr>
              <a:t>3</a:t>
            </a:r>
            <a:r>
              <a:rPr lang="it-IT" dirty="0" smtClean="0">
                <a:solidFill>
                  <a:prstClr val="black"/>
                </a:solidFill>
              </a:rPr>
              <a:t>)</a:t>
            </a:r>
            <a:r>
              <a:rPr lang="it-IT" baseline="-25000" dirty="0" smtClean="0">
                <a:solidFill>
                  <a:prstClr val="black"/>
                </a:solidFill>
              </a:rPr>
              <a:t>4</a:t>
            </a:r>
            <a:r>
              <a:rPr lang="it-IT" baseline="30000" dirty="0" smtClean="0">
                <a:solidFill>
                  <a:prstClr val="black"/>
                </a:solidFill>
              </a:rPr>
              <a:t>+</a:t>
            </a:r>
            <a:r>
              <a:rPr lang="it-IT" dirty="0" smtClean="0">
                <a:solidFill>
                  <a:prstClr val="black"/>
                </a:solidFill>
              </a:rPr>
              <a:t> hanno come numeri di coordinazione rispettivamente 2 e 4.</a:t>
            </a:r>
          </a:p>
          <a:p>
            <a:pPr marL="0" indent="0">
              <a:buNone/>
            </a:pPr>
            <a:r>
              <a:rPr lang="it-IT" dirty="0" smtClean="0">
                <a:solidFill>
                  <a:prstClr val="black"/>
                </a:solidFill>
              </a:rPr>
              <a:t>I complessi possono essere </a:t>
            </a:r>
            <a:r>
              <a:rPr lang="it-IT" dirty="0" smtClean="0">
                <a:solidFill>
                  <a:schemeClr val="tx2">
                    <a:lumMod val="75000"/>
                  </a:schemeClr>
                </a:solidFill>
              </a:rPr>
              <a:t>cationici</a:t>
            </a:r>
            <a:r>
              <a:rPr lang="it-IT" dirty="0" smtClean="0">
                <a:solidFill>
                  <a:prstClr val="black"/>
                </a:solidFill>
              </a:rPr>
              <a:t>, </a:t>
            </a:r>
            <a:r>
              <a:rPr lang="it-IT" dirty="0" smtClean="0">
                <a:solidFill>
                  <a:schemeClr val="tx2">
                    <a:lumMod val="60000"/>
                    <a:lumOff val="40000"/>
                  </a:schemeClr>
                </a:solidFill>
              </a:rPr>
              <a:t>anionici</a:t>
            </a:r>
            <a:r>
              <a:rPr lang="it-IT" dirty="0" smtClean="0"/>
              <a:t> o </a:t>
            </a:r>
            <a:r>
              <a:rPr lang="it-IT" dirty="0" smtClean="0">
                <a:solidFill>
                  <a:schemeClr val="tx2">
                    <a:lumMod val="40000"/>
                    <a:lumOff val="60000"/>
                  </a:schemeClr>
                </a:solidFill>
              </a:rPr>
              <a:t>neutri</a:t>
            </a:r>
            <a:r>
              <a:rPr lang="it-IT" dirty="0" smtClean="0"/>
              <a:t>, in base alla carica complessiva dello ione ottenuto.</a:t>
            </a:r>
          </a:p>
          <a:p>
            <a:pPr marL="0" indent="0">
              <a:buNone/>
            </a:pPr>
            <a:r>
              <a:rPr lang="it-IT" dirty="0" smtClean="0"/>
              <a:t>I </a:t>
            </a:r>
            <a:r>
              <a:rPr lang="it-IT" u="sng" dirty="0" err="1" smtClean="0"/>
              <a:t>ligandi</a:t>
            </a:r>
            <a:r>
              <a:rPr lang="it-IT" dirty="0" smtClean="0"/>
              <a:t> si comportano come </a:t>
            </a:r>
            <a:r>
              <a:rPr lang="it-IT" u="sng" dirty="0" smtClean="0"/>
              <a:t>basi di Lewis</a:t>
            </a:r>
            <a:r>
              <a:rPr lang="it-IT" dirty="0" smtClean="0"/>
              <a:t>, perché hanno disponibili doppietti elettronici; i </a:t>
            </a:r>
            <a:r>
              <a:rPr lang="it-IT" u="sng" dirty="0" smtClean="0"/>
              <a:t>coordinatori metallici</a:t>
            </a:r>
            <a:r>
              <a:rPr lang="it-IT" dirty="0" smtClean="0"/>
              <a:t>, invece, si comportano come </a:t>
            </a:r>
            <a:r>
              <a:rPr lang="it-IT" u="sng" dirty="0" smtClean="0"/>
              <a:t>acidi di Lewis </a:t>
            </a:r>
            <a:r>
              <a:rPr lang="it-IT" dirty="0" smtClean="0"/>
              <a:t>a causa della carenza elettronica degli orbitali esterni.</a:t>
            </a:r>
          </a:p>
          <a:p>
            <a:pPr marL="0" indent="0">
              <a:buNone/>
            </a:pPr>
            <a:r>
              <a:rPr lang="it-IT" dirty="0" smtClean="0"/>
              <a:t>Sono chiamati </a:t>
            </a:r>
            <a:r>
              <a:rPr lang="it-IT" b="1" dirty="0" smtClean="0">
                <a:solidFill>
                  <a:schemeClr val="accent4">
                    <a:lumMod val="75000"/>
                  </a:schemeClr>
                </a:solidFill>
              </a:rPr>
              <a:t>chelati</a:t>
            </a:r>
            <a:r>
              <a:rPr lang="it-IT" dirty="0" smtClean="0"/>
              <a:t> i complessi con struttura ad anello a 5 o 6 termini.</a:t>
            </a:r>
            <a:endParaRPr lang="it-IT" b="1" dirty="0">
              <a:solidFill>
                <a:schemeClr val="accent4">
                  <a:lumMod val="75000"/>
                </a:schemeClr>
              </a:solidFill>
            </a:endParaRPr>
          </a:p>
        </p:txBody>
      </p:sp>
    </p:spTree>
    <p:extLst>
      <p:ext uri="{BB962C8B-B14F-4D97-AF65-F5344CB8AC3E}">
        <p14:creationId xmlns:p14="http://schemas.microsoft.com/office/powerpoint/2010/main" val="1313322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355976" y="404664"/>
            <a:ext cx="4330824" cy="5904656"/>
          </a:xfrm>
        </p:spPr>
        <p:txBody>
          <a:bodyPr>
            <a:normAutofit/>
          </a:bodyPr>
          <a:lstStyle/>
          <a:p>
            <a:pPr>
              <a:buNone/>
            </a:pPr>
            <a:r>
              <a:rPr lang="it-IT" sz="2800" dirty="0" smtClean="0"/>
              <a:t>Effetto del pH sull’EDTA</a:t>
            </a:r>
          </a:p>
          <a:p>
            <a:pPr marL="0" indent="17463">
              <a:buNone/>
            </a:pPr>
            <a:r>
              <a:rPr lang="it-IT" sz="1800" dirty="0" smtClean="0"/>
              <a:t>Una nota  bibite analcolica contiene EDTA come agente chelante. Il </a:t>
            </a:r>
            <a:r>
              <a:rPr lang="it-IT" sz="1800" dirty="0" err="1" smtClean="0"/>
              <a:t>pH</a:t>
            </a:r>
            <a:r>
              <a:rPr lang="it-IT" sz="1800" dirty="0" smtClean="0"/>
              <a:t> è 3.22. Quale sarà la frazione di EDTA presente all’equilibrio sotto forma </a:t>
            </a:r>
            <a:r>
              <a:rPr lang="it-IT" sz="1800" dirty="0"/>
              <a:t>di </a:t>
            </a:r>
            <a:r>
              <a:rPr lang="it-IT" sz="1800" dirty="0" smtClean="0"/>
              <a:t>EDTA</a:t>
            </a:r>
            <a:r>
              <a:rPr lang="it-IT" sz="1800" baseline="30000" dirty="0" smtClean="0"/>
              <a:t>4-</a:t>
            </a:r>
            <a:r>
              <a:rPr lang="it-IT" sz="1800" dirty="0" smtClean="0"/>
              <a:t>? Quale sarà la forma prevalente di EDTA a questo </a:t>
            </a:r>
            <a:r>
              <a:rPr lang="it-IT" sz="1800" dirty="0" err="1" smtClean="0"/>
              <a:t>pH</a:t>
            </a:r>
            <a:r>
              <a:rPr lang="it-IT" sz="1800" dirty="0" smtClean="0"/>
              <a:t>?</a:t>
            </a:r>
          </a:p>
          <a:p>
            <a:pPr marL="0" indent="17463">
              <a:buNone/>
            </a:pPr>
            <a:endParaRPr lang="it-IT" sz="1800" dirty="0" smtClean="0"/>
          </a:p>
          <a:p>
            <a:pPr marL="0" indent="17463">
              <a:buNone/>
            </a:pPr>
            <a:r>
              <a:rPr lang="it-IT" sz="1800" dirty="0" smtClean="0"/>
              <a:t>Sostituendo nell’equazione: </a:t>
            </a:r>
            <a:endParaRPr lang="it-IT" sz="1800" dirty="0"/>
          </a:p>
          <a:p>
            <a:pPr marL="0" indent="17463">
              <a:buNone/>
            </a:pPr>
            <a:r>
              <a:rPr lang="el-GR" sz="1800" dirty="0"/>
              <a:t>α</a:t>
            </a:r>
            <a:r>
              <a:rPr lang="it-IT" sz="1800" baseline="-25000" dirty="0"/>
              <a:t>EDTA</a:t>
            </a:r>
            <a:r>
              <a:rPr lang="it-IT" sz="1800" baseline="30000" dirty="0"/>
              <a:t>4-</a:t>
            </a:r>
            <a:r>
              <a:rPr lang="it-IT" sz="1800" dirty="0"/>
              <a:t> = K</a:t>
            </a:r>
            <a:r>
              <a:rPr lang="it-IT" sz="1800" baseline="-25000" dirty="0"/>
              <a:t>a1</a:t>
            </a:r>
            <a:r>
              <a:rPr lang="it-IT" sz="1800" dirty="0"/>
              <a:t> K</a:t>
            </a:r>
            <a:r>
              <a:rPr lang="it-IT" sz="1800" baseline="-25000" dirty="0"/>
              <a:t>a2</a:t>
            </a:r>
            <a:r>
              <a:rPr lang="it-IT" sz="1800" dirty="0"/>
              <a:t> K</a:t>
            </a:r>
            <a:r>
              <a:rPr lang="it-IT" sz="1800" baseline="-25000" dirty="0"/>
              <a:t>a3</a:t>
            </a:r>
            <a:r>
              <a:rPr lang="it-IT" sz="1800" dirty="0"/>
              <a:t> K</a:t>
            </a:r>
            <a:r>
              <a:rPr lang="it-IT" sz="1800" baseline="-25000" dirty="0"/>
              <a:t>a4</a:t>
            </a:r>
            <a:r>
              <a:rPr lang="it-IT" sz="1800" dirty="0"/>
              <a:t> K</a:t>
            </a:r>
            <a:r>
              <a:rPr lang="it-IT" sz="1800" baseline="-25000" dirty="0"/>
              <a:t>a5</a:t>
            </a:r>
            <a:r>
              <a:rPr lang="it-IT" sz="1800" dirty="0"/>
              <a:t> K</a:t>
            </a:r>
            <a:r>
              <a:rPr lang="it-IT" sz="1800" baseline="-25000" dirty="0"/>
              <a:t>a6</a:t>
            </a:r>
            <a:r>
              <a:rPr lang="it-IT" sz="1800" dirty="0"/>
              <a:t> / [H</a:t>
            </a:r>
            <a:r>
              <a:rPr lang="it-IT" sz="1800" baseline="30000" dirty="0"/>
              <a:t>+</a:t>
            </a:r>
            <a:r>
              <a:rPr lang="it-IT" sz="1800" dirty="0"/>
              <a:t>]</a:t>
            </a:r>
            <a:r>
              <a:rPr lang="it-IT" sz="1800" baseline="30000" dirty="0"/>
              <a:t>6</a:t>
            </a:r>
            <a:r>
              <a:rPr lang="it-IT" sz="1800" dirty="0"/>
              <a:t> + K</a:t>
            </a:r>
            <a:r>
              <a:rPr lang="it-IT" sz="1800" baseline="-25000" dirty="0"/>
              <a:t>a1</a:t>
            </a:r>
            <a:r>
              <a:rPr lang="it-IT" sz="1800" dirty="0"/>
              <a:t>[H</a:t>
            </a:r>
            <a:r>
              <a:rPr lang="it-IT" sz="1800" baseline="30000" dirty="0"/>
              <a:t>+</a:t>
            </a:r>
            <a:r>
              <a:rPr lang="it-IT" sz="1800" dirty="0"/>
              <a:t>]</a:t>
            </a:r>
            <a:r>
              <a:rPr lang="it-IT" sz="1800" baseline="30000" dirty="0"/>
              <a:t>5</a:t>
            </a:r>
            <a:r>
              <a:rPr lang="it-IT" sz="1800" dirty="0"/>
              <a:t> +  K</a:t>
            </a:r>
            <a:r>
              <a:rPr lang="it-IT" sz="1800" baseline="-25000" dirty="0"/>
              <a:t>a1</a:t>
            </a:r>
            <a:r>
              <a:rPr lang="it-IT" sz="1800" dirty="0"/>
              <a:t>K</a:t>
            </a:r>
            <a:r>
              <a:rPr lang="it-IT" sz="1800" baseline="-25000" dirty="0"/>
              <a:t>a2</a:t>
            </a:r>
            <a:r>
              <a:rPr lang="it-IT" sz="1800" dirty="0"/>
              <a:t>[H</a:t>
            </a:r>
            <a:r>
              <a:rPr lang="it-IT" sz="1800" baseline="30000" dirty="0"/>
              <a:t>+</a:t>
            </a:r>
            <a:r>
              <a:rPr lang="it-IT" sz="1800" dirty="0"/>
              <a:t>]</a:t>
            </a:r>
            <a:r>
              <a:rPr lang="it-IT" sz="1800" baseline="30000" dirty="0"/>
              <a:t>4</a:t>
            </a:r>
            <a:r>
              <a:rPr lang="it-IT" sz="1800" dirty="0"/>
              <a:t> + K</a:t>
            </a:r>
            <a:r>
              <a:rPr lang="it-IT" sz="1800" baseline="-25000" dirty="0"/>
              <a:t>a1</a:t>
            </a:r>
            <a:r>
              <a:rPr lang="it-IT" sz="1800" dirty="0"/>
              <a:t>K</a:t>
            </a:r>
            <a:r>
              <a:rPr lang="it-IT" sz="1800" baseline="-25000" dirty="0"/>
              <a:t>a2</a:t>
            </a:r>
            <a:r>
              <a:rPr lang="it-IT" sz="1800" dirty="0"/>
              <a:t>K</a:t>
            </a:r>
            <a:r>
              <a:rPr lang="it-IT" sz="1800" baseline="-25000" dirty="0"/>
              <a:t>a3</a:t>
            </a:r>
            <a:r>
              <a:rPr lang="it-IT" sz="1800" dirty="0"/>
              <a:t>[H</a:t>
            </a:r>
            <a:r>
              <a:rPr lang="it-IT" sz="1800" baseline="30000" dirty="0"/>
              <a:t>+</a:t>
            </a:r>
            <a:r>
              <a:rPr lang="it-IT" sz="1800" dirty="0"/>
              <a:t>]</a:t>
            </a:r>
            <a:r>
              <a:rPr lang="it-IT" sz="1800" baseline="30000" dirty="0"/>
              <a:t>3</a:t>
            </a:r>
            <a:r>
              <a:rPr lang="it-IT" sz="1800" dirty="0"/>
              <a:t> + K</a:t>
            </a:r>
            <a:r>
              <a:rPr lang="it-IT" sz="1800" baseline="-25000" dirty="0"/>
              <a:t>a1</a:t>
            </a:r>
            <a:r>
              <a:rPr lang="it-IT" sz="1800" dirty="0"/>
              <a:t>K</a:t>
            </a:r>
            <a:r>
              <a:rPr lang="it-IT" sz="1800" baseline="-25000" dirty="0"/>
              <a:t>a2</a:t>
            </a:r>
            <a:r>
              <a:rPr lang="it-IT" sz="1800" dirty="0"/>
              <a:t>K</a:t>
            </a:r>
            <a:r>
              <a:rPr lang="it-IT" sz="1800" baseline="-25000" dirty="0"/>
              <a:t>a3</a:t>
            </a:r>
            <a:r>
              <a:rPr lang="it-IT" sz="1800" dirty="0"/>
              <a:t>K</a:t>
            </a:r>
            <a:r>
              <a:rPr lang="it-IT" sz="1800" baseline="-25000" dirty="0"/>
              <a:t>a4</a:t>
            </a:r>
            <a:r>
              <a:rPr lang="it-IT" sz="1800" dirty="0"/>
              <a:t>[H</a:t>
            </a:r>
            <a:r>
              <a:rPr lang="it-IT" sz="1800" baseline="30000" dirty="0"/>
              <a:t>+</a:t>
            </a:r>
            <a:r>
              <a:rPr lang="it-IT" sz="1800" dirty="0"/>
              <a:t>]</a:t>
            </a:r>
            <a:r>
              <a:rPr lang="it-IT" sz="1800" baseline="30000" dirty="0"/>
              <a:t>2</a:t>
            </a:r>
            <a:r>
              <a:rPr lang="it-IT" sz="1800" dirty="0"/>
              <a:t> + K</a:t>
            </a:r>
            <a:r>
              <a:rPr lang="it-IT" sz="1800" baseline="-25000" dirty="0"/>
              <a:t>a1</a:t>
            </a:r>
            <a:r>
              <a:rPr lang="it-IT" sz="1800" dirty="0"/>
              <a:t>K</a:t>
            </a:r>
            <a:r>
              <a:rPr lang="it-IT" sz="1800" baseline="-25000" dirty="0"/>
              <a:t>a2</a:t>
            </a:r>
            <a:r>
              <a:rPr lang="it-IT" sz="1800" dirty="0"/>
              <a:t>K</a:t>
            </a:r>
            <a:r>
              <a:rPr lang="it-IT" sz="1800" baseline="-25000" dirty="0"/>
              <a:t>a3</a:t>
            </a:r>
            <a:r>
              <a:rPr lang="it-IT" sz="1800" dirty="0"/>
              <a:t>K</a:t>
            </a:r>
            <a:r>
              <a:rPr lang="it-IT" sz="1800" baseline="-25000" dirty="0"/>
              <a:t>a4</a:t>
            </a:r>
            <a:r>
              <a:rPr lang="it-IT" sz="1800" dirty="0"/>
              <a:t>K</a:t>
            </a:r>
            <a:r>
              <a:rPr lang="it-IT" sz="1800" baseline="-25000" dirty="0"/>
              <a:t>a5</a:t>
            </a:r>
            <a:r>
              <a:rPr lang="it-IT" sz="1800" dirty="0"/>
              <a:t>[H</a:t>
            </a:r>
            <a:r>
              <a:rPr lang="it-IT" sz="1800" baseline="30000" dirty="0"/>
              <a:t>+</a:t>
            </a:r>
            <a:r>
              <a:rPr lang="it-IT" sz="1800" dirty="0"/>
              <a:t>] + </a:t>
            </a:r>
            <a:r>
              <a:rPr lang="it-IT" sz="1800" dirty="0" smtClean="0"/>
              <a:t>K</a:t>
            </a:r>
            <a:r>
              <a:rPr lang="it-IT" sz="1800" baseline="-25000" dirty="0" smtClean="0"/>
              <a:t>a1</a:t>
            </a:r>
            <a:r>
              <a:rPr lang="it-IT" sz="1800" dirty="0" smtClean="0"/>
              <a:t>K</a:t>
            </a:r>
            <a:r>
              <a:rPr lang="it-IT" sz="1800" baseline="-25000" dirty="0" smtClean="0"/>
              <a:t>a2</a:t>
            </a:r>
            <a:r>
              <a:rPr lang="it-IT" sz="1800" dirty="0" smtClean="0"/>
              <a:t>K</a:t>
            </a:r>
            <a:r>
              <a:rPr lang="it-IT" sz="1800" baseline="-25000" dirty="0" smtClean="0"/>
              <a:t>a3</a:t>
            </a:r>
            <a:r>
              <a:rPr lang="it-IT" sz="1800" dirty="0" smtClean="0"/>
              <a:t>K</a:t>
            </a:r>
            <a:r>
              <a:rPr lang="it-IT" sz="1800" baseline="-25000" dirty="0" smtClean="0"/>
              <a:t>a4</a:t>
            </a:r>
            <a:r>
              <a:rPr lang="it-IT" sz="1800" dirty="0" smtClean="0"/>
              <a:t>K</a:t>
            </a:r>
            <a:r>
              <a:rPr lang="it-IT" sz="1800" baseline="-25000" dirty="0" smtClean="0"/>
              <a:t>a5</a:t>
            </a:r>
            <a:r>
              <a:rPr lang="it-IT" sz="1800" dirty="0" smtClean="0"/>
              <a:t>K</a:t>
            </a:r>
            <a:r>
              <a:rPr lang="it-IT" sz="1800" baseline="-25000" dirty="0" smtClean="0"/>
              <a:t>a6</a:t>
            </a:r>
          </a:p>
          <a:p>
            <a:pPr marL="0" indent="17463">
              <a:buNone/>
            </a:pPr>
            <a:r>
              <a:rPr lang="it-IT" sz="1800" dirty="0" smtClean="0"/>
              <a:t>I valori di </a:t>
            </a:r>
            <a:r>
              <a:rPr lang="it-IT" sz="1800" dirty="0" err="1" smtClean="0"/>
              <a:t>K</a:t>
            </a:r>
            <a:r>
              <a:rPr lang="it-IT" sz="1800" baseline="-25000" dirty="0" err="1" smtClean="0"/>
              <a:t>ai</a:t>
            </a:r>
            <a:r>
              <a:rPr lang="it-IT" sz="1800" dirty="0" smtClean="0"/>
              <a:t> di tabella 9.7 e </a:t>
            </a:r>
          </a:p>
          <a:p>
            <a:pPr marL="0" indent="17463">
              <a:buNone/>
            </a:pPr>
            <a:r>
              <a:rPr lang="it-IT" sz="1800" dirty="0" smtClean="0"/>
              <a:t>[H</a:t>
            </a:r>
            <a:r>
              <a:rPr lang="it-IT" sz="1800" baseline="30000" dirty="0" smtClean="0"/>
              <a:t>+</a:t>
            </a:r>
            <a:r>
              <a:rPr lang="it-IT" sz="1800" dirty="0" smtClean="0"/>
              <a:t>] = 10</a:t>
            </a:r>
            <a:r>
              <a:rPr lang="it-IT" sz="1800" baseline="30000" dirty="0" smtClean="0"/>
              <a:t>-3,22</a:t>
            </a:r>
            <a:r>
              <a:rPr lang="it-IT" sz="1800" dirty="0" smtClean="0"/>
              <a:t> = 6,03 x 10</a:t>
            </a:r>
            <a:r>
              <a:rPr lang="it-IT" sz="1800" baseline="30000" dirty="0" smtClean="0"/>
              <a:t>-4</a:t>
            </a:r>
            <a:r>
              <a:rPr lang="it-IT" sz="1800" dirty="0" smtClean="0"/>
              <a:t> M</a:t>
            </a:r>
          </a:p>
          <a:p>
            <a:pPr marL="0" indent="17463">
              <a:buNone/>
            </a:pPr>
            <a:r>
              <a:rPr lang="it-IT" sz="1800" dirty="0" smtClean="0"/>
              <a:t>Si ricava </a:t>
            </a:r>
            <a:r>
              <a:rPr lang="el-GR" sz="1800" dirty="0"/>
              <a:t>α</a:t>
            </a:r>
            <a:r>
              <a:rPr lang="it-IT" sz="1800" baseline="-25000" dirty="0"/>
              <a:t>EDTA</a:t>
            </a:r>
            <a:r>
              <a:rPr lang="it-IT" sz="1800" baseline="30000" dirty="0"/>
              <a:t>4-</a:t>
            </a:r>
            <a:r>
              <a:rPr lang="it-IT" sz="1800" dirty="0"/>
              <a:t> = </a:t>
            </a:r>
            <a:r>
              <a:rPr lang="it-IT" sz="1800" dirty="0" smtClean="0"/>
              <a:t>9,5 x 10</a:t>
            </a:r>
            <a:r>
              <a:rPr lang="it-IT" sz="1800" baseline="30000" dirty="0" smtClean="0"/>
              <a:t>-11</a:t>
            </a:r>
          </a:p>
          <a:p>
            <a:pPr marL="0" indent="17463">
              <a:buNone/>
            </a:pPr>
            <a:r>
              <a:rPr lang="it-IT" sz="1800" dirty="0" smtClean="0"/>
              <a:t>Questo risultato indica che a </a:t>
            </a:r>
            <a:r>
              <a:rPr lang="it-IT" sz="1800" dirty="0" err="1" smtClean="0"/>
              <a:t>pH</a:t>
            </a:r>
            <a:r>
              <a:rPr lang="it-IT" sz="1800" dirty="0" smtClean="0"/>
              <a:t> 3,22 meno di 0.1 parti per miliardo di EDTA è presente nella forma tetrabasica.</a:t>
            </a:r>
            <a:endParaRPr lang="it-IT" sz="1800" dirty="0"/>
          </a:p>
        </p:txBody>
      </p:sp>
      <p:pic>
        <p:nvPicPr>
          <p:cNvPr id="4" name="Picture 3"/>
          <p:cNvPicPr>
            <a:picLocks noChangeAspect="1" noChangeArrowheads="1"/>
          </p:cNvPicPr>
          <p:nvPr/>
        </p:nvPicPr>
        <p:blipFill>
          <a:blip r:embed="rId2" cstate="print"/>
          <a:srcRect/>
          <a:stretch>
            <a:fillRect/>
          </a:stretch>
        </p:blipFill>
        <p:spPr bwMode="auto">
          <a:xfrm>
            <a:off x="75884" y="476672"/>
            <a:ext cx="4139177" cy="5594598"/>
          </a:xfrm>
          <a:prstGeom prst="rect">
            <a:avLst/>
          </a:prstGeom>
          <a:noFill/>
          <a:ln w="9525">
            <a:noFill/>
            <a:miter lim="800000"/>
            <a:headEnd/>
            <a:tailEnd/>
          </a:ln>
        </p:spPr>
      </p:pic>
      <p:sp>
        <p:nvSpPr>
          <p:cNvPr id="2" name="CasellaDiTesto 1"/>
          <p:cNvSpPr txBox="1"/>
          <p:nvPr/>
        </p:nvSpPr>
        <p:spPr>
          <a:xfrm>
            <a:off x="75885" y="6220216"/>
            <a:ext cx="9068116" cy="646331"/>
          </a:xfrm>
          <a:prstGeom prst="rect">
            <a:avLst/>
          </a:prstGeom>
          <a:noFill/>
        </p:spPr>
        <p:txBody>
          <a:bodyPr wrap="square" rtlCol="0">
            <a:spAutoFit/>
          </a:bodyPr>
          <a:lstStyle/>
          <a:p>
            <a:pPr indent="17463"/>
            <a:r>
              <a:rPr lang="it-IT" dirty="0"/>
              <a:t>La forma prevalente è quella </a:t>
            </a:r>
            <a:r>
              <a:rPr lang="it-IT" dirty="0" smtClean="0"/>
              <a:t>dibasica H</a:t>
            </a:r>
            <a:r>
              <a:rPr lang="it-IT" baseline="-25000" dirty="0" smtClean="0"/>
              <a:t>2</a:t>
            </a:r>
            <a:r>
              <a:rPr lang="it-IT" dirty="0" smtClean="0"/>
              <a:t>EDTA</a:t>
            </a:r>
            <a:r>
              <a:rPr lang="it-IT" baseline="30000" dirty="0" smtClean="0"/>
              <a:t>2-</a:t>
            </a:r>
            <a:r>
              <a:rPr lang="it-IT" dirty="0" smtClean="0"/>
              <a:t>, che rappresenta circa il 77% dell’EDTA a questi valori di </a:t>
            </a:r>
            <a:r>
              <a:rPr lang="it-IT" dirty="0" err="1" smtClean="0"/>
              <a:t>pH</a:t>
            </a:r>
            <a:r>
              <a:rPr lang="it-IT" dirty="0" smtClean="0"/>
              <a:t> (figura 9.7). </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066130"/>
          </a:xfrm>
        </p:spPr>
        <p:txBody>
          <a:bodyPr>
            <a:normAutofit/>
          </a:bodyPr>
          <a:lstStyle/>
          <a:p>
            <a:r>
              <a:rPr lang="it-IT" sz="3200" b="1" dirty="0" smtClean="0">
                <a:solidFill>
                  <a:schemeClr val="accent2"/>
                </a:solidFill>
              </a:rPr>
              <a:t>Trattamento delle reazioni collaterali</a:t>
            </a:r>
            <a:endParaRPr lang="it-IT" sz="3200" b="1" dirty="0">
              <a:solidFill>
                <a:schemeClr val="accent2"/>
              </a:solidFill>
            </a:endParaRPr>
          </a:p>
        </p:txBody>
      </p:sp>
      <p:sp>
        <p:nvSpPr>
          <p:cNvPr id="3" name="Segnaposto contenuto 2"/>
          <p:cNvSpPr>
            <a:spLocks noGrp="1"/>
          </p:cNvSpPr>
          <p:nvPr>
            <p:ph idx="1"/>
          </p:nvPr>
        </p:nvSpPr>
        <p:spPr>
          <a:xfrm>
            <a:off x="0" y="980728"/>
            <a:ext cx="9144000" cy="5877272"/>
          </a:xfrm>
        </p:spPr>
        <p:txBody>
          <a:bodyPr>
            <a:normAutofit/>
          </a:bodyPr>
          <a:lstStyle/>
          <a:p>
            <a:pPr marL="0" indent="0">
              <a:buNone/>
            </a:pPr>
            <a:r>
              <a:rPr lang="it-IT" sz="2000" dirty="0" smtClean="0"/>
              <a:t>La</a:t>
            </a:r>
            <a:r>
              <a:rPr lang="it-IT" sz="2000" dirty="0" smtClean="0">
                <a:solidFill>
                  <a:schemeClr val="accent1">
                    <a:lumMod val="60000"/>
                    <a:lumOff val="40000"/>
                  </a:schemeClr>
                </a:solidFill>
              </a:rPr>
              <a:t> costante di formazione  o di stabilità condizionale (</a:t>
            </a:r>
            <a:r>
              <a:rPr lang="it-IT" sz="2000" dirty="0" err="1" smtClean="0">
                <a:solidFill>
                  <a:schemeClr val="accent1">
                    <a:lumMod val="60000"/>
                    <a:lumOff val="40000"/>
                  </a:schemeClr>
                </a:solidFill>
              </a:rPr>
              <a:t>K</a:t>
            </a:r>
            <a:r>
              <a:rPr lang="it-IT" sz="2000" baseline="-25000" dirty="0" err="1" smtClean="0">
                <a:solidFill>
                  <a:schemeClr val="accent1">
                    <a:lumMod val="60000"/>
                    <a:lumOff val="40000"/>
                  </a:schemeClr>
                </a:solidFill>
              </a:rPr>
              <a:t>f</a:t>
            </a:r>
            <a:r>
              <a:rPr lang="it-IT" sz="2000" dirty="0" smtClean="0">
                <a:solidFill>
                  <a:schemeClr val="accent1">
                    <a:lumMod val="60000"/>
                    <a:lumOff val="40000"/>
                  </a:schemeClr>
                </a:solidFill>
              </a:rPr>
              <a:t>’) </a:t>
            </a:r>
            <a:r>
              <a:rPr lang="it-IT" sz="2000" dirty="0" smtClean="0"/>
              <a:t>è una costante di equilibrio che descrive la formazione di un complesso in determinate condizioni di reazione. Per esempio, serve per studiare l’effetto del </a:t>
            </a:r>
            <a:r>
              <a:rPr lang="it-IT" sz="2000" dirty="0" err="1" smtClean="0"/>
              <a:t>pH</a:t>
            </a:r>
            <a:r>
              <a:rPr lang="it-IT" sz="2000" dirty="0" smtClean="0"/>
              <a:t> sulla capacità dell’EDTA (e altri leganti con proprietà acido-base) di complessare uno ione metallico. In questo caso, sapendo che solo la forma tetrabasica  è in grado di legare in maniera apprezzabile uno ione metallico, possiamo scrivere </a:t>
            </a:r>
          </a:p>
          <a:p>
            <a:pPr marL="0" indent="0">
              <a:buNone/>
            </a:pPr>
            <a:r>
              <a:rPr lang="el-GR" sz="2000" dirty="0"/>
              <a:t>α</a:t>
            </a:r>
            <a:r>
              <a:rPr lang="it-IT" sz="2000" baseline="-25000" dirty="0"/>
              <a:t>EDTA</a:t>
            </a:r>
            <a:r>
              <a:rPr lang="it-IT" sz="2000" baseline="30000" dirty="0"/>
              <a:t>4-</a:t>
            </a:r>
            <a:r>
              <a:rPr lang="it-IT" sz="2000" dirty="0"/>
              <a:t> = </a:t>
            </a:r>
            <a:r>
              <a:rPr lang="it-IT" sz="2000" dirty="0" smtClean="0"/>
              <a:t>[EDTA</a:t>
            </a:r>
            <a:r>
              <a:rPr lang="it-IT" sz="2000" baseline="30000" dirty="0" smtClean="0"/>
              <a:t>4-</a:t>
            </a:r>
            <a:r>
              <a:rPr lang="it-IT" sz="2000" dirty="0" smtClean="0"/>
              <a:t>]/ C</a:t>
            </a:r>
            <a:r>
              <a:rPr lang="it-IT" sz="2000" baseline="-25000" dirty="0" smtClean="0"/>
              <a:t>EDTA</a:t>
            </a:r>
            <a:r>
              <a:rPr lang="it-IT" sz="2000" dirty="0"/>
              <a:t> </a:t>
            </a:r>
            <a:r>
              <a:rPr lang="it-IT" sz="2000" dirty="0" smtClean="0"/>
              <a:t>              ovvero       [</a:t>
            </a:r>
            <a:r>
              <a:rPr lang="it-IT" sz="2000" dirty="0"/>
              <a:t>EDTA</a:t>
            </a:r>
            <a:r>
              <a:rPr lang="it-IT" sz="2000" baseline="30000" dirty="0"/>
              <a:t>4-</a:t>
            </a:r>
            <a:r>
              <a:rPr lang="it-IT" sz="2000" dirty="0" smtClean="0"/>
              <a:t>] =  </a:t>
            </a:r>
            <a:r>
              <a:rPr lang="el-GR" sz="2000" dirty="0" smtClean="0"/>
              <a:t>α</a:t>
            </a:r>
            <a:r>
              <a:rPr lang="it-IT" sz="2000" baseline="-25000" dirty="0"/>
              <a:t>EDTA</a:t>
            </a:r>
            <a:r>
              <a:rPr lang="it-IT" sz="2000" baseline="30000" dirty="0"/>
              <a:t>4-</a:t>
            </a:r>
            <a:r>
              <a:rPr lang="it-IT" sz="2000" dirty="0"/>
              <a:t> </a:t>
            </a:r>
            <a:r>
              <a:rPr lang="it-IT" sz="2000" dirty="0" smtClean="0"/>
              <a:t>x  C</a:t>
            </a:r>
            <a:r>
              <a:rPr lang="it-IT" sz="2000" baseline="-25000" dirty="0" smtClean="0"/>
              <a:t>EDTA</a:t>
            </a:r>
            <a:r>
              <a:rPr lang="it-IT" sz="2000" dirty="0" smtClean="0"/>
              <a:t>    </a:t>
            </a:r>
          </a:p>
          <a:p>
            <a:pPr marL="0" indent="0">
              <a:buNone/>
            </a:pPr>
            <a:r>
              <a:rPr lang="it-IT" sz="2000" dirty="0" smtClean="0"/>
              <a:t>sostituendo nell’equazione</a:t>
            </a:r>
          </a:p>
          <a:p>
            <a:pPr marL="0" indent="0">
              <a:buNone/>
            </a:pPr>
            <a:endParaRPr lang="it-IT" sz="2000" dirty="0" smtClean="0"/>
          </a:p>
          <a:p>
            <a:pPr marL="0" indent="0">
              <a:buNone/>
            </a:pPr>
            <a:endParaRPr lang="it-IT" sz="2000" dirty="0" smtClean="0"/>
          </a:p>
          <a:p>
            <a:pPr marL="0" indent="0">
              <a:buNone/>
            </a:pPr>
            <a:endParaRPr lang="it-IT" sz="2000" dirty="0" smtClean="0"/>
          </a:p>
          <a:p>
            <a:pPr marL="0" indent="0" algn="just">
              <a:buNone/>
            </a:pPr>
            <a:r>
              <a:rPr lang="it-IT" sz="2000" dirty="0" smtClean="0"/>
              <a:t>Un vantaggio di utilizzare questa equazione è il fatto che essa rappresenta un’espressione d’equilibrio basata sulla concentrazione totale di EDTA, un dato solitamente noto. </a:t>
            </a:r>
          </a:p>
          <a:p>
            <a:pPr marL="0" indent="0" algn="just">
              <a:buNone/>
            </a:pPr>
            <a:r>
              <a:rPr lang="it-IT" sz="2000" dirty="0" smtClean="0"/>
              <a:t>Nel caso di Ni</a:t>
            </a:r>
            <a:r>
              <a:rPr lang="it-IT" sz="2000" baseline="30000" dirty="0" smtClean="0"/>
              <a:t>2+ </a:t>
            </a:r>
            <a:r>
              <a:rPr lang="it-IT" sz="2000" dirty="0" smtClean="0"/>
              <a:t>e NH</a:t>
            </a:r>
            <a:r>
              <a:rPr lang="it-IT" sz="2000" baseline="-25000" dirty="0" smtClean="0"/>
              <a:t>3</a:t>
            </a:r>
            <a:r>
              <a:rPr lang="it-IT" sz="2000" dirty="0" smtClean="0"/>
              <a:t> </a:t>
            </a:r>
          </a:p>
          <a:p>
            <a:pPr marL="0" indent="0" algn="just">
              <a:buNone/>
            </a:pPr>
            <a:r>
              <a:rPr lang="it-IT" sz="2000" dirty="0" smtClean="0"/>
              <a:t>                                                        dove </a:t>
            </a:r>
          </a:p>
          <a:p>
            <a:pPr marL="0" indent="0" algn="just">
              <a:buNone/>
            </a:pPr>
            <a:endParaRPr lang="it-IT" sz="2000" dirty="0" smtClean="0"/>
          </a:p>
          <a:p>
            <a:pPr marL="0" indent="0" algn="just">
              <a:buNone/>
            </a:pPr>
            <a:endParaRPr lang="it-IT" sz="2000" dirty="0" smtClean="0"/>
          </a:p>
          <a:p>
            <a:pPr marL="0" indent="0">
              <a:buNone/>
            </a:pPr>
            <a:endParaRPr lang="it-IT" sz="2000" dirty="0" smtClean="0"/>
          </a:p>
          <a:p>
            <a:pPr marL="0" indent="0">
              <a:buNone/>
            </a:pPr>
            <a:endParaRPr lang="it-IT" sz="2000" dirty="0" smtClean="0"/>
          </a:p>
          <a:p>
            <a:pPr marL="0" indent="0">
              <a:buNone/>
            </a:pPr>
            <a:endParaRPr lang="it-IT" sz="2000" dirty="0" smtClean="0"/>
          </a:p>
          <a:p>
            <a:pPr marL="0" indent="0">
              <a:buNone/>
            </a:pPr>
            <a:endParaRPr lang="it-IT" sz="2000" dirty="0" smtClean="0"/>
          </a:p>
          <a:p>
            <a:pPr marL="0" indent="0">
              <a:buNone/>
            </a:pPr>
            <a:endParaRPr lang="it-IT" sz="2000" dirty="0" smtClean="0"/>
          </a:p>
          <a:p>
            <a:pPr marL="0" indent="0">
              <a:buNone/>
            </a:pPr>
            <a:endParaRPr lang="it-IT" sz="2000" dirty="0"/>
          </a:p>
          <a:p>
            <a:pPr marL="0" indent="0">
              <a:buNone/>
            </a:pPr>
            <a:endParaRPr lang="it-IT" sz="2000" dirty="0" smtClean="0"/>
          </a:p>
          <a:p>
            <a:pPr marL="0" indent="0">
              <a:buNone/>
            </a:pPr>
            <a:endParaRPr lang="it-IT" sz="2000" dirty="0" smtClean="0"/>
          </a:p>
          <a:p>
            <a:pPr marL="0" indent="0">
              <a:buNone/>
            </a:pPr>
            <a:endParaRPr lang="it-IT" sz="2000" dirty="0"/>
          </a:p>
        </p:txBody>
      </p:sp>
      <p:graphicFrame>
        <p:nvGraphicFramePr>
          <p:cNvPr id="5" name="Oggetto 4"/>
          <p:cNvGraphicFramePr>
            <a:graphicFrameLocks noChangeAspect="1"/>
          </p:cNvGraphicFramePr>
          <p:nvPr>
            <p:extLst>
              <p:ext uri="{D42A27DB-BD31-4B8C-83A1-F6EECF244321}">
                <p14:modId xmlns:p14="http://schemas.microsoft.com/office/powerpoint/2010/main" val="585714711"/>
              </p:ext>
            </p:extLst>
          </p:nvPr>
        </p:nvGraphicFramePr>
        <p:xfrm>
          <a:off x="2660650" y="3852863"/>
          <a:ext cx="2711450" cy="620712"/>
        </p:xfrm>
        <a:graphic>
          <a:graphicData uri="http://schemas.openxmlformats.org/presentationml/2006/ole">
            <mc:AlternateContent xmlns:mc="http://schemas.openxmlformats.org/markup-compatibility/2006">
              <mc:Choice xmlns:v="urn:schemas-microsoft-com:vml" Requires="v">
                <p:oleObj spid="_x0000_s24659" name="Equazione" r:id="rId3" imgW="2044440" imgH="469800" progId="Equation.3">
                  <p:embed/>
                </p:oleObj>
              </mc:Choice>
              <mc:Fallback>
                <p:oleObj name="Equazione" r:id="rId3" imgW="2044440" imgH="469800" progId="Equation.3">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0650" y="3852863"/>
                        <a:ext cx="2711450" cy="620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ggetto 5"/>
          <p:cNvGraphicFramePr>
            <a:graphicFrameLocks noChangeAspect="1"/>
          </p:cNvGraphicFramePr>
          <p:nvPr>
            <p:extLst>
              <p:ext uri="{D42A27DB-BD31-4B8C-83A1-F6EECF244321}">
                <p14:modId xmlns:p14="http://schemas.microsoft.com/office/powerpoint/2010/main" val="558696346"/>
              </p:ext>
            </p:extLst>
          </p:nvPr>
        </p:nvGraphicFramePr>
        <p:xfrm>
          <a:off x="323528" y="3861048"/>
          <a:ext cx="1770063" cy="604838"/>
        </p:xfrm>
        <a:graphic>
          <a:graphicData uri="http://schemas.openxmlformats.org/presentationml/2006/ole">
            <mc:AlternateContent xmlns:mc="http://schemas.openxmlformats.org/markup-compatibility/2006">
              <mc:Choice xmlns:v="urn:schemas-microsoft-com:vml" Requires="v">
                <p:oleObj spid="_x0000_s24660" name="Equazione" r:id="rId5" imgW="1333440" imgH="457200" progId="Equation.3">
                  <p:embed/>
                </p:oleObj>
              </mc:Choice>
              <mc:Fallback>
                <p:oleObj name="Equazione" r:id="rId5" imgW="1333440" imgH="457200" progId="Equation.3">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8" y="3861048"/>
                        <a:ext cx="1770063"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97" name="Object 21"/>
          <p:cNvGraphicFramePr>
            <a:graphicFrameLocks noChangeAspect="1"/>
          </p:cNvGraphicFramePr>
          <p:nvPr/>
        </p:nvGraphicFramePr>
        <p:xfrm>
          <a:off x="323528" y="6093296"/>
          <a:ext cx="2341562" cy="655638"/>
        </p:xfrm>
        <a:graphic>
          <a:graphicData uri="http://schemas.openxmlformats.org/presentationml/2006/ole">
            <mc:AlternateContent xmlns:mc="http://schemas.openxmlformats.org/markup-compatibility/2006">
              <mc:Choice xmlns:v="urn:schemas-microsoft-com:vml" Requires="v">
                <p:oleObj spid="_x0000_s24661" name="Equazione" r:id="rId7" imgW="1765080" imgH="495000" progId="Equation.3">
                  <p:embed/>
                </p:oleObj>
              </mc:Choice>
              <mc:Fallback>
                <p:oleObj name="Equazione" r:id="rId7" imgW="1765080" imgH="495000" progId="Equation.3">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28" y="6093296"/>
                        <a:ext cx="2341562" cy="655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98" name="Object 22"/>
          <p:cNvGraphicFramePr>
            <a:graphicFrameLocks noChangeAspect="1"/>
          </p:cNvGraphicFramePr>
          <p:nvPr/>
        </p:nvGraphicFramePr>
        <p:xfrm>
          <a:off x="4986338" y="5934075"/>
          <a:ext cx="1801812" cy="688975"/>
        </p:xfrm>
        <a:graphic>
          <a:graphicData uri="http://schemas.openxmlformats.org/presentationml/2006/ole">
            <mc:AlternateContent xmlns:mc="http://schemas.openxmlformats.org/markup-compatibility/2006">
              <mc:Choice xmlns:v="urn:schemas-microsoft-com:vml" Requires="v">
                <p:oleObj spid="_x0000_s24662" name="Equazione" r:id="rId9" imgW="1358640" imgH="520560" progId="Equation.3">
                  <p:embed/>
                </p:oleObj>
              </mc:Choice>
              <mc:Fallback>
                <p:oleObj name="Equazione" r:id="rId9" imgW="1358640" imgH="520560" progId="Equation.3">
                  <p:embed/>
                  <p:pic>
                    <p:nvPicPr>
                      <p:cNvPr id="0"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86338" y="5934075"/>
                        <a:ext cx="1801812" cy="688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94925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0"/>
            <a:ext cx="8229600" cy="908720"/>
          </a:xfrm>
        </p:spPr>
        <p:txBody>
          <a:bodyPr>
            <a:normAutofit/>
          </a:bodyPr>
          <a:lstStyle/>
          <a:p>
            <a:r>
              <a:rPr lang="it-IT" sz="3200" dirty="0" smtClean="0">
                <a:solidFill>
                  <a:schemeClr val="accent2">
                    <a:lumMod val="75000"/>
                  </a:schemeClr>
                </a:solidFill>
              </a:rPr>
              <a:t>Previsione degli effetti di reazioni collaterali</a:t>
            </a:r>
            <a:endParaRPr lang="it-IT" sz="3200" dirty="0">
              <a:solidFill>
                <a:schemeClr val="accent2">
                  <a:lumMod val="75000"/>
                </a:schemeClr>
              </a:solidFill>
            </a:endParaRPr>
          </a:p>
        </p:txBody>
      </p:sp>
      <p:sp>
        <p:nvSpPr>
          <p:cNvPr id="3" name="Segnaposto contenuto 2"/>
          <p:cNvSpPr>
            <a:spLocks noGrp="1"/>
          </p:cNvSpPr>
          <p:nvPr>
            <p:ph idx="1"/>
          </p:nvPr>
        </p:nvSpPr>
        <p:spPr>
          <a:xfrm>
            <a:off x="0" y="980728"/>
            <a:ext cx="9144000" cy="2160240"/>
          </a:xfrm>
        </p:spPr>
        <p:txBody>
          <a:bodyPr>
            <a:normAutofit/>
          </a:bodyPr>
          <a:lstStyle/>
          <a:p>
            <a:pPr marL="0" indent="15875">
              <a:buNone/>
            </a:pPr>
            <a:r>
              <a:rPr lang="it-IT" sz="2000" dirty="0" smtClean="0"/>
              <a:t>L’equazione                                                       tiene conto dell’</a:t>
            </a:r>
            <a:r>
              <a:rPr lang="it-IT" sz="2000" dirty="0" err="1" smtClean="0"/>
              <a:t>inflenza</a:t>
            </a:r>
            <a:r>
              <a:rPr lang="it-IT" sz="2000" dirty="0" smtClean="0"/>
              <a:t> del pH, ma non di </a:t>
            </a:r>
          </a:p>
          <a:p>
            <a:pPr marL="0" indent="15875">
              <a:buNone/>
            </a:pPr>
            <a:endParaRPr lang="it-IT" sz="2000" dirty="0" smtClean="0"/>
          </a:p>
          <a:p>
            <a:pPr marL="0" indent="15875">
              <a:buNone/>
            </a:pPr>
            <a:r>
              <a:rPr lang="it-IT" sz="2000" dirty="0" smtClean="0"/>
              <a:t>altre reazioni collaterali. Un esempio è la reazione di complessazione che si verifica a valori elevati di pH tra il Ca</a:t>
            </a:r>
            <a:r>
              <a:rPr lang="it-IT" sz="2000" baseline="30000" dirty="0" smtClean="0"/>
              <a:t>2+</a:t>
            </a:r>
            <a:r>
              <a:rPr lang="it-IT" sz="2000" dirty="0" smtClean="0"/>
              <a:t> e ioni OH</a:t>
            </a:r>
            <a:r>
              <a:rPr lang="it-IT" sz="2000" baseline="30000" dirty="0" smtClean="0"/>
              <a:t>-</a:t>
            </a:r>
            <a:r>
              <a:rPr lang="it-IT" sz="2000" dirty="0" smtClean="0"/>
              <a:t> (questo legante compete con l’EDTA a questi valori di pH):            Ca</a:t>
            </a:r>
            <a:r>
              <a:rPr lang="it-IT" sz="2000" baseline="30000" dirty="0" smtClean="0"/>
              <a:t>2+ </a:t>
            </a:r>
            <a:r>
              <a:rPr lang="it-IT" sz="2000" dirty="0" smtClean="0"/>
              <a:t>+ OH</a:t>
            </a:r>
            <a:r>
              <a:rPr lang="it-IT" sz="2000" baseline="30000" dirty="0" smtClean="0"/>
              <a:t>-</a:t>
            </a:r>
            <a:r>
              <a:rPr lang="it-IT" sz="2000" dirty="0" smtClean="0"/>
              <a:t> ↔ </a:t>
            </a:r>
            <a:r>
              <a:rPr lang="it-IT" sz="2000" dirty="0" err="1" smtClean="0"/>
              <a:t>CaOH</a:t>
            </a:r>
            <a:r>
              <a:rPr lang="it-IT" sz="2000" baseline="30000" dirty="0" err="1" smtClean="0"/>
              <a:t>+</a:t>
            </a:r>
            <a:r>
              <a:rPr lang="it-IT" sz="2000" dirty="0" smtClean="0"/>
              <a:t>        con   </a:t>
            </a:r>
            <a:r>
              <a:rPr lang="it-IT" sz="2000" dirty="0" err="1" smtClean="0"/>
              <a:t>K</a:t>
            </a:r>
            <a:r>
              <a:rPr lang="it-IT" sz="2000" baseline="-25000" dirty="0" err="1" smtClean="0"/>
              <a:t>f</a:t>
            </a:r>
            <a:r>
              <a:rPr lang="it-IT" sz="2000" baseline="-25000" dirty="0" smtClean="0"/>
              <a:t>, </a:t>
            </a:r>
            <a:r>
              <a:rPr lang="it-IT" sz="2000" baseline="-25000" dirty="0" err="1" smtClean="0"/>
              <a:t>CaOH</a:t>
            </a:r>
            <a:r>
              <a:rPr lang="it-IT" sz="2000" baseline="30000" dirty="0" err="1" smtClean="0"/>
              <a:t>+</a:t>
            </a:r>
            <a:r>
              <a:rPr lang="it-IT" sz="2000" dirty="0" smtClean="0"/>
              <a:t> = 2.0 x 10</a:t>
            </a:r>
            <a:r>
              <a:rPr lang="it-IT" sz="2000" baseline="30000" dirty="0" smtClean="0"/>
              <a:t>1</a:t>
            </a:r>
            <a:r>
              <a:rPr lang="it-IT" sz="2000" dirty="0" smtClean="0"/>
              <a:t>     </a:t>
            </a:r>
            <a:r>
              <a:rPr lang="it-IT" sz="2000" dirty="0" err="1" smtClean="0"/>
              <a:t>eq</a:t>
            </a:r>
            <a:r>
              <a:rPr lang="it-IT" sz="2000" dirty="0" smtClean="0"/>
              <a:t>.(1)</a:t>
            </a:r>
          </a:p>
          <a:p>
            <a:pPr marL="0" indent="15875">
              <a:buNone/>
            </a:pPr>
            <a:r>
              <a:rPr lang="it-IT" sz="2000" dirty="0" smtClean="0"/>
              <a:t>Un’altra possibile reazione collaterale è quella tra EDTA</a:t>
            </a:r>
            <a:r>
              <a:rPr lang="it-IT" sz="2000" baseline="30000" dirty="0" smtClean="0"/>
              <a:t>4-</a:t>
            </a:r>
            <a:r>
              <a:rPr lang="it-IT" sz="2000" dirty="0" smtClean="0"/>
              <a:t>, Ca</a:t>
            </a:r>
            <a:r>
              <a:rPr lang="it-IT" sz="2000" baseline="30000" dirty="0" smtClean="0"/>
              <a:t>2+</a:t>
            </a:r>
            <a:r>
              <a:rPr lang="it-IT" sz="2000" dirty="0" smtClean="0"/>
              <a:t>, e </a:t>
            </a:r>
            <a:r>
              <a:rPr lang="it-IT" sz="2000" dirty="0" err="1" smtClean="0"/>
              <a:t>H</a:t>
            </a:r>
            <a:r>
              <a:rPr lang="it-IT" sz="2000" baseline="30000" dirty="0" err="1" smtClean="0"/>
              <a:t>+</a:t>
            </a:r>
            <a:r>
              <a:rPr lang="it-IT" sz="2000" dirty="0" smtClean="0"/>
              <a:t>. </a:t>
            </a:r>
            <a:endParaRPr lang="it-IT" sz="2000" dirty="0"/>
          </a:p>
        </p:txBody>
      </p:sp>
      <p:graphicFrame>
        <p:nvGraphicFramePr>
          <p:cNvPr id="37892" name="Object 4"/>
          <p:cNvGraphicFramePr>
            <a:graphicFrameLocks noChangeAspect="1"/>
          </p:cNvGraphicFramePr>
          <p:nvPr/>
        </p:nvGraphicFramePr>
        <p:xfrm>
          <a:off x="1547664" y="908720"/>
          <a:ext cx="2711450" cy="620712"/>
        </p:xfrm>
        <a:graphic>
          <a:graphicData uri="http://schemas.openxmlformats.org/presentationml/2006/ole">
            <mc:AlternateContent xmlns:mc="http://schemas.openxmlformats.org/markup-compatibility/2006">
              <mc:Choice xmlns:v="urn:schemas-microsoft-com:vml" Requires="v">
                <p:oleObj spid="_x0000_s37925" name="Equazione" r:id="rId3" imgW="2044440" imgH="469800" progId="Equation.3">
                  <p:embed/>
                </p:oleObj>
              </mc:Choice>
              <mc:Fallback>
                <p:oleObj name="Equazione" r:id="rId3" imgW="2044440" imgH="4698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664" y="908720"/>
                        <a:ext cx="2711450" cy="620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6" name="Gruppo 15"/>
          <p:cNvGrpSpPr/>
          <p:nvPr/>
        </p:nvGrpSpPr>
        <p:grpSpPr>
          <a:xfrm>
            <a:off x="251520" y="3212976"/>
            <a:ext cx="3129286" cy="369332"/>
            <a:chOff x="251520" y="3212976"/>
            <a:chExt cx="3129286" cy="369332"/>
          </a:xfrm>
        </p:grpSpPr>
        <p:sp>
          <p:nvSpPr>
            <p:cNvPr id="6" name="Rettangolo 5"/>
            <p:cNvSpPr/>
            <p:nvPr/>
          </p:nvSpPr>
          <p:spPr>
            <a:xfrm>
              <a:off x="251520" y="3212976"/>
              <a:ext cx="1504194" cy="369332"/>
            </a:xfrm>
            <a:prstGeom prst="rect">
              <a:avLst/>
            </a:prstGeom>
          </p:spPr>
          <p:txBody>
            <a:bodyPr wrap="none">
              <a:spAutoFit/>
            </a:bodyPr>
            <a:lstStyle/>
            <a:p>
              <a:r>
                <a:rPr lang="it-IT" dirty="0" smtClean="0"/>
                <a:t>CaEDTA</a:t>
              </a:r>
              <a:r>
                <a:rPr lang="it-IT" baseline="30000" dirty="0" smtClean="0"/>
                <a:t>2-</a:t>
              </a:r>
              <a:r>
                <a:rPr lang="it-IT" dirty="0" smtClean="0"/>
                <a:t> + </a:t>
              </a:r>
              <a:r>
                <a:rPr lang="it-IT" dirty="0" err="1" smtClean="0"/>
                <a:t>H</a:t>
              </a:r>
              <a:r>
                <a:rPr lang="it-IT" baseline="30000" dirty="0" err="1" smtClean="0"/>
                <a:t>+</a:t>
              </a:r>
              <a:endParaRPr lang="it-IT" baseline="30000" dirty="0"/>
            </a:p>
          </p:txBody>
        </p:sp>
        <p:grpSp>
          <p:nvGrpSpPr>
            <p:cNvPr id="14" name="Gruppo 13"/>
            <p:cNvGrpSpPr/>
            <p:nvPr/>
          </p:nvGrpSpPr>
          <p:grpSpPr>
            <a:xfrm>
              <a:off x="1691680" y="3356992"/>
              <a:ext cx="504056" cy="72008"/>
              <a:chOff x="3419872" y="3356992"/>
              <a:chExt cx="504056" cy="72008"/>
            </a:xfrm>
          </p:grpSpPr>
          <p:cxnSp>
            <p:nvCxnSpPr>
              <p:cNvPr id="9" name="Connettore 2 8"/>
              <p:cNvCxnSpPr/>
              <p:nvPr/>
            </p:nvCxnSpPr>
            <p:spPr>
              <a:xfrm>
                <a:off x="3491880" y="3356992"/>
                <a:ext cx="43204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ttore 2 10"/>
              <p:cNvCxnSpPr/>
              <p:nvPr/>
            </p:nvCxnSpPr>
            <p:spPr>
              <a:xfrm flipH="1">
                <a:off x="3419872" y="3429000"/>
                <a:ext cx="43204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3" name="Rettangolo 12"/>
            <p:cNvSpPr/>
            <p:nvPr/>
          </p:nvSpPr>
          <p:spPr>
            <a:xfrm>
              <a:off x="2267744" y="3212976"/>
              <a:ext cx="1113062" cy="369332"/>
            </a:xfrm>
            <a:prstGeom prst="rect">
              <a:avLst/>
            </a:prstGeom>
          </p:spPr>
          <p:txBody>
            <a:bodyPr wrap="none">
              <a:spAutoFit/>
            </a:bodyPr>
            <a:lstStyle/>
            <a:p>
              <a:r>
                <a:rPr lang="it-IT" dirty="0" err="1" smtClean="0"/>
                <a:t>CaHEDTA</a:t>
              </a:r>
              <a:r>
                <a:rPr lang="it-IT" baseline="30000" dirty="0" err="1" smtClean="0"/>
                <a:t>-</a:t>
              </a:r>
              <a:endParaRPr lang="it-IT" baseline="30000" dirty="0"/>
            </a:p>
          </p:txBody>
        </p:sp>
      </p:grpSp>
      <p:sp>
        <p:nvSpPr>
          <p:cNvPr id="17" name="CasellaDiTesto 16"/>
          <p:cNvSpPr txBox="1"/>
          <p:nvPr/>
        </p:nvSpPr>
        <p:spPr>
          <a:xfrm>
            <a:off x="3995936" y="3212976"/>
            <a:ext cx="3080843" cy="369332"/>
          </a:xfrm>
          <a:prstGeom prst="rect">
            <a:avLst/>
          </a:prstGeom>
          <a:noFill/>
        </p:spPr>
        <p:txBody>
          <a:bodyPr wrap="none" rtlCol="0">
            <a:spAutoFit/>
          </a:bodyPr>
          <a:lstStyle/>
          <a:p>
            <a:r>
              <a:rPr lang="it-IT" dirty="0" err="1" smtClean="0"/>
              <a:t>K</a:t>
            </a:r>
            <a:r>
              <a:rPr lang="it-IT" baseline="-25000" dirty="0" err="1" smtClean="0"/>
              <a:t>f</a:t>
            </a:r>
            <a:r>
              <a:rPr lang="it-IT" baseline="-25000" dirty="0" smtClean="0"/>
              <a:t>,</a:t>
            </a:r>
            <a:r>
              <a:rPr lang="it-IT" baseline="-25000" dirty="0" err="1" smtClean="0"/>
              <a:t>CaHEDTA</a:t>
            </a:r>
            <a:r>
              <a:rPr lang="it-IT" dirty="0" err="1" smtClean="0"/>
              <a:t>-</a:t>
            </a:r>
            <a:r>
              <a:rPr lang="it-IT" dirty="0" smtClean="0"/>
              <a:t> = 1.3 x 10</a:t>
            </a:r>
            <a:r>
              <a:rPr lang="it-IT" baseline="30000" dirty="0" smtClean="0"/>
              <a:t>3</a:t>
            </a:r>
            <a:r>
              <a:rPr lang="it-IT" dirty="0" smtClean="0"/>
              <a:t>         </a:t>
            </a:r>
            <a:r>
              <a:rPr lang="it-IT" dirty="0" err="1" smtClean="0"/>
              <a:t>eq</a:t>
            </a:r>
            <a:r>
              <a:rPr lang="it-IT" dirty="0" smtClean="0"/>
              <a:t>.(2)</a:t>
            </a:r>
            <a:endParaRPr lang="it-IT" dirty="0"/>
          </a:p>
        </p:txBody>
      </p:sp>
      <p:sp>
        <p:nvSpPr>
          <p:cNvPr id="18" name="CasellaDiTesto 17"/>
          <p:cNvSpPr txBox="1"/>
          <p:nvPr/>
        </p:nvSpPr>
        <p:spPr>
          <a:xfrm>
            <a:off x="0" y="3645024"/>
            <a:ext cx="9144000" cy="923330"/>
          </a:xfrm>
          <a:prstGeom prst="rect">
            <a:avLst/>
          </a:prstGeom>
          <a:noFill/>
        </p:spPr>
        <p:txBody>
          <a:bodyPr wrap="square" rtlCol="0">
            <a:spAutoFit/>
          </a:bodyPr>
          <a:lstStyle/>
          <a:p>
            <a:r>
              <a:rPr lang="it-IT" dirty="0" smtClean="0"/>
              <a:t>Per valutare l’effetto globale del pH su questi diversi processi si deve utilizzare una costante condizionale. Per prendere in considerazione tutte queste reazioni, occorre scrivere un’espressione di equilibrio per il legame tra EDTA</a:t>
            </a:r>
            <a:r>
              <a:rPr lang="it-IT" baseline="30000" dirty="0" smtClean="0"/>
              <a:t>4-</a:t>
            </a:r>
            <a:r>
              <a:rPr lang="it-IT" dirty="0" smtClean="0"/>
              <a:t> e Ca</a:t>
            </a:r>
            <a:r>
              <a:rPr lang="it-IT" baseline="30000" dirty="0" smtClean="0"/>
              <a:t>2+</a:t>
            </a:r>
            <a:r>
              <a:rPr lang="it-IT" dirty="0" smtClean="0"/>
              <a:t>:</a:t>
            </a:r>
          </a:p>
        </p:txBody>
      </p:sp>
      <p:graphicFrame>
        <p:nvGraphicFramePr>
          <p:cNvPr id="19" name="Oggetto 18"/>
          <p:cNvGraphicFramePr>
            <a:graphicFrameLocks noChangeAspect="1"/>
          </p:cNvGraphicFramePr>
          <p:nvPr/>
        </p:nvGraphicFramePr>
        <p:xfrm>
          <a:off x="298450" y="4724400"/>
          <a:ext cx="4965700" cy="720725"/>
        </p:xfrm>
        <a:graphic>
          <a:graphicData uri="http://schemas.openxmlformats.org/presentationml/2006/ole">
            <mc:AlternateContent xmlns:mc="http://schemas.openxmlformats.org/markup-compatibility/2006">
              <mc:Choice xmlns:v="urn:schemas-microsoft-com:vml" Requires="v">
                <p:oleObj spid="_x0000_s37926" name="Equazione" r:id="rId5" imgW="3327120" imgH="482400" progId="Equation.3">
                  <p:embed/>
                </p:oleObj>
              </mc:Choice>
              <mc:Fallback>
                <p:oleObj name="Equazione" r:id="rId5" imgW="3327120" imgH="4824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450" y="4724400"/>
                        <a:ext cx="4965700"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Rettangolo 19"/>
          <p:cNvSpPr/>
          <p:nvPr/>
        </p:nvSpPr>
        <p:spPr>
          <a:xfrm>
            <a:off x="0" y="5589240"/>
            <a:ext cx="9144000" cy="1200329"/>
          </a:xfrm>
          <a:prstGeom prst="rect">
            <a:avLst/>
          </a:prstGeom>
        </p:spPr>
        <p:txBody>
          <a:bodyPr wrap="square">
            <a:spAutoFit/>
          </a:bodyPr>
          <a:lstStyle/>
          <a:p>
            <a:r>
              <a:rPr lang="el-GR" dirty="0" smtClean="0"/>
              <a:t>α</a:t>
            </a:r>
            <a:r>
              <a:rPr lang="it-IT" baseline="-25000" dirty="0" smtClean="0"/>
              <a:t>EDTA</a:t>
            </a:r>
            <a:r>
              <a:rPr lang="it-IT" baseline="30000" dirty="0" smtClean="0"/>
              <a:t>4-</a:t>
            </a:r>
            <a:r>
              <a:rPr lang="it-IT" dirty="0" smtClean="0"/>
              <a:t> = [</a:t>
            </a:r>
            <a:r>
              <a:rPr lang="it-IT" dirty="0" err="1" smtClean="0"/>
              <a:t>EDTA</a:t>
            </a:r>
            <a:r>
              <a:rPr lang="it-IT" baseline="30000" dirty="0" err="1" smtClean="0"/>
              <a:t>4-</a:t>
            </a:r>
            <a:r>
              <a:rPr lang="it-IT" dirty="0" smtClean="0"/>
              <a:t>]/ C</a:t>
            </a:r>
            <a:r>
              <a:rPr lang="it-IT" baseline="-25000" dirty="0" smtClean="0"/>
              <a:t>EDTA</a:t>
            </a:r>
            <a:r>
              <a:rPr lang="it-IT" dirty="0" smtClean="0"/>
              <a:t>;        </a:t>
            </a:r>
            <a:r>
              <a:rPr lang="it-IT" dirty="0" err="1" smtClean="0"/>
              <a:t>C</a:t>
            </a:r>
            <a:r>
              <a:rPr lang="it-IT" baseline="-25000" dirty="0" err="1" smtClean="0"/>
              <a:t>Ca</a:t>
            </a:r>
            <a:r>
              <a:rPr lang="it-IT" dirty="0" smtClean="0"/>
              <a:t> = [Ca</a:t>
            </a:r>
            <a:r>
              <a:rPr lang="it-IT" baseline="30000" dirty="0" smtClean="0"/>
              <a:t>2+</a:t>
            </a:r>
            <a:r>
              <a:rPr lang="it-IT" dirty="0" smtClean="0"/>
              <a:t>] + [</a:t>
            </a:r>
            <a:r>
              <a:rPr lang="it-IT" dirty="0" err="1" smtClean="0"/>
              <a:t>CaOH</a:t>
            </a:r>
            <a:r>
              <a:rPr lang="it-IT" baseline="30000" dirty="0" err="1" smtClean="0"/>
              <a:t>-</a:t>
            </a:r>
            <a:r>
              <a:rPr lang="it-IT" dirty="0" smtClean="0"/>
              <a:t>];     </a:t>
            </a:r>
            <a:r>
              <a:rPr lang="it-IT" dirty="0" err="1" smtClean="0"/>
              <a:t>C</a:t>
            </a:r>
            <a:r>
              <a:rPr lang="it-IT" baseline="-25000" dirty="0" err="1" smtClean="0"/>
              <a:t>CaEDTA</a:t>
            </a:r>
            <a:r>
              <a:rPr lang="it-IT" dirty="0" smtClean="0"/>
              <a:t> = [CaEDTA</a:t>
            </a:r>
            <a:r>
              <a:rPr lang="it-IT" baseline="30000" dirty="0" smtClean="0"/>
              <a:t>2-</a:t>
            </a:r>
            <a:r>
              <a:rPr lang="it-IT" dirty="0" smtClean="0"/>
              <a:t>] + [</a:t>
            </a:r>
            <a:r>
              <a:rPr lang="it-IT" dirty="0" err="1" smtClean="0"/>
              <a:t>CaHEDTA</a:t>
            </a:r>
            <a:r>
              <a:rPr lang="it-IT" baseline="30000" dirty="0" err="1" smtClean="0"/>
              <a:t>-</a:t>
            </a:r>
            <a:r>
              <a:rPr lang="it-IT" dirty="0" smtClean="0"/>
              <a:t>]</a:t>
            </a:r>
          </a:p>
          <a:p>
            <a:r>
              <a:rPr lang="it-IT" dirty="0" smtClean="0"/>
              <a:t>Queste espressioni di bilancio di massa possono a loro volta essere combinate con le espressioni di equilibrio (1) e (2) per dare le formule di calcolo di </a:t>
            </a:r>
            <a:r>
              <a:rPr lang="el-GR" dirty="0" smtClean="0"/>
              <a:t>α</a:t>
            </a:r>
            <a:r>
              <a:rPr lang="it-IT" baseline="-25000" dirty="0" smtClean="0"/>
              <a:t>Ca</a:t>
            </a:r>
            <a:r>
              <a:rPr lang="it-IT" baseline="30000" dirty="0" smtClean="0"/>
              <a:t>2+</a:t>
            </a:r>
            <a:r>
              <a:rPr lang="it-IT" dirty="0" smtClean="0"/>
              <a:t> e </a:t>
            </a:r>
            <a:r>
              <a:rPr lang="el-GR" dirty="0" smtClean="0"/>
              <a:t>α</a:t>
            </a:r>
            <a:r>
              <a:rPr lang="it-IT" baseline="-25000" dirty="0" smtClean="0"/>
              <a:t>CaEDTA</a:t>
            </a:r>
            <a:r>
              <a:rPr lang="it-IT" baseline="30000" dirty="0" smtClean="0"/>
              <a:t>2-</a:t>
            </a:r>
            <a:r>
              <a:rPr lang="it-IT" dirty="0" smtClean="0"/>
              <a:t>, correlate alle concentrazioni </a:t>
            </a:r>
            <a:r>
              <a:rPr lang="it-IT" dirty="0" err="1" smtClean="0"/>
              <a:t>idrogenioniche</a:t>
            </a:r>
            <a:r>
              <a:rPr lang="it-IT" dirty="0" smtClean="0"/>
              <a:t> e quindi al pH.</a:t>
            </a:r>
            <a:endParaRPr lang="it-IT" dirty="0"/>
          </a:p>
        </p:txBody>
      </p:sp>
      <p:sp>
        <p:nvSpPr>
          <p:cNvPr id="21" name="CasellaDiTesto 20"/>
          <p:cNvSpPr txBox="1"/>
          <p:nvPr/>
        </p:nvSpPr>
        <p:spPr>
          <a:xfrm>
            <a:off x="5580112" y="4869160"/>
            <a:ext cx="731098" cy="369332"/>
          </a:xfrm>
          <a:prstGeom prst="rect">
            <a:avLst/>
          </a:prstGeom>
          <a:noFill/>
        </p:spPr>
        <p:txBody>
          <a:bodyPr wrap="none" rtlCol="0">
            <a:spAutoFit/>
          </a:bodyPr>
          <a:lstStyle/>
          <a:p>
            <a:r>
              <a:rPr lang="it-IT" dirty="0" err="1" smtClean="0"/>
              <a:t>eq</a:t>
            </a:r>
            <a:r>
              <a:rPr lang="it-IT" dirty="0" smtClean="0"/>
              <a:t>.(3)</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noChangeAspect="1"/>
          </p:cNvGraphicFramePr>
          <p:nvPr>
            <p:ph idx="1"/>
          </p:nvPr>
        </p:nvGraphicFramePr>
        <p:xfrm>
          <a:off x="4379913" y="2060575"/>
          <a:ext cx="381000" cy="720725"/>
        </p:xfrm>
        <a:graphic>
          <a:graphicData uri="http://schemas.openxmlformats.org/presentationml/2006/ole">
            <mc:AlternateContent xmlns:mc="http://schemas.openxmlformats.org/markup-compatibility/2006">
              <mc:Choice xmlns:v="urn:schemas-microsoft-com:vml" Requires="v">
                <p:oleObj spid="_x0000_s38978" name="Equazione" r:id="rId3" imgW="114120" imgH="215640" progId="Equation.3">
                  <p:embed/>
                </p:oleObj>
              </mc:Choice>
              <mc:Fallback>
                <p:oleObj name="Equazione" r:id="rId3" imgW="114120" imgH="215640" progId="Equation.3">
                  <p:embed/>
                  <p:pic>
                    <p:nvPicPr>
                      <p:cNvPr id="0" name="Segnaposto contenuto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9913" y="2060575"/>
                        <a:ext cx="381000"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ggetto 6"/>
          <p:cNvGraphicFramePr>
            <a:graphicFrameLocks noChangeAspect="1"/>
          </p:cNvGraphicFramePr>
          <p:nvPr/>
        </p:nvGraphicFramePr>
        <p:xfrm>
          <a:off x="107504" y="260648"/>
          <a:ext cx="3131840" cy="867279"/>
        </p:xfrm>
        <a:graphic>
          <a:graphicData uri="http://schemas.openxmlformats.org/presentationml/2006/ole">
            <mc:AlternateContent xmlns:mc="http://schemas.openxmlformats.org/markup-compatibility/2006">
              <mc:Choice xmlns:v="urn:schemas-microsoft-com:vml" Requires="v">
                <p:oleObj spid="_x0000_s38979" name="Equazione" r:id="rId5" imgW="1650960" imgH="457200" progId="Equation.3">
                  <p:embed/>
                </p:oleObj>
              </mc:Choice>
              <mc:Fallback>
                <p:oleObj name="Equazione" r:id="rId5" imgW="165096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504" y="260648"/>
                        <a:ext cx="3131840" cy="867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6" name="Object 4"/>
          <p:cNvGraphicFramePr>
            <a:graphicFrameLocks noChangeAspect="1"/>
          </p:cNvGraphicFramePr>
          <p:nvPr/>
        </p:nvGraphicFramePr>
        <p:xfrm>
          <a:off x="4427984" y="188640"/>
          <a:ext cx="3927475" cy="936625"/>
        </p:xfrm>
        <a:graphic>
          <a:graphicData uri="http://schemas.openxmlformats.org/presentationml/2006/ole">
            <mc:AlternateContent xmlns:mc="http://schemas.openxmlformats.org/markup-compatibility/2006">
              <mc:Choice xmlns:v="urn:schemas-microsoft-com:vml" Requires="v">
                <p:oleObj spid="_x0000_s38980" name="Equazione" r:id="rId7" imgW="1917360" imgH="457200" progId="Equation.3">
                  <p:embed/>
                </p:oleObj>
              </mc:Choice>
              <mc:Fallback>
                <p:oleObj name="Equazione" r:id="rId7" imgW="1917360" imgH="457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7984" y="188640"/>
                        <a:ext cx="392747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CasellaDiTesto 7"/>
          <p:cNvSpPr txBox="1"/>
          <p:nvPr/>
        </p:nvSpPr>
        <p:spPr>
          <a:xfrm>
            <a:off x="3275856" y="476672"/>
            <a:ext cx="737702" cy="369332"/>
          </a:xfrm>
          <a:prstGeom prst="rect">
            <a:avLst/>
          </a:prstGeom>
          <a:noFill/>
        </p:spPr>
        <p:txBody>
          <a:bodyPr wrap="none" rtlCol="0">
            <a:spAutoFit/>
          </a:bodyPr>
          <a:lstStyle/>
          <a:p>
            <a:r>
              <a:rPr lang="it-IT" dirty="0" err="1" smtClean="0"/>
              <a:t>eq</a:t>
            </a:r>
            <a:r>
              <a:rPr lang="it-IT" dirty="0" smtClean="0"/>
              <a:t>.(4)</a:t>
            </a:r>
            <a:endParaRPr lang="it-IT" dirty="0"/>
          </a:p>
        </p:txBody>
      </p:sp>
      <p:sp>
        <p:nvSpPr>
          <p:cNvPr id="9" name="CasellaDiTesto 8"/>
          <p:cNvSpPr txBox="1"/>
          <p:nvPr/>
        </p:nvSpPr>
        <p:spPr>
          <a:xfrm>
            <a:off x="8412902" y="404664"/>
            <a:ext cx="731098" cy="369332"/>
          </a:xfrm>
          <a:prstGeom prst="rect">
            <a:avLst/>
          </a:prstGeom>
          <a:noFill/>
        </p:spPr>
        <p:txBody>
          <a:bodyPr wrap="none" rtlCol="0">
            <a:spAutoFit/>
          </a:bodyPr>
          <a:lstStyle/>
          <a:p>
            <a:r>
              <a:rPr lang="it-IT" dirty="0" err="1" smtClean="0"/>
              <a:t>eq</a:t>
            </a:r>
            <a:r>
              <a:rPr lang="it-IT" dirty="0" smtClean="0"/>
              <a:t>.(5)</a:t>
            </a:r>
            <a:endParaRPr lang="it-IT" dirty="0"/>
          </a:p>
        </p:txBody>
      </p:sp>
      <p:sp>
        <p:nvSpPr>
          <p:cNvPr id="10" name="CasellaDiTesto 9"/>
          <p:cNvSpPr txBox="1"/>
          <p:nvPr/>
        </p:nvSpPr>
        <p:spPr>
          <a:xfrm>
            <a:off x="755576" y="1556792"/>
            <a:ext cx="7017627" cy="646331"/>
          </a:xfrm>
          <a:prstGeom prst="rect">
            <a:avLst/>
          </a:prstGeom>
          <a:noFill/>
        </p:spPr>
        <p:txBody>
          <a:bodyPr wrap="none" rtlCol="0">
            <a:spAutoFit/>
          </a:bodyPr>
          <a:lstStyle/>
          <a:p>
            <a:r>
              <a:rPr lang="it-IT" dirty="0" smtClean="0"/>
              <a:t>L’</a:t>
            </a:r>
            <a:r>
              <a:rPr lang="it-IT" dirty="0" err="1" smtClean="0"/>
              <a:t>eq</a:t>
            </a:r>
            <a:r>
              <a:rPr lang="it-IT" dirty="0" smtClean="0"/>
              <a:t> (4) può essere ulteriormente semplificata sostituendo [OH</a:t>
            </a:r>
            <a:r>
              <a:rPr lang="it-IT" baseline="30000" dirty="0" smtClean="0"/>
              <a:t>-</a:t>
            </a:r>
            <a:r>
              <a:rPr lang="it-IT" dirty="0" smtClean="0"/>
              <a:t>]</a:t>
            </a:r>
            <a:r>
              <a:rPr lang="it-IT" dirty="0" err="1" smtClean="0"/>
              <a:t>=K</a:t>
            </a:r>
            <a:r>
              <a:rPr lang="it-IT" baseline="-25000" dirty="0" err="1" smtClean="0"/>
              <a:t>w</a:t>
            </a:r>
            <a:r>
              <a:rPr lang="it-IT" dirty="0" smtClean="0"/>
              <a:t>/[</a:t>
            </a:r>
            <a:r>
              <a:rPr lang="it-IT" dirty="0" err="1" smtClean="0"/>
              <a:t>H</a:t>
            </a:r>
            <a:r>
              <a:rPr lang="it-IT" baseline="30000" dirty="0" err="1" smtClean="0"/>
              <a:t>+</a:t>
            </a:r>
            <a:r>
              <a:rPr lang="it-IT" dirty="0" smtClean="0"/>
              <a:t>].</a:t>
            </a:r>
          </a:p>
          <a:p>
            <a:r>
              <a:rPr lang="it-IT" dirty="0" smtClean="0"/>
              <a:t>Ora è possibile riscrivere l’</a:t>
            </a:r>
            <a:r>
              <a:rPr lang="it-IT" dirty="0" err="1" smtClean="0"/>
              <a:t>eq</a:t>
            </a:r>
            <a:r>
              <a:rPr lang="it-IT" dirty="0" smtClean="0"/>
              <a:t>.(3):</a:t>
            </a:r>
            <a:endParaRPr lang="it-IT" dirty="0"/>
          </a:p>
        </p:txBody>
      </p:sp>
      <p:graphicFrame>
        <p:nvGraphicFramePr>
          <p:cNvPr id="38917" name="Object 5"/>
          <p:cNvGraphicFramePr>
            <a:graphicFrameLocks noChangeAspect="1"/>
          </p:cNvGraphicFramePr>
          <p:nvPr/>
        </p:nvGraphicFramePr>
        <p:xfrm>
          <a:off x="323529" y="2780929"/>
          <a:ext cx="7344816" cy="1168376"/>
        </p:xfrm>
        <a:graphic>
          <a:graphicData uri="http://schemas.openxmlformats.org/presentationml/2006/ole">
            <mc:AlternateContent xmlns:mc="http://schemas.openxmlformats.org/markup-compatibility/2006">
              <mc:Choice xmlns:v="urn:schemas-microsoft-com:vml" Requires="v">
                <p:oleObj spid="_x0000_s38981" name="Equazione" r:id="rId9" imgW="3035160" imgH="482400" progId="Equation.3">
                  <p:embed/>
                </p:oleObj>
              </mc:Choice>
              <mc:Fallback>
                <p:oleObj name="Equazione" r:id="rId9" imgW="3035160" imgH="4824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529" y="2780929"/>
                        <a:ext cx="7344816" cy="11683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asellaDiTesto 11"/>
          <p:cNvSpPr txBox="1"/>
          <p:nvPr/>
        </p:nvSpPr>
        <p:spPr>
          <a:xfrm>
            <a:off x="0" y="4365104"/>
            <a:ext cx="9144000" cy="1477328"/>
          </a:xfrm>
          <a:prstGeom prst="rect">
            <a:avLst/>
          </a:prstGeom>
          <a:noFill/>
        </p:spPr>
        <p:txBody>
          <a:bodyPr wrap="square" rtlCol="0">
            <a:spAutoFit/>
          </a:bodyPr>
          <a:lstStyle/>
          <a:p>
            <a:r>
              <a:rPr lang="it-IT" dirty="0" smtClean="0"/>
              <a:t> dove </a:t>
            </a:r>
            <a:r>
              <a:rPr lang="el-GR" dirty="0" smtClean="0"/>
              <a:t>α</a:t>
            </a:r>
            <a:r>
              <a:rPr lang="it-IT" baseline="-25000" dirty="0" smtClean="0"/>
              <a:t>EDTA</a:t>
            </a:r>
            <a:r>
              <a:rPr lang="it-IT" baseline="30000" dirty="0" smtClean="0"/>
              <a:t>4-</a:t>
            </a:r>
            <a:r>
              <a:rPr lang="it-IT" dirty="0" smtClean="0"/>
              <a:t>, </a:t>
            </a:r>
            <a:r>
              <a:rPr lang="el-GR" dirty="0" smtClean="0"/>
              <a:t>α</a:t>
            </a:r>
            <a:r>
              <a:rPr lang="it-IT" baseline="-25000" dirty="0" smtClean="0"/>
              <a:t>Ca</a:t>
            </a:r>
            <a:r>
              <a:rPr lang="it-IT" baseline="30000" dirty="0" smtClean="0"/>
              <a:t>2+</a:t>
            </a:r>
            <a:r>
              <a:rPr lang="it-IT" dirty="0" smtClean="0"/>
              <a:t> e </a:t>
            </a:r>
            <a:r>
              <a:rPr lang="el-GR" dirty="0" smtClean="0"/>
              <a:t>α</a:t>
            </a:r>
            <a:r>
              <a:rPr lang="it-IT" baseline="-25000" dirty="0" smtClean="0"/>
              <a:t>CaEDTA</a:t>
            </a:r>
            <a:r>
              <a:rPr lang="it-IT" baseline="30000" dirty="0" smtClean="0"/>
              <a:t>2-</a:t>
            </a:r>
            <a:r>
              <a:rPr lang="it-IT" dirty="0" smtClean="0"/>
              <a:t> possono essere calcolati sulla base delle costanti di equilibrio delle reazioni considerate e del pH (che consente di ricavare [</a:t>
            </a:r>
            <a:r>
              <a:rPr lang="it-IT" dirty="0" err="1" smtClean="0"/>
              <a:t>H</a:t>
            </a:r>
            <a:r>
              <a:rPr lang="it-IT" baseline="30000" dirty="0" err="1" smtClean="0"/>
              <a:t>+</a:t>
            </a:r>
            <a:r>
              <a:rPr lang="it-IT" dirty="0" smtClean="0"/>
              <a:t>]e [OH</a:t>
            </a:r>
            <a:r>
              <a:rPr lang="it-IT" baseline="30000" dirty="0" smtClean="0"/>
              <a:t>-</a:t>
            </a:r>
            <a:r>
              <a:rPr lang="it-IT" dirty="0" smtClean="0"/>
              <a:t>]).</a:t>
            </a:r>
          </a:p>
          <a:p>
            <a:r>
              <a:rPr lang="it-IT" dirty="0" smtClean="0"/>
              <a:t>Tenendo conto degli effetti combinati di tutte queste reazioni, si può descrivere dettagliatamente la dipendenza di K’</a:t>
            </a:r>
            <a:r>
              <a:rPr lang="it-IT" baseline="-25000" dirty="0" smtClean="0"/>
              <a:t>f,CaEDTA</a:t>
            </a:r>
            <a:r>
              <a:rPr lang="it-IT" baseline="30000" dirty="0" smtClean="0"/>
              <a:t>2-</a:t>
            </a:r>
            <a:r>
              <a:rPr lang="it-IT" dirty="0" smtClean="0"/>
              <a:t> dal pH.  I risultati ottenuti sono descritti dalla figura 9.9.</a:t>
            </a:r>
            <a:endParaRPr lang="it-IT" dirty="0"/>
          </a:p>
        </p:txBody>
      </p:sp>
      <p:sp>
        <p:nvSpPr>
          <p:cNvPr id="14" name="CasellaDiTesto 13"/>
          <p:cNvSpPr txBox="1"/>
          <p:nvPr/>
        </p:nvSpPr>
        <p:spPr>
          <a:xfrm>
            <a:off x="8028384" y="3140968"/>
            <a:ext cx="737702" cy="369332"/>
          </a:xfrm>
          <a:prstGeom prst="rect">
            <a:avLst/>
          </a:prstGeom>
          <a:noFill/>
        </p:spPr>
        <p:txBody>
          <a:bodyPr wrap="none" rtlCol="0">
            <a:spAutoFit/>
          </a:bodyPr>
          <a:lstStyle/>
          <a:p>
            <a:r>
              <a:rPr lang="it-IT" dirty="0" err="1" smtClean="0"/>
              <a:t>eq</a:t>
            </a:r>
            <a:r>
              <a:rPr lang="it-IT" dirty="0" smtClean="0"/>
              <a:t>.(6)</a:t>
            </a: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srcRect/>
          <a:stretch>
            <a:fillRect/>
          </a:stretch>
        </p:blipFill>
        <p:spPr bwMode="auto">
          <a:xfrm>
            <a:off x="1115616" y="0"/>
            <a:ext cx="7092280" cy="3501007"/>
          </a:xfrm>
          <a:prstGeom prst="rect">
            <a:avLst/>
          </a:prstGeom>
          <a:noFill/>
          <a:ln w="9525">
            <a:noFill/>
            <a:miter lim="800000"/>
            <a:headEnd/>
            <a:tailEnd/>
          </a:ln>
        </p:spPr>
      </p:pic>
      <p:grpSp>
        <p:nvGrpSpPr>
          <p:cNvPr id="17" name="Gruppo 16"/>
          <p:cNvGrpSpPr/>
          <p:nvPr/>
        </p:nvGrpSpPr>
        <p:grpSpPr>
          <a:xfrm>
            <a:off x="0" y="3429000"/>
            <a:ext cx="8795618" cy="1067346"/>
            <a:chOff x="0" y="3429000"/>
            <a:chExt cx="8795618" cy="1067346"/>
          </a:xfrm>
        </p:grpSpPr>
        <p:sp>
          <p:nvSpPr>
            <p:cNvPr id="6" name="CasellaDiTesto 5"/>
            <p:cNvSpPr txBox="1"/>
            <p:nvPr/>
          </p:nvSpPr>
          <p:spPr>
            <a:xfrm>
              <a:off x="0" y="3573016"/>
              <a:ext cx="6084168" cy="923330"/>
            </a:xfrm>
            <a:prstGeom prst="rect">
              <a:avLst/>
            </a:prstGeom>
            <a:noFill/>
          </p:spPr>
          <p:txBody>
            <a:bodyPr wrap="square" rtlCol="0">
              <a:spAutoFit/>
            </a:bodyPr>
            <a:lstStyle/>
            <a:p>
              <a:r>
                <a:rPr lang="it-IT" dirty="0" smtClean="0"/>
                <a:t>Da questo grafico di deduce che, tutto sommato, l’equazione</a:t>
              </a:r>
            </a:p>
            <a:p>
              <a:pPr algn="just"/>
              <a:r>
                <a:rPr lang="it-IT" dirty="0" smtClean="0"/>
                <a:t>dava una rappresentazione corretta del processo di complessazione del calcio con l’EDTA in un ampio </a:t>
              </a:r>
              <a:r>
                <a:rPr lang="it-IT" dirty="0" err="1" smtClean="0"/>
                <a:t>range</a:t>
              </a:r>
              <a:r>
                <a:rPr lang="it-IT" dirty="0" smtClean="0"/>
                <a:t> di pH</a:t>
              </a:r>
              <a:endParaRPr lang="it-IT" dirty="0"/>
            </a:p>
          </p:txBody>
        </p:sp>
        <p:graphicFrame>
          <p:nvGraphicFramePr>
            <p:cNvPr id="39938" name="Object 2"/>
            <p:cNvGraphicFramePr>
              <a:graphicFrameLocks noChangeAspect="1"/>
            </p:cNvGraphicFramePr>
            <p:nvPr/>
          </p:nvGraphicFramePr>
          <p:xfrm>
            <a:off x="6084168" y="3429000"/>
            <a:ext cx="2711450" cy="620712"/>
          </p:xfrm>
          <a:graphic>
            <a:graphicData uri="http://schemas.openxmlformats.org/presentationml/2006/ole">
              <mc:AlternateContent xmlns:mc="http://schemas.openxmlformats.org/markup-compatibility/2006">
                <mc:Choice xmlns:v="urn:schemas-microsoft-com:vml" Requires="v">
                  <p:oleObj spid="_x0000_s39954" name="Equazione" r:id="rId4" imgW="2044440" imgH="469800" progId="Equation.3">
                    <p:embed/>
                  </p:oleObj>
                </mc:Choice>
                <mc:Fallback>
                  <p:oleObj name="Equazione" r:id="rId4" imgW="2044440" imgH="469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168" y="3429000"/>
                          <a:ext cx="2711450" cy="620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6" name="Gruppo 15"/>
          <p:cNvGrpSpPr/>
          <p:nvPr/>
        </p:nvGrpSpPr>
        <p:grpSpPr>
          <a:xfrm>
            <a:off x="0" y="4437112"/>
            <a:ext cx="9144000" cy="2585323"/>
            <a:chOff x="0" y="4437112"/>
            <a:chExt cx="9144000" cy="2585323"/>
          </a:xfrm>
        </p:grpSpPr>
        <p:sp>
          <p:nvSpPr>
            <p:cNvPr id="9" name="CasellaDiTesto 8"/>
            <p:cNvSpPr txBox="1"/>
            <p:nvPr/>
          </p:nvSpPr>
          <p:spPr>
            <a:xfrm>
              <a:off x="0" y="4437112"/>
              <a:ext cx="9144000" cy="2585323"/>
            </a:xfrm>
            <a:prstGeom prst="rect">
              <a:avLst/>
            </a:prstGeom>
            <a:noFill/>
          </p:spPr>
          <p:txBody>
            <a:bodyPr wrap="square" rtlCol="0">
              <a:spAutoFit/>
            </a:bodyPr>
            <a:lstStyle/>
            <a:p>
              <a:r>
                <a:rPr lang="it-IT" dirty="0" smtClean="0"/>
                <a:t>Le differenze che si possono ravvisare con l’</a:t>
              </a:r>
              <a:r>
                <a:rPr lang="it-IT" dirty="0" err="1" smtClean="0"/>
                <a:t>eq</a:t>
              </a:r>
              <a:r>
                <a:rPr lang="it-IT" dirty="0" smtClean="0"/>
                <a:t>.(6), ottenuta attraverso un approccio più preciso, sono:</a:t>
              </a:r>
            </a:p>
            <a:p>
              <a:pPr marL="342900" indent="-342900">
                <a:buAutoNum type="arabicParenR"/>
              </a:pPr>
              <a:r>
                <a:rPr lang="it-IT" dirty="0" smtClean="0"/>
                <a:t>Questa nuova curva mostra che a pH&lt;4 sussiste un legame più forte di quello previsto con il primo approccio. Questa è una conseguenza della reazione collaterale </a:t>
              </a:r>
            </a:p>
            <a:p>
              <a:pPr marL="342900" indent="-342900"/>
              <a:r>
                <a:rPr lang="it-IT" dirty="0" smtClean="0"/>
                <a:t>                                                               che favorisce il legame fra Ca</a:t>
              </a:r>
              <a:r>
                <a:rPr lang="it-IT" baseline="30000" dirty="0" smtClean="0"/>
                <a:t>2+</a:t>
              </a:r>
              <a:r>
                <a:rPr lang="it-IT" dirty="0" smtClean="0"/>
                <a:t> e EDTA.  </a:t>
              </a:r>
            </a:p>
            <a:p>
              <a:pPr marL="342900" indent="-342900"/>
              <a:r>
                <a:rPr lang="it-IT" dirty="0" smtClean="0"/>
                <a:t>2) Il nuovo tracciato mostra che per pH&gt;12 il legame è più debole rispetto a quello previsto dal primo approccio. Questa deviazione è una conseguenza della formazione del complesso Ca(OH)</a:t>
              </a:r>
              <a:r>
                <a:rPr lang="it-IT" baseline="30000" dirty="0" smtClean="0"/>
                <a:t>+</a:t>
              </a:r>
              <a:r>
                <a:rPr lang="it-IT" dirty="0" smtClean="0"/>
                <a:t> che impedisce al Ca</a:t>
              </a:r>
              <a:r>
                <a:rPr lang="it-IT" baseline="30000" dirty="0" smtClean="0"/>
                <a:t>2+</a:t>
              </a:r>
              <a:r>
                <a:rPr lang="it-IT" dirty="0" smtClean="0"/>
                <a:t> di legarsi all’EDTA. </a:t>
              </a:r>
            </a:p>
            <a:p>
              <a:pPr marL="342900" indent="-342900">
                <a:buAutoNum type="arabicParenR"/>
              </a:pPr>
              <a:endParaRPr lang="it-IT" dirty="0"/>
            </a:p>
          </p:txBody>
        </p:sp>
        <p:grpSp>
          <p:nvGrpSpPr>
            <p:cNvPr id="10" name="Gruppo 9"/>
            <p:cNvGrpSpPr/>
            <p:nvPr/>
          </p:nvGrpSpPr>
          <p:grpSpPr>
            <a:xfrm>
              <a:off x="290586" y="5517232"/>
              <a:ext cx="3129286" cy="369332"/>
              <a:chOff x="251520" y="3212976"/>
              <a:chExt cx="3129286" cy="369332"/>
            </a:xfrm>
          </p:grpSpPr>
          <p:sp>
            <p:nvSpPr>
              <p:cNvPr id="11" name="Rettangolo 10"/>
              <p:cNvSpPr/>
              <p:nvPr/>
            </p:nvSpPr>
            <p:spPr>
              <a:xfrm>
                <a:off x="251520" y="3212976"/>
                <a:ext cx="1504194" cy="369332"/>
              </a:xfrm>
              <a:prstGeom prst="rect">
                <a:avLst/>
              </a:prstGeom>
            </p:spPr>
            <p:txBody>
              <a:bodyPr wrap="none">
                <a:spAutoFit/>
              </a:bodyPr>
              <a:lstStyle/>
              <a:p>
                <a:r>
                  <a:rPr lang="it-IT" dirty="0" smtClean="0"/>
                  <a:t>CaEDTA</a:t>
                </a:r>
                <a:r>
                  <a:rPr lang="it-IT" baseline="30000" dirty="0" smtClean="0"/>
                  <a:t>2-</a:t>
                </a:r>
                <a:r>
                  <a:rPr lang="it-IT" dirty="0" smtClean="0"/>
                  <a:t> + </a:t>
                </a:r>
                <a:r>
                  <a:rPr lang="it-IT" dirty="0" err="1" smtClean="0"/>
                  <a:t>H</a:t>
                </a:r>
                <a:r>
                  <a:rPr lang="it-IT" baseline="30000" dirty="0" err="1" smtClean="0"/>
                  <a:t>+</a:t>
                </a:r>
                <a:endParaRPr lang="it-IT" baseline="30000" dirty="0"/>
              </a:p>
            </p:txBody>
          </p:sp>
          <p:grpSp>
            <p:nvGrpSpPr>
              <p:cNvPr id="12" name="Gruppo 13"/>
              <p:cNvGrpSpPr/>
              <p:nvPr/>
            </p:nvGrpSpPr>
            <p:grpSpPr>
              <a:xfrm>
                <a:off x="1691680" y="3356992"/>
                <a:ext cx="504056" cy="72008"/>
                <a:chOff x="3419872" y="3356992"/>
                <a:chExt cx="504056" cy="72008"/>
              </a:xfrm>
            </p:grpSpPr>
            <p:cxnSp>
              <p:nvCxnSpPr>
                <p:cNvPr id="14" name="Connettore 2 13"/>
                <p:cNvCxnSpPr/>
                <p:nvPr/>
              </p:nvCxnSpPr>
              <p:spPr>
                <a:xfrm>
                  <a:off x="3491880" y="3356992"/>
                  <a:ext cx="43204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ttore 2 14"/>
                <p:cNvCxnSpPr/>
                <p:nvPr/>
              </p:nvCxnSpPr>
              <p:spPr>
                <a:xfrm flipH="1">
                  <a:off x="3419872" y="3429000"/>
                  <a:ext cx="43204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3" name="Rettangolo 12"/>
              <p:cNvSpPr/>
              <p:nvPr/>
            </p:nvSpPr>
            <p:spPr>
              <a:xfrm>
                <a:off x="2267744" y="3212976"/>
                <a:ext cx="1113062" cy="369332"/>
              </a:xfrm>
              <a:prstGeom prst="rect">
                <a:avLst/>
              </a:prstGeom>
            </p:spPr>
            <p:txBody>
              <a:bodyPr wrap="none">
                <a:spAutoFit/>
              </a:bodyPr>
              <a:lstStyle/>
              <a:p>
                <a:r>
                  <a:rPr lang="it-IT" dirty="0" err="1" smtClean="0"/>
                  <a:t>CaHEDTA</a:t>
                </a:r>
                <a:r>
                  <a:rPr lang="it-IT" baseline="30000" dirty="0" err="1" smtClean="0"/>
                  <a:t>-</a:t>
                </a:r>
                <a:endParaRPr lang="it-IT" baseline="30000" dirty="0"/>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solidFill>
                  <a:srgbClr val="C00000"/>
                </a:solidFill>
              </a:rPr>
              <a:t>Formazione di complessi metallo-legante</a:t>
            </a:r>
            <a:endParaRPr lang="it-IT" sz="3200" dirty="0">
              <a:solidFill>
                <a:srgbClr val="C00000"/>
              </a:solidFill>
            </a:endParaRPr>
          </a:p>
        </p:txBody>
      </p:sp>
      <p:sp>
        <p:nvSpPr>
          <p:cNvPr id="3" name="Segnaposto contenuto 2"/>
          <p:cNvSpPr>
            <a:spLocks noGrp="1"/>
          </p:cNvSpPr>
          <p:nvPr>
            <p:ph idx="1"/>
          </p:nvPr>
        </p:nvSpPr>
        <p:spPr>
          <a:xfrm>
            <a:off x="5220072" y="1556792"/>
            <a:ext cx="3693096" cy="2031876"/>
          </a:xfrm>
        </p:spPr>
        <p:txBody>
          <a:bodyPr>
            <a:normAutofit fontScale="62500" lnSpcReduction="20000"/>
          </a:bodyPr>
          <a:lstStyle/>
          <a:p>
            <a:pPr marL="0" indent="0">
              <a:buNone/>
            </a:pPr>
            <a:r>
              <a:rPr lang="it-IT" sz="2900" dirty="0" smtClean="0"/>
              <a:t>La formazione di un complesso metallo-legante è un particolare tipo di reazione acido-base.</a:t>
            </a:r>
          </a:p>
          <a:p>
            <a:pPr marL="0" indent="0">
              <a:buNone/>
            </a:pPr>
            <a:r>
              <a:rPr lang="it-IT" sz="2900" dirty="0">
                <a:solidFill>
                  <a:prstClr val="black"/>
                </a:solidFill>
              </a:rPr>
              <a:t>In realtà, prima che abbia inizio la formazione del complesso del Cu</a:t>
            </a:r>
            <a:r>
              <a:rPr lang="it-IT" sz="2900" baseline="30000" dirty="0">
                <a:solidFill>
                  <a:prstClr val="black"/>
                </a:solidFill>
              </a:rPr>
              <a:t>2+</a:t>
            </a:r>
            <a:r>
              <a:rPr lang="it-IT" sz="2900" dirty="0">
                <a:solidFill>
                  <a:prstClr val="black"/>
                </a:solidFill>
              </a:rPr>
              <a:t> con l’ammoniaca , in soluzione sono presenti dei complessi tra gli ioni del Cu</a:t>
            </a:r>
            <a:r>
              <a:rPr lang="it-IT" sz="2900" baseline="30000" dirty="0">
                <a:solidFill>
                  <a:prstClr val="black"/>
                </a:solidFill>
              </a:rPr>
              <a:t>2+</a:t>
            </a:r>
            <a:r>
              <a:rPr lang="it-IT" sz="2900" dirty="0">
                <a:solidFill>
                  <a:prstClr val="black"/>
                </a:solidFill>
              </a:rPr>
              <a:t> e </a:t>
            </a:r>
            <a:r>
              <a:rPr lang="it-IT" sz="2900" dirty="0" smtClean="0">
                <a:solidFill>
                  <a:prstClr val="black"/>
                </a:solidFill>
              </a:rPr>
              <a:t>l’acqua, cioè  </a:t>
            </a:r>
            <a:r>
              <a:rPr lang="it-IT" sz="2900" dirty="0">
                <a:solidFill>
                  <a:prstClr val="black"/>
                </a:solidFill>
              </a:rPr>
              <a:t>Cu(H</a:t>
            </a:r>
            <a:r>
              <a:rPr lang="it-IT" sz="2900" baseline="-25000" dirty="0">
                <a:solidFill>
                  <a:prstClr val="black"/>
                </a:solidFill>
              </a:rPr>
              <a:t>2</a:t>
            </a:r>
            <a:r>
              <a:rPr lang="it-IT" sz="2900" dirty="0">
                <a:solidFill>
                  <a:prstClr val="black"/>
                </a:solidFill>
              </a:rPr>
              <a:t>O)</a:t>
            </a:r>
            <a:r>
              <a:rPr lang="it-IT" sz="2900" baseline="-25000" dirty="0">
                <a:solidFill>
                  <a:prstClr val="black"/>
                </a:solidFill>
              </a:rPr>
              <a:t>6</a:t>
            </a:r>
            <a:r>
              <a:rPr lang="it-IT" sz="2900" baseline="30000" dirty="0">
                <a:solidFill>
                  <a:prstClr val="black"/>
                </a:solidFill>
              </a:rPr>
              <a:t>2+</a:t>
            </a:r>
            <a:r>
              <a:rPr lang="it-IT" sz="2900" dirty="0">
                <a:solidFill>
                  <a:prstClr val="black"/>
                </a:solidFill>
              </a:rPr>
              <a:t>.</a:t>
            </a:r>
            <a:endParaRPr lang="it-IT" sz="2900" dirty="0" smtClean="0"/>
          </a:p>
          <a:p>
            <a:pPr marL="0" indent="0">
              <a:buNone/>
            </a:pPr>
            <a:endParaRPr lang="it-IT" sz="2900" dirty="0" smtClean="0"/>
          </a:p>
          <a:p>
            <a:pPr marL="0" indent="0">
              <a:buNone/>
            </a:pPr>
            <a:endParaRPr lang="it-IT" dirty="0" smtClean="0"/>
          </a:p>
          <a:p>
            <a:pPr marL="0" indent="0">
              <a:buNone/>
            </a:pPr>
            <a:endParaRPr lang="it-IT" dirty="0" smtClean="0"/>
          </a:p>
          <a:p>
            <a:pPr marL="0" indent="0">
              <a:buNone/>
            </a:pPr>
            <a:endParaRPr lang="it-IT" dirty="0" smtClean="0"/>
          </a:p>
          <a:p>
            <a:pPr marL="0" indent="0">
              <a:buNone/>
            </a:pPr>
            <a:endParaRPr lang="it-IT" dirty="0"/>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340768"/>
            <a:ext cx="4162425"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sellaDiTesto 3"/>
          <p:cNvSpPr txBox="1"/>
          <p:nvPr/>
        </p:nvSpPr>
        <p:spPr>
          <a:xfrm>
            <a:off x="237481" y="3698278"/>
            <a:ext cx="8784976" cy="584775"/>
          </a:xfrm>
          <a:prstGeom prst="rect">
            <a:avLst/>
          </a:prstGeom>
          <a:noFill/>
        </p:spPr>
        <p:txBody>
          <a:bodyPr wrap="square" rtlCol="0">
            <a:spAutoFit/>
          </a:bodyPr>
          <a:lstStyle/>
          <a:p>
            <a:pPr algn="just"/>
            <a:r>
              <a:rPr lang="it-IT" sz="1600" dirty="0" smtClean="0">
                <a:solidFill>
                  <a:prstClr val="black"/>
                </a:solidFill>
              </a:rPr>
              <a:t>Quando si aggiunge ammoniaca, l’H</a:t>
            </a:r>
            <a:r>
              <a:rPr lang="it-IT" sz="1600" baseline="-25000" dirty="0" smtClean="0">
                <a:solidFill>
                  <a:prstClr val="black"/>
                </a:solidFill>
              </a:rPr>
              <a:t>2</a:t>
            </a:r>
            <a:r>
              <a:rPr lang="it-IT" sz="1600" dirty="0" smtClean="0">
                <a:solidFill>
                  <a:prstClr val="black"/>
                </a:solidFill>
              </a:rPr>
              <a:t>O (base di Lewis debole) legata allo ione Cu</a:t>
            </a:r>
            <a:r>
              <a:rPr lang="it-IT" sz="1600" baseline="30000" dirty="0" smtClean="0">
                <a:solidFill>
                  <a:prstClr val="black"/>
                </a:solidFill>
              </a:rPr>
              <a:t>2+</a:t>
            </a:r>
            <a:r>
              <a:rPr lang="it-IT" sz="1600" dirty="0" smtClean="0">
                <a:solidFill>
                  <a:prstClr val="black"/>
                </a:solidFill>
              </a:rPr>
              <a:t> è sostituita da NH</a:t>
            </a:r>
            <a:r>
              <a:rPr lang="it-IT" sz="1600" baseline="-25000" dirty="0" smtClean="0">
                <a:solidFill>
                  <a:prstClr val="black"/>
                </a:solidFill>
              </a:rPr>
              <a:t>3 </a:t>
            </a:r>
            <a:r>
              <a:rPr lang="it-IT" sz="1600" dirty="0" smtClean="0">
                <a:solidFill>
                  <a:prstClr val="black"/>
                </a:solidFill>
              </a:rPr>
              <a:t> (base di Lewis più forte):</a:t>
            </a:r>
            <a:endParaRPr lang="it-IT" sz="1600" baseline="300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7703" y="4283053"/>
            <a:ext cx="5171147" cy="437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asellaDiTesto 6"/>
          <p:cNvSpPr txBox="1"/>
          <p:nvPr/>
        </p:nvSpPr>
        <p:spPr>
          <a:xfrm>
            <a:off x="283613" y="4743580"/>
            <a:ext cx="8750820" cy="584775"/>
          </a:xfrm>
          <a:prstGeom prst="rect">
            <a:avLst/>
          </a:prstGeom>
          <a:noFill/>
        </p:spPr>
        <p:txBody>
          <a:bodyPr wrap="square" rtlCol="0">
            <a:spAutoFit/>
          </a:bodyPr>
          <a:lstStyle/>
          <a:p>
            <a:r>
              <a:rPr lang="it-IT" sz="1600" dirty="0" smtClean="0"/>
              <a:t>Continuando ad aggiungere ammoniaca, anche le altre 5 molecole di H</a:t>
            </a:r>
            <a:r>
              <a:rPr lang="it-IT" sz="1600" baseline="-25000" dirty="0" smtClean="0"/>
              <a:t>2</a:t>
            </a:r>
            <a:r>
              <a:rPr lang="it-IT" sz="1600" dirty="0" smtClean="0"/>
              <a:t>O vengono sostituite da NH</a:t>
            </a:r>
            <a:r>
              <a:rPr lang="it-IT" sz="1600" baseline="-25000" dirty="0" smtClean="0"/>
              <a:t>3</a:t>
            </a:r>
            <a:r>
              <a:rPr lang="it-IT" sz="1600" dirty="0" smtClean="0"/>
              <a:t>: le prime 4 a basse concentrazioni di NH</a:t>
            </a:r>
            <a:r>
              <a:rPr lang="it-IT" sz="1600" baseline="-25000" dirty="0" smtClean="0"/>
              <a:t>3</a:t>
            </a:r>
            <a:r>
              <a:rPr lang="it-IT" sz="1600" dirty="0" smtClean="0"/>
              <a:t> le altre 2 solo a concentrazioni molto elevate: </a:t>
            </a:r>
            <a:endParaRPr lang="it-IT" sz="1600" dirty="0"/>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21697" y="5303502"/>
            <a:ext cx="4896544" cy="453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CasellaDiTesto 10"/>
          <p:cNvSpPr txBox="1"/>
          <p:nvPr/>
        </p:nvSpPr>
        <p:spPr>
          <a:xfrm>
            <a:off x="236633" y="5757258"/>
            <a:ext cx="8706960" cy="923330"/>
          </a:xfrm>
          <a:prstGeom prst="rect">
            <a:avLst/>
          </a:prstGeom>
          <a:noFill/>
        </p:spPr>
        <p:txBody>
          <a:bodyPr wrap="square" rtlCol="0">
            <a:spAutoFit/>
          </a:bodyPr>
          <a:lstStyle/>
          <a:p>
            <a:r>
              <a:rPr lang="it-IT" dirty="0" smtClean="0"/>
              <a:t>Ognuna di queste reazioni presenta due coppie di reazioni acido-base di Lewis. Nell’</a:t>
            </a:r>
            <a:r>
              <a:rPr lang="it-IT" dirty="0" err="1" smtClean="0"/>
              <a:t>eq</a:t>
            </a:r>
            <a:r>
              <a:rPr lang="it-IT" dirty="0" smtClean="0"/>
              <a:t>. 1, </a:t>
            </a:r>
            <a:r>
              <a:rPr lang="it-IT" dirty="0">
                <a:solidFill>
                  <a:prstClr val="black"/>
                </a:solidFill>
              </a:rPr>
              <a:t>Cu(H</a:t>
            </a:r>
            <a:r>
              <a:rPr lang="it-IT" baseline="-25000" dirty="0">
                <a:solidFill>
                  <a:prstClr val="black"/>
                </a:solidFill>
              </a:rPr>
              <a:t>2</a:t>
            </a:r>
            <a:r>
              <a:rPr lang="it-IT" dirty="0">
                <a:solidFill>
                  <a:prstClr val="black"/>
                </a:solidFill>
              </a:rPr>
              <a:t>O)</a:t>
            </a:r>
            <a:r>
              <a:rPr lang="it-IT" baseline="-25000" dirty="0">
                <a:solidFill>
                  <a:prstClr val="black"/>
                </a:solidFill>
              </a:rPr>
              <a:t>6</a:t>
            </a:r>
            <a:r>
              <a:rPr lang="it-IT" baseline="30000" dirty="0">
                <a:solidFill>
                  <a:prstClr val="black"/>
                </a:solidFill>
              </a:rPr>
              <a:t>2+</a:t>
            </a:r>
            <a:r>
              <a:rPr lang="it-IT" dirty="0" smtClean="0"/>
              <a:t>  e NH</a:t>
            </a:r>
            <a:r>
              <a:rPr lang="it-IT" baseline="-25000" dirty="0" smtClean="0"/>
              <a:t>3 </a:t>
            </a:r>
            <a:r>
              <a:rPr lang="it-IT" dirty="0" smtClean="0"/>
              <a:t>sono rispettivamente l ’acido e la base di Lewis dalla parte dei reagenti, mentre </a:t>
            </a:r>
            <a:r>
              <a:rPr lang="it-IT" dirty="0" smtClean="0">
                <a:solidFill>
                  <a:prstClr val="black"/>
                </a:solidFill>
              </a:rPr>
              <a:t>Cu(NH)</a:t>
            </a:r>
            <a:r>
              <a:rPr lang="it-IT" baseline="-25000" dirty="0" smtClean="0">
                <a:solidFill>
                  <a:prstClr val="black"/>
                </a:solidFill>
              </a:rPr>
              <a:t>3</a:t>
            </a:r>
            <a:r>
              <a:rPr lang="it-IT" dirty="0" smtClean="0">
                <a:solidFill>
                  <a:prstClr val="black"/>
                </a:solidFill>
              </a:rPr>
              <a:t>(H</a:t>
            </a:r>
            <a:r>
              <a:rPr lang="it-IT" baseline="-25000" dirty="0" smtClean="0">
                <a:solidFill>
                  <a:prstClr val="black"/>
                </a:solidFill>
              </a:rPr>
              <a:t>2</a:t>
            </a:r>
            <a:r>
              <a:rPr lang="it-IT" dirty="0" smtClean="0">
                <a:solidFill>
                  <a:prstClr val="black"/>
                </a:solidFill>
              </a:rPr>
              <a:t>O)</a:t>
            </a:r>
            <a:r>
              <a:rPr lang="it-IT" baseline="-25000" dirty="0" smtClean="0">
                <a:solidFill>
                  <a:prstClr val="black"/>
                </a:solidFill>
              </a:rPr>
              <a:t>5</a:t>
            </a:r>
            <a:r>
              <a:rPr lang="it-IT" baseline="30000" dirty="0" smtClean="0">
                <a:solidFill>
                  <a:prstClr val="black"/>
                </a:solidFill>
              </a:rPr>
              <a:t>2</a:t>
            </a:r>
            <a:r>
              <a:rPr lang="it-IT" baseline="30000" dirty="0">
                <a:solidFill>
                  <a:prstClr val="black"/>
                </a:solidFill>
              </a:rPr>
              <a:t>+</a:t>
            </a:r>
            <a:r>
              <a:rPr lang="it-IT" dirty="0">
                <a:solidFill>
                  <a:prstClr val="black"/>
                </a:solidFill>
              </a:rPr>
              <a:t>  e </a:t>
            </a:r>
            <a:r>
              <a:rPr lang="it-IT" dirty="0" smtClean="0">
                <a:solidFill>
                  <a:prstClr val="black"/>
                </a:solidFill>
              </a:rPr>
              <a:t>H</a:t>
            </a:r>
            <a:r>
              <a:rPr lang="it-IT" baseline="-25000" dirty="0" smtClean="0">
                <a:solidFill>
                  <a:prstClr val="black"/>
                </a:solidFill>
              </a:rPr>
              <a:t>2</a:t>
            </a:r>
            <a:r>
              <a:rPr lang="it-IT" dirty="0" smtClean="0">
                <a:solidFill>
                  <a:prstClr val="black"/>
                </a:solidFill>
              </a:rPr>
              <a:t>O</a:t>
            </a:r>
            <a:r>
              <a:rPr lang="it-IT" baseline="-25000" dirty="0" smtClean="0">
                <a:solidFill>
                  <a:prstClr val="black"/>
                </a:solidFill>
              </a:rPr>
              <a:t> </a:t>
            </a:r>
            <a:r>
              <a:rPr lang="it-IT" dirty="0" smtClean="0">
                <a:solidFill>
                  <a:prstClr val="black"/>
                </a:solidFill>
              </a:rPr>
              <a:t>sono l’acido e la </a:t>
            </a:r>
            <a:r>
              <a:rPr lang="it-IT" dirty="0" smtClean="0">
                <a:solidFill>
                  <a:prstClr val="black"/>
                </a:solidFill>
              </a:rPr>
              <a:t>base </a:t>
            </a:r>
            <a:r>
              <a:rPr lang="it-IT" dirty="0" smtClean="0">
                <a:solidFill>
                  <a:prstClr val="black"/>
                </a:solidFill>
              </a:rPr>
              <a:t>di Lewis dalla parte </a:t>
            </a:r>
            <a:r>
              <a:rPr lang="it-IT" dirty="0" smtClean="0">
                <a:solidFill>
                  <a:prstClr val="black"/>
                </a:solidFill>
              </a:rPr>
              <a:t>dei prodotti</a:t>
            </a:r>
            <a:r>
              <a:rPr lang="it-IT" dirty="0" smtClean="0">
                <a:solidFill>
                  <a:prstClr val="black"/>
                </a:solidFill>
              </a:rPr>
              <a:t>.</a:t>
            </a:r>
            <a:endParaRPr lang="it-IT" dirty="0"/>
          </a:p>
        </p:txBody>
      </p:sp>
      <p:sp>
        <p:nvSpPr>
          <p:cNvPr id="12" name="Rettangolo 11"/>
          <p:cNvSpPr/>
          <p:nvPr/>
        </p:nvSpPr>
        <p:spPr>
          <a:xfrm>
            <a:off x="7452320" y="4332704"/>
            <a:ext cx="823957" cy="338554"/>
          </a:xfrm>
          <a:prstGeom prst="rect">
            <a:avLst/>
          </a:prstGeom>
        </p:spPr>
        <p:txBody>
          <a:bodyPr wrap="square">
            <a:spAutoFit/>
          </a:bodyPr>
          <a:lstStyle/>
          <a:p>
            <a:pPr lvl="0">
              <a:spcBef>
                <a:spcPct val="20000"/>
              </a:spcBef>
            </a:pPr>
            <a:r>
              <a:rPr lang="it-IT" sz="1600" dirty="0" err="1">
                <a:solidFill>
                  <a:prstClr val="black"/>
                </a:solidFill>
              </a:rPr>
              <a:t>Eq</a:t>
            </a:r>
            <a:r>
              <a:rPr lang="it-IT" sz="1600" dirty="0">
                <a:solidFill>
                  <a:prstClr val="black"/>
                </a:solidFill>
              </a:rPr>
              <a:t> 1</a:t>
            </a:r>
          </a:p>
        </p:txBody>
      </p:sp>
      <p:sp>
        <p:nvSpPr>
          <p:cNvPr id="19" name="Rettangolo 18"/>
          <p:cNvSpPr/>
          <p:nvPr/>
        </p:nvSpPr>
        <p:spPr>
          <a:xfrm>
            <a:off x="7452319" y="5303502"/>
            <a:ext cx="823957" cy="338554"/>
          </a:xfrm>
          <a:prstGeom prst="rect">
            <a:avLst/>
          </a:prstGeom>
        </p:spPr>
        <p:txBody>
          <a:bodyPr wrap="square">
            <a:spAutoFit/>
          </a:bodyPr>
          <a:lstStyle/>
          <a:p>
            <a:pPr lvl="0">
              <a:spcBef>
                <a:spcPct val="20000"/>
              </a:spcBef>
            </a:pPr>
            <a:r>
              <a:rPr lang="it-IT" sz="1600" dirty="0" err="1">
                <a:solidFill>
                  <a:prstClr val="black"/>
                </a:solidFill>
              </a:rPr>
              <a:t>Eq</a:t>
            </a:r>
            <a:r>
              <a:rPr lang="it-IT" sz="1600" dirty="0">
                <a:solidFill>
                  <a:prstClr val="black"/>
                </a:solidFill>
              </a:rPr>
              <a:t> </a:t>
            </a:r>
            <a:r>
              <a:rPr lang="it-IT" sz="1600" dirty="0" smtClean="0">
                <a:solidFill>
                  <a:prstClr val="black"/>
                </a:solidFill>
              </a:rPr>
              <a:t>2</a:t>
            </a:r>
            <a:endParaRPr lang="it-IT" sz="1600" dirty="0">
              <a:solidFill>
                <a:prstClr val="black"/>
              </a:solidFill>
            </a:endParaRPr>
          </a:p>
        </p:txBody>
      </p:sp>
    </p:spTree>
    <p:extLst>
      <p:ext uri="{BB962C8B-B14F-4D97-AF65-F5344CB8AC3E}">
        <p14:creationId xmlns:p14="http://schemas.microsoft.com/office/powerpoint/2010/main" val="307661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116633"/>
            <a:ext cx="7772400" cy="1008112"/>
          </a:xfrm>
        </p:spPr>
        <p:txBody>
          <a:bodyPr/>
          <a:lstStyle/>
          <a:p>
            <a:r>
              <a:rPr lang="it-IT" dirty="0" smtClean="0">
                <a:solidFill>
                  <a:srgbClr val="C00000"/>
                </a:solidFill>
              </a:rPr>
              <a:t>Leganti </a:t>
            </a:r>
            <a:r>
              <a:rPr lang="it-IT" dirty="0" err="1" smtClean="0">
                <a:solidFill>
                  <a:srgbClr val="C00000"/>
                </a:solidFill>
              </a:rPr>
              <a:t>monodentati</a:t>
            </a:r>
            <a:endParaRPr lang="it-IT" dirty="0">
              <a:solidFill>
                <a:srgbClr val="C00000"/>
              </a:solidFill>
            </a:endParaRPr>
          </a:p>
        </p:txBody>
      </p:sp>
      <p:sp>
        <p:nvSpPr>
          <p:cNvPr id="3" name="Sottotitolo 2"/>
          <p:cNvSpPr>
            <a:spLocks noGrp="1"/>
          </p:cNvSpPr>
          <p:nvPr>
            <p:ph type="subTitle" idx="1"/>
          </p:nvPr>
        </p:nvSpPr>
        <p:spPr>
          <a:xfrm>
            <a:off x="467544" y="1196752"/>
            <a:ext cx="8136904" cy="792088"/>
          </a:xfrm>
        </p:spPr>
        <p:txBody>
          <a:bodyPr>
            <a:normAutofit fontScale="70000" lnSpcReduction="20000"/>
          </a:bodyPr>
          <a:lstStyle/>
          <a:p>
            <a:pPr algn="just"/>
            <a:r>
              <a:rPr lang="it-IT" dirty="0" smtClean="0">
                <a:solidFill>
                  <a:schemeClr val="tx1"/>
                </a:solidFill>
              </a:rPr>
              <a:t>Tutte le sostanze in grado di donare un solo doppietto elettronico prendono il nome di </a:t>
            </a:r>
            <a:r>
              <a:rPr lang="it-IT" b="1" dirty="0" smtClean="0">
                <a:solidFill>
                  <a:schemeClr val="tx1"/>
                </a:solidFill>
              </a:rPr>
              <a:t>leganti </a:t>
            </a:r>
            <a:r>
              <a:rPr lang="it-IT" b="1" dirty="0" err="1" smtClean="0">
                <a:solidFill>
                  <a:schemeClr val="tx1"/>
                </a:solidFill>
              </a:rPr>
              <a:t>monodentati</a:t>
            </a:r>
            <a:r>
              <a:rPr lang="it-IT" b="1" dirty="0" smtClean="0">
                <a:solidFill>
                  <a:schemeClr val="tx1"/>
                </a:solidFill>
              </a:rPr>
              <a:t> </a:t>
            </a:r>
            <a:r>
              <a:rPr lang="it-IT" dirty="0" smtClean="0">
                <a:solidFill>
                  <a:schemeClr val="tx1"/>
                </a:solidFill>
              </a:rPr>
              <a:t>o </a:t>
            </a:r>
            <a:r>
              <a:rPr lang="it-IT" i="1" dirty="0" smtClean="0">
                <a:solidFill>
                  <a:schemeClr val="tx1"/>
                </a:solidFill>
              </a:rPr>
              <a:t>leganti semplici.</a:t>
            </a:r>
            <a:endParaRPr lang="it-IT" i="1" dirty="0">
              <a:solidFill>
                <a:schemeClr val="tx1"/>
              </a:solidFill>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1916831"/>
            <a:ext cx="8136904" cy="3478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asellaDiTesto 4"/>
          <p:cNvSpPr txBox="1"/>
          <p:nvPr/>
        </p:nvSpPr>
        <p:spPr>
          <a:xfrm>
            <a:off x="294695" y="5517232"/>
            <a:ext cx="8280920" cy="646331"/>
          </a:xfrm>
          <a:prstGeom prst="rect">
            <a:avLst/>
          </a:prstGeom>
          <a:noFill/>
        </p:spPr>
        <p:txBody>
          <a:bodyPr wrap="square" rtlCol="0">
            <a:spAutoFit/>
          </a:bodyPr>
          <a:lstStyle/>
          <a:p>
            <a:r>
              <a:rPr lang="it-IT" dirty="0" smtClean="0"/>
              <a:t>Per evitare che le equazioni di formazione dei complessi siano troppo complicate, si omettono le molecole d’acqua legate allo ione metallico, così le </a:t>
            </a:r>
            <a:r>
              <a:rPr lang="it-IT" dirty="0" err="1" smtClean="0"/>
              <a:t>eq</a:t>
            </a:r>
            <a:r>
              <a:rPr lang="it-IT" dirty="0" smtClean="0"/>
              <a:t> 1 e 2 diventano:</a:t>
            </a:r>
          </a:p>
        </p:txBody>
      </p:sp>
      <p:sp>
        <p:nvSpPr>
          <p:cNvPr id="6" name="Rettangolo 5"/>
          <p:cNvSpPr/>
          <p:nvPr/>
        </p:nvSpPr>
        <p:spPr>
          <a:xfrm>
            <a:off x="4121877" y="6237312"/>
            <a:ext cx="300082" cy="369332"/>
          </a:xfrm>
          <a:prstGeom prst="rect">
            <a:avLst/>
          </a:prstGeom>
        </p:spPr>
        <p:txBody>
          <a:bodyPr wrap="none">
            <a:spAutoFit/>
          </a:bodyPr>
          <a:lstStyle/>
          <a:p>
            <a:r>
              <a:rPr lang="it-IT" dirty="0" smtClean="0"/>
              <a:t>e</a:t>
            </a:r>
            <a:endParaRPr lang="it-IT" dirty="0"/>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729" y="6308471"/>
            <a:ext cx="2979159" cy="33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76056" y="6297105"/>
            <a:ext cx="3346331" cy="319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9171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404664"/>
            <a:ext cx="8229600" cy="6120680"/>
          </a:xfrm>
        </p:spPr>
        <p:txBody>
          <a:bodyPr>
            <a:normAutofit fontScale="92500" lnSpcReduction="20000"/>
          </a:bodyPr>
          <a:lstStyle/>
          <a:p>
            <a:pPr marL="0" indent="0" algn="just">
              <a:buNone/>
            </a:pPr>
            <a:r>
              <a:rPr lang="it-IT" sz="2400" dirty="0" smtClean="0"/>
              <a:t>Anche quando l’acqua viene omessa, si deve ricordare che questo solvente può svolgere un ruolo attivo durante la formazione dei complessi metallo-legante. Poiché l’acqua può agire da base di Lewis, essa è in grado d’influenzare la capacità con cui uno ione metallico reagisce con un legante come l’ammoniaca. </a:t>
            </a:r>
          </a:p>
          <a:p>
            <a:pPr marL="0" indent="0" algn="just">
              <a:buNone/>
            </a:pPr>
            <a:r>
              <a:rPr lang="it-IT" sz="2400" b="1" dirty="0" smtClean="0"/>
              <a:t>Maggiore è la forza del legante che agisce da base  di Lewis, maggiore sarà la facilità con cui questo legante riuscirà a rimpiazzare le molecole d’acqua che interagiscono con lo ione metallico.</a:t>
            </a:r>
          </a:p>
          <a:p>
            <a:pPr marL="0" indent="0">
              <a:buNone/>
            </a:pPr>
            <a:endParaRPr lang="it-IT" sz="2400" dirty="0" smtClean="0"/>
          </a:p>
          <a:p>
            <a:pPr marL="0" indent="0" algn="just">
              <a:buNone/>
            </a:pPr>
            <a:r>
              <a:rPr lang="it-IT" sz="2400" dirty="0" smtClean="0"/>
              <a:t>Confrontando l’elenco degli ioni metallici e dei leganti in tabella 9.1, ci ricordiamo che alcuni di essi formano dei sali insolubili: per esempio, Ag</a:t>
            </a:r>
            <a:r>
              <a:rPr lang="it-IT" sz="2400" baseline="30000" dirty="0" smtClean="0"/>
              <a:t>+</a:t>
            </a:r>
            <a:r>
              <a:rPr lang="it-IT" sz="2400" dirty="0" smtClean="0"/>
              <a:t> con Cl</a:t>
            </a:r>
            <a:r>
              <a:rPr lang="it-IT" sz="2400" baseline="30000" dirty="0" smtClean="0"/>
              <a:t>- </a:t>
            </a:r>
            <a:r>
              <a:rPr lang="it-IT" sz="2400" dirty="0" smtClean="0"/>
              <a:t>porta alla formazione di </a:t>
            </a:r>
            <a:r>
              <a:rPr lang="it-IT" sz="2400" dirty="0" err="1" smtClean="0"/>
              <a:t>AgCl</a:t>
            </a:r>
            <a:r>
              <a:rPr lang="it-IT" sz="2400" dirty="0" smtClean="0"/>
              <a:t> (insolubile), quando si combinano in un rapporto 1:1. Tuttavia, aggiungendo una maggiore quantità di Cl</a:t>
            </a:r>
            <a:r>
              <a:rPr lang="it-IT" sz="2400" baseline="30000" dirty="0" smtClean="0"/>
              <a:t>-</a:t>
            </a:r>
            <a:r>
              <a:rPr lang="it-IT" sz="2400" dirty="0" smtClean="0"/>
              <a:t> a questo sistema, una parte del precipitato può ridisciogliersi formando complessi solubili come AgCl</a:t>
            </a:r>
            <a:r>
              <a:rPr lang="it-IT" sz="2400" baseline="-25000" dirty="0" smtClean="0"/>
              <a:t>2</a:t>
            </a:r>
            <a:r>
              <a:rPr lang="it-IT" sz="2400" baseline="30000" dirty="0" smtClean="0"/>
              <a:t>-</a:t>
            </a:r>
            <a:r>
              <a:rPr lang="it-IT" sz="2400" dirty="0" smtClean="0"/>
              <a:t>, </a:t>
            </a:r>
            <a:r>
              <a:rPr lang="it-IT" sz="2400" dirty="0" smtClean="0">
                <a:solidFill>
                  <a:prstClr val="black"/>
                </a:solidFill>
              </a:rPr>
              <a:t>AgCl</a:t>
            </a:r>
            <a:r>
              <a:rPr lang="it-IT" sz="2400" baseline="-25000" dirty="0" smtClean="0">
                <a:solidFill>
                  <a:prstClr val="black"/>
                </a:solidFill>
              </a:rPr>
              <a:t>3</a:t>
            </a:r>
            <a:r>
              <a:rPr lang="it-IT" sz="2400" baseline="30000" dirty="0" smtClean="0">
                <a:solidFill>
                  <a:prstClr val="black"/>
                </a:solidFill>
              </a:rPr>
              <a:t>2-</a:t>
            </a:r>
            <a:r>
              <a:rPr lang="it-IT" sz="2400" dirty="0" smtClean="0">
                <a:solidFill>
                  <a:prstClr val="black"/>
                </a:solidFill>
              </a:rPr>
              <a:t> e AgCl</a:t>
            </a:r>
            <a:r>
              <a:rPr lang="it-IT" sz="2400" baseline="-25000" dirty="0" smtClean="0">
                <a:solidFill>
                  <a:prstClr val="black"/>
                </a:solidFill>
              </a:rPr>
              <a:t>4</a:t>
            </a:r>
            <a:r>
              <a:rPr lang="it-IT" sz="2400" baseline="30000" dirty="0" smtClean="0">
                <a:solidFill>
                  <a:prstClr val="black"/>
                </a:solidFill>
              </a:rPr>
              <a:t>3-</a:t>
            </a:r>
            <a:r>
              <a:rPr lang="it-IT" sz="2400" dirty="0" smtClean="0">
                <a:solidFill>
                  <a:prstClr val="black"/>
                </a:solidFill>
              </a:rPr>
              <a:t>. Qualcosa di simile succede quando, combinando OH</a:t>
            </a:r>
            <a:r>
              <a:rPr lang="it-IT" sz="2400" baseline="30000" dirty="0" smtClean="0">
                <a:solidFill>
                  <a:prstClr val="black"/>
                </a:solidFill>
              </a:rPr>
              <a:t>-</a:t>
            </a:r>
            <a:r>
              <a:rPr lang="it-IT" sz="2400" dirty="0">
                <a:solidFill>
                  <a:prstClr val="black"/>
                </a:solidFill>
              </a:rPr>
              <a:t> </a:t>
            </a:r>
            <a:r>
              <a:rPr lang="it-IT" sz="2400" dirty="0" smtClean="0">
                <a:solidFill>
                  <a:prstClr val="black"/>
                </a:solidFill>
              </a:rPr>
              <a:t>con ioni metallici, si assiste alla formazione sia di un complesso solubile (AlOH</a:t>
            </a:r>
            <a:r>
              <a:rPr lang="it-IT" sz="2400" baseline="30000" dirty="0" smtClean="0">
                <a:solidFill>
                  <a:prstClr val="black"/>
                </a:solidFill>
              </a:rPr>
              <a:t>2+</a:t>
            </a:r>
            <a:r>
              <a:rPr lang="it-IT" sz="2400" dirty="0" smtClean="0">
                <a:solidFill>
                  <a:prstClr val="black"/>
                </a:solidFill>
              </a:rPr>
              <a:t>, se OH</a:t>
            </a:r>
            <a:r>
              <a:rPr lang="it-IT" sz="2400" baseline="30000" dirty="0" smtClean="0">
                <a:solidFill>
                  <a:prstClr val="black"/>
                </a:solidFill>
              </a:rPr>
              <a:t>-</a:t>
            </a:r>
            <a:r>
              <a:rPr lang="it-IT" sz="2400" dirty="0" smtClean="0">
                <a:solidFill>
                  <a:prstClr val="black"/>
                </a:solidFill>
              </a:rPr>
              <a:t> reagisce con Al</a:t>
            </a:r>
            <a:r>
              <a:rPr lang="it-IT" sz="2400" baseline="30000" dirty="0" smtClean="0">
                <a:solidFill>
                  <a:prstClr val="black"/>
                </a:solidFill>
              </a:rPr>
              <a:t>3+</a:t>
            </a:r>
            <a:r>
              <a:rPr lang="it-IT" sz="2400" dirty="0" smtClean="0">
                <a:solidFill>
                  <a:prstClr val="black"/>
                </a:solidFill>
              </a:rPr>
              <a:t> in un rapporto 1:1) che di un precipitato insolubile (come il sale 1:3 Al(OH)</a:t>
            </a:r>
            <a:r>
              <a:rPr lang="it-IT" sz="2400" baseline="-25000" dirty="0" smtClean="0">
                <a:solidFill>
                  <a:prstClr val="black"/>
                </a:solidFill>
              </a:rPr>
              <a:t>3</a:t>
            </a:r>
            <a:r>
              <a:rPr lang="it-IT" sz="2400" dirty="0" smtClean="0">
                <a:solidFill>
                  <a:prstClr val="black"/>
                </a:solidFill>
              </a:rPr>
              <a:t>), a seconda della concentrazione iniziale dei reagenti.</a:t>
            </a:r>
            <a:endParaRPr lang="it-IT" sz="2400" dirty="0"/>
          </a:p>
        </p:txBody>
      </p:sp>
    </p:spTree>
    <p:extLst>
      <p:ext uri="{BB962C8B-B14F-4D97-AF65-F5344CB8AC3E}">
        <p14:creationId xmlns:p14="http://schemas.microsoft.com/office/powerpoint/2010/main" val="2443928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0"/>
            <a:ext cx="8229600" cy="836712"/>
          </a:xfrm>
        </p:spPr>
        <p:txBody>
          <a:bodyPr>
            <a:noAutofit/>
          </a:bodyPr>
          <a:lstStyle/>
          <a:p>
            <a:r>
              <a:rPr lang="it-IT" sz="2800" b="1" dirty="0" smtClean="0">
                <a:solidFill>
                  <a:schemeClr val="accent2">
                    <a:lumMod val="75000"/>
                  </a:schemeClr>
                </a:solidFill>
              </a:rPr>
              <a:t>Costanti di formazione dei complessi metallo-legante</a:t>
            </a:r>
            <a:endParaRPr lang="it-IT" sz="2800" b="1" dirty="0">
              <a:solidFill>
                <a:schemeClr val="accent2">
                  <a:lumMod val="75000"/>
                </a:schemeClr>
              </a:solidFill>
            </a:endParaRPr>
          </a:p>
        </p:txBody>
      </p:sp>
      <p:sp>
        <p:nvSpPr>
          <p:cNvPr id="3" name="Segnaposto contenuto 2"/>
          <p:cNvSpPr>
            <a:spLocks noGrp="1"/>
          </p:cNvSpPr>
          <p:nvPr>
            <p:ph idx="1"/>
          </p:nvPr>
        </p:nvSpPr>
        <p:spPr>
          <a:xfrm>
            <a:off x="179512" y="605780"/>
            <a:ext cx="8784976" cy="1108720"/>
          </a:xfrm>
        </p:spPr>
        <p:txBody>
          <a:bodyPr>
            <a:noAutofit/>
          </a:bodyPr>
          <a:lstStyle/>
          <a:p>
            <a:pPr marL="0" indent="0">
              <a:buNone/>
            </a:pPr>
            <a:r>
              <a:rPr lang="it-IT" sz="1800" dirty="0" smtClean="0"/>
              <a:t>Inizialmente lo ione Ni</a:t>
            </a:r>
            <a:r>
              <a:rPr lang="it-IT" sz="1800" baseline="30000" dirty="0" smtClean="0"/>
              <a:t>2+</a:t>
            </a:r>
            <a:r>
              <a:rPr lang="it-IT" sz="1800" dirty="0" smtClean="0"/>
              <a:t> è coordinato con 6 molecole di H</a:t>
            </a:r>
            <a:r>
              <a:rPr lang="it-IT" sz="1800" baseline="-25000" dirty="0" smtClean="0"/>
              <a:t>2</a:t>
            </a:r>
            <a:r>
              <a:rPr lang="it-IT" sz="1800" dirty="0" smtClean="0"/>
              <a:t>O. Quando si aggiunge NH</a:t>
            </a:r>
            <a:r>
              <a:rPr lang="it-IT" sz="1800" baseline="-25000" dirty="0" smtClean="0"/>
              <a:t>3</a:t>
            </a:r>
            <a:r>
              <a:rPr lang="it-IT" sz="1800" dirty="0" smtClean="0"/>
              <a:t>, ogni mole di NH</a:t>
            </a:r>
            <a:r>
              <a:rPr lang="it-IT" sz="1800" baseline="-25000" dirty="0" smtClean="0"/>
              <a:t>3</a:t>
            </a:r>
            <a:r>
              <a:rPr lang="it-IT" sz="1800" dirty="0" smtClean="0"/>
              <a:t> sposta una mole di H</a:t>
            </a:r>
            <a:r>
              <a:rPr lang="it-IT" sz="1800" baseline="-25000" dirty="0" smtClean="0"/>
              <a:t>2</a:t>
            </a:r>
            <a:r>
              <a:rPr lang="it-IT" sz="1800" dirty="0" smtClean="0"/>
              <a:t>O. Ne risulta una serie di sei reazioni sequenziali. Le relative costanti di equilibrio sono dette </a:t>
            </a:r>
            <a:r>
              <a:rPr lang="it-IT" sz="1800" dirty="0" smtClean="0">
                <a:solidFill>
                  <a:schemeClr val="accent2">
                    <a:lumMod val="75000"/>
                  </a:schemeClr>
                </a:solidFill>
              </a:rPr>
              <a:t>costanti di formazione</a:t>
            </a:r>
            <a:r>
              <a:rPr lang="it-IT" sz="1800" dirty="0" smtClean="0"/>
              <a:t> o </a:t>
            </a:r>
            <a:r>
              <a:rPr lang="it-IT" sz="1800" dirty="0" smtClean="0">
                <a:solidFill>
                  <a:schemeClr val="accent2">
                    <a:lumMod val="75000"/>
                  </a:schemeClr>
                </a:solidFill>
              </a:rPr>
              <a:t>costanti di stabilità </a:t>
            </a:r>
            <a:r>
              <a:rPr lang="it-IT" sz="1800" dirty="0" err="1" smtClean="0">
                <a:solidFill>
                  <a:schemeClr val="accent2">
                    <a:lumMod val="75000"/>
                  </a:schemeClr>
                </a:solidFill>
              </a:rPr>
              <a:t>K</a:t>
            </a:r>
            <a:r>
              <a:rPr lang="it-IT" sz="1800" baseline="-25000" dirty="0" err="1" smtClean="0">
                <a:solidFill>
                  <a:schemeClr val="accent2">
                    <a:lumMod val="75000"/>
                  </a:schemeClr>
                </a:solidFill>
              </a:rPr>
              <a:t>fi</a:t>
            </a:r>
            <a:r>
              <a:rPr lang="it-IT" sz="1800" dirty="0" smtClean="0"/>
              <a:t>:</a:t>
            </a:r>
            <a:endParaRPr lang="it-IT" sz="18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54" y="1853975"/>
            <a:ext cx="9166464" cy="500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2177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0353" y="188640"/>
            <a:ext cx="8229600" cy="1008111"/>
          </a:xfrm>
        </p:spPr>
        <p:txBody>
          <a:bodyPr>
            <a:normAutofit/>
          </a:bodyPr>
          <a:lstStyle/>
          <a:p>
            <a:pPr marL="0" indent="0">
              <a:buNone/>
            </a:pPr>
            <a:r>
              <a:rPr lang="it-IT" sz="2000" dirty="0" smtClean="0"/>
              <a:t>La </a:t>
            </a:r>
            <a:r>
              <a:rPr lang="it-IT" sz="2000" dirty="0" smtClean="0">
                <a:solidFill>
                  <a:schemeClr val="accent2">
                    <a:lumMod val="75000"/>
                  </a:schemeClr>
                </a:solidFill>
              </a:rPr>
              <a:t>costante di formazione termodinamica (</a:t>
            </a:r>
            <a:r>
              <a:rPr lang="it-IT" sz="2000" dirty="0" err="1" smtClean="0">
                <a:solidFill>
                  <a:schemeClr val="accent2">
                    <a:lumMod val="75000"/>
                  </a:schemeClr>
                </a:solidFill>
              </a:rPr>
              <a:t>K</a:t>
            </a:r>
            <a:r>
              <a:rPr lang="it-IT" sz="2000" baseline="-25000" dirty="0" err="1" smtClean="0">
                <a:solidFill>
                  <a:schemeClr val="accent2">
                    <a:lumMod val="75000"/>
                  </a:schemeClr>
                </a:solidFill>
              </a:rPr>
              <a:t>f</a:t>
            </a:r>
            <a:r>
              <a:rPr lang="it-IT" sz="2000" baseline="30000" dirty="0" smtClean="0">
                <a:solidFill>
                  <a:schemeClr val="accent2">
                    <a:lumMod val="75000"/>
                  </a:schemeClr>
                </a:solidFill>
              </a:rPr>
              <a:t>°</a:t>
            </a:r>
            <a:r>
              <a:rPr lang="it-IT" sz="2000" dirty="0" smtClean="0">
                <a:solidFill>
                  <a:schemeClr val="accent2">
                    <a:lumMod val="75000"/>
                  </a:schemeClr>
                </a:solidFill>
              </a:rPr>
              <a:t>) </a:t>
            </a:r>
            <a:r>
              <a:rPr lang="it-IT" sz="2000" dirty="0" smtClean="0"/>
              <a:t>della reazione di addizione di 1 molecola di </a:t>
            </a:r>
            <a:r>
              <a:rPr lang="it-IT" sz="2000" dirty="0" smtClean="0"/>
              <a:t>NH</a:t>
            </a:r>
            <a:r>
              <a:rPr lang="it-IT" sz="2000" baseline="-25000" dirty="0" smtClean="0"/>
              <a:t>3</a:t>
            </a:r>
            <a:r>
              <a:rPr lang="it-IT" sz="2000" dirty="0" smtClean="0"/>
              <a:t> </a:t>
            </a:r>
            <a:r>
              <a:rPr lang="it-IT" sz="2000" dirty="0" smtClean="0"/>
              <a:t>allo ione Ni</a:t>
            </a:r>
            <a:r>
              <a:rPr lang="it-IT" sz="2000" baseline="30000" dirty="0" smtClean="0"/>
              <a:t>2+</a:t>
            </a:r>
            <a:r>
              <a:rPr lang="it-IT" sz="2000" dirty="0" smtClean="0"/>
              <a:t> (oppure (Ni(H</a:t>
            </a:r>
            <a:r>
              <a:rPr lang="it-IT" sz="2000" baseline="-25000" dirty="0" smtClean="0"/>
              <a:t>2</a:t>
            </a:r>
            <a:r>
              <a:rPr lang="it-IT" sz="2000" dirty="0" smtClean="0"/>
              <a:t>O)</a:t>
            </a:r>
            <a:r>
              <a:rPr lang="it-IT" sz="2000" baseline="-25000" dirty="0" smtClean="0"/>
              <a:t>6</a:t>
            </a:r>
            <a:r>
              <a:rPr lang="it-IT" sz="2000" baseline="30000" dirty="0" smtClean="0"/>
              <a:t>2+</a:t>
            </a:r>
            <a:r>
              <a:rPr lang="it-IT" sz="2000" dirty="0" smtClean="0"/>
              <a:t>) è descritta dalla seguente  espressione:</a:t>
            </a:r>
            <a:endParaRPr lang="it-IT" sz="2000" dirty="0"/>
          </a:p>
        </p:txBody>
      </p:sp>
      <p:graphicFrame>
        <p:nvGraphicFramePr>
          <p:cNvPr id="4" name="Oggetto 3"/>
          <p:cNvGraphicFramePr>
            <a:graphicFrameLocks noChangeAspect="1"/>
          </p:cNvGraphicFramePr>
          <p:nvPr>
            <p:extLst>
              <p:ext uri="{D42A27DB-BD31-4B8C-83A1-F6EECF244321}">
                <p14:modId xmlns:p14="http://schemas.microsoft.com/office/powerpoint/2010/main" val="1041001052"/>
              </p:ext>
            </p:extLst>
          </p:nvPr>
        </p:nvGraphicFramePr>
        <p:xfrm>
          <a:off x="283918" y="1139809"/>
          <a:ext cx="3312368" cy="1121998"/>
        </p:xfrm>
        <a:graphic>
          <a:graphicData uri="http://schemas.openxmlformats.org/presentationml/2006/ole">
            <mc:AlternateContent xmlns:mc="http://schemas.openxmlformats.org/markup-compatibility/2006">
              <mc:Choice xmlns:v="urn:schemas-microsoft-com:vml" Requires="v">
                <p:oleObj spid="_x0000_s2410" name="Equazione" r:id="rId3" imgW="1536700" imgH="520700" progId="Equation.3">
                  <p:embed/>
                </p:oleObj>
              </mc:Choice>
              <mc:Fallback>
                <p:oleObj name="Equazione" r:id="rId3" imgW="1536700" imgH="520700" progId="Equation.3">
                  <p:embed/>
                  <p:pic>
                    <p:nvPicPr>
                      <p:cNvPr id="0" name="Picture 29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918" y="1139809"/>
                        <a:ext cx="3312368" cy="11219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ggetto 4"/>
          <p:cNvGraphicFramePr>
            <a:graphicFrameLocks noChangeAspect="1"/>
          </p:cNvGraphicFramePr>
          <p:nvPr>
            <p:extLst>
              <p:ext uri="{D42A27DB-BD31-4B8C-83A1-F6EECF244321}">
                <p14:modId xmlns:p14="http://schemas.microsoft.com/office/powerpoint/2010/main" val="3810151203"/>
              </p:ext>
            </p:extLst>
          </p:nvPr>
        </p:nvGraphicFramePr>
        <p:xfrm>
          <a:off x="6300192" y="1124744"/>
          <a:ext cx="2506663" cy="1222375"/>
        </p:xfrm>
        <a:graphic>
          <a:graphicData uri="http://schemas.openxmlformats.org/presentationml/2006/ole">
            <mc:AlternateContent xmlns:mc="http://schemas.openxmlformats.org/markup-compatibility/2006">
              <mc:Choice xmlns:v="urn:schemas-microsoft-com:vml" Requires="v">
                <p:oleObj spid="_x0000_s2411" name="Equazione" r:id="rId5" imgW="1066800" imgH="520700" progId="Equation.3">
                  <p:embed/>
                </p:oleObj>
              </mc:Choice>
              <mc:Fallback>
                <p:oleObj name="Equazione" r:id="rId5" imgW="1066800" imgH="520700" progId="Equation.3">
                  <p:embed/>
                  <p:pic>
                    <p:nvPicPr>
                      <p:cNvPr id="0" name="Picture 2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1124744"/>
                        <a:ext cx="2506663" cy="1222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asellaDiTesto 5"/>
          <p:cNvSpPr txBox="1"/>
          <p:nvPr/>
        </p:nvSpPr>
        <p:spPr>
          <a:xfrm>
            <a:off x="3934663" y="1377642"/>
            <a:ext cx="2162259" cy="646331"/>
          </a:xfrm>
          <a:prstGeom prst="rect">
            <a:avLst/>
          </a:prstGeom>
          <a:noFill/>
        </p:spPr>
        <p:txBody>
          <a:bodyPr wrap="none" rtlCol="0">
            <a:spAutoFit/>
          </a:bodyPr>
          <a:lstStyle/>
          <a:p>
            <a:r>
              <a:rPr lang="it-IT" dirty="0"/>
              <a:t>o</a:t>
            </a:r>
            <a:r>
              <a:rPr lang="it-IT" dirty="0" smtClean="0"/>
              <a:t>ppure</a:t>
            </a:r>
          </a:p>
          <a:p>
            <a:r>
              <a:rPr lang="it-IT" dirty="0"/>
              <a:t>i</a:t>
            </a:r>
            <a:r>
              <a:rPr lang="it-IT" dirty="0" smtClean="0"/>
              <a:t>n forma semplificata</a:t>
            </a:r>
            <a:endParaRPr lang="it-IT" dirty="0"/>
          </a:p>
        </p:txBody>
      </p:sp>
      <p:sp>
        <p:nvSpPr>
          <p:cNvPr id="7" name="CasellaDiTesto 6"/>
          <p:cNvSpPr txBox="1"/>
          <p:nvPr/>
        </p:nvSpPr>
        <p:spPr>
          <a:xfrm>
            <a:off x="251520" y="2420888"/>
            <a:ext cx="8712968" cy="707886"/>
          </a:xfrm>
          <a:prstGeom prst="rect">
            <a:avLst/>
          </a:prstGeom>
          <a:noFill/>
        </p:spPr>
        <p:txBody>
          <a:bodyPr wrap="square" rtlCol="0">
            <a:spAutoFit/>
          </a:bodyPr>
          <a:lstStyle/>
          <a:p>
            <a:r>
              <a:rPr lang="it-IT" sz="2000" dirty="0" smtClean="0"/>
              <a:t>La </a:t>
            </a:r>
            <a:r>
              <a:rPr lang="it-IT" sz="2000" dirty="0" smtClean="0">
                <a:solidFill>
                  <a:schemeClr val="accent2">
                    <a:lumMod val="75000"/>
                  </a:schemeClr>
                </a:solidFill>
              </a:rPr>
              <a:t>costante di formazione concentrazione-dipendente (</a:t>
            </a:r>
            <a:r>
              <a:rPr lang="it-IT" sz="2000" dirty="0" err="1" smtClean="0">
                <a:solidFill>
                  <a:schemeClr val="accent2">
                    <a:lumMod val="75000"/>
                  </a:schemeClr>
                </a:solidFill>
              </a:rPr>
              <a:t>K</a:t>
            </a:r>
            <a:r>
              <a:rPr lang="it-IT" sz="2000" baseline="-25000" dirty="0" err="1" smtClean="0">
                <a:solidFill>
                  <a:schemeClr val="accent2">
                    <a:lumMod val="75000"/>
                  </a:schemeClr>
                </a:solidFill>
              </a:rPr>
              <a:t>f</a:t>
            </a:r>
            <a:r>
              <a:rPr lang="it-IT" sz="2000" dirty="0" smtClean="0">
                <a:solidFill>
                  <a:schemeClr val="accent2">
                    <a:lumMod val="75000"/>
                  </a:schemeClr>
                </a:solidFill>
              </a:rPr>
              <a:t>) </a:t>
            </a:r>
            <a:r>
              <a:rPr lang="it-IT" sz="2000" dirty="0" smtClean="0"/>
              <a:t>per la stessa reazione è invece data da:</a:t>
            </a:r>
            <a:endParaRPr lang="it-IT" sz="2000" dirty="0"/>
          </a:p>
        </p:txBody>
      </p:sp>
      <p:graphicFrame>
        <p:nvGraphicFramePr>
          <p:cNvPr id="8" name="Oggetto 7"/>
          <p:cNvGraphicFramePr>
            <a:graphicFrameLocks noChangeAspect="1"/>
          </p:cNvGraphicFramePr>
          <p:nvPr>
            <p:extLst>
              <p:ext uri="{D42A27DB-BD31-4B8C-83A1-F6EECF244321}">
                <p14:modId xmlns:p14="http://schemas.microsoft.com/office/powerpoint/2010/main" val="2101802064"/>
              </p:ext>
            </p:extLst>
          </p:nvPr>
        </p:nvGraphicFramePr>
        <p:xfrm>
          <a:off x="539552" y="3196027"/>
          <a:ext cx="3133725" cy="1382712"/>
        </p:xfrm>
        <a:graphic>
          <a:graphicData uri="http://schemas.openxmlformats.org/presentationml/2006/ole">
            <mc:AlternateContent xmlns:mc="http://schemas.openxmlformats.org/markup-compatibility/2006">
              <mc:Choice xmlns:v="urn:schemas-microsoft-com:vml" Requires="v">
                <p:oleObj spid="_x0000_s2412" name="Equazione" r:id="rId7" imgW="1637589" imgH="723586" progId="Equation.3">
                  <p:embed/>
                </p:oleObj>
              </mc:Choice>
              <mc:Fallback>
                <p:oleObj name="Equazione" r:id="rId7" imgW="1637589" imgH="723586" progId="Equation.3">
                  <p:embed/>
                  <p:pic>
                    <p:nvPicPr>
                      <p:cNvPr id="0" name="Picture 3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552" y="3196027"/>
                        <a:ext cx="3133725" cy="1382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CasellaDiTesto 8"/>
          <p:cNvSpPr txBox="1"/>
          <p:nvPr/>
        </p:nvSpPr>
        <p:spPr>
          <a:xfrm>
            <a:off x="4084966" y="3645024"/>
            <a:ext cx="644664" cy="369332"/>
          </a:xfrm>
          <a:prstGeom prst="rect">
            <a:avLst/>
          </a:prstGeom>
          <a:noFill/>
        </p:spPr>
        <p:txBody>
          <a:bodyPr wrap="none" rtlCol="0">
            <a:spAutoFit/>
          </a:bodyPr>
          <a:lstStyle/>
          <a:p>
            <a:r>
              <a:rPr lang="it-IT" dirty="0" smtClean="0"/>
              <a:t>dove</a:t>
            </a:r>
          </a:p>
        </p:txBody>
      </p:sp>
      <p:graphicFrame>
        <p:nvGraphicFramePr>
          <p:cNvPr id="10" name="Oggetto 9"/>
          <p:cNvGraphicFramePr>
            <a:graphicFrameLocks noChangeAspect="1"/>
          </p:cNvGraphicFramePr>
          <p:nvPr>
            <p:extLst>
              <p:ext uri="{D42A27DB-BD31-4B8C-83A1-F6EECF244321}">
                <p14:modId xmlns:p14="http://schemas.microsoft.com/office/powerpoint/2010/main" val="2177536508"/>
              </p:ext>
            </p:extLst>
          </p:nvPr>
        </p:nvGraphicFramePr>
        <p:xfrm>
          <a:off x="5292080" y="3113727"/>
          <a:ext cx="3014663" cy="1431925"/>
        </p:xfrm>
        <a:graphic>
          <a:graphicData uri="http://schemas.openxmlformats.org/presentationml/2006/ole">
            <mc:AlternateContent xmlns:mc="http://schemas.openxmlformats.org/markup-compatibility/2006">
              <mc:Choice xmlns:v="urn:schemas-microsoft-com:vml" Requires="v">
                <p:oleObj spid="_x0000_s2413" name="Equazione" r:id="rId9" imgW="1282700" imgH="609600" progId="Equation.3">
                  <p:embed/>
                </p:oleObj>
              </mc:Choice>
              <mc:Fallback>
                <p:oleObj name="Equazione" r:id="rId9" imgW="1282700" imgH="609600" progId="Equation.3">
                  <p:embed/>
                  <p:pic>
                    <p:nvPicPr>
                      <p:cNvPr id="0" name="Picture 3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92080" y="3113727"/>
                        <a:ext cx="3014663" cy="1431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asellaDiTesto 10"/>
          <p:cNvSpPr txBox="1"/>
          <p:nvPr/>
        </p:nvSpPr>
        <p:spPr>
          <a:xfrm>
            <a:off x="338846" y="4797152"/>
            <a:ext cx="8136904" cy="1754326"/>
          </a:xfrm>
          <a:prstGeom prst="rect">
            <a:avLst/>
          </a:prstGeom>
          <a:noFill/>
        </p:spPr>
        <p:txBody>
          <a:bodyPr wrap="square" rtlCol="0">
            <a:spAutoFit/>
          </a:bodyPr>
          <a:lstStyle/>
          <a:p>
            <a:r>
              <a:rPr lang="it-IT" dirty="0" smtClean="0"/>
              <a:t>Anche per le altre reazioni di complessazione si possono scrivere le stesse espressioni e relative costanti di formazione, le cui unità sono in M</a:t>
            </a:r>
            <a:r>
              <a:rPr lang="it-IT" baseline="30000" dirty="0" smtClean="0"/>
              <a:t>-1</a:t>
            </a:r>
            <a:r>
              <a:rPr lang="it-IT" dirty="0" smtClean="0"/>
              <a:t>.</a:t>
            </a:r>
          </a:p>
          <a:p>
            <a:r>
              <a:rPr lang="it-IT" dirty="0" smtClean="0"/>
              <a:t>È importante notare in tabella 9.2 che </a:t>
            </a:r>
            <a:r>
              <a:rPr lang="it-IT" u="sng" dirty="0" smtClean="0"/>
              <a:t>le </a:t>
            </a:r>
            <a:r>
              <a:rPr lang="it-IT" u="sng" dirty="0" err="1" smtClean="0"/>
              <a:t>K</a:t>
            </a:r>
            <a:r>
              <a:rPr lang="it-IT" u="sng" baseline="-25000" dirty="0" err="1" smtClean="0"/>
              <a:t>fi</a:t>
            </a:r>
            <a:r>
              <a:rPr lang="it-IT" u="sng" dirty="0" smtClean="0"/>
              <a:t> diminuiscono  man mano che aumenta il numero di leganti che si coordinano allo ione metallico, per cui l’attacco delle ultime molecole di legante avviene solo ad alte concentrazioni.</a:t>
            </a:r>
          </a:p>
          <a:p>
            <a:endParaRPr lang="it-IT" dirty="0" smtClean="0"/>
          </a:p>
        </p:txBody>
      </p:sp>
    </p:spTree>
    <p:extLst>
      <p:ext uri="{BB962C8B-B14F-4D97-AF65-F5344CB8AC3E}">
        <p14:creationId xmlns:p14="http://schemas.microsoft.com/office/powerpoint/2010/main" val="2978203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548681"/>
            <a:ext cx="8568952" cy="3528391"/>
          </a:xfrm>
        </p:spPr>
        <p:txBody>
          <a:bodyPr>
            <a:normAutofit fontScale="85000" lnSpcReduction="20000"/>
          </a:bodyPr>
          <a:lstStyle/>
          <a:p>
            <a:pPr marL="0" indent="0">
              <a:buNone/>
            </a:pPr>
            <a:r>
              <a:rPr lang="it-IT" dirty="0" smtClean="0"/>
              <a:t>La </a:t>
            </a:r>
            <a:r>
              <a:rPr lang="it-IT" dirty="0" smtClean="0">
                <a:solidFill>
                  <a:schemeClr val="accent2">
                    <a:lumMod val="75000"/>
                  </a:schemeClr>
                </a:solidFill>
              </a:rPr>
              <a:t>velocità </a:t>
            </a:r>
            <a:r>
              <a:rPr lang="it-IT" dirty="0" smtClean="0"/>
              <a:t>con cui si forma un complesso tra uno ione metallico e un legante L dipende sia dalla </a:t>
            </a:r>
            <a:r>
              <a:rPr lang="it-IT" u="sng" dirty="0" smtClean="0"/>
              <a:t>costante di associazione del legante alla sfera esterna dello ione idratato</a:t>
            </a:r>
            <a:r>
              <a:rPr lang="it-IT" dirty="0" smtClean="0"/>
              <a:t> (</a:t>
            </a:r>
            <a:r>
              <a:rPr lang="it-IT" dirty="0" err="1" smtClean="0"/>
              <a:t>K</a:t>
            </a:r>
            <a:r>
              <a:rPr lang="it-IT" baseline="-25000" dirty="0" err="1" smtClean="0"/>
              <a:t>se</a:t>
            </a:r>
            <a:r>
              <a:rPr lang="it-IT" dirty="0" smtClean="0"/>
              <a:t>) che dalla </a:t>
            </a:r>
            <a:r>
              <a:rPr lang="it-IT" u="sng" dirty="0" smtClean="0"/>
              <a:t>costante di velocità di perdita </a:t>
            </a:r>
            <a:r>
              <a:rPr lang="it-IT" u="sng" dirty="0" smtClean="0"/>
              <a:t>delle molecole di </a:t>
            </a:r>
            <a:r>
              <a:rPr lang="it-IT" u="sng" dirty="0" smtClean="0"/>
              <a:t>H</a:t>
            </a:r>
            <a:r>
              <a:rPr lang="it-IT" u="sng" baseline="-25000" dirty="0" smtClean="0"/>
              <a:t>2</a:t>
            </a:r>
            <a:r>
              <a:rPr lang="it-IT" u="sng" dirty="0" smtClean="0"/>
              <a:t>O dalla sfera di coordinazione dello ione </a:t>
            </a:r>
            <a:r>
              <a:rPr lang="it-IT" u="sng" dirty="0" smtClean="0"/>
              <a:t>metallico (</a:t>
            </a:r>
            <a:r>
              <a:rPr lang="it-IT" dirty="0" smtClean="0"/>
              <a:t>K</a:t>
            </a:r>
            <a:r>
              <a:rPr lang="it-IT" baseline="-25000" dirty="0" smtClean="0"/>
              <a:t>-H</a:t>
            </a:r>
            <a:r>
              <a:rPr lang="it-IT" sz="2800" baseline="-25000" dirty="0" smtClean="0"/>
              <a:t>2</a:t>
            </a:r>
            <a:r>
              <a:rPr lang="it-IT" baseline="-25000" dirty="0" smtClean="0"/>
              <a:t>O</a:t>
            </a:r>
            <a:r>
              <a:rPr lang="it-IT" dirty="0" smtClean="0"/>
              <a:t>)</a:t>
            </a:r>
            <a:endParaRPr lang="it-IT" u="sng" dirty="0" smtClean="0"/>
          </a:p>
          <a:p>
            <a:pPr marL="0" indent="0">
              <a:buNone/>
            </a:pPr>
            <a:r>
              <a:rPr lang="it-IT" dirty="0" smtClean="0"/>
              <a:t>		           </a:t>
            </a:r>
            <a:r>
              <a:rPr lang="it-IT" dirty="0" err="1" smtClean="0"/>
              <a:t>V</a:t>
            </a:r>
            <a:r>
              <a:rPr lang="it-IT" baseline="-25000" dirty="0" err="1" smtClean="0"/>
              <a:t>formazione</a:t>
            </a:r>
            <a:r>
              <a:rPr lang="it-IT" baseline="-25000" dirty="0" smtClean="0"/>
              <a:t> complesso</a:t>
            </a:r>
            <a:r>
              <a:rPr lang="it-IT" dirty="0" smtClean="0"/>
              <a:t> = </a:t>
            </a:r>
            <a:r>
              <a:rPr lang="it-IT" dirty="0" smtClean="0"/>
              <a:t>K</a:t>
            </a:r>
            <a:r>
              <a:rPr lang="it-IT" baseline="-25000" dirty="0"/>
              <a:t>-H</a:t>
            </a:r>
            <a:r>
              <a:rPr lang="it-IT" sz="2800" baseline="-25000" dirty="0"/>
              <a:t>2</a:t>
            </a:r>
            <a:r>
              <a:rPr lang="it-IT" baseline="-25000" dirty="0"/>
              <a:t>O </a:t>
            </a:r>
            <a:r>
              <a:rPr lang="it-IT" dirty="0" smtClean="0"/>
              <a:t>[{</a:t>
            </a:r>
            <a:r>
              <a:rPr lang="it-IT" dirty="0" smtClean="0"/>
              <a:t>M(H</a:t>
            </a:r>
            <a:r>
              <a:rPr lang="it-IT" baseline="-25000" dirty="0" smtClean="0"/>
              <a:t>2</a:t>
            </a:r>
            <a:r>
              <a:rPr lang="it-IT" dirty="0" smtClean="0"/>
              <a:t>O)</a:t>
            </a:r>
            <a:r>
              <a:rPr lang="it-IT" baseline="-25000" dirty="0" smtClean="0"/>
              <a:t>6</a:t>
            </a:r>
            <a:r>
              <a:rPr lang="it-IT" baseline="30000" dirty="0" smtClean="0"/>
              <a:t>2+</a:t>
            </a:r>
            <a:r>
              <a:rPr lang="it-IT" dirty="0" smtClean="0"/>
              <a:t>}L]</a:t>
            </a:r>
          </a:p>
          <a:p>
            <a:pPr marL="0" indent="0">
              <a:buNone/>
            </a:pPr>
            <a:r>
              <a:rPr lang="it-IT" dirty="0"/>
              <a:t>	</a:t>
            </a:r>
            <a:r>
              <a:rPr lang="it-IT" dirty="0" smtClean="0"/>
              <a:t>			</a:t>
            </a:r>
            <a:r>
              <a:rPr lang="it-IT" dirty="0"/>
              <a:t> </a:t>
            </a:r>
            <a:r>
              <a:rPr lang="it-IT" dirty="0" smtClean="0"/>
              <a:t>      	      = </a:t>
            </a:r>
            <a:r>
              <a:rPr lang="it-IT" dirty="0" smtClean="0"/>
              <a:t>K</a:t>
            </a:r>
            <a:r>
              <a:rPr lang="it-IT" baseline="-25000" dirty="0" smtClean="0"/>
              <a:t>-H</a:t>
            </a:r>
            <a:r>
              <a:rPr lang="it-IT" sz="2800" baseline="-25000" dirty="0" smtClean="0"/>
              <a:t>2</a:t>
            </a:r>
            <a:r>
              <a:rPr lang="it-IT" baseline="-25000" dirty="0" smtClean="0"/>
              <a:t>O</a:t>
            </a:r>
            <a:r>
              <a:rPr lang="it-IT" dirty="0" smtClean="0"/>
              <a:t>K</a:t>
            </a:r>
            <a:r>
              <a:rPr lang="it-IT" baseline="-25000" dirty="0" smtClean="0"/>
              <a:t>se</a:t>
            </a:r>
            <a:r>
              <a:rPr lang="it-IT" dirty="0" smtClean="0"/>
              <a:t>[M(H</a:t>
            </a:r>
            <a:r>
              <a:rPr lang="it-IT" baseline="-25000" dirty="0" smtClean="0"/>
              <a:t>2</a:t>
            </a:r>
            <a:r>
              <a:rPr lang="it-IT" dirty="0" smtClean="0"/>
              <a:t>O)</a:t>
            </a:r>
            <a:r>
              <a:rPr lang="it-IT" baseline="-25000" dirty="0" smtClean="0"/>
              <a:t>6</a:t>
            </a:r>
            <a:r>
              <a:rPr lang="it-IT" baseline="30000" dirty="0" smtClean="0"/>
              <a:t>2</a:t>
            </a:r>
            <a:r>
              <a:rPr lang="it-IT" baseline="30000" dirty="0" smtClean="0"/>
              <a:t>+</a:t>
            </a:r>
            <a:r>
              <a:rPr lang="it-IT" dirty="0" smtClean="0"/>
              <a:t>][L]</a:t>
            </a:r>
          </a:p>
          <a:p>
            <a:pPr marL="0" indent="0">
              <a:buNone/>
            </a:pPr>
            <a:r>
              <a:rPr lang="it-IT" dirty="0"/>
              <a:t>	</a:t>
            </a:r>
            <a:r>
              <a:rPr lang="it-IT" dirty="0" smtClean="0"/>
              <a:t>				      = </a:t>
            </a:r>
            <a:r>
              <a:rPr lang="it-IT" dirty="0" err="1" smtClean="0"/>
              <a:t>K</a:t>
            </a:r>
            <a:r>
              <a:rPr lang="it-IT" baseline="-25000" dirty="0" err="1" smtClean="0"/>
              <a:t>f</a:t>
            </a:r>
            <a:r>
              <a:rPr lang="it-IT" dirty="0" smtClean="0"/>
              <a:t> [M(H</a:t>
            </a:r>
            <a:r>
              <a:rPr lang="it-IT" baseline="-25000" dirty="0" smtClean="0"/>
              <a:t>2</a:t>
            </a:r>
            <a:r>
              <a:rPr lang="it-IT" dirty="0" smtClean="0"/>
              <a:t>O)</a:t>
            </a:r>
            <a:r>
              <a:rPr lang="it-IT" baseline="-25000" dirty="0" smtClean="0"/>
              <a:t>6</a:t>
            </a:r>
            <a:r>
              <a:rPr lang="it-IT" baseline="30000" dirty="0" smtClean="0"/>
              <a:t>2</a:t>
            </a:r>
            <a:r>
              <a:rPr lang="it-IT" baseline="30000" dirty="0"/>
              <a:t>+</a:t>
            </a:r>
            <a:r>
              <a:rPr lang="it-IT" dirty="0"/>
              <a:t>][L]</a:t>
            </a:r>
          </a:p>
          <a:p>
            <a:pPr marL="0" indent="0">
              <a:buNone/>
            </a:pPr>
            <a:endParaRPr lang="it-IT"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311153"/>
            <a:ext cx="4688760" cy="3532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7218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116632"/>
            <a:ext cx="8229600" cy="1143000"/>
          </a:xfrm>
        </p:spPr>
        <p:txBody>
          <a:bodyPr>
            <a:noAutofit/>
          </a:bodyPr>
          <a:lstStyle/>
          <a:p>
            <a:r>
              <a:rPr lang="it-IT" sz="3600" dirty="0" smtClean="0">
                <a:solidFill>
                  <a:schemeClr val="accent2">
                    <a:lumMod val="75000"/>
                  </a:schemeClr>
                </a:solidFill>
              </a:rPr>
              <a:t>Previsione della distribuzione dei complessi metallo-legante</a:t>
            </a:r>
            <a:endParaRPr lang="it-IT" sz="3600" dirty="0">
              <a:solidFill>
                <a:schemeClr val="accent2">
                  <a:lumMod val="75000"/>
                </a:schemeClr>
              </a:solidFill>
            </a:endParaRPr>
          </a:p>
        </p:txBody>
      </p:sp>
      <p:sp>
        <p:nvSpPr>
          <p:cNvPr id="3" name="Segnaposto contenuto 2"/>
          <p:cNvSpPr>
            <a:spLocks noGrp="1"/>
          </p:cNvSpPr>
          <p:nvPr>
            <p:ph idx="1"/>
          </p:nvPr>
        </p:nvSpPr>
        <p:spPr>
          <a:xfrm>
            <a:off x="107504" y="1340768"/>
            <a:ext cx="8928992" cy="5400600"/>
          </a:xfrm>
        </p:spPr>
        <p:txBody>
          <a:bodyPr>
            <a:normAutofit fontScale="92500" lnSpcReduction="10000"/>
          </a:bodyPr>
          <a:lstStyle/>
          <a:p>
            <a:pPr marL="0" indent="0">
              <a:buNone/>
            </a:pPr>
            <a:r>
              <a:rPr lang="it-IT" sz="2000" b="1" dirty="0" smtClean="0"/>
              <a:t>La frazione delle specie </a:t>
            </a:r>
            <a:r>
              <a:rPr lang="it-IT" sz="2000" u="sng" dirty="0" smtClean="0"/>
              <a:t>di una serie di complessi metallo-legante </a:t>
            </a:r>
            <a:r>
              <a:rPr lang="it-IT" sz="2000" dirty="0" smtClean="0"/>
              <a:t>può essere descritta scrivendo innanzitutto l’espressione del </a:t>
            </a:r>
            <a:r>
              <a:rPr lang="it-IT" sz="2000" u="sng" dirty="0" smtClean="0">
                <a:solidFill>
                  <a:schemeClr val="accent2"/>
                </a:solidFill>
              </a:rPr>
              <a:t>bilancio di massa </a:t>
            </a:r>
            <a:r>
              <a:rPr lang="it-IT" sz="2000" u="sng" dirty="0" smtClean="0"/>
              <a:t>per tutte le specie presenti in soluzione contenenti lo ione metallico</a:t>
            </a:r>
            <a:r>
              <a:rPr lang="it-IT" sz="2000" dirty="0" smtClean="0"/>
              <a:t>:</a:t>
            </a:r>
          </a:p>
          <a:p>
            <a:pPr marL="0" indent="0">
              <a:buNone/>
            </a:pPr>
            <a:r>
              <a:rPr lang="it-IT" sz="2000" dirty="0" err="1" smtClean="0">
                <a:solidFill>
                  <a:schemeClr val="tx2"/>
                </a:solidFill>
              </a:rPr>
              <a:t>C</a:t>
            </a:r>
            <a:r>
              <a:rPr lang="it-IT" sz="2000" baseline="-25000" dirty="0" err="1" smtClean="0">
                <a:solidFill>
                  <a:schemeClr val="tx2"/>
                </a:solidFill>
              </a:rPr>
              <a:t>Ni</a:t>
            </a:r>
            <a:r>
              <a:rPr lang="it-IT" sz="2000" dirty="0" smtClean="0">
                <a:solidFill>
                  <a:schemeClr val="tx2"/>
                </a:solidFill>
              </a:rPr>
              <a:t> = </a:t>
            </a:r>
            <a:r>
              <a:rPr lang="it-IT" sz="2000" dirty="0" smtClean="0">
                <a:solidFill>
                  <a:schemeClr val="accent2">
                    <a:lumMod val="75000"/>
                  </a:schemeClr>
                </a:solidFill>
              </a:rPr>
              <a:t>concentrazione analitica di tutte le specie del Ni </a:t>
            </a:r>
            <a:r>
              <a:rPr lang="it-IT" sz="2000" dirty="0" smtClean="0">
                <a:solidFill>
                  <a:schemeClr val="tx2"/>
                </a:solidFill>
              </a:rPr>
              <a:t>=</a:t>
            </a:r>
          </a:p>
          <a:p>
            <a:pPr marL="0" indent="0">
              <a:buNone/>
            </a:pPr>
            <a:r>
              <a:rPr lang="it-IT" sz="2000" dirty="0" smtClean="0">
                <a:solidFill>
                  <a:schemeClr val="tx2"/>
                </a:solidFill>
              </a:rPr>
              <a:t>[Ni</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25000" dirty="0" smtClean="0">
                <a:solidFill>
                  <a:schemeClr val="tx2"/>
                </a:solidFill>
              </a:rPr>
              <a:t>2</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25000" dirty="0" smtClean="0">
                <a:solidFill>
                  <a:schemeClr val="tx2"/>
                </a:solidFill>
              </a:rPr>
              <a:t>3</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25000" dirty="0" smtClean="0">
                <a:solidFill>
                  <a:schemeClr val="tx2"/>
                </a:solidFill>
              </a:rPr>
              <a:t>4</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25000" dirty="0" smtClean="0">
                <a:solidFill>
                  <a:schemeClr val="tx2"/>
                </a:solidFill>
              </a:rPr>
              <a:t>5</a:t>
            </a:r>
            <a:r>
              <a:rPr lang="it-IT" sz="2000" baseline="30000" dirty="0" smtClean="0">
                <a:solidFill>
                  <a:schemeClr val="tx2"/>
                </a:solidFill>
              </a:rPr>
              <a:t>2+</a:t>
            </a:r>
            <a:r>
              <a:rPr lang="it-IT" sz="2000" dirty="0" smtClean="0">
                <a:solidFill>
                  <a:schemeClr val="tx2"/>
                </a:solidFill>
              </a:rPr>
              <a:t>]+[Ni(NH</a:t>
            </a:r>
            <a:r>
              <a:rPr lang="it-IT" sz="2000" baseline="-25000" dirty="0" smtClean="0">
                <a:solidFill>
                  <a:schemeClr val="tx2"/>
                </a:solidFill>
              </a:rPr>
              <a:t>3</a:t>
            </a:r>
            <a:r>
              <a:rPr lang="it-IT" sz="2000" dirty="0" smtClean="0">
                <a:solidFill>
                  <a:schemeClr val="tx2"/>
                </a:solidFill>
              </a:rPr>
              <a:t>)</a:t>
            </a:r>
            <a:r>
              <a:rPr lang="it-IT" sz="2000" baseline="-25000" dirty="0" smtClean="0">
                <a:solidFill>
                  <a:schemeClr val="tx2"/>
                </a:solidFill>
              </a:rPr>
              <a:t>6</a:t>
            </a:r>
            <a:r>
              <a:rPr lang="it-IT" sz="2000" baseline="30000" dirty="0" smtClean="0">
                <a:solidFill>
                  <a:schemeClr val="tx2"/>
                </a:solidFill>
              </a:rPr>
              <a:t>2+</a:t>
            </a:r>
            <a:r>
              <a:rPr lang="it-IT" sz="2000" dirty="0" smtClean="0">
                <a:solidFill>
                  <a:schemeClr val="tx2"/>
                </a:solidFill>
              </a:rPr>
              <a:t>] </a:t>
            </a:r>
          </a:p>
          <a:p>
            <a:pPr marL="0" indent="0">
              <a:buNone/>
            </a:pPr>
            <a:r>
              <a:rPr lang="it-IT" sz="2000" dirty="0" smtClean="0"/>
              <a:t>Questa equazione può essere </a:t>
            </a:r>
            <a:r>
              <a:rPr lang="it-IT" sz="2000" dirty="0" smtClean="0"/>
              <a:t>usata </a:t>
            </a:r>
            <a:r>
              <a:rPr lang="it-IT" sz="2000" dirty="0" smtClean="0"/>
              <a:t>insieme alle </a:t>
            </a:r>
            <a:r>
              <a:rPr lang="it-IT" sz="2000" dirty="0" err="1" smtClean="0"/>
              <a:t>K</a:t>
            </a:r>
            <a:r>
              <a:rPr lang="it-IT" sz="2000" baseline="-25000" dirty="0" err="1" smtClean="0"/>
              <a:t>fi</a:t>
            </a:r>
            <a:r>
              <a:rPr lang="it-IT" sz="2000" dirty="0" smtClean="0">
                <a:solidFill>
                  <a:schemeClr val="tx2"/>
                </a:solidFill>
              </a:rPr>
              <a:t>  </a:t>
            </a:r>
            <a:r>
              <a:rPr lang="it-IT" sz="2000" dirty="0" smtClean="0"/>
              <a:t>per calcolare </a:t>
            </a:r>
            <a:r>
              <a:rPr lang="it-IT" sz="2000" b="1" u="sng" dirty="0" smtClean="0">
                <a:solidFill>
                  <a:schemeClr val="accent2"/>
                </a:solidFill>
              </a:rPr>
              <a:t>la frazione </a:t>
            </a:r>
            <a:r>
              <a:rPr lang="el-GR" sz="2000" b="1" u="sng" dirty="0" smtClean="0">
                <a:solidFill>
                  <a:schemeClr val="accent2"/>
                </a:solidFill>
              </a:rPr>
              <a:t>α</a:t>
            </a:r>
            <a:r>
              <a:rPr lang="it-IT" sz="2000" b="1" u="sng" dirty="0" smtClean="0">
                <a:solidFill>
                  <a:schemeClr val="accent2"/>
                </a:solidFill>
              </a:rPr>
              <a:t> </a:t>
            </a:r>
            <a:r>
              <a:rPr lang="it-IT" sz="2000" u="sng" dirty="0" smtClean="0">
                <a:solidFill>
                  <a:schemeClr val="tx2"/>
                </a:solidFill>
              </a:rPr>
              <a:t>di ciascuna specie metallica presente ad una determinata concentrazione di legante</a:t>
            </a:r>
            <a:r>
              <a:rPr lang="it-IT" sz="2000" dirty="0" smtClean="0">
                <a:solidFill>
                  <a:schemeClr val="tx2"/>
                </a:solidFill>
              </a:rPr>
              <a:t>. Per una data specie metallica</a:t>
            </a:r>
          </a:p>
          <a:p>
            <a:pPr marL="0" indent="0">
              <a:buNone/>
            </a:pPr>
            <a:r>
              <a:rPr lang="el-GR" sz="2000" dirty="0" smtClean="0">
                <a:solidFill>
                  <a:schemeClr val="accent2">
                    <a:lumMod val="75000"/>
                  </a:schemeClr>
                </a:solidFill>
              </a:rPr>
              <a:t>α</a:t>
            </a:r>
            <a:r>
              <a:rPr lang="it-IT" sz="2000" dirty="0" smtClean="0">
                <a:solidFill>
                  <a:schemeClr val="accent2">
                    <a:lumMod val="75000"/>
                  </a:schemeClr>
                </a:solidFill>
              </a:rPr>
              <a:t> = [specie metallica]/[tutte le specie solubili dello ione metallico]</a:t>
            </a:r>
          </a:p>
          <a:p>
            <a:pPr marL="0" indent="0">
              <a:buNone/>
            </a:pPr>
            <a:r>
              <a:rPr lang="it-IT" sz="2000" dirty="0" smtClean="0"/>
              <a:t>Ad esempio, la frazione di Ni</a:t>
            </a:r>
            <a:r>
              <a:rPr lang="it-IT" sz="2000" baseline="30000" dirty="0" smtClean="0"/>
              <a:t>2+</a:t>
            </a:r>
            <a:r>
              <a:rPr lang="it-IT" sz="2000" dirty="0" smtClean="0"/>
              <a:t> è:</a:t>
            </a:r>
          </a:p>
          <a:p>
            <a:pPr marL="0" lvl="0" indent="0">
              <a:buNone/>
            </a:pPr>
            <a:r>
              <a:rPr lang="el-GR" sz="2000" dirty="0" smtClean="0">
                <a:solidFill>
                  <a:schemeClr val="accent1"/>
                </a:solidFill>
              </a:rPr>
              <a:t>α</a:t>
            </a:r>
            <a:r>
              <a:rPr lang="it-IT" sz="2000" baseline="-25000" dirty="0" smtClean="0">
                <a:solidFill>
                  <a:schemeClr val="accent1"/>
                </a:solidFill>
              </a:rPr>
              <a:t>Ni2+</a:t>
            </a:r>
            <a:r>
              <a:rPr lang="it-IT" sz="2000" dirty="0" smtClean="0">
                <a:solidFill>
                  <a:schemeClr val="accent1"/>
                </a:solidFill>
              </a:rPr>
              <a:t>= [</a:t>
            </a:r>
            <a:r>
              <a:rPr lang="it-IT" sz="2000" dirty="0">
                <a:solidFill>
                  <a:schemeClr val="accent1"/>
                </a:solidFill>
              </a:rPr>
              <a:t>Ni</a:t>
            </a:r>
            <a:r>
              <a:rPr lang="it-IT" sz="2000" baseline="30000" dirty="0">
                <a:solidFill>
                  <a:schemeClr val="accent1"/>
                </a:solidFill>
              </a:rPr>
              <a:t>2</a:t>
            </a:r>
            <a:r>
              <a:rPr lang="it-IT" sz="2000" baseline="30000" dirty="0" smtClean="0">
                <a:solidFill>
                  <a:schemeClr val="accent1"/>
                </a:solidFill>
              </a:rPr>
              <a:t>+</a:t>
            </a:r>
            <a:r>
              <a:rPr lang="it-IT" sz="2000" dirty="0" smtClean="0">
                <a:solidFill>
                  <a:schemeClr val="accent1"/>
                </a:solidFill>
              </a:rPr>
              <a:t>]/[</a:t>
            </a:r>
            <a:r>
              <a:rPr lang="it-IT" sz="2000" dirty="0" err="1">
                <a:solidFill>
                  <a:schemeClr val="accent1"/>
                </a:solidFill>
              </a:rPr>
              <a:t>C</a:t>
            </a:r>
            <a:r>
              <a:rPr lang="it-IT" sz="2000" baseline="-25000" dirty="0" err="1">
                <a:solidFill>
                  <a:schemeClr val="accent1"/>
                </a:solidFill>
              </a:rPr>
              <a:t>Ni</a:t>
            </a:r>
            <a:r>
              <a:rPr lang="it-IT" sz="2000" dirty="0">
                <a:solidFill>
                  <a:schemeClr val="accent1"/>
                </a:solidFill>
              </a:rPr>
              <a:t> </a:t>
            </a:r>
            <a:r>
              <a:rPr lang="it-IT" sz="2000" dirty="0" smtClean="0">
                <a:solidFill>
                  <a:schemeClr val="accent1"/>
                </a:solidFill>
              </a:rPr>
              <a:t>]= </a:t>
            </a:r>
            <a:r>
              <a:rPr lang="it-IT" sz="1800" dirty="0" smtClean="0">
                <a:solidFill>
                  <a:schemeClr val="accent1"/>
                </a:solidFill>
              </a:rPr>
              <a:t>=[</a:t>
            </a:r>
            <a:r>
              <a:rPr lang="it-IT" sz="1800" dirty="0">
                <a:solidFill>
                  <a:schemeClr val="accent1"/>
                </a:solidFill>
              </a:rPr>
              <a:t>Ni</a:t>
            </a:r>
            <a:r>
              <a:rPr lang="it-IT" sz="1800" baseline="30000" dirty="0">
                <a:solidFill>
                  <a:schemeClr val="accent1"/>
                </a:solidFill>
              </a:rPr>
              <a:t>2</a:t>
            </a:r>
            <a:r>
              <a:rPr lang="it-IT" sz="1800" baseline="30000" dirty="0" smtClean="0">
                <a:solidFill>
                  <a:schemeClr val="accent1"/>
                </a:solidFill>
              </a:rPr>
              <a:t>+</a:t>
            </a:r>
            <a:r>
              <a:rPr lang="it-IT" sz="1800" dirty="0" smtClean="0">
                <a:solidFill>
                  <a:schemeClr val="accent1"/>
                </a:solidFill>
              </a:rPr>
              <a:t>]/([</a:t>
            </a:r>
            <a:r>
              <a:rPr lang="it-IT" sz="1800" dirty="0">
                <a:solidFill>
                  <a:schemeClr val="accent1"/>
                </a:solidFill>
              </a:rPr>
              <a:t>Ni</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25000" dirty="0">
                <a:solidFill>
                  <a:schemeClr val="accent1"/>
                </a:solidFill>
              </a:rPr>
              <a:t>2</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25000" dirty="0">
                <a:solidFill>
                  <a:schemeClr val="accent1"/>
                </a:solidFill>
              </a:rPr>
              <a:t>3</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25000" dirty="0">
                <a:solidFill>
                  <a:schemeClr val="accent1"/>
                </a:solidFill>
              </a:rPr>
              <a:t>4</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25000" dirty="0">
                <a:solidFill>
                  <a:schemeClr val="accent1"/>
                </a:solidFill>
              </a:rPr>
              <a:t>5</a:t>
            </a:r>
            <a:r>
              <a:rPr lang="it-IT" sz="1800" baseline="30000" dirty="0">
                <a:solidFill>
                  <a:schemeClr val="accent1"/>
                </a:solidFill>
              </a:rPr>
              <a:t>2+</a:t>
            </a:r>
            <a:r>
              <a:rPr lang="it-IT" sz="1800" dirty="0">
                <a:solidFill>
                  <a:schemeClr val="accent1"/>
                </a:solidFill>
              </a:rPr>
              <a:t>]+[Ni(NH</a:t>
            </a:r>
            <a:r>
              <a:rPr lang="it-IT" sz="1800" baseline="-25000" dirty="0">
                <a:solidFill>
                  <a:schemeClr val="accent1"/>
                </a:solidFill>
              </a:rPr>
              <a:t>3</a:t>
            </a:r>
            <a:r>
              <a:rPr lang="it-IT" sz="1800" dirty="0">
                <a:solidFill>
                  <a:schemeClr val="accent1"/>
                </a:solidFill>
              </a:rPr>
              <a:t>)</a:t>
            </a:r>
            <a:r>
              <a:rPr lang="it-IT" sz="1800" baseline="-25000" dirty="0">
                <a:solidFill>
                  <a:schemeClr val="accent1"/>
                </a:solidFill>
              </a:rPr>
              <a:t>6</a:t>
            </a:r>
            <a:r>
              <a:rPr lang="it-IT" sz="1800" baseline="30000" dirty="0">
                <a:solidFill>
                  <a:schemeClr val="accent1"/>
                </a:solidFill>
              </a:rPr>
              <a:t>2</a:t>
            </a:r>
            <a:r>
              <a:rPr lang="it-IT" sz="1800" baseline="30000" dirty="0" smtClean="0">
                <a:solidFill>
                  <a:schemeClr val="accent1"/>
                </a:solidFill>
              </a:rPr>
              <a:t>+</a:t>
            </a:r>
            <a:r>
              <a:rPr lang="it-IT" sz="1800" dirty="0" smtClean="0">
                <a:solidFill>
                  <a:schemeClr val="accent1"/>
                </a:solidFill>
              </a:rPr>
              <a:t>])</a:t>
            </a:r>
            <a:endParaRPr lang="it-IT" sz="1800" dirty="0">
              <a:solidFill>
                <a:schemeClr val="accent1"/>
              </a:solidFill>
            </a:endParaRPr>
          </a:p>
          <a:p>
            <a:pPr marL="0" indent="0">
              <a:buNone/>
            </a:pPr>
            <a:r>
              <a:rPr lang="it-IT" sz="2000" dirty="0" smtClean="0"/>
              <a:t>È necessario semplificare questa relazione, correlando la concentrazione dei termini al denominatore con la concentrazione nota di </a:t>
            </a:r>
            <a:r>
              <a:rPr lang="it-IT" sz="2000" dirty="0" smtClean="0"/>
              <a:t>NH</a:t>
            </a:r>
            <a:r>
              <a:rPr lang="it-IT" sz="2000" baseline="-25000" dirty="0" smtClean="0"/>
              <a:t>3</a:t>
            </a:r>
            <a:r>
              <a:rPr lang="it-IT" sz="2000" dirty="0" smtClean="0"/>
              <a:t> </a:t>
            </a:r>
            <a:r>
              <a:rPr lang="it-IT" sz="2000" dirty="0" smtClean="0"/>
              <a:t>(</a:t>
            </a:r>
            <a:r>
              <a:rPr lang="it-IT" sz="2000" dirty="0" err="1" smtClean="0"/>
              <a:t>ligando</a:t>
            </a:r>
            <a:r>
              <a:rPr lang="it-IT" sz="2000" dirty="0" smtClean="0"/>
              <a:t>) e le costanti di formazione del sistema. Rielaborando l’espressione per K</a:t>
            </a:r>
            <a:r>
              <a:rPr lang="it-IT" sz="2000" baseline="-25000" dirty="0" smtClean="0"/>
              <a:t>f1 </a:t>
            </a:r>
            <a:r>
              <a:rPr lang="it-IT" sz="2000" dirty="0" smtClean="0"/>
              <a:t>in tabella 9.2 si può dimostrare che </a:t>
            </a:r>
          </a:p>
          <a:p>
            <a:pPr marL="0" lvl="0" indent="0">
              <a:buNone/>
            </a:pPr>
            <a:r>
              <a:rPr lang="it-IT" sz="2000" dirty="0" smtClean="0">
                <a:solidFill>
                  <a:schemeClr val="accent1"/>
                </a:solidFill>
              </a:rPr>
              <a:t>[</a:t>
            </a:r>
            <a:r>
              <a:rPr lang="it-IT" sz="2000" dirty="0">
                <a:solidFill>
                  <a:schemeClr val="accent1"/>
                </a:solidFill>
              </a:rPr>
              <a:t>Ni(NH</a:t>
            </a:r>
            <a:r>
              <a:rPr lang="it-IT" sz="2000" baseline="-25000" dirty="0">
                <a:solidFill>
                  <a:schemeClr val="accent1"/>
                </a:solidFill>
              </a:rPr>
              <a:t>3</a:t>
            </a:r>
            <a:r>
              <a:rPr lang="it-IT" sz="2000" dirty="0">
                <a:solidFill>
                  <a:schemeClr val="accent1"/>
                </a:solidFill>
              </a:rPr>
              <a:t>)</a:t>
            </a:r>
            <a:r>
              <a:rPr lang="it-IT" sz="2000" baseline="30000" dirty="0">
                <a:solidFill>
                  <a:schemeClr val="accent1"/>
                </a:solidFill>
              </a:rPr>
              <a:t>2</a:t>
            </a:r>
            <a:r>
              <a:rPr lang="it-IT" sz="2000" baseline="30000" dirty="0" smtClean="0">
                <a:solidFill>
                  <a:schemeClr val="accent1"/>
                </a:solidFill>
              </a:rPr>
              <a:t>+</a:t>
            </a:r>
            <a:r>
              <a:rPr lang="it-IT" sz="2000" dirty="0" smtClean="0">
                <a:solidFill>
                  <a:schemeClr val="accent1"/>
                </a:solidFill>
              </a:rPr>
              <a:t>] = </a:t>
            </a:r>
            <a:r>
              <a:rPr lang="it-IT" sz="2000" dirty="0" smtClean="0">
                <a:solidFill>
                  <a:schemeClr val="bg1">
                    <a:lumMod val="50000"/>
                  </a:schemeClr>
                </a:solidFill>
              </a:rPr>
              <a:t>K</a:t>
            </a:r>
            <a:r>
              <a:rPr lang="it-IT" sz="2000" baseline="-25000" dirty="0" smtClean="0">
                <a:solidFill>
                  <a:schemeClr val="bg1">
                    <a:lumMod val="50000"/>
                  </a:schemeClr>
                </a:solidFill>
              </a:rPr>
              <a:t>f1</a:t>
            </a:r>
            <a:r>
              <a:rPr lang="it-IT" sz="2000" dirty="0" smtClean="0">
                <a:solidFill>
                  <a:schemeClr val="bg1">
                    <a:lumMod val="50000"/>
                  </a:schemeClr>
                </a:solidFill>
              </a:rPr>
              <a:t> [Ni</a:t>
            </a:r>
            <a:r>
              <a:rPr lang="it-IT" sz="2000" baseline="30000" dirty="0" smtClean="0">
                <a:solidFill>
                  <a:schemeClr val="bg1">
                    <a:lumMod val="50000"/>
                  </a:schemeClr>
                </a:solidFill>
              </a:rPr>
              <a:t>2+</a:t>
            </a:r>
            <a:r>
              <a:rPr lang="it-IT" sz="2000" dirty="0" smtClean="0">
                <a:solidFill>
                  <a:schemeClr val="bg1">
                    <a:lumMod val="50000"/>
                  </a:schemeClr>
                </a:solidFill>
              </a:rPr>
              <a:t>][NH</a:t>
            </a:r>
            <a:r>
              <a:rPr lang="it-IT" sz="2000" baseline="-25000" dirty="0" smtClean="0">
                <a:solidFill>
                  <a:schemeClr val="bg1">
                    <a:lumMod val="50000"/>
                  </a:schemeClr>
                </a:solidFill>
              </a:rPr>
              <a:t>3</a:t>
            </a:r>
            <a:r>
              <a:rPr lang="it-IT" sz="2000" dirty="0" smtClean="0">
                <a:solidFill>
                  <a:schemeClr val="bg1">
                    <a:lumMod val="50000"/>
                  </a:schemeClr>
                </a:solidFill>
              </a:rPr>
              <a:t>];</a:t>
            </a:r>
          </a:p>
          <a:p>
            <a:pPr marL="0" indent="0">
              <a:buNone/>
            </a:pPr>
            <a:r>
              <a:rPr lang="it-IT" sz="2000" dirty="0" smtClean="0">
                <a:solidFill>
                  <a:schemeClr val="accent1"/>
                </a:solidFill>
              </a:rPr>
              <a:t>[</a:t>
            </a:r>
            <a:r>
              <a:rPr lang="it-IT" sz="2000" dirty="0">
                <a:solidFill>
                  <a:schemeClr val="accent1"/>
                </a:solidFill>
              </a:rPr>
              <a:t>Ni(NH</a:t>
            </a:r>
            <a:r>
              <a:rPr lang="it-IT" sz="2000" baseline="-25000" dirty="0">
                <a:solidFill>
                  <a:schemeClr val="accent1"/>
                </a:solidFill>
              </a:rPr>
              <a:t>3</a:t>
            </a:r>
            <a:r>
              <a:rPr lang="it-IT" sz="2000" dirty="0">
                <a:solidFill>
                  <a:schemeClr val="accent1"/>
                </a:solidFill>
              </a:rPr>
              <a:t>)</a:t>
            </a:r>
            <a:r>
              <a:rPr lang="it-IT" sz="2000" baseline="-25000" dirty="0">
                <a:solidFill>
                  <a:schemeClr val="accent1"/>
                </a:solidFill>
              </a:rPr>
              <a:t>2</a:t>
            </a:r>
            <a:r>
              <a:rPr lang="it-IT" sz="2000" baseline="30000" dirty="0">
                <a:solidFill>
                  <a:schemeClr val="accent1"/>
                </a:solidFill>
              </a:rPr>
              <a:t>2</a:t>
            </a:r>
            <a:r>
              <a:rPr lang="it-IT" sz="2000" baseline="30000" dirty="0" smtClean="0">
                <a:solidFill>
                  <a:schemeClr val="accent1"/>
                </a:solidFill>
              </a:rPr>
              <a:t>+</a:t>
            </a:r>
            <a:r>
              <a:rPr lang="it-IT" sz="2000" dirty="0" smtClean="0">
                <a:solidFill>
                  <a:schemeClr val="accent1"/>
                </a:solidFill>
              </a:rPr>
              <a:t>] = </a:t>
            </a:r>
            <a:r>
              <a:rPr lang="it-IT" sz="2000" dirty="0" smtClean="0">
                <a:solidFill>
                  <a:schemeClr val="bg1">
                    <a:lumMod val="50000"/>
                  </a:schemeClr>
                </a:solidFill>
              </a:rPr>
              <a:t>K</a:t>
            </a:r>
            <a:r>
              <a:rPr lang="it-IT" sz="2000" baseline="-25000" dirty="0" smtClean="0">
                <a:solidFill>
                  <a:schemeClr val="bg1">
                    <a:lumMod val="50000"/>
                  </a:schemeClr>
                </a:solidFill>
              </a:rPr>
              <a:t>f2 </a:t>
            </a:r>
            <a:r>
              <a:rPr lang="it-IT" sz="2000" dirty="0" smtClean="0">
                <a:solidFill>
                  <a:schemeClr val="bg1">
                    <a:lumMod val="50000"/>
                  </a:schemeClr>
                </a:solidFill>
              </a:rPr>
              <a:t>[</a:t>
            </a:r>
            <a:r>
              <a:rPr lang="it-IT" sz="2000" dirty="0">
                <a:solidFill>
                  <a:schemeClr val="bg1">
                    <a:lumMod val="50000"/>
                  </a:schemeClr>
                </a:solidFill>
              </a:rPr>
              <a:t>Ni(NH</a:t>
            </a:r>
            <a:r>
              <a:rPr lang="it-IT" sz="2000" baseline="-25000" dirty="0">
                <a:solidFill>
                  <a:schemeClr val="bg1">
                    <a:lumMod val="50000"/>
                  </a:schemeClr>
                </a:solidFill>
              </a:rPr>
              <a:t>3</a:t>
            </a:r>
            <a:r>
              <a:rPr lang="it-IT" sz="2000" dirty="0">
                <a:solidFill>
                  <a:schemeClr val="bg1">
                    <a:lumMod val="50000"/>
                  </a:schemeClr>
                </a:solidFill>
              </a:rPr>
              <a:t>)</a:t>
            </a:r>
            <a:r>
              <a:rPr lang="it-IT" sz="2000" baseline="30000" dirty="0">
                <a:solidFill>
                  <a:schemeClr val="bg1">
                    <a:lumMod val="50000"/>
                  </a:schemeClr>
                </a:solidFill>
              </a:rPr>
              <a:t>2+</a:t>
            </a:r>
            <a:r>
              <a:rPr lang="it-IT" sz="2000" dirty="0">
                <a:solidFill>
                  <a:schemeClr val="bg1">
                    <a:lumMod val="50000"/>
                  </a:schemeClr>
                </a:solidFill>
              </a:rPr>
              <a:t>] </a:t>
            </a:r>
            <a:r>
              <a:rPr lang="it-IT" sz="2000" dirty="0" smtClean="0">
                <a:solidFill>
                  <a:schemeClr val="bg1">
                    <a:lumMod val="50000"/>
                  </a:schemeClr>
                </a:solidFill>
              </a:rPr>
              <a:t>[</a:t>
            </a:r>
            <a:r>
              <a:rPr lang="it-IT" sz="2000" dirty="0">
                <a:solidFill>
                  <a:schemeClr val="bg1">
                    <a:lumMod val="50000"/>
                  </a:schemeClr>
                </a:solidFill>
              </a:rPr>
              <a:t>NH</a:t>
            </a:r>
            <a:r>
              <a:rPr lang="it-IT" sz="2000" baseline="-25000" dirty="0">
                <a:solidFill>
                  <a:schemeClr val="bg1">
                    <a:lumMod val="50000"/>
                  </a:schemeClr>
                </a:solidFill>
              </a:rPr>
              <a:t>3</a:t>
            </a:r>
            <a:r>
              <a:rPr lang="it-IT" sz="2000" dirty="0">
                <a:solidFill>
                  <a:schemeClr val="bg1">
                    <a:lumMod val="65000"/>
                  </a:schemeClr>
                </a:solidFill>
              </a:rPr>
              <a:t>]</a:t>
            </a:r>
            <a:r>
              <a:rPr lang="it-IT" sz="2000" dirty="0"/>
              <a:t>; </a:t>
            </a:r>
            <a:r>
              <a:rPr lang="it-IT" sz="2000" dirty="0" smtClean="0"/>
              <a:t> e così via</a:t>
            </a:r>
          </a:p>
          <a:p>
            <a:pPr marL="0" indent="0">
              <a:buNone/>
            </a:pPr>
            <a:r>
              <a:rPr lang="it-IT" sz="2000" dirty="0" smtClean="0"/>
              <a:t>Con questa procedura si ottengono le relazioni iniziali di equilibrio indicate in tabella  9.5</a:t>
            </a:r>
            <a:endParaRPr lang="it-IT" sz="2000" dirty="0"/>
          </a:p>
        </p:txBody>
      </p:sp>
    </p:spTree>
    <p:extLst>
      <p:ext uri="{BB962C8B-B14F-4D97-AF65-F5344CB8AC3E}">
        <p14:creationId xmlns:p14="http://schemas.microsoft.com/office/powerpoint/2010/main" val="309102938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1662</TotalTime>
  <Words>3172</Words>
  <Application>Microsoft Office PowerPoint</Application>
  <PresentationFormat>Presentazione su schermo (4:3)</PresentationFormat>
  <Paragraphs>176</Paragraphs>
  <Slides>24</Slides>
  <Notes>1</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24</vt:i4>
      </vt:variant>
    </vt:vector>
  </HeadingPairs>
  <TitlesOfParts>
    <vt:vector size="26" baseType="lpstr">
      <vt:lpstr>Tema di Office</vt:lpstr>
      <vt:lpstr>Equazione</vt:lpstr>
      <vt:lpstr>Formazione di complessi</vt:lpstr>
      <vt:lpstr>Struttura degli ioni complessi</vt:lpstr>
      <vt:lpstr>Formazione di complessi metallo-legante</vt:lpstr>
      <vt:lpstr>Leganti monodentati</vt:lpstr>
      <vt:lpstr>Presentazione standard di PowerPoint</vt:lpstr>
      <vt:lpstr>Costanti di formazione dei complessi metallo-legante</vt:lpstr>
      <vt:lpstr>Presentazione standard di PowerPoint</vt:lpstr>
      <vt:lpstr>Presentazione standard di PowerPoint</vt:lpstr>
      <vt:lpstr>Previsione della distribuzione dei complessi metallo-legante</vt:lpstr>
      <vt:lpstr>Presentazione standard di PowerPoint</vt:lpstr>
      <vt:lpstr>Presentazione standard di PowerPoint</vt:lpstr>
      <vt:lpstr>Presentazione standard di PowerPoint</vt:lpstr>
      <vt:lpstr>Concentrazione di Ni2+ in un eccesso di NH3</vt:lpstr>
      <vt:lpstr>Complessi di agenti chelanti e ioni metallici</vt:lpstr>
      <vt:lpstr>L’effetto chelante</vt:lpstr>
      <vt:lpstr>Acido etilendiammico (EDTA)</vt:lpstr>
      <vt:lpstr>Presentazione standard di PowerPoint</vt:lpstr>
      <vt:lpstr>Presentazione standard di PowerPoint</vt:lpstr>
      <vt:lpstr>Presentazione standard di PowerPoint</vt:lpstr>
      <vt:lpstr>Presentazione standard di PowerPoint</vt:lpstr>
      <vt:lpstr>Trattamento delle reazioni collaterali</vt:lpstr>
      <vt:lpstr>Previsione degli effetti di reazioni collaterali</vt:lpstr>
      <vt:lpstr>Presentazione standard di PowerPoint</vt:lpstr>
      <vt:lpstr>Presentazione standard di PowerPoint</vt:lpstr>
    </vt:vector>
  </TitlesOfParts>
  <Company>Dip. Chimica Univ. "La Sapienza" Roma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Formazione di complessi</dc:title>
  <dc:creator>Alessandra Gentili</dc:creator>
  <cp:lastModifiedBy>Alessandra Gentili</cp:lastModifiedBy>
  <cp:revision>193</cp:revision>
  <cp:lastPrinted>2014-03-24T04:54:34Z</cp:lastPrinted>
  <dcterms:created xsi:type="dcterms:W3CDTF">2014-02-19T15:29:20Z</dcterms:created>
  <dcterms:modified xsi:type="dcterms:W3CDTF">2014-03-24T12:52:05Z</dcterms:modified>
</cp:coreProperties>
</file>