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  <p:sldMasterId id="2147484045" r:id="rId2"/>
    <p:sldMasterId id="2147484076" r:id="rId3"/>
    <p:sldMasterId id="2147484128" r:id="rId4"/>
    <p:sldMasterId id="2147484262" r:id="rId5"/>
    <p:sldMasterId id="2147484337" r:id="rId6"/>
    <p:sldMasterId id="2147484643" r:id="rId7"/>
    <p:sldMasterId id="2147484708" r:id="rId8"/>
  </p:sldMasterIdLst>
  <p:notesMasterIdLst>
    <p:notesMasterId r:id="rId55"/>
  </p:notesMasterIdLst>
  <p:handoutMasterIdLst>
    <p:handoutMasterId r:id="rId56"/>
  </p:handoutMasterIdLst>
  <p:sldIdLst>
    <p:sldId id="455" r:id="rId9"/>
    <p:sldId id="456" r:id="rId10"/>
    <p:sldId id="457" r:id="rId11"/>
    <p:sldId id="435" r:id="rId12"/>
    <p:sldId id="458" r:id="rId13"/>
    <p:sldId id="459" r:id="rId14"/>
    <p:sldId id="426" r:id="rId15"/>
    <p:sldId id="460" r:id="rId16"/>
    <p:sldId id="461" r:id="rId17"/>
    <p:sldId id="427" r:id="rId18"/>
    <p:sldId id="428" r:id="rId19"/>
    <p:sldId id="429" r:id="rId20"/>
    <p:sldId id="402" r:id="rId21"/>
    <p:sldId id="437" r:id="rId22"/>
    <p:sldId id="462" r:id="rId23"/>
    <p:sldId id="463" r:id="rId24"/>
    <p:sldId id="436" r:id="rId25"/>
    <p:sldId id="430" r:id="rId26"/>
    <p:sldId id="403" r:id="rId27"/>
    <p:sldId id="404" r:id="rId28"/>
    <p:sldId id="464" r:id="rId29"/>
    <p:sldId id="465" r:id="rId30"/>
    <p:sldId id="466" r:id="rId31"/>
    <p:sldId id="467" r:id="rId32"/>
    <p:sldId id="468" r:id="rId33"/>
    <p:sldId id="424" r:id="rId34"/>
    <p:sldId id="417" r:id="rId35"/>
    <p:sldId id="418" r:id="rId36"/>
    <p:sldId id="438" r:id="rId37"/>
    <p:sldId id="419" r:id="rId38"/>
    <p:sldId id="439" r:id="rId39"/>
    <p:sldId id="447" r:id="rId40"/>
    <p:sldId id="448" r:id="rId41"/>
    <p:sldId id="423" r:id="rId42"/>
    <p:sldId id="421" r:id="rId43"/>
    <p:sldId id="440" r:id="rId44"/>
    <p:sldId id="449" r:id="rId45"/>
    <p:sldId id="441" r:id="rId46"/>
    <p:sldId id="422" r:id="rId47"/>
    <p:sldId id="433" r:id="rId48"/>
    <p:sldId id="292" r:id="rId49"/>
    <p:sldId id="452" r:id="rId50"/>
    <p:sldId id="453" r:id="rId51"/>
    <p:sldId id="317" r:id="rId52"/>
    <p:sldId id="454" r:id="rId53"/>
    <p:sldId id="351" r:id="rId54"/>
  </p:sldIdLst>
  <p:sldSz cx="12192000" cy="6858000"/>
  <p:notesSz cx="6877050" cy="96535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1" userDrawn="1">
          <p15:clr>
            <a:srgbClr val="A4A3A4"/>
          </p15:clr>
        </p15:guide>
        <p15:guide id="2" pos="2185" userDrawn="1">
          <p15:clr>
            <a:srgbClr val="A4A3A4"/>
          </p15:clr>
        </p15:guide>
        <p15:guide id="3" orient="horz" pos="3041" userDrawn="1">
          <p15:clr>
            <a:srgbClr val="A4A3A4"/>
          </p15:clr>
        </p15:guide>
        <p15:guide id="4" pos="216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2941" autoAdjust="0"/>
  </p:normalViewPr>
  <p:slideViewPr>
    <p:cSldViewPr snapToGrid="0">
      <p:cViewPr varScale="1">
        <p:scale>
          <a:sx n="61" d="100"/>
          <a:sy n="61" d="100"/>
        </p:scale>
        <p:origin x="6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26" y="-78"/>
      </p:cViewPr>
      <p:guideLst>
        <p:guide orient="horz" pos="2801"/>
        <p:guide pos="2185"/>
        <p:guide orient="horz" pos="304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A4BE8-F8EB-4F3E-BAD9-9053D12CDEE8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025A9-4AD6-406A-9CCB-332F44767A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31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38B39-DAD4-4888-90DE-51555D9E242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723900"/>
            <a:ext cx="64389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7706" y="4585454"/>
            <a:ext cx="5501640" cy="4344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7E4E-A6B8-4080-BE93-1DCF4331F4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91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La scelta metodologica nasceva dalla volontà di utilizzare i metodi più all'avanguardia nelle scienze sociali e di affidare lo studio a ricercatori esterni che fossero il più possibile liberi da preconcetti rispetto alle biblioteche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5C38-0009-4633-B1E9-9D8009E639C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67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D1FB-7A98-462B-8CAE-7805E68D8C8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7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D1FB-7A98-462B-8CAE-7805E68D8C8A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86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D1FB-7A98-462B-8CAE-7805E68D8C8A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46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La biblioteca è l’unico luogo, oltre ai parchi, che è gratuito e libero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CA55-EDFA-47D4-B715-01962A765E45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16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5C38-0009-4633-B1E9-9D8009E639C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29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Chi ha studiato di più è abituato a fare affidamento sui libri come fonti informative e ricreative</a:t>
            </a:r>
          </a:p>
          <a:p>
            <a:r>
              <a:rPr lang="it-IT" dirty="0" smtClean="0"/>
              <a:t>Istituzione sostenuta dalla classe media</a:t>
            </a:r>
          </a:p>
          <a:p>
            <a:r>
              <a:rPr lang="it-IT" dirty="0" smtClean="0"/>
              <a:t>i suoi utenti da un lato consumano maggiormente anche gli altri media e sono impegnati in numerose attività culturali, dall'altro sono politicamente (in senso ampio) più attivi e talvolta anche parte della </a:t>
            </a:r>
            <a:r>
              <a:rPr lang="it-IT" i="1" dirty="0" smtClean="0"/>
              <a:t>leadership </a:t>
            </a:r>
            <a:r>
              <a:rPr lang="it-IT" dirty="0" smtClean="0"/>
              <a:t>della società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5C38-0009-4633-B1E9-9D8009E639C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87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Reference</a:t>
            </a:r>
            <a:r>
              <a:rPr lang="it-IT" dirty="0" smtClean="0"/>
              <a:t> usato da un'utenza più specializzata</a:t>
            </a:r>
          </a:p>
          <a:p>
            <a:endParaRPr lang="it-IT" dirty="0" smtClean="0"/>
          </a:p>
          <a:p>
            <a:r>
              <a:rPr lang="it-IT" sz="1200" dirty="0" smtClean="0"/>
              <a:t>La biblioteca pubblica è aperta a tutti, ma attrae una </a:t>
            </a:r>
            <a:r>
              <a:rPr lang="it-IT" sz="1200" b="1" dirty="0" smtClean="0">
                <a:solidFill>
                  <a:srgbClr val="FF0000"/>
                </a:solidFill>
              </a:rPr>
              <a:t>minoranza che si </a:t>
            </a:r>
            <a:r>
              <a:rPr lang="it-IT" sz="1200" b="1" dirty="0" err="1" smtClean="0">
                <a:solidFill>
                  <a:srgbClr val="FF0000"/>
                </a:solidFill>
              </a:rPr>
              <a:t>autoseleziona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endParaRPr lang="it-IT" sz="1200" dirty="0" smtClean="0"/>
          </a:p>
          <a:p>
            <a:r>
              <a:rPr lang="it-IT" sz="1200" dirty="0" smtClean="0"/>
              <a:t>Dare strumenti politici e critici non è una funzione realmente svolta dalla biblioteca, perché chi ne avrebbe bisogno non la utilizza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5C38-0009-4633-B1E9-9D8009E639C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98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legame tra biblioteche pubbliche e democrazia viene sempre più dato per scontato e questo argomento retorico si estende progressivamente a tutti i paesi nei quali il modello della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fatte salve tutte le varianti e le differenze - si diffonde. In particolare, l'argomento è stato ampiamente utilizzato in contesti e momenti diversi per legittimare non solo e non tanto l'esistenza della biblioteca pubblica quanto il suo status di bene pubblico e la sua appartenenza al welfare.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Esiste un rapporto di causa-effetto tra l'esistenza delle biblioteche pubbliche e l'esistenza di un cittadino informato e di una democrazia meglio funzionante?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5C38-0009-4633-B1E9-9D8009E639C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96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Public </a:t>
            </a:r>
            <a:r>
              <a:rPr lang="it-IT" i="1" dirty="0" err="1" smtClean="0"/>
              <a:t>library</a:t>
            </a:r>
            <a:r>
              <a:rPr lang="it-IT" i="1" dirty="0" smtClean="0"/>
              <a:t> </a:t>
            </a:r>
            <a:r>
              <a:rPr lang="it-IT" dirty="0" smtClean="0"/>
              <a:t>nasce nell’Ottocento da un’iniziativa elitaria come strumento di pace sociale, in funzione della conservazione dello </a:t>
            </a:r>
            <a:r>
              <a:rPr lang="it-IT" i="1" dirty="0" smtClean="0"/>
              <a:t>status quo </a:t>
            </a:r>
            <a:r>
              <a:rPr lang="it-IT" dirty="0" smtClean="0"/>
              <a:t>e dell’americanizzazione degli immigrati</a:t>
            </a:r>
          </a:p>
          <a:p>
            <a:r>
              <a:rPr lang="it-IT" dirty="0" smtClean="0"/>
              <a:t>Nel Novecento, già dopo la prima guerra, comincia a diffondersi l’idea della biblioteca come strumento di democratizzazione</a:t>
            </a:r>
          </a:p>
          <a:p>
            <a:r>
              <a:rPr lang="it-IT" dirty="0" smtClean="0"/>
              <a:t>Alla luce del dogma democratico la biblioteca ottenne il supporto pubblico</a:t>
            </a:r>
          </a:p>
          <a:p>
            <a:r>
              <a:rPr lang="it-IT" dirty="0" smtClean="0"/>
              <a:t>In realtà, nel frattempo i lavoratori avevano lasciato indietro la battaglia per l'istruzione pubblica universale. Per questo motivo essi di fatto non utilizzarono questo servizio che comunque era espressione di una classe sociale e di un atteggiamento a loro estraneo</a:t>
            </a:r>
          </a:p>
          <a:p>
            <a:endParaRPr lang="it-IT" dirty="0" smtClean="0"/>
          </a:p>
          <a:p>
            <a:r>
              <a:rPr lang="it-IT" dirty="0" smtClean="0"/>
              <a:t>In tutto questo tempo non cambia niente nel pubblico che effettivamente la frequenta che è sempre una minoranza della classe media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D7E4E-A6B8-4080-BE93-1DCF4331F485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79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D1FB-7A98-462B-8CAE-7805E68D8C8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18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D1FB-7A98-462B-8CAE-7805E68D8C8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77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D1FB-7A98-462B-8CAE-7805E68D8C8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59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56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298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9196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11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67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93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53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04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21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718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5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76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71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949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1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19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22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45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45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20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224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17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017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0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84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810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346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83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089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598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494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903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9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365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478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9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0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286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769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497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56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401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152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36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43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882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13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256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24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5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107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949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968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848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9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333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407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637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64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755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778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7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7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476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401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11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86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622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748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603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715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8564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73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79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573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10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68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6038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160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7018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53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017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901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2200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4629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10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0331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77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616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338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7530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9583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65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0995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957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2952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860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9176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85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8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10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38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53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0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86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B885390-FC48-4FC9-A023-807505E988FE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CD79962-F4C4-4020-9A72-1E35E33B88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938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  <p:sldLayoutId id="2147484721" r:id="rId13"/>
    <p:sldLayoutId id="2147484722" r:id="rId14"/>
    <p:sldLayoutId id="2147484723" r:id="rId15"/>
    <p:sldLayoutId id="2147484724" r:id="rId16"/>
    <p:sldLayoutId id="2147484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ingcare.it/bibliohub/" TargetMode="External"/><Relationship Id="rId2" Type="http://schemas.openxmlformats.org/officeDocument/2006/relationships/hyperlink" Target="http://www.ilgiorno.it/sesto/cronaca/cinisello-biblioteca-pertini-crocetta-1.3287212" TargetMode="External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giorgio.comune.pistoia.it/gli-amici-della-san-giorgio/" TargetMode="External"/><Relationship Id="rId2" Type="http://schemas.openxmlformats.org/officeDocument/2006/relationships/hyperlink" Target="http://www.sangiorgio.comune.pistoia.it/gli-alleati-della-san-giorgio/" TargetMode="External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esignthinkingforlibraries.com/" TargetMode="External"/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icerca.repubblica.it/repubblica/archivio/repubblica/2016/01/16/un-pool-di-auto-aiuto-la-sormani-cerca-un-futuro-ai-clochardMilano07.html?refresh_ce" TargetMode="External"/><Relationship Id="rId2" Type="http://schemas.openxmlformats.org/officeDocument/2006/relationships/hyperlink" Target="http://www.citylab.com/navigator/2016/03/humanizing-homelessness-at-the-san-francisco-public-library/475740/" TargetMode="External"/><Relationship Id="rId1" Type="http://schemas.openxmlformats.org/officeDocument/2006/relationships/slideLayout" Target="../slideLayouts/slideLayout8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1844824"/>
            <a:ext cx="8496944" cy="21602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altLang="it-IT" b="1" dirty="0" smtClean="0"/>
              <a:t>Biblioteche, welfare e democrazia: sulle tracce di un rapporto difficile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4797152"/>
            <a:ext cx="6400800" cy="129614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Anna </a:t>
            </a:r>
            <a:r>
              <a:rPr lang="it-IT" sz="2800" b="1" dirty="0" err="1" smtClean="0">
                <a:solidFill>
                  <a:schemeClr val="tx1"/>
                </a:solidFill>
              </a:rPr>
              <a:t>Galluzzi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812" y="31883"/>
            <a:ext cx="10353762" cy="97045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Il </a:t>
            </a:r>
            <a:r>
              <a:rPr lang="en-GB" b="1" dirty="0" err="1" smtClean="0">
                <a:solidFill>
                  <a:schemeClr val="accent1"/>
                </a:solidFill>
              </a:rPr>
              <a:t>pubblico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della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i="1" dirty="0" smtClean="0">
                <a:solidFill>
                  <a:schemeClr val="accent1"/>
                </a:solidFill>
              </a:rPr>
              <a:t>public library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517" y="1002333"/>
            <a:ext cx="11721083" cy="506652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Fasce d’età: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usano regolarmente la biblioteca ragazzi e bambini. Crollo dell'uso dopo l'età della scuola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Livello di istruzione: </a:t>
            </a:r>
            <a:r>
              <a:rPr lang="it-IT" sz="2400" dirty="0" smtClean="0"/>
              <a:t>molto scolarizzati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Occupazione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gli studenti sono il maggiore gruppo, seguiti da casalinghe, colletti bianchi, manager e professionisti, e infine lavoratori più o meno professionalizzati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Status economico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classi a medio reddito; non è usata né dai ricchi né dai poveri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Provenienza</a:t>
            </a:r>
            <a:r>
              <a:rPr lang="it-IT" sz="2400" dirty="0" smtClean="0">
                <a:solidFill>
                  <a:schemeClr val="accent1"/>
                </a:solidFill>
              </a:rPr>
              <a:t>:</a:t>
            </a:r>
            <a:r>
              <a:rPr lang="it-IT" sz="2400" dirty="0" smtClean="0"/>
              <a:t> regioni più ricche e con livelli di istruzione più elevata; inoltre gli abitanti delle città usano le biblioteche di più di quelli delle aree rurali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Contesto sociale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area di maggiore prontezza culturale della comunità di riferimento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8597" y="0"/>
            <a:ext cx="10353762" cy="97045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accent1"/>
                </a:solidFill>
              </a:rPr>
              <a:t>L’uso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</a:rPr>
              <a:t>della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i="1" dirty="0" smtClean="0">
                <a:solidFill>
                  <a:schemeClr val="accent1"/>
                </a:solidFill>
              </a:rPr>
              <a:t>public library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262" y="970450"/>
            <a:ext cx="11778559" cy="4861712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Circolazione</a:t>
            </a:r>
            <a:r>
              <a:rPr lang="it-IT" sz="2400" dirty="0" smtClean="0">
                <a:solidFill>
                  <a:schemeClr val="accent1"/>
                </a:solidFill>
              </a:rPr>
              <a:t>:</a:t>
            </a:r>
            <a:r>
              <a:rPr lang="it-IT" sz="2400" dirty="0" smtClean="0"/>
              <a:t> la fiction costituisce il 65% della circolazione, e nelle biblioteche più piccole ancora di più. Metà della circolazione riguarda la "</a:t>
            </a:r>
            <a:r>
              <a:rPr lang="it-IT" sz="2400" dirty="0" err="1" smtClean="0"/>
              <a:t>poor</a:t>
            </a:r>
            <a:r>
              <a:rPr lang="it-IT" sz="2400" dirty="0" smtClean="0"/>
              <a:t> fiction“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Trend di circolazione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la circolazione diminuisce nelle fasi di prosperità e aumenta in quelle depressive</a:t>
            </a:r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Reference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La biblioteca pubblica non è utilizzata come fonte di informazione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Consigli di lettura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il bibliotecario influenza poco (più amici, recensioni, pubblicità)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Nuovi servizi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non ampliano l’utenza; gli stessi utenti che sono più attenti alle proposte culturali tendono a usare anche i nuovi servizi 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Concentrazione/dispersione dell'uso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pochi usano tanto, tanti usano poco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Altri usi</a:t>
            </a:r>
            <a:r>
              <a:rPr lang="it-IT" sz="2400" dirty="0" smtClean="0">
                <a:solidFill>
                  <a:schemeClr val="accent1"/>
                </a:solidFill>
              </a:rPr>
              <a:t>:</a:t>
            </a:r>
            <a:r>
              <a:rPr lang="it-IT" sz="2400" dirty="0" smtClean="0"/>
              <a:t> 23% entra in biblioteca per fare altro (luogo di incontro o uso del telefono)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3620" y="126749"/>
            <a:ext cx="11138780" cy="128142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L’opinione della comunità: </a:t>
            </a:r>
            <a:r>
              <a:rPr lang="it-IT" b="1" i="1" dirty="0" err="1" smtClean="0">
                <a:solidFill>
                  <a:schemeClr val="accent1"/>
                </a:solidFill>
              </a:rPr>
              <a:t>halo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r>
              <a:rPr lang="it-IT" b="1" i="1" dirty="0" err="1" smtClean="0">
                <a:solidFill>
                  <a:schemeClr val="accent1"/>
                </a:solidFill>
              </a:rPr>
              <a:t>effect</a:t>
            </a:r>
            <a:endParaRPr lang="it-IT" b="1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513" y="1629624"/>
            <a:ext cx="11280618" cy="48073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800" dirty="0" smtClean="0"/>
              <a:t>Il pubblico generale sconta ampia ignoranza sulla biblioteca (chi la finanzia, che servizi fa, dove sta)</a:t>
            </a:r>
          </a:p>
          <a:p>
            <a:pPr>
              <a:lnSpc>
                <a:spcPct val="100000"/>
              </a:lnSpc>
            </a:pPr>
            <a:r>
              <a:rPr lang="it-IT" sz="2800" dirty="0" smtClean="0"/>
              <a:t>La gente pensa che </a:t>
            </a:r>
            <a:r>
              <a:rPr lang="it-IT" sz="2800" b="1" dirty="0" smtClean="0">
                <a:solidFill>
                  <a:schemeClr val="accent1"/>
                </a:solidFill>
              </a:rPr>
              <a:t>la chiusura delle biblioteche danneggerebbe la cittadinanza ma non loro</a:t>
            </a:r>
          </a:p>
          <a:p>
            <a:pPr>
              <a:lnSpc>
                <a:spcPct val="100000"/>
              </a:lnSpc>
            </a:pPr>
            <a:r>
              <a:rPr lang="it-IT" sz="2800" dirty="0" smtClean="0"/>
              <a:t>La biblioteca è considerata simbolicamente un’istituzione importante e necessaria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(ma qualcosa che altri usano)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152400"/>
            <a:ext cx="10353762" cy="97045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Bernard </a:t>
            </a:r>
            <a:r>
              <a:rPr lang="en-GB" b="1" dirty="0" err="1">
                <a:solidFill>
                  <a:schemeClr val="accent1"/>
                </a:solidFill>
              </a:rPr>
              <a:t>Berelson</a:t>
            </a:r>
            <a:r>
              <a:rPr lang="en-GB" b="1" dirty="0">
                <a:solidFill>
                  <a:schemeClr val="accent1"/>
                </a:solidFill>
              </a:rPr>
              <a:t>, </a:t>
            </a:r>
            <a:r>
              <a:rPr lang="en-GB" b="1" i="1" dirty="0" err="1" smtClean="0">
                <a:solidFill>
                  <a:schemeClr val="accent1"/>
                </a:solidFill>
              </a:rPr>
              <a:t>Conclusioni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122850"/>
            <a:ext cx="10353762" cy="405875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</a:t>
            </a:r>
            <a:r>
              <a:rPr lang="it-IT" sz="2800" dirty="0"/>
              <a:t>biblioteca pubblica è aperta a tutti ma attrae una </a:t>
            </a:r>
            <a:r>
              <a:rPr lang="it-IT" sz="2800" b="1" dirty="0">
                <a:solidFill>
                  <a:schemeClr val="accent1"/>
                </a:solidFill>
              </a:rPr>
              <a:t>minoranza che si </a:t>
            </a:r>
            <a:r>
              <a:rPr lang="it-IT" sz="2800" b="1" dirty="0" err="1" smtClean="0">
                <a:solidFill>
                  <a:schemeClr val="accent1"/>
                </a:solidFill>
              </a:rPr>
              <a:t>autoseleziona</a:t>
            </a:r>
            <a:endParaRPr lang="it-IT" sz="2800" dirty="0" smtClean="0">
              <a:solidFill>
                <a:schemeClr val="accent1"/>
              </a:solidFill>
            </a:endParaRPr>
          </a:p>
          <a:p>
            <a:r>
              <a:rPr lang="it-IT" sz="2800" dirty="0" smtClean="0"/>
              <a:t>L'universalità </a:t>
            </a:r>
            <a:r>
              <a:rPr lang="it-IT" sz="2800" dirty="0"/>
              <a:t>è impossibile, per quanto aggressiva possa essere la promozione</a:t>
            </a:r>
          </a:p>
          <a:p>
            <a:r>
              <a:rPr lang="it-IT" sz="2800" dirty="0"/>
              <a:t>Dare strumenti politici e critici non è una funzione realmente svolta dalla biblioteca, perché chi ne avrebbe bisogno non la utilizza</a:t>
            </a:r>
          </a:p>
          <a:p>
            <a:r>
              <a:rPr lang="it-IT" sz="2800" dirty="0"/>
              <a:t>Servire meglio la minoranza e non inseguire la maggioranza?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La costruzione ideologica della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i="1" dirty="0" err="1" smtClean="0">
                <a:solidFill>
                  <a:schemeClr val="accent1"/>
                </a:solidFill>
              </a:rPr>
              <a:t>library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r>
              <a:rPr lang="it-IT" b="1" i="1" dirty="0" err="1" smtClean="0">
                <a:solidFill>
                  <a:schemeClr val="accent1"/>
                </a:solidFill>
              </a:rPr>
              <a:t>faith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5803" y="283029"/>
            <a:ext cx="10353762" cy="97045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Robert D. Leigh, </a:t>
            </a:r>
            <a:r>
              <a:rPr lang="en-GB" b="1" i="1" dirty="0" smtClean="0">
                <a:solidFill>
                  <a:schemeClr val="accent1"/>
                </a:solidFill>
              </a:rPr>
              <a:t>The public library in the United States </a:t>
            </a:r>
            <a:r>
              <a:rPr lang="en-GB" b="1" dirty="0" smtClean="0">
                <a:solidFill>
                  <a:schemeClr val="accent1"/>
                </a:solidFill>
              </a:rPr>
              <a:t>(1950)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Cos’è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Rapporto generale dell'indagine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Cosa contiene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riflessione più complessiva sui presupposti e sui ruoli della </a:t>
            </a:r>
            <a:r>
              <a:rPr lang="it-IT" sz="2400" i="1" dirty="0" smtClean="0"/>
              <a:t>public </a:t>
            </a:r>
            <a:r>
              <a:rPr lang="it-IT" sz="2400" i="1" dirty="0" err="1" smtClean="0"/>
              <a:t>library</a:t>
            </a:r>
            <a:r>
              <a:rPr lang="it-IT" sz="2400" i="1" dirty="0" smtClean="0"/>
              <a:t>, </a:t>
            </a:r>
            <a:r>
              <a:rPr lang="it-IT" sz="2400" dirty="0" smtClean="0"/>
              <a:t>a partire dai risultati dei lavori di ricerca e di un’indagine aggiuntiva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Obiettivo</a:t>
            </a:r>
            <a:r>
              <a:rPr lang="it-IT" sz="2400" dirty="0" smtClean="0">
                <a:solidFill>
                  <a:schemeClr val="accent1"/>
                </a:solidFill>
              </a:rPr>
              <a:t>: </a:t>
            </a:r>
            <a:r>
              <a:rPr lang="it-IT" sz="2400" dirty="0" smtClean="0"/>
              <a:t>discutere criticamente la corrispondenza del sistema di valori che i bibliotecari hanno elaborato nel tempo - e che Leigh definisce </a:t>
            </a:r>
            <a:r>
              <a:rPr lang="it-IT" sz="2400" dirty="0" smtClean="0">
                <a:solidFill>
                  <a:schemeClr val="accent1"/>
                </a:solidFill>
              </a:rPr>
              <a:t>Library </a:t>
            </a:r>
            <a:r>
              <a:rPr lang="it-IT" sz="2400" dirty="0" err="1" smtClean="0">
                <a:solidFill>
                  <a:schemeClr val="accent1"/>
                </a:solidFill>
              </a:rPr>
              <a:t>Faith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smtClean="0"/>
              <a:t>- con il quadro emerso dall’indagine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err="1" smtClean="0">
                <a:solidFill>
                  <a:schemeClr val="accent1"/>
                </a:solidFill>
              </a:rPr>
              <a:t>Library</a:t>
            </a:r>
            <a:r>
              <a:rPr lang="it-IT" sz="5400" b="1" dirty="0" smtClean="0">
                <a:solidFill>
                  <a:schemeClr val="accent1"/>
                </a:solidFill>
              </a:rPr>
              <a:t> </a:t>
            </a:r>
            <a:r>
              <a:rPr lang="it-IT" sz="5400" b="1" dirty="0" err="1" smtClean="0">
                <a:solidFill>
                  <a:schemeClr val="accent1"/>
                </a:solidFill>
              </a:rPr>
              <a:t>Faith</a:t>
            </a:r>
            <a:r>
              <a:rPr lang="it-IT" sz="5400" b="1" dirty="0" smtClean="0">
                <a:solidFill>
                  <a:schemeClr val="accent1"/>
                </a:solidFill>
              </a:rPr>
              <a:t>: </a:t>
            </a:r>
            <a:r>
              <a:rPr lang="it-IT" sz="5400" b="1" dirty="0" smtClean="0"/>
              <a:t>definizione</a:t>
            </a:r>
            <a:endParaRPr lang="it-IT" sz="54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008" y="182277"/>
            <a:ext cx="11808993" cy="1039941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Oliver </a:t>
            </a:r>
            <a:r>
              <a:rPr lang="it-IT" b="1" dirty="0" err="1" smtClean="0">
                <a:solidFill>
                  <a:schemeClr val="accent1"/>
                </a:solidFill>
              </a:rPr>
              <a:t>Garceau</a:t>
            </a:r>
            <a:r>
              <a:rPr lang="it-IT" b="1" dirty="0" smtClean="0">
                <a:solidFill>
                  <a:schemeClr val="accent1"/>
                </a:solidFill>
              </a:rPr>
              <a:t>, </a:t>
            </a:r>
            <a:r>
              <a:rPr lang="it-IT" b="1" i="1" dirty="0" smtClean="0">
                <a:solidFill>
                  <a:schemeClr val="accent1"/>
                </a:solidFill>
              </a:rPr>
              <a:t>The public </a:t>
            </a:r>
            <a:r>
              <a:rPr lang="it-IT" b="1" i="1" dirty="0" err="1" smtClean="0">
                <a:solidFill>
                  <a:schemeClr val="accent1"/>
                </a:solidFill>
              </a:rPr>
              <a:t>library</a:t>
            </a:r>
            <a:r>
              <a:rPr lang="it-IT" b="1" i="1" dirty="0" smtClean="0">
                <a:solidFill>
                  <a:schemeClr val="accent1"/>
                </a:solidFill>
              </a:rPr>
              <a:t> in the </a:t>
            </a:r>
            <a:r>
              <a:rPr lang="it-IT" b="1" i="1" dirty="0" err="1" smtClean="0">
                <a:solidFill>
                  <a:schemeClr val="accent1"/>
                </a:solidFill>
              </a:rPr>
              <a:t>political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r>
              <a:rPr lang="it-IT" b="1" i="1" dirty="0" err="1" smtClean="0">
                <a:solidFill>
                  <a:schemeClr val="accent1"/>
                </a:solidFill>
              </a:rPr>
              <a:t>process</a:t>
            </a:r>
            <a:r>
              <a:rPr lang="it-IT" b="1" dirty="0" smtClean="0">
                <a:solidFill>
                  <a:schemeClr val="accent1"/>
                </a:solidFill>
              </a:rPr>
              <a:t>, 1949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008" y="1352534"/>
            <a:ext cx="11808993" cy="48073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dirty="0" smtClean="0"/>
              <a:t>Il </a:t>
            </a:r>
            <a:r>
              <a:rPr lang="it-IT" sz="2600" b="1" dirty="0" smtClean="0">
                <a:solidFill>
                  <a:schemeClr val="accent1"/>
                </a:solidFill>
              </a:rPr>
              <a:t>valore della parola scritta </a:t>
            </a:r>
            <a:r>
              <a:rPr lang="it-IT" sz="2600" dirty="0" smtClean="0"/>
              <a:t>è tale che la lettura è una cosa buona di per sé </a:t>
            </a:r>
          </a:p>
          <a:p>
            <a:pPr>
              <a:lnSpc>
                <a:spcPct val="100000"/>
              </a:lnSpc>
            </a:pPr>
            <a:r>
              <a:rPr lang="it-IT" sz="2600" dirty="0" smtClean="0"/>
              <a:t>La biblioteca pubblica fornisce l’accesso gratuito alle fonti di qualità e alla conoscenza come </a:t>
            </a:r>
            <a:r>
              <a:rPr lang="it-IT" sz="2600" b="1" dirty="0" smtClean="0">
                <a:solidFill>
                  <a:schemeClr val="accent1"/>
                </a:solidFill>
              </a:rPr>
              <a:t>mezzo per crescere individualmente</a:t>
            </a:r>
          </a:p>
          <a:p>
            <a:pPr>
              <a:lnSpc>
                <a:spcPct val="100000"/>
              </a:lnSpc>
            </a:pPr>
            <a:r>
              <a:rPr lang="it-IT" sz="2600" dirty="0" smtClean="0"/>
              <a:t>Inoltre, essa svolge il ruolo di fonte di conoscenza per la </a:t>
            </a:r>
            <a:r>
              <a:rPr lang="it-IT" sz="2600" b="1" dirty="0" smtClean="0">
                <a:solidFill>
                  <a:schemeClr val="accent1"/>
                </a:solidFill>
              </a:rPr>
              <a:t>cittadinanza informata </a:t>
            </a:r>
            <a:r>
              <a:rPr lang="it-IT" sz="2600" dirty="0" smtClean="0"/>
              <a:t>sulla quale si basa il destino di una democrazia responsabile</a:t>
            </a:r>
          </a:p>
          <a:p>
            <a:pPr>
              <a:lnSpc>
                <a:spcPct val="100000"/>
              </a:lnSpc>
            </a:pPr>
            <a:r>
              <a:rPr lang="it-IT" sz="2600" dirty="0" smtClean="0"/>
              <a:t>Infine, la biblioteca pubblica </a:t>
            </a:r>
            <a:r>
              <a:rPr lang="it-IT" sz="2600" b="1" dirty="0">
                <a:solidFill>
                  <a:schemeClr val="accent1"/>
                </a:solidFill>
              </a:rPr>
              <a:t>conserva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b="1" dirty="0">
                <a:solidFill>
                  <a:schemeClr val="accent1"/>
                </a:solidFill>
              </a:rPr>
              <a:t>e organizza la conoscenza </a:t>
            </a:r>
            <a:r>
              <a:rPr lang="it-IT" sz="2600" dirty="0" smtClean="0"/>
              <a:t>registrata, che è essa stessa </a:t>
            </a:r>
            <a:r>
              <a:rPr lang="it-IT" sz="2600" b="1" dirty="0">
                <a:solidFill>
                  <a:schemeClr val="accent1"/>
                </a:solidFill>
              </a:rPr>
              <a:t>necessaria alla continuità sociale e culturale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18972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Le contraddizioni della </a:t>
            </a:r>
            <a:r>
              <a:rPr lang="it-IT" b="1" i="1" dirty="0" err="1" smtClean="0">
                <a:solidFill>
                  <a:schemeClr val="accent1"/>
                </a:solidFill>
              </a:rPr>
              <a:t>library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r>
              <a:rPr lang="it-IT" b="1" i="1" dirty="0" err="1" smtClean="0">
                <a:solidFill>
                  <a:schemeClr val="accent1"/>
                </a:solidFill>
              </a:rPr>
              <a:t>faith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br>
              <a:rPr lang="it-IT" b="1" i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secondo Robert Leigh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0203" y="1309396"/>
            <a:ext cx="11720945" cy="4919216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Formazione delle opinioni</a:t>
            </a:r>
            <a:r>
              <a:rPr lang="it-IT" sz="2400" dirty="0" smtClean="0"/>
              <a:t>, delle attitudini, dei gusti e delle motivazioni individuali dipende solo minimamente dalle biblioteche</a:t>
            </a:r>
          </a:p>
          <a:p>
            <a:r>
              <a:rPr lang="it-IT" sz="2400" dirty="0" smtClean="0"/>
              <a:t>L’uso della biblioteca </a:t>
            </a:r>
            <a:r>
              <a:rPr lang="it-IT" sz="2400" b="1" dirty="0" smtClean="0">
                <a:solidFill>
                  <a:schemeClr val="accent1"/>
                </a:solidFill>
              </a:rPr>
              <a:t>non è obbligatorio</a:t>
            </a:r>
            <a:r>
              <a:rPr lang="it-IT" sz="2400" dirty="0" smtClean="0"/>
              <a:t>, bensì è lasciato alla libera scelta dei singoli (minoranza </a:t>
            </a:r>
            <a:r>
              <a:rPr lang="it-IT" sz="2400" dirty="0" err="1" smtClean="0"/>
              <a:t>autoselezionata</a:t>
            </a:r>
            <a:r>
              <a:rPr lang="it-IT" sz="2400" dirty="0" smtClean="0"/>
              <a:t>)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Imparare al di fuori della scuola </a:t>
            </a:r>
            <a:r>
              <a:rPr lang="it-IT" sz="2400" dirty="0" smtClean="0"/>
              <a:t>dipende non solo dall'esistenza delle opportunità, ma anche dall'interesse, dalla volontà e dalla capacità</a:t>
            </a:r>
          </a:p>
          <a:p>
            <a:r>
              <a:rPr lang="it-IT" sz="2400" dirty="0" smtClean="0"/>
              <a:t>Il concetto della </a:t>
            </a:r>
            <a:r>
              <a:rPr lang="it-IT" sz="2400" b="1" dirty="0" smtClean="0">
                <a:solidFill>
                  <a:schemeClr val="accent1"/>
                </a:solidFill>
              </a:rPr>
              <a:t>decisione informata </a:t>
            </a:r>
            <a:r>
              <a:rPr lang="it-IT" sz="2400" dirty="0" smtClean="0"/>
              <a:t>è un'eredità del razionalismo settecentesco</a:t>
            </a:r>
          </a:p>
          <a:p>
            <a:r>
              <a:rPr lang="it-IT" sz="2400" dirty="0" smtClean="0"/>
              <a:t>I </a:t>
            </a:r>
            <a:r>
              <a:rPr lang="it-IT" sz="2400" b="1" dirty="0" smtClean="0">
                <a:solidFill>
                  <a:schemeClr val="accent1"/>
                </a:solidFill>
              </a:rPr>
              <a:t>bisogni degli utenti </a:t>
            </a:r>
            <a:r>
              <a:rPr lang="it-IT" sz="2400" dirty="0" smtClean="0"/>
              <a:t>sono spesso ordinari e persino triviali, orientati sull’intrattenimento più che su occasioni di apprendimento e crescita individuale</a:t>
            </a:r>
          </a:p>
          <a:p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171061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Le contraddizioni della </a:t>
            </a:r>
            <a:r>
              <a:rPr lang="it-IT" b="1" i="1" dirty="0" err="1" smtClean="0">
                <a:solidFill>
                  <a:schemeClr val="accent1"/>
                </a:solidFill>
              </a:rPr>
              <a:t>library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r>
              <a:rPr lang="it-IT" b="1" i="1" dirty="0" err="1" smtClean="0">
                <a:solidFill>
                  <a:schemeClr val="accent1"/>
                </a:solidFill>
              </a:rPr>
              <a:t>faith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br>
              <a:rPr lang="it-IT" b="1" i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secondo il dibattito americano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21972"/>
            <a:ext cx="10972800" cy="4876800"/>
          </a:xfrm>
        </p:spPr>
        <p:txBody>
          <a:bodyPr>
            <a:noAutofit/>
          </a:bodyPr>
          <a:lstStyle/>
          <a:p>
            <a:r>
              <a:rPr lang="it-IT" sz="2400" dirty="0" smtClean="0"/>
              <a:t>La biblioteca pubblica </a:t>
            </a:r>
            <a:r>
              <a:rPr lang="it-IT" sz="2400" b="1" dirty="0" smtClean="0">
                <a:solidFill>
                  <a:schemeClr val="accent1"/>
                </a:solidFill>
              </a:rPr>
              <a:t>non ha mai veramente raggiunto il pubblico al quale in teoria si rivolgeva </a:t>
            </a:r>
            <a:r>
              <a:rPr lang="it-IT" sz="2400" dirty="0" smtClean="0"/>
              <a:t>(ossia quello che ne avrebbe avuto bisogno) e non ha mai pienamente realizzato i suoi obiettivi di redistribuzione culturale e sociale</a:t>
            </a:r>
          </a:p>
          <a:p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chemeClr val="accent1"/>
                </a:solidFill>
              </a:rPr>
              <a:t>ruolo di pubblica utilità </a:t>
            </a:r>
            <a:r>
              <a:rPr lang="it-IT" sz="2400" dirty="0" smtClean="0"/>
              <a:t>delle biblioteche pubbliche, ossia il supporto alla vita democratica e a una cittadinanza informata, resta molto </a:t>
            </a:r>
            <a:r>
              <a:rPr lang="it-IT" sz="2400" b="1" dirty="0" smtClean="0">
                <a:solidFill>
                  <a:schemeClr val="accent1"/>
                </a:solidFill>
              </a:rPr>
              <a:t>meno tangibile e oggettivamente dimostrabile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rispetto a quello di altri servizi pubblici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Quella contemporanea è una crisi di identità senza precedenti?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459" y="709127"/>
            <a:ext cx="10684256" cy="3135085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1"/>
                </a:solidFill>
              </a:rPr>
              <a:t>“L'esistenza </a:t>
            </a:r>
            <a:r>
              <a:rPr lang="it-IT" sz="4000" dirty="0">
                <a:solidFill>
                  <a:schemeClr val="tx1"/>
                </a:solidFill>
              </a:rPr>
              <a:t>della public </a:t>
            </a:r>
            <a:r>
              <a:rPr lang="it-IT" sz="4000" dirty="0" err="1">
                <a:solidFill>
                  <a:schemeClr val="tx1"/>
                </a:solidFill>
              </a:rPr>
              <a:t>library</a:t>
            </a:r>
            <a:r>
              <a:rPr lang="it-IT" sz="4000" dirty="0">
                <a:solidFill>
                  <a:schemeClr val="tx1"/>
                </a:solidFill>
              </a:rPr>
              <a:t> risiede nelle </a:t>
            </a:r>
            <a:r>
              <a:rPr lang="it-IT" sz="4000" dirty="0">
                <a:solidFill>
                  <a:schemeClr val="accent1"/>
                </a:solidFill>
              </a:rPr>
              <a:t>potenzialità economiche</a:t>
            </a:r>
            <a:r>
              <a:rPr lang="it-IT" sz="4000" dirty="0">
                <a:solidFill>
                  <a:schemeClr val="tx1"/>
                </a:solidFill>
              </a:rPr>
              <a:t> di una società. Senza risorse eccedenti la sussistenza, nessuna comunità manterrebbe una </a:t>
            </a:r>
            <a:r>
              <a:rPr lang="it-IT" sz="4000" dirty="0" smtClean="0">
                <a:solidFill>
                  <a:schemeClr val="tx1"/>
                </a:solidFill>
              </a:rPr>
              <a:t>biblioteca” 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144152" y="3844212"/>
            <a:ext cx="10696448" cy="6858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/>
              <a:t>Jesse</a:t>
            </a:r>
            <a:r>
              <a:rPr lang="it-IT" sz="2400" dirty="0"/>
              <a:t> </a:t>
            </a:r>
            <a:r>
              <a:rPr lang="it-IT" sz="2400" dirty="0" err="1"/>
              <a:t>Shera</a:t>
            </a:r>
            <a:r>
              <a:rPr lang="it-IT" sz="2400" dirty="0"/>
              <a:t>, sociologo, </a:t>
            </a:r>
            <a:r>
              <a:rPr lang="en-US" sz="2400" dirty="0"/>
              <a:t>1965</a:t>
            </a:r>
            <a:endParaRPr lang="it-IT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7141" y="320351"/>
            <a:ext cx="10353762" cy="97045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Eredità e attualità della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Public </a:t>
            </a:r>
            <a:r>
              <a:rPr lang="it-IT" b="1" dirty="0" err="1" smtClean="0">
                <a:solidFill>
                  <a:schemeClr val="accent1"/>
                </a:solidFill>
              </a:rPr>
              <a:t>Library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 err="1" smtClean="0">
                <a:solidFill>
                  <a:schemeClr val="accent1"/>
                </a:solidFill>
              </a:rPr>
              <a:t>Inquiry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255" y="1596101"/>
            <a:ext cx="11795261" cy="4618652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Le domande di ricerca</a:t>
            </a:r>
            <a:r>
              <a:rPr lang="it-IT" sz="2400" dirty="0" smtClean="0"/>
              <a:t>: identità, finalità e strategie delle biblioteche pubbliche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Le scelte metodologiche</a:t>
            </a:r>
            <a:r>
              <a:rPr lang="it-IT" sz="2400" dirty="0" smtClean="0"/>
              <a:t>: affidare la ricerca a specialisti esterni al mondo delle biblioteche e in particolare a un gruppo di scienziati sociali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I risultati dell’indagine</a:t>
            </a:r>
            <a:r>
              <a:rPr lang="it-IT" sz="2400" dirty="0" smtClean="0"/>
              <a:t>: quadro emerso non appare lontano e superato, ma ricco di stimoli e riflessioni anche per il presente </a:t>
            </a:r>
          </a:p>
          <a:p>
            <a:endParaRPr lang="it-IT" sz="2400" dirty="0" smtClean="0"/>
          </a:p>
          <a:p>
            <a:r>
              <a:rPr lang="it-IT" sz="2400" dirty="0" smtClean="0"/>
              <a:t>Quali risultati sono l’espressione di caratteristiche strutturali della biblioteca pubblica e quali no?</a:t>
            </a:r>
            <a:endParaRPr lang="it-IT" sz="2400" dirty="0"/>
          </a:p>
        </p:txBody>
      </p:sp>
      <p:sp>
        <p:nvSpPr>
          <p:cNvPr id="4" name="Freccia in giù 3"/>
          <p:cNvSpPr/>
          <p:nvPr/>
        </p:nvSpPr>
        <p:spPr>
          <a:xfrm>
            <a:off x="5265809" y="3806006"/>
            <a:ext cx="778213" cy="6712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1117" y="292359"/>
            <a:ext cx="10353762" cy="97045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Eredità e attualità della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Public </a:t>
            </a:r>
            <a:r>
              <a:rPr lang="it-IT" b="1" dirty="0" err="1" smtClean="0">
                <a:solidFill>
                  <a:schemeClr val="accent1"/>
                </a:solidFill>
              </a:rPr>
              <a:t>Library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 err="1" smtClean="0">
                <a:solidFill>
                  <a:schemeClr val="accent1"/>
                </a:solidFill>
              </a:rPr>
              <a:t>Inquiry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1"/>
                </a:solidFill>
              </a:rPr>
              <a:t>Definizione del quadro dei valori e dei presupposti ideologici </a:t>
            </a:r>
            <a:r>
              <a:rPr lang="it-IT" sz="2800" dirty="0" smtClean="0"/>
              <a:t>su cui la biblioteca pubblica è stata fondata e ha continuato ad essere legittimata</a:t>
            </a:r>
          </a:p>
          <a:p>
            <a:r>
              <a:rPr lang="it-IT" sz="2800" dirty="0" smtClean="0">
                <a:solidFill>
                  <a:schemeClr val="accent1"/>
                </a:solidFill>
              </a:rPr>
              <a:t>Analisi critica dei contenuti della Library </a:t>
            </a:r>
            <a:r>
              <a:rPr lang="it-IT" sz="2800" dirty="0" err="1" smtClean="0">
                <a:solidFill>
                  <a:schemeClr val="accent1"/>
                </a:solidFill>
              </a:rPr>
              <a:t>Faith</a:t>
            </a:r>
            <a:r>
              <a:rPr lang="it-IT" sz="2800" dirty="0" smtClean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it-IT" sz="2400" dirty="0" smtClean="0"/>
              <a:t>quanto è effettivamente radicata nei valori della società e tiene al passare del tempo? </a:t>
            </a:r>
          </a:p>
          <a:p>
            <a:pPr lvl="1"/>
            <a:r>
              <a:rPr lang="it-IT" sz="2400" dirty="0" smtClean="0"/>
              <a:t>quali sono le sue contraddizioni originarie?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76473" y="329682"/>
            <a:ext cx="10353762" cy="970450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 smtClean="0">
                <a:solidFill>
                  <a:schemeClr val="accent1"/>
                </a:solidFill>
              </a:rPr>
              <a:t>Cosa è accaduto dopo?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it-IT" sz="4000" dirty="0" smtClean="0"/>
          </a:p>
          <a:p>
            <a:pPr algn="ctr"/>
            <a:r>
              <a:rPr lang="it-IT" sz="4000" dirty="0" smtClean="0"/>
              <a:t>Prima il dibattito, </a:t>
            </a:r>
            <a:br>
              <a:rPr lang="it-IT" sz="4000" dirty="0" smtClean="0"/>
            </a:br>
            <a:r>
              <a:rPr lang="it-IT" sz="4000" dirty="0" smtClean="0"/>
              <a:t>poi le </a:t>
            </a:r>
            <a:r>
              <a:rPr lang="it-IT" sz="4000" dirty="0" err="1" smtClean="0"/>
              <a:t>reintepretazioni</a:t>
            </a:r>
            <a:r>
              <a:rPr lang="it-IT" sz="4000" dirty="0" smtClean="0"/>
              <a:t>, </a:t>
            </a:r>
            <a:br>
              <a:rPr lang="it-IT" sz="4000" dirty="0" smtClean="0"/>
            </a:br>
            <a:r>
              <a:rPr lang="it-IT" sz="4000" dirty="0" smtClean="0"/>
              <a:t>infine la </a:t>
            </a:r>
            <a:r>
              <a:rPr lang="it-IT" sz="4000" dirty="0" smtClean="0">
                <a:solidFill>
                  <a:schemeClr val="accent1"/>
                </a:solidFill>
              </a:rPr>
              <a:t>rimozione</a:t>
            </a:r>
            <a:endParaRPr lang="it-IT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Niente di nuovo sotto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il sole?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704109"/>
            <a:ext cx="10353762" cy="3505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200" b="1" dirty="0" smtClean="0"/>
              <a:t>ALA </a:t>
            </a:r>
            <a:r>
              <a:rPr lang="it-IT" sz="3200" b="1" dirty="0" err="1" smtClean="0"/>
              <a:t>campaign</a:t>
            </a:r>
            <a:r>
              <a:rPr lang="it-IT" sz="3200" b="1" dirty="0" smtClean="0"/>
              <a:t>: </a:t>
            </a:r>
          </a:p>
          <a:p>
            <a:pPr algn="ctr">
              <a:buNone/>
            </a:pPr>
            <a:r>
              <a:rPr lang="it-IT" sz="3200" b="1" dirty="0" err="1" smtClean="0"/>
              <a:t>Libraries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transform</a:t>
            </a:r>
            <a:r>
              <a:rPr lang="it-IT" sz="3200" b="1" dirty="0" smtClean="0"/>
              <a:t> </a:t>
            </a:r>
          </a:p>
          <a:p>
            <a:endParaRPr lang="it-IT" sz="2800" b="1" dirty="0" smtClean="0"/>
          </a:p>
          <a:p>
            <a:pPr>
              <a:buNone/>
            </a:pPr>
            <a:r>
              <a:rPr lang="en-US" sz="2800" dirty="0" smtClean="0"/>
              <a:t>	Libraries transform lives.</a:t>
            </a:r>
            <a:br>
              <a:rPr lang="en-US" sz="2800" dirty="0" smtClean="0"/>
            </a:br>
            <a:r>
              <a:rPr lang="en-US" sz="2800" dirty="0" smtClean="0"/>
              <a:t>Libraries transform communities.</a:t>
            </a:r>
            <a:br>
              <a:rPr lang="en-US" sz="2800" dirty="0" smtClean="0"/>
            </a:br>
            <a:r>
              <a:rPr lang="en-US" sz="2800" dirty="0" smtClean="0"/>
              <a:t>Librarians are passionate advocates for lifelong learning.</a:t>
            </a:r>
            <a:br>
              <a:rPr lang="en-US" sz="2800" dirty="0" smtClean="0"/>
            </a:br>
            <a:r>
              <a:rPr lang="en-US" sz="2800" dirty="0" smtClean="0"/>
              <a:t>Libraries are a smart investment.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7038" y="19594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Democracy</a:t>
            </a:r>
            <a:r>
              <a:rPr lang="it-IT" b="1" dirty="0" smtClean="0">
                <a:solidFill>
                  <a:schemeClr val="accent1"/>
                </a:solidFill>
              </a:rPr>
              <a:t> Statement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(ALA, 2017)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5846" y="1413795"/>
            <a:ext cx="11416145" cy="474299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Le democrazie hanno bisogno di biblioteche. </a:t>
            </a:r>
            <a:r>
              <a:rPr lang="it-IT" sz="2800" dirty="0" smtClean="0">
                <a:solidFill>
                  <a:schemeClr val="accent1"/>
                </a:solidFill>
              </a:rPr>
              <a:t>Un pubblico informato è il vero fondamento di una democrazia </a:t>
            </a:r>
            <a:r>
              <a:rPr lang="it-IT" sz="2800" dirty="0" smtClean="0"/>
              <a:t>[…]. Per sopravvivere, una società libera deve assicurare la conservazione della sua memoria e garantire l’accesso aperto e gratuito a questi contenuti per tutti i suoi cittadini. Essa deve assicurare a tutti i cittadini le risorse per sviluppare le abilità di </a:t>
            </a:r>
            <a:r>
              <a:rPr lang="it-IT" sz="2800" i="1" dirty="0" smtClean="0"/>
              <a:t>information </a:t>
            </a:r>
            <a:r>
              <a:rPr lang="it-IT" sz="2800" i="1" dirty="0" err="1" smtClean="0"/>
              <a:t>literacy</a:t>
            </a:r>
            <a:r>
              <a:rPr lang="it-IT" sz="2800" i="1" dirty="0" smtClean="0"/>
              <a:t> </a:t>
            </a:r>
            <a:r>
              <a:rPr lang="it-IT" sz="2800" dirty="0" smtClean="0"/>
              <a:t>necessarie a partecipare al processo democratico. [...]</a:t>
            </a:r>
          </a:p>
          <a:p>
            <a:r>
              <a:rPr lang="it-IT" sz="2800" dirty="0" smtClean="0"/>
              <a:t>Le biblioteche [...] </a:t>
            </a:r>
            <a:r>
              <a:rPr lang="it-IT" sz="2800" dirty="0" smtClean="0">
                <a:solidFill>
                  <a:schemeClr val="accent1"/>
                </a:solidFill>
              </a:rPr>
              <a:t>sono il fondamento della democrazia</a:t>
            </a:r>
            <a:r>
              <a:rPr lang="it-IT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51117" y="236376"/>
            <a:ext cx="10353762" cy="970450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FFC000"/>
                </a:solidFill>
              </a:rPr>
              <a:t>Dal passato al presente</a:t>
            </a:r>
            <a:endParaRPr lang="it-IT" sz="5400" b="1" dirty="0">
              <a:solidFill>
                <a:srgbClr val="FFC000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6"/>
          <a:stretch/>
        </p:blipFill>
        <p:spPr>
          <a:xfrm>
            <a:off x="0" y="1408176"/>
            <a:ext cx="12192000" cy="54498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3795" y="292359"/>
            <a:ext cx="10353762" cy="97045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accent1"/>
                </a:solidFill>
              </a:rPr>
              <a:t>La biblioteca nel contesto: appunti per una strategia ed esempi realizzativi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pic>
        <p:nvPicPr>
          <p:cNvPr id="6" name="Segnaposto contenuto 5" descr="13227577_852532154851338_7424472967207589577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6250" y="1559921"/>
            <a:ext cx="8745647" cy="5243972"/>
          </a:xfrm>
        </p:spPr>
      </p:pic>
      <p:sp>
        <p:nvSpPr>
          <p:cNvPr id="7" name="CasellaDiTesto 6"/>
          <p:cNvSpPr txBox="1"/>
          <p:nvPr/>
        </p:nvSpPr>
        <p:spPr>
          <a:xfrm rot="16200000">
            <a:off x="-983662" y="3787459"/>
            <a:ext cx="383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Biblioteca </a:t>
            </a:r>
            <a:r>
              <a:rPr lang="it-IT" b="1" dirty="0" err="1" smtClean="0"/>
              <a:t>Tilane</a:t>
            </a:r>
            <a:r>
              <a:rPr lang="it-IT" b="1" dirty="0" smtClean="0"/>
              <a:t> – </a:t>
            </a:r>
            <a:r>
              <a:rPr lang="it-IT" b="1" dirty="0" err="1" smtClean="0"/>
              <a:t>Paderno</a:t>
            </a:r>
            <a:r>
              <a:rPr lang="it-IT" b="1" dirty="0" smtClean="0"/>
              <a:t> </a:t>
            </a:r>
            <a:r>
              <a:rPr lang="it-IT" b="1" dirty="0" err="1" smtClean="0"/>
              <a:t>Dugnano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134" y="320351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Servizi centralizzati e diffusi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511" y="1290801"/>
            <a:ext cx="10959008" cy="4417146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+mj-lt"/>
              </a:rPr>
              <a:t>Non solo grandi biblioteche centrali: spostare l’attenzione sull’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offerta di spazi e servizi bibliotecari più distribuiti sul territorio (capillarità) </a:t>
            </a:r>
          </a:p>
          <a:p>
            <a:r>
              <a:rPr lang="it-IT" sz="2800" dirty="0" smtClean="0">
                <a:latin typeface="+mj-lt"/>
              </a:rPr>
              <a:t>Perché?</a:t>
            </a:r>
          </a:p>
          <a:p>
            <a:pPr lvl="1"/>
            <a:r>
              <a:rPr lang="it-IT" sz="2400" dirty="0" smtClean="0">
                <a:latin typeface="+mj-lt"/>
              </a:rPr>
              <a:t>forte </a:t>
            </a:r>
            <a:r>
              <a:rPr lang="it-IT" sz="2400" b="1" dirty="0" smtClean="0">
                <a:solidFill>
                  <a:schemeClr val="accent1"/>
                </a:solidFill>
                <a:latin typeface="+mj-lt"/>
              </a:rPr>
              <a:t>ridimensionamento nella disponibilità di risorse </a:t>
            </a:r>
            <a:r>
              <a:rPr lang="it-IT" sz="2400" dirty="0" smtClean="0">
                <a:latin typeface="+mj-lt"/>
              </a:rPr>
              <a:t>economiche da investire</a:t>
            </a:r>
          </a:p>
          <a:p>
            <a:pPr lvl="1"/>
            <a:r>
              <a:rPr lang="it-IT" sz="2400" dirty="0" smtClean="0">
                <a:latin typeface="+mj-lt"/>
              </a:rPr>
              <a:t>riscoperta di una possibile funzione delle biblioteche pubbliche come </a:t>
            </a:r>
            <a:r>
              <a:rPr lang="it-IT" sz="2400" b="1" dirty="0" smtClean="0">
                <a:solidFill>
                  <a:schemeClr val="accent1"/>
                </a:solidFill>
                <a:latin typeface="+mj-lt"/>
              </a:rPr>
              <a:t>strumento di welfare diffuso</a:t>
            </a:r>
            <a:endParaRPr lang="it-IT" sz="2400" dirty="0" smtClean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4464" y="255037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Esempi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135" y="1324947"/>
            <a:ext cx="10982130" cy="499187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Caso esemplare di questa tendenza è stata l’evoluzione del progetto Idea </a:t>
            </a:r>
            <a:r>
              <a:rPr lang="it-IT" sz="2400" dirty="0" err="1" smtClean="0"/>
              <a:t>Store</a:t>
            </a:r>
            <a:r>
              <a:rPr lang="it-IT" sz="2400" dirty="0" smtClean="0"/>
              <a:t> nel quartiere </a:t>
            </a:r>
            <a:r>
              <a:rPr lang="it-IT" sz="2400" dirty="0" err="1" smtClean="0"/>
              <a:t>Tower</a:t>
            </a:r>
            <a:r>
              <a:rPr lang="it-IT" sz="2400" dirty="0" smtClean="0"/>
              <a:t> </a:t>
            </a:r>
            <a:r>
              <a:rPr lang="it-IT" sz="2400" dirty="0" err="1" smtClean="0"/>
              <a:t>Hamlets</a:t>
            </a:r>
            <a:r>
              <a:rPr lang="it-IT" sz="2400" dirty="0" smtClean="0"/>
              <a:t> di Londra</a:t>
            </a:r>
          </a:p>
          <a:p>
            <a:r>
              <a:rPr lang="it-IT" sz="2400" dirty="0" smtClean="0"/>
              <a:t>Biblioteche “fuori di sé”: Biblioteche nei supermercati Coop in Toscana (accordo Regione Toscana – </a:t>
            </a:r>
            <a:r>
              <a:rPr lang="it-IT" sz="2400" dirty="0" err="1" smtClean="0"/>
              <a:t>Unicoop</a:t>
            </a:r>
            <a:r>
              <a:rPr lang="it-IT" sz="2400" dirty="0" smtClean="0"/>
              <a:t>), Biblioteche e punti prestito in ospedale (Piemonte, Toscana, Bologna...); Biblioteche in centri di aggregazione della città (</a:t>
            </a:r>
            <a:r>
              <a:rPr lang="it-IT" sz="2400" dirty="0" err="1" smtClean="0">
                <a:hlinkClick r:id="rId2"/>
              </a:rPr>
              <a:t>FuoriPertini</a:t>
            </a:r>
            <a:r>
              <a:rPr lang="it-IT" sz="2400" dirty="0" smtClean="0"/>
              <a:t> appena inaugurato a Cinisello); Bibliobus e progetto </a:t>
            </a:r>
            <a:r>
              <a:rPr lang="it-IT" sz="2400" dirty="0" err="1" smtClean="0">
                <a:hlinkClick r:id="rId3"/>
              </a:rPr>
              <a:t>Bibliohub</a:t>
            </a:r>
            <a:r>
              <a:rPr lang="it-IT" sz="2400" dirty="0" smtClean="0"/>
              <a:t> di </a:t>
            </a:r>
            <a:r>
              <a:rPr lang="it-IT" sz="2400" dirty="0" err="1" smtClean="0"/>
              <a:t>Alterstudio</a:t>
            </a:r>
            <a:r>
              <a:rPr lang="it-IT" sz="2400" dirty="0" smtClean="0"/>
              <a:t> </a:t>
            </a:r>
            <a:r>
              <a:rPr lang="it-IT" sz="2400" dirty="0" err="1" smtClean="0"/>
              <a:t>Partners</a:t>
            </a:r>
            <a:r>
              <a:rPr lang="it-IT" sz="2400" dirty="0" smtClean="0"/>
              <a:t> e AIB)</a:t>
            </a:r>
          </a:p>
          <a:p>
            <a:r>
              <a:rPr lang="it-IT" sz="2400" dirty="0" smtClean="0"/>
              <a:t>San Giorgio </a:t>
            </a:r>
            <a:r>
              <a:rPr lang="it-IT" sz="2400" dirty="0" err="1" smtClean="0"/>
              <a:t>Librobus</a:t>
            </a:r>
            <a:r>
              <a:rPr lang="it-IT" sz="2400" dirty="0" smtClean="0"/>
              <a:t> : la biblioteca "fuori di sé", ma al contrario</a:t>
            </a:r>
            <a:endParaRPr lang="it-I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4465" y="367004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La storia che ritorna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7118" y="1530221"/>
            <a:ext cx="10954139" cy="5085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dirty="0" smtClean="0"/>
              <a:t>«In un periodo di crescita economica lenta e di contrazione della spesa pubblica, un servizio pubblico che si basa su un </a:t>
            </a:r>
            <a:r>
              <a:rPr lang="it-IT" sz="2400" dirty="0" smtClean="0">
                <a:solidFill>
                  <a:schemeClr val="accent1"/>
                </a:solidFill>
              </a:rPr>
              <a:t>uso volontario</a:t>
            </a:r>
            <a:r>
              <a:rPr lang="it-IT" sz="2400" dirty="0" smtClean="0"/>
              <a:t>, che è usato da una </a:t>
            </a:r>
            <a:r>
              <a:rPr lang="it-IT" sz="2400" dirty="0" smtClean="0">
                <a:solidFill>
                  <a:schemeClr val="accent1"/>
                </a:solidFill>
              </a:rPr>
              <a:t>percentuale relativamente piccola della popolazione</a:t>
            </a:r>
            <a:r>
              <a:rPr lang="it-IT" sz="2400" dirty="0" smtClean="0"/>
              <a:t>, che ha </a:t>
            </a:r>
            <a:r>
              <a:rPr lang="it-IT" sz="2400" dirty="0" smtClean="0">
                <a:solidFill>
                  <a:schemeClr val="accent1"/>
                </a:solidFill>
              </a:rPr>
              <a:t>molti possibili sostituti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[…] e che </a:t>
            </a:r>
            <a:r>
              <a:rPr lang="it-IT" sz="2400" dirty="0" smtClean="0">
                <a:solidFill>
                  <a:schemeClr val="accent1"/>
                </a:solidFill>
              </a:rPr>
              <a:t>non è considerato vitale </a:t>
            </a:r>
            <a:r>
              <a:rPr lang="it-IT" sz="2400" dirty="0" smtClean="0"/>
              <a:t>dalla maggioranza della popolazione è probabile che si ritrovi sotto pressione» </a:t>
            </a:r>
          </a:p>
          <a:p>
            <a:endParaRPr lang="it-IT" sz="2400" dirty="0" smtClean="0"/>
          </a:p>
          <a:p>
            <a:pPr algn="r">
              <a:buNone/>
            </a:pPr>
            <a:r>
              <a:rPr lang="it-IT" sz="1800" dirty="0" smtClean="0"/>
              <a:t>(Lawrence J. White, economista, </a:t>
            </a:r>
            <a:r>
              <a:rPr lang="it-IT" sz="1800" b="1" dirty="0" smtClean="0">
                <a:solidFill>
                  <a:schemeClr val="accent1"/>
                </a:solidFill>
              </a:rPr>
              <a:t>1983</a:t>
            </a:r>
            <a:r>
              <a:rPr lang="it-IT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473" y="236376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Spazi e loro organizzazione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1837" y="1206826"/>
            <a:ext cx="10843034" cy="4697383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+mj-lt"/>
              </a:rPr>
              <a:t>Puntare ad avere 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spazi flessibili</a:t>
            </a:r>
            <a:r>
              <a:rPr lang="it-IT" sz="2800" dirty="0" smtClean="0">
                <a:latin typeface="+mj-lt"/>
              </a:rPr>
              <a:t>, in risposta a:</a:t>
            </a:r>
          </a:p>
          <a:p>
            <a:pPr lvl="1"/>
            <a:r>
              <a:rPr lang="it-IT" sz="2400" dirty="0" smtClean="0">
                <a:latin typeface="+mj-lt"/>
              </a:rPr>
              <a:t>incertezza nei tempi di realizzazione di nuovi edifici o di intervento sugli edifici esistenti</a:t>
            </a:r>
          </a:p>
          <a:p>
            <a:pPr lvl="1"/>
            <a:r>
              <a:rPr lang="it-IT" sz="2400" dirty="0" smtClean="0">
                <a:latin typeface="+mj-lt"/>
              </a:rPr>
              <a:t>accelerazione esponenziale con cui la tecnologia trasforma la vita quotidiana</a:t>
            </a:r>
          </a:p>
          <a:p>
            <a:r>
              <a:rPr lang="it-IT" sz="2800" dirty="0" smtClean="0">
                <a:latin typeface="+mj-lt"/>
              </a:rPr>
              <a:t>Rischi:</a:t>
            </a:r>
          </a:p>
          <a:p>
            <a:pPr lvl="1"/>
            <a:r>
              <a:rPr lang="it-IT" sz="2400" dirty="0">
                <a:latin typeface="+mj-lt"/>
              </a:rPr>
              <a:t>i</a:t>
            </a:r>
            <a:r>
              <a:rPr lang="it-IT" sz="2400" dirty="0" smtClean="0">
                <a:latin typeface="+mj-lt"/>
              </a:rPr>
              <a:t>solare acusticamente gli ambienti</a:t>
            </a:r>
          </a:p>
          <a:p>
            <a:pPr lvl="1"/>
            <a:r>
              <a:rPr lang="it-IT" sz="2400" dirty="0" smtClean="0">
                <a:latin typeface="+mj-lt"/>
              </a:rPr>
              <a:t>necessità di riorganizzare periodicamente gli spazi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348343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Esempi – </a:t>
            </a:r>
            <a:r>
              <a:rPr lang="it-IT" b="1" dirty="0" err="1" smtClean="0">
                <a:solidFill>
                  <a:schemeClr val="accent1"/>
                </a:solidFill>
              </a:rPr>
              <a:t>Tilane</a:t>
            </a:r>
            <a:r>
              <a:rPr lang="it-IT" b="1" dirty="0" smtClean="0">
                <a:solidFill>
                  <a:schemeClr val="accent1"/>
                </a:solidFill>
              </a:rPr>
              <a:t> prima e dopo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6" name="Segnaposto contenuto 5" descr="13241198_854998321271388_6908773190049576583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1763" y="1731963"/>
            <a:ext cx="4659822" cy="4664682"/>
          </a:xfrm>
        </p:spPr>
      </p:pic>
      <p:pic>
        <p:nvPicPr>
          <p:cNvPr id="9" name="Segnaposto contenuto 8" descr="19059786_1152639624840588_429803621097422685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6962" y="1792585"/>
            <a:ext cx="5673490" cy="461726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473" y="27369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Esempi – Punto Cerchiate prima e dopo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5" name="Segnaposto contenuto 4" descr="15253463_1337755652935355_5030146088866183323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1072" y="1940767"/>
            <a:ext cx="5772691" cy="3241125"/>
          </a:xfrm>
        </p:spPr>
      </p:pic>
      <p:pic>
        <p:nvPicPr>
          <p:cNvPr id="6" name="Segnaposto contenuto 5" descr="16602861_1419215094789410_1242684968000132235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02362" y="1950098"/>
            <a:ext cx="5759245" cy="323357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4464" y="292359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Esempi – DOKK1 prima e dopo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5" name="Segnaposto contenuto 4" descr="i-could-live-the-dokk1-library-in-aarhus-denmark-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238" y="1959429"/>
            <a:ext cx="6144205" cy="4096138"/>
          </a:xfrm>
        </p:spPr>
      </p:pic>
      <p:pic>
        <p:nvPicPr>
          <p:cNvPr id="6" name="Segnaposto contenuto 5" descr="dokk1-the-new-main-building-of-the-aarhus-city-library-aarhus-denmark-G2MYN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9015" y="1917619"/>
            <a:ext cx="5703047" cy="419393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Convergenza di servizi e </a:t>
            </a:r>
            <a:r>
              <a:rPr lang="it-IT" b="1" dirty="0" smtClean="0">
                <a:solidFill>
                  <a:schemeClr val="accent1"/>
                </a:solidFill>
              </a:rPr>
              <a:t/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ampliamento </a:t>
            </a:r>
            <a:r>
              <a:rPr lang="it-IT" b="1" dirty="0">
                <a:solidFill>
                  <a:schemeClr val="accent1"/>
                </a:solidFill>
              </a:rPr>
              <a:t>di 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235" y="1775192"/>
            <a:ext cx="11295530" cy="4625609"/>
          </a:xfrm>
        </p:spPr>
        <p:txBody>
          <a:bodyPr>
            <a:normAutofit/>
          </a:bodyPr>
          <a:lstStyle/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Già </a:t>
            </a:r>
            <a:r>
              <a:rPr lang="it-IT" sz="2400" dirty="0">
                <a:latin typeface="+mj-lt"/>
              </a:rPr>
              <a:t>negli anni ‘90 e ‘00 tendenza a far convergere tipologie di spazi e servizi differenti in un’unica struttura (</a:t>
            </a:r>
            <a:r>
              <a:rPr lang="it-IT" sz="2400" i="1" dirty="0" err="1">
                <a:latin typeface="+mj-lt"/>
              </a:rPr>
              <a:t>one-stop-shops</a:t>
            </a:r>
            <a:r>
              <a:rPr lang="it-IT" sz="2400" i="1" dirty="0">
                <a:latin typeface="+mj-lt"/>
              </a:rPr>
              <a:t>)</a:t>
            </a:r>
          </a:p>
          <a:p>
            <a:r>
              <a:rPr lang="it-IT" sz="2400" dirty="0" smtClean="0">
                <a:latin typeface="+mj-lt"/>
              </a:rPr>
              <a:t>Sperimentare la condivisione </a:t>
            </a:r>
            <a:r>
              <a:rPr lang="it-IT" sz="2400" dirty="0">
                <a:latin typeface="+mj-lt"/>
              </a:rPr>
              <a:t>degli spazi - e talvolta anche del personale - </a:t>
            </a:r>
            <a:r>
              <a:rPr lang="it-IT" sz="2400" b="1" dirty="0">
                <a:solidFill>
                  <a:schemeClr val="accent1"/>
                </a:solidFill>
                <a:latin typeface="+mj-lt"/>
              </a:rPr>
              <a:t>con altri sportelli al cittadino delle amministrazioni locali</a:t>
            </a:r>
          </a:p>
          <a:p>
            <a:r>
              <a:rPr lang="it-IT" sz="2400" dirty="0" smtClean="0">
                <a:latin typeface="+mj-lt"/>
              </a:rPr>
              <a:t>Sperimentare la convergenza </a:t>
            </a:r>
            <a:r>
              <a:rPr lang="it-IT" sz="2400" dirty="0">
                <a:latin typeface="+mj-lt"/>
              </a:rPr>
              <a:t>e condivisione di spazi e finalità </a:t>
            </a:r>
            <a:r>
              <a:rPr lang="it-IT" sz="2400" b="1" dirty="0">
                <a:solidFill>
                  <a:schemeClr val="accent1"/>
                </a:solidFill>
                <a:latin typeface="+mj-lt"/>
              </a:rPr>
              <a:t>con persone e gruppi presenti sul territorio</a:t>
            </a:r>
          </a:p>
          <a:p>
            <a:endParaRPr lang="it-IT" sz="2400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Dai servizi per gli utenti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ai servizi con gli utenti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608512"/>
          </a:xfrm>
        </p:spPr>
        <p:txBody>
          <a:bodyPr>
            <a:normAutofit/>
          </a:bodyPr>
          <a:lstStyle/>
          <a:p>
            <a:endParaRPr lang="it-IT" b="1" dirty="0" smtClean="0">
              <a:latin typeface="+mj-lt"/>
            </a:endParaRPr>
          </a:p>
          <a:p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Possibilità di una interazione fruttuosa tra biblioteca, bibliotecari e cittadini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in cui il ritorno qualitativo sia circolare e bidirezionale:</a:t>
            </a:r>
          </a:p>
          <a:p>
            <a:pPr lvl="1"/>
            <a:r>
              <a:rPr lang="it-IT" sz="3200" dirty="0" smtClean="0">
                <a:latin typeface="+mj-lt"/>
              </a:rPr>
              <a:t>biblioteca come </a:t>
            </a:r>
            <a:r>
              <a:rPr lang="it-IT" sz="3200" b="1" dirty="0" smtClean="0">
                <a:solidFill>
                  <a:schemeClr val="accent1"/>
                </a:solidFill>
                <a:latin typeface="+mj-lt"/>
              </a:rPr>
              <a:t>partner</a:t>
            </a:r>
          </a:p>
          <a:p>
            <a:pPr lvl="1"/>
            <a:r>
              <a:rPr lang="it-IT" sz="3200" dirty="0" smtClean="0">
                <a:latin typeface="+mj-lt"/>
              </a:rPr>
              <a:t>biblioteca come </a:t>
            </a:r>
            <a:r>
              <a:rPr lang="it-IT" sz="3200" b="1" dirty="0" smtClean="0">
                <a:solidFill>
                  <a:schemeClr val="accent1"/>
                </a:solidFill>
                <a:latin typeface="+mj-lt"/>
              </a:rPr>
              <a:t>piattaforma</a:t>
            </a:r>
          </a:p>
          <a:p>
            <a:pPr lvl="1"/>
            <a:r>
              <a:rPr lang="it-IT" sz="3200" dirty="0" smtClean="0">
                <a:latin typeface="+mj-lt"/>
              </a:rPr>
              <a:t>biblioteca come </a:t>
            </a:r>
            <a:r>
              <a:rPr lang="it-IT" sz="3200" b="1" dirty="0" smtClean="0">
                <a:solidFill>
                  <a:schemeClr val="accent1"/>
                </a:solidFill>
                <a:latin typeface="+mj-lt"/>
              </a:rPr>
              <a:t>“bene comune”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7142" y="245706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Esempi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054" y="1216156"/>
            <a:ext cx="11163937" cy="469329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Sportelli comunali in biblioteca: </a:t>
            </a:r>
          </a:p>
          <a:p>
            <a:pPr lvl="1"/>
            <a:r>
              <a:rPr lang="it-IT" sz="2400" dirty="0" smtClean="0"/>
              <a:t>Idea </a:t>
            </a:r>
            <a:r>
              <a:rPr lang="it-IT" sz="2400" dirty="0" err="1" smtClean="0"/>
              <a:t>Store</a:t>
            </a:r>
            <a:r>
              <a:rPr lang="it-IT" sz="2400" dirty="0" smtClean="0"/>
              <a:t> di Londra e </a:t>
            </a:r>
            <a:r>
              <a:rPr lang="it-IT" sz="2400" dirty="0" err="1" smtClean="0"/>
              <a:t>Bibliotek</a:t>
            </a:r>
            <a:r>
              <a:rPr lang="it-IT" sz="2400" dirty="0" smtClean="0"/>
              <a:t> di Copenhagen</a:t>
            </a:r>
          </a:p>
          <a:p>
            <a:pPr lvl="1"/>
            <a:r>
              <a:rPr lang="it-IT" sz="2400" dirty="0" err="1" smtClean="0"/>
              <a:t>PuntoPero</a:t>
            </a:r>
            <a:r>
              <a:rPr lang="it-IT" sz="2400" dirty="0" smtClean="0"/>
              <a:t> e </a:t>
            </a:r>
            <a:r>
              <a:rPr lang="it-IT" sz="2400" dirty="0" err="1" smtClean="0"/>
              <a:t>PuntoCerchiate</a:t>
            </a:r>
            <a:r>
              <a:rPr lang="it-IT" sz="2400" dirty="0" smtClean="0"/>
              <a:t> a Pero: non solo i bibliotecari fanno una serie di cose tipo iscrizione al nido, mensa ecc, ma in certi giorni in biblioteca c'è pure fisicamente l'anagrafe</a:t>
            </a:r>
          </a:p>
          <a:p>
            <a:pPr lvl="1"/>
            <a:r>
              <a:rPr lang="it-IT" sz="2400" dirty="0" smtClean="0"/>
              <a:t>MEMO di Fano e Mediateca di San Lazzaro a Bologna hanno rispettivamente l’agenzia giovani e l’</a:t>
            </a:r>
            <a:r>
              <a:rPr lang="it-IT" sz="2400" dirty="0" err="1" smtClean="0"/>
              <a:t>Informagiovani</a:t>
            </a:r>
            <a:r>
              <a:rPr lang="it-IT" sz="2400" dirty="0" smtClean="0"/>
              <a:t> (“le sperimentazioni del comune che prevedono una forte relazione con il pubblico possono essere ospitate temporaneamente in biblioteca”)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23552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Esempi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205978"/>
            <a:ext cx="10353762" cy="4058751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Gestione collaborativa di spazi bibliotecari</a:t>
            </a:r>
          </a:p>
          <a:p>
            <a:pPr lvl="1"/>
            <a:endParaRPr lang="it-IT" sz="2400" dirty="0" smtClean="0"/>
          </a:p>
          <a:p>
            <a:pPr lvl="1"/>
            <a:r>
              <a:rPr lang="it-IT" sz="2400" dirty="0" smtClean="0"/>
              <a:t>la biblioteca di Madonna Bianca a Trento: progetto nato su sollecitazione del cosiddetto Tavolo Torri, una struttura permanente di consultazione progettazione, accompagnata dal Polo sociale, per una gestione collaborativa della sala di lettura</a:t>
            </a:r>
          </a:p>
          <a:p>
            <a:pPr lvl="1"/>
            <a:endParaRPr lang="it-IT" sz="2400" dirty="0" smtClean="0"/>
          </a:p>
          <a:p>
            <a:pPr lvl="1"/>
            <a:r>
              <a:rPr lang="it-IT" sz="2400" dirty="0" smtClean="0"/>
              <a:t>I numerosi progetti collaborativi a vario livello della Biblioteca San Giorgio: gli </a:t>
            </a:r>
            <a:r>
              <a:rPr lang="it-IT" sz="2400" dirty="0" smtClean="0">
                <a:hlinkClick r:id="rId2"/>
              </a:rPr>
              <a:t>alleati della San Giorgio</a:t>
            </a:r>
            <a:r>
              <a:rPr lang="it-IT" sz="2400" dirty="0" smtClean="0"/>
              <a:t> e gli </a:t>
            </a:r>
            <a:r>
              <a:rPr lang="it-IT" sz="2400" dirty="0" smtClean="0">
                <a:hlinkClick r:id="rId3"/>
              </a:rPr>
              <a:t>Amici della San Giorgio</a:t>
            </a:r>
            <a:endParaRPr lang="it-IT" sz="2400" dirty="0" smtClean="0"/>
          </a:p>
          <a:p>
            <a:pPr lvl="1"/>
            <a:endParaRPr lang="it-IT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1214226" cy="1252728"/>
          </a:xfrm>
        </p:spPr>
        <p:txBody>
          <a:bodyPr>
            <a:normAutofit/>
          </a:bodyPr>
          <a:lstStyle/>
          <a:p>
            <a:r>
              <a:rPr lang="it-IT" dirty="0" smtClean="0"/>
              <a:t>Nascono anche metodi di gestione partecipata...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Design </a:t>
            </a:r>
            <a:r>
              <a:rPr lang="it-IT" dirty="0" err="1" smtClean="0"/>
              <a:t>thinking</a:t>
            </a:r>
            <a:r>
              <a:rPr lang="it-IT" dirty="0" smtClean="0"/>
              <a:t>: </a:t>
            </a:r>
            <a:r>
              <a:rPr lang="it-IT" dirty="0" smtClean="0">
                <a:hlinkClick r:id="rId2"/>
              </a:rPr>
              <a:t>http://designthinkingforlibraries.com/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97" y="2544024"/>
            <a:ext cx="7412830" cy="373663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208384"/>
            <a:ext cx="10353762" cy="97045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accent1"/>
                </a:solidFill>
              </a:rPr>
              <a:t>Altre tendenze su cui riflettere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172" y="1178834"/>
            <a:ext cx="10959008" cy="4886667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+mj-lt"/>
              </a:rPr>
              <a:t>Spostamento delle 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operazioni </a:t>
            </a:r>
            <a:r>
              <a:rPr lang="it-IT" sz="2800" b="1" dirty="0" err="1" smtClean="0">
                <a:solidFill>
                  <a:schemeClr val="accent1"/>
                </a:solidFill>
                <a:latin typeface="+mj-lt"/>
              </a:rPr>
              <a:t>routinarie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 verso il self-service</a:t>
            </a:r>
            <a:endParaRPr lang="it-IT" sz="2800" dirty="0" smtClean="0">
              <a:solidFill>
                <a:schemeClr val="accent1"/>
              </a:solidFill>
              <a:latin typeface="+mj-lt"/>
            </a:endParaRPr>
          </a:p>
          <a:p>
            <a:r>
              <a:rPr lang="it-IT" sz="2800" dirty="0" smtClean="0">
                <a:latin typeface="+mj-lt"/>
              </a:rPr>
              <a:t>Rischi e opportunità della 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diffusione degli </a:t>
            </a:r>
            <a:r>
              <a:rPr lang="it-IT" sz="2800" b="1" dirty="0" err="1" smtClean="0">
                <a:solidFill>
                  <a:schemeClr val="accent1"/>
                </a:solidFill>
                <a:latin typeface="+mj-lt"/>
              </a:rPr>
              <a:t>ebook</a:t>
            </a:r>
            <a:endParaRPr lang="it-IT" sz="2800" dirty="0" smtClean="0">
              <a:solidFill>
                <a:schemeClr val="accent1"/>
              </a:solidFill>
              <a:latin typeface="+mj-lt"/>
            </a:endParaRPr>
          </a:p>
          <a:p>
            <a:r>
              <a:rPr lang="it-IT" sz="2800" dirty="0" smtClean="0">
                <a:latin typeface="+mj-lt"/>
              </a:rPr>
              <a:t>Rischi e opportunità dello spostamento dei bibliotecari 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dalle attività </a:t>
            </a:r>
            <a:r>
              <a:rPr lang="it-IT" sz="2800" b="1" dirty="0" err="1" smtClean="0">
                <a:solidFill>
                  <a:schemeClr val="accent1"/>
                </a:solidFill>
                <a:latin typeface="+mj-lt"/>
              </a:rPr>
              <a:t>biblioteconomiche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 tradizionali alla gestione della struttura e al rapporto con il territorio</a:t>
            </a:r>
          </a:p>
          <a:p>
            <a:r>
              <a:rPr lang="it-IT" sz="2800" dirty="0" smtClean="0">
                <a:latin typeface="+mj-lt"/>
              </a:rPr>
              <a:t>Necessità di ripensare la 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cooperazione</a:t>
            </a:r>
            <a:endParaRPr lang="it-IT" sz="2800" dirty="0" smtClean="0">
              <a:solidFill>
                <a:schemeClr val="accent1"/>
              </a:solidFill>
              <a:latin typeface="+mj-lt"/>
            </a:endParaRPr>
          </a:p>
          <a:p>
            <a:r>
              <a:rPr lang="it-IT" sz="2800" dirty="0" smtClean="0">
                <a:latin typeface="+mj-lt"/>
              </a:rPr>
              <a:t>Rapporto tra </a:t>
            </a:r>
            <a:r>
              <a:rPr lang="it-IT" sz="2800" b="1" i="1" dirty="0" err="1" smtClean="0">
                <a:solidFill>
                  <a:schemeClr val="accent1"/>
                </a:solidFill>
                <a:latin typeface="+mj-lt"/>
              </a:rPr>
              <a:t>mission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 culturale e istituzionale</a:t>
            </a:r>
          </a:p>
          <a:p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Mediazione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e</a:t>
            </a:r>
            <a:r>
              <a:rPr lang="it-IT" sz="2800" b="1" dirty="0" smtClean="0">
                <a:latin typeface="+mj-lt"/>
              </a:rPr>
              <a:t> </a:t>
            </a:r>
            <a:r>
              <a:rPr lang="it-IT" sz="2800" b="1" dirty="0" err="1" smtClean="0">
                <a:solidFill>
                  <a:schemeClr val="accent1"/>
                </a:solidFill>
                <a:latin typeface="+mj-lt"/>
              </a:rPr>
              <a:t>literacy</a:t>
            </a:r>
            <a:r>
              <a:rPr lang="it-IT" sz="2800" b="1" dirty="0" smtClean="0">
                <a:solidFill>
                  <a:schemeClr val="accent1"/>
                </a:solidFill>
                <a:latin typeface="+mj-lt"/>
              </a:rPr>
              <a:t>: </a:t>
            </a:r>
            <a:r>
              <a:rPr lang="it-IT" sz="2800" dirty="0" smtClean="0">
                <a:latin typeface="+mj-lt"/>
              </a:rPr>
              <a:t>rapporto con le scuole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Il dibattito sulla </a:t>
            </a:r>
            <a:r>
              <a:rPr lang="it-IT" b="1" i="1" dirty="0" smtClean="0">
                <a:solidFill>
                  <a:schemeClr val="accent1"/>
                </a:solidFill>
              </a:rPr>
              <a:t>public </a:t>
            </a:r>
            <a:r>
              <a:rPr lang="it-IT" b="1" i="1" dirty="0" err="1" smtClean="0">
                <a:solidFill>
                  <a:schemeClr val="accent1"/>
                </a:solidFill>
              </a:rPr>
              <a:t>library</a:t>
            </a:r>
            <a:r>
              <a:rPr lang="it-IT" b="1" i="1" dirty="0" smtClean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in America dopo la II guerra mondiale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7" name="Segnaposto contenuto 6" descr="Foto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291" y="1694640"/>
            <a:ext cx="9171953" cy="480267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E la biblioteca “sociale”?</a:t>
            </a:r>
            <a:endParaRPr lang="it-IT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5491" y="1201270"/>
            <a:ext cx="10085294" cy="2904565"/>
          </a:xfrm>
        </p:spPr>
        <p:txBody>
          <a:bodyPr>
            <a:noAutofit/>
          </a:bodyPr>
          <a:lstStyle/>
          <a:p>
            <a:r>
              <a:rPr lang="it-IT" sz="2500" i="1" dirty="0">
                <a:solidFill>
                  <a:schemeClr val="tx1"/>
                </a:solidFill>
              </a:rPr>
              <a:t>Fino a che punto una struttura culturale complessa è chiamata a rispondere a bisogni sociali, anche acuti, espressi dai suoi abitanti senza condizionare o compromettere la sua </a:t>
            </a:r>
            <a:r>
              <a:rPr lang="it-IT" sz="2500" i="1" dirty="0" err="1">
                <a:solidFill>
                  <a:schemeClr val="tx1"/>
                </a:solidFill>
              </a:rPr>
              <a:t>mission</a:t>
            </a:r>
            <a:r>
              <a:rPr lang="it-IT" sz="2500" i="1" dirty="0">
                <a:solidFill>
                  <a:schemeClr val="tx1"/>
                </a:solidFill>
              </a:rPr>
              <a:t>? </a:t>
            </a:r>
            <a:br>
              <a:rPr lang="it-IT" sz="2500" i="1" dirty="0">
                <a:solidFill>
                  <a:schemeClr val="tx1"/>
                </a:solidFill>
              </a:rPr>
            </a:br>
            <a:r>
              <a:rPr lang="it-IT" sz="2500" i="1" dirty="0">
                <a:solidFill>
                  <a:schemeClr val="tx1"/>
                </a:solidFill>
              </a:rPr>
              <a:t>Come possono convivere nello stesso luogo popolazioni diverse, con bisogni culturali e sociali diversi e a volte conflittuali? </a:t>
            </a:r>
            <a:br>
              <a:rPr lang="it-IT" sz="2500" i="1" dirty="0">
                <a:solidFill>
                  <a:schemeClr val="tx1"/>
                </a:solidFill>
              </a:rPr>
            </a:br>
            <a:r>
              <a:rPr lang="it-IT" sz="2500" i="1" dirty="0">
                <a:solidFill>
                  <a:schemeClr val="tx1"/>
                </a:solidFill>
              </a:rPr>
              <a:t>Come è possibile coniugare, in uno spazio fortemente accessibile, bisogni di accoglienza, di sicurezza e di cultura?</a:t>
            </a:r>
            <a:r>
              <a:rPr lang="it-IT" sz="2600" dirty="0">
                <a:solidFill>
                  <a:srgbClr val="FFC000"/>
                </a:solidFill>
              </a:rPr>
              <a:t/>
            </a:r>
            <a:br>
              <a:rPr lang="it-IT" sz="2600" dirty="0">
                <a:solidFill>
                  <a:srgbClr val="FFC000"/>
                </a:solidFill>
              </a:rPr>
            </a:br>
            <a:endParaRPr lang="it-IT" sz="2600" dirty="0">
              <a:solidFill>
                <a:srgbClr val="FFC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3"/>
          </p:nvPr>
        </p:nvSpPr>
        <p:spPr>
          <a:xfrm>
            <a:off x="5155521" y="4052046"/>
            <a:ext cx="6732494" cy="618565"/>
          </a:xfrm>
        </p:spPr>
        <p:txBody>
          <a:bodyPr>
            <a:normAutofit fontScale="85000" lnSpcReduction="10000"/>
          </a:bodyPr>
          <a:lstStyle/>
          <a:p>
            <a:r>
              <a:rPr lang="it-IT" i="1" dirty="0"/>
              <a:t>I nuovi volti della biblioteca pubblica. Tra cultura e accoglienza</a:t>
            </a:r>
            <a:r>
              <a:rPr lang="it-IT" dirty="0"/>
              <a:t>, a cura di Maurizio Bergamaschi. </a:t>
            </a:r>
          </a:p>
          <a:p>
            <a:r>
              <a:rPr lang="it-IT" dirty="0"/>
              <a:t>Milano: Franco Angeli, 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706333" y="4670611"/>
            <a:ext cx="10364452" cy="827402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Problemi reali... Interrogativi legittimi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getimage.asp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6227" y="1724723"/>
            <a:ext cx="4559868" cy="4498082"/>
          </a:xfrm>
        </p:spPr>
      </p:pic>
      <p:pic>
        <p:nvPicPr>
          <p:cNvPr id="24" name="Segnaposto contenuto 23" descr="Trento.bm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69124" y="1732640"/>
            <a:ext cx="5443280" cy="4472859"/>
          </a:xfrm>
        </p:spPr>
      </p:pic>
      <p:sp>
        <p:nvSpPr>
          <p:cNvPr id="25" name="CasellaDiTesto 24"/>
          <p:cNvSpPr txBox="1"/>
          <p:nvPr/>
        </p:nvSpPr>
        <p:spPr>
          <a:xfrm>
            <a:off x="679010" y="706170"/>
            <a:ext cx="44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Biblioteca </a:t>
            </a:r>
            <a:r>
              <a:rPr lang="it-IT" sz="2400" b="1" dirty="0" err="1" smtClean="0">
                <a:solidFill>
                  <a:schemeClr val="accent1"/>
                </a:solidFill>
              </a:rPr>
              <a:t>Sormani</a:t>
            </a:r>
            <a:r>
              <a:rPr lang="it-IT" sz="2400" b="1" dirty="0" smtClean="0">
                <a:solidFill>
                  <a:schemeClr val="accent1"/>
                </a:solidFill>
              </a:rPr>
              <a:t> – Milano 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462944" y="701336"/>
            <a:ext cx="4388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Biblioteca comunale - Trento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8964" y="2667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Biblioteca “sociale”: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qualche esempio e qualche risposta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7797" y="1573824"/>
            <a:ext cx="5346495" cy="4023412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0000"/>
                </a:solidFill>
                <a:hlinkClick r:id="rId2"/>
              </a:rPr>
              <a:t>San Francisco Public Library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Leah Esguerra, </a:t>
            </a:r>
            <a:r>
              <a:rPr lang="en-US" dirty="0" err="1" smtClean="0"/>
              <a:t>un’operatrice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a San Francisco, </a:t>
            </a:r>
            <a:r>
              <a:rPr lang="en-US" dirty="0" err="1" smtClean="0"/>
              <a:t>inizia</a:t>
            </a:r>
            <a:r>
              <a:rPr lang="en-US" dirty="0" smtClean="0"/>
              <a:t>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giornata</a:t>
            </a:r>
            <a:r>
              <a:rPr lang="en-US" dirty="0" smtClean="0"/>
              <a:t> </a:t>
            </a:r>
            <a:r>
              <a:rPr lang="en-US" dirty="0" err="1" smtClean="0"/>
              <a:t>girando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scaffali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città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Cerca</a:t>
            </a:r>
            <a:r>
              <a:rPr lang="en-US" dirty="0" smtClean="0"/>
              <a:t> </a:t>
            </a:r>
            <a:r>
              <a:rPr lang="en-US" dirty="0" err="1" smtClean="0"/>
              <a:t>senzatetto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bisogno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assistenza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Esguerra</a:t>
            </a:r>
            <a:r>
              <a:rPr lang="en-US" dirty="0" smtClean="0"/>
              <a:t> è la prima </a:t>
            </a:r>
            <a:r>
              <a:rPr lang="en-US" dirty="0" err="1" smtClean="0"/>
              <a:t>operatrice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. </a:t>
            </a:r>
            <a:r>
              <a:rPr lang="en-US" dirty="0" err="1" smtClean="0"/>
              <a:t>Dal</a:t>
            </a:r>
            <a:r>
              <a:rPr lang="en-US" dirty="0" smtClean="0"/>
              <a:t> 2009, </a:t>
            </a:r>
            <a:r>
              <a:rPr lang="en-US" dirty="0" err="1" smtClean="0"/>
              <a:t>fornisce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e </a:t>
            </a:r>
            <a:r>
              <a:rPr lang="en-US" dirty="0" err="1" smtClean="0"/>
              <a:t>programmi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azione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campo a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utenti</a:t>
            </a:r>
            <a:r>
              <a:rPr lang="en-US" dirty="0" smtClean="0"/>
              <a:t> </a:t>
            </a:r>
            <a:r>
              <a:rPr lang="en-US" dirty="0" err="1" smtClean="0"/>
              <a:t>senzatetto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2892" y="1626578"/>
            <a:ext cx="5274875" cy="3970658"/>
          </a:xfrm>
        </p:spPr>
        <p:txBody>
          <a:bodyPr>
            <a:normAutofit fontScale="92500"/>
          </a:bodyPr>
          <a:lstStyle/>
          <a:p>
            <a:r>
              <a:rPr lang="it-IT" sz="2400" dirty="0" smtClean="0">
                <a:solidFill>
                  <a:srgbClr val="FF0000"/>
                </a:solidFill>
                <a:hlinkClick r:id="rId3"/>
              </a:rPr>
              <a:t>Biblioteca </a:t>
            </a:r>
            <a:r>
              <a:rPr lang="it-IT" sz="2400" dirty="0" err="1" smtClean="0">
                <a:solidFill>
                  <a:srgbClr val="FF0000"/>
                </a:solidFill>
                <a:hlinkClick r:id="rId3"/>
              </a:rPr>
              <a:t>Sormani</a:t>
            </a:r>
            <a:r>
              <a:rPr lang="it-IT" sz="2400" dirty="0" smtClean="0">
                <a:solidFill>
                  <a:srgbClr val="FF0000"/>
                </a:solidFill>
                <a:hlinkClick r:id="rId3"/>
              </a:rPr>
              <a:t> di Milano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«Abbiamo chiamato i Servizi sociali, cercato un'associazione di volontariato e messo in piedi il primo gruppo di "auto aiuto" formato dagli stessi nostri utenti borderline, che proveranno a interagire e ad aiutarsi fra di loro». Non solo.</a:t>
            </a:r>
          </a:p>
          <a:p>
            <a:r>
              <a:rPr lang="it-IT" dirty="0" smtClean="0"/>
              <a:t>Mettere a disposizione dei senzatetto della </a:t>
            </a:r>
            <a:r>
              <a:rPr lang="it-IT" dirty="0" err="1" smtClean="0"/>
              <a:t>Sormani</a:t>
            </a:r>
            <a:r>
              <a:rPr lang="it-IT" dirty="0" smtClean="0"/>
              <a:t> una stanza ad hoc, con computer e un animatore del Comune che farà la regia degli incontri finalizzati a inventare magari un futuro diverso, un curriculum, un lavoro.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232523" y="202431"/>
            <a:ext cx="9590550" cy="1238029"/>
          </a:xfrm>
        </p:spPr>
        <p:txBody>
          <a:bodyPr>
            <a:normAutofit/>
          </a:bodyPr>
          <a:lstStyle/>
          <a:p>
            <a:r>
              <a:rPr lang="it-IT" sz="6000" dirty="0" smtClean="0"/>
              <a:t>Partire sempre da:</a:t>
            </a:r>
            <a:endParaRPr lang="it-IT" sz="60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572999" y="1440460"/>
            <a:ext cx="11191165" cy="386379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3600" i="1" dirty="0" err="1" smtClean="0"/>
              <a:t>mission</a:t>
            </a:r>
            <a:r>
              <a:rPr lang="it-IT" sz="3600" dirty="0" smtClean="0"/>
              <a:t> </a:t>
            </a:r>
            <a:r>
              <a:rPr lang="it-IT" sz="3600" dirty="0"/>
              <a:t>e finalità istituzionali</a:t>
            </a:r>
          </a:p>
          <a:p>
            <a:pPr>
              <a:buFont typeface="Arial" pitchFamily="34" charset="0"/>
              <a:buChar char="•"/>
            </a:pPr>
            <a:r>
              <a:rPr lang="it-IT" sz="3600" dirty="0"/>
              <a:t>aspettative degli utenti verso la biblioteca</a:t>
            </a:r>
          </a:p>
          <a:p>
            <a:pPr>
              <a:buFont typeface="Arial" pitchFamily="34" charset="0"/>
              <a:buChar char="•"/>
            </a:pPr>
            <a:r>
              <a:rPr lang="it-IT" sz="3600" dirty="0"/>
              <a:t>come cambia il mondo e la società intorno a noi</a:t>
            </a:r>
          </a:p>
          <a:p>
            <a:pPr>
              <a:buFont typeface="Arial" pitchFamily="34" charset="0"/>
              <a:buChar char="•"/>
            </a:pPr>
            <a:endParaRPr lang="it-IT" sz="2400" dirty="0"/>
          </a:p>
          <a:p>
            <a:r>
              <a:rPr lang="it-IT" sz="3200" b="1" dirty="0">
                <a:solidFill>
                  <a:schemeClr val="accent1"/>
                </a:solidFill>
              </a:rPr>
              <a:t>Questi tre input devono essere </a:t>
            </a:r>
            <a:r>
              <a:rPr lang="it-IT" sz="3200" b="1" dirty="0" smtClean="0">
                <a:solidFill>
                  <a:schemeClr val="accent1"/>
                </a:solidFill>
              </a:rPr>
              <a:t>i nostri fari nella progettazione dei servizi della biblioteca pubblica oggi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914400" y="2679826"/>
            <a:ext cx="10769600" cy="23493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futuro della biblioteca pubblica è di chi riesce a sperimentare e innovare senza dimenticarsi del passato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14400" y="1041148"/>
            <a:ext cx="10769600" cy="1499616"/>
          </a:xfrm>
        </p:spPr>
        <p:txBody>
          <a:bodyPr>
            <a:normAutofit/>
          </a:bodyPr>
          <a:lstStyle/>
          <a:p>
            <a:r>
              <a:rPr lang="it-IT" sz="6600" dirty="0" smtClean="0"/>
              <a:t>Una certezza:</a:t>
            </a:r>
            <a:endParaRPr lang="it-IT" sz="6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anna.galluzzi@gmail.com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968188"/>
          </a:xfrm>
        </p:spPr>
        <p:txBody>
          <a:bodyPr>
            <a:normAutofit/>
          </a:bodyPr>
          <a:lstStyle/>
          <a:p>
            <a:pPr algn="ctr"/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207818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La storia che ritorna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178268"/>
            <a:ext cx="10353762" cy="405875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3200" b="1" dirty="0" smtClean="0">
                <a:solidFill>
                  <a:schemeClr val="accent1"/>
                </a:solidFill>
              </a:rPr>
              <a:t>Stati Uniti – secondo dopoguerra</a:t>
            </a:r>
          </a:p>
          <a:p>
            <a:pPr algn="ctr">
              <a:lnSpc>
                <a:spcPct val="100000"/>
              </a:lnSpc>
            </a:pPr>
            <a:endParaRPr lang="it-IT" sz="3200" dirty="0" smtClean="0"/>
          </a:p>
          <a:p>
            <a:pPr>
              <a:lnSpc>
                <a:spcPct val="100000"/>
              </a:lnSpc>
            </a:pPr>
            <a:r>
              <a:rPr lang="it-IT" sz="3200" dirty="0" smtClean="0"/>
              <a:t>Un'istituzione come la </a:t>
            </a:r>
            <a:r>
              <a:rPr lang="it-IT" sz="3200" i="1" dirty="0" smtClean="0"/>
              <a:t>public </a:t>
            </a:r>
            <a:r>
              <a:rPr lang="it-IT" sz="3200" i="1" dirty="0" err="1" smtClean="0"/>
              <a:t>library</a:t>
            </a:r>
            <a:r>
              <a:rPr lang="it-IT" sz="3200" dirty="0" smtClean="0"/>
              <a:t>, data per scontata per quasi un secolo, torna a essere oggetto di studio e queste riflessioni sono - almeno in parte - funzionali fin da subito a </a:t>
            </a:r>
            <a:r>
              <a:rPr lang="it-IT" sz="3200" dirty="0" smtClean="0">
                <a:solidFill>
                  <a:schemeClr val="accent1"/>
                </a:solidFill>
              </a:rPr>
              <a:t>un'analisi del suo rapporto con le politiche pubbliche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06483" y="232983"/>
            <a:ext cx="10450285" cy="379756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Libraries are . . . </a:t>
            </a:r>
            <a:r>
              <a:rPr lang="en-US" sz="4000" i="1" dirty="0" smtClean="0">
                <a:solidFill>
                  <a:schemeClr val="accent1"/>
                </a:solidFill>
              </a:rPr>
              <a:t>essential to the functioning of a democratic society </a:t>
            </a:r>
            <a:r>
              <a:rPr lang="en-US" sz="4000" i="1" dirty="0" smtClean="0"/>
              <a:t>. . .</a:t>
            </a:r>
            <a:br>
              <a:rPr lang="en-US" sz="4000" i="1" dirty="0" smtClean="0"/>
            </a:br>
            <a:r>
              <a:rPr lang="en-US" sz="4000" i="1" dirty="0" smtClean="0"/>
              <a:t>libraries are the great symbols of the freedom of the mind.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8243121" y="4030543"/>
            <a:ext cx="2807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</a:pPr>
            <a:r>
              <a:rPr lang="en-US" sz="20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(Franklin D. Roosevelt)</a:t>
            </a:r>
            <a:endParaRPr lang="it-IT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150" y="301690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Public </a:t>
            </a:r>
            <a:r>
              <a:rPr lang="it-IT" sz="4400" b="1" dirty="0" err="1" smtClean="0">
                <a:solidFill>
                  <a:schemeClr val="accent1"/>
                </a:solidFill>
              </a:rPr>
              <a:t>Library</a:t>
            </a:r>
            <a:r>
              <a:rPr lang="it-IT" sz="4400" b="1" dirty="0" smtClean="0">
                <a:solidFill>
                  <a:schemeClr val="accent1"/>
                </a:solidFill>
              </a:rPr>
              <a:t> </a:t>
            </a:r>
            <a:r>
              <a:rPr lang="it-IT" sz="4400" b="1" dirty="0" err="1" smtClean="0">
                <a:solidFill>
                  <a:schemeClr val="accent1"/>
                </a:solidFill>
              </a:rPr>
              <a:t>Inquiry</a:t>
            </a:r>
            <a:r>
              <a:rPr lang="it-IT" sz="4400" b="1" dirty="0" smtClean="0">
                <a:solidFill>
                  <a:schemeClr val="accent1"/>
                </a:solidFill>
              </a:rPr>
              <a:t> (1946)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732449"/>
            <a:ext cx="10712148" cy="4453747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Committente</a:t>
            </a:r>
            <a:r>
              <a:rPr lang="it-IT" sz="2400" dirty="0" smtClean="0"/>
              <a:t>: American </a:t>
            </a:r>
            <a:r>
              <a:rPr lang="it-IT" sz="2400" dirty="0" err="1" smtClean="0"/>
              <a:t>Library</a:t>
            </a:r>
            <a:r>
              <a:rPr lang="it-IT" sz="2400" dirty="0" smtClean="0"/>
              <a:t> </a:t>
            </a:r>
            <a:r>
              <a:rPr lang="it-IT" sz="2400" dirty="0" err="1" smtClean="0"/>
              <a:t>Association</a:t>
            </a:r>
            <a:endParaRPr lang="it-IT" sz="2400" dirty="0" smtClean="0"/>
          </a:p>
          <a:p>
            <a:r>
              <a:rPr lang="it-IT" sz="2400" b="1" dirty="0" smtClean="0"/>
              <a:t>Esecutore</a:t>
            </a:r>
            <a:r>
              <a:rPr lang="it-IT" sz="2400" dirty="0" smtClean="0"/>
              <a:t>: Social Science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</a:t>
            </a:r>
            <a:r>
              <a:rPr lang="it-IT" sz="2400" dirty="0" err="1" smtClean="0"/>
              <a:t>Council</a:t>
            </a:r>
            <a:r>
              <a:rPr lang="it-IT" sz="2400" dirty="0" smtClean="0"/>
              <a:t> </a:t>
            </a:r>
          </a:p>
          <a:p>
            <a:r>
              <a:rPr lang="it-IT" sz="2400" b="1" dirty="0" smtClean="0"/>
              <a:t>Oggetto</a:t>
            </a:r>
            <a:r>
              <a:rPr lang="it-IT" sz="2400" dirty="0" smtClean="0"/>
              <a:t>: approfondito ed estensivo studio sulla biblioteca pubblica americana (7 rapporti finali)</a:t>
            </a:r>
          </a:p>
          <a:p>
            <a:r>
              <a:rPr lang="it-IT" sz="2400" b="1" dirty="0" smtClean="0"/>
              <a:t>Obiettivi</a:t>
            </a:r>
            <a:r>
              <a:rPr lang="it-IT" sz="2400" dirty="0" smtClean="0"/>
              <a:t>: valutare in termini sociologici, culturali e umani </a:t>
            </a:r>
            <a:r>
              <a:rPr lang="it-IT" sz="2400" b="1" dirty="0" smtClean="0">
                <a:solidFill>
                  <a:schemeClr val="accent1"/>
                </a:solidFill>
              </a:rPr>
              <a:t>fino a che punto le biblioteche stessero raggiungendo i loro obiettivi e quale fosse il contributo attuale e potenziale della biblioteca alla società americana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273" y="242596"/>
            <a:ext cx="11691258" cy="132494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Douglas </a:t>
            </a:r>
            <a:r>
              <a:rPr lang="it-IT" b="1" dirty="0" err="1" smtClean="0">
                <a:solidFill>
                  <a:schemeClr val="accent1"/>
                </a:solidFill>
              </a:rPr>
              <a:t>Raber</a:t>
            </a:r>
            <a:r>
              <a:rPr lang="it-IT" b="1" dirty="0" smtClean="0">
                <a:solidFill>
                  <a:schemeClr val="accent1"/>
                </a:solidFill>
              </a:rPr>
              <a:t>,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i="1" dirty="0" err="1" smtClean="0">
                <a:solidFill>
                  <a:schemeClr val="accent1"/>
                </a:solidFill>
              </a:rPr>
              <a:t>Librarianship</a:t>
            </a:r>
            <a:r>
              <a:rPr lang="it-IT" b="1" i="1" dirty="0" smtClean="0">
                <a:solidFill>
                  <a:schemeClr val="accent1"/>
                </a:solidFill>
              </a:rPr>
              <a:t> &amp; </a:t>
            </a:r>
            <a:r>
              <a:rPr lang="it-IT" b="1" i="1" dirty="0" err="1" smtClean="0">
                <a:solidFill>
                  <a:schemeClr val="accent1"/>
                </a:solidFill>
              </a:rPr>
              <a:t>legitimacy</a:t>
            </a:r>
            <a:r>
              <a:rPr lang="it-IT" b="1" dirty="0" smtClean="0">
                <a:solidFill>
                  <a:schemeClr val="accent1"/>
                </a:solidFill>
              </a:rPr>
              <a:t>, 1997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780" y="1732449"/>
            <a:ext cx="10739534" cy="462169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Queste preoccupazioni non costituivano un tema caldo nelle politiche pubbliche. Esse furono sollevate dagli stessi bibliotecari in un </a:t>
            </a:r>
            <a:r>
              <a:rPr lang="it-IT" sz="2400" dirty="0" smtClean="0">
                <a:solidFill>
                  <a:schemeClr val="accent1"/>
                </a:solidFill>
              </a:rPr>
              <a:t>processo di auto-valutazione. </a:t>
            </a:r>
          </a:p>
          <a:p>
            <a:r>
              <a:rPr lang="it-IT" sz="2400" dirty="0" smtClean="0"/>
              <a:t>Questa ricerca nacque come un </a:t>
            </a:r>
            <a:r>
              <a:rPr lang="it-IT" sz="2400" dirty="0" smtClean="0">
                <a:solidFill>
                  <a:schemeClr val="accent1"/>
                </a:solidFill>
              </a:rPr>
              <a:t>esercizio di creazione dell’identità. </a:t>
            </a:r>
          </a:p>
          <a:p>
            <a:r>
              <a:rPr lang="it-IT" sz="2400" dirty="0" smtClean="0"/>
              <a:t>I bibliotecari volevano </a:t>
            </a:r>
            <a:r>
              <a:rPr lang="it-IT" sz="2400" dirty="0" smtClean="0">
                <a:solidFill>
                  <a:schemeClr val="accent1"/>
                </a:solidFill>
              </a:rPr>
              <a:t>fissare la biblioteca come un’istituzione centrale nella cultura democratica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americana e definire per se stessi una </a:t>
            </a:r>
            <a:r>
              <a:rPr lang="it-IT" sz="2400" dirty="0" smtClean="0">
                <a:solidFill>
                  <a:schemeClr val="accent1"/>
                </a:solidFill>
              </a:rPr>
              <a:t>ideologia professionale coerente.</a:t>
            </a:r>
          </a:p>
          <a:p>
            <a:pPr algn="r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4464" y="208383"/>
            <a:ext cx="10353762" cy="97045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Bernard </a:t>
            </a:r>
            <a:r>
              <a:rPr lang="it-IT" b="1" dirty="0" err="1" smtClean="0">
                <a:solidFill>
                  <a:schemeClr val="accent1"/>
                </a:solidFill>
              </a:rPr>
              <a:t>Berelson</a:t>
            </a:r>
            <a:r>
              <a:rPr lang="it-IT" b="1" dirty="0" smtClean="0">
                <a:solidFill>
                  <a:schemeClr val="accent1"/>
                </a:solidFill>
              </a:rPr>
              <a:t>,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i="1" dirty="0" smtClean="0">
                <a:solidFill>
                  <a:schemeClr val="accent1"/>
                </a:solidFill>
              </a:rPr>
              <a:t>The </a:t>
            </a:r>
            <a:r>
              <a:rPr lang="it-IT" b="1" i="1" dirty="0" err="1" smtClean="0">
                <a:solidFill>
                  <a:schemeClr val="accent1"/>
                </a:solidFill>
              </a:rPr>
              <a:t>library</a:t>
            </a:r>
            <a:r>
              <a:rPr lang="it-IT" b="1" i="1" dirty="0" smtClean="0">
                <a:solidFill>
                  <a:schemeClr val="accent1"/>
                </a:solidFill>
              </a:rPr>
              <a:t>'s public </a:t>
            </a:r>
            <a:r>
              <a:rPr lang="it-IT" b="1" dirty="0" smtClean="0">
                <a:solidFill>
                  <a:schemeClr val="accent1"/>
                </a:solidFill>
              </a:rPr>
              <a:t>(1949)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150" y="1732449"/>
            <a:ext cx="10954139" cy="4612367"/>
          </a:xfrm>
        </p:spPr>
        <p:txBody>
          <a:bodyPr>
            <a:normAutofit/>
          </a:bodyPr>
          <a:lstStyle/>
          <a:p>
            <a:endParaRPr lang="it-IT" sz="2800" b="1" dirty="0" smtClean="0">
              <a:solidFill>
                <a:schemeClr val="accent1"/>
              </a:solidFill>
            </a:endParaRPr>
          </a:p>
          <a:p>
            <a:r>
              <a:rPr lang="it-IT" sz="2800" b="1" dirty="0" smtClean="0">
                <a:solidFill>
                  <a:schemeClr val="accent1"/>
                </a:solidFill>
              </a:rPr>
              <a:t>Cos’è</a:t>
            </a:r>
            <a:r>
              <a:rPr lang="it-IT" sz="2800" b="1" dirty="0" smtClean="0">
                <a:solidFill>
                  <a:schemeClr val="tx1">
                    <a:lumMod val="85000"/>
                  </a:schemeClr>
                </a:solidFill>
              </a:rPr>
              <a:t>:</a:t>
            </a:r>
            <a:r>
              <a:rPr lang="it-IT" sz="28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it-IT" sz="2800" dirty="0" smtClean="0"/>
              <a:t>Risultati dell'indagine in riferimento ai </a:t>
            </a:r>
            <a:r>
              <a:rPr lang="it-IT" sz="2800" dirty="0" smtClean="0">
                <a:solidFill>
                  <a:schemeClr val="accent1"/>
                </a:solidFill>
              </a:rPr>
              <a:t>dati sul pubblico </a:t>
            </a:r>
            <a:r>
              <a:rPr lang="it-IT" sz="2800" dirty="0" smtClean="0"/>
              <a:t>delle </a:t>
            </a:r>
            <a:r>
              <a:rPr lang="it-IT" sz="2800" i="1" dirty="0" smtClean="0"/>
              <a:t>public </a:t>
            </a:r>
            <a:r>
              <a:rPr lang="it-IT" sz="2800" i="1" dirty="0" err="1" smtClean="0"/>
              <a:t>libraries</a:t>
            </a:r>
            <a:r>
              <a:rPr lang="it-IT" sz="2800" i="1" dirty="0" smtClean="0"/>
              <a:t> </a:t>
            </a:r>
            <a:r>
              <a:rPr lang="it-IT" sz="2800" dirty="0" smtClean="0"/>
              <a:t>americane e sintesi degli studi sugli utenti dal 1930</a:t>
            </a:r>
          </a:p>
          <a:p>
            <a:r>
              <a:rPr lang="it-IT" sz="2800" b="1" dirty="0" smtClean="0">
                <a:solidFill>
                  <a:schemeClr val="accent1"/>
                </a:solidFill>
              </a:rPr>
              <a:t>Domande di ricerca</a:t>
            </a:r>
            <a:r>
              <a:rPr lang="it-IT" sz="2800" b="1" dirty="0" smtClean="0"/>
              <a:t>: </a:t>
            </a:r>
            <a:r>
              <a:rPr lang="it-IT" sz="2800" dirty="0" smtClean="0"/>
              <a:t>Qual è il pubblico di queste biblioteche in America? Questo pubblico corrisponde alle intenzioni originarie?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TM02892315[[fn=Filo]]</Template>
  <TotalTime>2325</TotalTime>
  <Words>2561</Words>
  <Application>Microsoft Office PowerPoint</Application>
  <PresentationFormat>Widescreen</PresentationFormat>
  <Paragraphs>204</Paragraphs>
  <Slides>46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46</vt:i4>
      </vt:variant>
    </vt:vector>
  </HeadingPairs>
  <TitlesOfParts>
    <vt:vector size="60" baseType="lpstr">
      <vt:lpstr>Arial</vt:lpstr>
      <vt:lpstr>Calibri</vt:lpstr>
      <vt:lpstr>Calibri Light</vt:lpstr>
      <vt:lpstr>Calisto MT</vt:lpstr>
      <vt:lpstr>Trebuchet MS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Ardesia</vt:lpstr>
      <vt:lpstr>Biblioteche, welfare e democrazia: sulle tracce di un rapporto difficile</vt:lpstr>
      <vt:lpstr>Quella contemporanea è una crisi di identità senza precedenti?</vt:lpstr>
      <vt:lpstr>La storia che ritorna</vt:lpstr>
      <vt:lpstr>Il dibattito sulla public library in America dopo la II guerra mondiale</vt:lpstr>
      <vt:lpstr>La storia che ritorna</vt:lpstr>
      <vt:lpstr>Libraries are . . . essential to the functioning of a democratic society . . . libraries are the great symbols of the freedom of the mind.</vt:lpstr>
      <vt:lpstr>Public Library Inquiry (1946)</vt:lpstr>
      <vt:lpstr>Douglas Raber,  Librarianship &amp; legitimacy, 1997</vt:lpstr>
      <vt:lpstr>Bernard Berelson,  The library's public (1949)</vt:lpstr>
      <vt:lpstr>Il pubblico della public library</vt:lpstr>
      <vt:lpstr>L’uso della public library</vt:lpstr>
      <vt:lpstr>L’opinione della comunità: halo effect</vt:lpstr>
      <vt:lpstr>Bernard Berelson, Conclusioni</vt:lpstr>
      <vt:lpstr>La costruzione ideologica della  library faith</vt:lpstr>
      <vt:lpstr>Robert D. Leigh, The public library in the United States (1950)</vt:lpstr>
      <vt:lpstr>Library Faith: definizione</vt:lpstr>
      <vt:lpstr>Oliver Garceau, The public library in the political process, 1949</vt:lpstr>
      <vt:lpstr>Le contraddizioni della library faith  secondo Robert Leigh</vt:lpstr>
      <vt:lpstr>Le contraddizioni della library faith  secondo il dibattito americano</vt:lpstr>
      <vt:lpstr>“L'esistenza della public library risiede nelle potenzialità economiche di una società. Senza risorse eccedenti la sussistenza, nessuna comunità manterrebbe una biblioteca” </vt:lpstr>
      <vt:lpstr>Eredità e attualità della  Public Library Inquiry</vt:lpstr>
      <vt:lpstr>Eredità e attualità della  Public Library Inquiry</vt:lpstr>
      <vt:lpstr>Cosa è accaduto dopo?</vt:lpstr>
      <vt:lpstr>Niente di nuovo sotto  il sole?</vt:lpstr>
      <vt:lpstr>Democracy Statement (ALA, 2017)</vt:lpstr>
      <vt:lpstr>Dal passato al presente</vt:lpstr>
      <vt:lpstr>La biblioteca nel contesto: appunti per una strategia ed esempi realizzativi</vt:lpstr>
      <vt:lpstr>Servizi centralizzati e diffusi</vt:lpstr>
      <vt:lpstr>Esempi</vt:lpstr>
      <vt:lpstr>Spazi e loro organizzazione</vt:lpstr>
      <vt:lpstr>Esempi – Tilane prima e dopo</vt:lpstr>
      <vt:lpstr>Esempi – Punto Cerchiate prima e dopo</vt:lpstr>
      <vt:lpstr>Esempi – DOKK1 prima e dopo</vt:lpstr>
      <vt:lpstr>Convergenza di servizi e  ampliamento di funzioni</vt:lpstr>
      <vt:lpstr>Dai servizi per gli utenti  ai servizi con gli utenti</vt:lpstr>
      <vt:lpstr>Esempi</vt:lpstr>
      <vt:lpstr>Esempi</vt:lpstr>
      <vt:lpstr>Nascono anche metodi di gestione partecipata...</vt:lpstr>
      <vt:lpstr>Altre tendenze su cui riflettere</vt:lpstr>
      <vt:lpstr>E la biblioteca “sociale”?</vt:lpstr>
      <vt:lpstr>Fino a che punto una struttura culturale complessa è chiamata a rispondere a bisogni sociali, anche acuti, espressi dai suoi abitanti senza condizionare o compromettere la sua mission?  Come possono convivere nello stesso luogo popolazioni diverse, con bisogni culturali e sociali diversi e a volte conflittuali?  Come è possibile coniugare, in uno spazio fortemente accessibile, bisogni di accoglienza, di sicurezza e di cultura? </vt:lpstr>
      <vt:lpstr>Presentazione standard di PowerPoint</vt:lpstr>
      <vt:lpstr>Biblioteca “sociale”:  qualche esempio e qualche risposta</vt:lpstr>
      <vt:lpstr>Partire sempre da:</vt:lpstr>
      <vt:lpstr>Il futuro della biblioteca pubblica è di chi riesce a sperimentare e innovare senza dimenticarsi del passato</vt:lpstr>
      <vt:lpstr>anna.galluzzi@gmail.com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Giovanni Solimine</cp:lastModifiedBy>
  <cp:revision>237</cp:revision>
  <cp:lastPrinted>2020-11-27T11:35:16Z</cp:lastPrinted>
  <dcterms:created xsi:type="dcterms:W3CDTF">2016-05-14T18:10:59Z</dcterms:created>
  <dcterms:modified xsi:type="dcterms:W3CDTF">2020-11-30T07:44:07Z</dcterms:modified>
</cp:coreProperties>
</file>