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1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17" r:id="rId11"/>
    <p:sldId id="316" r:id="rId12"/>
    <p:sldId id="318" r:id="rId13"/>
    <p:sldId id="303" r:id="rId14"/>
    <p:sldId id="304" r:id="rId15"/>
    <p:sldId id="307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9144000" cy="6858000" type="screen4x3"/>
  <p:notesSz cx="6858000" cy="9144000"/>
  <p:custDataLst>
    <p:tags r:id="rId28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89">
          <p15:clr>
            <a:srgbClr val="A4A3A4"/>
          </p15:clr>
        </p15:guide>
        <p15:guide id="2" orient="horz" pos="1956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396">
          <p15:clr>
            <a:srgbClr val="A4A3A4"/>
          </p15:clr>
        </p15:guide>
        <p15:guide id="5">
          <p15:clr>
            <a:srgbClr val="A4A3A4"/>
          </p15:clr>
        </p15:guide>
        <p15:guide id="6" pos="33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BA00"/>
    <a:srgbClr val="822433"/>
    <a:srgbClr val="002060"/>
    <a:srgbClr val="464990"/>
    <a:srgbClr val="009984"/>
    <a:srgbClr val="C1BAA4"/>
    <a:srgbClr val="009FE3"/>
    <a:srgbClr val="0057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43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789"/>
        <p:guide orient="horz" pos="1956"/>
        <p:guide orient="horz" pos="3929"/>
        <p:guide pos="5396"/>
        <p:guide/>
        <p:guide pos="3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C9623D6-8629-420B-97D0-644FC3859A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4AB0A7B-EC15-4A1B-9997-2434827FB7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71DAF8-B6F0-41AA-9B8B-43BC926099ED}" type="datetimeFigureOut">
              <a:rPr lang="en-US" altLang="it-IT"/>
              <a:pPr>
                <a:defRPr/>
              </a:pPr>
              <a:t>3/26/2018</a:t>
            </a:fld>
            <a:endParaRPr lang="en-US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9CA232-55F7-4B1C-94CB-1A9EFAA63E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0C86B8-C8A7-4C9C-889C-8B30D327B2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540E2F-3ECD-4379-B901-0F59CAABE76E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13216636-2912-41E6-B757-5CB94CC682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23068939-FFBE-47AE-B398-EC1BD049F2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>
            <a:extLst>
              <a:ext uri="{FF2B5EF4-FFF2-40B4-BE49-F238E27FC236}">
                <a16:creationId xmlns="" xmlns:a16="http://schemas.microsoft.com/office/drawing/2014/main" id="{410A98B8-700B-47B1-B1AD-25B2ED6B75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8191FA09-EBD6-4FD7-AFA9-F45E3CE298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D75D3FA4-315D-42ED-9600-1D77F0F889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9796D879-E1E4-4729-A24C-184794699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815686-7ECE-41D9-B348-E94CDC22C2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="" xmlns:a16="http://schemas.microsoft.com/office/drawing/2014/main" id="{67221020-7C26-478F-93C4-7825BC9107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D0499E5A-B317-464F-A207-502057052613}" type="slidenum">
              <a:rPr lang="it-IT" altLang="it-IT" sz="1200" smtClean="0"/>
              <a:pPr/>
              <a:t>1</a:t>
            </a:fld>
            <a:endParaRPr lang="it-IT" altLang="it-IT" sz="1200"/>
          </a:p>
        </p:txBody>
      </p:sp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15A61B55-6EE2-4727-B052-41BEA8CA5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4D8710C1-ECCB-4FD4-8388-06F9A9AEE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="" xmlns:a16="http://schemas.microsoft.com/office/drawing/2014/main" id="{0353952C-5252-4ADE-B3D2-FFF7D5B02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="" xmlns:a16="http://schemas.microsoft.com/office/drawing/2014/main" id="{A1153D3A-B63C-4C74-8B52-589E03EA4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="" xmlns:a16="http://schemas.microsoft.com/office/drawing/2014/main" id="{8701BC5A-88DD-4C24-B573-5729D3C76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="" xmlns:a16="http://schemas.microsoft.com/office/drawing/2014/main" id="{20881B84-577D-4350-BD34-B1E1A85C9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="" xmlns:a16="http://schemas.microsoft.com/office/drawing/2014/main" id="{82E62F02-9921-4E36-A0CE-57A8A0087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8E6C21DE-C2A2-4BE6-BB5C-0D5F3A6F35F4}" type="slidenum">
              <a:rPr lang="it-IT" altLang="it-IT" sz="1200" smtClean="0"/>
              <a:pPr/>
              <a:t>15</a:t>
            </a:fld>
            <a:endParaRPr lang="it-IT" altLang="it-IT" sz="1200"/>
          </a:p>
        </p:txBody>
      </p:sp>
      <p:sp>
        <p:nvSpPr>
          <p:cNvPr id="38914" name="Rectangle 2">
            <a:extLst>
              <a:ext uri="{FF2B5EF4-FFF2-40B4-BE49-F238E27FC236}">
                <a16:creationId xmlns="" xmlns:a16="http://schemas.microsoft.com/office/drawing/2014/main" id="{EEC05CDF-09CC-4FAC-BBCE-04F73E662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="" xmlns:a16="http://schemas.microsoft.com/office/drawing/2014/main" id="{6919D190-AC7D-494B-8A7C-169024EE0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="" xmlns:a16="http://schemas.microsoft.com/office/drawing/2014/main" id="{3F22EB01-4703-4A19-92FC-E4386F5FD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="" xmlns:a16="http://schemas.microsoft.com/office/drawing/2014/main" id="{42DCA8BC-8D4D-4BA8-B91F-3999A9F10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="" xmlns:a16="http://schemas.microsoft.com/office/drawing/2014/main" id="{C54B2A27-FB2A-47DE-9F46-ABD9E03901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="" xmlns:a16="http://schemas.microsoft.com/office/drawing/2014/main" id="{3798EEEC-AAC9-4FB4-96BD-46896C4C1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="" xmlns:a16="http://schemas.microsoft.com/office/drawing/2014/main" id="{32F644E4-1916-443D-BB85-48C142518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="" xmlns:a16="http://schemas.microsoft.com/office/drawing/2014/main" id="{D9C8C58F-08CD-446B-A476-C59B4F30D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="" xmlns:a16="http://schemas.microsoft.com/office/drawing/2014/main" id="{7B91D3F0-8A18-419F-BE2D-542F8F545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="" xmlns:a16="http://schemas.microsoft.com/office/drawing/2014/main" id="{6CAF7F1A-C482-49AE-BE0D-2F5CD5C4B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="" xmlns:a16="http://schemas.microsoft.com/office/drawing/2014/main" id="{79F1BC71-C6A1-4193-9CA3-8E21475EB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="" xmlns:a16="http://schemas.microsoft.com/office/drawing/2014/main" id="{A74D9F90-B591-4C4F-B5C5-39F0AAD37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="" xmlns:a16="http://schemas.microsoft.com/office/drawing/2014/main" id="{9BDB9F52-7E1E-4252-943F-DFC349114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="" xmlns:a16="http://schemas.microsoft.com/office/drawing/2014/main" id="{7B5EDD0C-31F9-4D66-83AF-4A61A09B2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="" xmlns:a16="http://schemas.microsoft.com/office/drawing/2014/main" id="{0BF480FE-1912-4BE9-A8B7-A10750D08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="" xmlns:a16="http://schemas.microsoft.com/office/drawing/2014/main" id="{5B860C69-A8F5-4D41-BA92-9A70B03AE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="" xmlns:a16="http://schemas.microsoft.com/office/drawing/2014/main" id="{46772712-34C7-4C63-8BE7-0838B7265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6FCC27D-A856-4935-B86B-49DA254D0328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7080EB55-D5EC-4AC8-BB18-FD34F8B7F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F8946D69-B84D-492C-85D0-C368BFB46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="" xmlns:a16="http://schemas.microsoft.com/office/drawing/2014/main" id="{81F85438-8D2E-48CB-A25C-94FAE8AB0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>
            <a:extLst>
              <a:ext uri="{FF2B5EF4-FFF2-40B4-BE49-F238E27FC236}">
                <a16:creationId xmlns="" xmlns:a16="http://schemas.microsoft.com/office/drawing/2014/main" id="{406A7FAA-34E3-4C09-BA3D-E5CD0A47D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="" xmlns:a16="http://schemas.microsoft.com/office/drawing/2014/main" id="{D5614C16-990A-438E-A62E-1EA5AC18D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>
            <a:extLst>
              <a:ext uri="{FF2B5EF4-FFF2-40B4-BE49-F238E27FC236}">
                <a16:creationId xmlns="" xmlns:a16="http://schemas.microsoft.com/office/drawing/2014/main" id="{6F68646A-830D-45D2-8C85-6C3CFA254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="" xmlns:a16="http://schemas.microsoft.com/office/drawing/2014/main" id="{8AA47310-8EE4-4E54-919C-DF4C4B2AB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21BF2610-E65E-4EB3-B178-B06DD8E81B07}" type="slidenum">
              <a:rPr lang="it-IT" altLang="it-IT" sz="1200" smtClean="0"/>
              <a:pPr/>
              <a:t>3</a:t>
            </a:fld>
            <a:endParaRPr lang="it-IT" altLang="it-IT" sz="1200"/>
          </a:p>
        </p:txBody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0663520E-A06B-4FC2-A996-302150E6A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9B265D6C-07B6-4D70-B943-119DC3268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AC7755A3-4A16-462A-A4B9-97B38EA97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AC8012C-500A-4FFC-A649-5A8479AABC0C}" type="slidenum">
              <a:rPr lang="it-IT" altLang="it-IT" sz="1200" smtClean="0"/>
              <a:pPr/>
              <a:t>4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DE556AD3-FF74-415E-920A-FCC4E0E01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5A655AEB-3016-4AF7-92CE-5DEF9C1CE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A58E9E1-C113-4CE9-BB9E-B16692450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9653E86-4854-43EC-BF63-77ACD66F2680}" type="slidenum">
              <a:rPr lang="it-IT" altLang="it-IT" sz="1200" smtClean="0"/>
              <a:pPr/>
              <a:t>5</a:t>
            </a:fld>
            <a:endParaRPr lang="it-IT" altLang="it-IT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3AE907DC-6DC2-44BE-81E6-50ADF2BA6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B8A63B81-DCF6-45EE-A7AB-AE7096238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="" xmlns:a16="http://schemas.microsoft.com/office/drawing/2014/main" id="{08F7ECCE-9516-47FC-9D97-D0237AF7C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>
            <a:extLst>
              <a:ext uri="{FF2B5EF4-FFF2-40B4-BE49-F238E27FC236}">
                <a16:creationId xmlns="" xmlns:a16="http://schemas.microsoft.com/office/drawing/2014/main" id="{F64E0FFE-1E85-4D5C-ADEB-C0BE504E6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="" xmlns:a16="http://schemas.microsoft.com/office/drawing/2014/main" id="{398BA11E-ECEC-41AA-A875-8E80914074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>
            <a:extLst>
              <a:ext uri="{FF2B5EF4-FFF2-40B4-BE49-F238E27FC236}">
                <a16:creationId xmlns="" xmlns:a16="http://schemas.microsoft.com/office/drawing/2014/main" id="{2CC3F56A-35B4-4ECC-98A3-45388F76B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="" xmlns:a16="http://schemas.microsoft.com/office/drawing/2014/main" id="{DC9C5C57-855B-4091-A6E3-5F2A94CDA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540997F5-6EF4-448A-98A6-417BC9F3BF28}" type="slidenum">
              <a:rPr lang="it-IT" altLang="it-IT" sz="1200" smtClean="0"/>
              <a:pPr/>
              <a:t>8</a:t>
            </a:fld>
            <a:endParaRPr lang="it-IT" altLang="it-IT" sz="1200"/>
          </a:p>
        </p:txBody>
      </p:sp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209893FD-7E60-4EEB-BED6-B95CE8A39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4B0C9C3D-1CAA-464E-9AC6-AA779C4A7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="" xmlns:a16="http://schemas.microsoft.com/office/drawing/2014/main" id="{B1D9DFE1-9A35-4FE5-A997-C316C8219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AFD4C756-75FC-46CF-9806-D3C5A9AD8D32}" type="slidenum">
              <a:rPr lang="it-IT" altLang="it-IT" sz="1200" smtClean="0"/>
              <a:pPr/>
              <a:t>9</a:t>
            </a:fld>
            <a:endParaRPr lang="it-IT" altLang="it-IT" sz="1200"/>
          </a:p>
        </p:txBody>
      </p:sp>
      <p:sp>
        <p:nvSpPr>
          <p:cNvPr id="26626" name="Rectangle 2">
            <a:extLst>
              <a:ext uri="{FF2B5EF4-FFF2-40B4-BE49-F238E27FC236}">
                <a16:creationId xmlns="" xmlns:a16="http://schemas.microsoft.com/office/drawing/2014/main" id="{387F9ED3-AC94-4758-A950-D9D4A320D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="" xmlns:a16="http://schemas.microsoft.com/office/drawing/2014/main" id="{E3DE3C4E-E1DE-459C-B000-963F1961F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.jpg">
            <a:extLst>
              <a:ext uri="{FF2B5EF4-FFF2-40B4-BE49-F238E27FC236}">
                <a16:creationId xmlns="" xmlns:a16="http://schemas.microsoft.com/office/drawing/2014/main" id="{0BF57C66-922A-4DAD-AA93-44394BE13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8987" y="3878560"/>
            <a:ext cx="6929437" cy="990600"/>
          </a:xfrm>
        </p:spPr>
        <p:txBody>
          <a:bodyPr/>
          <a:lstStyle>
            <a:lvl1pPr>
              <a:lnSpc>
                <a:spcPts val="2200"/>
              </a:lnSpc>
              <a:defRPr b="1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lvl="0"/>
            <a:r>
              <a:rPr lang="it-IT" noProof="0" dirty="0"/>
              <a:t>Click to </a:t>
            </a:r>
            <a:r>
              <a:rPr lang="it-IT" noProof="0" dirty="0" err="1"/>
              <a:t>edit</a:t>
            </a:r>
            <a:r>
              <a:rPr lang="it-IT" noProof="0" dirty="0"/>
              <a:t> Master </a:t>
            </a:r>
            <a:r>
              <a:rPr lang="it-IT" noProof="0" dirty="0" err="1"/>
              <a:t>title</a:t>
            </a:r>
            <a:r>
              <a:rPr lang="it-IT" noProof="0" dirty="0"/>
              <a:t>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8987" y="5106888"/>
            <a:ext cx="6929437" cy="914400"/>
          </a:xfrm>
          <a:prstGeom prst="rect">
            <a:avLst/>
          </a:prstGeom>
        </p:spPr>
        <p:txBody>
          <a:bodyPr/>
          <a:lstStyle>
            <a:lvl1pPr marL="0" indent="0">
              <a:defRPr sz="22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it-IT" noProof="0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="" xmlns:p14="http://schemas.microsoft.com/office/powerpoint/2010/main" val="303008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1B1AAE0B-330A-4F4A-A496-13B8B78803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1019175"/>
            <a:ext cx="8002588" cy="46038"/>
          </a:xfrm>
          <a:prstGeom prst="rect">
            <a:avLst/>
          </a:prstGeom>
          <a:solidFill>
            <a:srgbClr val="464990"/>
          </a:solidFill>
          <a:ln>
            <a:noFill/>
          </a:ln>
          <a:extLst/>
        </p:spPr>
        <p:txBody>
          <a:bodyPr t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defRPr/>
            </a:pPr>
            <a:endParaRPr lang="it-IT" sz="1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Immagine 8">
            <a:extLst>
              <a:ext uri="{FF2B5EF4-FFF2-40B4-BE49-F238E27FC236}">
                <a16:creationId xmlns="" xmlns:a16="http://schemas.microsoft.com/office/drawing/2014/main" id="{0C371B11-F558-4A30-B786-5E5F3287C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6725"/>
            <a:ext cx="14874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nna\Desktop\logo.jpg">
            <a:extLst>
              <a:ext uri="{FF2B5EF4-FFF2-40B4-BE49-F238E27FC236}">
                <a16:creationId xmlns="" xmlns:a16="http://schemas.microsoft.com/office/drawing/2014/main" id="{E2736875-7919-432D-878E-C9B114B0C3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3225"/>
            <a:ext cx="188436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04775"/>
            <a:ext cx="8002786" cy="914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it-IT" dirty="0"/>
              <a:t>Fare clic per modificare stile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A670FA-26C9-4A47-BA1E-E0EED350BC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42827F-8B52-423D-9398-FCFF9F6AFE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="" xmlns:p14="http://schemas.microsoft.com/office/powerpoint/2010/main" val="406895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520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403FAA73-B9E8-41E2-ABA7-972AD7136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76200"/>
            <a:ext cx="8007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pic>
        <p:nvPicPr>
          <p:cNvPr id="1027" name="Picture 2" descr="piede.jpg">
            <a:extLst>
              <a:ext uri="{FF2B5EF4-FFF2-40B4-BE49-F238E27FC236}">
                <a16:creationId xmlns="" xmlns:a16="http://schemas.microsoft.com/office/drawing/2014/main" id="{2596628A-3DC8-4416-BAD5-2CEC1B505D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450013"/>
            <a:ext cx="157321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8" name="Straight Connector 4">
            <a:extLst>
              <a:ext uri="{FF2B5EF4-FFF2-40B4-BE49-F238E27FC236}">
                <a16:creationId xmlns="" xmlns:a16="http://schemas.microsoft.com/office/drawing/2014/main" id="{7337AB51-AC57-4322-834E-8CA7DC991BC6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39750" y="1052513"/>
            <a:ext cx="5603875" cy="0"/>
          </a:xfrm>
          <a:prstGeom prst="line">
            <a:avLst/>
          </a:prstGeom>
          <a:noFill/>
          <a:ln w="19050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4E14851-B623-4DF3-8552-E6CE59F228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0113" y="6597650"/>
            <a:ext cx="609600" cy="214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900"/>
              </a:lnSpc>
              <a:defRPr sz="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6D9559C-07D8-4CB3-BF4D-D0B5F0F9F4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/>
          <a:ea typeface="+mj-ea"/>
          <a:cs typeface="Franklin Gothic 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81E33"/>
          </a:solidFill>
          <a:latin typeface="Franklin Gothic Medium" charset="0"/>
          <a:ea typeface="ヒラギノ角ゴ Pro W3" charset="0"/>
          <a:cs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30050"/>
          </a:solidFill>
          <a:latin typeface="Verdan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79425" indent="-28575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4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638300" indent="-3048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20955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lr>
          <a:srgbClr val="822433"/>
        </a:buClr>
        <a:buSzPct val="100000"/>
        <a:buFont typeface="Arial" panose="020B0604020202020204" pitchFamily="34" charset="0"/>
        <a:buChar char="•"/>
        <a:defRPr sz="10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552700" indent="-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Font typeface="Arial" panose="020B0604020202020204" pitchFamily="34" charset="0"/>
        <a:defRPr sz="16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30099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34671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9243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4381500" indent="-266700" algn="l" rtl="0" fontAlgn="base">
        <a:lnSpc>
          <a:spcPts val="2200"/>
        </a:lnSpc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="" xmlns:a16="http://schemas.microsoft.com/office/drawing/2014/main" id="{A4AC2D36-DF87-4950-9899-F7D5BC2AA9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58913" y="3878263"/>
            <a:ext cx="6929437" cy="990600"/>
          </a:xfrm>
        </p:spPr>
        <p:txBody>
          <a:bodyPr/>
          <a:lstStyle/>
          <a:p>
            <a:pPr eaLnBrk="1" hangingPunct="1"/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Pedagogia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Sperimentale</a:t>
            </a: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/>
            </a:r>
            <a:b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</a:b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/>
            </a:r>
            <a:b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</a:br>
            <a:r>
              <a:rPr lang="en-US" altLang="it-IT" dirty="0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Pietro </a:t>
            </a:r>
            <a:r>
              <a:rPr lang="en-US" altLang="it-IT" dirty="0" err="1">
                <a:latin typeface="Franklin Gothic Medium" panose="020B0603020102020204" pitchFamily="34" charset="0"/>
                <a:cs typeface="Franklin Gothic Medium" panose="020B0603020102020204" pitchFamily="34" charset="0"/>
              </a:rPr>
              <a:t>Lucisano</a:t>
            </a:r>
            <a:endParaRPr lang="en-US" altLang="it-IT" dirty="0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6146" name="Rectangle 3">
            <a:extLst>
              <a:ext uri="{FF2B5EF4-FFF2-40B4-BE49-F238E27FC236}">
                <a16:creationId xmlns="" xmlns:a16="http://schemas.microsoft.com/office/drawing/2014/main" id="{F6ED759B-3442-4EA7-9955-68BBAC5678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58913" y="5035550"/>
            <a:ext cx="6929437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  <a:p>
            <a:pPr eaLnBrk="1" hangingPunct="1"/>
            <a:r>
              <a:rPr lang="en-US" altLang="it-IT">
                <a:latin typeface="Franklin Gothic Book" panose="020B0503020102020204" pitchFamily="34" charset="0"/>
                <a:cs typeface="Franklin Gothic Book" panose="020B0503020102020204" pitchFamily="34" charset="0"/>
              </a:rPr>
              <a:t>Metodologia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10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Ancora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sulle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</a:t>
            </a:r>
            <a:r>
              <a:rPr lang="en-US" altLang="it-IT" dirty="0" err="1">
                <a:latin typeface="Franklin Gothic Book" panose="020B0503020102020204" pitchFamily="34" charset="0"/>
                <a:cs typeface="Franklin Gothic Book" panose="020B0503020102020204" pitchFamily="34" charset="0"/>
              </a:rPr>
              <a:t>misure</a:t>
            </a:r>
            <a:r>
              <a:rPr lang="en-US" altLang="it-IT" dirty="0">
                <a:latin typeface="Franklin Gothic Book" panose="020B0503020102020204" pitchFamily="34" charset="0"/>
                <a:cs typeface="Franklin Gothic Book" panose="020B0503020102020204" pitchFamily="34" charset="0"/>
              </a:rPr>
              <a:t> e I test</a:t>
            </a:r>
          </a:p>
        </p:txBody>
      </p:sp>
      <p:pic>
        <p:nvPicPr>
          <p:cNvPr id="6147" name="Picture 5" descr="C:\Users\Menna\Desktop\logo.jpg">
            <a:extLst>
              <a:ext uri="{FF2B5EF4-FFF2-40B4-BE49-F238E27FC236}">
                <a16:creationId xmlns="" xmlns:a16="http://schemas.microsoft.com/office/drawing/2014/main" id="{A29C3F7A-1125-4A78-A717-165C19C5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492375"/>
            <a:ext cx="2447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CFE71897-61EF-422E-BAFA-CBAB4079E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2827F-8B52-423D-9398-FCFF9F6AFE7D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6" name="Text Box 1867">
            <a:extLst>
              <a:ext uri="{FF2B5EF4-FFF2-40B4-BE49-F238E27FC236}">
                <a16:creationId xmlns="" xmlns:a16="http://schemas.microsoft.com/office/drawing/2014/main" id="{F616188A-E05A-4F57-AE05-EB885F562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40" y="1644875"/>
            <a:ext cx="853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 dirty="0"/>
              <a:t>Vediamo come si esaminano i risultati di un test costituito da 10 domande ed eseguito da un gruppo di 10 soggetti</a:t>
            </a:r>
            <a:r>
              <a:rPr lang="it-IT" altLang="it-IT" dirty="0"/>
              <a:t>.</a:t>
            </a:r>
          </a:p>
        </p:txBody>
      </p:sp>
      <p:sp>
        <p:nvSpPr>
          <p:cNvPr id="7" name="Text Box 2643">
            <a:extLst>
              <a:ext uri="{FF2B5EF4-FFF2-40B4-BE49-F238E27FC236}">
                <a16:creationId xmlns="" xmlns:a16="http://schemas.microsoft.com/office/drawing/2014/main" id="{A213B7F7-49E7-408B-852C-C5B4C05D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54" y="1070032"/>
            <a:ext cx="2819400" cy="40011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</a:rPr>
              <a:t>L’analisi degli item</a:t>
            </a:r>
          </a:p>
        </p:txBody>
      </p:sp>
      <p:sp>
        <p:nvSpPr>
          <p:cNvPr id="8" name="Text Box 1868">
            <a:extLst>
              <a:ext uri="{FF2B5EF4-FFF2-40B4-BE49-F238E27FC236}">
                <a16:creationId xmlns="" xmlns:a16="http://schemas.microsoft.com/office/drawing/2014/main" id="{69B910A1-AAC7-40BC-B711-146C3DB3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2996952"/>
            <a:ext cx="313336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600" dirty="0"/>
              <a:t>Inseriamo i risultati su un foglio di calcolo inserendo sull’asse delle ordinate</a:t>
            </a:r>
            <a:r>
              <a:rPr lang="it-IT" altLang="it-IT" sz="1600" b="1" dirty="0"/>
              <a:t> </a:t>
            </a:r>
            <a:r>
              <a:rPr lang="it-IT" altLang="it-IT" sz="1600" dirty="0"/>
              <a:t>(verticale), il nome o il </a:t>
            </a:r>
            <a:r>
              <a:rPr lang="it-IT" altLang="it-IT" sz="1600" b="1" dirty="0"/>
              <a:t>codice di identificazione di ogni soggetto</a:t>
            </a:r>
            <a:r>
              <a:rPr lang="it-IT" altLang="it-IT" sz="1600" dirty="0"/>
              <a:t> </a:t>
            </a:r>
          </a:p>
          <a:p>
            <a:r>
              <a:rPr lang="it-IT" altLang="it-IT" sz="1600" dirty="0"/>
              <a:t>Sull'asse delle ascisse si riportano le risposte degli studenti ai singoli </a:t>
            </a:r>
            <a:r>
              <a:rPr lang="it-IT" altLang="it-IT" sz="1600" b="1" dirty="0"/>
              <a:t>item</a:t>
            </a:r>
            <a:r>
              <a:rPr lang="it-IT" altLang="it-IT" sz="1600" dirty="0"/>
              <a:t>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4C00A32-98E0-49BB-A5B2-0F6A1ACC44D4}"/>
              </a:ext>
            </a:extLst>
          </p:cNvPr>
          <p:cNvSpPr/>
          <p:nvPr/>
        </p:nvSpPr>
        <p:spPr>
          <a:xfrm>
            <a:off x="467544" y="24208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sz="1400" dirty="0"/>
              <a:t>Nella riga </a:t>
            </a:r>
            <a:r>
              <a:rPr lang="it-IT" altLang="it-IT" sz="1400" b="1" dirty="0"/>
              <a:t>Chiave </a:t>
            </a:r>
            <a:r>
              <a:rPr lang="it-IT" altLang="it-IT" sz="1400" dirty="0"/>
              <a:t>sono indicate le risposte esatte per ogni item.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39552" y="2996952"/>
          <a:ext cx="4896541" cy="27379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97966"/>
                <a:gridCol w="490783"/>
                <a:gridCol w="423088"/>
                <a:gridCol w="423088"/>
                <a:gridCol w="423088"/>
                <a:gridCol w="423088"/>
                <a:gridCol w="423088"/>
                <a:gridCol w="423088"/>
                <a:gridCol w="423088"/>
                <a:gridCol w="423088"/>
                <a:gridCol w="423088"/>
              </a:tblGrid>
              <a:tr h="429174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item2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item3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item4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item6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item7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item8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item9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item10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8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 dirty="0">
                          <a:latin typeface="Arial Narrow" pitchFamily="34" charset="0"/>
                        </a:rPr>
                        <a:t>chiave 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BBA00"/>
                    </a:solidFill>
                  </a:tcPr>
                </a:tc>
              </a:tr>
              <a:tr h="217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Anna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6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Biagio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Ciro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000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Dina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Eva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727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Fabio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Gino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Hans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 err="1">
                          <a:latin typeface="Arial Narrow" pitchFamily="34" charset="0"/>
                        </a:rPr>
                        <a:t>Ilde</a:t>
                      </a:r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17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Lucio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D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>
                          <a:latin typeface="Arial Narrow" pitchFamily="34" charset="0"/>
                        </a:rPr>
                        <a:t>C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B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u="none" strike="noStrike" dirty="0">
                          <a:latin typeface="Arial Narrow" pitchFamily="34" charset="0"/>
                        </a:rPr>
                        <a:t>A 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368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3705DFE-1CBA-4A96-9727-BE7F6AAB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95D54DE1-554F-426A-901D-823E3741D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2827F-8B52-423D-9398-FCFF9F6AFE7D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5" name="Text Box 1868">
            <a:extLst>
              <a:ext uri="{FF2B5EF4-FFF2-40B4-BE49-F238E27FC236}">
                <a16:creationId xmlns="" xmlns:a16="http://schemas.microsoft.com/office/drawing/2014/main" id="{EF9C3EE0-0B7B-4625-9543-3CBFF87C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1556792"/>
            <a:ext cx="3133361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600" dirty="0"/>
              <a:t>Usando la chiave di correzione si trasformano le risposte in 1 o 0. </a:t>
            </a:r>
            <a:endParaRPr lang="it-IT" altLang="it-IT" sz="1600" dirty="0" smtClean="0"/>
          </a:p>
          <a:p>
            <a:r>
              <a:rPr lang="it-IT" altLang="it-IT" sz="1600" dirty="0" smtClean="0"/>
              <a:t>Sulla </a:t>
            </a:r>
            <a:r>
              <a:rPr lang="it-IT" altLang="it-IT" sz="1600" dirty="0"/>
              <a:t>colonna di destra abbiamo il punteggio conseguito da ciascuno studente.</a:t>
            </a:r>
          </a:p>
          <a:p>
            <a:r>
              <a:rPr lang="it-IT" altLang="it-IT" sz="1600" dirty="0"/>
              <a:t>In basso abbiamo la somma delle risposte esatte di ciascuna domanda.</a:t>
            </a:r>
          </a:p>
          <a:p>
            <a:r>
              <a:rPr lang="it-IT" altLang="it-IT" sz="1600" dirty="0"/>
              <a:t>P è l’indice di </a:t>
            </a:r>
            <a:r>
              <a:rPr lang="it-IT" altLang="it-IT" sz="1600" dirty="0" smtClean="0"/>
              <a:t>facilità </a:t>
            </a:r>
            <a:r>
              <a:rPr lang="it-IT" altLang="it-IT" sz="1600" dirty="0"/>
              <a:t>Risposte corrette su/n </a:t>
            </a:r>
            <a:r>
              <a:rPr lang="it-IT" altLang="it-IT" sz="1600" dirty="0" smtClean="0"/>
              <a:t>soggetti</a:t>
            </a:r>
          </a:p>
          <a:p>
            <a:r>
              <a:rPr lang="it-IT" altLang="it-IT" sz="1600" dirty="0" smtClean="0"/>
              <a:t>Possiamo calcolare la </a:t>
            </a:r>
            <a:r>
              <a:rPr lang="it-IT" altLang="it-IT" sz="1600" dirty="0" err="1" smtClean="0"/>
              <a:t>discriminatività</a:t>
            </a:r>
            <a:r>
              <a:rPr lang="it-IT" altLang="it-IT" sz="1600" dirty="0" smtClean="0"/>
              <a:t> di una domanda confrontando gli esiti dell’estremo superiore con quelli dell’estremo inferiore del gruppo esaminato.</a:t>
            </a:r>
            <a:endParaRPr lang="it-IT" altLang="it-IT" sz="1600" dirty="0"/>
          </a:p>
        </p:txBody>
      </p:sp>
      <p:sp>
        <p:nvSpPr>
          <p:cNvPr id="8" name="Text Box 2643">
            <a:extLst>
              <a:ext uri="{FF2B5EF4-FFF2-40B4-BE49-F238E27FC236}">
                <a16:creationId xmlns="" xmlns:a16="http://schemas.microsoft.com/office/drawing/2014/main" id="{2EC0D168-69B4-4D2A-A66D-8CEE01EAD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088649"/>
            <a:ext cx="2819400" cy="40011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>
                <a:solidFill>
                  <a:srgbClr val="99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000" b="1" dirty="0">
                <a:solidFill>
                  <a:schemeClr val="bg1"/>
                </a:solidFill>
              </a:rPr>
              <a:t>L’analisi degli item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467544" y="1916832"/>
          <a:ext cx="5184575" cy="3917047"/>
        </p:xfrm>
        <a:graphic>
          <a:graphicData uri="http://schemas.openxmlformats.org/drawingml/2006/table">
            <a:tbl>
              <a:tblPr/>
              <a:tblGrid>
                <a:gridCol w="666586"/>
                <a:gridCol w="518458"/>
                <a:gridCol w="444392"/>
                <a:gridCol w="444392"/>
                <a:gridCol w="444392"/>
                <a:gridCol w="444392"/>
                <a:gridCol w="444392"/>
                <a:gridCol w="444392"/>
                <a:gridCol w="444392"/>
                <a:gridCol w="384732"/>
                <a:gridCol w="50405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item1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Anna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Biagio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99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Fabio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Gino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Ilde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Lucio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Estr. </a:t>
                      </a:r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sup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Estr. </a:t>
                      </a:r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latin typeface="Arial Narrow"/>
                        </a:rPr>
                        <a:t>inf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0,25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0,25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919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="" xmlns:a16="http://schemas.microsoft.com/office/drawing/2014/main" id="{62BFB732-DB4D-449E-A709-E047F29073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2827F-8B52-423D-9398-FCFF9F6AFE7D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55576" y="2060846"/>
          <a:ext cx="4680518" cy="3789045"/>
        </p:xfrm>
        <a:graphic>
          <a:graphicData uri="http://schemas.openxmlformats.org/drawingml/2006/table">
            <a:tbl>
              <a:tblPr/>
              <a:tblGrid>
                <a:gridCol w="573593"/>
                <a:gridCol w="665367"/>
                <a:gridCol w="573593"/>
                <a:gridCol w="573593"/>
                <a:gridCol w="573593"/>
                <a:gridCol w="573593"/>
                <a:gridCol w="573593"/>
                <a:gridCol w="573593"/>
              </a:tblGrid>
              <a:tr h="17645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item1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item2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item3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item4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item5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item6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item7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Anna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Biagio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Fabio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Gino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Hans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Ilde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Lucio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6E7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Einf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Esup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59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-1,0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 Box 1868">
            <a:extLst>
              <a:ext uri="{FF2B5EF4-FFF2-40B4-BE49-F238E27FC236}">
                <a16:creationId xmlns="" xmlns:a16="http://schemas.microsoft.com/office/drawing/2014/main" id="{EF9C3EE0-0B7B-4625-9543-3CBFF87C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1268760"/>
            <a:ext cx="31333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600" dirty="0" smtClean="0"/>
              <a:t>Come funziona l’indice di </a:t>
            </a:r>
            <a:r>
              <a:rPr lang="it-IT" altLang="it-IT" sz="1600" dirty="0" err="1" smtClean="0"/>
              <a:t>discriminatività</a:t>
            </a:r>
            <a:endParaRPr lang="it-IT" altLang="it-IT" sz="1600" dirty="0" smtClean="0"/>
          </a:p>
          <a:p>
            <a:r>
              <a:rPr lang="it-IT" altLang="it-IT" sz="1600" dirty="0" smtClean="0"/>
              <a:t>Se le risposte dell’estremo superiore e quelle dell’estremo inferiore sono uguali è 0</a:t>
            </a:r>
            <a:endParaRPr lang="it-IT" altLang="it-IT" sz="1600" dirty="0"/>
          </a:p>
        </p:txBody>
      </p:sp>
      <p:sp>
        <p:nvSpPr>
          <p:cNvPr id="6" name="Text Box 1868">
            <a:extLst>
              <a:ext uri="{FF2B5EF4-FFF2-40B4-BE49-F238E27FC236}">
                <a16:creationId xmlns="" xmlns:a16="http://schemas.microsoft.com/office/drawing/2014/main" id="{EF9C3EE0-0B7B-4625-9543-3CBFF87C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3717032"/>
            <a:ext cx="31333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600" dirty="0" smtClean="0"/>
              <a:t>Se le risposte dell’estremo superiore sono maggiori di quelle dell’estremo inferiore è maggiore di 0</a:t>
            </a:r>
            <a:endParaRPr lang="it-IT" altLang="it-IT" sz="1600" dirty="0"/>
          </a:p>
        </p:txBody>
      </p:sp>
      <p:sp>
        <p:nvSpPr>
          <p:cNvPr id="7" name="Text Box 1868">
            <a:extLst>
              <a:ext uri="{FF2B5EF4-FFF2-40B4-BE49-F238E27FC236}">
                <a16:creationId xmlns="" xmlns:a16="http://schemas.microsoft.com/office/drawing/2014/main" id="{EF9C3EE0-0B7B-4625-9543-3CBFF87C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2636912"/>
            <a:ext cx="31333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1600" dirty="0" smtClean="0"/>
              <a:t>Se le risposte dell’estremo superiore sono tutte esatte e quelle dell’estremo inferiore tutte sbagliate è 1</a:t>
            </a:r>
            <a:endParaRPr lang="it-IT" altLang="it-IT" sz="1600" dirty="0"/>
          </a:p>
        </p:txBody>
      </p:sp>
    </p:spTree>
    <p:extLst>
      <p:ext uri="{BB962C8B-B14F-4D97-AF65-F5344CB8AC3E}">
        <p14:creationId xmlns="" xmlns:p14="http://schemas.microsoft.com/office/powerpoint/2010/main" val="224485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="" xmlns:a16="http://schemas.microsoft.com/office/drawing/2014/main" id="{71D26DA6-9197-46CE-BDCF-DFE5ADF7B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1679798" cy="374873"/>
          </a:xfrm>
          <a:solidFill>
            <a:srgbClr val="822433"/>
          </a:solidFill>
        </p:spPr>
        <p:txBody>
          <a:bodyPr rIns="35717"/>
          <a:lstStyle/>
          <a:p>
            <a:pPr eaLnBrk="1" hangingPunct="1"/>
            <a:r>
              <a:rPr lang="it-IT" altLang="it-IT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  <a:sym typeface="Bradley Hand ITC TT-Bold"/>
              </a:rPr>
              <a:t>Esempio CTT</a:t>
            </a:r>
          </a:p>
        </p:txBody>
      </p:sp>
      <p:sp>
        <p:nvSpPr>
          <p:cNvPr id="29698" name="Segnaposto numero diapositiva 5">
            <a:extLst>
              <a:ext uri="{FF2B5EF4-FFF2-40B4-BE49-F238E27FC236}">
                <a16:creationId xmlns="" xmlns:a16="http://schemas.microsoft.com/office/drawing/2014/main" id="{BC3E9158-EC61-47AE-9B86-6B388F988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4B6284B9-986E-4726-9FCB-D2DA7701CF3D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13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8" name="Group 3">
            <a:extLst>
              <a:ext uri="{FF2B5EF4-FFF2-40B4-BE49-F238E27FC236}">
                <a16:creationId xmlns="" xmlns:a16="http://schemas.microsoft.com/office/drawing/2014/main" id="{56A30B45-EFB8-4BB1-B3CB-42E6EA884951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3068960"/>
          <a:ext cx="7439025" cy="327184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="" xmlns:a16="http://schemas.microsoft.com/office/drawing/2014/main" val="2150598436"/>
                    </a:ext>
                  </a:extLst>
                </a:gridCol>
                <a:gridCol w="804862">
                  <a:extLst>
                    <a:ext uri="{9D8B030D-6E8A-4147-A177-3AD203B41FA5}">
                      <a16:colId xmlns="" xmlns:a16="http://schemas.microsoft.com/office/drawing/2014/main" val="3050157854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521473035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3784355931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1512191844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4096548624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640179277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3961030559"/>
                    </a:ext>
                  </a:extLst>
                </a:gridCol>
              </a:tblGrid>
              <a:tr h="5984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altLang="it-IT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2323" marR="22323" marT="22323" marB="223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altLang="it-IT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2323" marR="22323" marT="22323" marB="223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(difficile)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(difficile)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(medio)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(facile)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(facile)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punti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9719979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Anna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6210608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Biagio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2154309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Carla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1437163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Dario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7002919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Elena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8803341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7EA8C57-D1BC-4404-9A1E-126358810E80}"/>
              </a:ext>
            </a:extLst>
          </p:cNvPr>
          <p:cNvSpPr txBox="1">
            <a:spLocks noChangeArrowheads="1"/>
          </p:cNvSpPr>
          <p:nvPr/>
        </p:nvSpPr>
        <p:spPr>
          <a:xfrm>
            <a:off x="2051720" y="1628800"/>
            <a:ext cx="6372051" cy="1392113"/>
          </a:xfrm>
          <a:prstGeom prst="rect">
            <a:avLst/>
          </a:prstGeom>
        </p:spPr>
        <p:txBody>
          <a:bodyPr rIns="35717" anchor="ctr"/>
          <a:lstStyle/>
          <a:p>
            <a:pPr marL="254000" marR="0" lvl="0" indent="0" algn="l" defTabSz="914400" rtl="0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/>
              </a:rPr>
              <a:t>Un insegnante prepara un test per i suoi 5 allievi con 5 domande</a:t>
            </a:r>
          </a:p>
          <a:p>
            <a:pPr marL="254000" marR="0" lvl="0" indent="457200" algn="l" defTabSz="914400" rtl="0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/>
              </a:rPr>
              <a:t>2 domande difficili</a:t>
            </a:r>
          </a:p>
          <a:p>
            <a:pPr marL="254000" marR="0" lvl="0" indent="457200" algn="l" defTabSz="914400" rtl="0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/>
              </a:rPr>
              <a:t>1 domanda media</a:t>
            </a:r>
          </a:p>
          <a:p>
            <a:pPr marL="254000" marR="0" lvl="0" indent="457200" algn="l" defTabSz="914400" rtl="0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/>
              </a:rPr>
              <a:t>2 domande facili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Franklin Gothic Book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3">
            <a:extLst>
              <a:ext uri="{FF2B5EF4-FFF2-40B4-BE49-F238E27FC236}">
                <a16:creationId xmlns="" xmlns:a16="http://schemas.microsoft.com/office/drawing/2014/main" id="{571D694C-3F74-4502-8BB5-31101CCF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endParaRPr lang="it-IT" altLang="it-IT">
              <a:latin typeface="Franklin Gothic Medium" panose="020B0603020102020204" pitchFamily="34" charset="0"/>
              <a:cs typeface="Franklin Gothic Medium" panose="020B0603020102020204" pitchFamily="34" charset="0"/>
            </a:endParaRPr>
          </a:p>
        </p:txBody>
      </p:sp>
      <p:sp>
        <p:nvSpPr>
          <p:cNvPr id="31746" name="Segnaposto numero diapositiva 5">
            <a:extLst>
              <a:ext uri="{FF2B5EF4-FFF2-40B4-BE49-F238E27FC236}">
                <a16:creationId xmlns="" xmlns:a16="http://schemas.microsoft.com/office/drawing/2014/main" id="{0A3939D8-A7A4-4D36-877E-2D67C034F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1225" y="5849392"/>
            <a:ext cx="609600" cy="2143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F3B046B9-1D54-4C8D-B6C3-D8A768CCD505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14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01379" name="Group 3">
            <a:extLst>
              <a:ext uri="{FF2B5EF4-FFF2-40B4-BE49-F238E27FC236}">
                <a16:creationId xmlns="" xmlns:a16="http://schemas.microsoft.com/office/drawing/2014/main" id="{5CEFDACE-3928-4906-BB00-28ED021CC3C8}"/>
              </a:ext>
            </a:extLst>
          </p:cNvPr>
          <p:cNvGraphicFramePr>
            <a:graphicFrameLocks noGrp="1"/>
          </p:cNvGraphicFramePr>
          <p:nvPr/>
        </p:nvGraphicFramePr>
        <p:xfrm>
          <a:off x="625475" y="1556792"/>
          <a:ext cx="7439025" cy="327184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="" xmlns:a16="http://schemas.microsoft.com/office/drawing/2014/main" val="266766568"/>
                    </a:ext>
                  </a:extLst>
                </a:gridCol>
                <a:gridCol w="804862">
                  <a:extLst>
                    <a:ext uri="{9D8B030D-6E8A-4147-A177-3AD203B41FA5}">
                      <a16:colId xmlns="" xmlns:a16="http://schemas.microsoft.com/office/drawing/2014/main" val="2865150433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393146699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3154017112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3055669149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1707141054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714363790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3714660967"/>
                    </a:ext>
                  </a:extLst>
                </a:gridCol>
              </a:tblGrid>
              <a:tr h="5984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altLang="it-IT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2323" marR="22323" marT="22323" marB="223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altLang="it-IT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2323" marR="22323" marT="22323" marB="223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(difficile)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(difficile)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(medio)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(facile)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(facile)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punti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2087338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Anna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150647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Biagio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8192040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Carla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9135990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Dario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20717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Elena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5243273"/>
                  </a:ext>
                </a:extLst>
              </a:tr>
            </a:tbl>
          </a:graphicData>
        </a:graphic>
      </p:graphicFrame>
      <p:graphicFrame>
        <p:nvGraphicFramePr>
          <p:cNvPr id="101538" name="Group 162">
            <a:extLst>
              <a:ext uri="{FF2B5EF4-FFF2-40B4-BE49-F238E27FC236}">
                <a16:creationId xmlns="" xmlns:a16="http://schemas.microsoft.com/office/drawing/2014/main" id="{B5185810-2F66-49F2-BF70-F2C31726FAE2}"/>
              </a:ext>
            </a:extLst>
          </p:cNvPr>
          <p:cNvGraphicFramePr>
            <a:graphicFrameLocks noGrp="1"/>
          </p:cNvGraphicFramePr>
          <p:nvPr/>
        </p:nvGraphicFramePr>
        <p:xfrm>
          <a:off x="625475" y="4825455"/>
          <a:ext cx="7439025" cy="536575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Fabio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96">
            <a:extLst>
              <a:ext uri="{FF2B5EF4-FFF2-40B4-BE49-F238E27FC236}">
                <a16:creationId xmlns="" xmlns:a16="http://schemas.microsoft.com/office/drawing/2014/main" id="{BDD7BC13-A6FB-4133-8F88-A055E9870DDA}"/>
              </a:ext>
            </a:extLst>
          </p:cNvPr>
          <p:cNvGrpSpPr>
            <a:grpSpLocks/>
          </p:cNvGrpSpPr>
          <p:nvPr/>
        </p:nvGrpSpPr>
        <p:grpSpPr bwMode="auto">
          <a:xfrm>
            <a:off x="1901825" y="3576092"/>
            <a:ext cx="5072062" cy="1963738"/>
            <a:chOff x="0" y="0"/>
            <a:chExt cx="4544" cy="1760"/>
          </a:xfrm>
        </p:grpSpPr>
        <p:sp>
          <p:nvSpPr>
            <p:cNvPr id="31837" name="Oval 197">
              <a:extLst>
                <a:ext uri="{FF2B5EF4-FFF2-40B4-BE49-F238E27FC236}">
                  <a16:creationId xmlns="" xmlns:a16="http://schemas.microsoft.com/office/drawing/2014/main" id="{ACF0DA24-73D7-4F23-97DA-3CD2DD7A9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0"/>
              <a:ext cx="1760" cy="800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31838" name="Oval 198">
              <a:extLst>
                <a:ext uri="{FF2B5EF4-FFF2-40B4-BE49-F238E27FC236}">
                  <a16:creationId xmlns="" xmlns:a16="http://schemas.microsoft.com/office/drawing/2014/main" id="{2B2DB48C-4821-42E2-8449-51DAC131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60"/>
              <a:ext cx="1760" cy="800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3" name="Group 199">
            <a:extLst>
              <a:ext uri="{FF2B5EF4-FFF2-40B4-BE49-F238E27FC236}">
                <a16:creationId xmlns="" xmlns:a16="http://schemas.microsoft.com/office/drawing/2014/main" id="{E9993D21-A5DF-4C67-B184-A1F691490FFE}"/>
              </a:ext>
            </a:extLst>
          </p:cNvPr>
          <p:cNvGrpSpPr>
            <a:grpSpLocks/>
          </p:cNvGrpSpPr>
          <p:nvPr/>
        </p:nvGrpSpPr>
        <p:grpSpPr bwMode="auto">
          <a:xfrm>
            <a:off x="7672387" y="4157117"/>
            <a:ext cx="1471613" cy="735013"/>
            <a:chOff x="0" y="0"/>
            <a:chExt cx="1080" cy="816"/>
          </a:xfrm>
        </p:grpSpPr>
        <p:sp>
          <p:nvSpPr>
            <p:cNvPr id="31835" name="AutoShape 200">
              <a:extLst>
                <a:ext uri="{FF2B5EF4-FFF2-40B4-BE49-F238E27FC236}">
                  <a16:creationId xmlns="" xmlns:a16="http://schemas.microsoft.com/office/drawing/2014/main" id="{6777AD48-6CD6-46D8-8634-22F9D1CAE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0"/>
              <a:ext cx="800" cy="800"/>
            </a:xfrm>
            <a:prstGeom prst="wedgeEllipseCallout">
              <a:avLst>
                <a:gd name="adj1" fmla="val -66028"/>
                <a:gd name="adj2" fmla="val -67477"/>
              </a:avLst>
            </a:prstGeom>
            <a:gradFill rotWithShape="0">
              <a:gsLst>
                <a:gs pos="0">
                  <a:srgbClr val="045558"/>
                </a:gs>
                <a:gs pos="100000">
                  <a:srgbClr val="16F1F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101577" name="AutoShape 201">
              <a:extLst>
                <a:ext uri="{FF2B5EF4-FFF2-40B4-BE49-F238E27FC236}">
                  <a16:creationId xmlns="" xmlns:a16="http://schemas.microsoft.com/office/drawing/2014/main" id="{2382D8FB-28AB-48A3-BC42-5BB9FF617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"/>
              <a:ext cx="1080" cy="807"/>
            </a:xfrm>
            <a:prstGeom prst="wedgeEllipseCallout">
              <a:avLst>
                <a:gd name="adj1" fmla="val -49403"/>
                <a:gd name="adj2" fmla="val 73704"/>
              </a:avLst>
            </a:prstGeom>
            <a:gradFill rotWithShape="0">
              <a:gsLst>
                <a:gs pos="0">
                  <a:srgbClr val="045558"/>
                </a:gs>
                <a:gs pos="100000">
                  <a:srgbClr val="16F1FA"/>
                </a:gs>
              </a:gsLst>
              <a:lin ang="0" scaled="1"/>
            </a:gra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642938" eaLnBrk="1" hangingPunct="1">
                <a:defRPr/>
              </a:pPr>
              <a:r>
                <a:rPr lang="en-US" sz="1700" u="sng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 TT-Bold" charset="0"/>
                  <a:sym typeface="Bradley Hand ITC TT-Bold" charset="0"/>
                </a:rPr>
                <a:t>stesso</a:t>
              </a:r>
              <a:r>
                <a:rPr lang="en-US" sz="17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 TT-Bold" charset="0"/>
                  <a:sym typeface="Bradley Hand ITC TT-Bold" charset="0"/>
                </a:rPr>
                <a:t> </a:t>
              </a:r>
              <a:r>
                <a:rPr lang="en-US" sz="1700" u="sng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radley Hand ITC TT-Bold" charset="0"/>
                  <a:sym typeface="Bradley Hand ITC TT-Bold" charset="0"/>
                </a:rPr>
                <a:t>punteggio</a:t>
              </a:r>
              <a:endParaRPr lang="en-US" sz="17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 TT-Bold" charset="0"/>
                <a:sym typeface="Bradley Hand ITC TT-Bold" charset="0"/>
              </a:endParaRP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C48FC6ED-FA24-46AE-9E27-251638A3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46" y="1035520"/>
            <a:ext cx="1867814" cy="359817"/>
          </a:xfrm>
          <a:prstGeom prst="rect">
            <a:avLst/>
          </a:prstGeom>
          <a:solidFill>
            <a:srgbClr val="822433"/>
          </a:solidFill>
          <a:ln w="9525">
            <a:noFill/>
            <a:miter lim="800000"/>
            <a:headEnd/>
            <a:tailEnd/>
          </a:ln>
        </p:spPr>
        <p:txBody>
          <a:bodyPr rIns="35717" anchor="ctr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2000" b="1" kern="0" dirty="0">
                <a:solidFill>
                  <a:srgbClr val="FFFFFF"/>
                </a:solidFill>
                <a:latin typeface="Arial Narrow" panose="020B0606020202030204" pitchFamily="34" charset="0"/>
                <a:ea typeface="+mj-ea"/>
                <a:cs typeface="Bradley Hand ITC TT-Bold"/>
                <a:sym typeface="Bradley Hand ITC TT-Bold" charset="0"/>
              </a:rPr>
              <a:t>il limite della CTT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90129BAE-6DFD-43D0-956A-8FBA1BB9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589240"/>
            <a:ext cx="7559675" cy="1080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35717" anchor="ctr"/>
          <a:lstStyle/>
          <a:p>
            <a:pPr marL="0" marR="0" lvl="0" indent="0" algn="l" defTabSz="914400" rtl="0" eaLnBrk="1" fontAlgn="base" latinLnBrk="0" hangingPunct="1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 panose="020B0503020102020204" pitchFamily="34" charset="0"/>
              </a:rPr>
              <a:t>Dario e Fabio hanno lo stesso punteggio</a:t>
            </a:r>
            <a:r>
              <a:rPr kumimoji="0" lang="it-IT" altLang="it-IT" sz="20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 panose="020B0503020102020204" pitchFamily="34" charset="0"/>
              </a:rPr>
              <a:t> </a:t>
            </a:r>
            <a:r>
              <a:rPr kumimoji="0" lang="it-IT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 panose="020B0503020102020204" pitchFamily="34" charset="0"/>
              </a:rPr>
              <a:t>ma Dario risponde solo a 2 domande facili, Fabio risponde solo a 2 domande difficili, </a:t>
            </a:r>
            <a:r>
              <a:rPr kumimoji="0" lang="it-IT" altLang="it-IT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Franklin Gothic Book" panose="020B0503020102020204" pitchFamily="34" charset="0"/>
              </a:rPr>
              <a:t>non è vero che hanno lo stesso rendimento</a:t>
            </a:r>
            <a:endParaRPr kumimoji="0" lang="it-IT" altLang="it-IT" sz="20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6">
            <a:extLst>
              <a:ext uri="{FF2B5EF4-FFF2-40B4-BE49-F238E27FC236}">
                <a16:creationId xmlns="" xmlns:a16="http://schemas.microsoft.com/office/drawing/2014/main" id="{A66DEA32-6FD5-46E4-82D1-D90BFFAA9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555750"/>
            <a:ext cx="2171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olo 1">
            <a:extLst>
              <a:ext uri="{FF2B5EF4-FFF2-40B4-BE49-F238E27FC236}">
                <a16:creationId xmlns="" xmlns:a16="http://schemas.microsoft.com/office/drawing/2014/main" id="{809C6083-AC02-4069-9005-39E8D742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125538"/>
            <a:ext cx="8002587" cy="430212"/>
          </a:xfrm>
        </p:spPr>
        <p:txBody>
          <a:bodyPr/>
          <a:lstStyle/>
          <a:p>
            <a:pPr eaLnBrk="1" hangingPunct="1"/>
            <a:r>
              <a:rPr lang="it-IT" altLang="it-IT">
                <a:latin typeface="Bradley Hand ITC TT-Bold"/>
                <a:cs typeface="Franklin Gothic Medium" panose="020B0603020102020204" pitchFamily="34" charset="0"/>
              </a:rPr>
              <a:t>Item Response Theory (IRT)</a:t>
            </a: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="" xmlns:a16="http://schemas.microsoft.com/office/drawing/2014/main" id="{21D386F8-C859-4698-83B7-9451EE478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33419FF6-2C18-403A-AE62-2C4D792BCE45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15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723" name="Segnaposto testo 8">
            <a:extLst>
              <a:ext uri="{FF2B5EF4-FFF2-40B4-BE49-F238E27FC236}">
                <a16:creationId xmlns="" xmlns:a16="http://schemas.microsoft.com/office/drawing/2014/main" id="{57250BA3-22F4-4D62-B805-B9E22A7019E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812800" y="2051050"/>
            <a:ext cx="6159500" cy="2746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Nasce intorno agli anni ‘60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il focus è sul singolo item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modello probabilistico che mette a confronto l’abilità di ciascun esaminato con la difficoltà di ciascun item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Georg </a:t>
            </a:r>
            <a:r>
              <a:rPr lang="it-IT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Rasch</a:t>
            </a:r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 (danese 1901 -1980) sviluppa un modello che misura la probabilità di rispondere correttamente ad un item al variare dell’abilità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ogni item è caratterizzato da una curva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6A664960-A0C0-4958-A52B-8C15110F2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00450"/>
            <a:ext cx="11938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="" xmlns:a16="http://schemas.microsoft.com/office/drawing/2014/main" id="{75F04601-0ECD-48DF-8580-85A40CB9B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938" y="1125538"/>
            <a:ext cx="8002587" cy="636587"/>
          </a:xfrm>
        </p:spPr>
        <p:txBody>
          <a:bodyPr rIns="35717"/>
          <a:lstStyle/>
          <a:p>
            <a:pPr eaLnBrk="1" hangingPunct="1"/>
            <a:r>
              <a:rPr lang="it-IT" altLang="it-IT" dirty="0">
                <a:solidFill>
                  <a:srgbClr val="002060"/>
                </a:solidFill>
                <a:latin typeface="Bradley Hand ITC TT-Bold"/>
                <a:cs typeface="Franklin Gothic Medium" panose="020B0603020102020204" pitchFamily="34" charset="0"/>
                <a:sym typeface="Bradley Hand ITC TT-Bold"/>
              </a:rPr>
              <a:t>introduciamo la difficoltà </a:t>
            </a:r>
            <a:r>
              <a:rPr lang="it-IT" altLang="it-IT" sz="1800" dirty="0">
                <a:solidFill>
                  <a:srgbClr val="002060"/>
                </a:solidFill>
                <a:latin typeface="Bradley Hand ITC TT-Bold"/>
                <a:cs typeface="Franklin Gothic Medium" panose="020B0603020102020204" pitchFamily="34" charset="0"/>
                <a:sym typeface="Bradley Hand ITC TT-Bold"/>
              </a:rPr>
              <a:t>=risposte sbagliate / risposte corrette</a:t>
            </a:r>
          </a:p>
        </p:txBody>
      </p:sp>
      <p:sp>
        <p:nvSpPr>
          <p:cNvPr id="35842" name="Segnaposto numero diapositiva 5">
            <a:extLst>
              <a:ext uri="{FF2B5EF4-FFF2-40B4-BE49-F238E27FC236}">
                <a16:creationId xmlns="" xmlns:a16="http://schemas.microsoft.com/office/drawing/2014/main" id="{DF495E83-8F0F-4A76-B11F-F4BFF52AD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48DBFA87-F5A7-4C8A-BA54-B335E0C34DA0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16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01379" name="Group 3">
            <a:extLst>
              <a:ext uri="{FF2B5EF4-FFF2-40B4-BE49-F238E27FC236}">
                <a16:creationId xmlns="" xmlns:a16="http://schemas.microsoft.com/office/drawing/2014/main" id="{F4184584-237A-48D3-8E21-CEB0023B4B8F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060575"/>
          <a:ext cx="7439025" cy="327184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="" xmlns:a16="http://schemas.microsoft.com/office/drawing/2014/main" val="25190724"/>
                    </a:ext>
                  </a:extLst>
                </a:gridCol>
                <a:gridCol w="804862">
                  <a:extLst>
                    <a:ext uri="{9D8B030D-6E8A-4147-A177-3AD203B41FA5}">
                      <a16:colId xmlns="" xmlns:a16="http://schemas.microsoft.com/office/drawing/2014/main" val="333405314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379697386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4091921194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1046801543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2569937661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7631598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1970581519"/>
                    </a:ext>
                  </a:extLst>
                </a:gridCol>
              </a:tblGrid>
              <a:tr h="5984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altLang="it-IT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2323" marR="22323" marT="22323" marB="223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altLang="it-IT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22323" marR="22323" marT="22323" marB="2232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(difficile)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(difficile)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(medio)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(facile)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Item5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(facile)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punti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299717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Anna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7676780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Biagio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124735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Carla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5324492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Dario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7583507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Elena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22323" marR="22323" marT="22323" marB="223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1525544"/>
                  </a:ext>
                </a:extLst>
              </a:tr>
            </a:tbl>
          </a:graphicData>
        </a:graphic>
      </p:graphicFrame>
      <p:graphicFrame>
        <p:nvGraphicFramePr>
          <p:cNvPr id="101538" name="Group 162">
            <a:extLst>
              <a:ext uri="{FF2B5EF4-FFF2-40B4-BE49-F238E27FC236}">
                <a16:creationId xmlns="" xmlns:a16="http://schemas.microsoft.com/office/drawing/2014/main" id="{30C6F1A3-6A1A-4A2D-8877-F741815FA9CC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5329238"/>
          <a:ext cx="7439025" cy="536575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Fabio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928" name="Immagine 13">
            <a:extLst>
              <a:ext uri="{FF2B5EF4-FFF2-40B4-BE49-F238E27FC236}">
                <a16:creationId xmlns="" xmlns:a16="http://schemas.microsoft.com/office/drawing/2014/main" id="{930312F2-6FE2-4B01-9FE2-0833BD9F2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259013"/>
            <a:ext cx="6235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oup 162">
            <a:extLst>
              <a:ext uri="{FF2B5EF4-FFF2-40B4-BE49-F238E27FC236}">
                <a16:creationId xmlns="" xmlns:a16="http://schemas.microsoft.com/office/drawing/2014/main" id="{29C58B23-F3A9-4F7C-8987-D103582C511A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5862638"/>
          <a:ext cx="7439025" cy="536575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="" xmlns:a16="http://schemas.microsoft.com/office/drawing/2014/main" val="4184932893"/>
                    </a:ext>
                  </a:extLst>
                </a:gridCol>
                <a:gridCol w="804862">
                  <a:extLst>
                    <a:ext uri="{9D8B030D-6E8A-4147-A177-3AD203B41FA5}">
                      <a16:colId xmlns="" xmlns:a16="http://schemas.microsoft.com/office/drawing/2014/main" val="1776183899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2137443245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1063289623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3448130088"/>
                    </a:ext>
                  </a:extLst>
                </a:gridCol>
                <a:gridCol w="1036637">
                  <a:extLst>
                    <a:ext uri="{9D8B030D-6E8A-4147-A177-3AD203B41FA5}">
                      <a16:colId xmlns="" xmlns:a16="http://schemas.microsoft.com/office/drawing/2014/main" val="2193827739"/>
                    </a:ext>
                  </a:extLst>
                </a:gridCol>
                <a:gridCol w="1035050">
                  <a:extLst>
                    <a:ext uri="{9D8B030D-6E8A-4147-A177-3AD203B41FA5}">
                      <a16:colId xmlns="" xmlns:a16="http://schemas.microsoft.com/office/drawing/2014/main" val="372565057"/>
                    </a:ext>
                  </a:extLst>
                </a:gridCol>
                <a:gridCol w="1036638">
                  <a:extLst>
                    <a:ext uri="{9D8B030D-6E8A-4147-A177-3AD203B41FA5}">
                      <a16:colId xmlns="" xmlns:a16="http://schemas.microsoft.com/office/drawing/2014/main" val="666324600"/>
                    </a:ext>
                  </a:extLst>
                </a:gridCol>
              </a:tblGrid>
              <a:tr h="536575"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it-IT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it-IT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Difficoltà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4:2 = 2,0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3:3 = 1,0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3:3 = 1,0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2:4 = 0,5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it-IT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1:5 = 0,2</a:t>
                      </a: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14400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433"/>
                        </a:buClr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it-IT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35717" marR="35717" marT="35717" marB="357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BDADB">
                        <a:alpha val="9803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15031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>
            <a:extLst>
              <a:ext uri="{FF2B5EF4-FFF2-40B4-BE49-F238E27FC236}">
                <a16:creationId xmlns="" xmlns:a16="http://schemas.microsoft.com/office/drawing/2014/main" id="{5F731D48-4706-4F86-A028-5BB14961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052736"/>
            <a:ext cx="8820472" cy="542925"/>
          </a:xfrm>
        </p:spPr>
        <p:txBody>
          <a:bodyPr/>
          <a:lstStyle/>
          <a:p>
            <a:r>
              <a:rPr lang="it-IT" altLang="it-IT" dirty="0">
                <a:latin typeface="Bradley Hand ITC TT-Bold"/>
                <a:cs typeface="Franklin Gothic Medium" panose="020B0603020102020204" pitchFamily="34" charset="0"/>
              </a:rPr>
              <a:t>la curva caratteristica di un item (Item </a:t>
            </a:r>
            <a:r>
              <a:rPr lang="it-IT" altLang="it-IT" dirty="0" err="1">
                <a:latin typeface="Bradley Hand ITC TT-Bold"/>
                <a:cs typeface="Franklin Gothic Medium" panose="020B0603020102020204" pitchFamily="34" charset="0"/>
              </a:rPr>
              <a:t>Characteristic</a:t>
            </a:r>
            <a:r>
              <a:rPr lang="it-IT" altLang="it-IT" dirty="0">
                <a:latin typeface="Bradley Hand ITC TT-Bold"/>
                <a:cs typeface="Franklin Gothic Medium" panose="020B0603020102020204" pitchFamily="34" charset="0"/>
              </a:rPr>
              <a:t> Curve)</a:t>
            </a:r>
          </a:p>
        </p:txBody>
      </p:sp>
      <p:sp>
        <p:nvSpPr>
          <p:cNvPr id="39938" name="Segnaposto numero diapositiva 6">
            <a:extLst>
              <a:ext uri="{FF2B5EF4-FFF2-40B4-BE49-F238E27FC236}">
                <a16:creationId xmlns="" xmlns:a16="http://schemas.microsoft.com/office/drawing/2014/main" id="{B83B79D5-FB46-4107-B890-0F4C18C76A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C1FDE4C1-C6BD-4721-AA6B-B89541029791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17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9939" name="Segnaposto contenuto 9" descr="Sigmoide.pdf">
            <a:extLst>
              <a:ext uri="{FF2B5EF4-FFF2-40B4-BE49-F238E27FC236}">
                <a16:creationId xmlns="" xmlns:a16="http://schemas.microsoft.com/office/drawing/2014/main" id="{259DFC11-5E3C-4977-A567-54FF8075B21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75" r="-1875"/>
          <a:stretch>
            <a:fillRect/>
          </a:stretch>
        </p:blipFill>
        <p:spPr bwMode="auto">
          <a:xfrm>
            <a:off x="1187624" y="1628800"/>
            <a:ext cx="7540625" cy="491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305D69C6-D639-4FA2-869F-BDB99FF09B77}"/>
              </a:ext>
            </a:extLst>
          </p:cNvPr>
          <p:cNvSpPr txBox="1"/>
          <p:nvPr/>
        </p:nvSpPr>
        <p:spPr>
          <a:xfrm>
            <a:off x="4425950" y="6056313"/>
            <a:ext cx="1535113" cy="5238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822433"/>
                </a:solidFill>
                <a:latin typeface="Arial" charset="0"/>
              </a:rPr>
              <a:t>ABILITA’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F242763-B868-4054-BD17-F68D5DC9097E}"/>
              </a:ext>
            </a:extLst>
          </p:cNvPr>
          <p:cNvSpPr txBox="1"/>
          <p:nvPr/>
        </p:nvSpPr>
        <p:spPr>
          <a:xfrm>
            <a:off x="514049" y="2823774"/>
            <a:ext cx="615553" cy="2460144"/>
          </a:xfrm>
          <a:prstGeom prst="rect">
            <a:avLst/>
          </a:prstGeom>
          <a:solidFill>
            <a:schemeClr val="accent3"/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822433"/>
                </a:solidFill>
                <a:latin typeface="Arial" charset="0"/>
              </a:rPr>
              <a:t>PROBABILITA’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="" xmlns:a16="http://schemas.microsoft.com/office/drawing/2014/main" id="{AE43C95A-AC0D-4449-9DCF-67A273CC8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700" y="1354138"/>
            <a:ext cx="5113338" cy="469900"/>
          </a:xfrm>
        </p:spPr>
        <p:txBody>
          <a:bodyPr rIns="35717"/>
          <a:lstStyle/>
          <a:p>
            <a:pPr eaLnBrk="1" hangingPunct="1"/>
            <a:r>
              <a:rPr lang="it-IT" altLang="it-IT">
                <a:latin typeface="Bradley Hand ITC TT-Bold"/>
                <a:cs typeface="Franklin Gothic Medium" panose="020B0603020102020204" pitchFamily="34" charset="0"/>
                <a:sym typeface="Bradley Hand ITC TT-Bold"/>
              </a:rPr>
              <a:t>esempio di analisi basata su Rasch</a:t>
            </a:r>
          </a:p>
        </p:txBody>
      </p:sp>
      <p:sp>
        <p:nvSpPr>
          <p:cNvPr id="41986" name="Segnaposto numero diapositiva 5">
            <a:extLst>
              <a:ext uri="{FF2B5EF4-FFF2-40B4-BE49-F238E27FC236}">
                <a16:creationId xmlns="" xmlns:a16="http://schemas.microsoft.com/office/drawing/2014/main" id="{A8B17658-8F24-481D-98FA-9DC228A5E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8EA69E13-30B0-4CF8-8F19-5A98345641D4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18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3" name="Tabella 12">
            <a:extLst>
              <a:ext uri="{FF2B5EF4-FFF2-40B4-BE49-F238E27FC236}">
                <a16:creationId xmlns="" xmlns:a16="http://schemas.microsoft.com/office/drawing/2014/main" id="{9CCA1E00-5C39-4198-9F17-209DD627FC34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4262438"/>
          <a:ext cx="6096003" cy="1879603"/>
        </p:xfrm>
        <a:graphic>
          <a:graphicData uri="http://schemas.openxmlformats.org/drawingml/2006/table">
            <a:tbl>
              <a:tblPr/>
              <a:tblGrid>
                <a:gridCol w="1002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55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latin typeface="Arial"/>
                        </a:rPr>
                        <a:t>Risultati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Abilità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BELINDA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-2,20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BARBARA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DORINA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CARLA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ALFONSO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BEATRICE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ELENA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ALESSANDRA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latin typeface="Arial"/>
                        </a:rPr>
                        <a:t>Difficoltà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-2,08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="" xmlns:a16="http://schemas.microsoft.com/office/drawing/2014/main" id="{6AEECC2C-0C77-4108-B96D-EB31DBC7E2BD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989138"/>
          <a:ext cx="6096003" cy="1879603"/>
        </p:xfrm>
        <a:graphic>
          <a:graphicData uri="http://schemas.openxmlformats.org/drawingml/2006/table">
            <a:tbl>
              <a:tblPr/>
              <a:tblGrid>
                <a:gridCol w="1002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55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70873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1" u="none" strike="noStrike">
                          <a:latin typeface="Arial"/>
                        </a:rPr>
                        <a:t>CHIAVE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1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BELINDA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BARBARA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DORINA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CARLA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ALFONSO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Arial"/>
                        </a:rPr>
                        <a:t>BEATRICE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ELENA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ALESSANDRA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D71AEBD2-ACF0-461B-BAC1-62E73840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5350" y="4681538"/>
            <a:ext cx="2082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2BAA50C9-BEA5-4D0A-8A36-4C00A24EF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722938"/>
            <a:ext cx="5943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>
            <a:extLst>
              <a:ext uri="{FF2B5EF4-FFF2-40B4-BE49-F238E27FC236}">
                <a16:creationId xmlns="" xmlns:a16="http://schemas.microsoft.com/office/drawing/2014/main" id="{7D369222-2A79-44F7-AD83-628AD785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397000"/>
            <a:ext cx="5332412" cy="541338"/>
          </a:xfrm>
        </p:spPr>
        <p:txBody>
          <a:bodyPr/>
          <a:lstStyle/>
          <a:p>
            <a:r>
              <a:rPr lang="it-IT" altLang="it-IT">
                <a:latin typeface="Bradley Hand ITC TT-Bold"/>
                <a:cs typeface="Franklin Gothic Medium" panose="020B0603020102020204" pitchFamily="34" charset="0"/>
              </a:rPr>
              <a:t>Curve caratteristiche degli item</a:t>
            </a:r>
          </a:p>
        </p:txBody>
      </p:sp>
      <p:sp>
        <p:nvSpPr>
          <p:cNvPr id="44034" name="Segnaposto numero diapositiva 5">
            <a:extLst>
              <a:ext uri="{FF2B5EF4-FFF2-40B4-BE49-F238E27FC236}">
                <a16:creationId xmlns="" xmlns:a16="http://schemas.microsoft.com/office/drawing/2014/main" id="{69408DE6-249D-4B46-AC2C-8D3A4E8F5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33C811A8-4D99-4388-A8D1-CC83A37ABD3B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19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4035" name="Segnaposto contenuto 6" descr="Tutti.pdf">
            <a:extLst>
              <a:ext uri="{FF2B5EF4-FFF2-40B4-BE49-F238E27FC236}">
                <a16:creationId xmlns="" xmlns:a16="http://schemas.microsoft.com/office/drawing/2014/main" id="{45FE769E-6FD9-4C73-B2C7-F77B41EB7D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3368" r="-13368"/>
          <a:stretch>
            <a:fillRect/>
          </a:stretch>
        </p:blipFill>
        <p:spPr bwMode="auto">
          <a:xfrm>
            <a:off x="323850" y="1938338"/>
            <a:ext cx="8755063" cy="476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uppo 13">
            <a:extLst>
              <a:ext uri="{FF2B5EF4-FFF2-40B4-BE49-F238E27FC236}">
                <a16:creationId xmlns="" xmlns:a16="http://schemas.microsoft.com/office/drawing/2014/main" id="{5426FA10-96CA-4159-B741-8C0C4C5A6A9D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49363"/>
            <a:ext cx="3200400" cy="2286000"/>
            <a:chOff x="5943600" y="1892300"/>
            <a:chExt cx="3200400" cy="2286000"/>
          </a:xfrm>
        </p:grpSpPr>
        <p:pic>
          <p:nvPicPr>
            <p:cNvPr id="11272" name="Immagine 9" descr="3D Character (50).jpg">
              <a:extLst>
                <a:ext uri="{FF2B5EF4-FFF2-40B4-BE49-F238E27FC236}">
                  <a16:creationId xmlns="" xmlns:a16="http://schemas.microsoft.com/office/drawing/2014/main" id="{EFFB7E48-2186-44AF-A7D7-B3302950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1892300"/>
              <a:ext cx="17145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Immagine 10" descr="3D Character (51).jpg">
              <a:extLst>
                <a:ext uri="{FF2B5EF4-FFF2-40B4-BE49-F238E27FC236}">
                  <a16:creationId xmlns="" xmlns:a16="http://schemas.microsoft.com/office/drawing/2014/main" id="{13E46F5D-749B-4138-9DB4-7DFE626DA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892300"/>
              <a:ext cx="17145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6" name="Titolo 1">
            <a:extLst>
              <a:ext uri="{FF2B5EF4-FFF2-40B4-BE49-F238E27FC236}">
                <a16:creationId xmlns="" xmlns:a16="http://schemas.microsoft.com/office/drawing/2014/main" id="{4D4255EB-F5DB-4102-9BF7-276B33F4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68036"/>
            <a:ext cx="3312170" cy="326479"/>
          </a:xfrm>
          <a:solidFill>
            <a:srgbClr val="822433"/>
          </a:solidFill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scopo della presentazione</a:t>
            </a:r>
          </a:p>
        </p:txBody>
      </p:sp>
      <p:sp>
        <p:nvSpPr>
          <p:cNvPr id="11267" name="Segnaposto numero diapositiva 3">
            <a:extLst>
              <a:ext uri="{FF2B5EF4-FFF2-40B4-BE49-F238E27FC236}">
                <a16:creationId xmlns="" xmlns:a16="http://schemas.microsoft.com/office/drawing/2014/main" id="{0309DC16-2E8E-4859-933F-13EF7AA41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002060"/>
                </a:solidFill>
                <a:latin typeface="Franklin Gothic Book" panose="020B0503020102020204" pitchFamily="34" charset="0"/>
              </a:rPr>
              <a:t>Pagina </a:t>
            </a:r>
            <a:fld id="{8D14CE1B-2E42-459F-8B39-69C8320B2B8F}" type="slidenum">
              <a:rPr lang="it-IT" altLang="it-IT" sz="80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pPr/>
              <a:t>2</a:t>
            </a:fld>
            <a:endParaRPr lang="it-IT" altLang="it-IT" sz="80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Segnaposto testo 8">
            <a:extLst>
              <a:ext uri="{FF2B5EF4-FFF2-40B4-BE49-F238E27FC236}">
                <a16:creationId xmlns="" xmlns:a16="http://schemas.microsoft.com/office/drawing/2014/main" id="{218DA28A-4E0B-423F-BCA6-D04E9A715A3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539750" y="1412875"/>
            <a:ext cx="5384800" cy="241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it-IT" altLang="it-IT" dirty="0">
                <a:solidFill>
                  <a:srgbClr val="002060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Attuale dibattito sulla valutazione</a:t>
            </a:r>
          </a:p>
          <a:p>
            <a:pPr lvl="1" eaLnBrk="1" hangingPunct="1"/>
            <a:r>
              <a:rPr lang="it-IT" altLang="it-IT" dirty="0">
                <a:solidFill>
                  <a:srgbClr val="002060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perché usare le prove</a:t>
            </a:r>
          </a:p>
          <a:p>
            <a:pPr lvl="1" eaLnBrk="1" hangingPunct="1"/>
            <a:r>
              <a:rPr lang="it-IT" altLang="it-IT" dirty="0">
                <a:solidFill>
                  <a:srgbClr val="002060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come utilizzare i risultati</a:t>
            </a:r>
          </a:p>
          <a:p>
            <a:pPr lvl="1" eaLnBrk="1" hangingPunct="1"/>
            <a:r>
              <a:rPr lang="it-IT" altLang="it-IT" dirty="0">
                <a:solidFill>
                  <a:srgbClr val="002060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…</a:t>
            </a:r>
          </a:p>
          <a:p>
            <a:pPr marL="0" indent="0" eaLnBrk="1" hangingPunct="1"/>
            <a:r>
              <a:rPr lang="it-IT" altLang="it-IT" dirty="0">
                <a:solidFill>
                  <a:srgbClr val="002060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Problema essenziale è il </a:t>
            </a:r>
            <a:r>
              <a:rPr lang="it-IT" altLang="it-IT" b="1" dirty="0">
                <a:solidFill>
                  <a:srgbClr val="002060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perché, ma </a:t>
            </a:r>
            <a:r>
              <a:rPr lang="it-IT" altLang="it-IT" dirty="0">
                <a:solidFill>
                  <a:srgbClr val="002060"/>
                </a:solidFill>
                <a:latin typeface="Franklin Gothic Book" panose="020B0503020102020204" pitchFamily="34" charset="0"/>
                <a:cs typeface="Franklin Gothic Book" panose="020B0503020102020204" pitchFamily="34" charset="0"/>
              </a:rPr>
              <a:t>di questo abbiamo già parlato lungamente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01E8E8F8-6393-421A-9131-A291B3E0B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095750"/>
            <a:ext cx="2273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B5883BA5-305B-4961-A4B6-A2909638A2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3382963"/>
            <a:ext cx="1574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testo 8">
            <a:extLst>
              <a:ext uri="{FF2B5EF4-FFF2-40B4-BE49-F238E27FC236}">
                <a16:creationId xmlns="" xmlns:a16="http://schemas.microsoft.com/office/drawing/2014/main" id="{A5E3E4F9-F8E2-47FB-B628-3EC4847D4692}"/>
              </a:ext>
            </a:extLst>
          </p:cNvPr>
          <p:cNvSpPr txBox="1">
            <a:spLocks/>
          </p:cNvSpPr>
          <p:nvPr/>
        </p:nvSpPr>
        <p:spPr bwMode="auto">
          <a:xfrm>
            <a:off x="3009900" y="4287616"/>
            <a:ext cx="4419600" cy="200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822433"/>
              </a:buClr>
              <a:buFontTx/>
              <a:buChar char="•"/>
              <a:defRPr/>
            </a:pPr>
            <a:r>
              <a:rPr lang="it-IT" kern="0" dirty="0">
                <a:solidFill>
                  <a:srgbClr val="002060"/>
                </a:solidFill>
                <a:latin typeface="+mn-lt"/>
                <a:ea typeface="+mn-ea"/>
              </a:rPr>
              <a:t>Qui ci fermeremo a riflettere sul </a:t>
            </a:r>
            <a:r>
              <a:rPr lang="it-IT" b="1" kern="0" dirty="0">
                <a:solidFill>
                  <a:srgbClr val="002060"/>
                </a:solidFill>
                <a:latin typeface="+mn-lt"/>
                <a:ea typeface="+mn-ea"/>
              </a:rPr>
              <a:t>come</a:t>
            </a:r>
            <a:r>
              <a:rPr lang="it-IT" kern="0" dirty="0">
                <a:solidFill>
                  <a:srgbClr val="002060"/>
                </a:solidFill>
                <a:latin typeface="+mn-lt"/>
                <a:ea typeface="+mn-ea"/>
              </a:rPr>
              <a:t> misurare e valutare i risultati di apprendimento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="" xmlns:a16="http://schemas.microsoft.com/office/drawing/2014/main" id="{2660EA76-48AA-4E87-BF82-FA2BA8CF9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8438" y="1341438"/>
            <a:ext cx="6103937" cy="541337"/>
          </a:xfrm>
        </p:spPr>
        <p:txBody>
          <a:bodyPr rIns="35717"/>
          <a:lstStyle/>
          <a:p>
            <a:pPr eaLnBrk="1" hangingPunct="1"/>
            <a:r>
              <a:rPr lang="it-IT" altLang="it-IT">
                <a:latin typeface="Bradley Hand ITC TT-Bold"/>
                <a:cs typeface="Franklin Gothic Medium" panose="020B0603020102020204" pitchFamily="34" charset="0"/>
                <a:sym typeface="Bradley Hand ITC TT-Bold"/>
              </a:rPr>
              <a:t>esempio di analisi basata su Rasch</a:t>
            </a:r>
          </a:p>
        </p:txBody>
      </p:sp>
      <p:sp>
        <p:nvSpPr>
          <p:cNvPr id="46082" name="Segnaposto numero diapositiva 5">
            <a:extLst>
              <a:ext uri="{FF2B5EF4-FFF2-40B4-BE49-F238E27FC236}">
                <a16:creationId xmlns="" xmlns:a16="http://schemas.microsoft.com/office/drawing/2014/main" id="{93DFDD0B-4E19-4D7A-9D7B-A135C479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3224920F-D045-4DFB-95C0-EE39EF74D403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20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="" xmlns:a16="http://schemas.microsoft.com/office/drawing/2014/main" id="{1C8AA11A-5439-4347-905D-464D753E973F}"/>
              </a:ext>
            </a:extLst>
          </p:cNvPr>
          <p:cNvGraphicFramePr>
            <a:graphicFrameLocks noGrp="1"/>
          </p:cNvGraphicFramePr>
          <p:nvPr/>
        </p:nvGraphicFramePr>
        <p:xfrm>
          <a:off x="1468438" y="4264025"/>
          <a:ext cx="6096000" cy="1844040"/>
        </p:xfrm>
        <a:graphic>
          <a:graphicData uri="http://schemas.openxmlformats.org/drawingml/2006/table">
            <a:tbl>
              <a:tblPr/>
              <a:tblGrid>
                <a:gridCol w="964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3856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205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67553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latin typeface="Arial"/>
                        </a:rPr>
                        <a:t>Item2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Item7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Abilità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BELINDA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-2,20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BARBARA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DORINA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CARLA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ALFONSO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BEATRICE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ELENA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ALESSANDRA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55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latin typeface="Arial"/>
                        </a:rPr>
                        <a:t>Difficoltà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-2,08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="" xmlns:a16="http://schemas.microsoft.com/office/drawing/2014/main" id="{206A0518-FF48-413B-AB3C-5BEA2C6C0F39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2205038"/>
          <a:ext cx="6096003" cy="1879603"/>
        </p:xfrm>
        <a:graphic>
          <a:graphicData uri="http://schemas.openxmlformats.org/drawingml/2006/table">
            <a:tbl>
              <a:tblPr/>
              <a:tblGrid>
                <a:gridCol w="1002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57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3553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latin typeface="Arial"/>
                        </a:rPr>
                        <a:t>Probabilità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Item7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Abilità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BELINDA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-2,20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BARBARA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DORINA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CARLA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ALFONSO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BEATRICE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92%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ELENA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ALFIO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ALESSANDRA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65%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latin typeface="Arial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08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latin typeface="Arial"/>
                        </a:rPr>
                        <a:t>Difficoltà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-2,08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-0,69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0,69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latin typeface="Arial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DED52F3A-E2CC-415D-815B-9088B8FA6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cene3d>
            <a:camera prst="obliqueBottomRight">
              <a:rot lat="0" lon="0" rev="0"/>
            </a:camera>
            <a:lightRig rig="threePt" dir="t"/>
          </a:scene3d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35717"/>
          <a:lstStyle/>
          <a:p>
            <a:pPr eaLnBrk="1" hangingPunct="1">
              <a:defRPr/>
            </a:pPr>
            <a:r>
              <a:rPr lang="it-IT" dirty="0">
                <a:solidFill>
                  <a:schemeClr val="accent3"/>
                </a:solidFill>
                <a:latin typeface="Bradley Hand ITC TT-Bold" charset="0"/>
                <a:cs typeface="Bradley Hand ITC TT-Bold"/>
                <a:sym typeface="Bradley Hand ITC TT-Bold" charset="0"/>
              </a:rPr>
              <a:t>la calibrazione delle abilità</a:t>
            </a:r>
          </a:p>
        </p:txBody>
      </p:sp>
      <p:sp>
        <p:nvSpPr>
          <p:cNvPr id="48130" name="Segnaposto numero diapositiva 5">
            <a:extLst>
              <a:ext uri="{FF2B5EF4-FFF2-40B4-BE49-F238E27FC236}">
                <a16:creationId xmlns="" xmlns:a16="http://schemas.microsoft.com/office/drawing/2014/main" id="{8083000D-4C62-470F-A86C-1367E2A24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1910612B-3FC9-43D2-964C-2DD98455F560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21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8131" name="Picture 184">
            <a:extLst>
              <a:ext uri="{FF2B5EF4-FFF2-40B4-BE49-F238E27FC236}">
                <a16:creationId xmlns="" xmlns:a16="http://schemas.microsoft.com/office/drawing/2014/main" id="{2349D4FF-E73C-4C2E-8774-9825E762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116046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85">
            <a:extLst>
              <a:ext uri="{FF2B5EF4-FFF2-40B4-BE49-F238E27FC236}">
                <a16:creationId xmlns="" xmlns:a16="http://schemas.microsoft.com/office/drawing/2014/main" id="{BAD2B732-D077-44A8-9524-AFC2011FB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00"/>
            <a:ext cx="1217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86">
            <a:extLst>
              <a:ext uri="{FF2B5EF4-FFF2-40B4-BE49-F238E27FC236}">
                <a16:creationId xmlns="" xmlns:a16="http://schemas.microsoft.com/office/drawing/2014/main" id="{C5A0FFCF-D197-429B-AB48-1719645C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5650"/>
            <a:ext cx="1230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187">
            <a:extLst>
              <a:ext uri="{FF2B5EF4-FFF2-40B4-BE49-F238E27FC236}">
                <a16:creationId xmlns="" xmlns:a16="http://schemas.microsoft.com/office/drawing/2014/main" id="{1B0E8BC9-4517-4564-AD73-EF63A256A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193925"/>
            <a:ext cx="742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/>
              <a:t>MODELLO</a:t>
            </a:r>
          </a:p>
        </p:txBody>
      </p:sp>
      <p:sp>
        <p:nvSpPr>
          <p:cNvPr id="48135" name="Text Box 188">
            <a:extLst>
              <a:ext uri="{FF2B5EF4-FFF2-40B4-BE49-F238E27FC236}">
                <a16:creationId xmlns="" xmlns:a16="http://schemas.microsoft.com/office/drawing/2014/main" id="{8942EF9A-5581-416F-841B-84A8B049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819525"/>
            <a:ext cx="682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/>
              <a:t>MODELLO</a:t>
            </a:r>
          </a:p>
        </p:txBody>
      </p:sp>
      <p:sp>
        <p:nvSpPr>
          <p:cNvPr id="48136" name="Text Box 189">
            <a:extLst>
              <a:ext uri="{FF2B5EF4-FFF2-40B4-BE49-F238E27FC236}">
                <a16:creationId xmlns="" xmlns:a16="http://schemas.microsoft.com/office/drawing/2014/main" id="{D61FFB68-0F7A-4872-85B2-E1F26605A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3" y="5253038"/>
            <a:ext cx="682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/>
              <a:t>MODELLO</a:t>
            </a:r>
          </a:p>
        </p:txBody>
      </p:sp>
      <p:sp>
        <p:nvSpPr>
          <p:cNvPr id="48137" name="Text Box 190">
            <a:extLst>
              <a:ext uri="{FF2B5EF4-FFF2-40B4-BE49-F238E27FC236}">
                <a16:creationId xmlns="" xmlns:a16="http://schemas.microsoft.com/office/drawing/2014/main" id="{0316AF59-65A1-4395-B31E-B4778972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36825"/>
            <a:ext cx="6032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/>
              <a:t>REALTA’</a:t>
            </a:r>
          </a:p>
        </p:txBody>
      </p:sp>
      <p:sp>
        <p:nvSpPr>
          <p:cNvPr id="48138" name="Text Box 191">
            <a:extLst>
              <a:ext uri="{FF2B5EF4-FFF2-40B4-BE49-F238E27FC236}">
                <a16:creationId xmlns="" xmlns:a16="http://schemas.microsoft.com/office/drawing/2014/main" id="{8061978B-275B-40FE-BF58-C725F1A4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02590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/>
              <a:t>REALTA’</a:t>
            </a:r>
          </a:p>
        </p:txBody>
      </p:sp>
      <p:sp>
        <p:nvSpPr>
          <p:cNvPr id="48139" name="Text Box 192">
            <a:extLst>
              <a:ext uri="{FF2B5EF4-FFF2-40B4-BE49-F238E27FC236}">
                <a16:creationId xmlns="" xmlns:a16="http://schemas.microsoft.com/office/drawing/2014/main" id="{B8DCA74D-964A-4B03-AD2D-DA8C4CE35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81625"/>
            <a:ext cx="6032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/>
              <a:t>REALTA’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="" xmlns:a16="http://schemas.microsoft.com/office/drawing/2014/main" id="{6C5F0415-E8CF-40C4-A158-E67E20DFE262}"/>
              </a:ext>
            </a:extLst>
          </p:cNvPr>
          <p:cNvGraphicFramePr>
            <a:graphicFrameLocks noGrp="1"/>
          </p:cNvGraphicFramePr>
          <p:nvPr/>
        </p:nvGraphicFramePr>
        <p:xfrm>
          <a:off x="1241425" y="1074738"/>
          <a:ext cx="7529512" cy="5016502"/>
        </p:xfrm>
        <a:graphic>
          <a:graphicData uri="http://schemas.openxmlformats.org/drawingml/2006/table">
            <a:tbl>
              <a:tblPr/>
              <a:tblGrid>
                <a:gridCol w="965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94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9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91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91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7654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2517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11787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item1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item2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item3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11787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latin typeface="Arial"/>
                      </a:endParaRP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b-difficoltà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-1,0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theta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Arial"/>
                        </a:rPr>
                        <a:t>u-risposta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P - probabilità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Q = 1-P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P*Q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u-P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S(u-P) / S(P*Q)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1,000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88%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12%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0,105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0,119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-0,203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Arial"/>
                        </a:rPr>
                        <a:t>0,0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Arial"/>
                        </a:rPr>
                        <a:t>73%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27%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0,197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-0,731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0,797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50%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0,250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0,500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latin typeface="Arial"/>
                        </a:rPr>
                        <a:t> 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new-theta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0,552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-0,112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latin typeface="Arial"/>
                        </a:rPr>
                        <a:t>-0,203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theta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u-risposta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P - probabilità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Q = 1-P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P*Q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u-P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S(u-P) / S(P*Q)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0,797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86%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14%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0,122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0,142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0,006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69%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31%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0,214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-0,689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0,803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45%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55%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0,247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0,551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new-theta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0,584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0,003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latin typeface="Arial"/>
                        </a:rPr>
                        <a:t>0,006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theta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u-risposta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P - probabilità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Q = 1-P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err="1">
                          <a:latin typeface="Arial"/>
                        </a:rPr>
                        <a:t>P*Q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u-P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S(u-P) / S(P*Q)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0,803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86%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14%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0,121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0,141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0,000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69%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31%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0,214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Arial"/>
                        </a:rPr>
                        <a:t>-0,691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0,803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45%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55%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0,248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0,549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new-theta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0,583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Arial"/>
                        </a:rPr>
                        <a:t>0,000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latin typeface="Arial"/>
                        </a:rPr>
                        <a:t>0,000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theta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u-risposta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P - probabilità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Q = 1-P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P*Q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u-P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S(u-P) / S(P*Q)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0,803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86%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14%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0,121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0,141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0,000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69%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31%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0,214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-0,691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14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0,803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45%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55%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0,248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0,549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latin typeface="Arial"/>
                        </a:rPr>
                        <a:t> 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517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1787" marR="11787" marT="1178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latin typeface="Arial"/>
                        </a:rPr>
                        <a:t> 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11787" marR="71998" marT="11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latin typeface="Arial"/>
                        </a:rPr>
                        <a:t> 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latin typeface="Arial"/>
                        </a:rPr>
                        <a:t> </a:t>
                      </a:r>
                      <a:endParaRPr lang="it-IT" sz="1400" b="0" i="0" u="none" strike="noStrike" dirty="0">
                        <a:latin typeface="Arial"/>
                      </a:endParaRP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latin typeface="Arial"/>
                        </a:rPr>
                        <a:t>0,583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latin typeface="Arial"/>
                        </a:rPr>
                        <a:t>0,000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latin typeface="Arial"/>
                        </a:rPr>
                        <a:t>0,000</a:t>
                      </a:r>
                    </a:p>
                  </a:txBody>
                  <a:tcPr marL="11787" marR="71998" marT="11789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8306" name="Text Box 191">
            <a:extLst>
              <a:ext uri="{FF2B5EF4-FFF2-40B4-BE49-F238E27FC236}">
                <a16:creationId xmlns="" xmlns:a16="http://schemas.microsoft.com/office/drawing/2014/main" id="{005BB16E-1FCC-4BC0-866B-5F56DBAB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79700"/>
            <a:ext cx="654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/>
              <a:t>REALTA’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319733D6-12A7-49C3-86BA-FD16520A99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cene3d>
            <a:camera prst="obliqueBottomRight">
              <a:rot lat="0" lon="0" rev="0"/>
            </a:camera>
            <a:lightRig rig="threePt" dir="t"/>
          </a:scene3d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35717"/>
          <a:lstStyle/>
          <a:p>
            <a:pPr eaLnBrk="1" hangingPunct="1">
              <a:defRPr/>
            </a:pPr>
            <a:r>
              <a:rPr lang="it-IT" dirty="0">
                <a:solidFill>
                  <a:schemeClr val="accent3"/>
                </a:solidFill>
                <a:latin typeface="Bradley Hand ITC TT-Bold" charset="0"/>
                <a:cs typeface="Bradley Hand ITC TT-Bold"/>
                <a:sym typeface="Bradley Hand ITC TT-Bold" charset="0"/>
              </a:rPr>
              <a:t>differenti misurazioni</a:t>
            </a:r>
          </a:p>
        </p:txBody>
      </p:sp>
      <p:sp>
        <p:nvSpPr>
          <p:cNvPr id="50178" name="Segnaposto numero diapositiva 5">
            <a:extLst>
              <a:ext uri="{FF2B5EF4-FFF2-40B4-BE49-F238E27FC236}">
                <a16:creationId xmlns="" xmlns:a16="http://schemas.microsoft.com/office/drawing/2014/main" id="{B22CAB77-8E20-4469-8520-34ACE23C0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A9674B6A-012E-43E0-83B7-19F64CFE21D0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22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="" xmlns:a16="http://schemas.microsoft.com/office/drawing/2014/main" id="{D3EAE7E5-ACDE-495E-A94D-0DA43D6F94D0}"/>
              </a:ext>
            </a:extLst>
          </p:cNvPr>
          <p:cNvGraphicFramePr>
            <a:graphicFrameLocks noGrp="1"/>
          </p:cNvGraphicFramePr>
          <p:nvPr/>
        </p:nvGraphicFramePr>
        <p:xfrm>
          <a:off x="1371600" y="911225"/>
          <a:ext cx="6586538" cy="2132648"/>
        </p:xfrm>
        <a:graphic>
          <a:graphicData uri="http://schemas.openxmlformats.org/drawingml/2006/table">
            <a:tbl>
              <a:tblPr/>
              <a:tblGrid>
                <a:gridCol w="1493838">
                  <a:extLst>
                    <a:ext uri="{9D8B030D-6E8A-4147-A177-3AD203B41FA5}">
                      <a16:colId xmlns="" xmlns:a16="http://schemas.microsoft.com/office/drawing/2014/main" val="640811712"/>
                    </a:ext>
                  </a:extLst>
                </a:gridCol>
                <a:gridCol w="1273175">
                  <a:extLst>
                    <a:ext uri="{9D8B030D-6E8A-4147-A177-3AD203B41FA5}">
                      <a16:colId xmlns="" xmlns:a16="http://schemas.microsoft.com/office/drawing/2014/main" val="1253810250"/>
                    </a:ext>
                  </a:extLst>
                </a:gridCol>
                <a:gridCol w="1271587">
                  <a:extLst>
                    <a:ext uri="{9D8B030D-6E8A-4147-A177-3AD203B41FA5}">
                      <a16:colId xmlns="" xmlns:a16="http://schemas.microsoft.com/office/drawing/2014/main" val="3486906438"/>
                    </a:ext>
                  </a:extLst>
                </a:gridCol>
                <a:gridCol w="1276350">
                  <a:extLst>
                    <a:ext uri="{9D8B030D-6E8A-4147-A177-3AD203B41FA5}">
                      <a16:colId xmlns="" xmlns:a16="http://schemas.microsoft.com/office/drawing/2014/main" val="797155295"/>
                    </a:ext>
                  </a:extLst>
                </a:gridCol>
                <a:gridCol w="1271588">
                  <a:extLst>
                    <a:ext uri="{9D8B030D-6E8A-4147-A177-3AD203B41FA5}">
                      <a16:colId xmlns="" xmlns:a16="http://schemas.microsoft.com/office/drawing/2014/main" val="2045294605"/>
                    </a:ext>
                  </a:extLst>
                </a:gridCol>
              </a:tblGrid>
              <a:tr h="509588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Punteggio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Abilità calibrata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 Par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Abilità calibrata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 Par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Abilità calibrata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 Par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3805507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BELINDA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-2,88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-2,15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-3,31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2978951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BARBARA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-0,52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-0,49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-0,42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69465778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DORINA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-0,05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0,09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9479604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CARLA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-0,09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61124536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ALFONSO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-0,07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0,29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3020167"/>
                  </a:ext>
                </a:extLst>
              </a:tr>
              <a:tr h="0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BEATRICE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0,61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0,35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0,45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189865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ELENA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1,19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0,84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1,15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2399802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ALFIO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1,19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0,84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1,20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7149318"/>
                  </a:ext>
                </a:extLst>
              </a:tr>
              <a:tr h="169863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ALESSANDRA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1,19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0,79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ヒラギノ角ゴ Pro W3" charset="-128"/>
                        </a:rPr>
                        <a:t>1,42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2607435"/>
                  </a:ext>
                </a:extLst>
              </a:tr>
            </a:tbl>
          </a:graphicData>
        </a:graphic>
      </p:graphicFrame>
      <p:pic>
        <p:nvPicPr>
          <p:cNvPr id="50230" name="Immagine 16">
            <a:extLst>
              <a:ext uri="{FF2B5EF4-FFF2-40B4-BE49-F238E27FC236}">
                <a16:creationId xmlns="" xmlns:a16="http://schemas.microsoft.com/office/drawing/2014/main" id="{C9417308-ED6B-4E23-95E2-25AE193B1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1500"/>
            <a:ext cx="48879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="" xmlns:a16="http://schemas.microsoft.com/office/drawing/2014/main" id="{83BB5E5A-F10E-4680-8C9E-DD878D9F0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0624" y="1086297"/>
            <a:ext cx="8002786" cy="686519"/>
          </a:xfrm>
          <a:scene3d>
            <a:camera prst="obliqueBottomRight">
              <a:rot lat="0" lon="0" rev="0"/>
            </a:camera>
            <a:lightRig rig="threePt" dir="t"/>
          </a:scene3d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35717"/>
          <a:lstStyle/>
          <a:p>
            <a:pPr eaLnBrk="1" hangingPunct="1">
              <a:defRPr/>
            </a:pPr>
            <a:r>
              <a:rPr lang="it-IT" dirty="0">
                <a:solidFill>
                  <a:srgbClr val="002060"/>
                </a:solidFill>
                <a:latin typeface="Bradley Hand ITC TT-Bold" charset="0"/>
                <a:cs typeface="Bradley Hand ITC TT-Bold"/>
                <a:sym typeface="Bradley Hand ITC TT-Bold" charset="0"/>
              </a:rPr>
              <a:t>Esempio da test Invalsi</a:t>
            </a:r>
            <a:br>
              <a:rPr lang="it-IT" dirty="0">
                <a:solidFill>
                  <a:srgbClr val="002060"/>
                </a:solidFill>
                <a:latin typeface="Bradley Hand ITC TT-Bold" charset="0"/>
                <a:cs typeface="Bradley Hand ITC TT-Bold"/>
                <a:sym typeface="Bradley Hand ITC TT-Bold" charset="0"/>
              </a:rPr>
            </a:br>
            <a:r>
              <a:rPr lang="it-IT" sz="2000" dirty="0">
                <a:solidFill>
                  <a:srgbClr val="002060"/>
                </a:solidFill>
                <a:latin typeface="Bradley Hand ITC TT-Bold" charset="0"/>
                <a:cs typeface="Bradley Hand ITC TT-Bold"/>
                <a:sym typeface="Bradley Hand ITC TT-Bold" charset="0"/>
              </a:rPr>
              <a:t>(prova Italiano II primaria – AS. 2009 </a:t>
            </a:r>
            <a:r>
              <a:rPr lang="it-IT" sz="2000" dirty="0" err="1">
                <a:solidFill>
                  <a:srgbClr val="002060"/>
                </a:solidFill>
                <a:latin typeface="Bradley Hand ITC TT-Bold" charset="0"/>
                <a:cs typeface="Bradley Hand ITC TT-Bold"/>
                <a:sym typeface="Bradley Hand ITC TT-Bold" charset="0"/>
              </a:rPr>
              <a:t>–</a:t>
            </a:r>
            <a:r>
              <a:rPr lang="it-IT" sz="2000" dirty="0">
                <a:solidFill>
                  <a:srgbClr val="002060"/>
                </a:solidFill>
                <a:latin typeface="Bradley Hand ITC TT-Bold" charset="0"/>
                <a:cs typeface="Bradley Hand ITC TT-Bold"/>
                <a:sym typeface="Bradley Hand ITC TT-Bold" charset="0"/>
              </a:rPr>
              <a:t> 2010)</a:t>
            </a:r>
            <a:endParaRPr lang="it-IT" dirty="0">
              <a:solidFill>
                <a:srgbClr val="002060"/>
              </a:solidFill>
              <a:latin typeface="Bradley Hand ITC TT-Bold" charset="0"/>
              <a:cs typeface="Bradley Hand ITC TT-Bold"/>
              <a:sym typeface="Bradley Hand ITC TT-Bold" charset="0"/>
            </a:endParaRPr>
          </a:p>
        </p:txBody>
      </p:sp>
      <p:sp>
        <p:nvSpPr>
          <p:cNvPr id="52226" name="Segnaposto numero diapositiva 5">
            <a:extLst>
              <a:ext uri="{FF2B5EF4-FFF2-40B4-BE49-F238E27FC236}">
                <a16:creationId xmlns="" xmlns:a16="http://schemas.microsoft.com/office/drawing/2014/main" id="{955BA526-DF1B-4356-A0FF-30A05AFBB8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F25190F5-BF90-4B77-B1D5-5B24FE859445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23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2227" name="Immagine 6">
            <a:extLst>
              <a:ext uri="{FF2B5EF4-FFF2-40B4-BE49-F238E27FC236}">
                <a16:creationId xmlns="" xmlns:a16="http://schemas.microsoft.com/office/drawing/2014/main" id="{519CDEB9-6F70-4D3C-AC6A-A418C42F9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763713"/>
            <a:ext cx="82042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BB68E893-CB4A-4686-9191-BB99DA379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1866900"/>
            <a:ext cx="1028700" cy="3949700"/>
          </a:xfrm>
          <a:prstGeom prst="rect">
            <a:avLst/>
          </a:prstGeom>
          <a:noFill/>
          <a:ln w="9525">
            <a:solidFill>
              <a:srgbClr val="8224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it-IT" altLang="it-IT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4432B23A-3F26-4DE0-8796-C6997CD0F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1866900"/>
            <a:ext cx="1409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>
            <a:extLst>
              <a:ext uri="{FF2B5EF4-FFF2-40B4-BE49-F238E27FC236}">
                <a16:creationId xmlns="" xmlns:a16="http://schemas.microsoft.com/office/drawing/2014/main" id="{63330B10-7DFF-4C07-91BD-9D4F46BE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3378200" cy="371475"/>
          </a:xfrm>
          <a:solidFill>
            <a:srgbClr val="822433"/>
          </a:solidFill>
        </p:spPr>
        <p:txBody>
          <a:bodyPr/>
          <a:lstStyle/>
          <a:p>
            <a:r>
              <a:rPr lang="it-IT" altLang="it-IT" sz="2000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Decalogo per misurare con misura</a:t>
            </a:r>
          </a:p>
        </p:txBody>
      </p:sp>
      <p:sp>
        <p:nvSpPr>
          <p:cNvPr id="54274" name="Segnaposto numero diapositiva 6">
            <a:extLst>
              <a:ext uri="{FF2B5EF4-FFF2-40B4-BE49-F238E27FC236}">
                <a16:creationId xmlns="" xmlns:a16="http://schemas.microsoft.com/office/drawing/2014/main" id="{D47C9603-3EE6-455D-962F-D280FA71D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Arial Narrow" panose="020B0606020202030204" pitchFamily="34" charset="0"/>
              </a:rPr>
              <a:t>Pagina </a:t>
            </a:r>
            <a:fld id="{C1E1B192-39C1-4FDE-8B2F-0E60CE5C8727}" type="slidenum">
              <a:rPr lang="it-IT" altLang="it-IT" sz="800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24</a:t>
            </a:fld>
            <a:endParaRPr lang="it-IT" altLang="it-IT" sz="80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54275" name="Immagine 6">
            <a:extLst>
              <a:ext uri="{FF2B5EF4-FFF2-40B4-BE49-F238E27FC236}">
                <a16:creationId xmlns="" xmlns:a16="http://schemas.microsoft.com/office/drawing/2014/main" id="{A60B4A78-9B42-4E16-8D36-861EA6013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3789040"/>
            <a:ext cx="1193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a 9">
            <a:extLst>
              <a:ext uri="{FF2B5EF4-FFF2-40B4-BE49-F238E27FC236}">
                <a16:creationId xmlns="" xmlns:a16="http://schemas.microsoft.com/office/drawing/2014/main" id="{BBBE8522-18C6-4EDA-8DEA-DDE783C46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277127"/>
              </p:ext>
            </p:extLst>
          </p:nvPr>
        </p:nvGraphicFramePr>
        <p:xfrm>
          <a:off x="611560" y="1844675"/>
          <a:ext cx="8154614" cy="4525963"/>
        </p:xfrm>
        <a:graphic>
          <a:graphicData uri="http://schemas.openxmlformats.org/drawingml/2006/table">
            <a:tbl>
              <a:tblPr/>
              <a:tblGrid>
                <a:gridCol w="822661">
                  <a:extLst>
                    <a:ext uri="{9D8B030D-6E8A-4147-A177-3AD203B41FA5}">
                      <a16:colId xmlns="" xmlns:a16="http://schemas.microsoft.com/office/drawing/2014/main" val="1621694794"/>
                    </a:ext>
                  </a:extLst>
                </a:gridCol>
                <a:gridCol w="7331953">
                  <a:extLst>
                    <a:ext uri="{9D8B030D-6E8A-4147-A177-3AD203B41FA5}">
                      <a16:colId xmlns="" xmlns:a16="http://schemas.microsoft.com/office/drawing/2014/main" val="378979628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Regola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194081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Ci sono più modi (modelli) per misurare i tratti latenti</a:t>
                      </a: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1992108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Non pensare che il modello sia la realtà.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4818017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Ricordati di fare il try out prima di somministrare il test.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8434869"/>
                  </a:ext>
                </a:extLst>
              </a:tr>
              <a:tr h="811213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20638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tabLst>
                          <a:tab pos="20638" algn="l"/>
                        </a:tabLst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20638" algn="l"/>
                        </a:tabLst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All’aumentare dell’abilità deve aumentare la probabilità di risolvere un item;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638" algn="l"/>
                        </a:tabLst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All’aumentare della difficoltà deve diminuire la probabilità di risolvere un item.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44525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Non trascurare l’errore (standard). Esiste in ogni misura.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399720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Non mischiare item di temi (materie) differenti invano.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4774755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Dopo il </a:t>
                      </a:r>
                      <a:r>
                        <a:rPr kumimoji="0" lang="it-IT" altLang="it-IT" sz="1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try</a:t>
                      </a: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 out elimina gli item che non funzionano.</a:t>
                      </a: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098596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Se non  hai eliminato gli item che non funzionano fallo prima di valutare il test.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195449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9°</a:t>
                      </a:r>
                      <a:endParaRPr kumimoji="0" lang="it-IT" altLang="it-IT" sz="16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Se il test è tarato male aumentare il numero dei soggetti è crudeltà mentale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6124541"/>
                  </a:ext>
                </a:extLst>
              </a:tr>
              <a:tr h="371475">
                <a:tc>
                  <a:txBody>
                    <a:bodyPr/>
                    <a:lstStyle>
                      <a:lvl1pPr marL="20638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20638" marR="0" lvl="0" indent="635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10°</a:t>
                      </a:r>
                      <a:endParaRPr kumimoji="0" lang="it-IT" alt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04775" indent="63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1pPr>
                      <a:lvl2pPr marL="742950" indent="-28575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2pPr>
                      <a:lvl3pPr marL="11430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3pPr>
                      <a:lvl4pPr marL="16002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Clr>
                          <a:srgbClr val="822433"/>
                        </a:buClr>
                        <a:buSzPct val="100000"/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4pPr>
                      <a:lvl5pPr marL="2057400" indent="-228600" defTabSz="457200">
                        <a:lnSpc>
                          <a:spcPts val="22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ts val="2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ヒラギノ角ゴ Pro W3" charset="-128"/>
                          <a:cs typeface="Franklin Gothic Book" panose="020B0503020102020204" pitchFamily="34" charset="0"/>
                        </a:defRPr>
                      </a:lvl9pPr>
                    </a:lstStyle>
                    <a:p>
                      <a:pPr marL="104775" marR="0" lvl="0" indent="63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MS PGothic" panose="020B0600070205080204" pitchFamily="34" charset="-128"/>
                        </a:rPr>
                        <a:t>In ogni test la gamma di difficoltà degli item deve essere più ampia possibile.</a:t>
                      </a:r>
                      <a:endParaRPr kumimoji="0" lang="it-IT" alt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748267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>
            <a:extLst>
              <a:ext uri="{FF2B5EF4-FFF2-40B4-BE49-F238E27FC236}">
                <a16:creationId xmlns="" xmlns:a16="http://schemas.microsoft.com/office/drawing/2014/main" id="{3094464C-484B-4BD0-A54C-2E609DF6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1114326"/>
            <a:ext cx="4371082" cy="346174"/>
          </a:xfrm>
          <a:solidFill>
            <a:srgbClr val="822433"/>
          </a:solidFill>
        </p:spPr>
        <p:txBody>
          <a:bodyPr/>
          <a:lstStyle/>
          <a:p>
            <a:pPr eaLnBrk="1" hangingPunct="1"/>
            <a:r>
              <a:rPr lang="it-IT" altLang="it-IT" sz="2000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per misurare ci vuole misura (Aldo Visalberghi)</a:t>
            </a:r>
          </a:p>
        </p:txBody>
      </p:sp>
      <p:sp>
        <p:nvSpPr>
          <p:cNvPr id="13314" name="Segnaposto numero diapositiva 3">
            <a:extLst>
              <a:ext uri="{FF2B5EF4-FFF2-40B4-BE49-F238E27FC236}">
                <a16:creationId xmlns="" xmlns:a16="http://schemas.microsoft.com/office/drawing/2014/main" id="{9E5298EB-3FE0-442D-B16C-9FD31BBE31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1821F9E4-4A27-4183-B3EA-BD8D23072690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3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536" name="Text Box 13">
            <a:extLst>
              <a:ext uri="{FF2B5EF4-FFF2-40B4-BE49-F238E27FC236}">
                <a16:creationId xmlns="" xmlns:a16="http://schemas.microsoft.com/office/drawing/2014/main" id="{CFAF36E9-9A96-4A3A-82B0-B8026AC0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1988840"/>
            <a:ext cx="6159500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22433"/>
              </a:buClr>
            </a:pP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La parola </a:t>
            </a:r>
            <a:r>
              <a:rPr lang="it-IT" altLang="it-IT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misura </a:t>
            </a: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ha due significati principali, che non sono scollegati come taluni aspetti della vita moderna potrebbero far temere.</a:t>
            </a:r>
          </a:p>
          <a:p>
            <a:pPr eaLnBrk="1" hangingPunct="1">
              <a:spcBef>
                <a:spcPct val="20000"/>
              </a:spcBef>
              <a:buClr>
                <a:srgbClr val="822433"/>
              </a:buClr>
            </a:pP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Non c’è nessuna ragione di fondo per cui la </a:t>
            </a:r>
            <a:r>
              <a:rPr lang="it-IT" altLang="it-IT" sz="1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La</a:t>
            </a: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misura intesa come operazione di conteggio o confronto non debba accompagnarsi alla misura intesa come abito di equilibrio e di discrezione.</a:t>
            </a:r>
          </a:p>
          <a:p>
            <a:pPr eaLnBrk="1" hangingPunct="1">
              <a:spcBef>
                <a:spcPct val="20000"/>
              </a:spcBef>
              <a:buClr>
                <a:srgbClr val="822433"/>
              </a:buClr>
            </a:pP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Si potrebbero fare, è vero, sottili analisi circa l’origine classica dei due significati ed il loro uso rinascimentale, ma non crediamo che i risultati sarebbero in contrasto con la semplice osservazione di buon senso che l’abito stesso del misurare, implicando l’attitudine a vedere un più ed un meno dove il giudizio affrettato scorge qualità assolute, è esso stesso un abito di riflessività, di moderazione e di prudenza.</a:t>
            </a:r>
          </a:p>
          <a:p>
            <a:pPr eaLnBrk="1" hangingPunct="1">
              <a:spcBef>
                <a:spcPct val="20000"/>
              </a:spcBef>
              <a:buClr>
                <a:srgbClr val="822433"/>
              </a:buClr>
            </a:pP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Come si spiega allora che la tendenza contemporanea a </a:t>
            </a:r>
            <a:r>
              <a:rPr lang="it-IT" altLang="it-IT" sz="1800" i="1" dirty="0">
                <a:solidFill>
                  <a:srgbClr val="002060"/>
                </a:solidFill>
                <a:latin typeface="Arial Narrow" panose="020B0606020202030204" pitchFamily="34" charset="0"/>
              </a:rPr>
              <a:t>misurare</a:t>
            </a:r>
            <a:r>
              <a:rPr lang="it-IT" altLang="it-IT" sz="1800" dirty="0">
                <a:solidFill>
                  <a:srgbClr val="002060"/>
                </a:solidFill>
                <a:latin typeface="Arial Narrow" panose="020B0606020202030204" pitchFamily="34" charset="0"/>
              </a:rPr>
              <a:t> tutto si accompagni spesso con atteggiamenti completamente opposti ?</a:t>
            </a:r>
          </a:p>
        </p:txBody>
      </p:sp>
      <p:pic>
        <p:nvPicPr>
          <p:cNvPr id="13316" name="Immagine 10">
            <a:extLst>
              <a:ext uri="{FF2B5EF4-FFF2-40B4-BE49-F238E27FC236}">
                <a16:creationId xmlns="" xmlns:a16="http://schemas.microsoft.com/office/drawing/2014/main" id="{C5CEEB85-3363-4360-8475-06C4A39C1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301750"/>
            <a:ext cx="1981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0">
            <a:extLst>
              <a:ext uri="{FF2B5EF4-FFF2-40B4-BE49-F238E27FC236}">
                <a16:creationId xmlns="" xmlns:a16="http://schemas.microsoft.com/office/drawing/2014/main" id="{8FA7875A-D600-42D2-A629-F83B1F4B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54000"/>
            <a:ext cx="6502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>
            <a:extLst>
              <a:ext uri="{FF2B5EF4-FFF2-40B4-BE49-F238E27FC236}">
                <a16:creationId xmlns="" xmlns:a16="http://schemas.microsoft.com/office/drawing/2014/main" id="{DD577DFD-68FA-4273-A867-33C16A7778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0DDE201D-625F-444A-A3C0-A6FC754B174C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4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363" name="Segnaposto testo 8">
            <a:extLst>
              <a:ext uri="{FF2B5EF4-FFF2-40B4-BE49-F238E27FC236}">
                <a16:creationId xmlns="" xmlns:a16="http://schemas.microsoft.com/office/drawing/2014/main" id="{253EDA9D-281E-44B7-801F-C3A77D772F7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584200" y="1557338"/>
            <a:ext cx="6299200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“La misurazione nasce dalla valutazione e nella valutazione confluisce”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(Visalberghi, 1955)</a:t>
            </a:r>
          </a:p>
          <a:p>
            <a:pPr marL="0" indent="0" eaLnBrk="1" hangingPunct="1"/>
            <a:endParaRPr lang="it-IT" altLang="it-IT" sz="2000" dirty="0">
              <a:solidFill>
                <a:srgbClr val="002060"/>
              </a:solidFill>
              <a:latin typeface="Arial Narrow" panose="020B0606020202030204" pitchFamily="34" charset="0"/>
              <a:cs typeface="Franklin Gothic Book" panose="020B0503020102020204" pitchFamily="34" charset="0"/>
            </a:endParaRP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Il processo di legare concetti astratti a indicatori empirici </a:t>
            </a:r>
          </a:p>
          <a:p>
            <a:pPr lvl="1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costruire un modello teorico</a:t>
            </a:r>
          </a:p>
          <a:p>
            <a:pPr lvl="1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definire le relazioni tra concetti e indicatori</a:t>
            </a:r>
          </a:p>
          <a:p>
            <a:pPr lvl="1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misurare gli indicatori</a:t>
            </a:r>
          </a:p>
          <a:p>
            <a:pPr lvl="1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verificare la distanza tra realtà e modello </a:t>
            </a:r>
          </a:p>
          <a:p>
            <a:pPr marL="0" indent="0" eaLnBrk="1" hangingPunct="1"/>
            <a:endParaRPr lang="it-IT" altLang="it-IT" sz="2000" dirty="0">
              <a:solidFill>
                <a:srgbClr val="002060"/>
              </a:solidFill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15364" name="Immagine 10">
            <a:extLst>
              <a:ext uri="{FF2B5EF4-FFF2-40B4-BE49-F238E27FC236}">
                <a16:creationId xmlns="" xmlns:a16="http://schemas.microsoft.com/office/drawing/2014/main" id="{06109AD1-BD58-4B51-B206-E32F61BA4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301750"/>
            <a:ext cx="1981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="" xmlns:a16="http://schemas.microsoft.com/office/drawing/2014/main" id="{F20360C8-6E40-402B-A8DF-7930C261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4775"/>
            <a:ext cx="8002588" cy="914400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Bradley Hand ITC TT-Bold"/>
                <a:cs typeface="Franklin Gothic Medium" panose="020B0603020102020204" pitchFamily="34" charset="0"/>
              </a:rPr>
              <a:t>il concetto di misura</a:t>
            </a:r>
          </a:p>
        </p:txBody>
      </p:sp>
      <p:sp>
        <p:nvSpPr>
          <p:cNvPr id="17410" name="Segnaposto numero diapositiva 3">
            <a:extLst>
              <a:ext uri="{FF2B5EF4-FFF2-40B4-BE49-F238E27FC236}">
                <a16:creationId xmlns="" xmlns:a16="http://schemas.microsoft.com/office/drawing/2014/main" id="{349D8ADC-5B06-4814-8D81-5B5BACD2DE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002060"/>
                </a:solidFill>
                <a:latin typeface="Franklin Gothic Book" panose="020B0503020102020204" pitchFamily="34" charset="0"/>
              </a:rPr>
              <a:t>Pagina </a:t>
            </a:r>
            <a:fld id="{60A033FA-3475-420F-9D61-3641EF71F61F}" type="slidenum">
              <a:rPr lang="it-IT" altLang="it-IT" sz="80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pPr/>
              <a:t>5</a:t>
            </a:fld>
            <a:endParaRPr lang="it-IT" altLang="it-IT" sz="80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27" name="Segnaposto testo 8">
            <a:extLst>
              <a:ext uri="{FF2B5EF4-FFF2-40B4-BE49-F238E27FC236}">
                <a16:creationId xmlns="" xmlns:a16="http://schemas.microsoft.com/office/drawing/2014/main" id="{40BFAAB0-2180-4EF3-859E-23023ED8A20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67544" y="1841963"/>
            <a:ext cx="5930900" cy="1060450"/>
          </a:xfrm>
          <a:prstGeom prst="rect">
            <a:avLst/>
          </a:prstGeom>
        </p:spPr>
        <p:txBody>
          <a:bodyPr/>
          <a:lstStyle/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in matematica: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la misura è una funzione che assegna un numero non negativo a taluni sottoinsiemi di un dato insieme</a:t>
            </a:r>
          </a:p>
          <a:p>
            <a:pPr marL="0" indent="0" eaLnBrk="1" hangingPunct="1"/>
            <a:endParaRPr lang="it-IT" altLang="it-IT" dirty="0">
              <a:solidFill>
                <a:srgbClr val="002060"/>
              </a:solidFill>
              <a:latin typeface="Franklin Gothic Book" panose="020B0503020102020204" pitchFamily="34" charset="0"/>
              <a:cs typeface="Franklin Gothic Book" panose="020B05030201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D49293E8-E6E1-4E63-BD61-C84FE1737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359150"/>
            <a:ext cx="2120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testo 8">
            <a:extLst>
              <a:ext uri="{FF2B5EF4-FFF2-40B4-BE49-F238E27FC236}">
                <a16:creationId xmlns="" xmlns:a16="http://schemas.microsoft.com/office/drawing/2014/main" id="{14E76029-3E03-430F-B727-E5461C59B984}"/>
              </a:ext>
            </a:extLst>
          </p:cNvPr>
          <p:cNvSpPr txBox="1">
            <a:spLocks/>
          </p:cNvSpPr>
          <p:nvPr/>
        </p:nvSpPr>
        <p:spPr bwMode="auto">
          <a:xfrm>
            <a:off x="2915816" y="4077072"/>
            <a:ext cx="6007100" cy="11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2000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in pratica: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822433"/>
              </a:buClr>
              <a:buFontTx/>
              <a:buChar char="•"/>
              <a:defRPr/>
            </a:pPr>
            <a:r>
              <a:rPr lang="it-IT" sz="2000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la bilancia è una “funzione” che assegna un numero tutt’altro che negativo a taluni soggetti</a:t>
            </a:r>
            <a:endParaRPr lang="it-IT" kern="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grpSp>
        <p:nvGrpSpPr>
          <p:cNvPr id="17414" name="Gruppo 15">
            <a:extLst>
              <a:ext uri="{FF2B5EF4-FFF2-40B4-BE49-F238E27FC236}">
                <a16:creationId xmlns="" xmlns:a16="http://schemas.microsoft.com/office/drawing/2014/main" id="{8FC9BA4C-C337-42AF-BD92-EEBB34222F91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1752600"/>
            <a:ext cx="2095500" cy="1676400"/>
            <a:chOff x="6750050" y="1752600"/>
            <a:chExt cx="2095500" cy="1676400"/>
          </a:xfrm>
        </p:grpSpPr>
        <p:pic>
          <p:nvPicPr>
            <p:cNvPr id="17415" name="Immagine 13">
              <a:extLst>
                <a:ext uri="{FF2B5EF4-FFF2-40B4-BE49-F238E27FC236}">
                  <a16:creationId xmlns="" xmlns:a16="http://schemas.microsoft.com/office/drawing/2014/main" id="{12CFBAA4-2E56-4A9F-8CFF-326A6117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050" y="1752600"/>
              <a:ext cx="20955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CasellaDiTesto 14">
              <a:extLst>
                <a:ext uri="{FF2B5EF4-FFF2-40B4-BE49-F238E27FC236}">
                  <a16:creationId xmlns="" xmlns:a16="http://schemas.microsoft.com/office/drawing/2014/main" id="{4D53DA33-D996-48A7-A1F9-B58262BEF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0" y="2108200"/>
              <a:ext cx="1130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r>
                <a:rPr lang="it-IT" altLang="it-IT">
                  <a:solidFill>
                    <a:srgbClr val="002060"/>
                  </a:solidFill>
                  <a:latin typeface="Handwriting - Dakota"/>
                </a:rPr>
                <a:t>y=f</a:t>
              </a:r>
              <a:r>
                <a:rPr lang="it-IT" altLang="it-IT" sz="1000">
                  <a:solidFill>
                    <a:srgbClr val="002060"/>
                  </a:solidFill>
                  <a:latin typeface="Handwriting - Dakota"/>
                </a:rPr>
                <a:t> </a:t>
              </a:r>
              <a:r>
                <a:rPr lang="it-IT" altLang="it-IT">
                  <a:solidFill>
                    <a:srgbClr val="002060"/>
                  </a:solidFill>
                  <a:latin typeface="Handwriting - Dakota"/>
                </a:rPr>
                <a:t>(x)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8490A77E-5532-4815-ABF6-D5A807A2279C}"/>
              </a:ext>
            </a:extLst>
          </p:cNvPr>
          <p:cNvSpPr/>
          <p:nvPr/>
        </p:nvSpPr>
        <p:spPr>
          <a:xfrm>
            <a:off x="539750" y="1056262"/>
            <a:ext cx="2422458" cy="461665"/>
          </a:xfrm>
          <a:prstGeom prst="rect">
            <a:avLst/>
          </a:prstGeom>
          <a:solidFill>
            <a:srgbClr val="822433"/>
          </a:solidFill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il concetto di misura</a:t>
            </a:r>
            <a:endParaRPr lang="it-IT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="" xmlns:a16="http://schemas.microsoft.com/office/drawing/2014/main" id="{2B11F9A7-570B-4F7F-A109-1B87A42F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28018"/>
            <a:ext cx="1770410" cy="420464"/>
          </a:xfrm>
          <a:solidFill>
            <a:srgbClr val="822433"/>
          </a:solidFill>
        </p:spPr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Cosa misurare</a:t>
            </a:r>
          </a:p>
        </p:txBody>
      </p:sp>
      <p:sp>
        <p:nvSpPr>
          <p:cNvPr id="19458" name="Segnaposto numero diapositiva 6">
            <a:extLst>
              <a:ext uri="{FF2B5EF4-FFF2-40B4-BE49-F238E27FC236}">
                <a16:creationId xmlns="" xmlns:a16="http://schemas.microsoft.com/office/drawing/2014/main" id="{7131C968-150C-4F36-9013-6534327D49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002060"/>
                </a:solidFill>
                <a:latin typeface="Arial Narrow" panose="020B0606020202030204" pitchFamily="34" charset="0"/>
              </a:rPr>
              <a:t>Pagina </a:t>
            </a:r>
            <a:fld id="{DF471A37-2478-4F05-B176-57F9019717A9}" type="slidenum">
              <a:rPr lang="it-IT" altLang="it-IT" sz="800" smtClean="0">
                <a:solidFill>
                  <a:srgbClr val="002060"/>
                </a:solidFill>
                <a:latin typeface="Arial Narrow" panose="020B0606020202030204" pitchFamily="34" charset="0"/>
              </a:rPr>
              <a:pPr/>
              <a:t>6</a:t>
            </a:fld>
            <a:endParaRPr lang="it-IT" altLang="it-IT" sz="80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9459" name="Segnaposto testo 8">
            <a:extLst>
              <a:ext uri="{FF2B5EF4-FFF2-40B4-BE49-F238E27FC236}">
                <a16:creationId xmlns="" xmlns:a16="http://schemas.microsoft.com/office/drawing/2014/main" id="{E91BA2C1-9508-44F6-80A4-7196370FA39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539552" y="2065139"/>
            <a:ext cx="5384800" cy="702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Non intendiamo misurare le caratteristiche fisiche, interne o esterne, di un soggetto</a:t>
            </a:r>
          </a:p>
        </p:txBody>
      </p:sp>
      <p:pic>
        <p:nvPicPr>
          <p:cNvPr id="19460" name="Immagine 9">
            <a:extLst>
              <a:ext uri="{FF2B5EF4-FFF2-40B4-BE49-F238E27FC236}">
                <a16:creationId xmlns="" xmlns:a16="http://schemas.microsoft.com/office/drawing/2014/main" id="{51FA82D6-A8A9-49FB-94C2-65B7B84A7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914400"/>
            <a:ext cx="2311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magine 10">
            <a:extLst>
              <a:ext uri="{FF2B5EF4-FFF2-40B4-BE49-F238E27FC236}">
                <a16:creationId xmlns="" xmlns:a16="http://schemas.microsoft.com/office/drawing/2014/main" id="{F128CD6E-5C30-4869-95A0-EB56A539E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257550"/>
            <a:ext cx="21717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testo 8">
            <a:extLst>
              <a:ext uri="{FF2B5EF4-FFF2-40B4-BE49-F238E27FC236}">
                <a16:creationId xmlns="" xmlns:a16="http://schemas.microsoft.com/office/drawing/2014/main" id="{A38448A9-B1CF-4FEB-B0DB-37E523D222C6}"/>
              </a:ext>
            </a:extLst>
          </p:cNvPr>
          <p:cNvSpPr txBox="1">
            <a:spLocks/>
          </p:cNvSpPr>
          <p:nvPr/>
        </p:nvSpPr>
        <p:spPr bwMode="auto">
          <a:xfrm>
            <a:off x="3441700" y="2984500"/>
            <a:ext cx="53848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Nel nostro mestiere misuriamo soprattutto </a:t>
            </a:r>
            <a:r>
              <a:rPr lang="it-IT" kern="0" dirty="0">
                <a:solidFill>
                  <a:srgbClr val="002060"/>
                </a:solidFill>
                <a:latin typeface="Arial Narrow" panose="020B0606020202030204" pitchFamily="34" charset="0"/>
              </a:rPr>
              <a:t>i cosiddetti </a:t>
            </a:r>
            <a:r>
              <a:rPr lang="it-IT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tratti latenti </a:t>
            </a:r>
            <a:r>
              <a:rPr lang="it-IT" kern="0" dirty="0">
                <a:solidFill>
                  <a:srgbClr val="002060"/>
                </a:solidFill>
                <a:latin typeface="Arial Narrow" panose="020B0606020202030204" pitchFamily="34" charset="0"/>
              </a:rPr>
              <a:t>come</a:t>
            </a:r>
            <a:endParaRPr lang="it-IT" kern="0" dirty="0">
              <a:solidFill>
                <a:srgbClr val="002060"/>
              </a:solidFill>
              <a:latin typeface="Arial Narrow" panose="020B0606020202030204" pitchFamily="34" charset="0"/>
              <a:ea typeface="+mn-ea"/>
            </a:endParaRPr>
          </a:p>
          <a:p>
            <a:pPr marL="355600" indent="533400" eaLnBrk="1" hangingPunct="1">
              <a:spcBef>
                <a:spcPct val="20000"/>
              </a:spcBef>
              <a:buClr>
                <a:srgbClr val="822433"/>
              </a:buClr>
              <a:buFont typeface="Wingdings" charset="2"/>
              <a:buChar char="²"/>
              <a:defRPr/>
            </a:pPr>
            <a:r>
              <a:rPr lang="it-IT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la conoscenza</a:t>
            </a:r>
          </a:p>
          <a:p>
            <a:pPr marL="355600" indent="533400" eaLnBrk="1" hangingPunct="1">
              <a:spcBef>
                <a:spcPct val="20000"/>
              </a:spcBef>
              <a:buClr>
                <a:srgbClr val="822433"/>
              </a:buClr>
              <a:buFont typeface="Wingdings" charset="2"/>
              <a:buChar char="²"/>
              <a:defRPr/>
            </a:pPr>
            <a:r>
              <a:rPr lang="it-IT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l’apprendimento</a:t>
            </a:r>
          </a:p>
          <a:p>
            <a:pPr marL="355600" indent="533400" eaLnBrk="1" hangingPunct="1">
              <a:spcBef>
                <a:spcPct val="20000"/>
              </a:spcBef>
              <a:buClr>
                <a:srgbClr val="822433"/>
              </a:buClr>
              <a:buFont typeface="Wingdings" charset="2"/>
              <a:buChar char="²"/>
              <a:defRPr/>
            </a:pPr>
            <a:r>
              <a:rPr lang="it-IT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la competenza</a:t>
            </a:r>
          </a:p>
          <a:p>
            <a:pPr marL="355600" indent="533400" eaLnBrk="1" hangingPunct="1">
              <a:spcBef>
                <a:spcPct val="20000"/>
              </a:spcBef>
              <a:buClr>
                <a:srgbClr val="822433"/>
              </a:buClr>
              <a:buFont typeface="Wingdings" charset="2"/>
              <a:buChar char="²"/>
              <a:defRPr/>
            </a:pPr>
            <a:r>
              <a:rPr lang="it-IT" kern="0" dirty="0" err="1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…</a:t>
            </a:r>
            <a:endParaRPr lang="it-IT" kern="0" dirty="0">
              <a:solidFill>
                <a:srgbClr val="002060"/>
              </a:solidFill>
              <a:latin typeface="Arial Narrow" panose="020B0606020202030204" pitchFamily="34" charset="0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generalmente definiti abilità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="" xmlns:a16="http://schemas.microsoft.com/office/drawing/2014/main" id="{7AC2F326-ABC2-4663-85AA-2F92323B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6" y="1050205"/>
            <a:ext cx="1750219" cy="371475"/>
          </a:xfrm>
          <a:solidFill>
            <a:srgbClr val="822433"/>
          </a:solidFill>
        </p:spPr>
        <p:txBody>
          <a:bodyPr/>
          <a:lstStyle/>
          <a:p>
            <a:r>
              <a:rPr lang="it-IT" altLang="it-IT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come misurare</a:t>
            </a:r>
          </a:p>
        </p:txBody>
      </p:sp>
      <p:sp>
        <p:nvSpPr>
          <p:cNvPr id="21506" name="Segnaposto numero diapositiva 6">
            <a:extLst>
              <a:ext uri="{FF2B5EF4-FFF2-40B4-BE49-F238E27FC236}">
                <a16:creationId xmlns="" xmlns:a16="http://schemas.microsoft.com/office/drawing/2014/main" id="{A5816BF8-BCBA-49DB-BE0C-64C538FD9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10304" y="7462366"/>
            <a:ext cx="609600" cy="2143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002060"/>
                </a:solidFill>
                <a:latin typeface="Arial Narrow" panose="020B0606020202030204" pitchFamily="34" charset="0"/>
              </a:rPr>
              <a:t>Pagina </a:t>
            </a:r>
            <a:fld id="{E669F3E8-8F07-4BA3-AB46-ED504A8EA89F}" type="slidenum">
              <a:rPr lang="it-IT" altLang="it-IT" sz="800" smtClean="0">
                <a:solidFill>
                  <a:srgbClr val="002060"/>
                </a:solidFill>
                <a:latin typeface="Arial Narrow" panose="020B0606020202030204" pitchFamily="34" charset="0"/>
              </a:rPr>
              <a:pPr/>
              <a:t>7</a:t>
            </a:fld>
            <a:endParaRPr lang="it-IT" altLang="it-IT" sz="80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Segnaposto testo 2">
            <a:extLst>
              <a:ext uri="{FF2B5EF4-FFF2-40B4-BE49-F238E27FC236}">
                <a16:creationId xmlns="" xmlns:a16="http://schemas.microsoft.com/office/drawing/2014/main" id="{D5B04FD1-DF40-4C2C-AD82-5865373BB5E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5016" y="2312516"/>
            <a:ext cx="7883525" cy="479425"/>
          </a:xfrm>
          <a:prstGeom prst="rect">
            <a:avLst/>
          </a:prstGeom>
        </p:spPr>
        <p:txBody>
          <a:bodyPr/>
          <a:lstStyle/>
          <a:p>
            <a:pPr marL="0" indent="0"/>
            <a:r>
              <a:rPr lang="it-IT" altLang="it-IT" b="1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dicotomico</a:t>
            </a:r>
            <a:r>
              <a:rPr lang="it-IT" altLang="it-IT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: le risposte sono giuste o sbagliate (</a:t>
            </a:r>
            <a:r>
              <a:rPr lang="it-IT" altLang="it-IT" dirty="0" err="1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tertium</a:t>
            </a:r>
            <a:r>
              <a:rPr lang="it-IT" altLang="it-IT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 non </a:t>
            </a:r>
            <a:r>
              <a:rPr lang="it-IT" altLang="it-IT" dirty="0" err="1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datur</a:t>
            </a:r>
            <a:r>
              <a:rPr lang="it-IT" altLang="it-IT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) 1 o 0</a:t>
            </a:r>
          </a:p>
        </p:txBody>
      </p:sp>
      <p:graphicFrame>
        <p:nvGraphicFramePr>
          <p:cNvPr id="11" name="Tabella 10">
            <a:extLst>
              <a:ext uri="{FF2B5EF4-FFF2-40B4-BE49-F238E27FC236}">
                <a16:creationId xmlns="" xmlns:a16="http://schemas.microsoft.com/office/drawing/2014/main" id="{5D987655-F4FA-4E4E-8495-4385BA0B6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4319290"/>
              </p:ext>
            </p:extLst>
          </p:nvPr>
        </p:nvGraphicFramePr>
        <p:xfrm>
          <a:off x="495065" y="2844181"/>
          <a:ext cx="579531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8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5001">
                <a:tc>
                  <a:txBody>
                    <a:bodyPr/>
                    <a:lstStyle/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sz="1600" spc="20" dirty="0">
                          <a:solidFill>
                            <a:srgbClr val="800000"/>
                          </a:solidFill>
                        </a:rPr>
                        <a:t>ESEMPIO</a:t>
                      </a:r>
                    </a:p>
                  </a:txBody>
                  <a:tcPr vert="vert27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Quanti furono i re dell’antica Roma ?</a:t>
                      </a:r>
                    </a:p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a. ☐</a:t>
                      </a: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 7</a:t>
                      </a:r>
                    </a:p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b. ☐</a:t>
                      </a: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 5</a:t>
                      </a:r>
                    </a:p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c. ☐</a:t>
                      </a: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Segnaposto testo 2">
            <a:extLst>
              <a:ext uri="{FF2B5EF4-FFF2-40B4-BE49-F238E27FC236}">
                <a16:creationId xmlns="" xmlns:a16="http://schemas.microsoft.com/office/drawing/2014/main" id="{DF8700B0-2B6A-4BDF-9286-69192C4E7AAC}"/>
              </a:ext>
            </a:extLst>
          </p:cNvPr>
          <p:cNvSpPr txBox="1">
            <a:spLocks/>
          </p:cNvSpPr>
          <p:nvPr/>
        </p:nvSpPr>
        <p:spPr bwMode="auto">
          <a:xfrm>
            <a:off x="365918" y="4292717"/>
            <a:ext cx="841216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822433"/>
              </a:buClr>
              <a:defRPr/>
            </a:pPr>
            <a:r>
              <a:rPr lang="it-IT" sz="1600" b="1" kern="0" dirty="0" err="1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politomico</a:t>
            </a:r>
            <a:r>
              <a:rPr lang="it-IT" sz="1600" kern="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</a:rPr>
              <a:t>: le risposte hanno una gamma di valori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="" xmlns:a16="http://schemas.microsoft.com/office/drawing/2014/main" id="{FBC02A9A-481B-4D95-8D77-8C0F55464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5133974"/>
              </p:ext>
            </p:extLst>
          </p:nvPr>
        </p:nvGraphicFramePr>
        <p:xfrm>
          <a:off x="450171" y="4713088"/>
          <a:ext cx="6142905" cy="132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4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1837">
                <a:tc>
                  <a:txBody>
                    <a:bodyPr/>
                    <a:lstStyle/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sz="1600" dirty="0">
                          <a:solidFill>
                            <a:srgbClr val="800000"/>
                          </a:solidFill>
                        </a:rPr>
                        <a:t>ESEMPIO</a:t>
                      </a:r>
                    </a:p>
                  </a:txBody>
                  <a:tcPr vert="vert270"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Quanti furono i re dell’antica Roma ?</a:t>
                      </a:r>
                    </a:p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a. ☐</a:t>
                      </a: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 7</a:t>
                      </a:r>
                    </a:p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b. ☐</a:t>
                      </a: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 5</a:t>
                      </a:r>
                    </a:p>
                    <a:p>
                      <a:pPr indent="12700">
                        <a:buNone/>
                        <a:tabLst>
                          <a:tab pos="1257300" algn="l"/>
                          <a:tab pos="2603500" algn="l"/>
                        </a:tabLst>
                      </a:pPr>
                      <a:r>
                        <a:rPr lang="it-IT" dirty="0">
                          <a:solidFill>
                            <a:srgbClr val="80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c. ☐</a:t>
                      </a:r>
                      <a:r>
                        <a:rPr lang="it-IT" dirty="0">
                          <a:solidFill>
                            <a:srgbClr val="800000"/>
                          </a:solidFill>
                        </a:rPr>
                        <a:t> 0, Roma fu sempre una repubblica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CD51D061-1EB8-4C8C-BC05-3BC22FB1B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04" y="2357466"/>
            <a:ext cx="2222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1BFAD0FD-0EA2-4A46-93F5-A58B9C99A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00" y="4421716"/>
            <a:ext cx="16891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testo 2">
            <a:extLst>
              <a:ext uri="{FF2B5EF4-FFF2-40B4-BE49-F238E27FC236}">
                <a16:creationId xmlns="" xmlns:a16="http://schemas.microsoft.com/office/drawing/2014/main" id="{5A6B168A-1497-4A36-A441-41C5D6908D9A}"/>
              </a:ext>
            </a:extLst>
          </p:cNvPr>
          <p:cNvSpPr txBox="1">
            <a:spLocks/>
          </p:cNvSpPr>
          <p:nvPr/>
        </p:nvSpPr>
        <p:spPr>
          <a:xfrm>
            <a:off x="446208" y="1424453"/>
            <a:ext cx="7883525" cy="479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79425" indent="-28575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638300" indent="-3048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20955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5527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0099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43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15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t-IT" altLang="it-IT" b="1" kern="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E misuriamo facendo domande o osservando prodotti (prove scritte, relazioni, ecc.)</a:t>
            </a:r>
            <a:endParaRPr lang="it-IT" altLang="it-IT" kern="0" dirty="0">
              <a:solidFill>
                <a:srgbClr val="002060"/>
              </a:solidFill>
              <a:latin typeface="Arial Narrow" panose="020B0606020202030204" pitchFamily="34" charset="0"/>
              <a:cs typeface="Franklin Gothic Book" panose="020B0503020102020204" pitchFamily="34" charset="0"/>
            </a:endParaRPr>
          </a:p>
        </p:txBody>
      </p:sp>
      <p:sp>
        <p:nvSpPr>
          <p:cNvPr id="16" name="Segnaposto testo 2">
            <a:extLst>
              <a:ext uri="{FF2B5EF4-FFF2-40B4-BE49-F238E27FC236}">
                <a16:creationId xmlns="" xmlns:a16="http://schemas.microsoft.com/office/drawing/2014/main" id="{0B152CE4-7340-4BBF-A2E5-8D66A0C0B337}"/>
              </a:ext>
            </a:extLst>
          </p:cNvPr>
          <p:cNvSpPr txBox="1">
            <a:spLocks/>
          </p:cNvSpPr>
          <p:nvPr/>
        </p:nvSpPr>
        <p:spPr>
          <a:xfrm>
            <a:off x="477615" y="1844824"/>
            <a:ext cx="7883525" cy="479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79425" indent="-28575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638300" indent="-3048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20955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5527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0099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43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15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t-IT" altLang="it-IT" b="1" kern="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Le risposte possono essere considerate in modi diversi</a:t>
            </a:r>
            <a:endParaRPr lang="it-IT" altLang="it-IT" kern="0" dirty="0">
              <a:solidFill>
                <a:srgbClr val="002060"/>
              </a:solidFill>
              <a:latin typeface="Arial Narrow" panose="020B0606020202030204" pitchFamily="34" charset="0"/>
              <a:cs typeface="Franklin Gothic Book" panose="020B0503020102020204" pitchFamily="34" charset="0"/>
            </a:endParaRPr>
          </a:p>
        </p:txBody>
      </p:sp>
      <p:sp>
        <p:nvSpPr>
          <p:cNvPr id="17" name="Segnaposto testo 2">
            <a:extLst>
              <a:ext uri="{FF2B5EF4-FFF2-40B4-BE49-F238E27FC236}">
                <a16:creationId xmlns="" xmlns:a16="http://schemas.microsoft.com/office/drawing/2014/main" id="{C15C443A-979C-4A4F-A805-42F4FC99228E}"/>
              </a:ext>
            </a:extLst>
          </p:cNvPr>
          <p:cNvSpPr txBox="1">
            <a:spLocks/>
          </p:cNvSpPr>
          <p:nvPr/>
        </p:nvSpPr>
        <p:spPr>
          <a:xfrm>
            <a:off x="446207" y="6124129"/>
            <a:ext cx="7883525" cy="479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79425" indent="-28575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1638300" indent="-3048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20955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2552700" indent="-266700" algn="l" rtl="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30099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671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243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1500" indent="-266700" algn="l" rtl="0" fontAlgn="base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it-IT" altLang="it-IT" b="1" kern="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Parleremo ora di come analizzare le risposte di prove strutturate</a:t>
            </a:r>
            <a:endParaRPr lang="it-IT" altLang="it-IT" kern="0" dirty="0">
              <a:solidFill>
                <a:srgbClr val="002060"/>
              </a:solidFill>
              <a:latin typeface="Arial Narrow" panose="020B0606020202030204" pitchFamily="34" charset="0"/>
              <a:cs typeface="Franklin Gothic Book" panose="020B05030201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2" grpId="0"/>
      <p:bldP spid="10" grpId="0" build="p"/>
      <p:bldP spid="16" grpId="0" build="p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7FD7F2B3-E365-49EF-82E3-137AE6603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687638"/>
            <a:ext cx="12573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C2D5557-79E3-489D-B470-5A590D607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316038"/>
            <a:ext cx="22479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olo 1">
            <a:extLst>
              <a:ext uri="{FF2B5EF4-FFF2-40B4-BE49-F238E27FC236}">
                <a16:creationId xmlns="" xmlns:a16="http://schemas.microsoft.com/office/drawing/2014/main" id="{58801B9B-CE45-456B-AEF9-A45277AB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52736"/>
            <a:ext cx="4563293" cy="416967"/>
          </a:xfrm>
          <a:solidFill>
            <a:srgbClr val="822433"/>
          </a:solidFill>
        </p:spPr>
        <p:txBody>
          <a:bodyPr/>
          <a:lstStyle/>
          <a:p>
            <a:pPr eaLnBrk="1" hangingPunct="1"/>
            <a:r>
              <a:rPr lang="it-IT" altLang="it-IT" sz="2000" u="sng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Teoria classica dei test (</a:t>
            </a:r>
            <a:r>
              <a:rPr lang="it-IT" altLang="it-IT" sz="2000" u="sng" dirty="0" err="1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classic</a:t>
            </a:r>
            <a:r>
              <a:rPr lang="it-IT" altLang="it-IT" sz="2000" u="sng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 test </a:t>
            </a:r>
            <a:r>
              <a:rPr lang="it-IT" altLang="it-IT" sz="2000" u="sng" dirty="0" err="1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theory</a:t>
            </a:r>
            <a:r>
              <a:rPr lang="it-IT" altLang="it-IT" sz="2000" u="sng" dirty="0">
                <a:solidFill>
                  <a:schemeClr val="bg1"/>
                </a:solidFill>
                <a:latin typeface="Arial Narrow" panose="020B0606020202030204" pitchFamily="34" charset="0"/>
                <a:cs typeface="Franklin Gothic Medium" panose="020B0603020102020204" pitchFamily="34" charset="0"/>
              </a:rPr>
              <a:t> - CTT)</a:t>
            </a:r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="" xmlns:a16="http://schemas.microsoft.com/office/drawing/2014/main" id="{E509BB27-F685-4A1E-91F0-472AC5C0C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75C2B36C-6A18-41F8-B64D-220714BE1A04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8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27" name="Segnaposto testo 8">
            <a:extLst>
              <a:ext uri="{FF2B5EF4-FFF2-40B4-BE49-F238E27FC236}">
                <a16:creationId xmlns="" xmlns:a16="http://schemas.microsoft.com/office/drawing/2014/main" id="{3FB23462-1FC1-4220-BF93-39C7168B280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 bwMode="auto">
          <a:xfrm>
            <a:off x="539552" y="2586038"/>
            <a:ext cx="5508625" cy="2859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nasce intorno al 1920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il focus è sulla valutazione dei punteggi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fornisce una serie di indicatore di qualità del test</a:t>
            </a:r>
          </a:p>
          <a:p>
            <a:pPr lvl="1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indice di facilità</a:t>
            </a:r>
          </a:p>
          <a:p>
            <a:pPr lvl="1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punto biseriale</a:t>
            </a:r>
          </a:p>
          <a:p>
            <a:pPr lvl="1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alfa di </a:t>
            </a:r>
            <a:r>
              <a:rPr lang="it-IT" altLang="it-IT" sz="2000" dirty="0" err="1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Cronbach</a:t>
            </a:r>
            <a:endParaRPr lang="it-IT" altLang="it-IT" sz="2000" dirty="0">
              <a:solidFill>
                <a:srgbClr val="002060"/>
              </a:solidFill>
              <a:latin typeface="Arial Narrow" panose="020B0606020202030204" pitchFamily="34" charset="0"/>
              <a:cs typeface="Franklin Gothic Book" panose="020B0503020102020204" pitchFamily="34" charset="0"/>
            </a:endParaRP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Standardizzazione dei risultati</a:t>
            </a:r>
          </a:p>
          <a:p>
            <a:pPr marL="0" indent="0" eaLnBrk="1" hangingPunct="1"/>
            <a:r>
              <a:rPr lang="it-IT" alt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Franklin Gothic Book" panose="020B0503020102020204" pitchFamily="34" charset="0"/>
              </a:rPr>
              <a:t>Ampiezza del campione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8FCAACC5-6129-40F1-A4E8-88B49B07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35375"/>
            <a:ext cx="18224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olo 1">
            <a:extLst>
              <a:ext uri="{FF2B5EF4-FFF2-40B4-BE49-F238E27FC236}">
                <a16:creationId xmlns="" xmlns:a16="http://schemas.microsoft.com/office/drawing/2014/main" id="{A4EC3BE5-6A15-41AA-A0D9-255C262C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981075"/>
            <a:ext cx="8002588" cy="469900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Bradley Hand ITC TT-Bold"/>
                <a:cs typeface="Franklin Gothic Medium" panose="020B0603020102020204" pitchFamily="34" charset="0"/>
              </a:rPr>
              <a:t>Esempio di teoria dei test classica</a:t>
            </a:r>
          </a:p>
        </p:txBody>
      </p:sp>
      <p:sp>
        <p:nvSpPr>
          <p:cNvPr id="25603" name="Segnaposto numero diapositiva 3">
            <a:extLst>
              <a:ext uri="{FF2B5EF4-FFF2-40B4-BE49-F238E27FC236}">
                <a16:creationId xmlns="" xmlns:a16="http://schemas.microsoft.com/office/drawing/2014/main" id="{7156AA71-EAEC-4149-99E4-12B7EA241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it-IT" altLang="it-IT" sz="800">
                <a:solidFill>
                  <a:srgbClr val="FFFFFF"/>
                </a:solidFill>
                <a:latin typeface="Franklin Gothic Book" panose="020B0503020102020204" pitchFamily="34" charset="0"/>
              </a:rPr>
              <a:t>Pagina </a:t>
            </a:r>
            <a:fld id="{90197EB4-7954-41C5-8441-6FA73366B405}" type="slidenum">
              <a:rPr lang="it-IT" altLang="it-IT" sz="800" smtClean="0">
                <a:solidFill>
                  <a:srgbClr val="FFFFFF"/>
                </a:solidFill>
                <a:latin typeface="Franklin Gothic Book" panose="020B0503020102020204" pitchFamily="34" charset="0"/>
              </a:rPr>
              <a:pPr/>
              <a:t>9</a:t>
            </a:fld>
            <a:endParaRPr lang="it-IT" altLang="it-IT" sz="80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9" name="Tabella 8">
            <a:extLst>
              <a:ext uri="{FF2B5EF4-FFF2-40B4-BE49-F238E27FC236}">
                <a16:creationId xmlns="" xmlns:a16="http://schemas.microsoft.com/office/drawing/2014/main" id="{685FF281-7E4A-4F38-BAC9-288E9DB5377A}"/>
              </a:ext>
            </a:extLst>
          </p:cNvPr>
          <p:cNvGraphicFramePr>
            <a:graphicFrameLocks noGrp="1"/>
          </p:cNvGraphicFramePr>
          <p:nvPr/>
        </p:nvGraphicFramePr>
        <p:xfrm>
          <a:off x="615950" y="1673225"/>
          <a:ext cx="3416296" cy="1917700"/>
        </p:xfrm>
        <a:graphic>
          <a:graphicData uri="http://schemas.openxmlformats.org/drawingml/2006/table">
            <a:tbl>
              <a:tblPr/>
              <a:tblGrid>
                <a:gridCol w="1479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9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908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latin typeface="Arial"/>
                        </a:rPr>
                        <a:t>Chiave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latin typeface="Arial"/>
                        </a:rPr>
                        <a:t>D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latin typeface="Arial"/>
                        </a:rPr>
                        <a:t>C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latin typeface="Arial"/>
                        </a:rPr>
                        <a:t>D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30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ALESSANDRA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</a:rPr>
                        <a:t>B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ALFIO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ALFONSO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BARBARA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</a:rPr>
                        <a:t>B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</a:rPr>
                        <a:t>B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BEATRICE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BELINDA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</a:rPr>
                        <a:t>B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</a:rPr>
                        <a:t>C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</a:rPr>
                        <a:t>D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CARLA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DORINA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</a:rPr>
                        <a:t>D</a:t>
                      </a:r>
                      <a:endParaRPr lang="it-IT" sz="10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ELENA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C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DD0806"/>
                          </a:solidFill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="" xmlns:a16="http://schemas.microsoft.com/office/drawing/2014/main" id="{5B1B0F13-5DC9-4CFB-A6B1-C4E9604216D1}"/>
              </a:ext>
            </a:extLst>
          </p:cNvPr>
          <p:cNvGraphicFramePr>
            <a:graphicFrameLocks noGrp="1"/>
          </p:cNvGraphicFramePr>
          <p:nvPr/>
        </p:nvGraphicFramePr>
        <p:xfrm>
          <a:off x="4197350" y="1501775"/>
          <a:ext cx="4597400" cy="20447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Nome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Punteggi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ALESSANDRA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ALFIO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ALFONSO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BARBARA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BEATRICE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BELINDA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CARLA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DORINA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ELENA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/>
                          <a:cs typeface="Arial"/>
                        </a:rPr>
                        <a:t>1</a:t>
                      </a:r>
                      <a:endParaRPr lang="it-IT" sz="1000" b="0" i="0" u="none" strike="noStrike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="" xmlns:a16="http://schemas.microsoft.com/office/drawing/2014/main" id="{6794AFDD-0262-45C7-99F0-0EEB8B9AD8D1}"/>
              </a:ext>
            </a:extLst>
          </p:cNvPr>
          <p:cNvGraphicFramePr>
            <a:graphicFrameLocks noGrp="1"/>
          </p:cNvGraphicFramePr>
          <p:nvPr/>
        </p:nvGraphicFramePr>
        <p:xfrm>
          <a:off x="527050" y="5151438"/>
          <a:ext cx="4571996" cy="990600"/>
        </p:xfrm>
        <a:graphic>
          <a:graphicData uri="http://schemas.openxmlformats.org/drawingml/2006/table">
            <a:tbl>
              <a:tblPr/>
              <a:tblGrid>
                <a:gridCol w="415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latin typeface="Arial Narrow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 Narrow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it-IT" sz="1000" b="1" i="0" u="none" strike="noStrike">
                        <a:latin typeface="Arial Narrow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 Narrow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latin typeface="Arial Narrow"/>
                        </a:rPr>
                        <a:t>B</a:t>
                      </a:r>
                      <a:endParaRPr lang="it-IT" sz="1000" b="1" i="0" u="none" strike="noStrike" dirty="0">
                        <a:latin typeface="Arial Narrow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22433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44,4%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55,6%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33,3%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66,7%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22433"/>
                          </a:solidFill>
                          <a:latin typeface="Arial"/>
                        </a:rPr>
                        <a:t>B</a:t>
                      </a:r>
                      <a:endParaRPr lang="it-IT" sz="1000" b="1" i="0" u="none" strike="noStrike" dirty="0">
                        <a:solidFill>
                          <a:srgbClr val="822433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33,3%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66,7%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66,7%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22433"/>
                          </a:solidFill>
                          <a:latin typeface="Arial"/>
                        </a:rPr>
                        <a:t>C</a:t>
                      </a:r>
                      <a:endParaRPr lang="it-IT" sz="1000" b="1" i="0" u="none" strike="noStrike" dirty="0">
                        <a:solidFill>
                          <a:srgbClr val="822433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44,4%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33,3%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88,9%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22433"/>
                          </a:solidFill>
                          <a:latin typeface="Arial"/>
                        </a:rPr>
                        <a:t>D</a:t>
                      </a:r>
                      <a:endParaRPr lang="it-IT" sz="1000" b="1" i="0" u="none" strike="noStrike" dirty="0">
                        <a:solidFill>
                          <a:srgbClr val="822433"/>
                        </a:solidFill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DD0806"/>
                          </a:solidFill>
                          <a:latin typeface="Arial"/>
                        </a:rPr>
                        <a:t>77,8%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44,4%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DD0806"/>
                          </a:solidFill>
                          <a:latin typeface="Arial"/>
                        </a:rPr>
                        <a:t>66,7%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22,2%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11,1%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="" xmlns:a16="http://schemas.microsoft.com/office/drawing/2014/main" id="{DC721AE7-2399-498E-B2BA-4AC565E5E6BD}"/>
              </a:ext>
            </a:extLst>
          </p:cNvPr>
          <p:cNvGraphicFramePr>
            <a:graphicFrameLocks noGrp="1"/>
          </p:cNvGraphicFramePr>
          <p:nvPr/>
        </p:nvGraphicFramePr>
        <p:xfrm>
          <a:off x="5568950" y="3957638"/>
          <a:ext cx="3225800" cy="2235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i="0" u="none" strike="noStrike" dirty="0">
                          <a:solidFill>
                            <a:srgbClr val="900000"/>
                          </a:solidFill>
                          <a:latin typeface="Arial Narrow"/>
                        </a:rPr>
                        <a:t>ITEM N.</a:t>
                      </a:r>
                    </a:p>
                  </a:txBody>
                  <a:tcPr marL="12700" marR="12700" marT="12700" marB="0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i="0" u="none" strike="noStrike" dirty="0">
                          <a:solidFill>
                            <a:srgbClr val="900000"/>
                          </a:solidFill>
                          <a:latin typeface="Arial Narrow"/>
                        </a:rPr>
                        <a:t>Media punteggi </a:t>
                      </a:r>
                      <a:r>
                        <a:rPr lang="it-IT" sz="1000" b="1" i="0" u="none" strike="noStrike" dirty="0" err="1">
                          <a:solidFill>
                            <a:srgbClr val="900000"/>
                          </a:solidFill>
                          <a:latin typeface="Arial Narrow"/>
                        </a:rPr>
                        <a:t>sogg</a:t>
                      </a:r>
                      <a:r>
                        <a:rPr lang="it-IT" sz="1000" b="1" i="0" u="none" strike="noStrike" dirty="0">
                          <a:solidFill>
                            <a:srgbClr val="900000"/>
                          </a:solidFill>
                          <a:latin typeface="Arial Narrow"/>
                        </a:rPr>
                        <a:t>. Risp. Ok 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i="0" u="none" strike="noStrike" dirty="0" err="1">
                          <a:solidFill>
                            <a:srgbClr val="900000"/>
                          </a:solidFill>
                          <a:latin typeface="Arial Narrow"/>
                        </a:rPr>
                        <a:t>P</a:t>
                      </a:r>
                      <a:r>
                        <a:rPr lang="it-IT" sz="1000" b="1" i="0" u="none" strike="noStrike" dirty="0">
                          <a:solidFill>
                            <a:srgbClr val="900000"/>
                          </a:solidFill>
                          <a:latin typeface="Arial Narrow"/>
                        </a:rPr>
                        <a:t> (Facilità = </a:t>
                      </a:r>
                      <a:r>
                        <a:rPr lang="it-IT" sz="1000" b="1" i="0" u="none" strike="noStrike" dirty="0" err="1">
                          <a:solidFill>
                            <a:srgbClr val="900000"/>
                          </a:solidFill>
                          <a:latin typeface="Arial Narrow"/>
                        </a:rPr>
                        <a:t>Risp</a:t>
                      </a:r>
                      <a:r>
                        <a:rPr lang="it-IT" sz="1000" b="1" i="0" u="none" strike="noStrike" dirty="0">
                          <a:solidFill>
                            <a:srgbClr val="900000"/>
                          </a:solidFill>
                          <a:latin typeface="Arial Narrow"/>
                        </a:rPr>
                        <a:t> ok su </a:t>
                      </a:r>
                      <a:r>
                        <a:rPr lang="it-IT" sz="1000" b="1" i="0" u="none" strike="noStrike" dirty="0" err="1">
                          <a:solidFill>
                            <a:srgbClr val="900000"/>
                          </a:solidFill>
                          <a:latin typeface="Arial Narrow"/>
                        </a:rPr>
                        <a:t>Risp</a:t>
                      </a:r>
                      <a:r>
                        <a:rPr lang="it-IT" sz="1000" b="1" i="0" u="none" strike="noStrike" dirty="0">
                          <a:solidFill>
                            <a:srgbClr val="900000"/>
                          </a:solidFill>
                          <a:latin typeface="Arial Narrow"/>
                        </a:rPr>
                        <a:t> tot)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i="0" u="none" strike="noStrike" dirty="0">
                          <a:solidFill>
                            <a:srgbClr val="900000"/>
                          </a:solidFill>
                          <a:latin typeface="Arial Narrow"/>
                        </a:rPr>
                        <a:t>Punto</a:t>
                      </a:r>
                    </a:p>
                    <a:p>
                      <a:pPr algn="ctr" fontAlgn="t"/>
                      <a:r>
                        <a:rPr lang="it-IT" sz="1000" b="1" i="0" u="none" strike="noStrike" dirty="0" err="1">
                          <a:solidFill>
                            <a:srgbClr val="900000"/>
                          </a:solidFill>
                          <a:latin typeface="Arial Narrow"/>
                        </a:rPr>
                        <a:t>Biseriale</a:t>
                      </a:r>
                      <a:endParaRPr lang="it-IT" sz="1000" b="1" i="0" u="none" strike="noStrike" dirty="0">
                        <a:solidFill>
                          <a:srgbClr val="900000"/>
                        </a:solidFill>
                        <a:latin typeface="Arial Narrow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00000"/>
                          </a:solidFill>
                          <a:latin typeface="Arial Narrow"/>
                        </a:rPr>
                        <a:t>1</a:t>
                      </a:r>
                      <a:endParaRPr lang="it-IT" sz="1000" b="1" i="0" u="none" strike="noStrike" dirty="0">
                        <a:solidFill>
                          <a:srgbClr val="800000"/>
                        </a:solidFill>
                        <a:latin typeface="Arial Narrow"/>
                      </a:endParaRP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 5,86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0,778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0,62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5,75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0,444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0,25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6,50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0,222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0,36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 6,33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 0,333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0,41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00000"/>
                          </a:solidFill>
                          <a:latin typeface="Arial Narrow"/>
                        </a:rPr>
                        <a:t>5</a:t>
                      </a:r>
                      <a:endParaRPr lang="it-IT" sz="1000" b="1" i="0" u="none" strike="noStrike" dirty="0">
                        <a:solidFill>
                          <a:srgbClr val="800000"/>
                        </a:solidFill>
                        <a:latin typeface="Arial Narrow"/>
                      </a:endParaRP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6,67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 0,333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0,53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00000"/>
                          </a:solidFill>
                          <a:latin typeface="Arial Narrow"/>
                        </a:rPr>
                        <a:t>6</a:t>
                      </a:r>
                      <a:endParaRPr lang="it-IT" sz="1000" b="1" i="0" u="none" strike="noStrike" dirty="0">
                        <a:solidFill>
                          <a:srgbClr val="800000"/>
                        </a:solidFill>
                        <a:latin typeface="Arial Narrow"/>
                      </a:endParaRP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6,00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 0,667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0,57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00000"/>
                          </a:solidFill>
                          <a:latin typeface="Arial Narrow"/>
                        </a:rPr>
                        <a:t>7</a:t>
                      </a:r>
                      <a:endParaRPr lang="it-IT" sz="1000" b="1" i="0" u="none" strike="noStrike" dirty="0">
                        <a:solidFill>
                          <a:srgbClr val="800000"/>
                        </a:solidFill>
                        <a:latin typeface="Arial Narrow"/>
                      </a:endParaRP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4,50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0,222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-0,20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00000"/>
                          </a:solidFill>
                          <a:latin typeface="Arial Narrow"/>
                        </a:rPr>
                        <a:t>8</a:t>
                      </a:r>
                      <a:endParaRPr lang="it-IT" sz="1000" b="1" i="0" u="none" strike="noStrike" dirty="0">
                        <a:solidFill>
                          <a:srgbClr val="800000"/>
                        </a:solidFill>
                        <a:latin typeface="Arial Narrow"/>
                      </a:endParaRP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6,00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0,667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0,57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err="1">
                          <a:solidFill>
                            <a:srgbClr val="800000"/>
                          </a:solidFill>
                          <a:latin typeface="Arial Narrow"/>
                        </a:rPr>
                        <a:t>9</a:t>
                      </a:r>
                      <a:endParaRPr lang="it-IT" sz="1000" b="1" i="0" u="none" strike="noStrike" dirty="0">
                        <a:solidFill>
                          <a:srgbClr val="800000"/>
                        </a:solidFill>
                        <a:latin typeface="Arial Narrow"/>
                      </a:endParaRP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5,25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0,889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0,04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12700" marR="12700" marT="12700" marB="0" anchor="b">
                    <a:lnL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6,00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800000"/>
                          </a:solidFill>
                          <a:latin typeface="Arial Narrow"/>
                        </a:rPr>
                        <a:t> 0,667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800000"/>
                          </a:solidFill>
                          <a:latin typeface="Arial Narrow"/>
                        </a:rPr>
                        <a:t>0,57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25400" cap="flat" cmpd="dbl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2" name="Connettore 1 11">
            <a:extLst>
              <a:ext uri="{FF2B5EF4-FFF2-40B4-BE49-F238E27FC236}">
                <a16:creationId xmlns="" xmlns:a16="http://schemas.microsoft.com/office/drawing/2014/main" id="{70EFFA01-C732-4F13-97A5-E4E416AEEE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3888" y="3635375"/>
            <a:ext cx="8196262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619ADFE7-BA1A-4EAC-8AE3-1F2EB6E3A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316538"/>
            <a:ext cx="3556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1F696806-6F2D-4AF7-A95D-C47E65F2B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6344" y="5517356"/>
            <a:ext cx="15128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A732D280-58D7-4946-AEA2-AEA28371C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0044" y="5530056"/>
            <a:ext cx="15128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ce996ad75a6a3f33d699d2c256f99499ab2c29"/>
</p:tagLst>
</file>

<file path=ppt/theme/theme1.xml><?xml version="1.0" encoding="utf-8"?>
<a:theme xmlns:a="http://schemas.openxmlformats.org/drawingml/2006/main" name="Presentazione vuo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396E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3363"/>
      </a:accent6>
      <a:hlink>
        <a:srgbClr val="0086CF"/>
      </a:hlink>
      <a:folHlink>
        <a:srgbClr val="5DD1CF"/>
      </a:folHlink>
    </a:clrScheme>
    <a:fontScheme name="Presentazione vuota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</TotalTime>
  <Words>3049</Words>
  <Application>Microsoft Office PowerPoint</Application>
  <PresentationFormat>Presentazione su schermo (4:3)</PresentationFormat>
  <Paragraphs>1832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Presentazione vuota</vt:lpstr>
      <vt:lpstr>Pedagogia Sperimentale  Pietro Lucisano</vt:lpstr>
      <vt:lpstr>scopo della presentazione</vt:lpstr>
      <vt:lpstr>per misurare ci vuole misura (Aldo Visalberghi)</vt:lpstr>
      <vt:lpstr>Diapositiva 4</vt:lpstr>
      <vt:lpstr>il concetto di misura</vt:lpstr>
      <vt:lpstr>Cosa misurare</vt:lpstr>
      <vt:lpstr>come misurare</vt:lpstr>
      <vt:lpstr>Teoria classica dei test (classic test theory - CTT)</vt:lpstr>
      <vt:lpstr>Esempio di teoria dei test classica</vt:lpstr>
      <vt:lpstr>Diapositiva 10</vt:lpstr>
      <vt:lpstr>Diapositiva 11</vt:lpstr>
      <vt:lpstr>Diapositiva 12</vt:lpstr>
      <vt:lpstr>Esempio CTT</vt:lpstr>
      <vt:lpstr>Diapositiva 14</vt:lpstr>
      <vt:lpstr>Item Response Theory (IRT)</vt:lpstr>
      <vt:lpstr>introduciamo la difficoltà =risposte sbagliate / risposte corrette</vt:lpstr>
      <vt:lpstr>la curva caratteristica di un item (Item Characteristic Curve)</vt:lpstr>
      <vt:lpstr>esempio di analisi basata su Rasch</vt:lpstr>
      <vt:lpstr>Curve caratteristiche degli item</vt:lpstr>
      <vt:lpstr>esempio di analisi basata su Rasch</vt:lpstr>
      <vt:lpstr>la calibrazione delle abilità</vt:lpstr>
      <vt:lpstr>differenti misurazioni</vt:lpstr>
      <vt:lpstr>Esempio da test Invalsi (prova Italiano II primaria – AS. 2009 – 2010)</vt:lpstr>
      <vt:lpstr>Decalogo per misurare con misura</vt:lpstr>
    </vt:vector>
  </TitlesOfParts>
  <Company>Fermenti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Unitelma Sapienza</dc:title>
  <dc:creator>Cristiana Pagnottelli</dc:creator>
  <cp:lastModifiedBy>pilududu</cp:lastModifiedBy>
  <cp:revision>140</cp:revision>
  <cp:lastPrinted>2012-10-15T10:35:53Z</cp:lastPrinted>
  <dcterms:created xsi:type="dcterms:W3CDTF">2007-08-30T13:32:27Z</dcterms:created>
  <dcterms:modified xsi:type="dcterms:W3CDTF">2018-03-26T17:40:18Z</dcterms:modified>
</cp:coreProperties>
</file>