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83" r:id="rId10"/>
    <p:sldId id="265" r:id="rId11"/>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EAD"/>
    <a:srgbClr val="5AD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5" autoAdjust="0"/>
    <p:restoredTop sz="96157" autoAdjust="0"/>
  </p:normalViewPr>
  <p:slideViewPr>
    <p:cSldViewPr snapToGrid="0">
      <p:cViewPr varScale="1">
        <p:scale>
          <a:sx n="78" d="100"/>
          <a:sy n="78" d="100"/>
        </p:scale>
        <p:origin x="9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1D422AB-57B0-41DD-9D4C-BE7C9A1B13C3}" type="datetimeFigureOut">
              <a:rPr lang="it-IT" smtClean="0"/>
              <a:t>06/04/2024</a:t>
            </a:fld>
            <a:endParaRPr lang="it-IT"/>
          </a:p>
        </p:txBody>
      </p:sp>
      <p:sp>
        <p:nvSpPr>
          <p:cNvPr id="4" name="Segnaposto immagine diapositiva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90792C1-1ED0-4449-A404-E27025B4AE30}" type="slidenum">
              <a:rPr lang="it-IT" smtClean="0"/>
              <a:t>‹N›</a:t>
            </a:fld>
            <a:endParaRPr lang="it-IT"/>
          </a:p>
        </p:txBody>
      </p:sp>
    </p:spTree>
    <p:extLst>
      <p:ext uri="{BB962C8B-B14F-4D97-AF65-F5344CB8AC3E}">
        <p14:creationId xmlns:p14="http://schemas.microsoft.com/office/powerpoint/2010/main" val="28609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9700" y="768350"/>
            <a:ext cx="6819900" cy="3836988"/>
          </a:xfrm>
        </p:spPr>
      </p:sp>
      <p:sp>
        <p:nvSpPr>
          <p:cNvPr id="3" name="Segnaposto note 2"/>
          <p:cNvSpPr>
            <a:spLocks noGrp="1"/>
          </p:cNvSpPr>
          <p:nvPr>
            <p:ph type="body" idx="1"/>
          </p:nvPr>
        </p:nvSpPr>
        <p:spPr/>
        <p:txBody>
          <a:bodyPr/>
          <a:lstStyle/>
          <a:p>
            <a:r>
              <a:rPr lang="it-IT"/>
              <a:t>Arseniuro di gallio</a:t>
            </a:r>
          </a:p>
          <a:p>
            <a:r>
              <a:rPr lang="it-IT"/>
              <a:t>Fosfuro di gallio</a:t>
            </a:r>
          </a:p>
        </p:txBody>
      </p:sp>
      <p:sp>
        <p:nvSpPr>
          <p:cNvPr id="4" name="Segnaposto numero diapositiva 3"/>
          <p:cNvSpPr>
            <a:spLocks noGrp="1"/>
          </p:cNvSpPr>
          <p:nvPr>
            <p:ph type="sldNum" sz="quarter" idx="10"/>
          </p:nvPr>
        </p:nvSpPr>
        <p:spPr/>
        <p:txBody>
          <a:bodyPr/>
          <a:lstStyle/>
          <a:p>
            <a:fld id="{090792C1-1ED0-4449-A404-E27025B4AE30}" type="slidenum">
              <a:rPr lang="it-IT" smtClean="0"/>
              <a:t>1</a:t>
            </a:fld>
            <a:endParaRPr lang="it-IT"/>
          </a:p>
        </p:txBody>
      </p:sp>
    </p:spTree>
    <p:extLst>
      <p:ext uri="{BB962C8B-B14F-4D97-AF65-F5344CB8AC3E}">
        <p14:creationId xmlns:p14="http://schemas.microsoft.com/office/powerpoint/2010/main" val="305351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05C8D2B6-7D37-45AC-990E-1ED27952F4DA}" type="datetimeFigureOut">
              <a:rPr lang="en-US" smtClean="0"/>
              <a:t>4/6/2024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406404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05C8D2B6-7D37-45AC-990E-1ED27952F4DA}" type="datetimeFigureOut">
              <a:rPr lang="en-US" smtClean="0"/>
              <a:t>4/6/2024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278222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1"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05C8D2B6-7D37-45AC-990E-1ED27952F4DA}" type="datetimeFigureOut">
              <a:rPr lang="en-US" smtClean="0"/>
              <a:t>4/6/2024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64602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05C8D2B6-7D37-45AC-990E-1ED27952F4DA}" type="datetimeFigureOut">
              <a:rPr lang="en-US" smtClean="0"/>
              <a:t>4/6/2024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27463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5C8D2B6-7D37-45AC-990E-1ED27952F4DA}" type="datetimeFigureOut">
              <a:rPr lang="en-US" smtClean="0"/>
              <a:t>4/6/2024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77052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05C8D2B6-7D37-45AC-990E-1ED27952F4DA}" type="datetimeFigureOut">
              <a:rPr lang="en-US" smtClean="0"/>
              <a:t>4/6/2024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286040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05C8D2B6-7D37-45AC-990E-1ED27952F4DA}" type="datetimeFigureOut">
              <a:rPr lang="en-US" smtClean="0"/>
              <a:t>4/6/2024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49197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05C8D2B6-7D37-45AC-990E-1ED27952F4DA}" type="datetimeFigureOut">
              <a:rPr lang="en-US" smtClean="0"/>
              <a:t>4/6/2024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318517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5C8D2B6-7D37-45AC-990E-1ED27952F4DA}" type="datetimeFigureOut">
              <a:rPr lang="en-US" smtClean="0"/>
              <a:t>4/6/2024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248862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5C8D2B6-7D37-45AC-990E-1ED27952F4DA}" type="datetimeFigureOut">
              <a:rPr lang="en-US" smtClean="0"/>
              <a:t>4/6/2024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148049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5C8D2B6-7D37-45AC-990E-1ED27952F4DA}" type="datetimeFigureOut">
              <a:rPr lang="en-US" smtClean="0"/>
              <a:t>4/6/2024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393BE05-4C53-4F1D-8A62-91365E0DB9F2}" type="slidenum">
              <a:rPr lang="en-US" smtClean="0"/>
              <a:t>‹N›</a:t>
            </a:fld>
            <a:endParaRPr lang="en-US"/>
          </a:p>
        </p:txBody>
      </p:sp>
    </p:spTree>
    <p:extLst>
      <p:ext uri="{BB962C8B-B14F-4D97-AF65-F5344CB8AC3E}">
        <p14:creationId xmlns:p14="http://schemas.microsoft.com/office/powerpoint/2010/main" val="162199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8D2B6-7D37-45AC-990E-1ED27952F4DA}" type="datetimeFigureOut">
              <a:rPr lang="en-US" smtClean="0"/>
              <a:t>4/6/2024</a:t>
            </a:fld>
            <a:endParaRPr lang="en-US"/>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3BE05-4C53-4F1D-8A62-91365E0DB9F2}" type="slidenum">
              <a:rPr lang="en-US" smtClean="0"/>
              <a:t>‹N›</a:t>
            </a:fld>
            <a:endParaRPr lang="en-US"/>
          </a:p>
        </p:txBody>
      </p:sp>
    </p:spTree>
    <p:extLst>
      <p:ext uri="{BB962C8B-B14F-4D97-AF65-F5344CB8AC3E}">
        <p14:creationId xmlns:p14="http://schemas.microsoft.com/office/powerpoint/2010/main" val="336804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 Id="rId9"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image" Target="../media/image33.png"/><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32.png"/><Relationship Id="rId5" Type="http://schemas.openxmlformats.org/officeDocument/2006/relationships/image" Target="../media/image27.wmf"/><Relationship Id="rId10" Type="http://schemas.openxmlformats.org/officeDocument/2006/relationships/image" Target="../media/image31.png"/><Relationship Id="rId4" Type="http://schemas.openxmlformats.org/officeDocument/2006/relationships/oleObject" Target="../embeddings/oleObject7.bin"/><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73141" y="147022"/>
            <a:ext cx="4447651" cy="461665"/>
          </a:xfrm>
          <a:prstGeom prst="rect">
            <a:avLst/>
          </a:prstGeom>
          <a:noFill/>
        </p:spPr>
        <p:txBody>
          <a:bodyPr wrap="square" rtlCol="0">
            <a:spAutoFit/>
          </a:bodyPr>
          <a:lstStyle/>
          <a:p>
            <a:r>
              <a:rPr lang="en-US" sz="2400" b="1" dirty="0">
                <a:solidFill>
                  <a:srgbClr val="0070C0"/>
                </a:solidFill>
              </a:rPr>
              <a:t>Numerical &amp; </a:t>
            </a:r>
            <a:r>
              <a:rPr lang="en-US" sz="2400" b="1">
                <a:solidFill>
                  <a:srgbClr val="0070C0"/>
                </a:solidFill>
              </a:rPr>
              <a:t>Digital instruments</a:t>
            </a:r>
            <a:endParaRPr lang="en-US" sz="2400" b="1" dirty="0">
              <a:solidFill>
                <a:srgbClr val="0070C0"/>
              </a:solidFill>
            </a:endParaRPr>
          </a:p>
        </p:txBody>
      </p:sp>
      <p:sp>
        <p:nvSpPr>
          <p:cNvPr id="5" name="CasellaDiTesto 4"/>
          <p:cNvSpPr txBox="1"/>
          <p:nvPr/>
        </p:nvSpPr>
        <p:spPr>
          <a:xfrm>
            <a:off x="96680" y="789708"/>
            <a:ext cx="11998640" cy="400110"/>
          </a:xfrm>
          <a:prstGeom prst="rect">
            <a:avLst/>
          </a:prstGeom>
          <a:noFill/>
        </p:spPr>
        <p:txBody>
          <a:bodyPr wrap="square" rtlCol="0">
            <a:spAutoFit/>
          </a:bodyPr>
          <a:lstStyle/>
          <a:p>
            <a:pPr algn="ctr"/>
            <a:r>
              <a:rPr lang="en-US" sz="2000" i="1" dirty="0"/>
              <a:t>Numerical</a:t>
            </a:r>
            <a:r>
              <a:rPr lang="en-US" sz="2000" dirty="0"/>
              <a:t> (and </a:t>
            </a:r>
            <a:r>
              <a:rPr lang="en-US" sz="2000" b="1" i="1" dirty="0"/>
              <a:t>digital</a:t>
            </a:r>
            <a:r>
              <a:rPr lang="en-US" sz="2000" dirty="0"/>
              <a:t>) </a:t>
            </a:r>
            <a:r>
              <a:rPr lang="en-US" sz="2000" i="1" dirty="0"/>
              <a:t>instruments</a:t>
            </a:r>
            <a:r>
              <a:rPr lang="en-US" sz="2000" dirty="0"/>
              <a:t> display </a:t>
            </a:r>
            <a:r>
              <a:rPr lang="en-US" sz="2000"/>
              <a:t>the </a:t>
            </a:r>
            <a:r>
              <a:rPr lang="en-US" sz="2000" i="1"/>
              <a:t>measurement</a:t>
            </a:r>
            <a:r>
              <a:rPr lang="en-US" sz="2000"/>
              <a:t> </a:t>
            </a:r>
            <a:r>
              <a:rPr lang="en-US" sz="2000" dirty="0"/>
              <a:t>information directly with </a:t>
            </a:r>
            <a:r>
              <a:rPr lang="en-US" sz="2000" i="1" dirty="0"/>
              <a:t>numbers</a:t>
            </a:r>
            <a:r>
              <a:rPr lang="en-US" sz="2000" dirty="0"/>
              <a:t> in </a:t>
            </a:r>
            <a:r>
              <a:rPr lang="en-US" sz="2000" b="1" i="1" dirty="0"/>
              <a:t>digit format !</a:t>
            </a:r>
          </a:p>
        </p:txBody>
      </p:sp>
      <p:pic>
        <p:nvPicPr>
          <p:cNvPr id="18" name="Immagine 17"/>
          <p:cNvPicPr>
            <a:picLocks noChangeAspect="1"/>
          </p:cNvPicPr>
          <p:nvPr/>
        </p:nvPicPr>
        <p:blipFill>
          <a:blip r:embed="rId3"/>
          <a:stretch>
            <a:fillRect/>
          </a:stretch>
        </p:blipFill>
        <p:spPr>
          <a:xfrm>
            <a:off x="142561" y="1189818"/>
            <a:ext cx="7528240" cy="1115188"/>
          </a:xfrm>
          <a:prstGeom prst="rect">
            <a:avLst/>
          </a:prstGeom>
        </p:spPr>
      </p:pic>
      <p:sp>
        <p:nvSpPr>
          <p:cNvPr id="19" name="CasellaDiTesto 18"/>
          <p:cNvSpPr txBox="1"/>
          <p:nvPr/>
        </p:nvSpPr>
        <p:spPr>
          <a:xfrm>
            <a:off x="8261509" y="1286834"/>
            <a:ext cx="3300495" cy="1091068"/>
          </a:xfrm>
          <a:prstGeom prst="rect">
            <a:avLst/>
          </a:prstGeom>
          <a:noFill/>
        </p:spPr>
        <p:txBody>
          <a:bodyPr wrap="square" rtlCol="0">
            <a:spAutoFit/>
          </a:bodyPr>
          <a:lstStyle/>
          <a:p>
            <a:pPr>
              <a:lnSpc>
                <a:spcPct val="110000"/>
              </a:lnSpc>
            </a:pPr>
            <a:r>
              <a:rPr lang="en-US" sz="2000" dirty="0"/>
              <a:t>No mechanical indicator; </a:t>
            </a:r>
          </a:p>
          <a:p>
            <a:pPr>
              <a:lnSpc>
                <a:spcPct val="110000"/>
              </a:lnSpc>
            </a:pPr>
            <a:r>
              <a:rPr lang="en-US" sz="2000" dirty="0"/>
              <a:t>No indication delay;  </a:t>
            </a:r>
          </a:p>
          <a:p>
            <a:pPr>
              <a:lnSpc>
                <a:spcPct val="110000"/>
              </a:lnSpc>
            </a:pPr>
            <a:r>
              <a:rPr lang="en-US" sz="2000" dirty="0"/>
              <a:t>No reading errors; …</a:t>
            </a:r>
          </a:p>
        </p:txBody>
      </p:sp>
      <p:sp>
        <p:nvSpPr>
          <p:cNvPr id="21" name="CasellaDiTesto 20"/>
          <p:cNvSpPr txBox="1"/>
          <p:nvPr/>
        </p:nvSpPr>
        <p:spPr>
          <a:xfrm>
            <a:off x="368037" y="2415230"/>
            <a:ext cx="11104293" cy="1862048"/>
          </a:xfrm>
          <a:prstGeom prst="rect">
            <a:avLst/>
          </a:prstGeom>
          <a:noFill/>
        </p:spPr>
        <p:txBody>
          <a:bodyPr wrap="square" rtlCol="0">
            <a:spAutoFit/>
          </a:bodyPr>
          <a:lstStyle/>
          <a:p>
            <a:pPr algn="just">
              <a:lnSpc>
                <a:spcPct val="110000"/>
              </a:lnSpc>
              <a:spcAft>
                <a:spcPts val="300"/>
              </a:spcAft>
            </a:pPr>
            <a:r>
              <a:rPr lang="en-US" sz="2000" dirty="0"/>
              <a:t>The first numerical indicators were </a:t>
            </a:r>
            <a:r>
              <a:rPr lang="en-US" sz="2000" b="1" i="1" dirty="0"/>
              <a:t>Light Emitting Diodes</a:t>
            </a:r>
            <a:r>
              <a:rPr lang="en-US" sz="2000" dirty="0"/>
              <a:t> (</a:t>
            </a:r>
            <a:r>
              <a:rPr lang="en-US" sz="2000" b="1" i="1"/>
              <a:t>LED</a:t>
            </a:r>
            <a:r>
              <a:rPr lang="en-US" sz="2000"/>
              <a:t>):  a semiconductor light source that emits light when current flows through it. </a:t>
            </a:r>
          </a:p>
          <a:p>
            <a:pPr algn="just">
              <a:lnSpc>
                <a:spcPct val="110000"/>
              </a:lnSpc>
              <a:spcAft>
                <a:spcPts val="300"/>
              </a:spcAft>
            </a:pPr>
            <a:r>
              <a:rPr lang="en-US" sz="2000"/>
              <a:t>Made </a:t>
            </a:r>
            <a:r>
              <a:rPr lang="en-US" sz="2000" dirty="0"/>
              <a:t>of </a:t>
            </a:r>
            <a:r>
              <a:rPr lang="en-US" sz="2000" i="1" dirty="0"/>
              <a:t>gallium arsenide</a:t>
            </a:r>
            <a:r>
              <a:rPr lang="en-US" sz="2000" dirty="0"/>
              <a:t> (</a:t>
            </a:r>
            <a:r>
              <a:rPr lang="en-US" sz="2000" dirty="0" err="1"/>
              <a:t>GaS</a:t>
            </a:r>
            <a:r>
              <a:rPr lang="en-US" sz="2000" dirty="0"/>
              <a:t>) and </a:t>
            </a:r>
            <a:r>
              <a:rPr lang="en-US" sz="2000" i="1" dirty="0"/>
              <a:t>gallium phosphide</a:t>
            </a:r>
            <a:r>
              <a:rPr lang="en-US" sz="2000" dirty="0"/>
              <a:t> (</a:t>
            </a:r>
            <a:r>
              <a:rPr lang="en-US" sz="2000" dirty="0" err="1"/>
              <a:t>GaP</a:t>
            </a:r>
            <a:r>
              <a:rPr lang="en-US" sz="2000" dirty="0"/>
              <a:t>) PN junctions directly polarized !</a:t>
            </a:r>
          </a:p>
          <a:p>
            <a:pPr algn="just">
              <a:lnSpc>
                <a:spcPct val="110000"/>
              </a:lnSpc>
              <a:spcAft>
                <a:spcPts val="300"/>
              </a:spcAft>
            </a:pPr>
            <a:r>
              <a:rPr lang="en-US" sz="2000" dirty="0"/>
              <a:t>They use current and, therefore, they heat up … they were highly miniaturized … </a:t>
            </a:r>
            <a:r>
              <a:rPr lang="en-US" sz="2000" u="sng" dirty="0"/>
              <a:t>each diode is one of the </a:t>
            </a:r>
            <a:r>
              <a:rPr lang="en-US" sz="2000" b="1" u="sng" dirty="0"/>
              <a:t>seven</a:t>
            </a:r>
            <a:r>
              <a:rPr lang="en-US" sz="2000" u="sng" dirty="0"/>
              <a:t> light emitting bar</a:t>
            </a:r>
            <a:r>
              <a:rPr lang="en-US" sz="2000" dirty="0"/>
              <a:t> !</a:t>
            </a:r>
          </a:p>
        </p:txBody>
      </p:sp>
      <p:sp>
        <p:nvSpPr>
          <p:cNvPr id="10" name="Rettangolo 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10" name="Picture 2" descr="Risultati immagini per led diode"/>
          <p:cNvPicPr>
            <a:picLocks noChangeAspect="1" noChangeArrowheads="1"/>
          </p:cNvPicPr>
          <p:nvPr/>
        </p:nvPicPr>
        <p:blipFill rotWithShape="1">
          <a:blip r:embed="rId4">
            <a:extLst>
              <a:ext uri="{28A0092B-C50C-407E-A947-70E740481C1C}">
                <a14:useLocalDpi xmlns:a14="http://schemas.microsoft.com/office/drawing/2010/main" val="0"/>
              </a:ext>
            </a:extLst>
          </a:blip>
          <a:srcRect l="51591" t="5588" r="4457" b="55206"/>
          <a:stretch/>
        </p:blipFill>
        <p:spPr bwMode="auto">
          <a:xfrm>
            <a:off x="5253141" y="5096933"/>
            <a:ext cx="1791283" cy="150053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www.imagesco.com/articles/photovoltaic/ledW.jpg"/>
          <p:cNvPicPr>
            <a:picLocks noChangeAspect="1" noChangeArrowheads="1"/>
          </p:cNvPicPr>
          <p:nvPr/>
        </p:nvPicPr>
        <p:blipFill rotWithShape="1">
          <a:blip r:embed="rId5">
            <a:extLst>
              <a:ext uri="{28A0092B-C50C-407E-A947-70E740481C1C}">
                <a14:useLocalDpi xmlns:a14="http://schemas.microsoft.com/office/drawing/2010/main" val="0"/>
              </a:ext>
            </a:extLst>
          </a:blip>
          <a:srcRect t="11244" r="26004"/>
          <a:stretch/>
        </p:blipFill>
        <p:spPr bwMode="auto">
          <a:xfrm>
            <a:off x="368037" y="4338863"/>
            <a:ext cx="3194627" cy="2426344"/>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219" t="29407" r="16927" b="48518"/>
          <a:stretch/>
        </p:blipFill>
        <p:spPr bwMode="auto">
          <a:xfrm>
            <a:off x="3847414" y="4237265"/>
            <a:ext cx="1439333" cy="126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descr="https://sc02.alicdn.com/kf/UT8k6zFXGRaXXagOFbXF/moving-led-display-bo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8733" y="4651503"/>
            <a:ext cx="3885499" cy="172389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2 2"/>
          <p:cNvCxnSpPr/>
          <p:nvPr/>
        </p:nvCxnSpPr>
        <p:spPr>
          <a:xfrm>
            <a:off x="3181350" y="4076700"/>
            <a:ext cx="925830" cy="36957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8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34448" y="136297"/>
            <a:ext cx="4879913" cy="461665"/>
          </a:xfrm>
          <a:prstGeom prst="rect">
            <a:avLst/>
          </a:prstGeom>
          <a:noFill/>
        </p:spPr>
        <p:txBody>
          <a:bodyPr wrap="square" rtlCol="0">
            <a:spAutoFit/>
          </a:bodyPr>
          <a:lstStyle/>
          <a:p>
            <a:r>
              <a:rPr lang="en-US" sz="2400" b="1" dirty="0">
                <a:solidFill>
                  <a:srgbClr val="0070C0"/>
                </a:solidFill>
              </a:rPr>
              <a:t>Time and Frequency Measurement:</a:t>
            </a:r>
          </a:p>
        </p:txBody>
      </p:sp>
      <p:sp>
        <p:nvSpPr>
          <p:cNvPr id="3" name="CasellaDiTesto 2"/>
          <p:cNvSpPr txBox="1"/>
          <p:nvPr/>
        </p:nvSpPr>
        <p:spPr>
          <a:xfrm>
            <a:off x="321904" y="746189"/>
            <a:ext cx="5327782" cy="2123658"/>
          </a:xfrm>
          <a:prstGeom prst="rect">
            <a:avLst/>
          </a:prstGeom>
          <a:noFill/>
        </p:spPr>
        <p:txBody>
          <a:bodyPr wrap="square" rtlCol="0">
            <a:spAutoFit/>
          </a:bodyPr>
          <a:lstStyle/>
          <a:p>
            <a:pPr algn="just">
              <a:lnSpc>
                <a:spcPct val="110000"/>
              </a:lnSpc>
            </a:pPr>
            <a:r>
              <a:rPr lang="en-US" sz="2000" dirty="0"/>
              <a:t>If we connect to the </a:t>
            </a:r>
            <a:r>
              <a:rPr lang="en-US" sz="2000" i="1" dirty="0"/>
              <a:t>BCD </a:t>
            </a:r>
            <a:r>
              <a:rPr lang="en-US" sz="2000" i="1"/>
              <a:t>counter</a:t>
            </a:r>
            <a:r>
              <a:rPr lang="en-US" sz="2000"/>
              <a:t> </a:t>
            </a:r>
          </a:p>
          <a:p>
            <a:pPr marL="266700" indent="-179388" algn="just">
              <a:lnSpc>
                <a:spcPct val="110000"/>
              </a:lnSpc>
              <a:buSzPct val="80000"/>
              <a:buFont typeface="Arial" panose="020B0604020202020204" pitchFamily="34" charset="0"/>
              <a:buChar char="•"/>
            </a:pPr>
            <a:r>
              <a:rPr lang="en-US" sz="2000"/>
              <a:t> an </a:t>
            </a:r>
            <a:r>
              <a:rPr lang="en-US" sz="2000" u="sng" dirty="0"/>
              <a:t>electronic gate</a:t>
            </a:r>
            <a:r>
              <a:rPr lang="en-US" sz="2000"/>
              <a:t>, </a:t>
            </a:r>
          </a:p>
          <a:p>
            <a:pPr marL="266700" indent="-179388" algn="just">
              <a:lnSpc>
                <a:spcPct val="110000"/>
              </a:lnSpc>
              <a:buSzPct val="80000"/>
              <a:buFont typeface="Arial" panose="020B0604020202020204" pitchFamily="34" charset="0"/>
              <a:buChar char="•"/>
            </a:pPr>
            <a:r>
              <a:rPr lang="en-US" sz="2000"/>
              <a:t> a </a:t>
            </a:r>
            <a:r>
              <a:rPr lang="en-US" sz="2000" u="sng" dirty="0"/>
              <a:t>quartz clock</a:t>
            </a:r>
            <a:r>
              <a:rPr lang="en-US" sz="2000"/>
              <a:t>, </a:t>
            </a:r>
          </a:p>
          <a:p>
            <a:pPr marL="266700" indent="-179388" algn="just">
              <a:lnSpc>
                <a:spcPct val="110000"/>
              </a:lnSpc>
              <a:buSzPct val="80000"/>
              <a:buFont typeface="Arial" panose="020B0604020202020204" pitchFamily="34" charset="0"/>
              <a:buChar char="•"/>
            </a:pPr>
            <a:r>
              <a:rPr lang="en-US" sz="2000"/>
              <a:t> an </a:t>
            </a:r>
            <a:r>
              <a:rPr lang="en-US" sz="2000" u="sng" dirty="0"/>
              <a:t>event input amplifier with a </a:t>
            </a:r>
            <a:r>
              <a:rPr lang="en-US" sz="2000" u="sng"/>
              <a:t>gate control</a:t>
            </a:r>
            <a:r>
              <a:rPr lang="en-US" sz="2000"/>
              <a:t> </a:t>
            </a:r>
          </a:p>
          <a:p>
            <a:pPr algn="just">
              <a:lnSpc>
                <a:spcPct val="110000"/>
              </a:lnSpc>
            </a:pPr>
            <a:r>
              <a:rPr lang="en-US" sz="2000"/>
              <a:t>we </a:t>
            </a:r>
            <a:r>
              <a:rPr lang="en-US" sz="2000" dirty="0"/>
              <a:t>can measure with </a:t>
            </a:r>
            <a:r>
              <a:rPr lang="en-US" sz="2000" i="1" dirty="0">
                <a:solidFill>
                  <a:srgbClr val="FF0000"/>
                </a:solidFill>
              </a:rPr>
              <a:t>high resolution</a:t>
            </a:r>
            <a:r>
              <a:rPr lang="en-US" sz="2000" dirty="0">
                <a:solidFill>
                  <a:srgbClr val="FF0000"/>
                </a:solidFill>
              </a:rPr>
              <a:t> </a:t>
            </a:r>
            <a:r>
              <a:rPr lang="en-US" sz="2000" dirty="0"/>
              <a:t>the time between two events: </a:t>
            </a:r>
          </a:p>
        </p:txBody>
      </p:sp>
      <p:sp>
        <p:nvSpPr>
          <p:cNvPr id="4" name="CasellaDiTesto 3"/>
          <p:cNvSpPr txBox="1"/>
          <p:nvPr/>
        </p:nvSpPr>
        <p:spPr>
          <a:xfrm>
            <a:off x="361113" y="3320132"/>
            <a:ext cx="6594280" cy="2400657"/>
          </a:xfrm>
          <a:prstGeom prst="rect">
            <a:avLst/>
          </a:prstGeom>
          <a:noFill/>
        </p:spPr>
        <p:txBody>
          <a:bodyPr wrap="square" rtlCol="0">
            <a:spAutoFit/>
          </a:bodyPr>
          <a:lstStyle/>
          <a:p>
            <a:pPr marL="179388" indent="-179388" algn="just">
              <a:buSzPct val="80000"/>
              <a:buFont typeface="Arial" panose="020B0604020202020204" pitchFamily="34" charset="0"/>
              <a:buChar char="•"/>
            </a:pPr>
            <a:r>
              <a:rPr lang="en-US" sz="2000" dirty="0"/>
              <a:t>The </a:t>
            </a:r>
            <a:r>
              <a:rPr lang="en-US" sz="2000" u="sng" dirty="0"/>
              <a:t>clock</a:t>
            </a:r>
            <a:r>
              <a:rPr lang="en-US" sz="2000" dirty="0"/>
              <a:t> is an </a:t>
            </a:r>
            <a:r>
              <a:rPr lang="en-US" sz="2000" b="1" i="1" dirty="0"/>
              <a:t>electronic oscillator </a:t>
            </a:r>
            <a:r>
              <a:rPr lang="en-US" sz="2000" dirty="0"/>
              <a:t>with a “fairly high” frequency (100 MHz) and is always on.</a:t>
            </a:r>
          </a:p>
          <a:p>
            <a:pPr marL="179388" indent="-179388" algn="just">
              <a:lnSpc>
                <a:spcPct val="110000"/>
              </a:lnSpc>
              <a:buSzPct val="80000"/>
              <a:buFont typeface="Arial" panose="020B0604020202020204" pitchFamily="34" charset="0"/>
              <a:buChar char="•"/>
            </a:pPr>
            <a:r>
              <a:rPr lang="en-US" sz="2000" dirty="0"/>
              <a:t>The gate control opens and closes the gate depending on the input signal level</a:t>
            </a:r>
            <a:r>
              <a:rPr lang="en-US" sz="2000"/>
              <a:t>. </a:t>
            </a:r>
          </a:p>
          <a:p>
            <a:pPr marL="179388" indent="-179388" algn="just">
              <a:lnSpc>
                <a:spcPct val="110000"/>
              </a:lnSpc>
              <a:buSzPct val="80000"/>
              <a:buFont typeface="Arial" panose="020B0604020202020204" pitchFamily="34" charset="0"/>
              <a:buChar char="•"/>
            </a:pPr>
            <a:r>
              <a:rPr lang="en-US" sz="2000"/>
              <a:t>The </a:t>
            </a:r>
            <a:r>
              <a:rPr lang="en-US" sz="2000" dirty="0"/>
              <a:t>triggers produced by the clock pass through the gate and are counted (</a:t>
            </a:r>
            <a:r>
              <a:rPr lang="en-US" sz="2000" i="1" dirty="0"/>
              <a:t>n</a:t>
            </a:r>
            <a:r>
              <a:rPr lang="en-US" sz="2000" dirty="0"/>
              <a:t>) by the BCD counter only during the period of time (</a:t>
            </a:r>
            <a:r>
              <a:rPr lang="en-US" sz="2000" i="1" dirty="0"/>
              <a:t>t</a:t>
            </a:r>
            <a:r>
              <a:rPr lang="en-US" sz="2000" dirty="0"/>
              <a:t>) for which the gate is open:  </a:t>
            </a:r>
          </a:p>
        </p:txBody>
      </p:sp>
      <p:graphicFrame>
        <p:nvGraphicFramePr>
          <p:cNvPr id="6" name="Oggetto 5"/>
          <p:cNvGraphicFramePr>
            <a:graphicFrameLocks noChangeAspect="1"/>
          </p:cNvGraphicFramePr>
          <p:nvPr>
            <p:extLst>
              <p:ext uri="{D42A27DB-BD31-4B8C-83A1-F6EECF244321}">
                <p14:modId xmlns:p14="http://schemas.microsoft.com/office/powerpoint/2010/main" val="523544617"/>
              </p:ext>
            </p:extLst>
          </p:nvPr>
        </p:nvGraphicFramePr>
        <p:xfrm>
          <a:off x="2118044" y="5905499"/>
          <a:ext cx="3240000" cy="662728"/>
        </p:xfrm>
        <a:graphic>
          <a:graphicData uri="http://schemas.openxmlformats.org/presentationml/2006/ole">
            <mc:AlternateContent xmlns:mc="http://schemas.openxmlformats.org/markup-compatibility/2006">
              <mc:Choice xmlns:v="urn:schemas-microsoft-com:vml" Requires="v">
                <p:oleObj name="Equazione" r:id="rId2" imgW="2095500" imgH="431800" progId="Equation.3">
                  <p:embed/>
                </p:oleObj>
              </mc:Choice>
              <mc:Fallback>
                <p:oleObj name="Equazione" r:id="rId2" imgW="2095500" imgH="431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044" y="5905499"/>
                        <a:ext cx="3240000" cy="662728"/>
                      </a:xfrm>
                      <a:prstGeom prst="rect">
                        <a:avLst/>
                      </a:prstGeom>
                      <a:noFill/>
                    </p:spPr>
                  </p:pic>
                </p:oleObj>
              </mc:Fallback>
            </mc:AlternateContent>
          </a:graphicData>
        </a:graphic>
      </p:graphicFrame>
      <p:cxnSp>
        <p:nvCxnSpPr>
          <p:cNvPr id="7" name="Connettore 1 6"/>
          <p:cNvCxnSpPr/>
          <p:nvPr/>
        </p:nvCxnSpPr>
        <p:spPr>
          <a:xfrm>
            <a:off x="4103911" y="6339720"/>
            <a:ext cx="1116000" cy="846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9041798" y="152803"/>
            <a:ext cx="2393669" cy="369332"/>
          </a:xfrm>
          <a:prstGeom prst="rect">
            <a:avLst/>
          </a:prstGeom>
          <a:noFill/>
        </p:spPr>
        <p:txBody>
          <a:bodyPr wrap="none" rtlCol="0">
            <a:spAutoFit/>
          </a:bodyPr>
          <a:lstStyle/>
          <a:p>
            <a:r>
              <a:rPr lang="it-IT" b="1" i="1"/>
              <a:t>Electronic chronometer</a:t>
            </a:r>
          </a:p>
        </p:txBody>
      </p:sp>
      <p:sp>
        <p:nvSpPr>
          <p:cNvPr id="10" name="Rettangolo 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43" name="Picture 3" descr="(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378" y="2583167"/>
            <a:ext cx="4478695" cy="419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6" name="Gruppo 10265"/>
          <p:cNvGrpSpPr/>
          <p:nvPr/>
        </p:nvGrpSpPr>
        <p:grpSpPr>
          <a:xfrm>
            <a:off x="5780318" y="680873"/>
            <a:ext cx="6147590" cy="1963736"/>
            <a:chOff x="5780318" y="778847"/>
            <a:chExt cx="6147590" cy="1963736"/>
          </a:xfrm>
        </p:grpSpPr>
        <p:pic>
          <p:nvPicPr>
            <p:cNvPr id="10321"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318" y="778847"/>
              <a:ext cx="6147590" cy="196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5" name="CasellaDiTesto 10264"/>
            <p:cNvSpPr txBox="1"/>
            <p:nvPr/>
          </p:nvSpPr>
          <p:spPr>
            <a:xfrm>
              <a:off x="9900564" y="1398812"/>
              <a:ext cx="164075" cy="215444"/>
            </a:xfrm>
            <a:prstGeom prst="rect">
              <a:avLst/>
            </a:prstGeom>
            <a:solidFill>
              <a:schemeClr val="bg1"/>
            </a:solidFill>
          </p:spPr>
          <p:txBody>
            <a:bodyPr wrap="none" lIns="36000" tIns="0" rIns="36000" bIns="0" rtlCol="0">
              <a:spAutoFit/>
            </a:bodyPr>
            <a:lstStyle/>
            <a:p>
              <a:r>
                <a:rPr lang="it-IT" sz="1400"/>
                <a:t>1</a:t>
              </a:r>
            </a:p>
          </p:txBody>
        </p:sp>
        <p:sp>
          <p:nvSpPr>
            <p:cNvPr id="96" name="CasellaDiTesto 95"/>
            <p:cNvSpPr txBox="1"/>
            <p:nvPr/>
          </p:nvSpPr>
          <p:spPr>
            <a:xfrm>
              <a:off x="10570049" y="1404251"/>
              <a:ext cx="164075" cy="215444"/>
            </a:xfrm>
            <a:prstGeom prst="rect">
              <a:avLst/>
            </a:prstGeom>
            <a:solidFill>
              <a:schemeClr val="bg1"/>
            </a:solidFill>
          </p:spPr>
          <p:txBody>
            <a:bodyPr wrap="none" lIns="36000" tIns="0" rIns="36000" bIns="0" rtlCol="0">
              <a:spAutoFit/>
            </a:bodyPr>
            <a:lstStyle/>
            <a:p>
              <a:r>
                <a:rPr lang="it-IT" sz="1400"/>
                <a:t>7</a:t>
              </a:r>
            </a:p>
          </p:txBody>
        </p:sp>
        <p:sp>
          <p:nvSpPr>
            <p:cNvPr id="97" name="CasellaDiTesto 96"/>
            <p:cNvSpPr txBox="1"/>
            <p:nvPr/>
          </p:nvSpPr>
          <p:spPr>
            <a:xfrm>
              <a:off x="10907490" y="1404255"/>
              <a:ext cx="164075" cy="215444"/>
            </a:xfrm>
            <a:prstGeom prst="rect">
              <a:avLst/>
            </a:prstGeom>
            <a:solidFill>
              <a:schemeClr val="bg1"/>
            </a:solidFill>
          </p:spPr>
          <p:txBody>
            <a:bodyPr wrap="none" lIns="36000" tIns="0" rIns="36000" bIns="0" rtlCol="0">
              <a:spAutoFit/>
            </a:bodyPr>
            <a:lstStyle/>
            <a:p>
              <a:r>
                <a:rPr lang="it-IT" sz="1400"/>
                <a:t>1</a:t>
              </a:r>
            </a:p>
          </p:txBody>
        </p:sp>
        <p:sp>
          <p:nvSpPr>
            <p:cNvPr id="98" name="CasellaDiTesto 97"/>
            <p:cNvSpPr txBox="1"/>
            <p:nvPr/>
          </p:nvSpPr>
          <p:spPr>
            <a:xfrm>
              <a:off x="11238734" y="1409199"/>
              <a:ext cx="164075" cy="215444"/>
            </a:xfrm>
            <a:prstGeom prst="rect">
              <a:avLst/>
            </a:prstGeom>
            <a:solidFill>
              <a:schemeClr val="bg1"/>
            </a:solidFill>
          </p:spPr>
          <p:txBody>
            <a:bodyPr wrap="none" lIns="36000" tIns="0" rIns="36000" bIns="0" rtlCol="0">
              <a:spAutoFit/>
            </a:bodyPr>
            <a:lstStyle/>
            <a:p>
              <a:r>
                <a:rPr lang="it-IT" sz="1400"/>
                <a:t>5</a:t>
              </a:r>
            </a:p>
          </p:txBody>
        </p:sp>
      </p:grpSp>
      <p:sp>
        <p:nvSpPr>
          <p:cNvPr id="5" name="CasellaDiTesto 4"/>
          <p:cNvSpPr txBox="1"/>
          <p:nvPr/>
        </p:nvSpPr>
        <p:spPr>
          <a:xfrm>
            <a:off x="7337874" y="3522506"/>
            <a:ext cx="579999" cy="369332"/>
          </a:xfrm>
          <a:prstGeom prst="rect">
            <a:avLst/>
          </a:prstGeom>
          <a:solidFill>
            <a:schemeClr val="bg1"/>
          </a:solidFill>
        </p:spPr>
        <p:txBody>
          <a:bodyPr wrap="square" lIns="36000" tIns="0" rIns="36000" bIns="0" rtlCol="0">
            <a:spAutoFit/>
          </a:bodyPr>
          <a:lstStyle/>
          <a:p>
            <a:pPr algn="ctr"/>
            <a:r>
              <a:rPr lang="it-IT" sz="1200"/>
              <a:t>Trigger level</a:t>
            </a:r>
          </a:p>
        </p:txBody>
      </p:sp>
      <p:sp>
        <p:nvSpPr>
          <p:cNvPr id="17" name="CasellaDiTesto 16"/>
          <p:cNvSpPr txBox="1"/>
          <p:nvPr/>
        </p:nvSpPr>
        <p:spPr>
          <a:xfrm>
            <a:off x="8300113" y="2950800"/>
            <a:ext cx="579999" cy="369332"/>
          </a:xfrm>
          <a:prstGeom prst="rect">
            <a:avLst/>
          </a:prstGeom>
          <a:solidFill>
            <a:schemeClr val="bg1"/>
          </a:solidFill>
        </p:spPr>
        <p:txBody>
          <a:bodyPr wrap="square" lIns="36000" tIns="0" rIns="36000" bIns="0" rtlCol="0">
            <a:spAutoFit/>
          </a:bodyPr>
          <a:lstStyle/>
          <a:p>
            <a:pPr algn="ctr"/>
            <a:r>
              <a:rPr lang="it-IT" sz="1200"/>
              <a:t>Signal</a:t>
            </a:r>
          </a:p>
          <a:p>
            <a:pPr algn="ctr"/>
            <a:endParaRPr lang="it-IT" sz="1200"/>
          </a:p>
        </p:txBody>
      </p:sp>
      <p:sp>
        <p:nvSpPr>
          <p:cNvPr id="18" name="CasellaDiTesto 17"/>
          <p:cNvSpPr txBox="1"/>
          <p:nvPr/>
        </p:nvSpPr>
        <p:spPr>
          <a:xfrm>
            <a:off x="9159100" y="5233337"/>
            <a:ext cx="1051704" cy="184666"/>
          </a:xfrm>
          <a:prstGeom prst="rect">
            <a:avLst/>
          </a:prstGeom>
          <a:solidFill>
            <a:schemeClr val="bg1"/>
          </a:solidFill>
        </p:spPr>
        <p:txBody>
          <a:bodyPr wrap="square" lIns="36000" tIns="0" rIns="36000" bIns="0" rtlCol="0">
            <a:spAutoFit/>
          </a:bodyPr>
          <a:lstStyle/>
          <a:p>
            <a:pPr algn="ctr"/>
            <a:r>
              <a:rPr lang="it-IT" sz="1200"/>
              <a:t>Counted puses</a:t>
            </a:r>
          </a:p>
        </p:txBody>
      </p:sp>
      <p:pic>
        <p:nvPicPr>
          <p:cNvPr id="10337" name="Picture 97"/>
          <p:cNvPicPr>
            <a:picLocks noChangeAspect="1" noChangeArrowheads="1"/>
          </p:cNvPicPr>
          <p:nvPr/>
        </p:nvPicPr>
        <p:blipFill rotWithShape="1">
          <a:blip r:embed="rId6">
            <a:extLst>
              <a:ext uri="{28A0092B-C50C-407E-A947-70E740481C1C}">
                <a14:useLocalDpi xmlns:a14="http://schemas.microsoft.com/office/drawing/2010/main" val="0"/>
              </a:ext>
            </a:extLst>
          </a:blip>
          <a:srcRect l="59703" t="14184" b="4247"/>
          <a:stretch/>
        </p:blipFill>
        <p:spPr bwMode="auto">
          <a:xfrm>
            <a:off x="9336869" y="6322206"/>
            <a:ext cx="720000" cy="300049"/>
          </a:xfrm>
          <a:prstGeom prst="rect">
            <a:avLst/>
          </a:prstGeom>
          <a:solidFill>
            <a:schemeClr val="bg1"/>
          </a:solidFill>
          <a:ln>
            <a:noFill/>
          </a:ln>
          <a:effectLst/>
        </p:spPr>
      </p:pic>
    </p:spTree>
    <p:extLst>
      <p:ext uri="{BB962C8B-B14F-4D97-AF65-F5344CB8AC3E}">
        <p14:creationId xmlns:p14="http://schemas.microsoft.com/office/powerpoint/2010/main" val="80051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displaytech-us.com/sites/all/themes/displaytech/images/custom-lc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08" y="1154940"/>
            <a:ext cx="3996563" cy="178198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90947" y="160909"/>
            <a:ext cx="6893623" cy="707886"/>
          </a:xfrm>
          <a:prstGeom prst="rect">
            <a:avLst/>
          </a:prstGeom>
          <a:noFill/>
        </p:spPr>
        <p:txBody>
          <a:bodyPr wrap="square" rtlCol="0">
            <a:spAutoFit/>
          </a:bodyPr>
          <a:lstStyle/>
          <a:p>
            <a:r>
              <a:rPr lang="en-US" sz="2000" b="1" i="1" dirty="0"/>
              <a:t>Liquid Cristal Display</a:t>
            </a:r>
            <a:r>
              <a:rPr lang="en-US" sz="2000" dirty="0"/>
              <a:t> (</a:t>
            </a:r>
            <a:r>
              <a:rPr lang="en-US" sz="2000" b="1"/>
              <a:t>LCD</a:t>
            </a:r>
            <a:r>
              <a:rPr lang="en-US" sz="2000"/>
              <a:t>) are based on nematic crystal:	 much </a:t>
            </a:r>
            <a:r>
              <a:rPr lang="en-US" sz="2000" dirty="0"/>
              <a:t>more efficient, because they DO NOT consume current … </a:t>
            </a:r>
          </a:p>
        </p:txBody>
      </p:sp>
      <p:sp>
        <p:nvSpPr>
          <p:cNvPr id="3" name="CasellaDiTesto 2"/>
          <p:cNvSpPr txBox="1"/>
          <p:nvPr/>
        </p:nvSpPr>
        <p:spPr>
          <a:xfrm>
            <a:off x="303171" y="4412061"/>
            <a:ext cx="11526879" cy="2260619"/>
          </a:xfrm>
          <a:prstGeom prst="rect">
            <a:avLst/>
          </a:prstGeom>
          <a:noFill/>
        </p:spPr>
        <p:txBody>
          <a:bodyPr wrap="square" rtlCol="0">
            <a:spAutoFit/>
          </a:bodyPr>
          <a:lstStyle/>
          <a:p>
            <a:pPr marL="179388" indent="-179388" algn="just">
              <a:lnSpc>
                <a:spcPct val="110000"/>
              </a:lnSpc>
              <a:spcAft>
                <a:spcPts val="600"/>
              </a:spcAft>
              <a:buFont typeface="Arial" panose="020B0604020202020204" pitchFamily="34" charset="0"/>
              <a:buChar char="•"/>
            </a:pPr>
            <a:r>
              <a:rPr lang="en-US" sz="2000"/>
              <a:t>The </a:t>
            </a:r>
            <a:r>
              <a:rPr lang="en-US" sz="2000" dirty="0"/>
              <a:t>liquid </a:t>
            </a:r>
            <a:r>
              <a:rPr lang="en-US" sz="2000"/>
              <a:t>crystal is placed between two polarising filters that are at 90° each other: together they form the part </a:t>
            </a:r>
            <a:r>
              <a:rPr lang="en-US" sz="2000" dirty="0"/>
              <a:t>of the system </a:t>
            </a:r>
            <a:r>
              <a:rPr lang="en-US" sz="2000"/>
              <a:t>that prevents </a:t>
            </a:r>
            <a:r>
              <a:rPr lang="en-US" sz="2000" dirty="0"/>
              <a:t>light from passing through it </a:t>
            </a:r>
            <a:r>
              <a:rPr lang="en-US" sz="2000"/>
              <a:t>or not.</a:t>
            </a:r>
            <a:endParaRPr lang="en-US" sz="2000" dirty="0"/>
          </a:p>
          <a:p>
            <a:pPr marL="179388" indent="-179388" algn="just">
              <a:lnSpc>
                <a:spcPct val="110000"/>
              </a:lnSpc>
              <a:spcAft>
                <a:spcPts val="600"/>
              </a:spcAft>
              <a:buFont typeface="Arial" panose="020B0604020202020204" pitchFamily="34" charset="0"/>
              <a:buChar char="•"/>
            </a:pPr>
            <a:r>
              <a:rPr lang="en-US" sz="2000" u="sng"/>
              <a:t>When </a:t>
            </a:r>
            <a:r>
              <a:rPr lang="en-US" sz="2000" u="sng" dirty="0"/>
              <a:t>there is no electric voltage applied to the crystal, it twists light by 90°, which allows the light to pass through the second </a:t>
            </a:r>
            <a:r>
              <a:rPr lang="en-US" sz="2000" u="sng" dirty="0" err="1"/>
              <a:t>polariser</a:t>
            </a:r>
            <a:r>
              <a:rPr lang="en-US" sz="2000" u="sng" dirty="0"/>
              <a:t> and be reflected back</a:t>
            </a:r>
            <a:r>
              <a:rPr lang="en-US" sz="2000" u="sng"/>
              <a:t>.</a:t>
            </a:r>
            <a:r>
              <a:rPr lang="en-US" sz="2000"/>
              <a:t> </a:t>
            </a:r>
          </a:p>
          <a:p>
            <a:pPr marL="179388" indent="-179388" algn="just">
              <a:lnSpc>
                <a:spcPct val="110000"/>
              </a:lnSpc>
              <a:spcAft>
                <a:spcPts val="600"/>
              </a:spcAft>
              <a:buFont typeface="Arial" panose="020B0604020202020204" pitchFamily="34" charset="0"/>
              <a:buChar char="•"/>
            </a:pPr>
            <a:r>
              <a:rPr lang="en-US" sz="2000"/>
              <a:t>When a voltage is applied, </a:t>
            </a:r>
            <a:r>
              <a:rPr lang="en-US" sz="2000" dirty="0"/>
              <a:t>the crystal molecules align themselves, </a:t>
            </a:r>
            <a:r>
              <a:rPr lang="en-US" sz="2000"/>
              <a:t>and the light </a:t>
            </a:r>
            <a:r>
              <a:rPr lang="en-US" sz="2000" dirty="0"/>
              <a:t>cannot pass through the </a:t>
            </a:r>
            <a:r>
              <a:rPr lang="en-US" sz="2000" dirty="0" err="1"/>
              <a:t>polariser</a:t>
            </a:r>
            <a:r>
              <a:rPr lang="en-US" sz="2000" dirty="0"/>
              <a:t>: the segment turns black.  </a:t>
            </a:r>
            <a:r>
              <a:rPr lang="en-US" sz="2000" u="sng" dirty="0"/>
              <a:t>Selective application of voltage to electrode segments creates </a:t>
            </a:r>
            <a:r>
              <a:rPr lang="en-US" sz="2000" u="sng"/>
              <a:t>the digits</a:t>
            </a:r>
            <a:r>
              <a:rPr lang="en-US" sz="2000"/>
              <a:t>.</a:t>
            </a:r>
            <a:endParaRPr lang="en-US" sz="2000" dirty="0"/>
          </a:p>
        </p:txBody>
      </p:sp>
      <p:sp>
        <p:nvSpPr>
          <p:cNvPr id="8" name="Rettangolo 7"/>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descr="http://www.lions-wing.net/lessons/hardware/LCD5.gif"/>
          <p:cNvPicPr>
            <a:picLocks noChangeAspect="1" noChangeArrowheads="1"/>
          </p:cNvPicPr>
          <p:nvPr/>
        </p:nvPicPr>
        <p:blipFill rotWithShape="1">
          <a:blip r:embed="rId3">
            <a:extLst>
              <a:ext uri="{28A0092B-C50C-407E-A947-70E740481C1C}">
                <a14:useLocalDpi xmlns:a14="http://schemas.microsoft.com/office/drawing/2010/main" val="0"/>
              </a:ext>
            </a:extLst>
          </a:blip>
          <a:srcRect l="25590" t="4373" r="41392"/>
          <a:stretch/>
        </p:blipFill>
        <p:spPr bwMode="auto">
          <a:xfrm>
            <a:off x="8908067" y="149676"/>
            <a:ext cx="1237418" cy="4337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www.fingerpointengg.com/wp-content/uploads/2017/09/1-LCD-16x2-162-2x16-Alphanumeric-DisplayJHD162A-MY-TechnoCare-www.mytechnocare.com-.jpg"/>
          <p:cNvPicPr>
            <a:picLocks noChangeAspect="1" noChangeArrowheads="1"/>
          </p:cNvPicPr>
          <p:nvPr/>
        </p:nvPicPr>
        <p:blipFill rotWithShape="1">
          <a:blip r:embed="rId4">
            <a:extLst>
              <a:ext uri="{28A0092B-C50C-407E-A947-70E740481C1C}">
                <a14:useLocalDpi xmlns:a14="http://schemas.microsoft.com/office/drawing/2010/main" val="0"/>
              </a:ext>
            </a:extLst>
          </a:blip>
          <a:srcRect t="22746" b="20017"/>
          <a:stretch/>
        </p:blipFill>
        <p:spPr bwMode="auto">
          <a:xfrm>
            <a:off x="4602387" y="1324755"/>
            <a:ext cx="3352733" cy="14423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lions-wing.net/lessons/hardware/LCD5.gif"/>
          <p:cNvPicPr>
            <a:picLocks noChangeAspect="1" noChangeArrowheads="1"/>
          </p:cNvPicPr>
          <p:nvPr/>
        </p:nvPicPr>
        <p:blipFill rotWithShape="1">
          <a:blip r:embed="rId3">
            <a:extLst>
              <a:ext uri="{28A0092B-C50C-407E-A947-70E740481C1C}">
                <a14:useLocalDpi xmlns:a14="http://schemas.microsoft.com/office/drawing/2010/main" val="0"/>
              </a:ext>
            </a:extLst>
          </a:blip>
          <a:srcRect l="65289" t="4493"/>
          <a:stretch/>
        </p:blipFill>
        <p:spPr bwMode="auto">
          <a:xfrm>
            <a:off x="10706097" y="149676"/>
            <a:ext cx="1300843" cy="4331662"/>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402769" y="3173617"/>
            <a:ext cx="8142515" cy="1190967"/>
          </a:xfrm>
          <a:prstGeom prst="rect">
            <a:avLst/>
          </a:prstGeom>
        </p:spPr>
        <p:txBody>
          <a:bodyPr wrap="square">
            <a:spAutoFit/>
          </a:bodyPr>
          <a:lstStyle/>
          <a:p>
            <a:pPr algn="just">
              <a:lnSpc>
                <a:spcPct val="110000"/>
              </a:lnSpc>
            </a:pPr>
            <a:r>
              <a:rPr lang="en-US" sz="2200">
                <a:solidFill>
                  <a:srgbClr val="C00000"/>
                </a:solidFill>
              </a:rPr>
              <a:t>A simple black or white LCD display works by either allowing daylight to be reflected back out at the viewer or preventing it from doing so, in which case the viewer sees a black area. </a:t>
            </a:r>
            <a:endParaRPr lang="en-US" sz="2200" dirty="0">
              <a:solidFill>
                <a:srgbClr val="C00000"/>
              </a:solidFill>
            </a:endParaRPr>
          </a:p>
        </p:txBody>
      </p:sp>
      <p:sp>
        <p:nvSpPr>
          <p:cNvPr id="10" name="CasellaDiTesto 9"/>
          <p:cNvSpPr txBox="1"/>
          <p:nvPr/>
        </p:nvSpPr>
        <p:spPr>
          <a:xfrm>
            <a:off x="9960426" y="637319"/>
            <a:ext cx="794659" cy="276999"/>
          </a:xfrm>
          <a:prstGeom prst="rect">
            <a:avLst/>
          </a:prstGeom>
          <a:solidFill>
            <a:schemeClr val="bg1"/>
          </a:solidFill>
        </p:spPr>
        <p:txBody>
          <a:bodyPr wrap="square" lIns="0" tIns="0" rIns="0" bIns="0" rtlCol="0">
            <a:spAutoFit/>
          </a:bodyPr>
          <a:lstStyle/>
          <a:p>
            <a:pPr algn="ctr"/>
            <a:r>
              <a:rPr lang="it-IT" sz="900"/>
              <a:t>7 electrode      segments</a:t>
            </a:r>
          </a:p>
        </p:txBody>
      </p:sp>
      <p:sp>
        <p:nvSpPr>
          <p:cNvPr id="17" name="CasellaDiTesto 16"/>
          <p:cNvSpPr txBox="1"/>
          <p:nvPr/>
        </p:nvSpPr>
        <p:spPr>
          <a:xfrm>
            <a:off x="9982200" y="941743"/>
            <a:ext cx="658588" cy="276999"/>
          </a:xfrm>
          <a:prstGeom prst="rect">
            <a:avLst/>
          </a:prstGeom>
          <a:solidFill>
            <a:schemeClr val="bg1"/>
          </a:solidFill>
        </p:spPr>
        <p:txBody>
          <a:bodyPr wrap="square" lIns="0" tIns="0" rIns="0" bIns="0" rtlCol="0">
            <a:spAutoFit/>
          </a:bodyPr>
          <a:lstStyle/>
          <a:p>
            <a:pPr algn="ctr"/>
            <a:r>
              <a:rPr lang="it-IT" sz="900"/>
              <a:t>dark segments</a:t>
            </a:r>
          </a:p>
        </p:txBody>
      </p:sp>
      <p:sp>
        <p:nvSpPr>
          <p:cNvPr id="18" name="CasellaDiTesto 17"/>
          <p:cNvSpPr txBox="1"/>
          <p:nvPr/>
        </p:nvSpPr>
        <p:spPr>
          <a:xfrm>
            <a:off x="9941380" y="1289376"/>
            <a:ext cx="658588" cy="161583"/>
          </a:xfrm>
          <a:prstGeom prst="rect">
            <a:avLst/>
          </a:prstGeom>
          <a:solidFill>
            <a:schemeClr val="bg1"/>
          </a:solidFill>
        </p:spPr>
        <p:txBody>
          <a:bodyPr wrap="square" lIns="0" tIns="0" rIns="0" bIns="0" rtlCol="0">
            <a:spAutoFit/>
          </a:bodyPr>
          <a:lstStyle/>
          <a:p>
            <a:pPr algn="ctr"/>
            <a:r>
              <a:rPr lang="it-IT" sz="1050"/>
              <a:t>light</a:t>
            </a:r>
          </a:p>
        </p:txBody>
      </p:sp>
      <p:sp>
        <p:nvSpPr>
          <p:cNvPr id="19" name="CasellaDiTesto 18"/>
          <p:cNvSpPr txBox="1"/>
          <p:nvPr/>
        </p:nvSpPr>
        <p:spPr>
          <a:xfrm>
            <a:off x="9837963" y="1470076"/>
            <a:ext cx="740232" cy="323165"/>
          </a:xfrm>
          <a:prstGeom prst="rect">
            <a:avLst/>
          </a:prstGeom>
          <a:solidFill>
            <a:schemeClr val="bg1"/>
          </a:solidFill>
        </p:spPr>
        <p:txBody>
          <a:bodyPr wrap="square" lIns="0" tIns="0" rIns="0" bIns="0" rtlCol="0">
            <a:spAutoFit/>
          </a:bodyPr>
          <a:lstStyle/>
          <a:p>
            <a:pPr algn="ctr"/>
            <a:r>
              <a:rPr lang="it-IT" sz="1050"/>
              <a:t>polarising filter</a:t>
            </a:r>
          </a:p>
        </p:txBody>
      </p:sp>
      <p:sp>
        <p:nvSpPr>
          <p:cNvPr id="20" name="CasellaDiTesto 19"/>
          <p:cNvSpPr txBox="1"/>
          <p:nvPr/>
        </p:nvSpPr>
        <p:spPr>
          <a:xfrm>
            <a:off x="9780816" y="1799288"/>
            <a:ext cx="851807" cy="138499"/>
          </a:xfrm>
          <a:prstGeom prst="rect">
            <a:avLst/>
          </a:prstGeom>
          <a:solidFill>
            <a:schemeClr val="bg1"/>
          </a:solidFill>
        </p:spPr>
        <p:txBody>
          <a:bodyPr wrap="square" lIns="0" tIns="0" rIns="0" bIns="0" rtlCol="0">
            <a:spAutoFit/>
          </a:bodyPr>
          <a:lstStyle/>
          <a:p>
            <a:pPr algn="ctr"/>
            <a:r>
              <a:rPr lang="it-IT" sz="900"/>
              <a:t>glass screen</a:t>
            </a:r>
          </a:p>
        </p:txBody>
      </p:sp>
      <p:sp>
        <p:nvSpPr>
          <p:cNvPr id="21" name="CasellaDiTesto 20"/>
          <p:cNvSpPr txBox="1"/>
          <p:nvPr/>
        </p:nvSpPr>
        <p:spPr>
          <a:xfrm>
            <a:off x="9850209" y="2072701"/>
            <a:ext cx="785136" cy="197934"/>
          </a:xfrm>
          <a:prstGeom prst="rect">
            <a:avLst/>
          </a:prstGeom>
          <a:solidFill>
            <a:schemeClr val="bg1"/>
          </a:solidFill>
        </p:spPr>
        <p:txBody>
          <a:bodyPr wrap="square" lIns="0" tIns="0" rIns="0" bIns="36000" rtlCol="0">
            <a:spAutoFit/>
          </a:bodyPr>
          <a:lstStyle/>
          <a:p>
            <a:pPr algn="ctr"/>
            <a:r>
              <a:rPr lang="it-IT" sz="1050"/>
              <a:t>electrode</a:t>
            </a:r>
          </a:p>
        </p:txBody>
      </p:sp>
      <p:sp>
        <p:nvSpPr>
          <p:cNvPr id="22" name="CasellaDiTesto 21"/>
          <p:cNvSpPr txBox="1"/>
          <p:nvPr/>
        </p:nvSpPr>
        <p:spPr>
          <a:xfrm>
            <a:off x="9693731" y="2288714"/>
            <a:ext cx="1137556" cy="570720"/>
          </a:xfrm>
          <a:prstGeom prst="rect">
            <a:avLst/>
          </a:prstGeom>
          <a:solidFill>
            <a:schemeClr val="bg1"/>
          </a:solidFill>
        </p:spPr>
        <p:txBody>
          <a:bodyPr wrap="square" lIns="0" tIns="0" rIns="0" bIns="108000" rtlCol="0">
            <a:spAutoFit/>
          </a:bodyPr>
          <a:lstStyle/>
          <a:p>
            <a:pPr algn="ctr"/>
            <a:r>
              <a:rPr lang="it-IT" sz="1000"/>
              <a:t>liquid crystal molecules arragned in a spiral </a:t>
            </a:r>
          </a:p>
        </p:txBody>
      </p:sp>
      <p:sp>
        <p:nvSpPr>
          <p:cNvPr id="23" name="CasellaDiTesto 22"/>
          <p:cNvSpPr txBox="1"/>
          <p:nvPr/>
        </p:nvSpPr>
        <p:spPr>
          <a:xfrm>
            <a:off x="9740677" y="2840593"/>
            <a:ext cx="985150" cy="307777"/>
          </a:xfrm>
          <a:prstGeom prst="rect">
            <a:avLst/>
          </a:prstGeom>
          <a:solidFill>
            <a:schemeClr val="bg1"/>
          </a:solidFill>
        </p:spPr>
        <p:txBody>
          <a:bodyPr wrap="square" lIns="0" tIns="0" rIns="0" bIns="0" rtlCol="0">
            <a:spAutoFit/>
          </a:bodyPr>
          <a:lstStyle/>
          <a:p>
            <a:pPr algn="ctr"/>
            <a:r>
              <a:rPr lang="it-IT" sz="1000"/>
              <a:t>aligned liquid crystal molecules</a:t>
            </a:r>
          </a:p>
        </p:txBody>
      </p:sp>
      <p:sp>
        <p:nvSpPr>
          <p:cNvPr id="24" name="CasellaDiTesto 23"/>
          <p:cNvSpPr txBox="1"/>
          <p:nvPr/>
        </p:nvSpPr>
        <p:spPr>
          <a:xfrm>
            <a:off x="9839319" y="3204841"/>
            <a:ext cx="796026" cy="161583"/>
          </a:xfrm>
          <a:prstGeom prst="rect">
            <a:avLst/>
          </a:prstGeom>
          <a:solidFill>
            <a:schemeClr val="bg1"/>
          </a:solidFill>
        </p:spPr>
        <p:txBody>
          <a:bodyPr wrap="square" lIns="0" tIns="0" rIns="0" bIns="0" rtlCol="0">
            <a:spAutoFit/>
          </a:bodyPr>
          <a:lstStyle/>
          <a:p>
            <a:pPr algn="ctr"/>
            <a:r>
              <a:rPr lang="it-IT" sz="1050"/>
              <a:t>electrode</a:t>
            </a:r>
          </a:p>
        </p:txBody>
      </p:sp>
      <p:sp>
        <p:nvSpPr>
          <p:cNvPr id="25" name="CasellaDiTesto 24"/>
          <p:cNvSpPr txBox="1"/>
          <p:nvPr/>
        </p:nvSpPr>
        <p:spPr>
          <a:xfrm>
            <a:off x="9791698" y="3383197"/>
            <a:ext cx="851807" cy="138499"/>
          </a:xfrm>
          <a:prstGeom prst="rect">
            <a:avLst/>
          </a:prstGeom>
          <a:solidFill>
            <a:schemeClr val="bg1"/>
          </a:solidFill>
        </p:spPr>
        <p:txBody>
          <a:bodyPr wrap="square" lIns="0" tIns="0" rIns="0" bIns="0" rtlCol="0">
            <a:spAutoFit/>
          </a:bodyPr>
          <a:lstStyle/>
          <a:p>
            <a:pPr algn="ctr"/>
            <a:r>
              <a:rPr lang="it-IT" sz="900"/>
              <a:t>glass screen</a:t>
            </a:r>
          </a:p>
        </p:txBody>
      </p:sp>
      <p:sp>
        <p:nvSpPr>
          <p:cNvPr id="26" name="CasellaDiTesto 25"/>
          <p:cNvSpPr txBox="1"/>
          <p:nvPr/>
        </p:nvSpPr>
        <p:spPr>
          <a:xfrm>
            <a:off x="9695769" y="3585276"/>
            <a:ext cx="1026660" cy="161583"/>
          </a:xfrm>
          <a:prstGeom prst="rect">
            <a:avLst/>
          </a:prstGeom>
          <a:solidFill>
            <a:schemeClr val="bg1"/>
          </a:solidFill>
        </p:spPr>
        <p:txBody>
          <a:bodyPr wrap="square" lIns="0" tIns="0" rIns="0" bIns="0" rtlCol="0">
            <a:spAutoFit/>
          </a:bodyPr>
          <a:lstStyle/>
          <a:p>
            <a:pPr algn="ctr"/>
            <a:r>
              <a:rPr lang="it-IT" sz="1050"/>
              <a:t>polarising filter</a:t>
            </a:r>
          </a:p>
        </p:txBody>
      </p:sp>
      <p:sp>
        <p:nvSpPr>
          <p:cNvPr id="27" name="CasellaDiTesto 26"/>
          <p:cNvSpPr txBox="1"/>
          <p:nvPr/>
        </p:nvSpPr>
        <p:spPr>
          <a:xfrm>
            <a:off x="9693731" y="3859878"/>
            <a:ext cx="851807" cy="138499"/>
          </a:xfrm>
          <a:prstGeom prst="rect">
            <a:avLst/>
          </a:prstGeom>
          <a:solidFill>
            <a:schemeClr val="bg1"/>
          </a:solidFill>
        </p:spPr>
        <p:txBody>
          <a:bodyPr wrap="square" lIns="0" tIns="0" rIns="0" bIns="0" rtlCol="0">
            <a:spAutoFit/>
          </a:bodyPr>
          <a:lstStyle/>
          <a:p>
            <a:pPr algn="ctr"/>
            <a:r>
              <a:rPr lang="it-IT" sz="900"/>
              <a:t>reflected light</a:t>
            </a:r>
          </a:p>
        </p:txBody>
      </p:sp>
      <p:sp>
        <p:nvSpPr>
          <p:cNvPr id="28" name="CasellaDiTesto 27"/>
          <p:cNvSpPr txBox="1"/>
          <p:nvPr/>
        </p:nvSpPr>
        <p:spPr>
          <a:xfrm>
            <a:off x="9836605" y="4114185"/>
            <a:ext cx="851807" cy="138499"/>
          </a:xfrm>
          <a:prstGeom prst="rect">
            <a:avLst/>
          </a:prstGeom>
          <a:solidFill>
            <a:schemeClr val="bg1"/>
          </a:solidFill>
        </p:spPr>
        <p:txBody>
          <a:bodyPr wrap="square" lIns="0" tIns="0" rIns="0" bIns="0" rtlCol="0">
            <a:spAutoFit/>
          </a:bodyPr>
          <a:lstStyle/>
          <a:p>
            <a:pPr algn="ctr"/>
            <a:r>
              <a:rPr lang="it-IT" sz="900"/>
              <a:t>mirror</a:t>
            </a:r>
          </a:p>
        </p:txBody>
      </p:sp>
    </p:spTree>
    <p:extLst>
      <p:ext uri="{BB962C8B-B14F-4D97-AF65-F5344CB8AC3E}">
        <p14:creationId xmlns:p14="http://schemas.microsoft.com/office/powerpoint/2010/main" val="35611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48517" y="316299"/>
            <a:ext cx="2738122" cy="523220"/>
          </a:xfrm>
          <a:prstGeom prst="rect">
            <a:avLst/>
          </a:prstGeom>
        </p:spPr>
        <p:txBody>
          <a:bodyPr wrap="none">
            <a:spAutoFit/>
          </a:bodyPr>
          <a:lstStyle/>
          <a:p>
            <a:r>
              <a:rPr lang="en-US" sz="2800">
                <a:solidFill>
                  <a:srgbClr val="C00000"/>
                </a:solidFill>
                <a:sym typeface="Wingdings" panose="05000000000000000000" pitchFamily="2" charset="2"/>
              </a:rPr>
              <a:t>Need of backlight</a:t>
            </a:r>
          </a:p>
        </p:txBody>
      </p:sp>
      <p:sp>
        <p:nvSpPr>
          <p:cNvPr id="6" name="Rettangolo 5"/>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434" name="Picture 2" descr="Immagine correlata"/>
          <p:cNvPicPr>
            <a:picLocks noChangeAspect="1" noChangeArrowheads="1"/>
          </p:cNvPicPr>
          <p:nvPr/>
        </p:nvPicPr>
        <p:blipFill rotWithShape="1">
          <a:blip r:embed="rId2">
            <a:extLst>
              <a:ext uri="{28A0092B-C50C-407E-A947-70E740481C1C}">
                <a14:useLocalDpi xmlns:a14="http://schemas.microsoft.com/office/drawing/2010/main" val="0"/>
              </a:ext>
            </a:extLst>
          </a:blip>
          <a:srcRect b="10230"/>
          <a:stretch/>
        </p:blipFill>
        <p:spPr bwMode="auto">
          <a:xfrm>
            <a:off x="6302979" y="861589"/>
            <a:ext cx="5238750" cy="40615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dn.britannica.com/86/2386-004-E458CFD7/cell-state-assembly-field-light-absence-tw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68" y="1185333"/>
            <a:ext cx="5429250" cy="3381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516068" y="5063244"/>
            <a:ext cx="4750211" cy="461665"/>
          </a:xfrm>
          <a:prstGeom prst="rect">
            <a:avLst/>
          </a:prstGeom>
          <a:noFill/>
        </p:spPr>
        <p:txBody>
          <a:bodyPr wrap="none" rtlCol="0">
            <a:spAutoFit/>
          </a:bodyPr>
          <a:lstStyle/>
          <a:p>
            <a:r>
              <a:rPr lang="it-IT" sz="2400"/>
              <a:t>Each segment might be a single pixel</a:t>
            </a:r>
          </a:p>
        </p:txBody>
      </p:sp>
      <p:sp>
        <p:nvSpPr>
          <p:cNvPr id="10" name="Rettangolo 9"/>
          <p:cNvSpPr/>
          <p:nvPr/>
        </p:nvSpPr>
        <p:spPr>
          <a:xfrm>
            <a:off x="555242" y="5863967"/>
            <a:ext cx="7996805" cy="461665"/>
          </a:xfrm>
          <a:prstGeom prst="rect">
            <a:avLst/>
          </a:prstGeom>
        </p:spPr>
        <p:txBody>
          <a:bodyPr wrap="none">
            <a:spAutoFit/>
          </a:bodyPr>
          <a:lstStyle/>
          <a:p>
            <a:r>
              <a:rPr lang="en-US" sz="2400">
                <a:solidFill>
                  <a:srgbClr val="C00000"/>
                </a:solidFill>
                <a:sym typeface="Wingdings" panose="05000000000000000000" pitchFamily="2" charset="2"/>
              </a:rPr>
              <a:t>Advances in technology (miniaturization/low current)   </a:t>
            </a:r>
            <a:r>
              <a:rPr lang="en-US" sz="2400" b="1" i="1">
                <a:solidFill>
                  <a:srgbClr val="C00000"/>
                </a:solidFill>
              </a:rPr>
              <a:t>LED</a:t>
            </a:r>
            <a:endParaRPr lang="en-US" sz="2400" dirty="0">
              <a:solidFill>
                <a:srgbClr val="C00000"/>
              </a:solidFill>
            </a:endParaRPr>
          </a:p>
        </p:txBody>
      </p:sp>
    </p:spTree>
    <p:extLst>
      <p:ext uri="{BB962C8B-B14F-4D97-AF65-F5344CB8AC3E}">
        <p14:creationId xmlns:p14="http://schemas.microsoft.com/office/powerpoint/2010/main" val="294395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69965" y="159775"/>
            <a:ext cx="4100913" cy="461665"/>
          </a:xfrm>
          <a:prstGeom prst="rect">
            <a:avLst/>
          </a:prstGeom>
          <a:noFill/>
        </p:spPr>
        <p:txBody>
          <a:bodyPr wrap="square" rtlCol="0">
            <a:spAutoFit/>
          </a:bodyPr>
          <a:lstStyle/>
          <a:p>
            <a:r>
              <a:rPr lang="en-US" sz="2400" dirty="0">
                <a:solidFill>
                  <a:srgbClr val="0070C0"/>
                </a:solidFill>
                <a:effectLst>
                  <a:outerShdw blurRad="38100" dist="38100" dir="2700000" algn="tl">
                    <a:srgbClr val="000000">
                      <a:alpha val="43137"/>
                    </a:srgbClr>
                  </a:outerShdw>
                </a:effectLst>
              </a:rPr>
              <a:t>Electronic and Digital Counters:</a:t>
            </a:r>
          </a:p>
        </p:txBody>
      </p:sp>
      <p:graphicFrame>
        <p:nvGraphicFramePr>
          <p:cNvPr id="4" name="Oggetto 3"/>
          <p:cNvGraphicFramePr>
            <a:graphicFrameLocks noChangeAspect="1"/>
          </p:cNvGraphicFramePr>
          <p:nvPr>
            <p:extLst>
              <p:ext uri="{D42A27DB-BD31-4B8C-83A1-F6EECF244321}">
                <p14:modId xmlns:p14="http://schemas.microsoft.com/office/powerpoint/2010/main" val="2512807823"/>
              </p:ext>
            </p:extLst>
          </p:nvPr>
        </p:nvGraphicFramePr>
        <p:xfrm>
          <a:off x="305590" y="990590"/>
          <a:ext cx="4866679" cy="400221"/>
        </p:xfrm>
        <a:graphic>
          <a:graphicData uri="http://schemas.openxmlformats.org/presentationml/2006/ole">
            <mc:AlternateContent xmlns:mc="http://schemas.openxmlformats.org/markup-compatibility/2006">
              <mc:Choice xmlns:v="urn:schemas-microsoft-com:vml" Requires="v">
                <p:oleObj r:id="rId2" imgW="2895600" imgH="241300" progId="Equation.3">
                  <p:embed/>
                </p:oleObj>
              </mc:Choice>
              <mc:Fallback>
                <p:oleObj r:id="rId2" imgW="2895600" imgH="2413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90" y="990590"/>
                        <a:ext cx="4866679" cy="400221"/>
                      </a:xfrm>
                      <a:prstGeom prst="rect">
                        <a:avLst/>
                      </a:prstGeom>
                      <a:noFill/>
                      <a:ln w="12700">
                        <a:solidFill>
                          <a:schemeClr val="accent1"/>
                        </a:solidFill>
                      </a:ln>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860311025"/>
              </p:ext>
            </p:extLst>
          </p:nvPr>
        </p:nvGraphicFramePr>
        <p:xfrm>
          <a:off x="315233" y="1622424"/>
          <a:ext cx="4594225" cy="360363"/>
        </p:xfrm>
        <a:graphic>
          <a:graphicData uri="http://schemas.openxmlformats.org/presentationml/2006/ole">
            <mc:AlternateContent xmlns:mc="http://schemas.openxmlformats.org/markup-compatibility/2006">
              <mc:Choice xmlns:v="urn:schemas-microsoft-com:vml" Requires="v">
                <p:oleObj name="Equazione" r:id="rId4" imgW="2908080" imgH="228600" progId="Equation.3">
                  <p:embed/>
                </p:oleObj>
              </mc:Choice>
              <mc:Fallback>
                <p:oleObj name="Equazione" r:id="rId4" imgW="2908080" imgH="228600" progId="Equation.3">
                  <p:embed/>
                  <p:pic>
                    <p:nvPicPr>
                      <p:cNvPr id="0" name="Object 3"/>
                      <p:cNvPicPr>
                        <a:picLocks noChangeAspect="1" noChangeArrowheads="1"/>
                      </p:cNvPicPr>
                      <p:nvPr/>
                    </p:nvPicPr>
                    <p:blipFill>
                      <a:blip r:embed="rId5"/>
                      <a:srcRect/>
                      <a:stretch>
                        <a:fillRect/>
                      </a:stretch>
                    </p:blipFill>
                    <p:spPr bwMode="auto">
                      <a:xfrm>
                        <a:off x="315233" y="1622424"/>
                        <a:ext cx="4594225" cy="360363"/>
                      </a:xfrm>
                      <a:prstGeom prst="rect">
                        <a:avLst/>
                      </a:prstGeom>
                      <a:noFill/>
                    </p:spPr>
                  </p:pic>
                </p:oleObj>
              </mc:Fallback>
            </mc:AlternateContent>
          </a:graphicData>
        </a:graphic>
      </p:graphicFrame>
      <p:sp>
        <p:nvSpPr>
          <p:cNvPr id="7" name="CasellaDiTesto 6"/>
          <p:cNvSpPr txBox="1"/>
          <p:nvPr/>
        </p:nvSpPr>
        <p:spPr>
          <a:xfrm>
            <a:off x="5806549" y="1602941"/>
            <a:ext cx="6351592" cy="400110"/>
          </a:xfrm>
          <a:prstGeom prst="rect">
            <a:avLst/>
          </a:prstGeom>
          <a:noFill/>
        </p:spPr>
        <p:txBody>
          <a:bodyPr wrap="square" rtlCol="0">
            <a:spAutoFit/>
          </a:bodyPr>
          <a:lstStyle/>
          <a:p>
            <a:r>
              <a:rPr lang="en-US" sz="2000" dirty="0"/>
              <a:t>example of a number </a:t>
            </a:r>
            <a:r>
              <a:rPr lang="it-IT" sz="2000" i="1" dirty="0"/>
              <a:t>N </a:t>
            </a:r>
            <a:r>
              <a:rPr lang="it-IT" sz="2000" dirty="0"/>
              <a:t>= 8725,4 </a:t>
            </a:r>
            <a:r>
              <a:rPr lang="it-IT" sz="2000" dirty="0" err="1"/>
              <a:t>expressed</a:t>
            </a:r>
            <a:r>
              <a:rPr lang="it-IT" sz="2000" dirty="0"/>
              <a:t> in </a:t>
            </a:r>
            <a:r>
              <a:rPr lang="it-IT" sz="2000" b="1" i="1" dirty="0" err="1"/>
              <a:t>decadic</a:t>
            </a:r>
            <a:r>
              <a:rPr lang="it-IT" sz="2000" b="1" i="1" dirty="0"/>
              <a:t> base</a:t>
            </a:r>
            <a:endParaRPr lang="en-US" sz="2000" b="1" i="1" dirty="0"/>
          </a:p>
        </p:txBody>
      </p:sp>
      <p:graphicFrame>
        <p:nvGraphicFramePr>
          <p:cNvPr id="9" name="Oggetto 8"/>
          <p:cNvGraphicFramePr>
            <a:graphicFrameLocks noChangeAspect="1"/>
          </p:cNvGraphicFramePr>
          <p:nvPr>
            <p:extLst>
              <p:ext uri="{D42A27DB-BD31-4B8C-83A1-F6EECF244321}">
                <p14:modId xmlns:p14="http://schemas.microsoft.com/office/powerpoint/2010/main" val="3694688416"/>
              </p:ext>
            </p:extLst>
          </p:nvPr>
        </p:nvGraphicFramePr>
        <p:xfrm>
          <a:off x="305591" y="2047347"/>
          <a:ext cx="3756335" cy="335672"/>
        </p:xfrm>
        <a:graphic>
          <a:graphicData uri="http://schemas.openxmlformats.org/presentationml/2006/ole">
            <mc:AlternateContent xmlns:mc="http://schemas.openxmlformats.org/markup-compatibility/2006">
              <mc:Choice xmlns:v="urn:schemas-microsoft-com:vml" Requires="v">
                <p:oleObj name="Equazione" r:id="rId6" imgW="2235200" imgH="203200" progId="Equation.3">
                  <p:embed/>
                </p:oleObj>
              </mc:Choice>
              <mc:Fallback>
                <p:oleObj name="Equazione" r:id="rId6" imgW="2235200" imgH="203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591" y="2047347"/>
                        <a:ext cx="3756335" cy="335672"/>
                      </a:xfrm>
                      <a:prstGeom prst="rect">
                        <a:avLst/>
                      </a:prstGeom>
                      <a:noFill/>
                    </p:spPr>
                  </p:pic>
                </p:oleObj>
              </mc:Fallback>
            </mc:AlternateContent>
          </a:graphicData>
        </a:graphic>
      </p:graphicFrame>
      <p:sp>
        <p:nvSpPr>
          <p:cNvPr id="10" name="CasellaDiTesto 9"/>
          <p:cNvSpPr txBox="1"/>
          <p:nvPr/>
        </p:nvSpPr>
        <p:spPr>
          <a:xfrm>
            <a:off x="5806549" y="2029076"/>
            <a:ext cx="5777736" cy="707886"/>
          </a:xfrm>
          <a:prstGeom prst="rect">
            <a:avLst/>
          </a:prstGeom>
          <a:noFill/>
        </p:spPr>
        <p:txBody>
          <a:bodyPr wrap="none" rtlCol="0">
            <a:spAutoFit/>
          </a:bodyPr>
          <a:lstStyle/>
          <a:p>
            <a:r>
              <a:rPr lang="en-US" sz="2000" dirty="0"/>
              <a:t>example of a number </a:t>
            </a:r>
            <a:r>
              <a:rPr lang="it-IT" sz="2000" i="1" dirty="0"/>
              <a:t>N </a:t>
            </a:r>
            <a:r>
              <a:rPr lang="it-IT" sz="2000" dirty="0"/>
              <a:t>= 19 </a:t>
            </a:r>
            <a:r>
              <a:rPr lang="it-IT" sz="2000" dirty="0" err="1"/>
              <a:t>expressed</a:t>
            </a:r>
            <a:r>
              <a:rPr lang="it-IT" sz="2000" dirty="0"/>
              <a:t> in </a:t>
            </a:r>
            <a:r>
              <a:rPr lang="it-IT" sz="2000" b="1" i="1" dirty="0" err="1"/>
              <a:t>binary</a:t>
            </a:r>
            <a:r>
              <a:rPr lang="it-IT" sz="2000" b="1" i="1" dirty="0"/>
              <a:t> base</a:t>
            </a:r>
          </a:p>
          <a:p>
            <a:r>
              <a:rPr lang="it-IT" sz="2000" dirty="0"/>
              <a:t>in </a:t>
            </a:r>
            <a:r>
              <a:rPr lang="it-IT" sz="2000" dirty="0" err="1"/>
              <a:t>summary</a:t>
            </a:r>
            <a:r>
              <a:rPr lang="it-IT" sz="2000" dirty="0"/>
              <a:t> </a:t>
            </a:r>
            <a:r>
              <a:rPr lang="it-IT" sz="2000" dirty="0" err="1"/>
              <a:t>form</a:t>
            </a:r>
            <a:r>
              <a:rPr lang="it-IT" sz="2000" dirty="0"/>
              <a:t>:  1 0 0 1 1 </a:t>
            </a:r>
            <a:endParaRPr lang="en-US" sz="2000" b="1" i="1" dirty="0"/>
          </a:p>
        </p:txBody>
      </p:sp>
      <p:sp>
        <p:nvSpPr>
          <p:cNvPr id="11" name="Rectangle 11"/>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ggetto 11"/>
          <p:cNvGraphicFramePr>
            <a:graphicFrameLocks noChangeAspect="1"/>
          </p:cNvGraphicFramePr>
          <p:nvPr>
            <p:extLst>
              <p:ext uri="{D42A27DB-BD31-4B8C-83A1-F6EECF244321}">
                <p14:modId xmlns:p14="http://schemas.microsoft.com/office/powerpoint/2010/main" val="3709146309"/>
              </p:ext>
            </p:extLst>
          </p:nvPr>
        </p:nvGraphicFramePr>
        <p:xfrm>
          <a:off x="305590" y="2894995"/>
          <a:ext cx="5571287" cy="311992"/>
        </p:xfrm>
        <a:graphic>
          <a:graphicData uri="http://schemas.openxmlformats.org/presentationml/2006/ole">
            <mc:AlternateContent xmlns:mc="http://schemas.openxmlformats.org/markup-compatibility/2006">
              <mc:Choice xmlns:v="urn:schemas-microsoft-com:vml" Requires="v">
                <p:oleObj name="Equazione" r:id="rId8" imgW="3568700" imgH="203200" progId="Equation.3">
                  <p:embed/>
                </p:oleObj>
              </mc:Choice>
              <mc:Fallback>
                <p:oleObj name="Equazione" r:id="rId8" imgW="3568700" imgH="2032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590" y="2894995"/>
                        <a:ext cx="5571287" cy="311992"/>
                      </a:xfrm>
                      <a:prstGeom prst="rect">
                        <a:avLst/>
                      </a:prstGeom>
                      <a:noFill/>
                    </p:spPr>
                  </p:pic>
                </p:oleObj>
              </mc:Fallback>
            </mc:AlternateContent>
          </a:graphicData>
        </a:graphic>
      </p:graphicFrame>
      <p:sp>
        <p:nvSpPr>
          <p:cNvPr id="13" name="CasellaDiTesto 12"/>
          <p:cNvSpPr txBox="1"/>
          <p:nvPr/>
        </p:nvSpPr>
        <p:spPr>
          <a:xfrm>
            <a:off x="6149649" y="2894995"/>
            <a:ext cx="6015136" cy="707886"/>
          </a:xfrm>
          <a:prstGeom prst="rect">
            <a:avLst/>
          </a:prstGeom>
          <a:noFill/>
        </p:spPr>
        <p:txBody>
          <a:bodyPr wrap="square" rtlCol="0">
            <a:spAutoFit/>
          </a:bodyPr>
          <a:lstStyle/>
          <a:p>
            <a:r>
              <a:rPr lang="en-US" sz="2000" dirty="0"/>
              <a:t>example of a number </a:t>
            </a:r>
            <a:r>
              <a:rPr lang="it-IT" sz="2000" i="1" dirty="0"/>
              <a:t>N </a:t>
            </a:r>
            <a:r>
              <a:rPr lang="it-IT" sz="2000" dirty="0"/>
              <a:t>= 147 </a:t>
            </a:r>
            <a:r>
              <a:rPr lang="it-IT" sz="2000" dirty="0" err="1"/>
              <a:t>expressed</a:t>
            </a:r>
            <a:r>
              <a:rPr lang="it-IT" sz="2000" dirty="0"/>
              <a:t> in </a:t>
            </a:r>
            <a:r>
              <a:rPr lang="it-IT" sz="2000" b="1" i="1" dirty="0" err="1"/>
              <a:t>binary</a:t>
            </a:r>
            <a:r>
              <a:rPr lang="it-IT" sz="2000" b="1" i="1" dirty="0"/>
              <a:t> base</a:t>
            </a:r>
          </a:p>
          <a:p>
            <a:r>
              <a:rPr lang="it-IT" sz="2000" dirty="0"/>
              <a:t>in </a:t>
            </a:r>
            <a:r>
              <a:rPr lang="it-IT" sz="2000" dirty="0" err="1"/>
              <a:t>summary</a:t>
            </a:r>
            <a:r>
              <a:rPr lang="it-IT" sz="2000" dirty="0"/>
              <a:t> </a:t>
            </a:r>
            <a:r>
              <a:rPr lang="it-IT" sz="2000" dirty="0" err="1"/>
              <a:t>form</a:t>
            </a:r>
            <a:r>
              <a:rPr lang="it-IT" sz="2000" dirty="0"/>
              <a:t>:  1 0 0 1 0 0 1 1 </a:t>
            </a:r>
            <a:endParaRPr lang="en-US" sz="2000" b="1" i="1" dirty="0"/>
          </a:p>
        </p:txBody>
      </p:sp>
      <p:sp>
        <p:nvSpPr>
          <p:cNvPr id="14" name="CasellaDiTesto 13"/>
          <p:cNvSpPr txBox="1"/>
          <p:nvPr/>
        </p:nvSpPr>
        <p:spPr>
          <a:xfrm>
            <a:off x="5747658" y="984349"/>
            <a:ext cx="6296339" cy="400110"/>
          </a:xfrm>
          <a:prstGeom prst="rect">
            <a:avLst/>
          </a:prstGeom>
          <a:noFill/>
        </p:spPr>
        <p:txBody>
          <a:bodyPr wrap="none" rtlCol="0">
            <a:spAutoFit/>
          </a:bodyPr>
          <a:lstStyle/>
          <a:p>
            <a:r>
              <a:rPr lang="en-US" sz="2000" dirty="0"/>
              <a:t>Generic way of </a:t>
            </a:r>
            <a:r>
              <a:rPr lang="en-US" sz="2000" u="sng" dirty="0"/>
              <a:t>exploding</a:t>
            </a:r>
            <a:r>
              <a:rPr lang="en-US" sz="2000" dirty="0"/>
              <a:t> the </a:t>
            </a:r>
            <a:r>
              <a:rPr lang="en-US" sz="2000" u="sng" dirty="0"/>
              <a:t>representation of a number</a:t>
            </a:r>
            <a:r>
              <a:rPr lang="en-US" sz="2000" dirty="0"/>
              <a:t> !</a:t>
            </a:r>
          </a:p>
        </p:txBody>
      </p:sp>
      <p:sp>
        <p:nvSpPr>
          <p:cNvPr id="15" name="CasellaDiTesto 14"/>
          <p:cNvSpPr txBox="1"/>
          <p:nvPr/>
        </p:nvSpPr>
        <p:spPr>
          <a:xfrm>
            <a:off x="267438" y="3782521"/>
            <a:ext cx="11753699" cy="2851550"/>
          </a:xfrm>
          <a:prstGeom prst="rect">
            <a:avLst/>
          </a:prstGeom>
          <a:noFill/>
        </p:spPr>
        <p:txBody>
          <a:bodyPr wrap="square" rtlCol="0">
            <a:spAutoFit/>
          </a:bodyPr>
          <a:lstStyle/>
          <a:p>
            <a:pPr algn="just">
              <a:lnSpc>
                <a:spcPct val="110000"/>
              </a:lnSpc>
            </a:pPr>
            <a:r>
              <a:rPr lang="en-US" sz="2000" dirty="0"/>
              <a:t>It is easily seen, that in </a:t>
            </a:r>
            <a:r>
              <a:rPr lang="en-US" sz="2000" i="1" dirty="0"/>
              <a:t>binary format</a:t>
            </a:r>
            <a:r>
              <a:rPr lang="en-US" sz="2000" dirty="0"/>
              <a:t> the “coefficients” that are needed (the </a:t>
            </a:r>
            <a:r>
              <a:rPr lang="en-US" sz="2000" u="sng" dirty="0"/>
              <a:t>b</a:t>
            </a:r>
            <a:r>
              <a:rPr lang="en-US" sz="2000" dirty="0"/>
              <a:t>inary dig</a:t>
            </a:r>
            <a:r>
              <a:rPr lang="en-US" sz="2000" u="sng" dirty="0"/>
              <a:t>it</a:t>
            </a:r>
            <a:r>
              <a:rPr lang="en-US" sz="2000" dirty="0"/>
              <a:t>s : </a:t>
            </a:r>
            <a:r>
              <a:rPr lang="en-US" sz="2000" b="1" i="1" dirty="0"/>
              <a:t>bit</a:t>
            </a:r>
            <a:r>
              <a:rPr lang="en-US" sz="2000" dirty="0"/>
              <a:t>) increase rapidly !</a:t>
            </a:r>
          </a:p>
          <a:p>
            <a:pPr algn="just">
              <a:lnSpc>
                <a:spcPct val="110000"/>
              </a:lnSpc>
            </a:pPr>
            <a:r>
              <a:rPr lang="en-US" sz="2000"/>
              <a:t>(shorter in the decadic base but with 10 tension levels)</a:t>
            </a:r>
          </a:p>
          <a:p>
            <a:pPr algn="just">
              <a:lnSpc>
                <a:spcPct val="110000"/>
              </a:lnSpc>
            </a:pPr>
            <a:r>
              <a:rPr lang="en-US" sz="2000"/>
              <a:t>A </a:t>
            </a:r>
            <a:r>
              <a:rPr lang="en-US" sz="2000" b="1" i="1" dirty="0"/>
              <a:t>bit</a:t>
            </a:r>
            <a:r>
              <a:rPr lang="en-US" sz="2000" dirty="0"/>
              <a:t> is an </a:t>
            </a:r>
            <a:r>
              <a:rPr lang="en-US" sz="2000" u="sng" dirty="0"/>
              <a:t>elementary information </a:t>
            </a:r>
            <a:r>
              <a:rPr lang="en-US" sz="2000" u="sng"/>
              <a:t>carrier</a:t>
            </a:r>
            <a:r>
              <a:rPr lang="en-US" sz="2000"/>
              <a:t> ! </a:t>
            </a:r>
          </a:p>
          <a:p>
            <a:pPr algn="just">
              <a:lnSpc>
                <a:spcPct val="110000"/>
              </a:lnSpc>
            </a:pPr>
            <a:endParaRPr lang="en-US" sz="1100" dirty="0"/>
          </a:p>
          <a:p>
            <a:pPr algn="just">
              <a:lnSpc>
                <a:spcPct val="110000"/>
              </a:lnSpc>
            </a:pPr>
            <a:r>
              <a:rPr lang="en-US" sz="2000" dirty="0"/>
              <a:t>However, in the </a:t>
            </a:r>
            <a:r>
              <a:rPr lang="en-US" sz="2000" i="1" dirty="0"/>
              <a:t>electronic measurement instrumentation</a:t>
            </a:r>
            <a:r>
              <a:rPr lang="en-US" sz="2000" dirty="0"/>
              <a:t> a special code system is employed: the </a:t>
            </a:r>
            <a:r>
              <a:rPr lang="en-US" sz="2000" b="1" i="1" u="sng" dirty="0"/>
              <a:t>BCD code </a:t>
            </a:r>
            <a:r>
              <a:rPr lang="en-US" sz="2000" dirty="0"/>
              <a:t>(</a:t>
            </a:r>
            <a:r>
              <a:rPr lang="en-US" sz="2000" b="1" i="1" dirty="0"/>
              <a:t>Binary Coded Decimal</a:t>
            </a:r>
            <a:r>
              <a:rPr lang="en-US" sz="2000" dirty="0"/>
              <a:t>) which encodes in binary the </a:t>
            </a:r>
            <a:r>
              <a:rPr lang="en-US" sz="2000" i="1" dirty="0"/>
              <a:t>individual decimal </a:t>
            </a:r>
            <a:r>
              <a:rPr lang="en-US" sz="2000" b="1" i="1" dirty="0"/>
              <a:t>digits</a:t>
            </a:r>
            <a:r>
              <a:rPr lang="en-US" sz="2000" i="1" dirty="0"/>
              <a:t> </a:t>
            </a:r>
            <a:r>
              <a:rPr lang="en-US" sz="2000" dirty="0"/>
              <a:t>!</a:t>
            </a:r>
          </a:p>
          <a:p>
            <a:pPr algn="just">
              <a:lnSpc>
                <a:spcPct val="110000"/>
              </a:lnSpc>
            </a:pPr>
            <a:endParaRPr lang="en-US" sz="1100" dirty="0"/>
          </a:p>
          <a:p>
            <a:pPr algn="just">
              <a:lnSpc>
                <a:spcPct val="110000"/>
              </a:lnSpc>
            </a:pPr>
            <a:r>
              <a:rPr lang="en-US" sz="2000" dirty="0"/>
              <a:t>This is a pure binary code that encodes the </a:t>
            </a:r>
            <a:r>
              <a:rPr lang="en-US" sz="2000" i="1" dirty="0"/>
              <a:t>ten digits from 0 to 9 </a:t>
            </a:r>
            <a:r>
              <a:rPr lang="en-US" sz="2000" dirty="0"/>
              <a:t>with a </a:t>
            </a:r>
            <a:r>
              <a:rPr lang="en-US" sz="2000" u="sng" dirty="0"/>
              <a:t>four bit</a:t>
            </a:r>
            <a:r>
              <a:rPr lang="en-US" sz="2000" dirty="0"/>
              <a:t> configuration …</a:t>
            </a:r>
          </a:p>
          <a:p>
            <a:pPr algn="just">
              <a:lnSpc>
                <a:spcPct val="110000"/>
              </a:lnSpc>
            </a:pPr>
            <a:r>
              <a:rPr lang="en-US" sz="2000" dirty="0"/>
              <a:t>Remember :  with “</a:t>
            </a:r>
            <a:r>
              <a:rPr lang="en-US" sz="2000" i="1" dirty="0"/>
              <a:t>n</a:t>
            </a:r>
            <a:r>
              <a:rPr lang="en-US" sz="2000" dirty="0"/>
              <a:t> bits” we can count in binary up to </a:t>
            </a:r>
            <a:r>
              <a:rPr lang="en-US" sz="2000" i="1" dirty="0"/>
              <a:t>2</a:t>
            </a:r>
            <a:r>
              <a:rPr lang="en-US" sz="2000" i="1" baseline="30000" dirty="0"/>
              <a:t>n</a:t>
            </a:r>
            <a:r>
              <a:rPr lang="en-US" sz="2000" i="1" dirty="0"/>
              <a:t> – 1</a:t>
            </a:r>
            <a:r>
              <a:rPr lang="en-US" sz="2000" dirty="0"/>
              <a:t>  </a:t>
            </a:r>
          </a:p>
        </p:txBody>
      </p:sp>
      <p:sp>
        <p:nvSpPr>
          <p:cNvPr id="16" name="Rettangolo 15"/>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55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36540" y="461464"/>
            <a:ext cx="6346600" cy="3071610"/>
          </a:xfrm>
          <a:prstGeom prst="rect">
            <a:avLst/>
          </a:prstGeom>
          <a:noFill/>
        </p:spPr>
        <p:txBody>
          <a:bodyPr wrap="square" rtlCol="0">
            <a:spAutoFit/>
          </a:bodyPr>
          <a:lstStyle/>
          <a:p>
            <a:pPr>
              <a:lnSpc>
                <a:spcPct val="110000"/>
              </a:lnSpc>
            </a:pPr>
            <a:r>
              <a:rPr lang="en-US" sz="2000" dirty="0"/>
              <a:t>The fundamental basic element for the </a:t>
            </a:r>
            <a:r>
              <a:rPr lang="en-US" sz="2000" b="1" i="1" dirty="0"/>
              <a:t>electronic counting </a:t>
            </a:r>
            <a:r>
              <a:rPr lang="en-US" sz="2000" dirty="0"/>
              <a:t>is the </a:t>
            </a:r>
            <a:r>
              <a:rPr lang="en-US" sz="2000" i="1" u="sng" dirty="0" err="1"/>
              <a:t>astable</a:t>
            </a:r>
            <a:r>
              <a:rPr lang="en-US" sz="2000" i="1" u="sng" dirty="0"/>
              <a:t> electronic </a:t>
            </a:r>
            <a:r>
              <a:rPr lang="en-US" sz="2000" i="1" u="sng" dirty="0" err="1"/>
              <a:t>multivibrator</a:t>
            </a:r>
            <a:r>
              <a:rPr lang="en-US" sz="2000" i="1" dirty="0"/>
              <a:t> </a:t>
            </a:r>
            <a:r>
              <a:rPr lang="en-US" sz="2000" dirty="0"/>
              <a:t>(</a:t>
            </a:r>
            <a:r>
              <a:rPr lang="en-US" sz="2000" b="1" i="1" dirty="0"/>
              <a:t>FLIP – FLOP</a:t>
            </a:r>
            <a:r>
              <a:rPr lang="en-US" sz="2000" dirty="0"/>
              <a:t>)</a:t>
            </a:r>
          </a:p>
          <a:p>
            <a:pPr>
              <a:lnSpc>
                <a:spcPct val="110000"/>
              </a:lnSpc>
            </a:pPr>
            <a:endParaRPr lang="en-US" dirty="0"/>
          </a:p>
          <a:p>
            <a:pPr>
              <a:lnSpc>
                <a:spcPct val="110000"/>
              </a:lnSpc>
            </a:pPr>
            <a:r>
              <a:rPr lang="en-US" sz="2000" dirty="0"/>
              <a:t>The </a:t>
            </a:r>
            <a:r>
              <a:rPr lang="en-US" sz="2000" b="1" i="1" dirty="0"/>
              <a:t>FF</a:t>
            </a:r>
            <a:r>
              <a:rPr lang="en-US" sz="2000" dirty="0"/>
              <a:t> changes status when it receives a trigger at its input, and “keeps the new status” until a new trigger is received at the input of the device: </a:t>
            </a:r>
          </a:p>
          <a:p>
            <a:pPr>
              <a:lnSpc>
                <a:spcPct val="110000"/>
              </a:lnSpc>
            </a:pPr>
            <a:endParaRPr lang="en-US" dirty="0"/>
          </a:p>
          <a:p>
            <a:pPr>
              <a:lnSpc>
                <a:spcPct val="110000"/>
              </a:lnSpc>
            </a:pPr>
            <a:r>
              <a:rPr lang="en-US" sz="2000" dirty="0"/>
              <a:t>Note on the left table:  </a:t>
            </a:r>
          </a:p>
          <a:p>
            <a:pPr>
              <a:lnSpc>
                <a:spcPct val="110000"/>
              </a:lnSpc>
            </a:pPr>
            <a:r>
              <a:rPr lang="en-US" sz="2000" dirty="0"/>
              <a:t>4 bits = we count up to 2</a:t>
            </a:r>
            <a:r>
              <a:rPr lang="en-US" sz="2000" baseline="30000" dirty="0"/>
              <a:t>4</a:t>
            </a:r>
            <a:r>
              <a:rPr lang="en-US" sz="2000" dirty="0"/>
              <a:t> </a:t>
            </a:r>
            <a:r>
              <a:rPr lang="en-US" sz="2000"/>
              <a:t>– 1</a:t>
            </a:r>
            <a:endParaRPr lang="en-US" sz="2000" dirty="0"/>
          </a:p>
        </p:txBody>
      </p:sp>
      <p:pic>
        <p:nvPicPr>
          <p:cNvPr id="6149" name="Picture 5" descr="(17) In-out flip-fl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350" y="4579903"/>
            <a:ext cx="4186335" cy="227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17) flip-flop bloc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086" y="5187823"/>
            <a:ext cx="2313767" cy="110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17) flip-flop circuito b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915" y="2289808"/>
            <a:ext cx="2827176" cy="24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4054842923"/>
              </p:ext>
            </p:extLst>
          </p:nvPr>
        </p:nvGraphicFramePr>
        <p:xfrm>
          <a:off x="380768" y="432108"/>
          <a:ext cx="5186523" cy="5943600"/>
        </p:xfrm>
        <a:graphic>
          <a:graphicData uri="http://schemas.openxmlformats.org/drawingml/2006/table">
            <a:tbl>
              <a:tblPr firstRow="1" bandRow="1">
                <a:tableStyleId>{22838BEF-8BB2-4498-84A7-C5851F593DF1}</a:tableStyleId>
              </a:tblPr>
              <a:tblGrid>
                <a:gridCol w="1196467">
                  <a:extLst>
                    <a:ext uri="{9D8B030D-6E8A-4147-A177-3AD203B41FA5}">
                      <a16:colId xmlns:a16="http://schemas.microsoft.com/office/drawing/2014/main" val="20000"/>
                    </a:ext>
                  </a:extLst>
                </a:gridCol>
                <a:gridCol w="1856386">
                  <a:extLst>
                    <a:ext uri="{9D8B030D-6E8A-4147-A177-3AD203B41FA5}">
                      <a16:colId xmlns:a16="http://schemas.microsoft.com/office/drawing/2014/main" val="20001"/>
                    </a:ext>
                  </a:extLst>
                </a:gridCol>
                <a:gridCol w="2133670">
                  <a:extLst>
                    <a:ext uri="{9D8B030D-6E8A-4147-A177-3AD203B41FA5}">
                      <a16:colId xmlns:a16="http://schemas.microsoft.com/office/drawing/2014/main" val="20002"/>
                    </a:ext>
                  </a:extLst>
                </a:gridCol>
              </a:tblGrid>
              <a:tr h="465983">
                <a:tc>
                  <a:txBody>
                    <a:bodyPr/>
                    <a:lstStyle/>
                    <a:p>
                      <a:pPr algn="ctr"/>
                      <a:r>
                        <a:rPr lang="it-IT" sz="1600"/>
                        <a:t>Decimal </a:t>
                      </a:r>
                    </a:p>
                    <a:p>
                      <a:pPr algn="ctr"/>
                      <a:r>
                        <a:rPr lang="it-IT" sz="1600"/>
                        <a:t>Digit</a:t>
                      </a:r>
                    </a:p>
                  </a:txBody>
                  <a:tcPr>
                    <a:solidFill>
                      <a:schemeClr val="accent2">
                        <a:lumMod val="40000"/>
                        <a:lumOff val="60000"/>
                      </a:schemeClr>
                    </a:solidFill>
                  </a:tcPr>
                </a:tc>
                <a:tc>
                  <a:txBody>
                    <a:bodyPr/>
                    <a:lstStyle/>
                    <a:p>
                      <a:pPr algn="ctr"/>
                      <a:r>
                        <a:rPr lang="it-IT" sz="1600"/>
                        <a:t>Four-Bit Binary</a:t>
                      </a:r>
                    </a:p>
                    <a:p>
                      <a:pPr algn="ctr"/>
                      <a:r>
                        <a:rPr lang="it-IT" sz="1600"/>
                        <a:t>Equivalent</a:t>
                      </a:r>
                    </a:p>
                  </a:txBody>
                  <a:tcPr>
                    <a:solidFill>
                      <a:schemeClr val="accent2">
                        <a:lumMod val="40000"/>
                        <a:lumOff val="60000"/>
                      </a:schemeClr>
                    </a:solidFill>
                  </a:tcPr>
                </a:tc>
                <a:tc>
                  <a:txBody>
                    <a:bodyPr/>
                    <a:lstStyle/>
                    <a:p>
                      <a:pPr algn="ctr"/>
                      <a:r>
                        <a:rPr lang="it-IT" sz="1600"/>
                        <a:t>Binary-coded</a:t>
                      </a:r>
                    </a:p>
                    <a:p>
                      <a:pPr algn="ctr"/>
                      <a:r>
                        <a:rPr lang="it-IT" sz="1600"/>
                        <a:t>Decimal equivalent</a:t>
                      </a:r>
                    </a:p>
                  </a:txBody>
                  <a:tcPr>
                    <a:solidFill>
                      <a:schemeClr val="accent2">
                        <a:lumMod val="40000"/>
                        <a:lumOff val="60000"/>
                      </a:schemeClr>
                    </a:solidFill>
                  </a:tcPr>
                </a:tc>
                <a:extLst>
                  <a:ext uri="{0D108BD9-81ED-4DB2-BD59-A6C34878D82A}">
                    <a16:rowId xmlns:a16="http://schemas.microsoft.com/office/drawing/2014/main" val="10000"/>
                  </a:ext>
                </a:extLst>
              </a:tr>
              <a:tr h="298393">
                <a:tc>
                  <a:txBody>
                    <a:bodyPr/>
                    <a:lstStyle/>
                    <a:p>
                      <a:pPr algn="ctr"/>
                      <a:r>
                        <a:rPr lang="it-IT" sz="1600"/>
                        <a:t>0</a:t>
                      </a:r>
                    </a:p>
                  </a:txBody>
                  <a:tcPr/>
                </a:tc>
                <a:tc>
                  <a:txBody>
                    <a:bodyPr/>
                    <a:lstStyle/>
                    <a:p>
                      <a:pPr algn="ctr"/>
                      <a:r>
                        <a:rPr lang="it-IT" sz="1600"/>
                        <a:t>0000</a:t>
                      </a:r>
                    </a:p>
                  </a:txBody>
                  <a:tcPr/>
                </a:tc>
                <a:tc>
                  <a:txBody>
                    <a:bodyPr/>
                    <a:lstStyle/>
                    <a:p>
                      <a:pPr algn="ctr"/>
                      <a:r>
                        <a:rPr lang="it-IT" sz="1600"/>
                        <a:t>0000</a:t>
                      </a:r>
                    </a:p>
                  </a:txBody>
                  <a:tcPr/>
                </a:tc>
                <a:extLst>
                  <a:ext uri="{0D108BD9-81ED-4DB2-BD59-A6C34878D82A}">
                    <a16:rowId xmlns:a16="http://schemas.microsoft.com/office/drawing/2014/main" val="10001"/>
                  </a:ext>
                </a:extLst>
              </a:tr>
              <a:tr h="298393">
                <a:tc>
                  <a:txBody>
                    <a:bodyPr/>
                    <a:lstStyle/>
                    <a:p>
                      <a:pPr algn="ctr"/>
                      <a:r>
                        <a:rPr lang="it-IT" sz="1600"/>
                        <a:t>1</a:t>
                      </a:r>
                    </a:p>
                  </a:txBody>
                  <a:tcPr/>
                </a:tc>
                <a:tc>
                  <a:txBody>
                    <a:bodyPr/>
                    <a:lstStyle/>
                    <a:p>
                      <a:pPr algn="ctr"/>
                      <a:r>
                        <a:rPr lang="it-IT" sz="1600"/>
                        <a:t>0001</a:t>
                      </a:r>
                    </a:p>
                  </a:txBody>
                  <a:tcPr/>
                </a:tc>
                <a:tc>
                  <a:txBody>
                    <a:bodyPr/>
                    <a:lstStyle/>
                    <a:p>
                      <a:pPr algn="ctr"/>
                      <a:r>
                        <a:rPr lang="it-IT" sz="1600"/>
                        <a:t>0001</a:t>
                      </a:r>
                    </a:p>
                  </a:txBody>
                  <a:tcPr/>
                </a:tc>
                <a:extLst>
                  <a:ext uri="{0D108BD9-81ED-4DB2-BD59-A6C34878D82A}">
                    <a16:rowId xmlns:a16="http://schemas.microsoft.com/office/drawing/2014/main" val="10002"/>
                  </a:ext>
                </a:extLst>
              </a:tr>
              <a:tr h="298393">
                <a:tc>
                  <a:txBody>
                    <a:bodyPr/>
                    <a:lstStyle/>
                    <a:p>
                      <a:pPr algn="ctr"/>
                      <a:r>
                        <a:rPr lang="it-IT" sz="1600"/>
                        <a:t>2</a:t>
                      </a:r>
                    </a:p>
                  </a:txBody>
                  <a:tcPr/>
                </a:tc>
                <a:tc>
                  <a:txBody>
                    <a:bodyPr/>
                    <a:lstStyle/>
                    <a:p>
                      <a:pPr algn="ctr"/>
                      <a:r>
                        <a:rPr lang="it-IT" sz="1600"/>
                        <a:t>0010</a:t>
                      </a:r>
                    </a:p>
                  </a:txBody>
                  <a:tcPr/>
                </a:tc>
                <a:tc>
                  <a:txBody>
                    <a:bodyPr/>
                    <a:lstStyle/>
                    <a:p>
                      <a:pPr algn="ctr"/>
                      <a:r>
                        <a:rPr lang="it-IT" sz="1600"/>
                        <a:t>0010</a:t>
                      </a:r>
                    </a:p>
                  </a:txBody>
                  <a:tcPr/>
                </a:tc>
                <a:extLst>
                  <a:ext uri="{0D108BD9-81ED-4DB2-BD59-A6C34878D82A}">
                    <a16:rowId xmlns:a16="http://schemas.microsoft.com/office/drawing/2014/main" val="10003"/>
                  </a:ext>
                </a:extLst>
              </a:tr>
              <a:tr h="298393">
                <a:tc>
                  <a:txBody>
                    <a:bodyPr/>
                    <a:lstStyle/>
                    <a:p>
                      <a:pPr algn="ctr"/>
                      <a:r>
                        <a:rPr lang="it-IT" sz="1600"/>
                        <a:t>3</a:t>
                      </a:r>
                    </a:p>
                  </a:txBody>
                  <a:tcPr/>
                </a:tc>
                <a:tc>
                  <a:txBody>
                    <a:bodyPr/>
                    <a:lstStyle/>
                    <a:p>
                      <a:pPr algn="ctr"/>
                      <a:r>
                        <a:rPr lang="it-IT" sz="1600"/>
                        <a:t>0011</a:t>
                      </a:r>
                    </a:p>
                  </a:txBody>
                  <a:tcPr/>
                </a:tc>
                <a:tc>
                  <a:txBody>
                    <a:bodyPr/>
                    <a:lstStyle/>
                    <a:p>
                      <a:pPr algn="ctr"/>
                      <a:r>
                        <a:rPr lang="it-IT" sz="1600"/>
                        <a:t>0011</a:t>
                      </a:r>
                    </a:p>
                  </a:txBody>
                  <a:tcPr/>
                </a:tc>
                <a:extLst>
                  <a:ext uri="{0D108BD9-81ED-4DB2-BD59-A6C34878D82A}">
                    <a16:rowId xmlns:a16="http://schemas.microsoft.com/office/drawing/2014/main" val="10004"/>
                  </a:ext>
                </a:extLst>
              </a:tr>
              <a:tr h="298393">
                <a:tc>
                  <a:txBody>
                    <a:bodyPr/>
                    <a:lstStyle/>
                    <a:p>
                      <a:pPr algn="ctr"/>
                      <a:r>
                        <a:rPr lang="it-IT" sz="1600"/>
                        <a:t>4</a:t>
                      </a:r>
                    </a:p>
                  </a:txBody>
                  <a:tcPr/>
                </a:tc>
                <a:tc>
                  <a:txBody>
                    <a:bodyPr/>
                    <a:lstStyle/>
                    <a:p>
                      <a:pPr algn="ctr"/>
                      <a:r>
                        <a:rPr lang="it-IT" sz="1600"/>
                        <a:t>0100</a:t>
                      </a:r>
                    </a:p>
                  </a:txBody>
                  <a:tcPr/>
                </a:tc>
                <a:tc>
                  <a:txBody>
                    <a:bodyPr/>
                    <a:lstStyle/>
                    <a:p>
                      <a:pPr algn="ctr"/>
                      <a:r>
                        <a:rPr lang="it-IT" sz="1600"/>
                        <a:t>0100</a:t>
                      </a:r>
                    </a:p>
                  </a:txBody>
                  <a:tcPr/>
                </a:tc>
                <a:extLst>
                  <a:ext uri="{0D108BD9-81ED-4DB2-BD59-A6C34878D82A}">
                    <a16:rowId xmlns:a16="http://schemas.microsoft.com/office/drawing/2014/main" val="10005"/>
                  </a:ext>
                </a:extLst>
              </a:tr>
              <a:tr h="298393">
                <a:tc>
                  <a:txBody>
                    <a:bodyPr/>
                    <a:lstStyle/>
                    <a:p>
                      <a:pPr algn="ctr"/>
                      <a:r>
                        <a:rPr lang="it-IT" sz="1600"/>
                        <a:t>5</a:t>
                      </a:r>
                    </a:p>
                  </a:txBody>
                  <a:tcPr/>
                </a:tc>
                <a:tc>
                  <a:txBody>
                    <a:bodyPr/>
                    <a:lstStyle/>
                    <a:p>
                      <a:pPr algn="ctr"/>
                      <a:r>
                        <a:rPr lang="it-IT" sz="1600"/>
                        <a:t>0101</a:t>
                      </a:r>
                    </a:p>
                  </a:txBody>
                  <a:tcPr/>
                </a:tc>
                <a:tc>
                  <a:txBody>
                    <a:bodyPr/>
                    <a:lstStyle/>
                    <a:p>
                      <a:pPr algn="ctr"/>
                      <a:r>
                        <a:rPr lang="it-IT" sz="1600"/>
                        <a:t>0101</a:t>
                      </a:r>
                    </a:p>
                  </a:txBody>
                  <a:tcPr/>
                </a:tc>
                <a:extLst>
                  <a:ext uri="{0D108BD9-81ED-4DB2-BD59-A6C34878D82A}">
                    <a16:rowId xmlns:a16="http://schemas.microsoft.com/office/drawing/2014/main" val="10006"/>
                  </a:ext>
                </a:extLst>
              </a:tr>
              <a:tr h="298393">
                <a:tc>
                  <a:txBody>
                    <a:bodyPr/>
                    <a:lstStyle/>
                    <a:p>
                      <a:pPr algn="ctr"/>
                      <a:r>
                        <a:rPr lang="it-IT" sz="1600"/>
                        <a:t>6</a:t>
                      </a:r>
                    </a:p>
                  </a:txBody>
                  <a:tcPr/>
                </a:tc>
                <a:tc>
                  <a:txBody>
                    <a:bodyPr/>
                    <a:lstStyle/>
                    <a:p>
                      <a:pPr algn="ctr"/>
                      <a:r>
                        <a:rPr lang="it-IT" sz="1600"/>
                        <a:t>0110</a:t>
                      </a:r>
                    </a:p>
                  </a:txBody>
                  <a:tcPr/>
                </a:tc>
                <a:tc>
                  <a:txBody>
                    <a:bodyPr/>
                    <a:lstStyle/>
                    <a:p>
                      <a:pPr algn="ctr"/>
                      <a:r>
                        <a:rPr lang="it-IT" sz="1600"/>
                        <a:t>0110</a:t>
                      </a:r>
                    </a:p>
                  </a:txBody>
                  <a:tcPr/>
                </a:tc>
                <a:extLst>
                  <a:ext uri="{0D108BD9-81ED-4DB2-BD59-A6C34878D82A}">
                    <a16:rowId xmlns:a16="http://schemas.microsoft.com/office/drawing/2014/main" val="10007"/>
                  </a:ext>
                </a:extLst>
              </a:tr>
              <a:tr h="298393">
                <a:tc>
                  <a:txBody>
                    <a:bodyPr/>
                    <a:lstStyle/>
                    <a:p>
                      <a:pPr algn="ctr"/>
                      <a:r>
                        <a:rPr lang="it-IT" sz="1600"/>
                        <a:t>7</a:t>
                      </a:r>
                    </a:p>
                  </a:txBody>
                  <a:tcPr/>
                </a:tc>
                <a:tc>
                  <a:txBody>
                    <a:bodyPr/>
                    <a:lstStyle/>
                    <a:p>
                      <a:pPr algn="ctr"/>
                      <a:r>
                        <a:rPr lang="it-IT" sz="1600"/>
                        <a:t>0111</a:t>
                      </a:r>
                    </a:p>
                  </a:txBody>
                  <a:tcPr/>
                </a:tc>
                <a:tc>
                  <a:txBody>
                    <a:bodyPr/>
                    <a:lstStyle/>
                    <a:p>
                      <a:pPr algn="ctr"/>
                      <a:r>
                        <a:rPr lang="it-IT" sz="1600"/>
                        <a:t>0111</a:t>
                      </a:r>
                    </a:p>
                  </a:txBody>
                  <a:tcPr/>
                </a:tc>
                <a:extLst>
                  <a:ext uri="{0D108BD9-81ED-4DB2-BD59-A6C34878D82A}">
                    <a16:rowId xmlns:a16="http://schemas.microsoft.com/office/drawing/2014/main" val="10008"/>
                  </a:ext>
                </a:extLst>
              </a:tr>
              <a:tr h="298393">
                <a:tc>
                  <a:txBody>
                    <a:bodyPr/>
                    <a:lstStyle/>
                    <a:p>
                      <a:pPr algn="ctr"/>
                      <a:r>
                        <a:rPr lang="it-IT" sz="1600"/>
                        <a:t>8</a:t>
                      </a:r>
                    </a:p>
                  </a:txBody>
                  <a:tcPr/>
                </a:tc>
                <a:tc>
                  <a:txBody>
                    <a:bodyPr/>
                    <a:lstStyle/>
                    <a:p>
                      <a:pPr algn="ctr"/>
                      <a:r>
                        <a:rPr lang="it-IT" sz="1600"/>
                        <a:t>1000</a:t>
                      </a:r>
                    </a:p>
                  </a:txBody>
                  <a:tcPr/>
                </a:tc>
                <a:tc>
                  <a:txBody>
                    <a:bodyPr/>
                    <a:lstStyle/>
                    <a:p>
                      <a:pPr algn="ctr"/>
                      <a:r>
                        <a:rPr lang="it-IT" sz="1600"/>
                        <a:t>1000</a:t>
                      </a:r>
                    </a:p>
                  </a:txBody>
                  <a:tcPr/>
                </a:tc>
                <a:extLst>
                  <a:ext uri="{0D108BD9-81ED-4DB2-BD59-A6C34878D82A}">
                    <a16:rowId xmlns:a16="http://schemas.microsoft.com/office/drawing/2014/main" val="10009"/>
                  </a:ext>
                </a:extLst>
              </a:tr>
              <a:tr h="298393">
                <a:tc>
                  <a:txBody>
                    <a:bodyPr/>
                    <a:lstStyle/>
                    <a:p>
                      <a:pPr algn="ctr"/>
                      <a:r>
                        <a:rPr lang="it-IT" sz="1600"/>
                        <a:t>9</a:t>
                      </a:r>
                    </a:p>
                  </a:txBody>
                  <a:tcPr/>
                </a:tc>
                <a:tc>
                  <a:txBody>
                    <a:bodyPr/>
                    <a:lstStyle/>
                    <a:p>
                      <a:pPr algn="ctr"/>
                      <a:r>
                        <a:rPr lang="it-IT" sz="1600"/>
                        <a:t>1001</a:t>
                      </a:r>
                    </a:p>
                  </a:txBody>
                  <a:tcPr/>
                </a:tc>
                <a:tc>
                  <a:txBody>
                    <a:bodyPr/>
                    <a:lstStyle/>
                    <a:p>
                      <a:pPr algn="ctr"/>
                      <a:r>
                        <a:rPr lang="it-IT" sz="1600"/>
                        <a:t>1001</a:t>
                      </a:r>
                    </a:p>
                  </a:txBody>
                  <a:tcPr/>
                </a:tc>
                <a:extLst>
                  <a:ext uri="{0D108BD9-81ED-4DB2-BD59-A6C34878D82A}">
                    <a16:rowId xmlns:a16="http://schemas.microsoft.com/office/drawing/2014/main" val="10010"/>
                  </a:ext>
                </a:extLst>
              </a:tr>
              <a:tr h="298393">
                <a:tc>
                  <a:txBody>
                    <a:bodyPr/>
                    <a:lstStyle/>
                    <a:p>
                      <a:pPr algn="ctr"/>
                      <a:r>
                        <a:rPr lang="it-IT" sz="1600"/>
                        <a:t>10</a:t>
                      </a:r>
                    </a:p>
                  </a:txBody>
                  <a:tcPr/>
                </a:tc>
                <a:tc>
                  <a:txBody>
                    <a:bodyPr/>
                    <a:lstStyle/>
                    <a:p>
                      <a:pPr algn="ctr"/>
                      <a:r>
                        <a:rPr lang="it-IT" sz="1600"/>
                        <a:t>1010</a:t>
                      </a:r>
                    </a:p>
                  </a:txBody>
                  <a:tcPr/>
                </a:tc>
                <a:tc>
                  <a:txBody>
                    <a:bodyPr/>
                    <a:lstStyle/>
                    <a:p>
                      <a:pPr algn="ctr"/>
                      <a:r>
                        <a:rPr lang="it-IT" sz="1600"/>
                        <a:t>Illegal</a:t>
                      </a:r>
                    </a:p>
                  </a:txBody>
                  <a:tcPr/>
                </a:tc>
                <a:extLst>
                  <a:ext uri="{0D108BD9-81ED-4DB2-BD59-A6C34878D82A}">
                    <a16:rowId xmlns:a16="http://schemas.microsoft.com/office/drawing/2014/main" val="10011"/>
                  </a:ext>
                </a:extLst>
              </a:tr>
              <a:tr h="298393">
                <a:tc>
                  <a:txBody>
                    <a:bodyPr/>
                    <a:lstStyle/>
                    <a:p>
                      <a:pPr algn="ctr"/>
                      <a:r>
                        <a:rPr lang="it-IT" sz="1600"/>
                        <a:t>11</a:t>
                      </a:r>
                    </a:p>
                  </a:txBody>
                  <a:tcPr/>
                </a:tc>
                <a:tc>
                  <a:txBody>
                    <a:bodyPr/>
                    <a:lstStyle/>
                    <a:p>
                      <a:pPr algn="ctr"/>
                      <a:r>
                        <a:rPr lang="it-IT" sz="1600"/>
                        <a:t>1011</a:t>
                      </a:r>
                    </a:p>
                  </a:txBody>
                  <a:tcPr/>
                </a:tc>
                <a:tc>
                  <a:txBody>
                    <a:bodyPr/>
                    <a:lstStyle/>
                    <a:p>
                      <a:pPr algn="ctr"/>
                      <a:r>
                        <a:rPr lang="it-IT" sz="1600"/>
                        <a:t>Illegal</a:t>
                      </a:r>
                    </a:p>
                  </a:txBody>
                  <a:tcPr/>
                </a:tc>
                <a:extLst>
                  <a:ext uri="{0D108BD9-81ED-4DB2-BD59-A6C34878D82A}">
                    <a16:rowId xmlns:a16="http://schemas.microsoft.com/office/drawing/2014/main" val="10012"/>
                  </a:ext>
                </a:extLst>
              </a:tr>
              <a:tr h="298393">
                <a:tc>
                  <a:txBody>
                    <a:bodyPr/>
                    <a:lstStyle/>
                    <a:p>
                      <a:pPr algn="ctr"/>
                      <a:r>
                        <a:rPr lang="it-IT" sz="1600"/>
                        <a:t>12</a:t>
                      </a:r>
                    </a:p>
                  </a:txBody>
                  <a:tcPr/>
                </a:tc>
                <a:tc>
                  <a:txBody>
                    <a:bodyPr/>
                    <a:lstStyle/>
                    <a:p>
                      <a:pPr algn="ctr"/>
                      <a:r>
                        <a:rPr lang="it-IT" sz="1600"/>
                        <a:t>1100</a:t>
                      </a:r>
                    </a:p>
                  </a:txBody>
                  <a:tcPr/>
                </a:tc>
                <a:tc>
                  <a:txBody>
                    <a:bodyPr/>
                    <a:lstStyle/>
                    <a:p>
                      <a:pPr algn="ctr"/>
                      <a:r>
                        <a:rPr lang="it-IT" sz="1600"/>
                        <a:t>Illegal</a:t>
                      </a:r>
                    </a:p>
                  </a:txBody>
                  <a:tcPr/>
                </a:tc>
                <a:extLst>
                  <a:ext uri="{0D108BD9-81ED-4DB2-BD59-A6C34878D82A}">
                    <a16:rowId xmlns:a16="http://schemas.microsoft.com/office/drawing/2014/main" val="10013"/>
                  </a:ext>
                </a:extLst>
              </a:tr>
              <a:tr h="298393">
                <a:tc>
                  <a:txBody>
                    <a:bodyPr/>
                    <a:lstStyle/>
                    <a:p>
                      <a:pPr algn="ctr"/>
                      <a:r>
                        <a:rPr lang="it-IT" sz="1600"/>
                        <a:t>13</a:t>
                      </a:r>
                    </a:p>
                  </a:txBody>
                  <a:tcPr/>
                </a:tc>
                <a:tc>
                  <a:txBody>
                    <a:bodyPr/>
                    <a:lstStyle/>
                    <a:p>
                      <a:pPr algn="ctr"/>
                      <a:r>
                        <a:rPr lang="it-IT" sz="1600"/>
                        <a:t>1101</a:t>
                      </a:r>
                    </a:p>
                  </a:txBody>
                  <a:tcPr/>
                </a:tc>
                <a:tc>
                  <a:txBody>
                    <a:bodyPr/>
                    <a:lstStyle/>
                    <a:p>
                      <a:pPr algn="ctr"/>
                      <a:r>
                        <a:rPr lang="it-IT" sz="1600"/>
                        <a:t>Illegal</a:t>
                      </a:r>
                    </a:p>
                  </a:txBody>
                  <a:tcPr/>
                </a:tc>
                <a:extLst>
                  <a:ext uri="{0D108BD9-81ED-4DB2-BD59-A6C34878D82A}">
                    <a16:rowId xmlns:a16="http://schemas.microsoft.com/office/drawing/2014/main" val="10014"/>
                  </a:ext>
                </a:extLst>
              </a:tr>
              <a:tr h="298393">
                <a:tc>
                  <a:txBody>
                    <a:bodyPr/>
                    <a:lstStyle/>
                    <a:p>
                      <a:pPr algn="ctr"/>
                      <a:r>
                        <a:rPr lang="it-IT" sz="1600"/>
                        <a:t>14</a:t>
                      </a:r>
                    </a:p>
                  </a:txBody>
                  <a:tcPr/>
                </a:tc>
                <a:tc>
                  <a:txBody>
                    <a:bodyPr/>
                    <a:lstStyle/>
                    <a:p>
                      <a:pPr algn="ctr"/>
                      <a:r>
                        <a:rPr lang="it-IT" sz="1600"/>
                        <a:t>1110</a:t>
                      </a:r>
                    </a:p>
                  </a:txBody>
                  <a:tcPr/>
                </a:tc>
                <a:tc>
                  <a:txBody>
                    <a:bodyPr/>
                    <a:lstStyle/>
                    <a:p>
                      <a:pPr algn="ctr"/>
                      <a:r>
                        <a:rPr lang="it-IT" sz="1600"/>
                        <a:t>Illegal</a:t>
                      </a:r>
                    </a:p>
                  </a:txBody>
                  <a:tcPr/>
                </a:tc>
                <a:extLst>
                  <a:ext uri="{0D108BD9-81ED-4DB2-BD59-A6C34878D82A}">
                    <a16:rowId xmlns:a16="http://schemas.microsoft.com/office/drawing/2014/main" val="10015"/>
                  </a:ext>
                </a:extLst>
              </a:tr>
              <a:tr h="298393">
                <a:tc>
                  <a:txBody>
                    <a:bodyPr/>
                    <a:lstStyle/>
                    <a:p>
                      <a:pPr algn="ctr"/>
                      <a:r>
                        <a:rPr lang="it-IT" sz="1600"/>
                        <a:t>15</a:t>
                      </a:r>
                    </a:p>
                  </a:txBody>
                  <a:tcPr/>
                </a:tc>
                <a:tc>
                  <a:txBody>
                    <a:bodyPr/>
                    <a:lstStyle/>
                    <a:p>
                      <a:pPr algn="ctr"/>
                      <a:r>
                        <a:rPr lang="it-IT" sz="1600"/>
                        <a:t>1111</a:t>
                      </a:r>
                    </a:p>
                  </a:txBody>
                  <a:tcPr/>
                </a:tc>
                <a:tc>
                  <a:txBody>
                    <a:bodyPr/>
                    <a:lstStyle/>
                    <a:p>
                      <a:pPr algn="ctr"/>
                      <a:r>
                        <a:rPr lang="it-IT" sz="1600"/>
                        <a:t>Illegal</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2538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6572" y="596526"/>
            <a:ext cx="10993651" cy="400110"/>
          </a:xfrm>
          <a:prstGeom prst="rect">
            <a:avLst/>
          </a:prstGeom>
          <a:noFill/>
        </p:spPr>
        <p:txBody>
          <a:bodyPr wrap="none" rtlCol="0">
            <a:spAutoFit/>
          </a:bodyPr>
          <a:lstStyle/>
          <a:p>
            <a:r>
              <a:rPr lang="en-US" sz="2000"/>
              <a:t>The "elementary circuit" is composed of a </a:t>
            </a:r>
            <a:r>
              <a:rPr lang="en-US" sz="2000" b="1" i="1" dirty="0"/>
              <a:t>Flip – Flop</a:t>
            </a:r>
            <a:r>
              <a:rPr lang="en-US" sz="2000" dirty="0"/>
              <a:t> (</a:t>
            </a:r>
            <a:r>
              <a:rPr lang="en-US" sz="2000" b="1" i="1" dirty="0"/>
              <a:t>FF</a:t>
            </a:r>
            <a:r>
              <a:rPr lang="en-US" sz="2000" dirty="0"/>
              <a:t>) together with a </a:t>
            </a:r>
            <a:r>
              <a:rPr lang="en-US" sz="2000" b="1" i="1" dirty="0"/>
              <a:t>CR circuit</a:t>
            </a:r>
            <a:r>
              <a:rPr lang="en-US" sz="2000" dirty="0"/>
              <a:t> and a </a:t>
            </a:r>
            <a:r>
              <a:rPr lang="en-US" sz="2000" b="1" i="1"/>
              <a:t>rectifier diode</a:t>
            </a:r>
            <a:endParaRPr lang="en-US" sz="2000" b="1" i="1" dirty="0"/>
          </a:p>
        </p:txBody>
      </p:sp>
      <p:sp>
        <p:nvSpPr>
          <p:cNvPr id="3" name="CasellaDiTesto 2"/>
          <p:cNvSpPr txBox="1"/>
          <p:nvPr/>
        </p:nvSpPr>
        <p:spPr>
          <a:xfrm>
            <a:off x="8298994" y="1212414"/>
            <a:ext cx="3579847" cy="2145203"/>
          </a:xfrm>
          <a:prstGeom prst="rect">
            <a:avLst/>
          </a:prstGeom>
          <a:noFill/>
        </p:spPr>
        <p:txBody>
          <a:bodyPr wrap="square" rtlCol="0">
            <a:spAutoFit/>
          </a:bodyPr>
          <a:lstStyle/>
          <a:p>
            <a:pPr algn="just">
              <a:lnSpc>
                <a:spcPct val="110000"/>
              </a:lnSpc>
              <a:spcAft>
                <a:spcPts val="300"/>
              </a:spcAft>
            </a:pPr>
            <a:r>
              <a:rPr lang="en-US" sz="2000"/>
              <a:t>For every </a:t>
            </a:r>
            <a:r>
              <a:rPr lang="en-US" sz="2000" u="sng" dirty="0"/>
              <a:t>two triggers at the circuit input</a:t>
            </a:r>
            <a:r>
              <a:rPr lang="en-US" sz="2000" dirty="0"/>
              <a:t>, we have </a:t>
            </a:r>
            <a:r>
              <a:rPr lang="en-US" sz="2000" u="sng" dirty="0"/>
              <a:t>only one trigger at the output</a:t>
            </a:r>
            <a:r>
              <a:rPr lang="en-US" sz="2000" dirty="0"/>
              <a:t> ! </a:t>
            </a:r>
          </a:p>
          <a:p>
            <a:pPr algn="just">
              <a:lnSpc>
                <a:spcPct val="110000"/>
              </a:lnSpc>
              <a:spcAft>
                <a:spcPts val="300"/>
              </a:spcAft>
            </a:pPr>
            <a:r>
              <a:rPr lang="en-US" sz="2000" dirty="0"/>
              <a:t>The circuit </a:t>
            </a:r>
            <a:r>
              <a:rPr lang="en-US" sz="2000" i="1" u="sng" dirty="0"/>
              <a:t>divides by two </a:t>
            </a:r>
            <a:r>
              <a:rPr lang="en-US" sz="2000" dirty="0"/>
              <a:t>the electric triggers received at its input !</a:t>
            </a:r>
          </a:p>
        </p:txBody>
      </p:sp>
      <p:sp>
        <p:nvSpPr>
          <p:cNvPr id="4" name="CasellaDiTesto 3"/>
          <p:cNvSpPr txBox="1"/>
          <p:nvPr/>
        </p:nvSpPr>
        <p:spPr>
          <a:xfrm>
            <a:off x="326573" y="3629716"/>
            <a:ext cx="11632163" cy="752514"/>
          </a:xfrm>
          <a:prstGeom prst="rect">
            <a:avLst/>
          </a:prstGeom>
          <a:noFill/>
        </p:spPr>
        <p:txBody>
          <a:bodyPr wrap="square" rtlCol="0">
            <a:spAutoFit/>
          </a:bodyPr>
          <a:lstStyle/>
          <a:p>
            <a:pPr>
              <a:lnSpc>
                <a:spcPct val="110000"/>
              </a:lnSpc>
            </a:pPr>
            <a:r>
              <a:rPr lang="en-US" dirty="0"/>
              <a:t>If we </a:t>
            </a:r>
            <a:r>
              <a:rPr lang="en-US" sz="2000" dirty="0"/>
              <a:t>connect </a:t>
            </a:r>
            <a:r>
              <a:rPr lang="en-US" sz="2000" i="1" dirty="0"/>
              <a:t>four of these elementary cells</a:t>
            </a:r>
            <a:r>
              <a:rPr lang="en-US" sz="2000" dirty="0"/>
              <a:t> in series, we have designed the electronic circuit that </a:t>
            </a:r>
            <a:r>
              <a:rPr lang="en-US" sz="2000" i="1" u="sng" dirty="0"/>
              <a:t>counts in the BCD code a single digit</a:t>
            </a:r>
            <a:r>
              <a:rPr lang="en-US" sz="2000" dirty="0"/>
              <a:t>  (from 0 to 9) : </a:t>
            </a:r>
            <a:endParaRPr lang="en-US" dirty="0"/>
          </a:p>
        </p:txBody>
      </p:sp>
      <p:sp>
        <p:nvSpPr>
          <p:cNvPr id="5" name="CasellaDiTesto 4"/>
          <p:cNvSpPr txBox="1"/>
          <p:nvPr/>
        </p:nvSpPr>
        <p:spPr>
          <a:xfrm>
            <a:off x="8568806" y="4475044"/>
            <a:ext cx="3225284" cy="1768176"/>
          </a:xfrm>
          <a:prstGeom prst="rect">
            <a:avLst/>
          </a:prstGeom>
          <a:noFill/>
        </p:spPr>
        <p:txBody>
          <a:bodyPr wrap="square" rtlCol="0">
            <a:spAutoFit/>
          </a:bodyPr>
          <a:lstStyle/>
          <a:p>
            <a:pPr algn="just">
              <a:lnSpc>
                <a:spcPct val="110000"/>
              </a:lnSpc>
            </a:pPr>
            <a:r>
              <a:rPr lang="en-US" sz="2000" dirty="0"/>
              <a:t>Indicators L tell if the FF is in the </a:t>
            </a:r>
            <a:r>
              <a:rPr lang="en-US" sz="2000" i="1" dirty="0"/>
              <a:t>High</a:t>
            </a:r>
            <a:r>
              <a:rPr lang="en-US" sz="2000" dirty="0"/>
              <a:t> (X) or </a:t>
            </a:r>
            <a:r>
              <a:rPr lang="en-US" sz="2000" i="1" dirty="0"/>
              <a:t>Low (O)</a:t>
            </a:r>
            <a:r>
              <a:rPr lang="en-US" sz="2000" dirty="0"/>
              <a:t> status</a:t>
            </a:r>
          </a:p>
          <a:p>
            <a:pPr algn="just">
              <a:lnSpc>
                <a:spcPct val="110000"/>
              </a:lnSpc>
            </a:pPr>
            <a:endParaRPr lang="en-US" sz="2000" i="1" dirty="0"/>
          </a:p>
          <a:p>
            <a:pPr algn="just">
              <a:lnSpc>
                <a:spcPct val="110000"/>
              </a:lnSpc>
            </a:pPr>
            <a:r>
              <a:rPr lang="en-US" sz="2000" i="1" dirty="0"/>
              <a:t>n</a:t>
            </a:r>
            <a:r>
              <a:rPr lang="en-US" sz="2000" dirty="0"/>
              <a:t> is the number of triggers received at the input !</a:t>
            </a:r>
          </a:p>
        </p:txBody>
      </p:sp>
      <p:sp>
        <p:nvSpPr>
          <p:cNvPr id="8" name="Rettangolo 7"/>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09863" y="113089"/>
            <a:ext cx="7113742" cy="461665"/>
          </a:xfrm>
          <a:prstGeom prst="rect">
            <a:avLst/>
          </a:prstGeom>
        </p:spPr>
        <p:txBody>
          <a:bodyPr wrap="none">
            <a:spAutoFit/>
          </a:bodyPr>
          <a:lstStyle/>
          <a:p>
            <a:r>
              <a:rPr lang="en-US" sz="2400" b="1">
                <a:solidFill>
                  <a:srgbClr val="0070C0"/>
                </a:solidFill>
              </a:rPr>
              <a:t>Binary Coded Decimal (BCD) counter / Decade counter</a:t>
            </a:r>
            <a:endParaRPr lang="en-US" sz="2400" b="1" dirty="0"/>
          </a:p>
        </p:txBody>
      </p:sp>
      <p:pic>
        <p:nvPicPr>
          <p:cNvPr id="17410" name="Picture 2" descr="C:\Users\emanuele\Desktop\Lesson 7.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103" y="1016854"/>
            <a:ext cx="7704000" cy="2335195"/>
          </a:xfrm>
          <a:prstGeom prst="rect">
            <a:avLst/>
          </a:prstGeom>
          <a:noFill/>
          <a:extLst>
            <a:ext uri="{909E8E84-426E-40DD-AFC4-6F175D3DCCD1}">
              <a14:hiddenFill xmlns:a14="http://schemas.microsoft.com/office/drawing/2010/main">
                <a:solidFill>
                  <a:srgbClr val="FFFFFF"/>
                </a:solidFill>
              </a14:hiddenFill>
            </a:ext>
          </a:extLst>
        </p:spPr>
      </p:pic>
      <p:grpSp>
        <p:nvGrpSpPr>
          <p:cNvPr id="7174" name="Gruppo 7173"/>
          <p:cNvGrpSpPr/>
          <p:nvPr/>
        </p:nvGrpSpPr>
        <p:grpSpPr>
          <a:xfrm>
            <a:off x="501650" y="4957549"/>
            <a:ext cx="7530180" cy="1118104"/>
            <a:chOff x="501650" y="4469869"/>
            <a:chExt cx="7530180" cy="1118104"/>
          </a:xfrm>
        </p:grpSpPr>
        <p:sp>
          <p:nvSpPr>
            <p:cNvPr id="7" name="Rettangolo 6"/>
            <p:cNvSpPr/>
            <p:nvPr/>
          </p:nvSpPr>
          <p:spPr>
            <a:xfrm>
              <a:off x="1387929" y="4506686"/>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937657" y="4724469"/>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880511" y="4630799"/>
              <a:ext cx="304892" cy="369332"/>
            </a:xfrm>
            <a:prstGeom prst="rect">
              <a:avLst/>
            </a:prstGeom>
            <a:noFill/>
          </p:spPr>
          <p:txBody>
            <a:bodyPr wrap="none" rtlCol="0">
              <a:spAutoFit/>
            </a:bodyPr>
            <a:lstStyle/>
            <a:p>
              <a:r>
                <a:rPr lang="it-IT"/>
                <a:t>X</a:t>
              </a:r>
            </a:p>
          </p:txBody>
        </p:sp>
        <p:sp>
          <p:nvSpPr>
            <p:cNvPr id="11" name="Ovale 10"/>
            <p:cNvSpPr/>
            <p:nvPr/>
          </p:nvSpPr>
          <p:spPr>
            <a:xfrm>
              <a:off x="584200" y="4748274"/>
              <a:ext cx="108000" cy="109545"/>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p:cNvCxnSpPr>
              <a:stCxn id="11" idx="6"/>
            </p:cNvCxnSpPr>
            <p:nvPr/>
          </p:nvCxnSpPr>
          <p:spPr>
            <a:xfrm>
              <a:off x="692200" y="4803047"/>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3024365" y="4505888"/>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3574093" y="4723671"/>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3516947" y="4630001"/>
              <a:ext cx="304892" cy="369332"/>
            </a:xfrm>
            <a:prstGeom prst="rect">
              <a:avLst/>
            </a:prstGeom>
            <a:noFill/>
          </p:spPr>
          <p:txBody>
            <a:bodyPr wrap="none" rtlCol="0">
              <a:spAutoFit/>
            </a:bodyPr>
            <a:lstStyle/>
            <a:p>
              <a:r>
                <a:rPr lang="it-IT"/>
                <a:t>X</a:t>
              </a:r>
            </a:p>
          </p:txBody>
        </p:sp>
        <p:cxnSp>
          <p:nvCxnSpPr>
            <p:cNvPr id="21" name="Connettore 1 20"/>
            <p:cNvCxnSpPr/>
            <p:nvPr/>
          </p:nvCxnSpPr>
          <p:spPr>
            <a:xfrm>
              <a:off x="2334986" y="4808599"/>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7275830" y="4803046"/>
              <a:ext cx="7560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e 23"/>
            <p:cNvSpPr/>
            <p:nvPr/>
          </p:nvSpPr>
          <p:spPr>
            <a:xfrm>
              <a:off x="2689736" y="4753334"/>
              <a:ext cx="108000" cy="104486"/>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4678540" y="4505888"/>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5228268" y="4723671"/>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5171122" y="4630001"/>
              <a:ext cx="304892" cy="369332"/>
            </a:xfrm>
            <a:prstGeom prst="rect">
              <a:avLst/>
            </a:prstGeom>
            <a:noFill/>
          </p:spPr>
          <p:txBody>
            <a:bodyPr wrap="none" rtlCol="0">
              <a:spAutoFit/>
            </a:bodyPr>
            <a:lstStyle/>
            <a:p>
              <a:r>
                <a:rPr lang="it-IT"/>
                <a:t>X</a:t>
              </a:r>
            </a:p>
          </p:txBody>
        </p:sp>
        <p:cxnSp>
          <p:nvCxnSpPr>
            <p:cNvPr id="33" name="Connettore 1 32"/>
            <p:cNvCxnSpPr/>
            <p:nvPr/>
          </p:nvCxnSpPr>
          <p:spPr>
            <a:xfrm>
              <a:off x="3985986" y="4808599"/>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Ovale 33"/>
            <p:cNvSpPr/>
            <p:nvPr/>
          </p:nvSpPr>
          <p:spPr>
            <a:xfrm>
              <a:off x="4340736" y="4753333"/>
              <a:ext cx="108000" cy="109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p:cNvSpPr/>
            <p:nvPr/>
          </p:nvSpPr>
          <p:spPr>
            <a:xfrm>
              <a:off x="6323190" y="4506686"/>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6872918" y="4724469"/>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6815772" y="4630799"/>
              <a:ext cx="304892" cy="369332"/>
            </a:xfrm>
            <a:prstGeom prst="rect">
              <a:avLst/>
            </a:prstGeom>
            <a:noFill/>
          </p:spPr>
          <p:txBody>
            <a:bodyPr wrap="none" rtlCol="0">
              <a:spAutoFit/>
            </a:bodyPr>
            <a:lstStyle/>
            <a:p>
              <a:r>
                <a:rPr lang="it-IT"/>
                <a:t>X</a:t>
              </a:r>
            </a:p>
          </p:txBody>
        </p:sp>
        <p:cxnSp>
          <p:nvCxnSpPr>
            <p:cNvPr id="38" name="Connettore 1 37"/>
            <p:cNvCxnSpPr/>
            <p:nvPr/>
          </p:nvCxnSpPr>
          <p:spPr>
            <a:xfrm>
              <a:off x="5630636" y="4809397"/>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Ovale 38"/>
            <p:cNvSpPr/>
            <p:nvPr/>
          </p:nvSpPr>
          <p:spPr>
            <a:xfrm>
              <a:off x="5985386" y="4754131"/>
              <a:ext cx="108000" cy="109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501650" y="4472049"/>
              <a:ext cx="288862" cy="307777"/>
            </a:xfrm>
            <a:prstGeom prst="rect">
              <a:avLst/>
            </a:prstGeom>
            <a:noFill/>
          </p:spPr>
          <p:txBody>
            <a:bodyPr wrap="none" rtlCol="0">
              <a:spAutoFit/>
            </a:bodyPr>
            <a:lstStyle/>
            <a:p>
              <a:r>
                <a:rPr lang="it-IT" sz="1400"/>
                <a:t>A</a:t>
              </a:r>
            </a:p>
          </p:txBody>
        </p:sp>
        <p:sp>
          <p:nvSpPr>
            <p:cNvPr id="44" name="CasellaDiTesto 43"/>
            <p:cNvSpPr txBox="1"/>
            <p:nvPr/>
          </p:nvSpPr>
          <p:spPr>
            <a:xfrm>
              <a:off x="2602505" y="4469869"/>
              <a:ext cx="288862" cy="307777"/>
            </a:xfrm>
            <a:prstGeom prst="rect">
              <a:avLst/>
            </a:prstGeom>
            <a:noFill/>
          </p:spPr>
          <p:txBody>
            <a:bodyPr wrap="none" rtlCol="0">
              <a:spAutoFit/>
            </a:bodyPr>
            <a:lstStyle/>
            <a:p>
              <a:r>
                <a:rPr lang="it-IT" sz="1400"/>
                <a:t>B</a:t>
              </a:r>
            </a:p>
          </p:txBody>
        </p:sp>
        <p:sp>
          <p:nvSpPr>
            <p:cNvPr id="45" name="CasellaDiTesto 44"/>
            <p:cNvSpPr txBox="1"/>
            <p:nvPr/>
          </p:nvSpPr>
          <p:spPr>
            <a:xfrm>
              <a:off x="4250305" y="4473698"/>
              <a:ext cx="288862" cy="307777"/>
            </a:xfrm>
            <a:prstGeom prst="rect">
              <a:avLst/>
            </a:prstGeom>
            <a:noFill/>
          </p:spPr>
          <p:txBody>
            <a:bodyPr wrap="none" rtlCol="0">
              <a:spAutoFit/>
            </a:bodyPr>
            <a:lstStyle/>
            <a:p>
              <a:r>
                <a:rPr lang="it-IT" sz="1400"/>
                <a:t>C</a:t>
              </a:r>
            </a:p>
          </p:txBody>
        </p:sp>
        <p:sp>
          <p:nvSpPr>
            <p:cNvPr id="46" name="CasellaDiTesto 45"/>
            <p:cNvSpPr txBox="1"/>
            <p:nvPr/>
          </p:nvSpPr>
          <p:spPr>
            <a:xfrm>
              <a:off x="5888605" y="4470956"/>
              <a:ext cx="295274" cy="307777"/>
            </a:xfrm>
            <a:prstGeom prst="rect">
              <a:avLst/>
            </a:prstGeom>
            <a:noFill/>
          </p:spPr>
          <p:txBody>
            <a:bodyPr wrap="none" rtlCol="0">
              <a:spAutoFit/>
            </a:bodyPr>
            <a:lstStyle/>
            <a:p>
              <a:r>
                <a:rPr lang="it-IT" sz="1400"/>
                <a:t>D</a:t>
              </a:r>
            </a:p>
          </p:txBody>
        </p:sp>
        <p:sp>
          <p:nvSpPr>
            <p:cNvPr id="47" name="CasellaDiTesto 46"/>
            <p:cNvSpPr txBox="1"/>
            <p:nvPr/>
          </p:nvSpPr>
          <p:spPr>
            <a:xfrm>
              <a:off x="7474125" y="4474516"/>
              <a:ext cx="272832" cy="307777"/>
            </a:xfrm>
            <a:prstGeom prst="rect">
              <a:avLst/>
            </a:prstGeom>
            <a:noFill/>
          </p:spPr>
          <p:txBody>
            <a:bodyPr wrap="none" rtlCol="0">
              <a:spAutoFit/>
            </a:bodyPr>
            <a:lstStyle/>
            <a:p>
              <a:r>
                <a:rPr lang="it-IT" sz="1400"/>
                <a:t>E</a:t>
              </a:r>
            </a:p>
          </p:txBody>
        </p:sp>
        <p:cxnSp>
          <p:nvCxnSpPr>
            <p:cNvPr id="7172" name="Connettore 2 7171"/>
            <p:cNvCxnSpPr/>
            <p:nvPr/>
          </p:nvCxnSpPr>
          <p:spPr>
            <a:xfrm flipV="1">
              <a:off x="996950" y="4803046"/>
              <a:ext cx="0" cy="32877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flipV="1">
              <a:off x="2743736" y="4860994"/>
              <a:ext cx="0" cy="32877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flipV="1">
              <a:off x="4394736" y="4871452"/>
              <a:ext cx="0" cy="32877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flipV="1">
              <a:off x="6039386" y="4868277"/>
              <a:ext cx="0" cy="32877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flipV="1">
              <a:off x="7572375" y="4803046"/>
              <a:ext cx="0" cy="32877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3" name="CasellaDiTesto 7172"/>
                <p:cNvSpPr txBox="1"/>
                <p:nvPr/>
              </p:nvSpPr>
              <p:spPr>
                <a:xfrm>
                  <a:off x="2587581" y="5169187"/>
                  <a:ext cx="310726"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sz="1200" i="1" smtClean="0">
                                <a:latin typeface="Cambria Math" panose="02040503050406030204" pitchFamily="18" charset="0"/>
                              </a:rPr>
                            </m:ctrlPr>
                          </m:fPr>
                          <m:num>
                            <m:r>
                              <a:rPr lang="it-IT" sz="1200" b="0" i="1" smtClean="0">
                                <a:latin typeface="Cambria Math"/>
                              </a:rPr>
                              <m:t>𝑛</m:t>
                            </m:r>
                          </m:num>
                          <m:den>
                            <m:r>
                              <a:rPr lang="it-IT" sz="1200" b="0" i="1" smtClean="0">
                                <a:latin typeface="Cambria Math"/>
                              </a:rPr>
                              <m:t>2</m:t>
                            </m:r>
                          </m:den>
                        </m:f>
                      </m:oMath>
                    </m:oMathPara>
                  </a14:m>
                  <a:endParaRPr lang="it-IT" sz="1200"/>
                </a:p>
              </p:txBody>
            </p:sp>
          </mc:Choice>
          <mc:Fallback xmlns="">
            <p:sp>
              <p:nvSpPr>
                <p:cNvPr id="7173" name="CasellaDiTesto 7172"/>
                <p:cNvSpPr txBox="1">
                  <a:spLocks noRot="1" noChangeAspect="1" noMove="1" noResize="1" noEditPoints="1" noAdjustHandles="1" noChangeArrowheads="1" noChangeShapeType="1" noTextEdit="1"/>
                </p:cNvSpPr>
                <p:nvPr/>
              </p:nvSpPr>
              <p:spPr>
                <a:xfrm>
                  <a:off x="2587581" y="5169187"/>
                  <a:ext cx="310726" cy="407356"/>
                </a:xfrm>
                <a:prstGeom prst="rect">
                  <a:avLst/>
                </a:prstGeom>
                <a:blipFill rotWithShape="1">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7" name="CasellaDiTesto 56"/>
                <p:cNvSpPr txBox="1"/>
                <p:nvPr/>
              </p:nvSpPr>
              <p:spPr>
                <a:xfrm>
                  <a:off x="4238100" y="5180617"/>
                  <a:ext cx="310726"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sz="1200" i="1" smtClean="0">
                                <a:latin typeface="Cambria Math" panose="02040503050406030204" pitchFamily="18" charset="0"/>
                              </a:rPr>
                            </m:ctrlPr>
                          </m:fPr>
                          <m:num>
                            <m:r>
                              <a:rPr lang="it-IT" sz="1200" b="0" i="1" smtClean="0">
                                <a:latin typeface="Cambria Math"/>
                              </a:rPr>
                              <m:t>𝑛</m:t>
                            </m:r>
                          </m:num>
                          <m:den>
                            <m:r>
                              <a:rPr lang="it-IT" sz="1200" b="0" i="1" smtClean="0">
                                <a:latin typeface="Cambria Math"/>
                              </a:rPr>
                              <m:t>4</m:t>
                            </m:r>
                          </m:den>
                        </m:f>
                      </m:oMath>
                    </m:oMathPara>
                  </a14:m>
                  <a:endParaRPr lang="it-IT" sz="1200"/>
                </a:p>
              </p:txBody>
            </p:sp>
          </mc:Choice>
          <mc:Fallback xmlns="">
            <p:sp>
              <p:nvSpPr>
                <p:cNvPr id="57" name="CasellaDiTesto 56"/>
                <p:cNvSpPr txBox="1">
                  <a:spLocks noRot="1" noChangeAspect="1" noMove="1" noResize="1" noEditPoints="1" noAdjustHandles="1" noChangeArrowheads="1" noChangeShapeType="1" noTextEdit="1"/>
                </p:cNvSpPr>
                <p:nvPr/>
              </p:nvSpPr>
              <p:spPr>
                <a:xfrm>
                  <a:off x="4238100" y="5180617"/>
                  <a:ext cx="310726" cy="407356"/>
                </a:xfrm>
                <a:prstGeom prst="rect">
                  <a:avLst/>
                </a:prstGeom>
                <a:blipFill rotWithShape="1">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8" name="CasellaDiTesto 57"/>
                <p:cNvSpPr txBox="1"/>
                <p:nvPr/>
              </p:nvSpPr>
              <p:spPr>
                <a:xfrm>
                  <a:off x="5884583" y="5172997"/>
                  <a:ext cx="310726" cy="407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sz="1200" i="1" smtClean="0">
                                <a:latin typeface="Cambria Math" panose="02040503050406030204" pitchFamily="18" charset="0"/>
                              </a:rPr>
                            </m:ctrlPr>
                          </m:fPr>
                          <m:num>
                            <m:r>
                              <a:rPr lang="it-IT" sz="1200" b="0" i="1" smtClean="0">
                                <a:latin typeface="Cambria Math"/>
                              </a:rPr>
                              <m:t>𝑛</m:t>
                            </m:r>
                          </m:num>
                          <m:den>
                            <m:r>
                              <a:rPr lang="it-IT" sz="1200" b="0" i="1" smtClean="0">
                                <a:latin typeface="Cambria Math"/>
                              </a:rPr>
                              <m:t>8</m:t>
                            </m:r>
                          </m:den>
                        </m:f>
                      </m:oMath>
                    </m:oMathPara>
                  </a14:m>
                  <a:endParaRPr lang="it-IT" sz="1200"/>
                </a:p>
              </p:txBody>
            </p:sp>
          </mc:Choice>
          <mc:Fallback xmlns="">
            <p:sp>
              <p:nvSpPr>
                <p:cNvPr id="58" name="CasellaDiTesto 57"/>
                <p:cNvSpPr txBox="1">
                  <a:spLocks noRot="1" noChangeAspect="1" noMove="1" noResize="1" noEditPoints="1" noAdjustHandles="1" noChangeArrowheads="1" noChangeShapeType="1" noTextEdit="1"/>
                </p:cNvSpPr>
                <p:nvPr/>
              </p:nvSpPr>
              <p:spPr>
                <a:xfrm>
                  <a:off x="5884583" y="5172997"/>
                  <a:ext cx="310726" cy="407356"/>
                </a:xfrm>
                <a:prstGeom prst="rect">
                  <a:avLst/>
                </a:prstGeom>
                <a:blipFill rotWithShape="1">
                  <a:blip r:embed="rId5"/>
                  <a:stretch>
                    <a:fillRect b="-15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9" name="CasellaDiTesto 58"/>
                <p:cNvSpPr txBox="1"/>
                <p:nvPr/>
              </p:nvSpPr>
              <p:spPr>
                <a:xfrm>
                  <a:off x="7382722" y="5115847"/>
                  <a:ext cx="389850" cy="4085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sz="1200" i="1" smtClean="0">
                                <a:latin typeface="Cambria Math" panose="02040503050406030204" pitchFamily="18" charset="0"/>
                              </a:rPr>
                            </m:ctrlPr>
                          </m:fPr>
                          <m:num>
                            <m:r>
                              <a:rPr lang="it-IT" sz="1200" b="0" i="1" smtClean="0">
                                <a:latin typeface="Cambria Math"/>
                              </a:rPr>
                              <m:t>𝑛</m:t>
                            </m:r>
                          </m:num>
                          <m:den>
                            <m:r>
                              <a:rPr lang="it-IT" sz="1200" b="0" i="1" smtClean="0">
                                <a:latin typeface="Cambria Math"/>
                              </a:rPr>
                              <m:t>16</m:t>
                            </m:r>
                          </m:den>
                        </m:f>
                      </m:oMath>
                    </m:oMathPara>
                  </a14:m>
                  <a:endParaRPr lang="it-IT" sz="1200"/>
                </a:p>
              </p:txBody>
            </p:sp>
          </mc:Choice>
          <mc:Fallback xmlns="">
            <p:sp>
              <p:nvSpPr>
                <p:cNvPr id="59" name="CasellaDiTesto 58"/>
                <p:cNvSpPr txBox="1">
                  <a:spLocks noRot="1" noChangeAspect="1" noMove="1" noResize="1" noEditPoints="1" noAdjustHandles="1" noChangeArrowheads="1" noChangeShapeType="1" noTextEdit="1"/>
                </p:cNvSpPr>
                <p:nvPr/>
              </p:nvSpPr>
              <p:spPr>
                <a:xfrm>
                  <a:off x="7382722" y="5115847"/>
                  <a:ext cx="389850" cy="408573"/>
                </a:xfrm>
                <a:prstGeom prst="rect">
                  <a:avLst/>
                </a:prstGeom>
                <a:blipFill rotWithShape="1">
                  <a:blip r:embed="rId6"/>
                  <a:stretch>
                    <a:fillRect/>
                  </a:stretch>
                </a:blipFill>
              </p:spPr>
              <p:txBody>
                <a:bodyPr/>
                <a:lstStyle/>
                <a:p>
                  <a:r>
                    <a:rPr lang="it-IT">
                      <a:noFill/>
                    </a:rPr>
                    <a:t> </a:t>
                  </a:r>
                </a:p>
              </p:txBody>
            </p:sp>
          </mc:Fallback>
        </mc:AlternateContent>
        <p:sp>
          <p:nvSpPr>
            <p:cNvPr id="60" name="CasellaDiTesto 59"/>
            <p:cNvSpPr txBox="1"/>
            <p:nvPr/>
          </p:nvSpPr>
          <p:spPr>
            <a:xfrm>
              <a:off x="860637" y="5071654"/>
              <a:ext cx="264816" cy="276999"/>
            </a:xfrm>
            <a:prstGeom prst="rect">
              <a:avLst/>
            </a:prstGeom>
            <a:noFill/>
          </p:spPr>
          <p:txBody>
            <a:bodyPr wrap="none" rtlCol="0">
              <a:spAutoFit/>
            </a:bodyPr>
            <a:lstStyle/>
            <a:p>
              <a:r>
                <a:rPr lang="it-IT" sz="1200" i="1"/>
                <a:t>n</a:t>
              </a:r>
            </a:p>
          </p:txBody>
        </p:sp>
      </p:grpSp>
      <p:sp>
        <p:nvSpPr>
          <p:cNvPr id="12" name="CasellaDiTesto 11"/>
          <p:cNvSpPr txBox="1"/>
          <p:nvPr/>
        </p:nvSpPr>
        <p:spPr>
          <a:xfrm>
            <a:off x="2012417" y="5301554"/>
            <a:ext cx="320922" cy="307777"/>
          </a:xfrm>
          <a:prstGeom prst="rect">
            <a:avLst/>
          </a:prstGeom>
          <a:noFill/>
        </p:spPr>
        <p:txBody>
          <a:bodyPr wrap="none" rtlCol="0">
            <a:spAutoFit/>
          </a:bodyPr>
          <a:lstStyle/>
          <a:p>
            <a:r>
              <a:rPr lang="it-IT" sz="1400"/>
              <a:t>L</a:t>
            </a:r>
            <a:r>
              <a:rPr lang="it-IT" sz="1400" baseline="-25000"/>
              <a:t>1</a:t>
            </a:r>
            <a:endParaRPr lang="it-IT" sz="1400"/>
          </a:p>
        </p:txBody>
      </p:sp>
      <p:sp>
        <p:nvSpPr>
          <p:cNvPr id="48" name="CasellaDiTesto 47"/>
          <p:cNvSpPr txBox="1"/>
          <p:nvPr/>
        </p:nvSpPr>
        <p:spPr>
          <a:xfrm>
            <a:off x="5318268" y="5307330"/>
            <a:ext cx="320922" cy="307777"/>
          </a:xfrm>
          <a:prstGeom prst="rect">
            <a:avLst/>
          </a:prstGeom>
          <a:noFill/>
        </p:spPr>
        <p:txBody>
          <a:bodyPr wrap="none" rtlCol="0">
            <a:spAutoFit/>
          </a:bodyPr>
          <a:lstStyle/>
          <a:p>
            <a:r>
              <a:rPr lang="it-IT" sz="1400"/>
              <a:t>L</a:t>
            </a:r>
            <a:r>
              <a:rPr lang="it-IT" sz="1400" baseline="-25000"/>
              <a:t>3</a:t>
            </a:r>
            <a:endParaRPr lang="it-IT" sz="1400"/>
          </a:p>
        </p:txBody>
      </p:sp>
      <p:sp>
        <p:nvSpPr>
          <p:cNvPr id="49" name="CasellaDiTesto 48"/>
          <p:cNvSpPr txBox="1"/>
          <p:nvPr/>
        </p:nvSpPr>
        <p:spPr>
          <a:xfrm>
            <a:off x="3669393" y="5307330"/>
            <a:ext cx="320922" cy="307777"/>
          </a:xfrm>
          <a:prstGeom prst="rect">
            <a:avLst/>
          </a:prstGeom>
          <a:noFill/>
        </p:spPr>
        <p:txBody>
          <a:bodyPr wrap="none" rtlCol="0">
            <a:spAutoFit/>
          </a:bodyPr>
          <a:lstStyle/>
          <a:p>
            <a:r>
              <a:rPr lang="it-IT" sz="1400"/>
              <a:t>L</a:t>
            </a:r>
            <a:r>
              <a:rPr lang="it-IT" sz="1400" baseline="-25000"/>
              <a:t>2</a:t>
            </a:r>
            <a:endParaRPr lang="it-IT" sz="1400"/>
          </a:p>
        </p:txBody>
      </p:sp>
      <p:sp>
        <p:nvSpPr>
          <p:cNvPr id="56" name="CasellaDiTesto 55"/>
          <p:cNvSpPr txBox="1"/>
          <p:nvPr/>
        </p:nvSpPr>
        <p:spPr>
          <a:xfrm>
            <a:off x="6951488" y="5314400"/>
            <a:ext cx="320922" cy="307777"/>
          </a:xfrm>
          <a:prstGeom prst="rect">
            <a:avLst/>
          </a:prstGeom>
          <a:noFill/>
        </p:spPr>
        <p:txBody>
          <a:bodyPr wrap="none" rtlCol="0">
            <a:spAutoFit/>
          </a:bodyPr>
          <a:lstStyle/>
          <a:p>
            <a:r>
              <a:rPr lang="it-IT" sz="1400"/>
              <a:t>L</a:t>
            </a:r>
            <a:r>
              <a:rPr lang="it-IT" sz="1400" baseline="-25000"/>
              <a:t>4</a:t>
            </a:r>
            <a:endParaRPr lang="it-IT" sz="1400"/>
          </a:p>
        </p:txBody>
      </p:sp>
    </p:spTree>
    <p:extLst>
      <p:ext uri="{BB962C8B-B14F-4D97-AF65-F5344CB8AC3E}">
        <p14:creationId xmlns:p14="http://schemas.microsoft.com/office/powerpoint/2010/main" val="29760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48" grpId="0"/>
      <p:bldP spid="49"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184732" y="120231"/>
            <a:ext cx="5404538" cy="6612039"/>
          </a:xfrm>
          <a:prstGeom prst="rect">
            <a:avLst/>
          </a:prstGeom>
          <a:solidFill>
            <a:srgbClr val="62CEAD">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CasellaDiTesto 1"/>
          <p:cNvSpPr txBox="1"/>
          <p:nvPr/>
        </p:nvSpPr>
        <p:spPr>
          <a:xfrm>
            <a:off x="5715544" y="385359"/>
            <a:ext cx="6340929" cy="6472541"/>
          </a:xfrm>
          <a:prstGeom prst="rect">
            <a:avLst/>
          </a:prstGeom>
          <a:noFill/>
        </p:spPr>
        <p:txBody>
          <a:bodyPr wrap="square" rtlCol="0">
            <a:spAutoFit/>
          </a:bodyPr>
          <a:lstStyle/>
          <a:p>
            <a:pPr algn="just">
              <a:lnSpc>
                <a:spcPct val="110000"/>
              </a:lnSpc>
              <a:spcAft>
                <a:spcPts val="600"/>
              </a:spcAft>
            </a:pPr>
            <a:r>
              <a:rPr lang="en-US" sz="2000"/>
              <a:t>To </a:t>
            </a:r>
            <a:r>
              <a:rPr lang="en-US" sz="2000" dirty="0"/>
              <a:t>get one trigger at the output we need 16 </a:t>
            </a:r>
            <a:r>
              <a:rPr lang="en-US" sz="2000"/>
              <a:t>input triggers..  after </a:t>
            </a:r>
            <a:r>
              <a:rPr lang="en-US" sz="2000" dirty="0"/>
              <a:t>that, the counter resets to zero again.</a:t>
            </a:r>
          </a:p>
          <a:p>
            <a:pPr algn="just">
              <a:lnSpc>
                <a:spcPct val="110000"/>
              </a:lnSpc>
              <a:spcAft>
                <a:spcPts val="600"/>
              </a:spcAft>
            </a:pPr>
            <a:r>
              <a:rPr lang="en-US" sz="2000" dirty="0"/>
              <a:t>We recognize that the 4 Flip Flop </a:t>
            </a:r>
            <a:r>
              <a:rPr lang="it-IT" sz="2000" dirty="0"/>
              <a:t>(I</a:t>
            </a:r>
            <a:r>
              <a:rPr lang="it-IT" sz="2000" baseline="-25000" dirty="0"/>
              <a:t>1</a:t>
            </a:r>
            <a:r>
              <a:rPr lang="it-IT" sz="2000" dirty="0"/>
              <a:t>  I</a:t>
            </a:r>
            <a:r>
              <a:rPr lang="it-IT" sz="2000" baseline="-25000" dirty="0"/>
              <a:t>2</a:t>
            </a:r>
            <a:r>
              <a:rPr lang="it-IT" sz="2000" dirty="0"/>
              <a:t>  I</a:t>
            </a:r>
            <a:r>
              <a:rPr lang="it-IT" sz="2000" baseline="-25000" dirty="0"/>
              <a:t>4</a:t>
            </a:r>
            <a:r>
              <a:rPr lang="it-IT" sz="2000" dirty="0"/>
              <a:t>  I</a:t>
            </a:r>
            <a:r>
              <a:rPr lang="it-IT" sz="2000" baseline="-25000" dirty="0"/>
              <a:t>8</a:t>
            </a:r>
            <a:r>
              <a:rPr lang="it-IT" sz="2000" dirty="0"/>
              <a:t>) </a:t>
            </a:r>
            <a:r>
              <a:rPr lang="en-US" sz="2000" dirty="0"/>
              <a:t> are the </a:t>
            </a:r>
            <a:r>
              <a:rPr lang="en-US" sz="2000" i="1" dirty="0"/>
              <a:t>elementary (</a:t>
            </a:r>
            <a:r>
              <a:rPr lang="en-US" sz="2000" b="1" i="1" dirty="0"/>
              <a:t>digital</a:t>
            </a:r>
            <a:r>
              <a:rPr lang="en-US" sz="2000" i="1" dirty="0"/>
              <a:t>) memory cells</a:t>
            </a:r>
            <a:r>
              <a:rPr lang="en-US" sz="2000" dirty="0"/>
              <a:t> which change the “combination of their status” depending on how many triggers are inputted to the device.</a:t>
            </a:r>
          </a:p>
          <a:p>
            <a:pPr algn="just">
              <a:lnSpc>
                <a:spcPct val="110000"/>
              </a:lnSpc>
              <a:spcAft>
                <a:spcPts val="600"/>
              </a:spcAft>
            </a:pPr>
            <a:r>
              <a:rPr lang="en-US" sz="2000" dirty="0"/>
              <a:t>The four cells count in binary code:</a:t>
            </a:r>
          </a:p>
          <a:p>
            <a:pPr algn="just">
              <a:lnSpc>
                <a:spcPct val="110000"/>
              </a:lnSpc>
              <a:spcAft>
                <a:spcPts val="600"/>
              </a:spcAft>
            </a:pPr>
            <a:endParaRPr lang="en-US" sz="3600" dirty="0"/>
          </a:p>
          <a:p>
            <a:pPr algn="just">
              <a:lnSpc>
                <a:spcPct val="110000"/>
              </a:lnSpc>
              <a:spcAft>
                <a:spcPts val="600"/>
              </a:spcAft>
            </a:pPr>
            <a:r>
              <a:rPr lang="en-US" sz="2000"/>
              <a:t>              </a:t>
            </a:r>
            <a:r>
              <a:rPr lang="en-US" sz="2000" b="1" dirty="0"/>
              <a:t>LSB			</a:t>
            </a:r>
            <a:r>
              <a:rPr lang="en-US" sz="2000" b="1"/>
              <a:t>        </a:t>
            </a:r>
            <a:r>
              <a:rPr lang="en-US" sz="2000" b="1" dirty="0"/>
              <a:t>MSB </a:t>
            </a:r>
          </a:p>
          <a:p>
            <a:pPr algn="just">
              <a:lnSpc>
                <a:spcPct val="110000"/>
              </a:lnSpc>
              <a:spcAft>
                <a:spcPts val="600"/>
              </a:spcAft>
            </a:pPr>
            <a:endParaRPr lang="en-US" sz="1400" b="1" dirty="0"/>
          </a:p>
          <a:p>
            <a:pPr algn="just">
              <a:lnSpc>
                <a:spcPct val="110000"/>
              </a:lnSpc>
              <a:spcAft>
                <a:spcPts val="300"/>
              </a:spcAft>
            </a:pPr>
            <a:r>
              <a:rPr lang="en-US" sz="2000" b="1" dirty="0"/>
              <a:t>LSB</a:t>
            </a:r>
            <a:r>
              <a:rPr lang="en-US" sz="2000" dirty="0"/>
              <a:t> = Least Significant Bit</a:t>
            </a:r>
          </a:p>
          <a:p>
            <a:pPr algn="just">
              <a:lnSpc>
                <a:spcPct val="110000"/>
              </a:lnSpc>
              <a:spcAft>
                <a:spcPts val="600"/>
              </a:spcAft>
            </a:pPr>
            <a:r>
              <a:rPr lang="en-US" sz="2000" b="1" dirty="0"/>
              <a:t>MSB</a:t>
            </a:r>
            <a:r>
              <a:rPr lang="en-US" sz="2000" dirty="0"/>
              <a:t> = Most Significant Bit</a:t>
            </a:r>
          </a:p>
          <a:p>
            <a:pPr algn="just">
              <a:lnSpc>
                <a:spcPct val="110000"/>
              </a:lnSpc>
              <a:spcAft>
                <a:spcPts val="600"/>
              </a:spcAft>
            </a:pPr>
            <a:endParaRPr lang="en-US" sz="1600" dirty="0"/>
          </a:p>
          <a:p>
            <a:pPr algn="just">
              <a:lnSpc>
                <a:spcPct val="110000"/>
              </a:lnSpc>
            </a:pPr>
            <a:r>
              <a:rPr lang="en-US" sz="2000" dirty="0"/>
              <a:t>examples: 	6 = 0 1 1 0</a:t>
            </a:r>
          </a:p>
          <a:p>
            <a:pPr algn="just">
              <a:lnSpc>
                <a:spcPct val="110000"/>
              </a:lnSpc>
            </a:pPr>
            <a:r>
              <a:rPr lang="en-US" sz="2000" dirty="0"/>
              <a:t>		11 = 1 1 0 1 </a:t>
            </a:r>
          </a:p>
          <a:p>
            <a:pPr algn="just">
              <a:lnSpc>
                <a:spcPct val="110000"/>
              </a:lnSpc>
            </a:pPr>
            <a:r>
              <a:rPr lang="en-US" sz="2000" dirty="0"/>
              <a:t>		14 = 0 1 1 1</a:t>
            </a:r>
          </a:p>
        </p:txBody>
      </p:sp>
      <p:graphicFrame>
        <p:nvGraphicFramePr>
          <p:cNvPr id="4" name="Oggetto 3"/>
          <p:cNvGraphicFramePr>
            <a:graphicFrameLocks noChangeAspect="1"/>
          </p:cNvGraphicFramePr>
          <p:nvPr>
            <p:extLst>
              <p:ext uri="{D42A27DB-BD31-4B8C-83A1-F6EECF244321}">
                <p14:modId xmlns:p14="http://schemas.microsoft.com/office/powerpoint/2010/main" val="2244026628"/>
              </p:ext>
            </p:extLst>
          </p:nvPr>
        </p:nvGraphicFramePr>
        <p:xfrm>
          <a:off x="6556876" y="3165105"/>
          <a:ext cx="4195739" cy="417833"/>
        </p:xfrm>
        <a:graphic>
          <a:graphicData uri="http://schemas.openxmlformats.org/presentationml/2006/ole">
            <mc:AlternateContent xmlns:mc="http://schemas.openxmlformats.org/markup-compatibility/2006">
              <mc:Choice xmlns:v="urn:schemas-microsoft-com:vml" Requires="v">
                <p:oleObj name="Equazione" r:id="rId2" imgW="2298700" imgH="228600" progId="Equation.3">
                  <p:embed/>
                </p:oleObj>
              </mc:Choice>
              <mc:Fallback>
                <p:oleObj name="Equazione" r:id="rId2" imgW="2298700" imgH="2286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876" y="3165105"/>
                        <a:ext cx="4195739" cy="417833"/>
                      </a:xfrm>
                      <a:prstGeom prst="rect">
                        <a:avLst/>
                      </a:prstGeom>
                      <a:noFill/>
                      <a:ln w="12700">
                        <a:solidFill>
                          <a:srgbClr val="FF0000"/>
                        </a:solidFill>
                      </a:ln>
                    </p:spPr>
                  </p:pic>
                </p:oleObj>
              </mc:Fallback>
            </mc:AlternateContent>
          </a:graphicData>
        </a:graphic>
      </p:graphicFrame>
      <p:cxnSp>
        <p:nvCxnSpPr>
          <p:cNvPr id="6" name="Connettore 2 5"/>
          <p:cNvCxnSpPr/>
          <p:nvPr/>
        </p:nvCxnSpPr>
        <p:spPr>
          <a:xfrm flipV="1">
            <a:off x="7260094" y="3641254"/>
            <a:ext cx="0" cy="4219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92366" y="810986"/>
            <a:ext cx="473691" cy="5873403"/>
          </a:xfrm>
          <a:prstGeom prst="rect">
            <a:avLst/>
          </a:prstGeom>
          <a:noFill/>
        </p:spPr>
        <p:txBody>
          <a:bodyPr wrap="square" bIns="0" rtlCol="0">
            <a:spAutoFit/>
          </a:bodyPr>
          <a:lstStyle/>
          <a:p>
            <a:pPr algn="r">
              <a:spcAft>
                <a:spcPts val="800"/>
              </a:spcAft>
            </a:pPr>
            <a:r>
              <a:rPr lang="it-IT" sz="1600"/>
              <a:t>0</a:t>
            </a:r>
          </a:p>
          <a:p>
            <a:pPr algn="r">
              <a:spcAft>
                <a:spcPts val="800"/>
              </a:spcAft>
            </a:pPr>
            <a:r>
              <a:rPr lang="it-IT" sz="1600"/>
              <a:t>1</a:t>
            </a:r>
          </a:p>
          <a:p>
            <a:pPr algn="r">
              <a:spcAft>
                <a:spcPts val="800"/>
              </a:spcAft>
            </a:pPr>
            <a:r>
              <a:rPr lang="it-IT" sz="1600"/>
              <a:t>2</a:t>
            </a:r>
          </a:p>
          <a:p>
            <a:pPr algn="r">
              <a:spcAft>
                <a:spcPts val="800"/>
              </a:spcAft>
            </a:pPr>
            <a:r>
              <a:rPr lang="it-IT" sz="1600"/>
              <a:t>3</a:t>
            </a:r>
          </a:p>
          <a:p>
            <a:pPr algn="r">
              <a:spcAft>
                <a:spcPts val="800"/>
              </a:spcAft>
            </a:pPr>
            <a:r>
              <a:rPr lang="it-IT" sz="1600"/>
              <a:t>4</a:t>
            </a:r>
          </a:p>
          <a:p>
            <a:pPr algn="r">
              <a:spcAft>
                <a:spcPts val="800"/>
              </a:spcAft>
            </a:pPr>
            <a:r>
              <a:rPr lang="it-IT" sz="1600"/>
              <a:t>5</a:t>
            </a:r>
          </a:p>
          <a:p>
            <a:pPr algn="r">
              <a:spcAft>
                <a:spcPts val="800"/>
              </a:spcAft>
            </a:pPr>
            <a:r>
              <a:rPr lang="it-IT" sz="1600"/>
              <a:t>6</a:t>
            </a:r>
          </a:p>
          <a:p>
            <a:pPr algn="r">
              <a:spcAft>
                <a:spcPts val="800"/>
              </a:spcAft>
            </a:pPr>
            <a:r>
              <a:rPr lang="it-IT" sz="1600"/>
              <a:t>7</a:t>
            </a:r>
          </a:p>
          <a:p>
            <a:pPr algn="r">
              <a:spcAft>
                <a:spcPts val="800"/>
              </a:spcAft>
            </a:pPr>
            <a:r>
              <a:rPr lang="it-IT" sz="1600"/>
              <a:t>8</a:t>
            </a:r>
          </a:p>
          <a:p>
            <a:pPr algn="r">
              <a:spcAft>
                <a:spcPts val="800"/>
              </a:spcAft>
            </a:pPr>
            <a:r>
              <a:rPr lang="it-IT" sz="1600"/>
              <a:t>9</a:t>
            </a:r>
          </a:p>
          <a:p>
            <a:pPr algn="r">
              <a:spcAft>
                <a:spcPts val="800"/>
              </a:spcAft>
            </a:pPr>
            <a:r>
              <a:rPr lang="it-IT" sz="1600"/>
              <a:t>10</a:t>
            </a:r>
          </a:p>
          <a:p>
            <a:pPr algn="r">
              <a:spcAft>
                <a:spcPts val="800"/>
              </a:spcAft>
            </a:pPr>
            <a:r>
              <a:rPr lang="it-IT" sz="1600"/>
              <a:t>11</a:t>
            </a:r>
          </a:p>
          <a:p>
            <a:pPr algn="r">
              <a:spcAft>
                <a:spcPts val="800"/>
              </a:spcAft>
            </a:pPr>
            <a:r>
              <a:rPr lang="it-IT" sz="1600"/>
              <a:t>12</a:t>
            </a:r>
          </a:p>
          <a:p>
            <a:pPr algn="r">
              <a:spcAft>
                <a:spcPts val="800"/>
              </a:spcAft>
            </a:pPr>
            <a:r>
              <a:rPr lang="it-IT" sz="1600"/>
              <a:t>13</a:t>
            </a:r>
          </a:p>
          <a:p>
            <a:pPr algn="r">
              <a:spcAft>
                <a:spcPts val="800"/>
              </a:spcAft>
            </a:pPr>
            <a:r>
              <a:rPr lang="it-IT" sz="1600"/>
              <a:t>14</a:t>
            </a:r>
          </a:p>
          <a:p>
            <a:pPr algn="r">
              <a:spcAft>
                <a:spcPts val="800"/>
              </a:spcAft>
            </a:pPr>
            <a:r>
              <a:rPr lang="it-IT" sz="1600"/>
              <a:t>15</a:t>
            </a:r>
          </a:p>
          <a:p>
            <a:pPr algn="r">
              <a:spcAft>
                <a:spcPts val="800"/>
              </a:spcAft>
            </a:pPr>
            <a:r>
              <a:rPr lang="it-IT" sz="1600"/>
              <a:t>16</a:t>
            </a:r>
          </a:p>
        </p:txBody>
      </p:sp>
      <p:sp>
        <p:nvSpPr>
          <p:cNvPr id="13" name="CasellaDiTesto 12"/>
          <p:cNvSpPr txBox="1"/>
          <p:nvPr/>
        </p:nvSpPr>
        <p:spPr>
          <a:xfrm>
            <a:off x="1137561" y="120231"/>
            <a:ext cx="3401782" cy="615553"/>
          </a:xfrm>
          <a:prstGeom prst="rect">
            <a:avLst/>
          </a:prstGeom>
          <a:noFill/>
        </p:spPr>
        <p:txBody>
          <a:bodyPr wrap="square" bIns="0" rtlCol="0">
            <a:spAutoFit/>
          </a:bodyPr>
          <a:lstStyle/>
          <a:p>
            <a:pPr>
              <a:spcAft>
                <a:spcPts val="600"/>
              </a:spcAft>
            </a:pPr>
            <a:r>
              <a:rPr lang="it-IT" sz="1600" b="1"/>
              <a:t>l</a:t>
            </a:r>
            <a:r>
              <a:rPr lang="it-IT" sz="1600" b="1" baseline="-25000"/>
              <a:t>1</a:t>
            </a:r>
            <a:r>
              <a:rPr lang="it-IT" sz="1600" b="1"/>
              <a:t>                l</a:t>
            </a:r>
            <a:r>
              <a:rPr lang="it-IT" sz="1600" b="1" baseline="-25000"/>
              <a:t>2</a:t>
            </a:r>
            <a:r>
              <a:rPr lang="it-IT" sz="1600" b="1"/>
              <a:t>                l</a:t>
            </a:r>
            <a:r>
              <a:rPr lang="it-IT" sz="1600" b="1" baseline="-25000"/>
              <a:t>4</a:t>
            </a:r>
            <a:r>
              <a:rPr lang="it-IT" sz="1600" b="1"/>
              <a:t>                l</a:t>
            </a:r>
            <a:r>
              <a:rPr lang="it-IT" sz="1600" b="1" baseline="-25000"/>
              <a:t>8</a:t>
            </a:r>
            <a:endParaRPr lang="it-IT" sz="1600" b="1"/>
          </a:p>
          <a:p>
            <a:pPr>
              <a:spcAft>
                <a:spcPts val="800"/>
              </a:spcAft>
            </a:pPr>
            <a:r>
              <a:rPr lang="it-IT" sz="1600" b="1"/>
              <a:t>2</a:t>
            </a:r>
            <a:r>
              <a:rPr lang="it-IT" sz="1600" b="1" baseline="30000"/>
              <a:t>0</a:t>
            </a:r>
            <a:r>
              <a:rPr lang="it-IT" sz="1600" b="1"/>
              <a:t>              2</a:t>
            </a:r>
            <a:r>
              <a:rPr lang="it-IT" sz="1600" b="1" baseline="30000"/>
              <a:t>1</a:t>
            </a:r>
            <a:r>
              <a:rPr lang="it-IT" sz="1600" b="1"/>
              <a:t>               2</a:t>
            </a:r>
            <a:r>
              <a:rPr lang="it-IT" sz="1600" b="1" baseline="30000"/>
              <a:t>2</a:t>
            </a:r>
            <a:r>
              <a:rPr lang="it-IT" sz="1600" b="1"/>
              <a:t>                2</a:t>
            </a:r>
            <a:r>
              <a:rPr lang="it-IT" sz="1600" b="1" baseline="30000"/>
              <a:t>3</a:t>
            </a:r>
            <a:endParaRPr lang="it-IT" sz="1600" b="1"/>
          </a:p>
        </p:txBody>
      </p:sp>
      <p:sp>
        <p:nvSpPr>
          <p:cNvPr id="14" name="CasellaDiTesto 13"/>
          <p:cNvSpPr txBox="1"/>
          <p:nvPr/>
        </p:nvSpPr>
        <p:spPr>
          <a:xfrm>
            <a:off x="5205457" y="772884"/>
            <a:ext cx="309918" cy="641201"/>
          </a:xfrm>
          <a:prstGeom prst="rect">
            <a:avLst/>
          </a:prstGeom>
          <a:noFill/>
        </p:spPr>
        <p:txBody>
          <a:bodyPr wrap="square" bIns="0" rtlCol="0">
            <a:spAutoFit/>
          </a:bodyPr>
          <a:lstStyle/>
          <a:p>
            <a:pPr algn="r">
              <a:spcAft>
                <a:spcPts val="800"/>
              </a:spcAft>
            </a:pPr>
            <a:r>
              <a:rPr lang="it-IT" sz="1600"/>
              <a:t>0</a:t>
            </a:r>
          </a:p>
          <a:p>
            <a:pPr algn="r">
              <a:spcAft>
                <a:spcPts val="800"/>
              </a:spcAft>
            </a:pPr>
            <a:r>
              <a:rPr lang="it-IT" sz="1600"/>
              <a:t>1</a:t>
            </a:r>
          </a:p>
        </p:txBody>
      </p:sp>
      <p:pic>
        <p:nvPicPr>
          <p:cNvPr id="8293"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911" y="1192152"/>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941" y="858134"/>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21" y="857589"/>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2" y="857588"/>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741" y="857587"/>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6120" y="85704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nettore 2 26"/>
          <p:cNvCxnSpPr/>
          <p:nvPr/>
        </p:nvCxnSpPr>
        <p:spPr>
          <a:xfrm>
            <a:off x="670560" y="13874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651510" y="17303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670560" y="208464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662940" y="24161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678180" y="27590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659130" y="31019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a:off x="678180" y="344862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655320" y="37877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a:off x="678180" y="410395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a:off x="651510" y="444685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678180" y="479356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a:off x="655320" y="513265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678180" y="547935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a:off x="651510" y="582225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a:off x="678180" y="617658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a:off x="655320" y="650805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a:off x="1583331" y="17303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a:off x="1587141" y="241669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a:off x="1602381" y="309810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a:off x="1596390" y="378771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a:off x="1583331" y="445066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1587141" y="514084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a:off x="1596390" y="584569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a:off x="1596390" y="654996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a:off x="2407920" y="2413455"/>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a:off x="2430780" y="3782552"/>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a:off x="3291840" y="3774932"/>
            <a:ext cx="350520"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a:off x="2419350" y="5132650"/>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a:off x="2446020" y="6514897"/>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3291840" y="6536979"/>
            <a:ext cx="35052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a:off x="4188823" y="6518707"/>
            <a:ext cx="350520"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7"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561" y="1195962"/>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21" y="1197085"/>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96" y="119596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924" y="1192166"/>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751" y="1539437"/>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578" y="1539436"/>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048" y="1539438"/>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527" y="1539437"/>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486" y="188557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775" y="1885571"/>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291" y="1887575"/>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161" y="188557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941" y="2222016"/>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621" y="2221471"/>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79" y="2225826"/>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882" y="222458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561" y="2564632"/>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811" y="2561945"/>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246" y="255959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736" y="2556903"/>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334" y="2916849"/>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161" y="2916848"/>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789" y="2913241"/>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089" y="2910554"/>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561" y="3255363"/>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241" y="3253358"/>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996" y="3251100"/>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789" y="3249854"/>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751" y="3587551"/>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431" y="3587006"/>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262" y="3587005"/>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741" y="3594624"/>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498" y="3920117"/>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128" y="3921240"/>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3" y="3920117"/>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536" y="3915617"/>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536" y="426328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711" y="4591893"/>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912" y="4958738"/>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087" y="5279731"/>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897" y="5649852"/>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452" y="5970845"/>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561" y="4267091"/>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198" y="426709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048" y="426709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106" y="460819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21" y="4610195"/>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781" y="460819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735" y="496667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415" y="4966127"/>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246" y="4969236"/>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45" y="5309288"/>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605" y="5306601"/>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610" y="5304246"/>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508" y="5661505"/>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335" y="5661504"/>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43" y="5657897"/>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355" y="6000019"/>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415" y="5998014"/>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153" y="5994510"/>
            <a:ext cx="3413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925" y="6332207"/>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605" y="6331662"/>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26" y="6331661"/>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527" y="6353470"/>
            <a:ext cx="34766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ttangolo 29"/>
          <p:cNvSpPr/>
          <p:nvPr/>
        </p:nvSpPr>
        <p:spPr>
          <a:xfrm>
            <a:off x="617220" y="772884"/>
            <a:ext cx="4061460" cy="59593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4" name="Connettore 2 143"/>
          <p:cNvCxnSpPr/>
          <p:nvPr/>
        </p:nvCxnSpPr>
        <p:spPr>
          <a:xfrm flipV="1">
            <a:off x="10529074" y="3656676"/>
            <a:ext cx="0" cy="4219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70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2879" y="174170"/>
            <a:ext cx="11546243" cy="1806648"/>
          </a:xfrm>
          <a:prstGeom prst="rect">
            <a:avLst/>
          </a:prstGeom>
          <a:noFill/>
        </p:spPr>
        <p:txBody>
          <a:bodyPr wrap="square" rtlCol="0">
            <a:spAutoFit/>
          </a:bodyPr>
          <a:lstStyle/>
          <a:p>
            <a:pPr algn="just">
              <a:lnSpc>
                <a:spcPct val="110000"/>
              </a:lnSpc>
              <a:spcAft>
                <a:spcPts val="300"/>
              </a:spcAft>
            </a:pPr>
            <a:r>
              <a:rPr lang="en-US" sz="2000" dirty="0"/>
              <a:t>However, to realize the </a:t>
            </a:r>
            <a:r>
              <a:rPr lang="en-US" sz="2000" b="1" i="1" u="sng" dirty="0"/>
              <a:t>BCD counter</a:t>
            </a:r>
            <a:r>
              <a:rPr lang="en-US" sz="2000" dirty="0"/>
              <a:t>, we need the counter to count only </a:t>
            </a:r>
            <a:r>
              <a:rPr lang="en-US" sz="2000"/>
              <a:t>up to 9: the </a:t>
            </a:r>
            <a:r>
              <a:rPr lang="en-US" sz="2000" dirty="0"/>
              <a:t>remaining numbers (10 to 15) must be assigned </a:t>
            </a:r>
            <a:r>
              <a:rPr lang="en-US" sz="2000" b="1" i="1" dirty="0"/>
              <a:t>illegal value</a:t>
            </a:r>
            <a:r>
              <a:rPr lang="en-US" sz="2000" dirty="0"/>
              <a:t> … and to realize a decimal counter, we need also </a:t>
            </a:r>
            <a:r>
              <a:rPr lang="en-US" sz="2000" u="sng" dirty="0"/>
              <a:t>one trigger</a:t>
            </a:r>
            <a:r>
              <a:rPr lang="en-US" sz="2000" dirty="0"/>
              <a:t> to be outputted </a:t>
            </a:r>
            <a:r>
              <a:rPr lang="en-US" sz="2000" u="sng" dirty="0"/>
              <a:t>every ten input triggers</a:t>
            </a:r>
            <a:r>
              <a:rPr lang="en-US" sz="2000" dirty="0"/>
              <a:t> !</a:t>
            </a:r>
          </a:p>
          <a:p>
            <a:pPr algn="just">
              <a:lnSpc>
                <a:spcPct val="110000"/>
              </a:lnSpc>
              <a:spcAft>
                <a:spcPts val="300"/>
              </a:spcAft>
            </a:pPr>
            <a:r>
              <a:rPr lang="en-US" sz="2000" dirty="0"/>
              <a:t>To obtain this result, we have to modify the electronic circuit, </a:t>
            </a:r>
            <a:r>
              <a:rPr lang="en-US" sz="2000" u="sng" dirty="0"/>
              <a:t>speeding up the trigger output</a:t>
            </a:r>
            <a:r>
              <a:rPr lang="en-US" sz="2000" dirty="0"/>
              <a:t> by “sending some extra triggers” at the input with a double feedback: </a:t>
            </a:r>
          </a:p>
        </p:txBody>
      </p:sp>
      <p:sp>
        <p:nvSpPr>
          <p:cNvPr id="3" name="CasellaDiTesto 2"/>
          <p:cNvSpPr txBox="1"/>
          <p:nvPr/>
        </p:nvSpPr>
        <p:spPr>
          <a:xfrm>
            <a:off x="332017" y="4023956"/>
            <a:ext cx="11402785" cy="1575816"/>
          </a:xfrm>
          <a:prstGeom prst="rect">
            <a:avLst/>
          </a:prstGeom>
          <a:noFill/>
        </p:spPr>
        <p:txBody>
          <a:bodyPr wrap="square" rtlCol="0">
            <a:spAutoFit/>
          </a:bodyPr>
          <a:lstStyle/>
          <a:p>
            <a:pPr algn="just">
              <a:lnSpc>
                <a:spcPct val="120000"/>
              </a:lnSpc>
            </a:pPr>
            <a:r>
              <a:rPr lang="en-US" sz="2000" dirty="0"/>
              <a:t>After the “double feedback” we have at the input A:  </a:t>
            </a:r>
            <a:r>
              <a:rPr lang="it-IT" sz="2000" i="1" dirty="0" err="1">
                <a:latin typeface="Times New Roman" panose="02020603050405020304" pitchFamily="18" charset="0"/>
                <a:cs typeface="Times New Roman" panose="02020603050405020304" pitchFamily="18" charset="0"/>
              </a:rPr>
              <a:t>n+x+y</a:t>
            </a:r>
            <a:r>
              <a:rPr lang="it-IT" sz="2000" dirty="0"/>
              <a:t>  </a:t>
            </a:r>
            <a:r>
              <a:rPr lang="it-IT" sz="2000" dirty="0" err="1"/>
              <a:t>triggers</a:t>
            </a:r>
            <a:r>
              <a:rPr lang="it-IT" sz="2000" dirty="0"/>
              <a:t> and </a:t>
            </a:r>
            <a:r>
              <a:rPr lang="it-IT" sz="2000" dirty="0" err="1"/>
              <a:t>at</a:t>
            </a:r>
            <a:r>
              <a:rPr lang="it-IT" sz="2000" dirty="0"/>
              <a:t> the feedback </a:t>
            </a:r>
            <a:r>
              <a:rPr lang="it-IT" sz="2000" dirty="0" err="1"/>
              <a:t>point</a:t>
            </a:r>
            <a:r>
              <a:rPr lang="it-IT" sz="2000" dirty="0"/>
              <a:t> C </a:t>
            </a:r>
            <a:r>
              <a:rPr lang="it-IT" sz="2000" dirty="0" err="1"/>
              <a:t>we</a:t>
            </a:r>
            <a:r>
              <a:rPr lang="it-IT" sz="2000" dirty="0"/>
              <a:t> </a:t>
            </a:r>
            <a:r>
              <a:rPr lang="it-IT" sz="2000" dirty="0" err="1"/>
              <a:t>have</a:t>
            </a:r>
            <a:r>
              <a:rPr lang="it-IT" sz="2000" dirty="0"/>
              <a:t> no more </a:t>
            </a:r>
            <a:r>
              <a:rPr lang="it-IT" sz="2000" i="1" dirty="0">
                <a:latin typeface="Times New Roman" panose="02020603050405020304" pitchFamily="18" charset="0"/>
                <a:cs typeface="Times New Roman" panose="02020603050405020304" pitchFamily="18" charset="0"/>
              </a:rPr>
              <a:t>n/4</a:t>
            </a:r>
            <a:r>
              <a:rPr lang="it-IT" sz="2000" dirty="0"/>
              <a:t> </a:t>
            </a:r>
            <a:r>
              <a:rPr lang="it-IT" sz="2000" dirty="0" err="1"/>
              <a:t>triggers</a:t>
            </a:r>
            <a:r>
              <a:rPr lang="it-IT" sz="2000" dirty="0"/>
              <a:t>, </a:t>
            </a:r>
            <a:r>
              <a:rPr lang="it-IT" sz="2000" dirty="0" err="1"/>
              <a:t>but</a:t>
            </a:r>
            <a:r>
              <a:rPr lang="it-IT" sz="2000" dirty="0"/>
              <a:t> </a:t>
            </a:r>
          </a:p>
          <a:p>
            <a:pPr algn="just">
              <a:lnSpc>
                <a:spcPct val="110000"/>
              </a:lnSpc>
            </a:pPr>
            <a:endParaRPr lang="it-IT" sz="2400" dirty="0"/>
          </a:p>
          <a:p>
            <a:pPr algn="just">
              <a:lnSpc>
                <a:spcPct val="110000"/>
              </a:lnSpc>
            </a:pPr>
            <a:r>
              <a:rPr lang="it-IT" sz="2000" dirty="0" err="1"/>
              <a:t>Because</a:t>
            </a:r>
            <a:r>
              <a:rPr lang="it-IT" sz="2000" dirty="0"/>
              <a:t> </a:t>
            </a:r>
            <a:r>
              <a:rPr lang="it-IT" sz="2000" dirty="0" err="1"/>
              <a:t>it</a:t>
            </a:r>
            <a:r>
              <a:rPr lang="it-IT" sz="2000" dirty="0"/>
              <a:t> </a:t>
            </a:r>
            <a:r>
              <a:rPr lang="it-IT" sz="2000" dirty="0" err="1"/>
              <a:t>is</a:t>
            </a:r>
            <a:r>
              <a:rPr lang="it-IT" sz="2000" dirty="0"/>
              <a:t> </a:t>
            </a:r>
            <a:r>
              <a:rPr lang="it-IT" sz="2000" dirty="0" err="1"/>
              <a:t>also</a:t>
            </a:r>
            <a:r>
              <a:rPr lang="it-IT" sz="2000" dirty="0"/>
              <a:t>  </a:t>
            </a:r>
            <a:r>
              <a:rPr lang="it-IT" sz="2000" i="1" dirty="0">
                <a:latin typeface="Times New Roman" panose="02020603050405020304" pitchFamily="18" charset="0"/>
                <a:cs typeface="Times New Roman" panose="02020603050405020304" pitchFamily="18" charset="0"/>
              </a:rPr>
              <a:t>y = x/2</a:t>
            </a:r>
            <a:r>
              <a:rPr lang="it-IT" sz="2000" dirty="0">
                <a:latin typeface="Times New Roman" panose="02020603050405020304" pitchFamily="18" charset="0"/>
                <a:cs typeface="Times New Roman" panose="02020603050405020304" pitchFamily="18" charset="0"/>
              </a:rPr>
              <a:t>  </a:t>
            </a:r>
            <a:r>
              <a:rPr lang="it-IT" sz="2000" dirty="0"/>
              <a:t>and  </a:t>
            </a:r>
            <a:r>
              <a:rPr lang="it-IT" sz="2000" i="1" dirty="0">
                <a:latin typeface="Times New Roman" panose="02020603050405020304" pitchFamily="18" charset="0"/>
                <a:cs typeface="Times New Roman" panose="02020603050405020304" pitchFamily="18" charset="0"/>
              </a:rPr>
              <a:t>z = y/2</a:t>
            </a:r>
            <a:endParaRPr lang="en-US" sz="2000" i="1"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ggetto 4"/>
          <p:cNvGraphicFramePr>
            <a:graphicFrameLocks noChangeAspect="1"/>
          </p:cNvGraphicFramePr>
          <p:nvPr>
            <p:extLst>
              <p:ext uri="{D42A27DB-BD31-4B8C-83A1-F6EECF244321}">
                <p14:modId xmlns:p14="http://schemas.microsoft.com/office/powerpoint/2010/main" val="2011836099"/>
              </p:ext>
            </p:extLst>
          </p:nvPr>
        </p:nvGraphicFramePr>
        <p:xfrm>
          <a:off x="2835242" y="4408047"/>
          <a:ext cx="1316103" cy="634826"/>
        </p:xfrm>
        <a:graphic>
          <a:graphicData uri="http://schemas.openxmlformats.org/presentationml/2006/ole">
            <mc:AlternateContent xmlns:mc="http://schemas.openxmlformats.org/markup-compatibility/2006">
              <mc:Choice xmlns:v="urn:schemas-microsoft-com:vml" Requires="v">
                <p:oleObj name="Equazione" r:id="rId2" imgW="812447" imgH="393529" progId="Equation.3">
                  <p:embed/>
                </p:oleObj>
              </mc:Choice>
              <mc:Fallback>
                <p:oleObj name="Equazione" r:id="rId2" imgW="812447" imgH="393529"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42" y="4408047"/>
                        <a:ext cx="1316103" cy="634826"/>
                      </a:xfrm>
                      <a:prstGeom prst="rect">
                        <a:avLst/>
                      </a:prstGeom>
                      <a:noFill/>
                    </p:spPr>
                  </p:pic>
                </p:oleObj>
              </mc:Fallback>
            </mc:AlternateContent>
          </a:graphicData>
        </a:graphic>
      </p:graphicFrame>
      <p:sp>
        <p:nvSpPr>
          <p:cNvPr id="6" name="CasellaDiTesto 5"/>
          <p:cNvSpPr txBox="1"/>
          <p:nvPr/>
        </p:nvSpPr>
        <p:spPr>
          <a:xfrm>
            <a:off x="279920" y="5882208"/>
            <a:ext cx="12060289" cy="400110"/>
          </a:xfrm>
          <a:prstGeom prst="rect">
            <a:avLst/>
          </a:prstGeom>
          <a:noFill/>
        </p:spPr>
        <p:txBody>
          <a:bodyPr wrap="none" rtlCol="0">
            <a:spAutoFit/>
          </a:bodyPr>
          <a:lstStyle/>
          <a:p>
            <a:r>
              <a:rPr lang="en-US" sz="2000" dirty="0"/>
              <a:t>we can write: 			and  </a:t>
            </a:r>
            <a:r>
              <a:rPr lang="en-US" sz="2000" i="1" dirty="0">
                <a:latin typeface="Times New Roman" panose="02020603050405020304" pitchFamily="18" charset="0"/>
                <a:cs typeface="Times New Roman" panose="02020603050405020304" pitchFamily="18" charset="0"/>
              </a:rPr>
              <a:t>n + 3y = 8y    n = </a:t>
            </a:r>
            <a:r>
              <a:rPr lang="en-US" sz="2000" i="1">
                <a:latin typeface="Times New Roman" panose="02020603050405020304" pitchFamily="18" charset="0"/>
                <a:cs typeface="Times New Roman" panose="02020603050405020304" pitchFamily="18" charset="0"/>
              </a:rPr>
              <a:t>5y</a:t>
            </a:r>
            <a:r>
              <a:rPr lang="en-US" sz="2000"/>
              <a:t>   or   </a:t>
            </a:r>
            <a:r>
              <a:rPr lang="en-US" sz="2000" i="1">
                <a:latin typeface="Times New Roman" panose="02020603050405020304" pitchFamily="18" charset="0"/>
                <a:cs typeface="Times New Roman" panose="02020603050405020304" pitchFamily="18" charset="0"/>
              </a:rPr>
              <a:t>y= n/5</a:t>
            </a:r>
            <a:r>
              <a:rPr lang="en-US" sz="2000"/>
              <a:t> : 	         and </a:t>
            </a:r>
            <a:r>
              <a:rPr lang="en-US" sz="2000" dirty="0"/>
              <a:t>we reached our result ! </a:t>
            </a:r>
          </a:p>
        </p:txBody>
      </p:sp>
      <p:sp>
        <p:nvSpPr>
          <p:cNvPr id="7" name="Rectangle 7"/>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ggetto 7"/>
          <p:cNvGraphicFramePr>
            <a:graphicFrameLocks noChangeAspect="1"/>
          </p:cNvGraphicFramePr>
          <p:nvPr>
            <p:extLst>
              <p:ext uri="{D42A27DB-BD31-4B8C-83A1-F6EECF244321}">
                <p14:modId xmlns:p14="http://schemas.microsoft.com/office/powerpoint/2010/main" val="1487003550"/>
              </p:ext>
            </p:extLst>
          </p:nvPr>
        </p:nvGraphicFramePr>
        <p:xfrm>
          <a:off x="2115644" y="5783591"/>
          <a:ext cx="1625931" cy="623020"/>
        </p:xfrm>
        <a:graphic>
          <a:graphicData uri="http://schemas.openxmlformats.org/presentationml/2006/ole">
            <mc:AlternateContent xmlns:mc="http://schemas.openxmlformats.org/markup-compatibility/2006">
              <mc:Choice xmlns:v="urn:schemas-microsoft-com:vml" Requires="v">
                <p:oleObj name="Equazione" r:id="rId4" imgW="1016000" imgH="393700" progId="Equation.3">
                  <p:embed/>
                </p:oleObj>
              </mc:Choice>
              <mc:Fallback>
                <p:oleObj name="Equazione" r:id="rId4" imgW="1016000" imgH="393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644" y="5783591"/>
                        <a:ext cx="1625931" cy="623020"/>
                      </a:xfrm>
                      <a:prstGeom prst="rect">
                        <a:avLst/>
                      </a:prstGeom>
                      <a:noFill/>
                    </p:spPr>
                  </p:pic>
                </p:oleObj>
              </mc:Fallback>
            </mc:AlternateContent>
          </a:graphicData>
        </a:graphic>
      </p:graphicFrame>
      <p:sp>
        <p:nvSpPr>
          <p:cNvPr id="9" name="Rectangle 9"/>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ggetto 9"/>
          <p:cNvGraphicFramePr>
            <a:graphicFrameLocks noChangeAspect="1"/>
          </p:cNvGraphicFramePr>
          <p:nvPr>
            <p:extLst>
              <p:ext uri="{D42A27DB-BD31-4B8C-83A1-F6EECF244321}">
                <p14:modId xmlns:p14="http://schemas.microsoft.com/office/powerpoint/2010/main" val="2707682982"/>
              </p:ext>
            </p:extLst>
          </p:nvPr>
        </p:nvGraphicFramePr>
        <p:xfrm>
          <a:off x="8197864" y="5743406"/>
          <a:ext cx="755780" cy="688600"/>
        </p:xfrm>
        <a:graphic>
          <a:graphicData uri="http://schemas.openxmlformats.org/presentationml/2006/ole">
            <mc:AlternateContent xmlns:mc="http://schemas.openxmlformats.org/markup-compatibility/2006">
              <mc:Choice xmlns:v="urn:schemas-microsoft-com:vml" Requires="v">
                <p:oleObj name="Equazione" r:id="rId6" imgW="431613" imgH="393529" progId="Equation.3">
                  <p:embed/>
                </p:oleObj>
              </mc:Choice>
              <mc:Fallback>
                <p:oleObj name="Equazione" r:id="rId6" imgW="431613"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864" y="5743406"/>
                        <a:ext cx="755780" cy="688600"/>
                      </a:xfrm>
                      <a:prstGeom prst="rect">
                        <a:avLst/>
                      </a:prstGeom>
                      <a:noFill/>
                      <a:ln w="12700">
                        <a:solidFill>
                          <a:srgbClr val="0070C0"/>
                        </a:solidFill>
                      </a:ln>
                    </p:spPr>
                  </p:pic>
                </p:oleObj>
              </mc:Fallback>
            </mc:AlternateContent>
          </a:graphicData>
        </a:graphic>
      </p:graphicFrame>
      <p:sp>
        <p:nvSpPr>
          <p:cNvPr id="14" name="Rettangolo 13"/>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p:cNvGrpSpPr/>
          <p:nvPr/>
        </p:nvGrpSpPr>
        <p:grpSpPr>
          <a:xfrm>
            <a:off x="1351454" y="2273482"/>
            <a:ext cx="8079132" cy="1334450"/>
            <a:chOff x="1351454" y="2102032"/>
            <a:chExt cx="8079132" cy="1334450"/>
          </a:xfrm>
        </p:grpSpPr>
        <p:sp>
          <p:nvSpPr>
            <p:cNvPr id="52" name="Rettangolo 51"/>
            <p:cNvSpPr/>
            <p:nvPr/>
          </p:nvSpPr>
          <p:spPr>
            <a:xfrm>
              <a:off x="2591760" y="2308169"/>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3141488" y="2525952"/>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CasellaDiTesto 53"/>
            <p:cNvSpPr txBox="1"/>
            <p:nvPr/>
          </p:nvSpPr>
          <p:spPr>
            <a:xfrm>
              <a:off x="3084342" y="2432282"/>
              <a:ext cx="304892" cy="369332"/>
            </a:xfrm>
            <a:prstGeom prst="rect">
              <a:avLst/>
            </a:prstGeom>
            <a:noFill/>
          </p:spPr>
          <p:txBody>
            <a:bodyPr wrap="none" rtlCol="0">
              <a:spAutoFit/>
            </a:bodyPr>
            <a:lstStyle/>
            <a:p>
              <a:r>
                <a:rPr lang="it-IT"/>
                <a:t>X</a:t>
              </a:r>
            </a:p>
          </p:txBody>
        </p:sp>
        <p:sp>
          <p:nvSpPr>
            <p:cNvPr id="55" name="Ovale 54"/>
            <p:cNvSpPr/>
            <p:nvPr/>
          </p:nvSpPr>
          <p:spPr>
            <a:xfrm>
              <a:off x="1788031" y="2549757"/>
              <a:ext cx="108000" cy="109545"/>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6" name="Connettore 1 55"/>
            <p:cNvCxnSpPr>
              <a:stCxn id="55" idx="6"/>
            </p:cNvCxnSpPr>
            <p:nvPr/>
          </p:nvCxnSpPr>
          <p:spPr>
            <a:xfrm>
              <a:off x="1896031" y="2604530"/>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Rettangolo 56"/>
            <p:cNvSpPr/>
            <p:nvPr/>
          </p:nvSpPr>
          <p:spPr>
            <a:xfrm>
              <a:off x="4228196" y="2307371"/>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4777924" y="2525154"/>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8"/>
            <p:cNvSpPr txBox="1"/>
            <p:nvPr/>
          </p:nvSpPr>
          <p:spPr>
            <a:xfrm>
              <a:off x="4720778" y="2431484"/>
              <a:ext cx="304892" cy="369332"/>
            </a:xfrm>
            <a:prstGeom prst="rect">
              <a:avLst/>
            </a:prstGeom>
            <a:noFill/>
          </p:spPr>
          <p:txBody>
            <a:bodyPr wrap="none" rtlCol="0">
              <a:spAutoFit/>
            </a:bodyPr>
            <a:lstStyle/>
            <a:p>
              <a:r>
                <a:rPr lang="it-IT"/>
                <a:t>X</a:t>
              </a:r>
            </a:p>
          </p:txBody>
        </p:sp>
        <p:cxnSp>
          <p:nvCxnSpPr>
            <p:cNvPr id="60" name="Connettore 1 59"/>
            <p:cNvCxnSpPr/>
            <p:nvPr/>
          </p:nvCxnSpPr>
          <p:spPr>
            <a:xfrm>
              <a:off x="3538817" y="2610082"/>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8479661" y="2604529"/>
              <a:ext cx="756000" cy="0"/>
            </a:xfrm>
            <a:prstGeom prst="line">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Ovale 61"/>
            <p:cNvSpPr/>
            <p:nvPr/>
          </p:nvSpPr>
          <p:spPr>
            <a:xfrm>
              <a:off x="3893567" y="2554816"/>
              <a:ext cx="108000" cy="109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p:cNvSpPr/>
            <p:nvPr/>
          </p:nvSpPr>
          <p:spPr>
            <a:xfrm>
              <a:off x="5882371" y="2307371"/>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6432099" y="2525154"/>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asellaDiTesto 64"/>
            <p:cNvSpPr txBox="1"/>
            <p:nvPr/>
          </p:nvSpPr>
          <p:spPr>
            <a:xfrm>
              <a:off x="6374953" y="2431484"/>
              <a:ext cx="304892" cy="369332"/>
            </a:xfrm>
            <a:prstGeom prst="rect">
              <a:avLst/>
            </a:prstGeom>
            <a:noFill/>
          </p:spPr>
          <p:txBody>
            <a:bodyPr wrap="none" rtlCol="0">
              <a:spAutoFit/>
            </a:bodyPr>
            <a:lstStyle/>
            <a:p>
              <a:r>
                <a:rPr lang="it-IT"/>
                <a:t>X</a:t>
              </a:r>
            </a:p>
          </p:txBody>
        </p:sp>
        <p:cxnSp>
          <p:nvCxnSpPr>
            <p:cNvPr id="66" name="Connettore 1 65"/>
            <p:cNvCxnSpPr/>
            <p:nvPr/>
          </p:nvCxnSpPr>
          <p:spPr>
            <a:xfrm>
              <a:off x="5189817" y="2610082"/>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7" name="Ovale 66"/>
            <p:cNvSpPr/>
            <p:nvPr/>
          </p:nvSpPr>
          <p:spPr>
            <a:xfrm>
              <a:off x="5544567" y="2554816"/>
              <a:ext cx="108000" cy="109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p:cNvSpPr/>
            <p:nvPr/>
          </p:nvSpPr>
          <p:spPr>
            <a:xfrm>
              <a:off x="7527021" y="2308169"/>
              <a:ext cx="947057" cy="62592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Ovale 68"/>
            <p:cNvSpPr/>
            <p:nvPr/>
          </p:nvSpPr>
          <p:spPr>
            <a:xfrm>
              <a:off x="8076749" y="2525952"/>
              <a:ext cx="180000" cy="18000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p:cNvSpPr txBox="1"/>
            <p:nvPr/>
          </p:nvSpPr>
          <p:spPr>
            <a:xfrm>
              <a:off x="8019603" y="2432282"/>
              <a:ext cx="304892" cy="369332"/>
            </a:xfrm>
            <a:prstGeom prst="rect">
              <a:avLst/>
            </a:prstGeom>
            <a:noFill/>
          </p:spPr>
          <p:txBody>
            <a:bodyPr wrap="none" rtlCol="0">
              <a:spAutoFit/>
            </a:bodyPr>
            <a:lstStyle/>
            <a:p>
              <a:r>
                <a:rPr lang="it-IT"/>
                <a:t>X</a:t>
              </a:r>
            </a:p>
          </p:txBody>
        </p:sp>
        <p:cxnSp>
          <p:nvCxnSpPr>
            <p:cNvPr id="71" name="Connettore 1 70"/>
            <p:cNvCxnSpPr/>
            <p:nvPr/>
          </p:nvCxnSpPr>
          <p:spPr>
            <a:xfrm>
              <a:off x="6834467" y="2610880"/>
              <a:ext cx="684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2" name="Ovale 71"/>
            <p:cNvSpPr/>
            <p:nvPr/>
          </p:nvSpPr>
          <p:spPr>
            <a:xfrm>
              <a:off x="7189217" y="2555614"/>
              <a:ext cx="108000" cy="109545"/>
            </a:xfrm>
            <a:prstGeom prst="ellipse">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CasellaDiTesto 72"/>
            <p:cNvSpPr txBox="1"/>
            <p:nvPr/>
          </p:nvSpPr>
          <p:spPr>
            <a:xfrm>
              <a:off x="1705481" y="2104212"/>
              <a:ext cx="288862" cy="307777"/>
            </a:xfrm>
            <a:prstGeom prst="rect">
              <a:avLst/>
            </a:prstGeom>
            <a:noFill/>
          </p:spPr>
          <p:txBody>
            <a:bodyPr wrap="none" rtlCol="0">
              <a:spAutoFit/>
            </a:bodyPr>
            <a:lstStyle/>
            <a:p>
              <a:r>
                <a:rPr lang="it-IT" sz="1400"/>
                <a:t>A</a:t>
              </a:r>
            </a:p>
          </p:txBody>
        </p:sp>
        <p:sp>
          <p:nvSpPr>
            <p:cNvPr id="74" name="CasellaDiTesto 73"/>
            <p:cNvSpPr txBox="1"/>
            <p:nvPr/>
          </p:nvSpPr>
          <p:spPr>
            <a:xfrm>
              <a:off x="3806336" y="2102032"/>
              <a:ext cx="288862" cy="307777"/>
            </a:xfrm>
            <a:prstGeom prst="rect">
              <a:avLst/>
            </a:prstGeom>
            <a:noFill/>
          </p:spPr>
          <p:txBody>
            <a:bodyPr wrap="none" rtlCol="0">
              <a:spAutoFit/>
            </a:bodyPr>
            <a:lstStyle/>
            <a:p>
              <a:r>
                <a:rPr lang="it-IT" sz="1400"/>
                <a:t>B</a:t>
              </a:r>
            </a:p>
          </p:txBody>
        </p:sp>
        <p:sp>
          <p:nvSpPr>
            <p:cNvPr id="75" name="CasellaDiTesto 74"/>
            <p:cNvSpPr txBox="1"/>
            <p:nvPr/>
          </p:nvSpPr>
          <p:spPr>
            <a:xfrm>
              <a:off x="5454136" y="2105861"/>
              <a:ext cx="288862" cy="307777"/>
            </a:xfrm>
            <a:prstGeom prst="rect">
              <a:avLst/>
            </a:prstGeom>
            <a:noFill/>
          </p:spPr>
          <p:txBody>
            <a:bodyPr wrap="none" rtlCol="0">
              <a:spAutoFit/>
            </a:bodyPr>
            <a:lstStyle/>
            <a:p>
              <a:r>
                <a:rPr lang="it-IT" sz="1400"/>
                <a:t>C</a:t>
              </a:r>
            </a:p>
          </p:txBody>
        </p:sp>
        <p:sp>
          <p:nvSpPr>
            <p:cNvPr id="76" name="CasellaDiTesto 75"/>
            <p:cNvSpPr txBox="1"/>
            <p:nvPr/>
          </p:nvSpPr>
          <p:spPr>
            <a:xfrm>
              <a:off x="7092436" y="2103119"/>
              <a:ext cx="295274" cy="307777"/>
            </a:xfrm>
            <a:prstGeom prst="rect">
              <a:avLst/>
            </a:prstGeom>
            <a:noFill/>
          </p:spPr>
          <p:txBody>
            <a:bodyPr wrap="none" rtlCol="0">
              <a:spAutoFit/>
            </a:bodyPr>
            <a:lstStyle/>
            <a:p>
              <a:r>
                <a:rPr lang="it-IT" sz="1400"/>
                <a:t>D</a:t>
              </a:r>
            </a:p>
          </p:txBody>
        </p:sp>
        <p:sp>
          <p:nvSpPr>
            <p:cNvPr id="77" name="CasellaDiTesto 76"/>
            <p:cNvSpPr txBox="1"/>
            <p:nvPr/>
          </p:nvSpPr>
          <p:spPr>
            <a:xfrm>
              <a:off x="8677956" y="2106679"/>
              <a:ext cx="272832" cy="307777"/>
            </a:xfrm>
            <a:prstGeom prst="rect">
              <a:avLst/>
            </a:prstGeom>
            <a:noFill/>
          </p:spPr>
          <p:txBody>
            <a:bodyPr wrap="none" rtlCol="0">
              <a:spAutoFit/>
            </a:bodyPr>
            <a:lstStyle/>
            <a:p>
              <a:r>
                <a:rPr lang="it-IT" sz="1400"/>
                <a:t>E</a:t>
              </a:r>
            </a:p>
          </p:txBody>
        </p:sp>
        <p:cxnSp>
          <p:nvCxnSpPr>
            <p:cNvPr id="78" name="Connettore 2 77"/>
            <p:cNvCxnSpPr/>
            <p:nvPr/>
          </p:nvCxnSpPr>
          <p:spPr>
            <a:xfrm flipV="1">
              <a:off x="2140908" y="2608482"/>
              <a:ext cx="0" cy="828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p:cNvCxnSpPr/>
            <p:nvPr/>
          </p:nvCxnSpPr>
          <p:spPr>
            <a:xfrm flipV="1">
              <a:off x="5598567" y="2672935"/>
              <a:ext cx="0" cy="5400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V="1">
              <a:off x="7239407" y="2673570"/>
              <a:ext cx="0" cy="7560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CasellaDiTesto 83"/>
                <p:cNvSpPr txBox="1"/>
                <p:nvPr/>
              </p:nvSpPr>
              <p:spPr>
                <a:xfrm>
                  <a:off x="5300953" y="2338953"/>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200" i="1" smtClean="0">
                            <a:latin typeface="Cambria Math"/>
                          </a:rPr>
                          <m:t>𝑥</m:t>
                        </m:r>
                      </m:oMath>
                    </m:oMathPara>
                  </a14:m>
                  <a:endParaRPr lang="it-IT" sz="1200"/>
                </a:p>
              </p:txBody>
            </p:sp>
          </mc:Choice>
          <mc:Fallback xmlns="">
            <p:sp>
              <p:nvSpPr>
                <p:cNvPr id="84" name="CasellaDiTesto 83"/>
                <p:cNvSpPr txBox="1">
                  <a:spLocks noRot="1" noChangeAspect="1" noMove="1" noResize="1" noEditPoints="1" noAdjustHandles="1" noChangeArrowheads="1" noChangeShapeType="1" noTextEdit="1"/>
                </p:cNvSpPr>
                <p:nvPr/>
              </p:nvSpPr>
              <p:spPr>
                <a:xfrm>
                  <a:off x="5300953" y="2338953"/>
                  <a:ext cx="306366" cy="276999"/>
                </a:xfrm>
                <a:prstGeom prst="rect">
                  <a:avLst/>
                </a:prstGeom>
                <a:blipFill rotWithShape="1">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6" name="CasellaDiTesto 85"/>
                <p:cNvSpPr txBox="1"/>
                <p:nvPr/>
              </p:nvSpPr>
              <p:spPr>
                <a:xfrm>
                  <a:off x="9040736" y="2672935"/>
                  <a:ext cx="389850" cy="4085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sz="1200" i="1" smtClean="0">
                                <a:latin typeface="Cambria Math" panose="02040503050406030204" pitchFamily="18" charset="0"/>
                              </a:rPr>
                            </m:ctrlPr>
                          </m:fPr>
                          <m:num>
                            <m:r>
                              <a:rPr lang="it-IT" sz="1200" b="0" i="1" smtClean="0">
                                <a:latin typeface="Cambria Math"/>
                              </a:rPr>
                              <m:t>𝑛</m:t>
                            </m:r>
                          </m:num>
                          <m:den>
                            <m:r>
                              <a:rPr lang="it-IT" sz="1200" b="0" i="1" smtClean="0">
                                <a:latin typeface="Cambria Math"/>
                              </a:rPr>
                              <m:t>10</m:t>
                            </m:r>
                          </m:den>
                        </m:f>
                      </m:oMath>
                    </m:oMathPara>
                  </a14:m>
                  <a:endParaRPr lang="it-IT" sz="1200"/>
                </a:p>
              </p:txBody>
            </p:sp>
          </mc:Choice>
          <mc:Fallback xmlns="">
            <p:sp>
              <p:nvSpPr>
                <p:cNvPr id="86" name="CasellaDiTesto 85"/>
                <p:cNvSpPr txBox="1">
                  <a:spLocks noRot="1" noChangeAspect="1" noMove="1" noResize="1" noEditPoints="1" noAdjustHandles="1" noChangeArrowheads="1" noChangeShapeType="1" noTextEdit="1"/>
                </p:cNvSpPr>
                <p:nvPr/>
              </p:nvSpPr>
              <p:spPr>
                <a:xfrm>
                  <a:off x="9040736" y="2672935"/>
                  <a:ext cx="389850" cy="408573"/>
                </a:xfrm>
                <a:prstGeom prst="rect">
                  <a:avLst/>
                </a:prstGeom>
                <a:blipFill rotWithShape="1">
                  <a:blip r:embed="rId10"/>
                  <a:stretch>
                    <a:fillRect/>
                  </a:stretch>
                </a:blipFill>
              </p:spPr>
              <p:txBody>
                <a:bodyPr/>
                <a:lstStyle/>
                <a:p>
                  <a:r>
                    <a:rPr lang="it-IT">
                      <a:noFill/>
                    </a:rPr>
                    <a:t> </a:t>
                  </a:r>
                </a:p>
              </p:txBody>
            </p:sp>
          </mc:Fallback>
        </mc:AlternateContent>
        <p:sp>
          <p:nvSpPr>
            <p:cNvPr id="87" name="CasellaDiTesto 86"/>
            <p:cNvSpPr txBox="1"/>
            <p:nvPr/>
          </p:nvSpPr>
          <p:spPr>
            <a:xfrm>
              <a:off x="1351454" y="2426877"/>
              <a:ext cx="264816" cy="276999"/>
            </a:xfrm>
            <a:prstGeom prst="rect">
              <a:avLst/>
            </a:prstGeom>
            <a:noFill/>
          </p:spPr>
          <p:txBody>
            <a:bodyPr wrap="none" rtlCol="0">
              <a:spAutoFit/>
            </a:bodyPr>
            <a:lstStyle/>
            <a:p>
              <a:r>
                <a:rPr lang="it-IT" sz="1200" i="1"/>
                <a:t>n</a:t>
              </a:r>
            </a:p>
          </p:txBody>
        </p:sp>
        <p:cxnSp>
          <p:nvCxnSpPr>
            <p:cNvPr id="88" name="Connettore 2 87"/>
            <p:cNvCxnSpPr/>
            <p:nvPr/>
          </p:nvCxnSpPr>
          <p:spPr>
            <a:xfrm flipV="1">
              <a:off x="2358624" y="2604525"/>
              <a:ext cx="0" cy="612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CasellaDiTesto 88"/>
                <p:cNvSpPr txBox="1"/>
                <p:nvPr/>
              </p:nvSpPr>
              <p:spPr>
                <a:xfrm>
                  <a:off x="6942857" y="2343336"/>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200" b="0" i="1" smtClean="0">
                            <a:latin typeface="Cambria Math"/>
                          </a:rPr>
                          <m:t>𝑦</m:t>
                        </m:r>
                      </m:oMath>
                    </m:oMathPara>
                  </a14:m>
                  <a:endParaRPr lang="it-IT" sz="1200"/>
                </a:p>
              </p:txBody>
            </p:sp>
          </mc:Choice>
          <mc:Fallback xmlns="">
            <p:sp>
              <p:nvSpPr>
                <p:cNvPr id="89" name="CasellaDiTesto 88"/>
                <p:cNvSpPr txBox="1">
                  <a:spLocks noRot="1" noChangeAspect="1" noMove="1" noResize="1" noEditPoints="1" noAdjustHandles="1" noChangeArrowheads="1" noChangeShapeType="1" noTextEdit="1"/>
                </p:cNvSpPr>
                <p:nvPr/>
              </p:nvSpPr>
              <p:spPr>
                <a:xfrm>
                  <a:off x="6942857" y="2343336"/>
                  <a:ext cx="306366" cy="276999"/>
                </a:xfrm>
                <a:prstGeom prst="rect">
                  <a:avLst/>
                </a:prstGeom>
                <a:blipFill rotWithShape="1">
                  <a:blip r:embed="rId11"/>
                  <a:stretch>
                    <a:fillRect/>
                  </a:stretch>
                </a:blipFill>
              </p:spPr>
              <p:txBody>
                <a:bodyPr/>
                <a:lstStyle/>
                <a:p>
                  <a:r>
                    <a:rPr lang="it-IT">
                      <a:noFill/>
                    </a:rPr>
                    <a:t> </a:t>
                  </a:r>
                </a:p>
              </p:txBody>
            </p:sp>
          </mc:Fallback>
        </mc:AlternateContent>
        <p:cxnSp>
          <p:nvCxnSpPr>
            <p:cNvPr id="90" name="Connettore 1 89"/>
            <p:cNvCxnSpPr/>
            <p:nvPr/>
          </p:nvCxnSpPr>
          <p:spPr>
            <a:xfrm>
              <a:off x="2350158" y="3212292"/>
              <a:ext cx="3240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1" name="Connettore 1 90"/>
            <p:cNvCxnSpPr/>
            <p:nvPr/>
          </p:nvCxnSpPr>
          <p:spPr>
            <a:xfrm>
              <a:off x="2132442" y="3428865"/>
              <a:ext cx="5112000" cy="0"/>
            </a:xfrm>
            <a:prstGeom prst="line">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CasellaDiTesto 91"/>
                <p:cNvSpPr txBox="1"/>
                <p:nvPr/>
              </p:nvSpPr>
              <p:spPr>
                <a:xfrm>
                  <a:off x="8530925" y="233174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200" b="0" i="1" smtClean="0">
                            <a:latin typeface="Cambria Math"/>
                          </a:rPr>
                          <m:t>𝑧</m:t>
                        </m:r>
                      </m:oMath>
                    </m:oMathPara>
                  </a14:m>
                  <a:endParaRPr lang="it-IT" sz="1200"/>
                </a:p>
              </p:txBody>
            </p:sp>
          </mc:Choice>
          <mc:Fallback xmlns="">
            <p:sp>
              <p:nvSpPr>
                <p:cNvPr id="92" name="CasellaDiTesto 91"/>
                <p:cNvSpPr txBox="1">
                  <a:spLocks noRot="1" noChangeAspect="1" noMove="1" noResize="1" noEditPoints="1" noAdjustHandles="1" noChangeArrowheads="1" noChangeShapeType="1" noTextEdit="1"/>
                </p:cNvSpPr>
                <p:nvPr/>
              </p:nvSpPr>
              <p:spPr>
                <a:xfrm>
                  <a:off x="8530925" y="2331740"/>
                  <a:ext cx="306366" cy="276999"/>
                </a:xfrm>
                <a:prstGeom prst="rect">
                  <a:avLst/>
                </a:prstGeom>
                <a:blipFill rotWithShape="1">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3" name="CasellaDiTesto 92"/>
                <p:cNvSpPr txBox="1"/>
                <p:nvPr/>
              </p:nvSpPr>
              <p:spPr>
                <a:xfrm>
                  <a:off x="2309644" y="2646285"/>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200" i="1" smtClean="0">
                            <a:latin typeface="Cambria Math"/>
                          </a:rPr>
                          <m:t>𝑥</m:t>
                        </m:r>
                      </m:oMath>
                    </m:oMathPara>
                  </a14:m>
                  <a:endParaRPr lang="it-IT" sz="1200"/>
                </a:p>
              </p:txBody>
            </p:sp>
          </mc:Choice>
          <mc:Fallback xmlns="">
            <p:sp>
              <p:nvSpPr>
                <p:cNvPr id="93" name="CasellaDiTesto 92"/>
                <p:cNvSpPr txBox="1">
                  <a:spLocks noRot="1" noChangeAspect="1" noMove="1" noResize="1" noEditPoints="1" noAdjustHandles="1" noChangeArrowheads="1" noChangeShapeType="1" noTextEdit="1"/>
                </p:cNvSpPr>
                <p:nvPr/>
              </p:nvSpPr>
              <p:spPr>
                <a:xfrm>
                  <a:off x="2309644" y="2646285"/>
                  <a:ext cx="306366" cy="276999"/>
                </a:xfrm>
                <a:prstGeom prst="rect">
                  <a:avLst/>
                </a:prstGeom>
                <a:blipFill rotWithShape="1">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4" name="CasellaDiTesto 93"/>
                <p:cNvSpPr txBox="1"/>
                <p:nvPr/>
              </p:nvSpPr>
              <p:spPr>
                <a:xfrm>
                  <a:off x="1883332" y="2640381"/>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200" b="0" i="1" smtClean="0">
                            <a:latin typeface="Cambria Math"/>
                          </a:rPr>
                          <m:t>𝑦</m:t>
                        </m:r>
                      </m:oMath>
                    </m:oMathPara>
                  </a14:m>
                  <a:endParaRPr lang="it-IT" sz="1200"/>
                </a:p>
              </p:txBody>
            </p:sp>
          </mc:Choice>
          <mc:Fallback xmlns="">
            <p:sp>
              <p:nvSpPr>
                <p:cNvPr id="94" name="CasellaDiTesto 93"/>
                <p:cNvSpPr txBox="1">
                  <a:spLocks noRot="1" noChangeAspect="1" noMove="1" noResize="1" noEditPoints="1" noAdjustHandles="1" noChangeArrowheads="1" noChangeShapeType="1" noTextEdit="1"/>
                </p:cNvSpPr>
                <p:nvPr/>
              </p:nvSpPr>
              <p:spPr>
                <a:xfrm>
                  <a:off x="1883332" y="2640381"/>
                  <a:ext cx="306366" cy="276999"/>
                </a:xfrm>
                <a:prstGeom prst="rect">
                  <a:avLst/>
                </a:prstGeom>
                <a:blipFill rotWithShape="1">
                  <a:blip r:embed="rId14"/>
                  <a:stretch>
                    <a:fillRect/>
                  </a:stretch>
                </a:blipFill>
              </p:spPr>
              <p:txBody>
                <a:bodyPr/>
                <a:lstStyle/>
                <a:p>
                  <a:r>
                    <a:rPr lang="it-IT">
                      <a:noFill/>
                    </a:rPr>
                    <a:t> </a:t>
                  </a:r>
                </a:p>
              </p:txBody>
            </p:sp>
          </mc:Fallback>
        </mc:AlternateContent>
      </p:grpSp>
    </p:spTree>
    <p:extLst>
      <p:ext uri="{BB962C8B-B14F-4D97-AF65-F5344CB8AC3E}">
        <p14:creationId xmlns:p14="http://schemas.microsoft.com/office/powerpoint/2010/main" val="10555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375552" y="480379"/>
            <a:ext cx="11419112" cy="1107996"/>
          </a:xfrm>
          <a:prstGeom prst="rect">
            <a:avLst/>
          </a:prstGeom>
          <a:noFill/>
        </p:spPr>
        <p:txBody>
          <a:bodyPr wrap="square" rtlCol="0">
            <a:spAutoFit/>
          </a:bodyPr>
          <a:lstStyle/>
          <a:p>
            <a:pPr>
              <a:lnSpc>
                <a:spcPct val="110000"/>
              </a:lnSpc>
              <a:spcAft>
                <a:spcPts val="300"/>
              </a:spcAft>
            </a:pPr>
            <a:r>
              <a:rPr lang="en-US" sz="2000" dirty="0"/>
              <a:t>BCD counters with feedback can be “connected in series” so to count decimal numbers but, to be consistent with the </a:t>
            </a:r>
            <a:r>
              <a:rPr lang="en-US" sz="2000" i="1" dirty="0"/>
              <a:t>way we read numbers</a:t>
            </a:r>
            <a:r>
              <a:rPr lang="en-US" sz="2000" dirty="0"/>
              <a:t> the </a:t>
            </a:r>
            <a:r>
              <a:rPr lang="en-US" sz="2000" u="sng" dirty="0"/>
              <a:t>circuits must be rotated 180°</a:t>
            </a:r>
            <a:r>
              <a:rPr lang="en-US" sz="2000" dirty="0"/>
              <a:t> and the triggers must be </a:t>
            </a:r>
            <a:r>
              <a:rPr lang="en-US" sz="2000" u="sng" dirty="0"/>
              <a:t>inputted from the right side</a:t>
            </a:r>
            <a:r>
              <a:rPr lang="en-US" sz="2000" dirty="0"/>
              <a:t> !</a:t>
            </a:r>
          </a:p>
        </p:txBody>
      </p:sp>
      <p:sp>
        <p:nvSpPr>
          <p:cNvPr id="14" name="Rettangolo 13"/>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43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90" t="15047" r="38374" b="18286"/>
          <a:stretch/>
        </p:blipFill>
        <p:spPr bwMode="auto">
          <a:xfrm>
            <a:off x="3633107" y="2046512"/>
            <a:ext cx="4925786" cy="381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2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Widescreen</PresentationFormat>
  <Paragraphs>206</Paragraphs>
  <Slides>10</Slides>
  <Notes>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2</vt:i4>
      </vt:variant>
      <vt:variant>
        <vt:lpstr>Titoli diapositive</vt:lpstr>
      </vt:variant>
      <vt:variant>
        <vt:i4>10</vt:i4>
      </vt:variant>
    </vt:vector>
  </HeadingPairs>
  <TitlesOfParts>
    <vt:vector size="19" baseType="lpstr">
      <vt:lpstr>Arial</vt:lpstr>
      <vt:lpstr>Calibri</vt:lpstr>
      <vt:lpstr>Calibri Light</vt:lpstr>
      <vt:lpstr>Cambria Math</vt:lpstr>
      <vt:lpstr>Times New Roman</vt:lpstr>
      <vt:lpstr>Wingdings</vt:lpstr>
      <vt:lpstr>Tema di Office</vt:lpstr>
      <vt:lpstr>Equation.3</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Sapienza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Thermomechanical Measurements for Energy Systems (MENR)</dc:title>
  <dc:creator>Rino Del Prete</dc:creator>
  <cp:lastModifiedBy>Livio D'Alvia</cp:lastModifiedBy>
  <cp:revision>138</cp:revision>
  <cp:lastPrinted>2018-10-24T09:38:58Z</cp:lastPrinted>
  <dcterms:created xsi:type="dcterms:W3CDTF">2016-04-26T08:26:15Z</dcterms:created>
  <dcterms:modified xsi:type="dcterms:W3CDTF">2024-04-06T15:10:40Z</dcterms:modified>
</cp:coreProperties>
</file>