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16" r:id="rId3"/>
    <p:sldId id="334" r:id="rId4"/>
    <p:sldId id="356" r:id="rId5"/>
    <p:sldId id="269" r:id="rId6"/>
    <p:sldId id="315" r:id="rId7"/>
    <p:sldId id="342" r:id="rId8"/>
    <p:sldId id="345" r:id="rId9"/>
    <p:sldId id="361" r:id="rId10"/>
    <p:sldId id="333" r:id="rId11"/>
    <p:sldId id="270" r:id="rId12"/>
    <p:sldId id="258" r:id="rId13"/>
    <p:sldId id="335" r:id="rId14"/>
    <p:sldId id="367" r:id="rId15"/>
    <p:sldId id="320" r:id="rId16"/>
    <p:sldId id="362" r:id="rId17"/>
    <p:sldId id="363" r:id="rId18"/>
    <p:sldId id="36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FC2E52-9CB5-43A8-AC03-E969E6022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22F3AC-D941-4846-8162-C235ED546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C727E0-7223-4ABB-9648-06D1D8B6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AA6617-671C-4C47-A0AD-ED47E4FE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C76D-0A5D-49F5-A763-146EE101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7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81802-C98C-41DD-A58C-F6818B50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81832E-BB24-4E08-90B1-60211C44C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AED00E-968A-43CA-AA14-1BA4774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F77E39-F798-4B7D-B8F3-E79534C6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4C1F8-8F1E-49FE-9202-4C9E82B2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4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3432C5F-7F14-47C9-BC47-40420B6CE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1C6C94-B242-464D-8465-E1EC2CAA5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0BCF83-3EAA-480F-87A1-E3D5960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FC1C6-BFE4-4FB0-9FD6-FF957F02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7B4D1A-8D02-4423-AAB3-15801556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1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4DD490-D9F5-4B4C-AC40-4F7396CD7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62D14D-F9F5-43D9-A67F-67ABC9119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294317-5FC2-46A8-90AB-FDA610224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EE5C-1B76-48D5-A39C-25C3375AC7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4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059689-66B5-4CC6-B3E1-D80EB0AD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1F4CA-D5C1-49EF-8212-64D3FCB5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13FC5-E9F5-4387-9CF0-C6F884F6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833780-3D4A-4A08-9963-074C80E3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142FC3-B8E5-41C0-9E85-0B7F8E0E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5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15B0A-2B85-4B5F-8301-C00CEBC7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C630D0-A5BE-4501-B1EE-0EDFC0693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8972AF-52F9-4793-9080-441CE978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33B2EB-C180-4700-8FE1-426630C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974AB-ED40-4B77-B2C8-9C19E20E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18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D658F-3E89-4F88-8746-FCCE0CD9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67D21-98FE-4C46-AFED-243630B99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A19AA7-DA2C-4DFF-910B-FCE475686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6ED4CA-10ED-41CB-82E7-9515016C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18BEE0-99EB-4CAC-BE04-A7EDC442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D6405A-F691-4D26-859A-3D406DE4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96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F2F58-A068-4979-A48E-BD2186CA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D88D5D-DFA8-406B-B8D5-5CC68A2E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C66DD1-DC7E-484A-A3D8-01A6C4BF9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6651077-4AAE-4905-983E-E4BB3BA29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0821DBC-6F96-4226-B205-F77095332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0BE26A-652A-4B2C-8A6E-A3720039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549394-27EC-4D51-AA78-D662FD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374357-B80E-4FB7-8738-6178BCB7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99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050AF-F124-4A37-B140-B6F85929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6E1CFF-FC69-4FE3-91E7-0E371A2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E1AF13-A399-4C12-99D8-246E9C27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53DDC9-A266-43D3-BEB7-B5149114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87CF45-6210-4EB3-88AA-FF077791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329147-C04C-43C5-8D1C-D38BAB8B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D5C710-A589-4BA9-AA6B-12912766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9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E4582-7AEF-4D29-9C50-B86E1700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D07BD6-4BF4-42E9-90B8-F1D8EFB7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70575D-4D1B-47AC-B86E-3619D98A5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06753A-A5BB-4601-B5BB-76E38F24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CF1DE9-3286-4E08-A046-638B6F267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3ACC3A-7228-4FF2-A35A-51228E2E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7C3D5-B11A-46DB-8463-A37A5021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D13BA4-59CD-4935-9CC7-B05401C38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FBA684-B425-4FD3-8CA3-5260AC275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4BFAE2-E5D7-452E-BD5E-3F606F6E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A88DE-E79C-4821-AF29-31CF8C1D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2BB5B8-4A3C-448B-8595-DD65A4B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0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F00242-86C1-43CA-A297-D6E7B409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FCC60-5A12-4858-8A4E-0903B756E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570F9B-D43E-4AAB-A24F-2841471E0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06ED-7F51-4AFE-AFCE-1D9A7A7791FA}" type="datetimeFigureOut">
              <a:rPr lang="it-IT" smtClean="0"/>
              <a:t>23/02/2024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96BBD-97FA-45E6-A77A-59529AC2C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47BF26-94D5-4303-8AD6-CA3870047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93CC-BAB4-4213-93A9-E7715D11A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44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3">
            <a:extLst>
              <a:ext uri="{FF2B5EF4-FFF2-40B4-BE49-F238E27FC236}">
                <a16:creationId xmlns:a16="http://schemas.microsoft.com/office/drawing/2014/main" id="{0E53C6EE-3468-4D3A-820E-10C70CD17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12063C-1789-41C2-9916-2BCA225A283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88FDAAB7-50F3-4BA0-8BFB-8A12CE53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961719-7AE6-41EC-AA59-7A4753EA5A9F}"/>
              </a:ext>
            </a:extLst>
          </p:cNvPr>
          <p:cNvSpPr txBox="1"/>
          <p:nvPr/>
        </p:nvSpPr>
        <p:spPr>
          <a:xfrm>
            <a:off x="2711450" y="5157789"/>
            <a:ext cx="7056438" cy="1385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800" dirty="0">
                <a:cs typeface="Arial" charset="0"/>
              </a:rPr>
              <a:t>La conoscenza degli organismi vegetali è importante per affrontare i problemi del presente e del futuro.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1">
            <a:extLst>
              <a:ext uri="{FF2B5EF4-FFF2-40B4-BE49-F238E27FC236}">
                <a16:creationId xmlns:a16="http://schemas.microsoft.com/office/drawing/2014/main" id="{9CEC6F24-657F-489D-8F8D-AC197ECB8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28B0E-ABFE-4560-BAE3-AFD8FC0F65C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grpSp>
        <p:nvGrpSpPr>
          <p:cNvPr id="3" name="Gruppo 13">
            <a:extLst>
              <a:ext uri="{FF2B5EF4-FFF2-40B4-BE49-F238E27FC236}">
                <a16:creationId xmlns:a16="http://schemas.microsoft.com/office/drawing/2014/main" id="{3E744867-F205-47D2-B788-2377AD16846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8612188" cy="5497513"/>
            <a:chOff x="2468202" y="-4062690"/>
            <a:chExt cx="9208196" cy="6618837"/>
          </a:xfrm>
        </p:grpSpPr>
        <p:sp>
          <p:nvSpPr>
            <p:cNvPr id="11271" name="CasellaDiTesto 8">
              <a:extLst>
                <a:ext uri="{FF2B5EF4-FFF2-40B4-BE49-F238E27FC236}">
                  <a16:creationId xmlns:a16="http://schemas.microsoft.com/office/drawing/2014/main" id="{CACF41AD-4031-4A0D-AA4C-4D7660EA8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998" y="-4062690"/>
              <a:ext cx="3744416" cy="55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Comic Sans MS" panose="030F0702030302020204" pitchFamily="66" charset="0"/>
                </a:rPr>
                <a:t>Giardini verticali</a:t>
              </a:r>
            </a:p>
          </p:txBody>
        </p:sp>
        <p:pic>
          <p:nvPicPr>
            <p:cNvPr id="11272" name="Picture 4" descr="http://www.ideaservizi.org/img/esterni/N_sm.jpg">
              <a:extLst>
                <a:ext uri="{FF2B5EF4-FFF2-40B4-BE49-F238E27FC236}">
                  <a16:creationId xmlns:a16="http://schemas.microsoft.com/office/drawing/2014/main" id="{46787904-5F19-4BBA-8168-43E6A7DB3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202" y="-2881898"/>
              <a:ext cx="4248471" cy="543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6" descr="http://static.arredamento.it/pareti-verdi_O2.jpg">
              <a:extLst>
                <a:ext uri="{FF2B5EF4-FFF2-40B4-BE49-F238E27FC236}">
                  <a16:creationId xmlns:a16="http://schemas.microsoft.com/office/drawing/2014/main" id="{436E2703-2592-4531-8BD4-D95CF0232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75" y="-3488780"/>
              <a:ext cx="4704523" cy="352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8">
            <a:extLst>
              <a:ext uri="{FF2B5EF4-FFF2-40B4-BE49-F238E27FC236}">
                <a16:creationId xmlns:a16="http://schemas.microsoft.com/office/drawing/2014/main" id="{EECB1C7A-D87C-4C25-9259-95BDC9C5E8F6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3600450"/>
            <a:ext cx="7789862" cy="3257550"/>
            <a:chOff x="899592" y="3600450"/>
            <a:chExt cx="7790259" cy="3257550"/>
          </a:xfrm>
        </p:grpSpPr>
        <p:pic>
          <p:nvPicPr>
            <p:cNvPr id="11269" name="Picture 8" descr="Risultati immagini per tetti verdi, Milano">
              <a:extLst>
                <a:ext uri="{FF2B5EF4-FFF2-40B4-BE49-F238E27FC236}">
                  <a16:creationId xmlns:a16="http://schemas.microsoft.com/office/drawing/2014/main" id="{C3466F89-6F8A-49AC-A5E5-CD10B1533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600450"/>
              <a:ext cx="4333875" cy="325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CasellaDiTesto 7">
              <a:extLst>
                <a:ext uri="{FF2B5EF4-FFF2-40B4-BE49-F238E27FC236}">
                  <a16:creationId xmlns:a16="http://schemas.microsoft.com/office/drawing/2014/main" id="{63E2BE38-C595-4CD0-9E13-165B2E86C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6093296"/>
              <a:ext cx="31683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Tetti verdi a Milano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C1005C0-0A6A-4855-93EC-8CCF1407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31" y="53300"/>
            <a:ext cx="9551324" cy="68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DB30A1-24F4-4797-8E74-ED80E419E8B0}"/>
              </a:ext>
            </a:extLst>
          </p:cNvPr>
          <p:cNvSpPr txBox="1"/>
          <p:nvPr/>
        </p:nvSpPr>
        <p:spPr>
          <a:xfrm>
            <a:off x="864310" y="1351299"/>
            <a:ext cx="4995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omic Sans MS" panose="030F0702030302020204" pitchFamily="66" charset="0"/>
              </a:rPr>
              <a:t>Tasso di crescita (</a:t>
            </a:r>
            <a:r>
              <a:rPr lang="it-IT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velocità con cui il numero di individui di una popolazione aumenta in un dato periodo di tempo)</a:t>
            </a:r>
            <a:r>
              <a:rPr lang="it-IT" sz="2400" dirty="0">
                <a:latin typeface="Comic Sans MS" panose="030F0702030302020204" pitchFamily="66" charset="0"/>
              </a:rPr>
              <a:t> è stato in aumento fino alla fine degli anni 60 poi è iniziato il declino ma questo è lento e la popolazione mondiale è prevista ancora in crescita almeno fino al 2100.</a:t>
            </a:r>
          </a:p>
        </p:txBody>
      </p:sp>
    </p:spTree>
    <p:extLst>
      <p:ext uri="{BB962C8B-B14F-4D97-AF65-F5344CB8AC3E}">
        <p14:creationId xmlns:p14="http://schemas.microsoft.com/office/powerpoint/2010/main" val="199842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4A66546-561B-44CF-9205-0B7CCB6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912" y="3203592"/>
            <a:ext cx="6505575" cy="3349608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Nel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2050 il sistema agricolo mondiale dovrà produrre il 70% in più di cibo per sfamare l’intera popolazione mondiale.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FAAED4-F549-427E-9000-9C5CC473B46C}"/>
              </a:ext>
            </a:extLst>
          </p:cNvPr>
          <p:cNvSpPr txBox="1"/>
          <p:nvPr/>
        </p:nvSpPr>
        <p:spPr>
          <a:xfrm>
            <a:off x="609600" y="304800"/>
            <a:ext cx="1125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omic Sans MS" panose="030F0702030302020204" pitchFamily="66" charset="0"/>
              </a:rPr>
              <a:t>Questo comporta che ci sarà una sempre maggiore richiesta di cibo, in particolare di origine vegetale, per sfamare l’intera popolazione. </a:t>
            </a:r>
          </a:p>
        </p:txBody>
      </p:sp>
    </p:spTree>
    <p:extLst>
      <p:ext uri="{BB962C8B-B14F-4D97-AF65-F5344CB8AC3E}">
        <p14:creationId xmlns:p14="http://schemas.microsoft.com/office/powerpoint/2010/main" val="276981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1">
            <a:extLst>
              <a:ext uri="{FF2B5EF4-FFF2-40B4-BE49-F238E27FC236}">
                <a16:creationId xmlns:a16="http://schemas.microsoft.com/office/drawing/2014/main" id="{C1075A1B-C3E1-4BA4-907C-3ECD3F483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C44E7-2A31-41B6-B18B-23B432A0F6F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pic>
        <p:nvPicPr>
          <p:cNvPr id="12291" name="Immagine 2" descr="IMG_0952.jpg">
            <a:extLst>
              <a:ext uri="{FF2B5EF4-FFF2-40B4-BE49-F238E27FC236}">
                <a16:creationId xmlns:a16="http://schemas.microsoft.com/office/drawing/2014/main" id="{CD00CF4E-5582-496E-8EFD-AF7053669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20700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sellaDiTesto 3">
            <a:extLst>
              <a:ext uri="{FF2B5EF4-FFF2-40B4-BE49-F238E27FC236}">
                <a16:creationId xmlns:a16="http://schemas.microsoft.com/office/drawing/2014/main" id="{771BE434-24C6-459D-82E0-A7EECC2F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882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omic Sans MS" panose="030F0702030302020204" pitchFamily="66" charset="0"/>
              </a:rPr>
              <a:t>Milano - EXPO 2015 - L'</a:t>
            </a:r>
            <a:r>
              <a:rPr lang="it-IT" altLang="it-IT" sz="2400">
                <a:latin typeface="Calibri" panose="020F0502020204030204" pitchFamily="34" charset="0"/>
                <a:cs typeface="Calibri" panose="020F0502020204030204" pitchFamily="34" charset="0"/>
              </a:rPr>
              <a:t>agricoltura del futuro</a:t>
            </a:r>
            <a:endParaRPr lang="it-IT" altLang="it-IT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1DA1F1-3349-4606-B2FE-B6856B3348CA}"/>
              </a:ext>
            </a:extLst>
          </p:cNvPr>
          <p:cNvSpPr txBox="1"/>
          <p:nvPr/>
        </p:nvSpPr>
        <p:spPr>
          <a:xfrm>
            <a:off x="2397918" y="295275"/>
            <a:ext cx="7396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Ma è altrettanto necessario conoscere gli organismi vegetali e funghi per trovare sistemi alternativi  per la produzione di medicinali, antibiotici e vaccini, per fronteggiare le epidemie/pandemie emergenti.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2C3A372-87AC-454C-A1E2-5390A9954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11048" r="17344" b="3662"/>
          <a:stretch/>
        </p:blipFill>
        <p:spPr>
          <a:xfrm>
            <a:off x="3276600" y="2305790"/>
            <a:ext cx="5772150" cy="39997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759846-F793-4969-BC89-4B8F4550A716}"/>
              </a:ext>
            </a:extLst>
          </p:cNvPr>
          <p:cNvSpPr txBox="1"/>
          <p:nvPr/>
        </p:nvSpPr>
        <p:spPr>
          <a:xfrm>
            <a:off x="3276599" y="6305550"/>
            <a:ext cx="2257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02 marzo 2022</a:t>
            </a:r>
          </a:p>
        </p:txBody>
      </p:sp>
    </p:spTree>
    <p:extLst>
      <p:ext uri="{BB962C8B-B14F-4D97-AF65-F5344CB8AC3E}">
        <p14:creationId xmlns:p14="http://schemas.microsoft.com/office/powerpoint/2010/main" val="1552999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8">
            <a:extLst>
              <a:ext uri="{FF2B5EF4-FFF2-40B4-BE49-F238E27FC236}">
                <a16:creationId xmlns:a16="http://schemas.microsoft.com/office/drawing/2014/main" id="{30E80848-87D2-4D87-818A-F82D7C1582BE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673101"/>
            <a:ext cx="8820150" cy="5942013"/>
            <a:chOff x="323850" y="672529"/>
            <a:chExt cx="8820150" cy="5942584"/>
          </a:xfrm>
        </p:grpSpPr>
        <p:pic>
          <p:nvPicPr>
            <p:cNvPr id="13322" name="Picture 4">
              <a:extLst>
                <a:ext uri="{FF2B5EF4-FFF2-40B4-BE49-F238E27FC236}">
                  <a16:creationId xmlns:a16="http://schemas.microsoft.com/office/drawing/2014/main" id="{ADE5DD20-6A9F-4516-B433-99D73D57C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5444" y="3809206"/>
              <a:ext cx="2057400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7">
              <a:extLst>
                <a:ext uri="{FF2B5EF4-FFF2-40B4-BE49-F238E27FC236}">
                  <a16:creationId xmlns:a16="http://schemas.microsoft.com/office/drawing/2014/main" id="{7FF89BCF-B627-4B4A-8AB1-44187ADE7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124967"/>
              <a:ext cx="1512887" cy="142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0">
              <a:extLst>
                <a:ext uri="{FF2B5EF4-FFF2-40B4-BE49-F238E27FC236}">
                  <a16:creationId xmlns:a16="http://schemas.microsoft.com/office/drawing/2014/main" id="{ACCE676E-76F9-47AD-831F-2291D82D7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47382" y="960660"/>
              <a:ext cx="1112838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Rectangle 6">
              <a:extLst>
                <a:ext uri="{FF2B5EF4-FFF2-40B4-BE49-F238E27FC236}">
                  <a16:creationId xmlns:a16="http://schemas.microsoft.com/office/drawing/2014/main" id="{D5A07080-B8F9-4661-878B-B2E38B2FE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6218238"/>
              <a:ext cx="1574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Bioreattore</a:t>
              </a:r>
            </a:p>
          </p:txBody>
        </p:sp>
        <p:sp>
          <p:nvSpPr>
            <p:cNvPr id="13326" name="Line 13">
              <a:extLst>
                <a:ext uri="{FF2B5EF4-FFF2-40B4-BE49-F238E27FC236}">
                  <a16:creationId xmlns:a16="http://schemas.microsoft.com/office/drawing/2014/main" id="{360D1CD1-8F8F-4799-8617-4C6C7789B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438" y="1915542"/>
              <a:ext cx="13684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Rectangle 14">
              <a:extLst>
                <a:ext uri="{FF2B5EF4-FFF2-40B4-BE49-F238E27FC236}">
                  <a16:creationId xmlns:a16="http://schemas.microsoft.com/office/drawing/2014/main" id="{B9E19D20-A08A-4059-98A1-119DA6735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88" y="1321817"/>
              <a:ext cx="1428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Rizogenesi</a:t>
              </a:r>
            </a:p>
          </p:txBody>
        </p:sp>
        <p:sp>
          <p:nvSpPr>
            <p:cNvPr id="13328" name="Rectangle 15">
              <a:extLst>
                <a:ext uri="{FF2B5EF4-FFF2-40B4-BE49-F238E27FC236}">
                  <a16:creationId xmlns:a16="http://schemas.microsoft.com/office/drawing/2014/main" id="{788C8E4B-BE3D-44E1-9CBD-E70C38553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617217"/>
              <a:ext cx="23495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Radici neoformate</a:t>
              </a:r>
            </a:p>
          </p:txBody>
        </p:sp>
        <p:sp>
          <p:nvSpPr>
            <p:cNvPr id="13329" name="Rectangle 16">
              <a:extLst>
                <a:ext uri="{FF2B5EF4-FFF2-40B4-BE49-F238E27FC236}">
                  <a16:creationId xmlns:a16="http://schemas.microsoft.com/office/drawing/2014/main" id="{A184E885-E2F6-45CE-97BF-441E52F8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672529"/>
              <a:ext cx="1128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Espianti</a:t>
              </a:r>
            </a:p>
          </p:txBody>
        </p:sp>
        <p:sp>
          <p:nvSpPr>
            <p:cNvPr id="13330" name="AutoShape 17">
              <a:extLst>
                <a:ext uri="{FF2B5EF4-FFF2-40B4-BE49-F238E27FC236}">
                  <a16:creationId xmlns:a16="http://schemas.microsoft.com/office/drawing/2014/main" id="{4B7C0DDF-4387-442B-AE3C-C090C6A5F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2348929"/>
              <a:ext cx="647700" cy="2881313"/>
            </a:xfrm>
            <a:prstGeom prst="curvedLeftArrow">
              <a:avLst>
                <a:gd name="adj1" fmla="val 88971"/>
                <a:gd name="adj2" fmla="val 17794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</p:txBody>
        </p:sp>
        <p:sp>
          <p:nvSpPr>
            <p:cNvPr id="13331" name="Rectangle 18">
              <a:extLst>
                <a:ext uri="{FF2B5EF4-FFF2-40B4-BE49-F238E27FC236}">
                  <a16:creationId xmlns:a16="http://schemas.microsoft.com/office/drawing/2014/main" id="{3966B3F1-2ABC-493C-B028-E4D7FE7C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700" y="3356992"/>
              <a:ext cx="163830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Inoculo 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mezzo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liquido</a:t>
              </a:r>
            </a:p>
          </p:txBody>
        </p:sp>
        <p:pic>
          <p:nvPicPr>
            <p:cNvPr id="13332" name="Picture 19">
              <a:extLst>
                <a:ext uri="{FF2B5EF4-FFF2-40B4-BE49-F238E27FC236}">
                  <a16:creationId xmlns:a16="http://schemas.microsoft.com/office/drawing/2014/main" id="{E4407CB6-C8C1-4642-9B9A-0498290F5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4508500"/>
              <a:ext cx="1654175" cy="123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2">
              <a:extLst>
                <a:ext uri="{FF2B5EF4-FFF2-40B4-BE49-F238E27FC236}">
                  <a16:creationId xmlns:a16="http://schemas.microsoft.com/office/drawing/2014/main" id="{BBB5E9B2-FBD4-4FE1-AE33-999E3F97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325" y="6002338"/>
              <a:ext cx="28321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Radici in mezzo liquido</a:t>
              </a:r>
            </a:p>
          </p:txBody>
        </p:sp>
        <p:sp>
          <p:nvSpPr>
            <p:cNvPr id="13334" name="Rectangle 23">
              <a:extLst>
                <a:ext uri="{FF2B5EF4-FFF2-40B4-BE49-F238E27FC236}">
                  <a16:creationId xmlns:a16="http://schemas.microsoft.com/office/drawing/2014/main" id="{2F034ED7-C8E9-42D4-BD0F-6954952E5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4456113"/>
              <a:ext cx="20161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Trasferimento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mic Sans MS" panose="030F0702030302020204" pitchFamily="66" charset="0"/>
                </a:rPr>
                <a:t>in bioreattore</a:t>
              </a:r>
            </a:p>
          </p:txBody>
        </p:sp>
        <p:sp>
          <p:nvSpPr>
            <p:cNvPr id="13335" name="Line 25">
              <a:extLst>
                <a:ext uri="{FF2B5EF4-FFF2-40B4-BE49-F238E27FC236}">
                  <a16:creationId xmlns:a16="http://schemas.microsoft.com/office/drawing/2014/main" id="{D5A93954-4B4D-4140-8C87-EB0BA869E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7675" y="5373688"/>
              <a:ext cx="12969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315" name="CasellaDiTesto 15">
            <a:extLst>
              <a:ext uri="{FF2B5EF4-FFF2-40B4-BE49-F238E27FC236}">
                <a16:creationId xmlns:a16="http://schemas.microsoft.com/office/drawing/2014/main" id="{093A0202-B125-4FA3-930C-F2F8EB08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44451"/>
            <a:ext cx="3887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Comic Sans MS" panose="030F0702030302020204" pitchFamily="66" charset="0"/>
              </a:rPr>
              <a:t>Biotecnologie vegetali</a:t>
            </a:r>
          </a:p>
        </p:txBody>
      </p:sp>
      <p:grpSp>
        <p:nvGrpSpPr>
          <p:cNvPr id="3" name="Gruppo 21">
            <a:extLst>
              <a:ext uri="{FF2B5EF4-FFF2-40B4-BE49-F238E27FC236}">
                <a16:creationId xmlns:a16="http://schemas.microsoft.com/office/drawing/2014/main" id="{72C780D9-EB5E-458E-AA54-91FAE5C7AC6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92150"/>
            <a:ext cx="9144000" cy="6165850"/>
            <a:chOff x="0" y="1052736"/>
            <a:chExt cx="9144001" cy="5805264"/>
          </a:xfrm>
        </p:grpSpPr>
        <p:pic>
          <p:nvPicPr>
            <p:cNvPr id="13320" name="Picture 5" descr="FeT_BiostatST_1827_RGB_e1572c100b">
              <a:extLst>
                <a:ext uri="{FF2B5EF4-FFF2-40B4-BE49-F238E27FC236}">
                  <a16:creationId xmlns:a16="http://schemas.microsoft.com/office/drawing/2014/main" id="{6C82AF04-4C57-4F6B-9447-3632CBD9C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736"/>
              <a:ext cx="5761038" cy="484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8" descr="bioreattore-da-laboratorio-1">
              <a:extLst>
                <a:ext uri="{FF2B5EF4-FFF2-40B4-BE49-F238E27FC236}">
                  <a16:creationId xmlns:a16="http://schemas.microsoft.com/office/drawing/2014/main" id="{691A296F-A7C0-40DB-AB2F-4C52F909A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7" y="3222625"/>
              <a:ext cx="4427984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24">
            <a:extLst>
              <a:ext uri="{FF2B5EF4-FFF2-40B4-BE49-F238E27FC236}">
                <a16:creationId xmlns:a16="http://schemas.microsoft.com/office/drawing/2014/main" id="{2DB8CD2B-D45F-41BE-9F32-9E5E4C2C0583}"/>
              </a:ext>
            </a:extLst>
          </p:cNvPr>
          <p:cNvGrpSpPr>
            <a:grpSpLocks/>
          </p:cNvGrpSpPr>
          <p:nvPr/>
        </p:nvGrpSpPr>
        <p:grpSpPr bwMode="auto">
          <a:xfrm>
            <a:off x="6272214" y="765176"/>
            <a:ext cx="4395787" cy="3292475"/>
            <a:chOff x="4748783" y="764704"/>
            <a:chExt cx="4395217" cy="3293169"/>
          </a:xfrm>
        </p:grpSpPr>
        <p:pic>
          <p:nvPicPr>
            <p:cNvPr id="13318" name="Immagine 1" descr="R14.23.BMP">
              <a:extLst>
                <a:ext uri="{FF2B5EF4-FFF2-40B4-BE49-F238E27FC236}">
                  <a16:creationId xmlns:a16="http://schemas.microsoft.com/office/drawing/2014/main" id="{028D2FE0-502B-40B9-8047-2FCF11F5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06"/>
            <a:stretch>
              <a:fillRect/>
            </a:stretch>
          </p:blipFill>
          <p:spPr bwMode="auto">
            <a:xfrm>
              <a:off x="4748783" y="1052736"/>
              <a:ext cx="4395217" cy="300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CasellaDiTesto 23">
              <a:extLst>
                <a:ext uri="{FF2B5EF4-FFF2-40B4-BE49-F238E27FC236}">
                  <a16:creationId xmlns:a16="http://schemas.microsoft.com/office/drawing/2014/main" id="{CBDAE3AA-ACA9-48A4-BE21-96DCCEEB8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208" y="764704"/>
              <a:ext cx="19442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i="1">
                  <a:latin typeface="Comic Sans MS" panose="030F0702030302020204" pitchFamily="66" charset="0"/>
                </a:rPr>
                <a:t>Penicillium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3">
            <a:extLst>
              <a:ext uri="{FF2B5EF4-FFF2-40B4-BE49-F238E27FC236}">
                <a16:creationId xmlns:a16="http://schemas.microsoft.com/office/drawing/2014/main" id="{F0CFC951-55B2-403A-83DD-0DAD0B8F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239714"/>
            <a:ext cx="6450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Botanica 9 CFU – 8 CFU lezioni frontali e 1 CFU di esercitazioni di laboratorio </a:t>
            </a:r>
          </a:p>
        </p:txBody>
      </p:sp>
      <p:sp>
        <p:nvSpPr>
          <p:cNvPr id="14339" name="CasellaDiTesto 4">
            <a:extLst>
              <a:ext uri="{FF2B5EF4-FFF2-40B4-BE49-F238E27FC236}">
                <a16:creationId xmlns:a16="http://schemas.microsoft.com/office/drawing/2014/main" id="{D4E78AD9-899C-44EF-91CC-E4F7EFAE5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628775"/>
            <a:ext cx="34829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1 CFU di esercitazioni di laboratorio (12 ore)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1 – la cellula vegetale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2 – Funghi, alghe e briofite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3 - struttura primaria di fusto e radice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4 – struttura secondaria di fusto e radice, foglia, fiore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5- ricapitolazione delle immagini cito-istologiche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6 – visita all’Orto Botanico di Roma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omic Sans MS" panose="030F0702030302020204" pitchFamily="66" charset="0"/>
            </a:endParaRPr>
          </a:p>
        </p:txBody>
      </p:sp>
      <p:sp>
        <p:nvSpPr>
          <p:cNvPr id="14340" name="CasellaDiTesto 5">
            <a:extLst>
              <a:ext uri="{FF2B5EF4-FFF2-40B4-BE49-F238E27FC236}">
                <a16:creationId xmlns:a16="http://schemas.microsoft.com/office/drawing/2014/main" id="{F2F37005-9178-43B8-BD69-062B8B4C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1628775"/>
            <a:ext cx="46504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mic Sans MS" panose="030F0702030302020204" pitchFamily="66" charset="0"/>
              </a:rPr>
              <a:t>8 CFU di lezioni frontali (64 ore)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1800" dirty="0">
                <a:latin typeface="Comic Sans MS" panose="030F0702030302020204" pitchFamily="66" charset="0"/>
              </a:rPr>
              <a:t>Lunedì 11:00-13:00  - Aula Tecce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1800" dirty="0">
                <a:latin typeface="Comic Sans MS" panose="030F0702030302020204" pitchFamily="66" charset="0"/>
              </a:rPr>
              <a:t>Mercoledì 14:00-16:00 – Aula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1800" dirty="0">
                <a:latin typeface="Comic Sans MS" panose="030F0702030302020204" pitchFamily="66" charset="0"/>
              </a:rPr>
              <a:t>Giovedì 15:30-17:30 – Aula Tecce</a:t>
            </a:r>
            <a:endParaRPr lang="it-IT" altLang="it-IT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>
            <a:extLst>
              <a:ext uri="{FF2B5EF4-FFF2-40B4-BE49-F238E27FC236}">
                <a16:creationId xmlns:a16="http://schemas.microsoft.com/office/drawing/2014/main" id="{FF74E1BB-3184-437C-920E-EF6262ADC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BED6A3-E362-476F-B9AA-83E82E12981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15363" name="CasellaDiTesto 4">
            <a:extLst>
              <a:ext uri="{FF2B5EF4-FFF2-40B4-BE49-F238E27FC236}">
                <a16:creationId xmlns:a16="http://schemas.microsoft.com/office/drawing/2014/main" id="{97C30309-14D3-448A-8A9E-1BB2FCC2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404814"/>
            <a:ext cx="6407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sz="2000" dirty="0">
                <a:latin typeface="Comic Sans MS" panose="030F0702030302020204" pitchFamily="66" charset="0"/>
              </a:rPr>
              <a:t>Esami orali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0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000" dirty="0">
              <a:latin typeface="Comic Sans MS" panose="030F0702030302020204" pitchFamily="66" charset="0"/>
            </a:endParaRPr>
          </a:p>
        </p:txBody>
      </p:sp>
      <p:sp>
        <p:nvSpPr>
          <p:cNvPr id="15364" name="CasellaDiTesto 5">
            <a:extLst>
              <a:ext uri="{FF2B5EF4-FFF2-40B4-BE49-F238E27FC236}">
                <a16:creationId xmlns:a16="http://schemas.microsoft.com/office/drawing/2014/main" id="{0AD9B5EA-7F5D-42E0-A872-854F9392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9" y="4149725"/>
            <a:ext cx="6624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Prof. Giuseppina Falasca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Dipartimento di Biologia Ambientale – piano terra stanza 14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giuseppina.falasca@uniroma1.it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id="{44288D19-ADC2-4DAF-830E-B2A45EEAB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07D43693-8A62-4B55-A497-D53A98161919}" type="slidenum">
              <a:rPr lang="it-IT" altLang="it-IT" sz="1400">
                <a:latin typeface="Arial" panose="020B0604020202020204" pitchFamily="34" charset="0"/>
              </a:rPr>
              <a:pPr/>
              <a:t>18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6387" name="CasellaDiTesto 4">
            <a:extLst>
              <a:ext uri="{FF2B5EF4-FFF2-40B4-BE49-F238E27FC236}">
                <a16:creationId xmlns:a16="http://schemas.microsoft.com/office/drawing/2014/main" id="{3AC7C0F8-CF23-4C27-9B8F-060C6BD81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88914"/>
            <a:ext cx="295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800"/>
              <a:t>Libro di testo consigliato</a:t>
            </a:r>
          </a:p>
        </p:txBody>
      </p:sp>
      <p:pic>
        <p:nvPicPr>
          <p:cNvPr id="16388" name="Immagine 6">
            <a:extLst>
              <a:ext uri="{FF2B5EF4-FFF2-40B4-BE49-F238E27FC236}">
                <a16:creationId xmlns:a16="http://schemas.microsoft.com/office/drawing/2014/main" id="{3CE35C8B-249F-41D5-8604-0EC95E830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-3175"/>
            <a:ext cx="507682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6">
            <a:extLst>
              <a:ext uri="{FF2B5EF4-FFF2-40B4-BE49-F238E27FC236}">
                <a16:creationId xmlns:a16="http://schemas.microsoft.com/office/drawing/2014/main" id="{78A43AA1-090E-40BA-B2A6-19B788CF0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FE68B-266E-4D73-98EA-63820941297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4099" name="CasellaDiTesto 7">
            <a:extLst>
              <a:ext uri="{FF2B5EF4-FFF2-40B4-BE49-F238E27FC236}">
                <a16:creationId xmlns:a16="http://schemas.microsoft.com/office/drawing/2014/main" id="{53B3A1AB-4A8F-4821-BD56-422BE0A3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069" y="874713"/>
            <a:ext cx="867510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dirty="0">
                <a:latin typeface="Comic Sans MS" panose="030F0702030302020204" pitchFamily="66" charset="0"/>
              </a:rPr>
              <a:t> Alimentazione umana ed animale</a:t>
            </a:r>
          </a:p>
          <a:p>
            <a:pPr defTabSz="452438" eaLnBrk="1" hangingPunct="1">
              <a:spcBef>
                <a:spcPct val="0"/>
              </a:spcBef>
              <a:buNone/>
              <a:tabLst>
                <a:tab pos="360363" algn="l"/>
                <a:tab pos="452438" algn="l"/>
                <a:tab pos="534988" algn="l"/>
              </a:tabLst>
            </a:pPr>
            <a:r>
              <a:rPr lang="it-IT" altLang="it-IT" dirty="0">
                <a:latin typeface="Comic Sans MS" panose="030F0702030302020204" pitchFamily="66" charset="0"/>
              </a:rPr>
              <a:t>- Miglioramento della qualità ambientale 	(suolo, aria, acqua)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dirty="0">
                <a:latin typeface="Comic Sans MS" panose="030F0702030302020204" pitchFamily="66" charset="0"/>
              </a:rPr>
              <a:t> Recupero ambientale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dirty="0">
                <a:latin typeface="Comic Sans MS" panose="030F0702030302020204" pitchFamily="66" charset="0"/>
              </a:rPr>
              <a:t> Biotecnologie…verdi……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6">
            <a:extLst>
              <a:ext uri="{FF2B5EF4-FFF2-40B4-BE49-F238E27FC236}">
                <a16:creationId xmlns:a16="http://schemas.microsoft.com/office/drawing/2014/main" id="{9D9DF57C-F572-4ABF-87C4-A2D8BE63A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32B136-3C60-4A4C-9EA3-6B371C3DB64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1413A4B8-DC14-4EE8-B2C6-4431823D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"/>
            <a:ext cx="597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mic Sans MS" panose="030F0702030302020204" pitchFamily="66" charset="0"/>
              </a:rPr>
              <a:t>Restauro di siti industriali abbandonati</a:t>
            </a:r>
          </a:p>
        </p:txBody>
      </p:sp>
      <p:pic>
        <p:nvPicPr>
          <p:cNvPr id="15" name="Immagine 1" descr="R01.15.BMP">
            <a:extLst>
              <a:ext uri="{FF2B5EF4-FFF2-40B4-BE49-F238E27FC236}">
                <a16:creationId xmlns:a16="http://schemas.microsoft.com/office/drawing/2014/main" id="{15EC8550-8360-49C2-A2A8-823D7FD5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1"/>
          <a:stretch>
            <a:fillRect/>
          </a:stretch>
        </p:blipFill>
        <p:spPr bwMode="auto">
          <a:xfrm>
            <a:off x="3071814" y="1125539"/>
            <a:ext cx="57229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20">
            <a:extLst>
              <a:ext uri="{FF2B5EF4-FFF2-40B4-BE49-F238E27FC236}">
                <a16:creationId xmlns:a16="http://schemas.microsoft.com/office/drawing/2014/main" id="{0D5C4C27-2E2E-4070-9998-D56F3AD30A14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404814"/>
            <a:ext cx="8964612" cy="5976937"/>
            <a:chOff x="179512" y="188640"/>
            <a:chExt cx="8964488" cy="5976664"/>
          </a:xfrm>
        </p:grpSpPr>
        <p:sp>
          <p:nvSpPr>
            <p:cNvPr id="5126" name="Rettangolo 12">
              <a:extLst>
                <a:ext uri="{FF2B5EF4-FFF2-40B4-BE49-F238E27FC236}">
                  <a16:creationId xmlns:a16="http://schemas.microsoft.com/office/drawing/2014/main" id="{62DE7DD6-C2AC-4A91-BB61-AE8A8001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188640"/>
              <a:ext cx="867645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latin typeface="Comic Sans MS" panose="030F0702030302020204" pitchFamily="66" charset="0"/>
                </a:rPr>
                <a:t>CAVA DI PONTE OLIVETI, Comuni di Lasino e Calavino (TN)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latin typeface="Comic Sans MS" panose="030F0702030302020204" pitchFamily="66" charset="0"/>
                </a:rPr>
                <a:t>La cava di marna e calcare, ubicata in un contesto ambientale e paesaggistico caratteristico del Trentino</a:t>
              </a:r>
            </a:p>
          </p:txBody>
        </p:sp>
        <p:grpSp>
          <p:nvGrpSpPr>
            <p:cNvPr id="5127" name="Gruppo 19">
              <a:extLst>
                <a:ext uri="{FF2B5EF4-FFF2-40B4-BE49-F238E27FC236}">
                  <a16:creationId xmlns:a16="http://schemas.microsoft.com/office/drawing/2014/main" id="{EE7C2BBB-097C-4E94-A0FE-3188625AE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76" y="1268760"/>
              <a:ext cx="8388424" cy="4896544"/>
              <a:chOff x="755576" y="1268760"/>
              <a:chExt cx="8388424" cy="4896544"/>
            </a:xfrm>
          </p:grpSpPr>
          <p:grpSp>
            <p:nvGrpSpPr>
              <p:cNvPr id="5128" name="Gruppo 15">
                <a:extLst>
                  <a:ext uri="{FF2B5EF4-FFF2-40B4-BE49-F238E27FC236}">
                    <a16:creationId xmlns:a16="http://schemas.microsoft.com/office/drawing/2014/main" id="{7F52F843-47C0-461D-A923-4F16826ED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576" y="1268760"/>
                <a:ext cx="6608734" cy="4896544"/>
                <a:chOff x="827584" y="1340768"/>
                <a:chExt cx="6608734" cy="4896544"/>
              </a:xfrm>
            </p:grpSpPr>
            <p:pic>
              <p:nvPicPr>
                <p:cNvPr id="5132" name="Picture 4">
                  <a:extLst>
                    <a:ext uri="{FF2B5EF4-FFF2-40B4-BE49-F238E27FC236}">
                      <a16:creationId xmlns:a16="http://schemas.microsoft.com/office/drawing/2014/main" id="{ACF6CEF0-E7B3-4AF5-905D-44D152A9A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1340768"/>
                  <a:ext cx="6511038" cy="1578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3" name="Picture 5">
                  <a:extLst>
                    <a:ext uri="{FF2B5EF4-FFF2-40B4-BE49-F238E27FC236}">
                      <a16:creationId xmlns:a16="http://schemas.microsoft.com/office/drawing/2014/main" id="{538ED309-208E-4DA7-9942-A7706FB815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3102401"/>
                  <a:ext cx="6552728" cy="1521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4" name="Picture 6">
                  <a:extLst>
                    <a:ext uri="{FF2B5EF4-FFF2-40B4-BE49-F238E27FC236}">
                      <a16:creationId xmlns:a16="http://schemas.microsoft.com/office/drawing/2014/main" id="{957DDBF6-7E53-443B-BD1C-0485ABA9CD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4725144"/>
                  <a:ext cx="6608734" cy="1512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129" name="CasellaDiTesto 16">
                <a:extLst>
                  <a:ext uri="{FF2B5EF4-FFF2-40B4-BE49-F238E27FC236}">
                    <a16:creationId xmlns:a16="http://schemas.microsoft.com/office/drawing/2014/main" id="{C1547282-E3BB-42A9-876A-208C1EA62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304" y="1844824"/>
                <a:ext cx="151216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latin typeface="Comic Sans MS" panose="030F0702030302020204" pitchFamily="66" charset="0"/>
                  </a:rPr>
                  <a:t>Prima del recupero</a:t>
                </a:r>
              </a:p>
            </p:txBody>
          </p:sp>
          <p:sp>
            <p:nvSpPr>
              <p:cNvPr id="5130" name="CasellaDiTesto 17">
                <a:extLst>
                  <a:ext uri="{FF2B5EF4-FFF2-40B4-BE49-F238E27FC236}">
                    <a16:creationId xmlns:a16="http://schemas.microsoft.com/office/drawing/2014/main" id="{C38D9F0D-0C11-41F5-80D1-D620BA987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328" y="3717032"/>
                <a:ext cx="161967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latin typeface="Comic Sans MS" panose="030F0702030302020204" pitchFamily="66" charset="0"/>
                  </a:rPr>
                  <a:t>Durante il recupero</a:t>
                </a:r>
              </a:p>
            </p:txBody>
          </p:sp>
          <p:sp>
            <p:nvSpPr>
              <p:cNvPr id="5131" name="CasellaDiTesto 18">
                <a:extLst>
                  <a:ext uri="{FF2B5EF4-FFF2-40B4-BE49-F238E27FC236}">
                    <a16:creationId xmlns:a16="http://schemas.microsoft.com/office/drawing/2014/main" id="{B153740A-3229-4C1E-BAFE-2EBFDD668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6336" y="5157192"/>
                <a:ext cx="15476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800">
                    <a:latin typeface="Comic Sans MS" panose="030F0702030302020204" pitchFamily="66" charset="0"/>
                  </a:rPr>
                  <a:t>Dopo il recupero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6">
            <a:extLst>
              <a:ext uri="{FF2B5EF4-FFF2-40B4-BE49-F238E27FC236}">
                <a16:creationId xmlns:a16="http://schemas.microsoft.com/office/drawing/2014/main" id="{4E11E4BB-5FE2-4F98-8136-D712AB018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4BE01-EC63-42D0-AB54-3A44B6DCF82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grpSp>
        <p:nvGrpSpPr>
          <p:cNvPr id="2" name="Gruppo 10">
            <a:extLst>
              <a:ext uri="{FF2B5EF4-FFF2-40B4-BE49-F238E27FC236}">
                <a16:creationId xmlns:a16="http://schemas.microsoft.com/office/drawing/2014/main" id="{611FD577-F8DF-4112-9AE7-FBE83C7B461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4032250"/>
            <a:chOff x="0" y="0"/>
            <a:chExt cx="9144000" cy="4032448"/>
          </a:xfrm>
        </p:grpSpPr>
        <p:pic>
          <p:nvPicPr>
            <p:cNvPr id="6149" name="Picture 2" descr="recupero-ripristino ambientale cave-miniere-discariche">
              <a:extLst>
                <a:ext uri="{FF2B5EF4-FFF2-40B4-BE49-F238E27FC236}">
                  <a16:creationId xmlns:a16="http://schemas.microsoft.com/office/drawing/2014/main" id="{4754F106-F8D6-4E64-8FB1-897639D85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0" t="5772" r="6551" b="4912"/>
            <a:stretch>
              <a:fillRect/>
            </a:stretch>
          </p:blipFill>
          <p:spPr bwMode="auto">
            <a:xfrm>
              <a:off x="0" y="0"/>
              <a:ext cx="5256584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CasellaDiTesto 9">
              <a:extLst>
                <a:ext uri="{FF2B5EF4-FFF2-40B4-BE49-F238E27FC236}">
                  <a16:creationId xmlns:a16="http://schemas.microsoft.com/office/drawing/2014/main" id="{BC9A5577-36E7-4479-8468-5B458779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096" y="0"/>
              <a:ext cx="370790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recupero ambientale cave-miniere-discariche in Sicilia</a:t>
              </a:r>
            </a:p>
          </p:txBody>
        </p:sp>
      </p:grpSp>
      <p:pic>
        <p:nvPicPr>
          <p:cNvPr id="116740" name="Picture 4" descr="recupero-ripristino ambientale cave-miniere-discariche">
            <a:extLst>
              <a:ext uri="{FF2B5EF4-FFF2-40B4-BE49-F238E27FC236}">
                <a16:creationId xmlns:a16="http://schemas.microsoft.com/office/drawing/2014/main" id="{975758F3-035F-468D-A802-29F903904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844676"/>
            <a:ext cx="67167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C6DC07-82C9-438A-BFC0-9BDB5C5444DE}"/>
              </a:ext>
            </a:extLst>
          </p:cNvPr>
          <p:cNvSpPr txBox="1"/>
          <p:nvPr/>
        </p:nvSpPr>
        <p:spPr>
          <a:xfrm>
            <a:off x="613828" y="4628724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situazioni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preoccupanti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purtroppo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sempre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più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ricorrenti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2050" name="Picture 2" descr="Cause dell'inquinamento: quali sono e come ridurle">
            <a:extLst>
              <a:ext uri="{FF2B5EF4-FFF2-40B4-BE49-F238E27FC236}">
                <a16:creationId xmlns:a16="http://schemas.microsoft.com/office/drawing/2014/main" id="{887D6C8D-2957-42A7-8E94-852E7BD9C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2"/>
          <a:stretch/>
        </p:blipFill>
        <p:spPr bwMode="auto">
          <a:xfrm>
            <a:off x="190917" y="79502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alia, un paese a rischio">
            <a:extLst>
              <a:ext uri="{FF2B5EF4-FFF2-40B4-BE49-F238E27FC236}">
                <a16:creationId xmlns:a16="http://schemas.microsoft.com/office/drawing/2014/main" id="{691FE571-AF85-4CEC-873A-60E1F6205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4" r="-2" b="-2"/>
          <a:stretch/>
        </p:blipFill>
        <p:spPr bwMode="auto">
          <a:xfrm>
            <a:off x="6197762" y="79502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1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CasellaDiTesto 2">
            <a:extLst>
              <a:ext uri="{FF2B5EF4-FFF2-40B4-BE49-F238E27FC236}">
                <a16:creationId xmlns:a16="http://schemas.microsoft.com/office/drawing/2014/main" id="{02E41D28-11E4-4314-A49F-F932A7E4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"/>
            <a:ext cx="417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Fitorimedio</a:t>
            </a:r>
          </a:p>
        </p:txBody>
      </p:sp>
      <p:grpSp>
        <p:nvGrpSpPr>
          <p:cNvPr id="2" name="Gruppo 12">
            <a:extLst>
              <a:ext uri="{FF2B5EF4-FFF2-40B4-BE49-F238E27FC236}">
                <a16:creationId xmlns:a16="http://schemas.microsoft.com/office/drawing/2014/main" id="{98188F81-D596-4E88-AF7A-C1475504DA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92150"/>
            <a:ext cx="8934450" cy="5589588"/>
            <a:chOff x="209550" y="908720"/>
            <a:chExt cx="8934450" cy="5589240"/>
          </a:xfrm>
        </p:grpSpPr>
        <p:pic>
          <p:nvPicPr>
            <p:cNvPr id="7172" name="Immagine 4" descr="R01.13.BMP">
              <a:extLst>
                <a:ext uri="{FF2B5EF4-FFF2-40B4-BE49-F238E27FC236}">
                  <a16:creationId xmlns:a16="http://schemas.microsoft.com/office/drawing/2014/main" id="{7C3740E8-02E5-4581-93CC-9C78113A3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23"/>
            <a:stretch>
              <a:fillRect/>
            </a:stretch>
          </p:blipFill>
          <p:spPr bwMode="auto">
            <a:xfrm>
              <a:off x="209550" y="908720"/>
              <a:ext cx="8934450" cy="280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13" descr="http://1.bp.blogspot.com/-fcV9WCXMUt8/VTPXpCizh0I/AAAAAAAAI0I/K3GB_Plf01o/s1600/pioppi.jpg">
              <a:extLst>
                <a:ext uri="{FF2B5EF4-FFF2-40B4-BE49-F238E27FC236}">
                  <a16:creationId xmlns:a16="http://schemas.microsoft.com/office/drawing/2014/main" id="{115A3557-D75F-4E9A-BEDA-CE14435F6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717032"/>
              <a:ext cx="4497456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1">
            <a:extLst>
              <a:ext uri="{FF2B5EF4-FFF2-40B4-BE49-F238E27FC236}">
                <a16:creationId xmlns:a16="http://schemas.microsoft.com/office/drawing/2014/main" id="{98ED054D-A622-4A6D-882E-CA7EDEB85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D03796-CA4F-4983-AFFD-034F3368648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pic>
        <p:nvPicPr>
          <p:cNvPr id="8195" name="Picture 2" descr="http://www.savonanews.it/fileadmin/archivio/savonanews/Casa-straw.jpg">
            <a:extLst>
              <a:ext uri="{FF2B5EF4-FFF2-40B4-BE49-F238E27FC236}">
                <a16:creationId xmlns:a16="http://schemas.microsoft.com/office/drawing/2014/main" id="{E398202D-69A0-41DA-B478-CBDE54B7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7" y="1278082"/>
            <a:ext cx="6298673" cy="40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sellaDiTesto 3">
            <a:extLst>
              <a:ext uri="{FF2B5EF4-FFF2-40B4-BE49-F238E27FC236}">
                <a16:creationId xmlns:a16="http://schemas.microsoft.com/office/drawing/2014/main" id="{D8704EC5-F0F7-437F-8D09-F7D357F2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76251"/>
            <a:ext cx="6551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omic Sans MS" panose="030F0702030302020204" pitchFamily="66" charset="0"/>
              </a:rPr>
              <a:t>Utilizzo di prodotti vegetali per edilizia </a:t>
            </a:r>
          </a:p>
        </p:txBody>
      </p:sp>
      <p:sp>
        <p:nvSpPr>
          <p:cNvPr id="8197" name="CasellaDiTesto 4">
            <a:extLst>
              <a:ext uri="{FF2B5EF4-FFF2-40B4-BE49-F238E27FC236}">
                <a16:creationId xmlns:a16="http://schemas.microsoft.com/office/drawing/2014/main" id="{0A7B508D-244E-41B2-B438-2A5AEE50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978" y="5800724"/>
            <a:ext cx="5761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Case di paglia in costruzione</a:t>
            </a:r>
          </a:p>
        </p:txBody>
      </p:sp>
      <p:pic>
        <p:nvPicPr>
          <p:cNvPr id="1026" name="Picture 2" descr="Bioedilizia, case di paglia: regressione o progresso?">
            <a:extLst>
              <a:ext uri="{FF2B5EF4-FFF2-40B4-BE49-F238E27FC236}">
                <a16:creationId xmlns:a16="http://schemas.microsoft.com/office/drawing/2014/main" id="{11CCD104-0D8D-40D5-941D-A5376DD4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86" y="1402339"/>
            <a:ext cx="4726954" cy="37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1">
            <a:extLst>
              <a:ext uri="{FF2B5EF4-FFF2-40B4-BE49-F238E27FC236}">
                <a16:creationId xmlns:a16="http://schemas.microsoft.com/office/drawing/2014/main" id="{DA490806-A030-4B33-8D72-2CA7C25E6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A521E-027C-42EA-A099-6526C2B171D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31C75EA3-08D2-41A6-9234-59E30B2A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836614"/>
            <a:ext cx="76327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bioedilizia e biomateriali</a:t>
            </a:r>
            <a:r>
              <a:rPr lang="it-IT" altLang="it-IT" sz="2000" b="1">
                <a:latin typeface="Comic Sans MS" panose="030F0702030302020204" pitchFamily="66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Il fusto della pianta della canapa è composto da circa il 30-40% da fibra, localizzata nella corteccia, e per la restante parte da un materiale legnoso chiamato canapulo, localizzato nel midollo. Questi materiali, da secoli utilizzati per produrre indumenti e carta, sono stati recentemente scoperti per applicazioni tecniche in edilizia o nel campo dei biomateriali.</a:t>
            </a:r>
          </a:p>
        </p:txBody>
      </p:sp>
      <p:pic>
        <p:nvPicPr>
          <p:cNvPr id="9220" name="Picture 2" descr="bioedilizia canapa">
            <a:extLst>
              <a:ext uri="{FF2B5EF4-FFF2-40B4-BE49-F238E27FC236}">
                <a16:creationId xmlns:a16="http://schemas.microsoft.com/office/drawing/2014/main" id="{164A219B-0BC3-4E7F-A9D2-DD5403DC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-5403532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asellaDiTesto 5">
            <a:extLst>
              <a:ext uri="{FF2B5EF4-FFF2-40B4-BE49-F238E27FC236}">
                <a16:creationId xmlns:a16="http://schemas.microsoft.com/office/drawing/2014/main" id="{26134668-66BA-489B-8361-725EA4E1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188913"/>
            <a:ext cx="388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Comic Sans MS" panose="030F0702030302020204" pitchFamily="66" charset="0"/>
              </a:rPr>
              <a:t>Esempio: La Canapa</a:t>
            </a:r>
          </a:p>
        </p:txBody>
      </p:sp>
      <p:pic>
        <p:nvPicPr>
          <p:cNvPr id="9222" name="Picture 8" descr="Mattoni di canapa: analisi di vantaggi e svantaggi">
            <a:extLst>
              <a:ext uri="{FF2B5EF4-FFF2-40B4-BE49-F238E27FC236}">
                <a16:creationId xmlns:a16="http://schemas.microsoft.com/office/drawing/2014/main" id="{D8C38288-C6A2-495C-BC07-F15A7E79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3597276"/>
            <a:ext cx="61436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CasellaDiTesto 2">
            <a:extLst>
              <a:ext uri="{FF2B5EF4-FFF2-40B4-BE49-F238E27FC236}">
                <a16:creationId xmlns:a16="http://schemas.microsoft.com/office/drawing/2014/main" id="{C2AC1317-2F48-4C31-889F-EE18C6E5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797426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omic Sans MS" panose="030F0702030302020204" pitchFamily="66" charset="0"/>
              </a:rPr>
              <a:t>Mattoni di canapa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1">
            <a:extLst>
              <a:ext uri="{FF2B5EF4-FFF2-40B4-BE49-F238E27FC236}">
                <a16:creationId xmlns:a16="http://schemas.microsoft.com/office/drawing/2014/main" id="{674501C2-0DAF-4366-88D9-DA8E78F11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8EF8A-4913-4F03-87D6-B7D9314E104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pic>
        <p:nvPicPr>
          <p:cNvPr id="10243" name="Picture 2" descr="Studio di ingegneria Lancri | Bambù, l'acciaio vegetale">
            <a:extLst>
              <a:ext uri="{FF2B5EF4-FFF2-40B4-BE49-F238E27FC236}">
                <a16:creationId xmlns:a16="http://schemas.microsoft.com/office/drawing/2014/main" id="{C86B616A-AC3A-4B1A-A466-6BEBEA53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3989"/>
            <a:ext cx="77470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C0D950F-6A92-44D9-B05E-277DEF94BB30}"/>
              </a:ext>
            </a:extLst>
          </p:cNvPr>
          <p:cNvSpPr/>
          <p:nvPr/>
        </p:nvSpPr>
        <p:spPr>
          <a:xfrm>
            <a:off x="7680326" y="160339"/>
            <a:ext cx="2987675" cy="5094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>
                <a:solidFill>
                  <a:schemeClr val="tx1"/>
                </a:solidFill>
              </a:rPr>
              <a:t>Il Bambù viene definito addirittura </a:t>
            </a:r>
            <a:r>
              <a:rPr lang="it-IT" b="1" dirty="0">
                <a:solidFill>
                  <a:schemeClr val="tx1"/>
                </a:solidFill>
              </a:rPr>
              <a:t>acciaio vegetale o acciaio verde, per le sue caratteristiche di elasticità, portanza e resistenza, dovute alla sua particolare conformazione.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245" name="CasellaDiTesto 3">
            <a:extLst>
              <a:ext uri="{FF2B5EF4-FFF2-40B4-BE49-F238E27FC236}">
                <a16:creationId xmlns:a16="http://schemas.microsoft.com/office/drawing/2014/main" id="{393E20F4-E3E6-43CB-A6D0-C7E901AE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6" y="5502275"/>
            <a:ext cx="85058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Comic Sans MS" panose="030F0702030302020204" pitchFamily="66" charset="0"/>
              </a:rPr>
              <a:t>La sua elasticità e leggerezza potrebbero essere utili anche per le costruzioni antisismiche, che necessitano appunto di queste caratteristiche.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533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Giuseppina Falasca</dc:creator>
  <cp:lastModifiedBy>Giuseppina Falasca</cp:lastModifiedBy>
  <cp:revision>9</cp:revision>
  <dcterms:created xsi:type="dcterms:W3CDTF">2022-02-28T18:01:40Z</dcterms:created>
  <dcterms:modified xsi:type="dcterms:W3CDTF">2024-02-23T14:49:49Z</dcterms:modified>
</cp:coreProperties>
</file>