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9" r:id="rId2"/>
    <p:sldId id="354" r:id="rId3"/>
    <p:sldId id="336" r:id="rId4"/>
    <p:sldId id="304" r:id="rId5"/>
    <p:sldId id="347" r:id="rId6"/>
    <p:sldId id="358" r:id="rId7"/>
    <p:sldId id="353" r:id="rId8"/>
    <p:sldId id="343" r:id="rId9"/>
    <p:sldId id="360" r:id="rId10"/>
    <p:sldId id="357" r:id="rId11"/>
    <p:sldId id="362" r:id="rId12"/>
    <p:sldId id="344" r:id="rId13"/>
    <p:sldId id="355" r:id="rId14"/>
    <p:sldId id="356" r:id="rId15"/>
    <p:sldId id="361" r:id="rId16"/>
    <p:sldId id="363" r:id="rId17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68F88C59-319B-4332-9A1D-2A62CFCB00D8}" type="datetimeFigureOut">
              <a:rPr lang="it-IT" smtClean="0"/>
              <a:pPr/>
              <a:t>02/11/2025</a:t>
            </a:fld>
            <a:endParaRPr lang="it-IT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B16A41B8-7DC3-4DB6-84E4-E105629EAA3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42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968B300D-05F0-4B43-940D-46DED5A791AD}" type="datetimeFigureOut">
              <a:rPr lang="it-IT"/>
              <a:pPr/>
              <a:t>02/11/2025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9B26CD33-4337-4529-948A-94F6960B2374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9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it-IT"/>
            </a:lvl1pPr>
            <a:extLst/>
          </a:lstStyle>
          <a:p>
            <a:r>
              <a:rPr kumimoji="0" lang="it-IT"/>
              <a:t>Fare clic per inserire il titolo dell'album di foto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/>
            </a:pPr>
            <a:endParaRPr kumimoji="0" lang="it-IT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la data e altri dettagli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4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latinLnBrk="0" hangingPunct="1"/>
            <a:r>
              <a:rPr kumimoji="0" lang="x-none"/>
              <a:t>Fare clic per modificare stile</a:t>
            </a:r>
            <a:endParaRPr kumimoji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kumimoji="0" lang="x-none"/>
              <a:t>Fare clic per modificare gli stili del testo dello schema</a:t>
            </a:r>
          </a:p>
          <a:p>
            <a:pPr lvl="1" eaLnBrk="1" latinLnBrk="0" hangingPunct="1"/>
            <a:r>
              <a:rPr kumimoji="0" lang="x-none"/>
              <a:t>Secondo livello</a:t>
            </a:r>
          </a:p>
          <a:p>
            <a:pPr lvl="2" eaLnBrk="1" latinLnBrk="0" hangingPunct="1"/>
            <a:r>
              <a:rPr kumimoji="0" lang="x-none"/>
              <a:t>Terzo livello</a:t>
            </a:r>
          </a:p>
          <a:p>
            <a:pPr lvl="3" eaLnBrk="1" latinLnBrk="0" hangingPunct="1"/>
            <a:r>
              <a:rPr kumimoji="0" lang="x-none"/>
              <a:t>Quarto livello</a:t>
            </a:r>
          </a:p>
          <a:p>
            <a:pPr lvl="4" eaLnBrk="1" latinLnBrk="0" hangingPunct="1"/>
            <a:r>
              <a:rPr kumimoji="0" lang="x-none"/>
              <a:t>Quinto livello</a:t>
            </a:r>
            <a:endParaRPr kumimoji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kumimoji="0"/>
              <a:pPr/>
              <a:t>‹N›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foto orizzontale (schermo int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</a:t>
            </a:r>
            <a:r>
              <a:rPr kumimoji="0" lang="it-IT" i="0" baseline="0"/>
              <a:t> per inserire </a:t>
            </a:r>
            <a:r>
              <a:rPr kumimoji="0" lang="it-IT" i="0"/>
              <a:t>un'immagine a pagina intera</a:t>
            </a:r>
            <a:endParaRPr kumimoji="0" lang="it-IT" i="0" baseline="0"/>
          </a:p>
          <a:p>
            <a:pPr marL="0" marR="0" indent="0"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it-IT" baseline="0"/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it-IT" sz="1800"/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x-none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x-none"/>
              <a:t>Fare clic per modificare stile</a:t>
            </a:r>
            <a:endParaRPr kumimoji="0" lang="en-US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x-none"/>
              <a:t>Fare clic per modificare gli stili del testo dello schema</a:t>
            </a:r>
          </a:p>
          <a:p>
            <a:pPr lvl="1" eaLnBrk="1" latinLnBrk="0" hangingPunct="1"/>
            <a:r>
              <a:rPr kumimoji="0" lang="x-none"/>
              <a:t>Secondo livello</a:t>
            </a:r>
          </a:p>
          <a:p>
            <a:pPr lvl="2" eaLnBrk="1" latinLnBrk="0" hangingPunct="1"/>
            <a:r>
              <a:rPr kumimoji="0" lang="x-none"/>
              <a:t>Terzo livello</a:t>
            </a:r>
          </a:p>
          <a:p>
            <a:pPr lvl="3" eaLnBrk="1" latinLnBrk="0" hangingPunct="1"/>
            <a:r>
              <a:rPr kumimoji="0" lang="x-none"/>
              <a:t>Quarto livello</a:t>
            </a:r>
          </a:p>
          <a:p>
            <a:pPr lvl="4" eaLnBrk="1" latinLnBrk="0" hangingPunct="1"/>
            <a:r>
              <a:rPr kumimoji="0" lang="x-none"/>
              <a:t>Quinto livello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it-IT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it-IT">
          <a:solidFill>
            <a:schemeClr val="tx2"/>
          </a:solidFill>
        </a:defRPr>
      </a:lvl2pPr>
      <a:lvl3pPr eaLnBrk="1" latinLnBrk="0" hangingPunct="1">
        <a:defRPr kumimoji="0" lang="it-IT">
          <a:solidFill>
            <a:schemeClr val="tx2"/>
          </a:solidFill>
        </a:defRPr>
      </a:lvl3pPr>
      <a:lvl4pPr eaLnBrk="1" latinLnBrk="0" hangingPunct="1">
        <a:defRPr kumimoji="0" lang="it-IT">
          <a:solidFill>
            <a:schemeClr val="tx2"/>
          </a:solidFill>
        </a:defRPr>
      </a:lvl4pPr>
      <a:lvl5pPr eaLnBrk="1" latinLnBrk="0" hangingPunct="1">
        <a:defRPr kumimoji="0" lang="it-IT">
          <a:solidFill>
            <a:schemeClr val="tx2"/>
          </a:solidFill>
        </a:defRPr>
      </a:lvl5pPr>
      <a:lvl6pPr eaLnBrk="1" latinLnBrk="0" hangingPunct="1">
        <a:defRPr kumimoji="0" lang="it-IT">
          <a:solidFill>
            <a:schemeClr val="tx2"/>
          </a:solidFill>
        </a:defRPr>
      </a:lvl6pPr>
      <a:lvl7pPr eaLnBrk="1" latinLnBrk="0" hangingPunct="1">
        <a:defRPr kumimoji="0" lang="it-IT">
          <a:solidFill>
            <a:schemeClr val="tx2"/>
          </a:solidFill>
        </a:defRPr>
      </a:lvl7pPr>
      <a:lvl8pPr eaLnBrk="1" latinLnBrk="0" hangingPunct="1">
        <a:defRPr kumimoji="0" lang="it-IT">
          <a:solidFill>
            <a:schemeClr val="tx2"/>
          </a:solidFill>
        </a:defRPr>
      </a:lvl8pPr>
      <a:lvl9pPr eaLnBrk="1" latinLnBrk="0" hangingPunct="1">
        <a:defRPr kumimoji="0" lang="it-IT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it-IT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it-IT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458200" cy="2438400"/>
          </a:xfrm>
        </p:spPr>
        <p:txBody>
          <a:bodyPr>
            <a:normAutofit/>
          </a:bodyPr>
          <a:lstStyle/>
          <a:p>
            <a:pPr algn="ctr"/>
            <a:br>
              <a:rPr lang="it-IT" dirty="0">
                <a:solidFill>
                  <a:srgbClr val="0000FF"/>
                </a:solidFill>
              </a:rPr>
            </a:br>
            <a:br>
              <a:rPr lang="it-IT" dirty="0">
                <a:solidFill>
                  <a:srgbClr val="0000FF"/>
                </a:solidFill>
              </a:rPr>
            </a:br>
            <a:r>
              <a:rPr lang="it-IT" dirty="0">
                <a:solidFill>
                  <a:srgbClr val="0000FF"/>
                </a:solidFill>
              </a:rPr>
              <a:t>LE Immagini antiche e moderne della </a:t>
            </a:r>
            <a:r>
              <a:rPr lang="it-IT" i="1" dirty="0" err="1">
                <a:solidFill>
                  <a:srgbClr val="0000FF"/>
                </a:solidFill>
              </a:rPr>
              <a:t>malinche</a:t>
            </a:r>
            <a:endParaRPr lang="it-IT" i="1" dirty="0">
              <a:solidFill>
                <a:srgbClr val="0000FF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</a:t>
            </a:fld>
            <a:endParaRPr kumimoji="0"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14400" y="46482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Una donna intelligente,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interprete indigena tra culture-lingue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e giovane madre.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299176" y="5766707"/>
            <a:ext cx="354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0000"/>
                </a:solidFill>
              </a:rPr>
              <a:t>Roma, 23 novembre 2015</a:t>
            </a:r>
            <a:endParaRPr lang="it-IT" dirty="0"/>
          </a:p>
        </p:txBody>
      </p:sp>
      <p:pic>
        <p:nvPicPr>
          <p:cNvPr id="8" name="Immagine 7" descr="Malinch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9600"/>
            <a:ext cx="5380191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pinto, mitologia, arte, Arti visive&#10;&#10;Il contenuto generato dall'IA potrebbe non essere corretto.">
            <a:extLst>
              <a:ext uri="{FF2B5EF4-FFF2-40B4-BE49-F238E27FC236}">
                <a16:creationId xmlns:a16="http://schemas.microsoft.com/office/drawing/2014/main" id="{391DFDC8-0C94-60F9-9647-2C7973E8A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0" y="0"/>
            <a:ext cx="5589279" cy="4572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E1AD20-0B38-BC77-FC15-1C4A577194F0}"/>
              </a:ext>
            </a:extLst>
          </p:cNvPr>
          <p:cNvSpPr txBox="1"/>
          <p:nvPr/>
        </p:nvSpPr>
        <p:spPr>
          <a:xfrm>
            <a:off x="4038600" y="510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Jesus Helguera, La </a:t>
            </a:r>
            <a:r>
              <a:rPr lang="en-US" b="1" dirty="0" err="1">
                <a:solidFill>
                  <a:schemeClr val="bg1"/>
                </a:solidFill>
              </a:rPr>
              <a:t>Malinche</a:t>
            </a:r>
            <a:r>
              <a:rPr lang="en-US" b="1" dirty="0">
                <a:solidFill>
                  <a:schemeClr val="bg1"/>
                </a:solidFill>
              </a:rPr>
              <a:t>, 1941.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0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dipinto, Viso umano, arte, ritratto&#10;&#10;Il contenuto generato dall'IA potrebbe non essere corretto.">
            <a:extLst>
              <a:ext uri="{FF2B5EF4-FFF2-40B4-BE49-F238E27FC236}">
                <a16:creationId xmlns:a16="http://schemas.microsoft.com/office/drawing/2014/main" id="{F2014F76-E4C9-4C3E-2BE5-54B185DE9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2500" b="3"/>
          <a:stretch>
            <a:fillRect/>
          </a:stretch>
        </p:blipFill>
        <p:spPr>
          <a:xfrm>
            <a:off x="419375" y="233241"/>
            <a:ext cx="4640305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3B127C-CC73-3F75-E1EB-EECA3AB69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anchor="b"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Alfredo Ramos Martínez, </a:t>
            </a:r>
            <a:r>
              <a:rPr lang="it-IT" b="1" i="1" dirty="0">
                <a:solidFill>
                  <a:schemeClr val="bg1"/>
                </a:solidFill>
              </a:rPr>
              <a:t>La Malinche (Young Girl of </a:t>
            </a:r>
            <a:r>
              <a:rPr lang="it-IT" b="1" i="1" dirty="0" err="1">
                <a:solidFill>
                  <a:schemeClr val="bg1"/>
                </a:solidFill>
              </a:rPr>
              <a:t>Yalala</a:t>
            </a:r>
            <a:r>
              <a:rPr lang="it-IT" b="1" i="1" dirty="0">
                <a:solidFill>
                  <a:schemeClr val="bg1"/>
                </a:solidFill>
              </a:rPr>
              <a:t>, Oaxaca), </a:t>
            </a:r>
            <a:r>
              <a:rPr lang="it-IT" b="1" dirty="0">
                <a:solidFill>
                  <a:schemeClr val="bg1"/>
                </a:solidFill>
              </a:rPr>
              <a:t>1940.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AE19E7-E0C2-F919-3314-A6A1E952C9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kumimoji="0" lang="it-IT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kumimoji="0" lang="it-IT" sz="1100"/>
          </a:p>
        </p:txBody>
      </p:sp>
    </p:spTree>
    <p:extLst>
      <p:ext uri="{BB962C8B-B14F-4D97-AF65-F5344CB8AC3E}">
        <p14:creationId xmlns:p14="http://schemas.microsoft.com/office/powerpoint/2010/main" val="129946201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marq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/>
          <a:stretch>
            <a:fillRect/>
          </a:stretch>
        </p:blipFill>
        <p:spPr>
          <a:xfrm>
            <a:off x="419375" y="233241"/>
            <a:ext cx="4640305" cy="6172200"/>
          </a:xfr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4B2732-255E-232B-CB72-34A82AE14DD6}"/>
              </a:ext>
            </a:extLst>
          </p:cNvPr>
          <p:cNvSpPr txBox="1"/>
          <p:nvPr/>
        </p:nvSpPr>
        <p:spPr>
          <a:xfrm>
            <a:off x="5257800" y="3048000"/>
            <a:ext cx="3505200" cy="3352800"/>
          </a:xfrm>
          <a:prstGeom prst="rect">
            <a:avLst/>
          </a:prstGeom>
        </p:spPr>
        <p:txBody>
          <a:bodyPr tIns="91440" bIns="91440" anchor="b" anchorCtr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it-IT" b="1" i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Rosario Marquardt , La Malinche, 1992</a:t>
            </a:r>
            <a:endParaRPr kumimoji="0" lang="it-IT" i="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3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lang="it-IT" sz="110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it-IT" sz="1100"/>
          </a:p>
        </p:txBody>
      </p:sp>
    </p:spTree>
    <p:extLst>
      <p:ext uri="{BB962C8B-B14F-4D97-AF65-F5344CB8AC3E}">
        <p14:creationId xmlns:p14="http://schemas.microsoft.com/office/powerpoint/2010/main" val="2980871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Immagine che contiene dipinto, disegno, Viso umano, arte&#10;&#10;Il contenuto generato dall'IA potrebbe non essere corretto.">
            <a:extLst>
              <a:ext uri="{FF2B5EF4-FFF2-40B4-BE49-F238E27FC236}">
                <a16:creationId xmlns:a16="http://schemas.microsoft.com/office/drawing/2014/main" id="{A97B0FE0-7677-D1B7-75DC-2DB7FF0DE3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r="7408" b="3"/>
          <a:stretch>
            <a:fillRect/>
          </a:stretch>
        </p:blipFill>
        <p:spPr>
          <a:xfrm>
            <a:off x="419375" y="233241"/>
            <a:ext cx="4640305" cy="6172200"/>
          </a:xfrm>
          <a:noFill/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21CD601-A3D9-4948-FA2D-218F13945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anchor="b"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Santa </a:t>
            </a:r>
            <a:r>
              <a:rPr lang="it-IT" b="1" dirty="0" err="1">
                <a:solidFill>
                  <a:schemeClr val="bg1"/>
                </a:solidFill>
              </a:rPr>
              <a:t>Barraza</a:t>
            </a:r>
            <a:r>
              <a:rPr lang="it-IT" b="1" dirty="0">
                <a:solidFill>
                  <a:schemeClr val="bg1"/>
                </a:solidFill>
              </a:rPr>
              <a:t>, La Malinche, 1991.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5490A6-44D8-0717-6D46-E2B2A7E867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kumimoji="0" lang="it-IT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kumimoji="0" lang="it-IT" sz="1100"/>
          </a:p>
        </p:txBody>
      </p:sp>
    </p:spTree>
    <p:extLst>
      <p:ext uri="{BB962C8B-B14F-4D97-AF65-F5344CB8AC3E}">
        <p14:creationId xmlns:p14="http://schemas.microsoft.com/office/powerpoint/2010/main" val="1760014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te, disegno, dipinto, Artefatto&#10;&#10;Il contenuto generato dall'IA potrebbe non essere corretto.">
            <a:extLst>
              <a:ext uri="{FF2B5EF4-FFF2-40B4-BE49-F238E27FC236}">
                <a16:creationId xmlns:a16="http://schemas.microsoft.com/office/drawing/2014/main" id="{AA835369-D5CE-F1F2-404C-72F336675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3407569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A0E573-EA39-6366-0E97-71CF35EFB2AB}"/>
              </a:ext>
            </a:extLst>
          </p:cNvPr>
          <p:cNvSpPr txBox="1"/>
          <p:nvPr/>
        </p:nvSpPr>
        <p:spPr>
          <a:xfrm>
            <a:off x="4553803" y="1752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Cristina Cardenas, </a:t>
            </a:r>
            <a:r>
              <a:rPr lang="en-US" b="1" dirty="0" err="1">
                <a:solidFill>
                  <a:schemeClr val="bg1"/>
                </a:solidFill>
              </a:rPr>
              <a:t>Malinche</a:t>
            </a:r>
            <a:r>
              <a:rPr lang="en-US" b="1" dirty="0">
                <a:solidFill>
                  <a:schemeClr val="bg1"/>
                </a:solidFill>
              </a:rPr>
              <a:t>, 1992. 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te, dipinto, modello, disegno&#10;&#10;Il contenuto generato dall'IA potrebbe non essere corretto.">
            <a:extLst>
              <a:ext uri="{FF2B5EF4-FFF2-40B4-BE49-F238E27FC236}">
                <a16:creationId xmlns:a16="http://schemas.microsoft.com/office/drawing/2014/main" id="{F2A6776E-0B65-DA17-58F7-380428B08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5" y="246291"/>
            <a:ext cx="4640305" cy="614609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F2E60C-A0D3-2792-F187-8E4443C263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Alfredo </a:t>
            </a:r>
            <a:r>
              <a:rPr lang="it-IT" b="1" dirty="0" err="1">
                <a:solidFill>
                  <a:schemeClr val="bg1"/>
                </a:solidFill>
              </a:rPr>
              <a:t>Arreguín</a:t>
            </a:r>
            <a:r>
              <a:rPr lang="it-IT" b="1" dirty="0">
                <a:solidFill>
                  <a:schemeClr val="bg1"/>
                </a:solidFill>
              </a:rPr>
              <a:t>, "La Malinche (con </a:t>
            </a:r>
            <a:r>
              <a:rPr lang="it-IT" b="1" dirty="0" err="1">
                <a:solidFill>
                  <a:schemeClr val="bg1"/>
                </a:solidFill>
              </a:rPr>
              <a:t>Tlaloc</a:t>
            </a:r>
            <a:r>
              <a:rPr lang="it-IT" b="1" dirty="0">
                <a:solidFill>
                  <a:schemeClr val="bg1"/>
                </a:solidFill>
              </a:rPr>
              <a:t>)", 1993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1D41-FA8A-8916-613D-1E81D5E8C6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kumimoji="0" lang="it-IT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kumimoji="0" lang="it-IT" sz="1100"/>
          </a:p>
        </p:txBody>
      </p:sp>
    </p:spTree>
    <p:extLst>
      <p:ext uri="{BB962C8B-B14F-4D97-AF65-F5344CB8AC3E}">
        <p14:creationId xmlns:p14="http://schemas.microsoft.com/office/powerpoint/2010/main" val="10687733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arte, Viso umano, Collezionabile&#10;&#10;Il contenuto generato dall'IA potrebbe non essere corretto.">
            <a:extLst>
              <a:ext uri="{FF2B5EF4-FFF2-40B4-BE49-F238E27FC236}">
                <a16:creationId xmlns:a16="http://schemas.microsoft.com/office/drawing/2014/main" id="{7C240E2D-6E1D-2B11-5032-6EEBC01191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r="1650"/>
          <a:stretch>
            <a:fillRect/>
          </a:stretch>
        </p:blipFill>
        <p:spPr/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CFC343-796F-33A8-0C2F-0E76F03B1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Cecilia </a:t>
            </a:r>
            <a:r>
              <a:rPr lang="es-ES" b="1" dirty="0" err="1">
                <a:solidFill>
                  <a:schemeClr val="bg1"/>
                </a:solidFill>
              </a:rPr>
              <a:t>Alvarez</a:t>
            </a:r>
            <a:r>
              <a:rPr lang="es-ES" b="1" dirty="0">
                <a:solidFill>
                  <a:schemeClr val="bg1"/>
                </a:solidFill>
              </a:rPr>
              <a:t>, </a:t>
            </a:r>
            <a:r>
              <a:rPr lang="es-ES" b="1" i="1" dirty="0">
                <a:solidFill>
                  <a:schemeClr val="bg1"/>
                </a:solidFill>
              </a:rPr>
              <a:t>La Malinche Tenía Sus Razones</a:t>
            </a:r>
            <a:r>
              <a:rPr lang="es-ES" b="1" dirty="0">
                <a:solidFill>
                  <a:schemeClr val="bg1"/>
                </a:solidFill>
              </a:rPr>
              <a:t>, 1995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1776E3-451A-6171-6BFD-7C738A3743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16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5420837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114300" y="304800"/>
            <a:ext cx="8915400" cy="6248400"/>
          </a:xfrm>
        </p:spPr>
        <p:txBody>
          <a:bodyPr>
            <a:normAutofit/>
          </a:bodyPr>
          <a:lstStyle/>
          <a:p>
            <a:r>
              <a:rPr lang="it-IT" sz="3500" i="1" dirty="0">
                <a:solidFill>
                  <a:schemeClr val="bg1"/>
                </a:solidFill>
                <a:latin typeface="American Typewriter"/>
                <a:cs typeface="American Typewriter"/>
              </a:rPr>
              <a:t> </a:t>
            </a:r>
            <a:endParaRPr lang="it-IT" sz="3500" dirty="0">
              <a:solidFill>
                <a:schemeClr val="bg1"/>
              </a:solidFill>
              <a:latin typeface="American Typewriter"/>
              <a:cs typeface="American Typewriter"/>
            </a:endParaRPr>
          </a:p>
          <a:p>
            <a:pPr marL="571500" indent="-571500">
              <a:buFont typeface="Wingdings" charset="2"/>
              <a:buChar char="ü"/>
            </a:pPr>
            <a:r>
              <a:rPr lang="it-IT" sz="3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merican Typewriter"/>
              </a:rPr>
              <a:t>Come possiamo vedere nell’iconografia indigena e meticcia del Cinquecento, la </a:t>
            </a:r>
            <a:r>
              <a:rPr lang="it-IT" sz="3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merican Typewriter"/>
              </a:rPr>
              <a:t>Malinche</a:t>
            </a:r>
            <a:r>
              <a:rPr lang="it-IT" sz="3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merican Typewriter"/>
              </a:rPr>
              <a:t> diventa protagonista di complessi episodi di mediazione. </a:t>
            </a:r>
          </a:p>
          <a:p>
            <a:pPr marL="571500" indent="-571500">
              <a:buFont typeface="Wingdings" charset="2"/>
              <a:buChar char="ü"/>
            </a:pPr>
            <a:r>
              <a:rPr lang="it-IT" sz="3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merican Typewriter"/>
              </a:rPr>
              <a:t>Diventa protagonista di episodi importanti ruolo di traduttrice e </a:t>
            </a:r>
            <a:r>
              <a:rPr lang="it-IT" sz="3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merican Typewriter"/>
              </a:rPr>
              <a:t>consigliera </a:t>
            </a:r>
            <a:r>
              <a:rPr lang="it-IT" sz="3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merican Typewriter"/>
              </a:rPr>
              <a:t>di Cortés.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2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4266706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974" r="12974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3" name="Immagine 2" descr="la-malinche-between-cortes-and-the-india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" y="-1"/>
            <a:ext cx="5263897" cy="6705601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3</a:t>
            </a:fld>
            <a:endParaRPr kumimoji="0"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BA5AA2-EC23-FDF4-A8CF-5844CA015F53}"/>
              </a:ext>
            </a:extLst>
          </p:cNvPr>
          <p:cNvSpPr txBox="1"/>
          <p:nvPr/>
        </p:nvSpPr>
        <p:spPr>
          <a:xfrm>
            <a:off x="6096000" y="15240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BERNARDINO DE SAHAGÚN, </a:t>
            </a:r>
            <a:r>
              <a:rPr lang="es-ES" b="1" i="1" dirty="0">
                <a:solidFill>
                  <a:schemeClr val="bg1"/>
                </a:solidFill>
              </a:rPr>
              <a:t>HISTORIA GENERAL DE LAS COSAS DE LA NUEVA ESPAÑA</a:t>
            </a:r>
            <a:r>
              <a:rPr lang="es-ES" b="1" dirty="0">
                <a:solidFill>
                  <a:schemeClr val="bg1"/>
                </a:solidFill>
              </a:rPr>
              <a:t> (</a:t>
            </a:r>
            <a:r>
              <a:rPr lang="es-ES" b="1" i="1" dirty="0">
                <a:solidFill>
                  <a:schemeClr val="bg1"/>
                </a:solidFill>
              </a:rPr>
              <a:t>CÓDICE FLORENTINO</a:t>
            </a:r>
            <a:r>
              <a:rPr lang="es-ES" b="1" dirty="0">
                <a:solidFill>
                  <a:schemeClr val="bg1"/>
                </a:solidFill>
              </a:rPr>
              <a:t>), LIBRO XII, 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Immagine che contiene disegno, schizzo, illustrazione, Line art&#10;&#10;Il contenuto generato dall'IA potrebbe non essere corretto.">
            <a:extLst>
              <a:ext uri="{FF2B5EF4-FFF2-40B4-BE49-F238E27FC236}">
                <a16:creationId xmlns:a16="http://schemas.microsoft.com/office/drawing/2014/main" id="{475314C1-CF28-007E-F93A-AF813B9F35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" b="3008"/>
          <a:stretch>
            <a:fillRect/>
          </a:stretch>
        </p:blipFill>
        <p:spPr>
          <a:xfrm>
            <a:off x="381000" y="152400"/>
            <a:ext cx="6934200" cy="520065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C6452B-4719-AA28-946B-40A149B9D60B}"/>
              </a:ext>
            </a:extLst>
          </p:cNvPr>
          <p:cNvSpPr txBox="1"/>
          <p:nvPr/>
        </p:nvSpPr>
        <p:spPr>
          <a:xfrm>
            <a:off x="2971800" y="5943600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solidFill>
                  <a:schemeClr val="bg1"/>
                </a:solidFill>
              </a:rPr>
              <a:t>Lienzo</a:t>
            </a:r>
            <a:r>
              <a:rPr lang="it-IT" b="1" i="1" dirty="0">
                <a:solidFill>
                  <a:schemeClr val="bg1"/>
                </a:solidFill>
              </a:rPr>
              <a:t> de </a:t>
            </a:r>
            <a:r>
              <a:rPr lang="it-IT" b="1" i="1" dirty="0" err="1">
                <a:solidFill>
                  <a:schemeClr val="bg1"/>
                </a:solidFill>
              </a:rPr>
              <a:t>Tlaxcala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cortez-marin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r="10932"/>
          <a:stretch>
            <a:fillRect/>
          </a:stretch>
        </p:blipFill>
        <p:spPr>
          <a:xfrm>
            <a:off x="1371600" y="609600"/>
            <a:ext cx="3431353" cy="4575141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5</a:t>
            </a:fld>
            <a:endParaRPr kumimoji="0"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B46236-643B-C2A1-7931-FA69727A9215}"/>
              </a:ext>
            </a:extLst>
          </p:cNvPr>
          <p:cNvSpPr txBox="1"/>
          <p:nvPr/>
        </p:nvSpPr>
        <p:spPr>
          <a:xfrm>
            <a:off x="5237939" y="2286000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>
                <a:solidFill>
                  <a:schemeClr val="bg1"/>
                </a:solidFill>
              </a:rPr>
              <a:t>Manuscrito</a:t>
            </a:r>
            <a:r>
              <a:rPr lang="it-IT" i="1" dirty="0">
                <a:solidFill>
                  <a:schemeClr val="bg1"/>
                </a:solidFill>
              </a:rPr>
              <a:t> del </a:t>
            </a:r>
            <a:r>
              <a:rPr lang="it-IT" i="1" dirty="0" err="1">
                <a:solidFill>
                  <a:schemeClr val="bg1"/>
                </a:solidFill>
              </a:rPr>
              <a:t>Aperreamiento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92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Immagine che contiene dipinto, arte, disegno, vestiti&#10;&#10;Il contenuto generato dall'IA potrebbe non essere corretto.">
            <a:extLst>
              <a:ext uri="{FF2B5EF4-FFF2-40B4-BE49-F238E27FC236}">
                <a16:creationId xmlns:a16="http://schemas.microsoft.com/office/drawing/2014/main" id="{94DC20A1-44BA-C91C-6A66-5A50755D51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31"/>
          <a:stretch>
            <a:fillRect/>
          </a:stretch>
        </p:blipFill>
        <p:spPr>
          <a:xfrm>
            <a:off x="4722047" y="609600"/>
            <a:ext cx="3431353" cy="4575141"/>
          </a:xfrm>
          <a:noFill/>
        </p:spPr>
      </p:pic>
      <p:pic>
        <p:nvPicPr>
          <p:cNvPr id="10" name="Immagine 9" descr="Immagine che contiene dipinto, Viso umano, arte, disegno&#10;&#10;Il contenuto generato dall'IA potrebbe non essere corretto.">
            <a:extLst>
              <a:ext uri="{FF2B5EF4-FFF2-40B4-BE49-F238E27FC236}">
                <a16:creationId xmlns:a16="http://schemas.microsoft.com/office/drawing/2014/main" id="{60D01419-4854-0428-012F-E8F71533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4" r="29843" b="-1"/>
          <a:stretch>
            <a:fillRect/>
          </a:stretch>
        </p:blipFill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8CE7B0-340F-33B0-CAC9-C83248D9C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Andrés Rivera </a:t>
            </a:r>
          </a:p>
          <a:p>
            <a:r>
              <a:rPr lang="it-IT" dirty="0">
                <a:solidFill>
                  <a:schemeClr val="bg1"/>
                </a:solidFill>
              </a:rPr>
              <a:t>La Malinche</a:t>
            </a:r>
          </a:p>
          <a:p>
            <a:r>
              <a:rPr lang="it-IT" dirty="0">
                <a:solidFill>
                  <a:schemeClr val="bg1"/>
                </a:solidFill>
              </a:rPr>
              <a:t>México – Palacio </a:t>
            </a:r>
            <a:r>
              <a:rPr lang="it-IT" dirty="0" err="1">
                <a:solidFill>
                  <a:schemeClr val="bg1"/>
                </a:solidFill>
              </a:rPr>
              <a:t>Nacional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E7B34-B59E-00B4-93E2-AB2AB4D8B3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kumimoji="0" lang="it-IT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kumimoji="0" lang="it-IT" sz="1100"/>
          </a:p>
        </p:txBody>
      </p:sp>
    </p:spTree>
    <p:extLst>
      <p:ext uri="{BB962C8B-B14F-4D97-AF65-F5344CB8AC3E}">
        <p14:creationId xmlns:p14="http://schemas.microsoft.com/office/powerpoint/2010/main" val="5198108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609600" y="5410200"/>
            <a:ext cx="5638800" cy="990600"/>
          </a:xfrm>
        </p:spPr>
        <p:txBody>
          <a:bodyPr>
            <a:normAutofit lnSpcReduction="10000"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Tlaxcala</a:t>
            </a:r>
            <a:r>
              <a:rPr lang="it-IT" dirty="0">
                <a:solidFill>
                  <a:schemeClr val="bg1"/>
                </a:solidFill>
              </a:rPr>
              <a:t> city. Palacio de </a:t>
            </a:r>
            <a:r>
              <a:rPr lang="it-IT" dirty="0" err="1">
                <a:solidFill>
                  <a:schemeClr val="bg1"/>
                </a:solidFill>
              </a:rPr>
              <a:t>Gobierno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it-IT" dirty="0" err="1">
                <a:solidFill>
                  <a:schemeClr val="bg1"/>
                </a:solidFill>
              </a:rPr>
              <a:t>Murals</a:t>
            </a:r>
            <a:r>
              <a:rPr lang="it-IT" dirty="0">
                <a:solidFill>
                  <a:schemeClr val="bg1"/>
                </a:solidFill>
              </a:rPr>
              <a:t> by Desiderio Hernandez </a:t>
            </a:r>
            <a:r>
              <a:rPr lang="it-IT" dirty="0" err="1">
                <a:solidFill>
                  <a:schemeClr val="bg1"/>
                </a:solidFill>
              </a:rPr>
              <a:t>Xochitiotzin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dirty="0" err="1">
                <a:solidFill>
                  <a:schemeClr val="bg1"/>
                </a:solidFill>
              </a:rPr>
              <a:t>Discussions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between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Taxcaltecans</a:t>
            </a:r>
            <a:r>
              <a:rPr lang="it-IT" dirty="0">
                <a:solidFill>
                  <a:schemeClr val="bg1"/>
                </a:solidFill>
              </a:rPr>
              <a:t> and Hernan Cortes.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it-IT" sz="1200" smtClean="0">
                <a:solidFill>
                  <a:schemeClr val="tx2"/>
                </a:solidFill>
              </a:rPr>
              <a:pPr algn="r"/>
              <a:t>7</a:t>
            </a:fld>
            <a:endParaRPr kumimoji="0" lang="it-IT"/>
          </a:p>
        </p:txBody>
      </p:sp>
      <p:pic>
        <p:nvPicPr>
          <p:cNvPr id="8" name="Immagine 7" descr="Immagine che contiene dipinto, vestiti, arte, disegno&#10;&#10;Il contenuto generato dall'IA potrebbe non essere corretto.">
            <a:extLst>
              <a:ext uri="{FF2B5EF4-FFF2-40B4-BE49-F238E27FC236}">
                <a16:creationId xmlns:a16="http://schemas.microsoft.com/office/drawing/2014/main" id="{508E9F46-1655-0644-55D8-146320538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94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cintosh HD:private:var:folders:34:hkmfkrzs1v5_yzmvjqd0dqk40000gp:T:TemporaryItems:Cortés y la Malinch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>
            <a:fillRect/>
          </a:stretch>
        </p:blipFill>
        <p:spPr bwMode="auto">
          <a:xfrm>
            <a:off x="152400" y="-18197"/>
            <a:ext cx="4640305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2A0168-5D0D-041E-9675-5EDC24D87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7800" y="4267200"/>
            <a:ext cx="3505200" cy="213360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José Clemente Orozco </a:t>
            </a:r>
          </a:p>
          <a:p>
            <a:r>
              <a:rPr lang="es-ES" dirty="0">
                <a:solidFill>
                  <a:schemeClr val="bg1"/>
                </a:solidFill>
              </a:rPr>
              <a:t>Cortés y la Malinche</a:t>
            </a:r>
          </a:p>
          <a:p>
            <a:r>
              <a:rPr lang="es-ES" dirty="0">
                <a:solidFill>
                  <a:schemeClr val="bg1"/>
                </a:solidFill>
              </a:rPr>
              <a:t>Escalera principal del Antiguo Colegio de San Ildefonso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3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kumimoji="0" lang="it-IT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kumimoji="0" lang="it-IT" sz="1100"/>
          </a:p>
        </p:txBody>
      </p:sp>
      <p:pic>
        <p:nvPicPr>
          <p:cNvPr id="7" name="Immagine 6" descr="Immagine che contiene dipinto, Viso umano, disegno, arte&#10;&#10;Il contenuto generato dall'IA potrebbe non essere corretto.">
            <a:extLst>
              <a:ext uri="{FF2B5EF4-FFF2-40B4-BE49-F238E27FC236}">
                <a16:creationId xmlns:a16="http://schemas.microsoft.com/office/drawing/2014/main" id="{689A02B8-5420-7D0A-2939-4939BF1BD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66" y="0"/>
            <a:ext cx="4334256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77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pinto, arte, mitologia, Arti visive&#10;&#10;Il contenuto generato dall'IA potrebbe non essere corretto.">
            <a:extLst>
              <a:ext uri="{FF2B5EF4-FFF2-40B4-BE49-F238E27FC236}">
                <a16:creationId xmlns:a16="http://schemas.microsoft.com/office/drawing/2014/main" id="{C34DD56E-A6E1-246F-9F66-C33510F9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4677"/>
            <a:ext cx="7467600" cy="4200525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C3544B-02AC-31FB-BF00-0C04F2F10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anchor="t"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El sueño de la Malinche" de Antonio Ruiz 1920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BF75AF3-2A00-92D2-95B0-347F7A79B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2450" y="6559360"/>
            <a:ext cx="914400" cy="244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99EC173-99AE-4773-AB25-02E469A13EAE}" type="slidenum">
              <a:rPr kumimoji="0" lang="it-IT" sz="110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kumimoji="0" lang="it-IT" sz="1100"/>
          </a:p>
        </p:txBody>
      </p:sp>
    </p:spTree>
    <p:extLst>
      <p:ext uri="{BB962C8B-B14F-4D97-AF65-F5344CB8AC3E}">
        <p14:creationId xmlns:p14="http://schemas.microsoft.com/office/powerpoint/2010/main" val="134143561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foto classico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foto classico.potx</Template>
  <TotalTime>53</TotalTime>
  <Words>222</Words>
  <Application>Microsoft Office PowerPoint</Application>
  <PresentationFormat>Presentazione su schermo (4:3)</PresentationFormat>
  <Paragraphs>42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American Typewriter</vt:lpstr>
      <vt:lpstr>Calibri</vt:lpstr>
      <vt:lpstr>Century Schoolbook</vt:lpstr>
      <vt:lpstr>Verdana</vt:lpstr>
      <vt:lpstr>Wingdings</vt:lpstr>
      <vt:lpstr>Album foto classico</vt:lpstr>
      <vt:lpstr>  LE Immagini antiche e moderne della malinche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Stefano Tedeschi</cp:lastModifiedBy>
  <cp:revision>2</cp:revision>
  <dcterms:modified xsi:type="dcterms:W3CDTF">2025-11-02T09:31:45Z</dcterms:modified>
</cp:coreProperties>
</file>