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62"/>
  </p:notesMasterIdLst>
  <p:handoutMasterIdLst>
    <p:handoutMasterId r:id="rId63"/>
  </p:handoutMasterIdLst>
  <p:sldIdLst>
    <p:sldId id="256" r:id="rId3"/>
    <p:sldId id="381" r:id="rId4"/>
    <p:sldId id="435" r:id="rId5"/>
    <p:sldId id="436" r:id="rId6"/>
    <p:sldId id="417" r:id="rId7"/>
    <p:sldId id="418" r:id="rId8"/>
    <p:sldId id="437" r:id="rId9"/>
    <p:sldId id="421" r:id="rId10"/>
    <p:sldId id="424" r:id="rId11"/>
    <p:sldId id="426" r:id="rId12"/>
    <p:sldId id="427" r:id="rId13"/>
    <p:sldId id="429" r:id="rId14"/>
    <p:sldId id="430" r:id="rId15"/>
    <p:sldId id="431" r:id="rId16"/>
    <p:sldId id="432" r:id="rId17"/>
    <p:sldId id="434" r:id="rId18"/>
    <p:sldId id="399" r:id="rId19"/>
    <p:sldId id="416" r:id="rId20"/>
    <p:sldId id="400" r:id="rId21"/>
    <p:sldId id="401" r:id="rId22"/>
    <p:sldId id="325" r:id="rId23"/>
    <p:sldId id="326" r:id="rId24"/>
    <p:sldId id="344" r:id="rId25"/>
    <p:sldId id="345" r:id="rId26"/>
    <p:sldId id="402" r:id="rId27"/>
    <p:sldId id="329" r:id="rId28"/>
    <p:sldId id="330" r:id="rId29"/>
    <p:sldId id="403" r:id="rId30"/>
    <p:sldId id="404" r:id="rId31"/>
    <p:sldId id="334" r:id="rId32"/>
    <p:sldId id="405" r:id="rId33"/>
    <p:sldId id="336" r:id="rId34"/>
    <p:sldId id="337" r:id="rId35"/>
    <p:sldId id="338" r:id="rId36"/>
    <p:sldId id="339" r:id="rId37"/>
    <p:sldId id="340" r:id="rId38"/>
    <p:sldId id="341" r:id="rId39"/>
    <p:sldId id="343" r:id="rId40"/>
    <p:sldId id="346" r:id="rId41"/>
    <p:sldId id="406" r:id="rId42"/>
    <p:sldId id="407" r:id="rId43"/>
    <p:sldId id="415" r:id="rId44"/>
    <p:sldId id="408" r:id="rId45"/>
    <p:sldId id="409" r:id="rId46"/>
    <p:sldId id="355" r:id="rId47"/>
    <p:sldId id="410" r:id="rId48"/>
    <p:sldId id="358" r:id="rId49"/>
    <p:sldId id="411" r:id="rId50"/>
    <p:sldId id="361" r:id="rId51"/>
    <p:sldId id="362" r:id="rId52"/>
    <p:sldId id="412" r:id="rId53"/>
    <p:sldId id="414" r:id="rId54"/>
    <p:sldId id="413" r:id="rId55"/>
    <p:sldId id="366" r:id="rId56"/>
    <p:sldId id="368" r:id="rId57"/>
    <p:sldId id="373" r:id="rId58"/>
    <p:sldId id="374" r:id="rId59"/>
    <p:sldId id="376" r:id="rId60"/>
    <p:sldId id="378" r:id="rId6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3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35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933699"/>
          </a:xfrm>
        </p:spPr>
        <p:txBody>
          <a:bodyPr/>
          <a:lstStyle/>
          <a:p>
            <a:br>
              <a:rPr lang="it-IT" dirty="0"/>
            </a:br>
            <a:r>
              <a:rPr lang="it-IT" sz="2400" dirty="0">
                <a:solidFill>
                  <a:srgbClr val="FFFF00"/>
                </a:solidFill>
              </a:rPr>
              <a:t>Sergio Frasca</a:t>
            </a:r>
            <a:br>
              <a:rPr lang="it-IT" sz="2000" dirty="0"/>
            </a:br>
            <a:br>
              <a:rPr lang="it-IT" dirty="0"/>
            </a:br>
            <a:r>
              <a:rPr lang="it-IT" dirty="0"/>
              <a:t>Fisica Applicata – 6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24400"/>
            <a:ext cx="8825658" cy="1562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 err="1">
                <a:solidFill>
                  <a:srgbClr val="F5A408"/>
                </a:solidFill>
              </a:rPr>
              <a:t>Magnetismo</a:t>
            </a:r>
            <a:endParaRPr lang="en-US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en-US" b="1" i="0" dirty="0" err="1">
                <a:solidFill>
                  <a:srgbClr val="F5A408"/>
                </a:solidFill>
              </a:rPr>
              <a:t>Onde</a:t>
            </a:r>
            <a:r>
              <a:rPr lang="en-US" b="1" i="0" dirty="0">
                <a:solidFill>
                  <a:srgbClr val="F5A408"/>
                </a:solidFill>
              </a:rPr>
              <a:t> </a:t>
            </a:r>
            <a:r>
              <a:rPr lang="en-US" b="1" i="0" dirty="0" err="1">
                <a:solidFill>
                  <a:srgbClr val="F5A408"/>
                </a:solidFill>
              </a:rPr>
              <a:t>elettromagnetiche</a:t>
            </a:r>
            <a:endParaRPr lang="en-US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r>
              <a:rPr lang="it-IT" b="1" dirty="0">
                <a:solidFill>
                  <a:srgbClr val="F5A408"/>
                </a:solidFill>
              </a:rPr>
              <a:t>Ottica</a:t>
            </a:r>
            <a:endParaRPr lang="it-IT" b="1" i="0" dirty="0">
              <a:solidFill>
                <a:srgbClr val="F5A408"/>
              </a:solidFill>
            </a:endParaRPr>
          </a:p>
          <a:p>
            <a:pPr marL="0" indent="0" algn="l">
              <a:buNone/>
            </a:pPr>
            <a:endParaRPr lang="it-IT" b="0" i="0" dirty="0">
              <a:solidFill>
                <a:srgbClr val="F5A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3" descr="171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595832"/>
            <a:ext cx="9220199" cy="5811691"/>
          </a:xfrm>
        </p:spPr>
      </p:pic>
    </p:spTree>
    <p:extLst>
      <p:ext uri="{BB962C8B-B14F-4D97-AF65-F5344CB8AC3E}">
        <p14:creationId xmlns:p14="http://schemas.microsoft.com/office/powerpoint/2010/main" val="412581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3" descr="1711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3443" r="8152" b="19335"/>
          <a:stretch/>
        </p:blipFill>
        <p:spPr>
          <a:xfrm>
            <a:off x="7747000" y="437837"/>
            <a:ext cx="4086302" cy="5493063"/>
          </a:xfrm>
        </p:spPr>
      </p:pic>
      <p:sp>
        <p:nvSpPr>
          <p:cNvPr id="2" name="CasellaDiTesto 1"/>
          <p:cNvSpPr txBox="1"/>
          <p:nvPr/>
        </p:nvSpPr>
        <p:spPr>
          <a:xfrm>
            <a:off x="279400" y="342900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Il trasformatore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1412" y="1300182"/>
            <a:ext cx="6248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Una corrente elettrica alternata può essere trasformata in un’altra della stessa frequenza ma di differente valore e differente tensione.</a:t>
            </a:r>
          </a:p>
          <a:p>
            <a:endParaRPr lang="it-IT" b="1" dirty="0"/>
          </a:p>
          <a:p>
            <a:r>
              <a:rPr lang="it-IT" b="1" dirty="0"/>
              <a:t>Ciò avviene tramite un trasformatore, in genere costituito da due avvolgimenti su uno stesso traferro.</a:t>
            </a:r>
          </a:p>
          <a:p>
            <a:endParaRPr lang="it-IT" b="1" dirty="0"/>
          </a:p>
          <a:p>
            <a:r>
              <a:rPr lang="it-IT" b="1" dirty="0"/>
              <a:t>Il rapporto di trasformazione è dato dal rapporto del numero di spire. Si ha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r>
              <a:rPr lang="it-IT" b="1" dirty="0"/>
              <a:t>Ovviamente non si ha guadagno di potenza e quindi se si aumenta la tensione, si diminuisce la corrente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66336"/>
              </p:ext>
            </p:extLst>
          </p:nvPr>
        </p:nvGraphicFramePr>
        <p:xfrm>
          <a:off x="2406649" y="3839338"/>
          <a:ext cx="12486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4" imgW="596880" imgH="431640" progId="Equation.DSMT4">
                  <p:embed/>
                </p:oleObj>
              </mc:Choice>
              <mc:Fallback>
                <p:oleObj name="Equation" r:id="rId4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6649" y="3839338"/>
                        <a:ext cx="1248663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456"/>
              </p:ext>
            </p:extLst>
          </p:nvPr>
        </p:nvGraphicFramePr>
        <p:xfrm>
          <a:off x="2480561" y="5630038"/>
          <a:ext cx="12486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6" imgW="596880" imgH="431640" progId="Equation.DSMT4">
                  <p:embed/>
                </p:oleObj>
              </mc:Choice>
              <mc:Fallback>
                <p:oleObj name="Equation" r:id="rId6" imgW="596880" imgH="431640" progId="Equation.DSMT4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0561" y="5630038"/>
                        <a:ext cx="1248663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98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3" descr="171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" b="18605"/>
          <a:stretch/>
        </p:blipFill>
        <p:spPr>
          <a:xfrm>
            <a:off x="656416" y="2006600"/>
            <a:ext cx="11110170" cy="4318000"/>
          </a:xfrm>
        </p:spPr>
      </p:pic>
      <p:sp>
        <p:nvSpPr>
          <p:cNvPr id="2" name="CasellaDiTesto 1"/>
          <p:cNvSpPr txBox="1"/>
          <p:nvPr/>
        </p:nvSpPr>
        <p:spPr>
          <a:xfrm>
            <a:off x="546100" y="279400"/>
            <a:ext cx="955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Schema del defibrillatore cardiaco</a:t>
            </a:r>
          </a:p>
        </p:txBody>
      </p:sp>
    </p:spTree>
    <p:extLst>
      <p:ext uri="{BB962C8B-B14F-4D97-AF65-F5344CB8AC3E}">
        <p14:creationId xmlns:p14="http://schemas.microsoft.com/office/powerpoint/2010/main" val="44292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3" descr="1714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" b="12055"/>
          <a:stretch/>
        </p:blipFill>
        <p:spPr>
          <a:xfrm>
            <a:off x="1728788" y="3877163"/>
            <a:ext cx="8073304" cy="2849218"/>
          </a:xfrm>
        </p:spPr>
      </p:pic>
      <p:sp>
        <p:nvSpPr>
          <p:cNvPr id="2" name="CasellaDiTesto 1"/>
          <p:cNvSpPr txBox="1"/>
          <p:nvPr/>
        </p:nvSpPr>
        <p:spPr>
          <a:xfrm>
            <a:off x="342900" y="165100"/>
            <a:ext cx="96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Le onde elettromagnetiche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2900" y="1103052"/>
            <a:ext cx="11137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campi elettrici e magnetici variabili nel tempo sono così strettamente interdipendenti che si parla di campo elettromagnetico: un campo magnetico variabile genera un campo elettrico variabile e viceversa.</a:t>
            </a:r>
          </a:p>
          <a:p>
            <a:r>
              <a:rPr lang="it-IT" b="1" dirty="0"/>
              <a:t> </a:t>
            </a:r>
          </a:p>
          <a:p>
            <a:r>
              <a:rPr lang="it-IT" b="1" dirty="0"/>
              <a:t>Le equazioni che descrivono il campo elettromagnetico sono le equazioni di Maxwell.</a:t>
            </a:r>
          </a:p>
          <a:p>
            <a:endParaRPr lang="it-IT" b="1" dirty="0"/>
          </a:p>
          <a:p>
            <a:r>
              <a:rPr lang="it-IT" b="1" dirty="0"/>
              <a:t>Un campo elettromagnetico si può propagare nel vuoto sotto forma di onde.</a:t>
            </a:r>
          </a:p>
          <a:p>
            <a:endParaRPr lang="it-IT" b="1" dirty="0"/>
          </a:p>
          <a:p>
            <a:r>
              <a:rPr lang="it-IT" b="1" dirty="0"/>
              <a:t>Una carica accelerata genera onde </a:t>
            </a:r>
            <a:r>
              <a:rPr lang="it-IT" b="1" dirty="0" err="1"/>
              <a:t>e.m</a:t>
            </a:r>
            <a:r>
              <a:rPr lang="it-IT" b="1" dirty="0"/>
              <a:t>.. Una carica libera assorbe onde </a:t>
            </a:r>
            <a:r>
              <a:rPr lang="it-IT" b="1" dirty="0" err="1"/>
              <a:t>e.m</a:t>
            </a:r>
            <a:r>
              <a:rPr lang="it-IT" b="1" dirty="0"/>
              <a:t>. accelerando.</a:t>
            </a:r>
          </a:p>
        </p:txBody>
      </p:sp>
    </p:spTree>
    <p:extLst>
      <p:ext uri="{BB962C8B-B14F-4D97-AF65-F5344CB8AC3E}">
        <p14:creationId xmlns:p14="http://schemas.microsoft.com/office/powerpoint/2010/main" val="98217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1715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8"/>
          <a:stretch/>
        </p:blipFill>
        <p:spPr>
          <a:xfrm>
            <a:off x="1028700" y="1698651"/>
            <a:ext cx="10102861" cy="4761609"/>
          </a:xfrm>
        </p:spPr>
      </p:pic>
      <p:sp>
        <p:nvSpPr>
          <p:cNvPr id="2" name="CasellaDiTesto 1"/>
          <p:cNvSpPr txBox="1"/>
          <p:nvPr/>
        </p:nvSpPr>
        <p:spPr>
          <a:xfrm>
            <a:off x="698500" y="279400"/>
            <a:ext cx="957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/>
              <a:t>Spettro delle onde elettromagnetiche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2911"/>
              </p:ext>
            </p:extLst>
          </p:nvPr>
        </p:nvGraphicFramePr>
        <p:xfrm>
          <a:off x="8880475" y="2001838"/>
          <a:ext cx="19399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507960" imgH="177480" progId="Equation.DSMT4">
                  <p:embed/>
                </p:oleObj>
              </mc:Choice>
              <mc:Fallback>
                <p:oleObj name="Equation" r:id="rId4" imgW="507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80475" y="2001838"/>
                        <a:ext cx="19399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79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171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2" b="45993"/>
          <a:stretch/>
        </p:blipFill>
        <p:spPr>
          <a:xfrm>
            <a:off x="1882290" y="4330700"/>
            <a:ext cx="8260429" cy="2120900"/>
          </a:xfrm>
        </p:spPr>
      </p:pic>
      <p:sp>
        <p:nvSpPr>
          <p:cNvPr id="2" name="CasellaDiTesto 1"/>
          <p:cNvSpPr txBox="1"/>
          <p:nvPr/>
        </p:nvSpPr>
        <p:spPr>
          <a:xfrm>
            <a:off x="711200" y="304800"/>
            <a:ext cx="958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La velocità della luce nel vuoto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11200" y="1295400"/>
            <a:ext cx="1055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Le onde elettromagnetiche si propagano nel vuoto a una velocità che si può calcolare in base alla teoria di Maxwell. Questa velocità è un’importante costante della Fisica e viene indicata con c.</a:t>
            </a:r>
          </a:p>
          <a:p>
            <a:r>
              <a:rPr lang="it-IT" sz="2000" b="1" dirty="0"/>
              <a:t>La velocità della luce, in mezzi diversi dal vuoto, è sempre inferiore a quella del vuoto.</a:t>
            </a:r>
          </a:p>
          <a:p>
            <a:endParaRPr lang="it-IT" sz="2000" b="1" dirty="0"/>
          </a:p>
          <a:p>
            <a:r>
              <a:rPr lang="it-IT" sz="2000" b="1" dirty="0"/>
              <a:t>Einstein, nella teoria della relatività, ha dimostrato che questa è la più alta velocità raggiungibile.</a:t>
            </a:r>
          </a:p>
        </p:txBody>
      </p:sp>
    </p:spTree>
    <p:extLst>
      <p:ext uri="{BB962C8B-B14F-4D97-AF65-F5344CB8AC3E}">
        <p14:creationId xmlns:p14="http://schemas.microsoft.com/office/powerpoint/2010/main" val="62969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1718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" b="19571"/>
          <a:stretch/>
        </p:blipFill>
        <p:spPr>
          <a:xfrm>
            <a:off x="706568" y="1485900"/>
            <a:ext cx="11137774" cy="4483100"/>
          </a:xfrm>
        </p:spPr>
      </p:pic>
    </p:spTree>
    <p:extLst>
      <p:ext uri="{BB962C8B-B14F-4D97-AF65-F5344CB8AC3E}">
        <p14:creationId xmlns:p14="http://schemas.microsoft.com/office/powerpoint/2010/main" val="119933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201" y="452718"/>
            <a:ext cx="11341100" cy="1400530"/>
          </a:xfrm>
        </p:spPr>
        <p:txBody>
          <a:bodyPr/>
          <a:lstStyle/>
          <a:p>
            <a:r>
              <a:rPr lang="it-IT" b="1" dirty="0"/>
              <a:t>Onde elettromagnetiche: vari tipi di «luce»</a:t>
            </a:r>
          </a:p>
        </p:txBody>
      </p:sp>
      <p:pic>
        <p:nvPicPr>
          <p:cNvPr id="4" name="Segnaposto contenuto 3" descr="1802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0"/>
          <a:stretch/>
        </p:blipFill>
        <p:spPr>
          <a:xfrm>
            <a:off x="1231900" y="1578027"/>
            <a:ext cx="9749928" cy="4723883"/>
          </a:xfrm>
        </p:spPr>
      </p:pic>
    </p:spTree>
    <p:extLst>
      <p:ext uri="{BB962C8B-B14F-4D97-AF65-F5344CB8AC3E}">
        <p14:creationId xmlns:p14="http://schemas.microsoft.com/office/powerpoint/2010/main" val="3287164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Segnaposto contenuto 3" descr="tab19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39" y="1165225"/>
            <a:ext cx="7362825" cy="4419600"/>
          </a:xfrm>
        </p:spPr>
      </p:pic>
    </p:spTree>
    <p:extLst>
      <p:ext uri="{BB962C8B-B14F-4D97-AF65-F5344CB8AC3E}">
        <p14:creationId xmlns:p14="http://schemas.microsoft.com/office/powerpoint/2010/main" val="944445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11" y="224118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Diffrazione della luce</a:t>
            </a:r>
          </a:p>
        </p:txBody>
      </p:sp>
      <p:pic>
        <p:nvPicPr>
          <p:cNvPr id="4" name="Segnaposto contenuto 3" descr="1803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4"/>
          <a:stretch/>
        </p:blipFill>
        <p:spPr>
          <a:xfrm>
            <a:off x="444500" y="1396505"/>
            <a:ext cx="3060699" cy="5073128"/>
          </a:xfrm>
        </p:spPr>
      </p:pic>
      <p:pic>
        <p:nvPicPr>
          <p:cNvPr id="5" name="Segnaposto contenuto 3" descr="180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4376" r="3556" b="18158"/>
          <a:stretch/>
        </p:blipFill>
        <p:spPr>
          <a:xfrm>
            <a:off x="4025900" y="1485518"/>
            <a:ext cx="7734300" cy="49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17764"/>
            <a:ext cx="9404723" cy="1011381"/>
          </a:xfrm>
        </p:spPr>
        <p:txBody>
          <a:bodyPr/>
          <a:lstStyle/>
          <a:p>
            <a:r>
              <a:rPr lang="en-US" b="1" dirty="0"/>
              <a:t>Di </a:t>
            </a:r>
            <a:r>
              <a:rPr lang="en-US" b="1" dirty="0" err="1"/>
              <a:t>cosa</a:t>
            </a:r>
            <a:r>
              <a:rPr lang="en-US" b="1" dirty="0"/>
              <a:t> </a:t>
            </a:r>
            <a:r>
              <a:rPr lang="en-US" b="1" dirty="0" err="1"/>
              <a:t>parleremo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981" y="1309255"/>
            <a:ext cx="10474036" cy="52508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Il campo </a:t>
            </a:r>
            <a:r>
              <a:rPr lang="en-US" b="1" dirty="0" err="1"/>
              <a:t>magnetico</a:t>
            </a:r>
            <a:endParaRPr lang="en-US" b="1" dirty="0"/>
          </a:p>
          <a:p>
            <a:r>
              <a:rPr lang="en-US" b="1" dirty="0"/>
              <a:t>Il campo </a:t>
            </a:r>
            <a:r>
              <a:rPr lang="en-US" b="1" dirty="0" err="1"/>
              <a:t>magnetico</a:t>
            </a:r>
            <a:r>
              <a:rPr lang="en-US" b="1" dirty="0"/>
              <a:t> </a:t>
            </a:r>
            <a:r>
              <a:rPr lang="en-US" b="1" dirty="0" err="1"/>
              <a:t>terrestre</a:t>
            </a:r>
            <a:endParaRPr lang="en-US" b="1" dirty="0"/>
          </a:p>
          <a:p>
            <a:r>
              <a:rPr lang="en-US" b="1" dirty="0"/>
              <a:t>Campo </a:t>
            </a:r>
            <a:r>
              <a:rPr lang="en-US" b="1" dirty="0" err="1"/>
              <a:t>magnetico</a:t>
            </a:r>
            <a:r>
              <a:rPr lang="en-US" b="1" dirty="0"/>
              <a:t> </a:t>
            </a:r>
            <a:r>
              <a:rPr lang="en-US" b="1" dirty="0" err="1"/>
              <a:t>generato</a:t>
            </a:r>
            <a:r>
              <a:rPr lang="en-US" b="1" dirty="0"/>
              <a:t> da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corrente</a:t>
            </a:r>
            <a:r>
              <a:rPr lang="en-US" b="1" dirty="0"/>
              <a:t> e </a:t>
            </a:r>
            <a:r>
              <a:rPr lang="en-US" b="1" dirty="0" err="1"/>
              <a:t>forza</a:t>
            </a:r>
            <a:r>
              <a:rPr lang="en-US" b="1" dirty="0"/>
              <a:t> </a:t>
            </a:r>
            <a:r>
              <a:rPr lang="en-US" b="1" dirty="0" err="1"/>
              <a:t>tra</a:t>
            </a:r>
            <a:r>
              <a:rPr lang="en-US" b="1" dirty="0"/>
              <a:t> due </a:t>
            </a:r>
            <a:r>
              <a:rPr lang="en-US" b="1" dirty="0" err="1"/>
              <a:t>correnti</a:t>
            </a:r>
            <a:endParaRPr lang="en-US" b="1" dirty="0"/>
          </a:p>
          <a:p>
            <a:r>
              <a:rPr lang="en-US" b="1" dirty="0"/>
              <a:t>Spire e </a:t>
            </a:r>
            <a:r>
              <a:rPr lang="en-US" b="1" dirty="0" err="1"/>
              <a:t>solenoidi</a:t>
            </a:r>
            <a:endParaRPr lang="en-US" b="1" dirty="0"/>
          </a:p>
          <a:p>
            <a:r>
              <a:rPr lang="en-US" b="1" dirty="0" err="1"/>
              <a:t>Corrente</a:t>
            </a:r>
            <a:r>
              <a:rPr lang="en-US" b="1" dirty="0"/>
              <a:t> alternate e </a:t>
            </a:r>
            <a:r>
              <a:rPr lang="en-US" b="1" dirty="0" err="1"/>
              <a:t>trasformatori</a:t>
            </a:r>
            <a:endParaRPr lang="en-US" b="1" dirty="0"/>
          </a:p>
          <a:p>
            <a:r>
              <a:rPr lang="en-US" b="1" dirty="0"/>
              <a:t>Le </a:t>
            </a:r>
            <a:r>
              <a:rPr lang="en-US" b="1" dirty="0" err="1"/>
              <a:t>onde</a:t>
            </a:r>
            <a:r>
              <a:rPr lang="en-US" b="1" dirty="0"/>
              <a:t> </a:t>
            </a:r>
            <a:r>
              <a:rPr lang="en-US" b="1" dirty="0" err="1"/>
              <a:t>elettromagnetiche</a:t>
            </a:r>
            <a:r>
              <a:rPr lang="en-US" b="1" dirty="0"/>
              <a:t> e la </a:t>
            </a:r>
            <a:r>
              <a:rPr lang="en-US" b="1" dirty="0" err="1"/>
              <a:t>luce</a:t>
            </a:r>
            <a:endParaRPr lang="en-US" b="1" dirty="0"/>
          </a:p>
          <a:p>
            <a:r>
              <a:rPr lang="en-US" b="1" dirty="0" err="1"/>
              <a:t>Diffrazione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luce</a:t>
            </a:r>
            <a:endParaRPr lang="en-US" b="1" dirty="0"/>
          </a:p>
          <a:p>
            <a:r>
              <a:rPr lang="en-US" b="1" dirty="0" err="1"/>
              <a:t>Rifrazione</a:t>
            </a:r>
            <a:r>
              <a:rPr lang="en-US" b="1" dirty="0"/>
              <a:t>, </a:t>
            </a:r>
            <a:r>
              <a:rPr lang="en-US" b="1" dirty="0" err="1"/>
              <a:t>prismi</a:t>
            </a:r>
            <a:r>
              <a:rPr lang="en-US" b="1" dirty="0"/>
              <a:t> e </a:t>
            </a:r>
            <a:r>
              <a:rPr lang="en-US" b="1" dirty="0" err="1"/>
              <a:t>lenti</a:t>
            </a:r>
            <a:endParaRPr lang="en-US" b="1" dirty="0"/>
          </a:p>
          <a:p>
            <a:r>
              <a:rPr lang="en-US" b="1" dirty="0" err="1"/>
              <a:t>Polarizzazione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luce</a:t>
            </a:r>
            <a:endParaRPr lang="en-US" b="1" dirty="0"/>
          </a:p>
          <a:p>
            <a:r>
              <a:rPr lang="en-US" b="1" dirty="0"/>
              <a:t>Il laser</a:t>
            </a:r>
          </a:p>
          <a:p>
            <a:r>
              <a:rPr lang="en-US" b="1" dirty="0" err="1"/>
              <a:t>Strumentazione</a:t>
            </a:r>
            <a:r>
              <a:rPr lang="en-US" b="1" dirty="0"/>
              <a:t> </a:t>
            </a:r>
            <a:r>
              <a:rPr lang="en-US" b="1" dirty="0" err="1"/>
              <a:t>ottica</a:t>
            </a:r>
            <a:r>
              <a:rPr lang="en-US" b="1" dirty="0"/>
              <a:t> in </a:t>
            </a:r>
            <a:r>
              <a:rPr lang="en-US" b="1" dirty="0" err="1"/>
              <a:t>medicina</a:t>
            </a:r>
            <a:endParaRPr lang="en-US" b="1" dirty="0"/>
          </a:p>
          <a:p>
            <a:r>
              <a:rPr lang="en-US" b="1" dirty="0" err="1"/>
              <a:t>L’occhio</a:t>
            </a:r>
            <a:r>
              <a:rPr lang="en-US" b="1" dirty="0"/>
              <a:t> e la </a:t>
            </a:r>
            <a:r>
              <a:rPr lang="en-US" b="1" dirty="0" err="1"/>
              <a:t>funzione</a:t>
            </a:r>
            <a:r>
              <a:rPr lang="en-US" b="1" dirty="0"/>
              <a:t> </a:t>
            </a:r>
            <a:r>
              <a:rPr lang="en-US" b="1" dirty="0" err="1"/>
              <a:t>visiva</a:t>
            </a:r>
            <a:endParaRPr lang="en-US" b="1" dirty="0"/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997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prisma e la dispersione della luce</a:t>
            </a:r>
          </a:p>
        </p:txBody>
      </p:sp>
      <p:pic>
        <p:nvPicPr>
          <p:cNvPr id="4" name="Segnaposto contenuto 3" descr="1806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r="2041" b="27762"/>
          <a:stretch/>
        </p:blipFill>
        <p:spPr>
          <a:xfrm>
            <a:off x="1414833" y="1853248"/>
            <a:ext cx="9304292" cy="2731452"/>
          </a:xfrm>
        </p:spPr>
      </p:pic>
      <p:sp>
        <p:nvSpPr>
          <p:cNvPr id="3" name="CasellaDiTesto 2"/>
          <p:cNvSpPr txBox="1"/>
          <p:nvPr/>
        </p:nvSpPr>
        <p:spPr>
          <a:xfrm>
            <a:off x="914400" y="5003800"/>
            <a:ext cx="10198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Definiamo indice di rifrazione relativo (ai due mezzi aria e vetro)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86198"/>
              </p:ext>
            </p:extLst>
          </p:nvPr>
        </p:nvGraphicFramePr>
        <p:xfrm>
          <a:off x="5327649" y="5553430"/>
          <a:ext cx="1473403" cy="92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4" imgW="685800" imgH="431640" progId="Equation.DSMT4">
                  <p:embed/>
                </p:oleObj>
              </mc:Choice>
              <mc:Fallback>
                <p:oleObj name="Equation" r:id="rId4" imgW="68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49" y="5553430"/>
                        <a:ext cx="1473403" cy="927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21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1807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>
          <a:xfrm>
            <a:off x="1776414" y="1414465"/>
            <a:ext cx="4357686" cy="5195318"/>
          </a:xfrm>
        </p:spPr>
      </p:pic>
      <p:sp>
        <p:nvSpPr>
          <p:cNvPr id="2" name="CasellaDiTesto 1"/>
          <p:cNvSpPr txBox="1"/>
          <p:nvPr/>
        </p:nvSpPr>
        <p:spPr>
          <a:xfrm>
            <a:off x="355600" y="469900"/>
            <a:ext cx="1023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L’indice di rifrazione dipende dalla frequenza della luce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713682" y="19685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Ciò</a:t>
            </a:r>
            <a:r>
              <a:rPr lang="en-US" sz="2400" b="1" dirty="0"/>
              <a:t> causa la dispersion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luce</a:t>
            </a:r>
            <a:r>
              <a:rPr lang="en-US" sz="2400" b="1" dirty="0"/>
              <a:t>.</a:t>
            </a:r>
          </a:p>
          <a:p>
            <a:endParaRPr lang="it-IT" sz="2400" b="1" dirty="0"/>
          </a:p>
          <a:p>
            <a:endParaRPr lang="it-IT" sz="2400" b="1" dirty="0"/>
          </a:p>
          <a:p>
            <a:r>
              <a:rPr lang="it-IT" sz="2400" b="1" dirty="0"/>
              <a:t>Ciò dimostra che la luce «bianca» del sole è formata da tutti i colori dell’iride.</a:t>
            </a:r>
          </a:p>
        </p:txBody>
      </p:sp>
    </p:spTree>
    <p:extLst>
      <p:ext uri="{BB962C8B-B14F-4D97-AF65-F5344CB8AC3E}">
        <p14:creationId xmlns:p14="http://schemas.microsoft.com/office/powerpoint/2010/main" val="78776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1808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1"/>
          <a:stretch/>
        </p:blipFill>
        <p:spPr>
          <a:xfrm>
            <a:off x="562259" y="1866900"/>
            <a:ext cx="11233831" cy="4152901"/>
          </a:xfrm>
        </p:spPr>
      </p:pic>
      <p:sp>
        <p:nvSpPr>
          <p:cNvPr id="2" name="CasellaDiTesto 1"/>
          <p:cNvSpPr txBox="1"/>
          <p:nvPr/>
        </p:nvSpPr>
        <p:spPr>
          <a:xfrm>
            <a:off x="596900" y="304800"/>
            <a:ext cx="951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L’arcobaleno</a:t>
            </a:r>
          </a:p>
        </p:txBody>
      </p:sp>
    </p:spTree>
    <p:extLst>
      <p:ext uri="{BB962C8B-B14F-4D97-AF65-F5344CB8AC3E}">
        <p14:creationId xmlns:p14="http://schemas.microsoft.com/office/powerpoint/2010/main" val="426867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egnaposto contenuto 3" descr="tab18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214" y="677864"/>
            <a:ext cx="6008687" cy="5394325"/>
          </a:xfrm>
        </p:spPr>
      </p:pic>
    </p:spTree>
    <p:extLst>
      <p:ext uri="{BB962C8B-B14F-4D97-AF65-F5344CB8AC3E}">
        <p14:creationId xmlns:p14="http://schemas.microsoft.com/office/powerpoint/2010/main" val="274615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egnaposto contenuto 3" descr="tab18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2213" y="1022350"/>
            <a:ext cx="7277100" cy="4705350"/>
          </a:xfrm>
        </p:spPr>
      </p:pic>
    </p:spTree>
    <p:extLst>
      <p:ext uri="{BB962C8B-B14F-4D97-AF65-F5344CB8AC3E}">
        <p14:creationId xmlns:p14="http://schemas.microsoft.com/office/powerpoint/2010/main" val="420693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it-IT" b="1" dirty="0"/>
              <a:t>Polarizzazione delle onde trasversali</a:t>
            </a:r>
          </a:p>
        </p:txBody>
      </p:sp>
      <p:pic>
        <p:nvPicPr>
          <p:cNvPr id="4" name="Segnaposto contenuto 3" descr="1218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27" y="1719800"/>
            <a:ext cx="9319473" cy="4528600"/>
          </a:xfrm>
        </p:spPr>
      </p:pic>
    </p:spTree>
    <p:extLst>
      <p:ext uri="{BB962C8B-B14F-4D97-AF65-F5344CB8AC3E}">
        <p14:creationId xmlns:p14="http://schemas.microsoft.com/office/powerpoint/2010/main" val="195042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3" descr="1811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-2916" r="-162" b="23427"/>
          <a:stretch/>
        </p:blipFill>
        <p:spPr>
          <a:xfrm>
            <a:off x="1511300" y="1766889"/>
            <a:ext cx="9556889" cy="4665643"/>
          </a:xfrm>
        </p:spPr>
      </p:pic>
      <p:sp>
        <p:nvSpPr>
          <p:cNvPr id="2" name="CasellaDiTesto 1"/>
          <p:cNvSpPr txBox="1"/>
          <p:nvPr/>
        </p:nvSpPr>
        <p:spPr>
          <a:xfrm>
            <a:off x="825500" y="355600"/>
            <a:ext cx="889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I polaroidi</a:t>
            </a:r>
          </a:p>
        </p:txBody>
      </p:sp>
    </p:spTree>
    <p:extLst>
      <p:ext uri="{BB962C8B-B14F-4D97-AF65-F5344CB8AC3E}">
        <p14:creationId xmlns:p14="http://schemas.microsoft.com/office/powerpoint/2010/main" val="680380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181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664" y="677864"/>
            <a:ext cx="6935787" cy="5394325"/>
          </a:xfrm>
        </p:spPr>
      </p:pic>
    </p:spTree>
    <p:extLst>
      <p:ext uri="{BB962C8B-B14F-4D97-AF65-F5344CB8AC3E}">
        <p14:creationId xmlns:p14="http://schemas.microsoft.com/office/powerpoint/2010/main" val="119963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laser e la luce coerente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12800" y="1689100"/>
            <a:ext cx="10439400" cy="471170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La luce visibile viene prodotta in genere da atomi eccitati, per esempio a causa </a:t>
            </a:r>
            <a:r>
              <a:rPr lang="it-IT" b="1" dirty="0" err="1"/>
              <a:t>degliurti</a:t>
            </a:r>
            <a:r>
              <a:rPr lang="it-IT" b="1" dirty="0"/>
              <a:t> ad alta energia dovuti alla temperatura. </a:t>
            </a:r>
          </a:p>
          <a:p>
            <a:pPr marL="0" indent="0">
              <a:buNone/>
            </a:pPr>
            <a:r>
              <a:rPr lang="it-IT" b="1" dirty="0"/>
              <a:t>E’ questo il caso della luce solare o quella emessa da un materiale riscaldato ad alta temperatura.</a:t>
            </a:r>
          </a:p>
          <a:p>
            <a:pPr marL="0" indent="0">
              <a:buNone/>
            </a:pPr>
            <a:r>
              <a:rPr lang="it-IT" b="1" dirty="0"/>
              <a:t>Le onde elettromagnetiche prodotte in questo modo sono emesse in modo casuale (con fasi casuali) ovvero in modo incoerente.</a:t>
            </a:r>
          </a:p>
          <a:p>
            <a:pPr marL="0" indent="0">
              <a:buNone/>
            </a:pPr>
            <a:r>
              <a:rPr lang="it-IT" b="1" dirty="0"/>
              <a:t>Ci sono però dei meccanismi di emissione che producono luce coerente: è questo il caso del </a:t>
            </a:r>
            <a:r>
              <a:rPr lang="it-IT" b="1" dirty="0">
                <a:solidFill>
                  <a:srgbClr val="FFFF00"/>
                </a:solidFill>
              </a:rPr>
              <a:t>laser</a:t>
            </a:r>
            <a:r>
              <a:rPr lang="it-IT" b="1" dirty="0"/>
              <a:t> (Light </a:t>
            </a:r>
            <a:r>
              <a:rPr lang="it-IT" b="1" dirty="0" err="1"/>
              <a:t>Amplification</a:t>
            </a:r>
            <a:r>
              <a:rPr lang="it-IT" b="1" dirty="0"/>
              <a:t> by </a:t>
            </a:r>
            <a:r>
              <a:rPr lang="it-IT" b="1" dirty="0" err="1"/>
              <a:t>Stimulated</a:t>
            </a:r>
            <a:r>
              <a:rPr lang="it-IT" b="1" dirty="0"/>
              <a:t> </a:t>
            </a:r>
            <a:r>
              <a:rPr lang="it-IT" b="1" dirty="0" err="1"/>
              <a:t>Emission</a:t>
            </a:r>
            <a:r>
              <a:rPr lang="it-IT" b="1" dirty="0"/>
              <a:t> of </a:t>
            </a:r>
            <a:r>
              <a:rPr lang="it-IT" b="1" dirty="0" err="1"/>
              <a:t>Radiation</a:t>
            </a:r>
            <a:r>
              <a:rPr lang="it-IT" b="1" dirty="0"/>
              <a:t>) che produce stretti fasci di luce coerente (cioè ordinata) polarizzata e ad una unica frequenza (colore).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24724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diottro</a:t>
            </a:r>
          </a:p>
        </p:txBody>
      </p:sp>
      <p:pic>
        <p:nvPicPr>
          <p:cNvPr id="4" name="Segnaposto contenuto 3" descr="181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3313" y="1853248"/>
            <a:ext cx="9936660" cy="4178445"/>
          </a:xfrm>
        </p:spPr>
      </p:pic>
    </p:spTree>
    <p:extLst>
      <p:ext uri="{BB962C8B-B14F-4D97-AF65-F5344CB8AC3E}">
        <p14:creationId xmlns:p14="http://schemas.microsoft.com/office/powerpoint/2010/main" val="401183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54000"/>
            <a:ext cx="9404723" cy="1143000"/>
          </a:xfrm>
        </p:spPr>
        <p:txBody>
          <a:bodyPr/>
          <a:lstStyle/>
          <a:p>
            <a:r>
              <a:rPr lang="it-IT" b="1" dirty="0"/>
              <a:t>Il campo magnetico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64" y="3127895"/>
            <a:ext cx="3597339" cy="3355728"/>
          </a:xfrm>
        </p:spPr>
      </p:pic>
      <p:sp>
        <p:nvSpPr>
          <p:cNvPr id="5" name="CasellaDiTesto 4"/>
          <p:cNvSpPr txBox="1"/>
          <p:nvPr/>
        </p:nvSpPr>
        <p:spPr>
          <a:xfrm>
            <a:off x="273749" y="1226378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L’esistenza di magneti (o calamite) è nota sin dall’antichità.</a:t>
            </a:r>
          </a:p>
          <a:p>
            <a:endParaRPr lang="it-IT" b="1" dirty="0"/>
          </a:p>
          <a:p>
            <a:r>
              <a:rPr lang="it-IT" b="1" dirty="0"/>
              <a:t>Una sbarretta magnetica è simile per alcuni aspetti a un dipolo elettrico: le due estremità, dette polo nord e sud, hanno caratteristiche differenti.</a:t>
            </a:r>
          </a:p>
          <a:p>
            <a:endParaRPr lang="it-IT" b="1" dirty="0"/>
          </a:p>
          <a:p>
            <a:r>
              <a:rPr lang="it-IT" b="1" dirty="0"/>
              <a:t>Se abbiamo due magneti, i due poli omologhi si respingono e i due poli contrari si attraggono (come accade per i dipoli elettrici).</a:t>
            </a:r>
          </a:p>
          <a:p>
            <a:endParaRPr lang="it-IT" b="1" dirty="0"/>
          </a:p>
          <a:p>
            <a:r>
              <a:rPr lang="it-IT" b="1" dirty="0"/>
              <a:t>Entrambi i poli attirano alcuni materiali come per esempio il ferro.</a:t>
            </a:r>
          </a:p>
          <a:p>
            <a:endParaRPr lang="it-IT" b="1" dirty="0"/>
          </a:p>
          <a:p>
            <a:r>
              <a:rPr lang="it-IT" b="1" dirty="0"/>
              <a:t>Se poniamo della limatura di ferro vicino ad un magnete, i singoli granelli di ferro si magnetizzano, diventando a loro volta </a:t>
            </a:r>
            <a:r>
              <a:rPr lang="it-IT" b="1" dirty="0" err="1"/>
              <a:t>magnetini</a:t>
            </a:r>
            <a:r>
              <a:rPr lang="it-IT" b="1" dirty="0"/>
              <a:t> che si dispongono secondo le linee di forza del campo magnetico.</a:t>
            </a:r>
          </a:p>
          <a:p>
            <a:endParaRPr lang="it-IT" b="1" dirty="0"/>
          </a:p>
          <a:p>
            <a:r>
              <a:rPr lang="it-IT" b="1" dirty="0"/>
              <a:t>Se si divide a metà un magnete, non separiamo i due poli, ma creiamo due magneti più piccoli.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42" y="393859"/>
            <a:ext cx="2819048" cy="253968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4635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181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" b="22191"/>
          <a:stretch/>
        </p:blipFill>
        <p:spPr>
          <a:xfrm>
            <a:off x="333059" y="1562099"/>
            <a:ext cx="11608655" cy="4114801"/>
          </a:xfrm>
        </p:spPr>
      </p:pic>
    </p:spTree>
    <p:extLst>
      <p:ext uri="{BB962C8B-B14F-4D97-AF65-F5344CB8AC3E}">
        <p14:creationId xmlns:p14="http://schemas.microsoft.com/office/powerpoint/2010/main" val="345261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611" y="18777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Lenti</a:t>
            </a:r>
          </a:p>
        </p:txBody>
      </p:sp>
      <p:pic>
        <p:nvPicPr>
          <p:cNvPr id="4" name="Segnaposto contenuto 3" descr="1817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3"/>
          <a:stretch/>
        </p:blipFill>
        <p:spPr>
          <a:xfrm>
            <a:off x="3746500" y="957216"/>
            <a:ext cx="3721100" cy="5641339"/>
          </a:xfrm>
        </p:spPr>
      </p:pic>
    </p:spTree>
    <p:extLst>
      <p:ext uri="{BB962C8B-B14F-4D97-AF65-F5344CB8AC3E}">
        <p14:creationId xmlns:p14="http://schemas.microsoft.com/office/powerpoint/2010/main" val="1685184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181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555750"/>
            <a:ext cx="8240713" cy="3638550"/>
          </a:xfrm>
        </p:spPr>
      </p:pic>
    </p:spTree>
    <p:extLst>
      <p:ext uri="{BB962C8B-B14F-4D97-AF65-F5344CB8AC3E}">
        <p14:creationId xmlns:p14="http://schemas.microsoft.com/office/powerpoint/2010/main" val="3556961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3" descr="181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7364" y="765175"/>
            <a:ext cx="3609975" cy="5219700"/>
          </a:xfrm>
        </p:spPr>
      </p:pic>
    </p:spTree>
    <p:extLst>
      <p:ext uri="{BB962C8B-B14F-4D97-AF65-F5344CB8AC3E}">
        <p14:creationId xmlns:p14="http://schemas.microsoft.com/office/powerpoint/2010/main" val="678401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3" descr="182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7389" y="677864"/>
            <a:ext cx="3208337" cy="5394325"/>
          </a:xfrm>
        </p:spPr>
      </p:pic>
    </p:spTree>
    <p:extLst>
      <p:ext uri="{BB962C8B-B14F-4D97-AF65-F5344CB8AC3E}">
        <p14:creationId xmlns:p14="http://schemas.microsoft.com/office/powerpoint/2010/main" val="313525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182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839" y="774700"/>
            <a:ext cx="3629025" cy="5200650"/>
          </a:xfrm>
        </p:spPr>
      </p:pic>
    </p:spTree>
    <p:extLst>
      <p:ext uri="{BB962C8B-B14F-4D97-AF65-F5344CB8AC3E}">
        <p14:creationId xmlns:p14="http://schemas.microsoft.com/office/powerpoint/2010/main" val="1844368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3" descr="182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193800"/>
            <a:ext cx="8240713" cy="4362450"/>
          </a:xfrm>
        </p:spPr>
      </p:pic>
    </p:spTree>
    <p:extLst>
      <p:ext uri="{BB962C8B-B14F-4D97-AF65-F5344CB8AC3E}">
        <p14:creationId xmlns:p14="http://schemas.microsoft.com/office/powerpoint/2010/main" val="955723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egnaposto contenuto 3" descr="182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027" y="159736"/>
            <a:ext cx="6120673" cy="6571264"/>
          </a:xfrm>
        </p:spPr>
      </p:pic>
    </p:spTree>
    <p:extLst>
      <p:ext uri="{BB962C8B-B14F-4D97-AF65-F5344CB8AC3E}">
        <p14:creationId xmlns:p14="http://schemas.microsoft.com/office/powerpoint/2010/main" val="2920193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3" descr="182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571625"/>
            <a:ext cx="8240713" cy="3606800"/>
          </a:xfrm>
        </p:spPr>
      </p:pic>
    </p:spTree>
    <p:extLst>
      <p:ext uri="{BB962C8B-B14F-4D97-AF65-F5344CB8AC3E}">
        <p14:creationId xmlns:p14="http://schemas.microsoft.com/office/powerpoint/2010/main" val="2210828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egnaposto contenuto 3" descr="tab180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9964" y="708025"/>
            <a:ext cx="7724775" cy="5334000"/>
          </a:xfrm>
        </p:spPr>
      </p:pic>
    </p:spTree>
    <p:extLst>
      <p:ext uri="{BB962C8B-B14F-4D97-AF65-F5344CB8AC3E}">
        <p14:creationId xmlns:p14="http://schemas.microsoft.com/office/powerpoint/2010/main" val="75129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campo magnetico terrestre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01" y="1972517"/>
            <a:ext cx="4902416" cy="4195762"/>
          </a:xfrm>
        </p:spPr>
      </p:pic>
      <p:sp>
        <p:nvSpPr>
          <p:cNvPr id="5" name="CasellaDiTesto 4"/>
          <p:cNvSpPr txBox="1"/>
          <p:nvPr/>
        </p:nvSpPr>
        <p:spPr>
          <a:xfrm>
            <a:off x="397565" y="1736035"/>
            <a:ext cx="62550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lasciamo libero di ruotare intorno ad un asse verticale un ago magnetizzato, una delle due estremità si dispone quasi esattamente nella direzione del polo nord geografico. </a:t>
            </a:r>
            <a:r>
              <a:rPr lang="it-IT" b="1" dirty="0" err="1"/>
              <a:t>Realiziamo</a:t>
            </a:r>
            <a:r>
              <a:rPr lang="it-IT" b="1" dirty="0"/>
              <a:t> così una bussola magnetica.</a:t>
            </a:r>
          </a:p>
          <a:p>
            <a:endParaRPr lang="it-IT" b="1" dirty="0"/>
          </a:p>
          <a:p>
            <a:r>
              <a:rPr lang="it-IT" b="1" dirty="0"/>
              <a:t>Per spiegare questo fenomeno dobbiamo ipotizzare che la Terra sia un grande magnete. I due poli di questo magnete non corrispondono esattamente con i poli geografici. Attualmente il polo nord geomagnetico si trova sulla costa nord occidentale della Groenlandia.</a:t>
            </a:r>
          </a:p>
          <a:p>
            <a:endParaRPr lang="it-IT" b="1" dirty="0"/>
          </a:p>
          <a:p>
            <a:r>
              <a:rPr lang="it-IT" b="1" dirty="0"/>
              <a:t>Il polo nord geomagnetico è in effetti un polo sud magnetico, e analogamente per quello sud.</a:t>
            </a:r>
          </a:p>
        </p:txBody>
      </p:sp>
    </p:spTree>
    <p:extLst>
      <p:ext uri="{BB962C8B-B14F-4D97-AF65-F5344CB8AC3E}">
        <p14:creationId xmlns:p14="http://schemas.microsoft.com/office/powerpoint/2010/main" val="967450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strumentazione ottica in Medicina e la funzione visiva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158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11" y="98185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Il polarimetro</a:t>
            </a:r>
          </a:p>
        </p:txBody>
      </p:sp>
      <p:pic>
        <p:nvPicPr>
          <p:cNvPr id="4" name="Segnaposto contenuto 3" descr="190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7"/>
          <a:stretch/>
        </p:blipFill>
        <p:spPr>
          <a:xfrm>
            <a:off x="138114" y="4420045"/>
            <a:ext cx="6059486" cy="2235200"/>
          </a:xfrm>
        </p:spPr>
      </p:pic>
      <p:pic>
        <p:nvPicPr>
          <p:cNvPr id="5" name="Segnaposto contenuto 3" descr="1903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r="6034" b="26219"/>
          <a:stretch/>
        </p:blipFill>
        <p:spPr>
          <a:xfrm>
            <a:off x="6323066" y="4462626"/>
            <a:ext cx="5767334" cy="2192619"/>
          </a:xfrm>
          <a:prstGeom prst="rect">
            <a:avLst/>
          </a:prstGeom>
        </p:spPr>
      </p:pic>
      <p:pic>
        <p:nvPicPr>
          <p:cNvPr id="6" name="Segnaposto contenuto 3" descr="190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9"/>
          <a:stretch/>
        </p:blipFill>
        <p:spPr>
          <a:xfrm>
            <a:off x="8022495" y="720485"/>
            <a:ext cx="3484870" cy="348321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8000" y="1226344"/>
            <a:ext cx="650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Alcune </a:t>
            </a:r>
            <a:r>
              <a:rPr lang="it-IT" b="1" dirty="0" err="1"/>
              <a:t>sostaze</a:t>
            </a:r>
            <a:r>
              <a:rPr lang="it-IT" b="1" dirty="0"/>
              <a:t> (cristalli, ma anche soluzioni) hanno il potere di cambiare l’angolo di polarizzazione della luce polarizzata che l’attraversa.</a:t>
            </a:r>
          </a:p>
          <a:p>
            <a:endParaRPr lang="it-IT" b="1" dirty="0"/>
          </a:p>
          <a:p>
            <a:r>
              <a:rPr lang="it-IT" b="1" dirty="0"/>
              <a:t>Su questo principio si base il polarimetro che può essere utilizzato per analizzare questo tipo di sostanze.</a:t>
            </a:r>
          </a:p>
        </p:txBody>
      </p:sp>
    </p:spTree>
    <p:extLst>
      <p:ext uri="{BB962C8B-B14F-4D97-AF65-F5344CB8AC3E}">
        <p14:creationId xmlns:p14="http://schemas.microsoft.com/office/powerpoint/2010/main" val="3707962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egnaposto contenuto 3" descr="tab19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93" y="1036639"/>
            <a:ext cx="9069307" cy="5524851"/>
          </a:xfrm>
        </p:spPr>
      </p:pic>
    </p:spTree>
    <p:extLst>
      <p:ext uri="{BB962C8B-B14F-4D97-AF65-F5344CB8AC3E}">
        <p14:creationId xmlns:p14="http://schemas.microsoft.com/office/powerpoint/2010/main" val="958667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42863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Spettrofotometro</a:t>
            </a:r>
          </a:p>
        </p:txBody>
      </p:sp>
      <p:pic>
        <p:nvPicPr>
          <p:cNvPr id="4" name="Segnaposto contenuto 3" descr="190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63" y="1281516"/>
            <a:ext cx="7635837" cy="3620684"/>
          </a:xfrm>
        </p:spPr>
      </p:pic>
      <p:pic>
        <p:nvPicPr>
          <p:cNvPr id="5" name="Segnaposto contenuto 3" descr="19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1" y="2691669"/>
            <a:ext cx="6896100" cy="414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1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microscopio</a:t>
            </a:r>
          </a:p>
        </p:txBody>
      </p:sp>
      <p:pic>
        <p:nvPicPr>
          <p:cNvPr id="4" name="Segnaposto contenuto 3" descr="1908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5"/>
          <a:stretch/>
        </p:blipFill>
        <p:spPr>
          <a:xfrm>
            <a:off x="1334058" y="1982320"/>
            <a:ext cx="9270442" cy="3580280"/>
          </a:xfrm>
        </p:spPr>
      </p:pic>
    </p:spTree>
    <p:extLst>
      <p:ext uri="{BB962C8B-B14F-4D97-AF65-F5344CB8AC3E}">
        <p14:creationId xmlns:p14="http://schemas.microsoft.com/office/powerpoint/2010/main" val="1134420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19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0176" y="677864"/>
            <a:ext cx="6862763" cy="5394325"/>
          </a:xfrm>
        </p:spPr>
      </p:pic>
    </p:spTree>
    <p:extLst>
      <p:ext uri="{BB962C8B-B14F-4D97-AF65-F5344CB8AC3E}">
        <p14:creationId xmlns:p14="http://schemas.microsoft.com/office/powerpoint/2010/main" val="3366363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Le fibre ottiche</a:t>
            </a:r>
          </a:p>
        </p:txBody>
      </p:sp>
      <p:pic>
        <p:nvPicPr>
          <p:cNvPr id="4" name="Segnaposto contenuto 3" descr="191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9"/>
          <a:stretch/>
        </p:blipFill>
        <p:spPr>
          <a:xfrm>
            <a:off x="6591300" y="1577371"/>
            <a:ext cx="3086100" cy="5037609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488471"/>
            <a:ext cx="3096375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71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1912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6"/>
          <a:stretch/>
        </p:blipFill>
        <p:spPr>
          <a:xfrm>
            <a:off x="1590676" y="1579564"/>
            <a:ext cx="9172952" cy="4833936"/>
          </a:xfrm>
        </p:spPr>
      </p:pic>
      <p:sp>
        <p:nvSpPr>
          <p:cNvPr id="2" name="CasellaDiTesto 1"/>
          <p:cNvSpPr txBox="1"/>
          <p:nvPr/>
        </p:nvSpPr>
        <p:spPr>
          <a:xfrm>
            <a:off x="1460500" y="254000"/>
            <a:ext cx="831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Endoscopio</a:t>
            </a:r>
          </a:p>
        </p:txBody>
      </p:sp>
    </p:spTree>
    <p:extLst>
      <p:ext uri="{BB962C8B-B14F-4D97-AF65-F5344CB8AC3E}">
        <p14:creationId xmlns:p14="http://schemas.microsoft.com/office/powerpoint/2010/main" val="3292507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249518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L’occhio umano</a:t>
            </a:r>
          </a:p>
        </p:txBody>
      </p:sp>
      <p:pic>
        <p:nvPicPr>
          <p:cNvPr id="4" name="Segnaposto contenuto 3" descr="191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1" y="1458351"/>
            <a:ext cx="10666746" cy="5183749"/>
          </a:xfrm>
        </p:spPr>
      </p:pic>
    </p:spTree>
    <p:extLst>
      <p:ext uri="{BB962C8B-B14F-4D97-AF65-F5344CB8AC3E}">
        <p14:creationId xmlns:p14="http://schemas.microsoft.com/office/powerpoint/2010/main" val="3617524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191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6"/>
          <a:stretch/>
        </p:blipFill>
        <p:spPr>
          <a:xfrm>
            <a:off x="5889626" y="1439864"/>
            <a:ext cx="4902698" cy="5253035"/>
          </a:xfrm>
        </p:spPr>
      </p:pic>
      <p:sp>
        <p:nvSpPr>
          <p:cNvPr id="2" name="CasellaDiTesto 1"/>
          <p:cNvSpPr txBox="1"/>
          <p:nvPr/>
        </p:nvSpPr>
        <p:spPr>
          <a:xfrm>
            <a:off x="889000" y="241300"/>
            <a:ext cx="844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Potere risolutivo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2600" y="2222500"/>
            <a:ext cx="491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Grossolanamente: il numero di pixel</a:t>
            </a:r>
          </a:p>
        </p:txBody>
      </p:sp>
    </p:spTree>
    <p:extLst>
      <p:ext uri="{BB962C8B-B14F-4D97-AF65-F5344CB8AC3E}">
        <p14:creationId xmlns:p14="http://schemas.microsoft.com/office/powerpoint/2010/main" val="33667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egnaposto contenuto 3" descr="1701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1"/>
          <a:stretch/>
        </p:blipFill>
        <p:spPr>
          <a:xfrm>
            <a:off x="7989824" y="306614"/>
            <a:ext cx="3831115" cy="6080934"/>
          </a:xfrm>
        </p:spPr>
      </p:pic>
      <p:sp>
        <p:nvSpPr>
          <p:cNvPr id="3" name="CasellaDiTesto 2"/>
          <p:cNvSpPr txBox="1"/>
          <p:nvPr/>
        </p:nvSpPr>
        <p:spPr>
          <a:xfrm>
            <a:off x="304800" y="240232"/>
            <a:ext cx="718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Forza tra due correnti elettriche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90330" y="1223422"/>
            <a:ext cx="69971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abbiamo due fili di lunghezza </a:t>
            </a:r>
            <a:r>
              <a:rPr lang="el-GR" b="1" dirty="0"/>
              <a:t>Δ</a:t>
            </a:r>
            <a:r>
              <a:rPr lang="it-IT" b="1" dirty="0"/>
              <a:t>l che conducono due correnti i</a:t>
            </a:r>
            <a:r>
              <a:rPr lang="it-IT" b="1" baseline="-25000" dirty="0"/>
              <a:t>1</a:t>
            </a:r>
            <a:r>
              <a:rPr lang="it-IT" b="1" dirty="0"/>
              <a:t> e i</a:t>
            </a:r>
            <a:r>
              <a:rPr lang="it-IT" b="1" baseline="-25000" dirty="0"/>
              <a:t>2</a:t>
            </a:r>
            <a:r>
              <a:rPr lang="it-IT" b="1" dirty="0"/>
              <a:t>, a distanza d, osserviamo tra di essi una forza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dove </a:t>
            </a:r>
            <a:r>
              <a:rPr lang="el-GR" b="1" dirty="0"/>
              <a:t>μ</a:t>
            </a:r>
            <a:r>
              <a:rPr lang="it-IT" b="1" dirty="0"/>
              <a:t> è una costante chiamata permeabilità magnetica del mezzo in cui si conduce l’esperimento. Nel vuoto si ha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Questa relazione è usata per definire operativamente l’ampere, unità di misura della corrente.</a:t>
            </a:r>
          </a:p>
          <a:p>
            <a:endParaRPr lang="it-IT" b="1" dirty="0"/>
          </a:p>
          <a:p>
            <a:r>
              <a:rPr lang="it-IT" b="1" dirty="0"/>
              <a:t>Questa forza è dovuta al fatto che il passaggio di corrente genera un campo magnetico e i due campi magnetici dei due fili interagiscono tra loro.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65757"/>
              </p:ext>
            </p:extLst>
          </p:nvPr>
        </p:nvGraphicFramePr>
        <p:xfrm>
          <a:off x="2451652" y="2024614"/>
          <a:ext cx="2587211" cy="94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1652" y="2024614"/>
                        <a:ext cx="2587211" cy="943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35882"/>
              </p:ext>
            </p:extLst>
          </p:nvPr>
        </p:nvGraphicFramePr>
        <p:xfrm>
          <a:off x="2252007" y="3985633"/>
          <a:ext cx="2786856" cy="73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6" imgW="1498320" imgH="393480" progId="Equation.DSMT4">
                  <p:embed/>
                </p:oleObj>
              </mc:Choice>
              <mc:Fallback>
                <p:oleObj name="Equation" r:id="rId6" imgW="1498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2007" y="3985633"/>
                        <a:ext cx="2786856" cy="732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770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191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1"/>
          <a:stretch/>
        </p:blipFill>
        <p:spPr>
          <a:xfrm>
            <a:off x="4238626" y="677865"/>
            <a:ext cx="3725863" cy="4008436"/>
          </a:xfrm>
        </p:spPr>
      </p:pic>
    </p:spTree>
    <p:extLst>
      <p:ext uri="{BB962C8B-B14F-4D97-AF65-F5344CB8AC3E}">
        <p14:creationId xmlns:p14="http://schemas.microsoft.com/office/powerpoint/2010/main" val="3297856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Miopia</a:t>
            </a:r>
          </a:p>
        </p:txBody>
      </p:sp>
      <p:pic>
        <p:nvPicPr>
          <p:cNvPr id="4" name="Segnaposto contenuto 3" descr="1917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5"/>
          <a:stretch/>
        </p:blipFill>
        <p:spPr>
          <a:xfrm>
            <a:off x="3784430" y="1853248"/>
            <a:ext cx="3556169" cy="4406378"/>
          </a:xfrm>
        </p:spPr>
      </p:pic>
    </p:spTree>
    <p:extLst>
      <p:ext uri="{BB962C8B-B14F-4D97-AF65-F5344CB8AC3E}">
        <p14:creationId xmlns:p14="http://schemas.microsoft.com/office/powerpoint/2010/main" val="1906291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Ipermetropia</a:t>
            </a:r>
          </a:p>
        </p:txBody>
      </p:sp>
      <p:pic>
        <p:nvPicPr>
          <p:cNvPr id="4" name="Segnaposto contenuto 3" descr="1919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6"/>
          <a:stretch/>
        </p:blipFill>
        <p:spPr>
          <a:xfrm>
            <a:off x="1437660" y="2052638"/>
            <a:ext cx="9005234" cy="3776662"/>
          </a:xfrm>
        </p:spPr>
      </p:pic>
    </p:spTree>
    <p:extLst>
      <p:ext uri="{BB962C8B-B14F-4D97-AF65-F5344CB8AC3E}">
        <p14:creationId xmlns:p14="http://schemas.microsoft.com/office/powerpoint/2010/main" val="1692041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224118"/>
            <a:ext cx="9404723" cy="1400530"/>
          </a:xfrm>
        </p:spPr>
        <p:txBody>
          <a:bodyPr/>
          <a:lstStyle/>
          <a:p>
            <a:pPr algn="ctr"/>
            <a:r>
              <a:rPr lang="it-IT" b="1" dirty="0"/>
              <a:t>Astigmatismo</a:t>
            </a:r>
          </a:p>
        </p:txBody>
      </p:sp>
      <p:pic>
        <p:nvPicPr>
          <p:cNvPr id="4" name="Segnaposto contenuto 3" descr="1918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3"/>
          <a:stretch/>
        </p:blipFill>
        <p:spPr>
          <a:xfrm>
            <a:off x="4330699" y="1435100"/>
            <a:ext cx="3004781" cy="5136082"/>
          </a:xfrm>
        </p:spPr>
      </p:pic>
    </p:spTree>
    <p:extLst>
      <p:ext uri="{BB962C8B-B14F-4D97-AF65-F5344CB8AC3E}">
        <p14:creationId xmlns:p14="http://schemas.microsoft.com/office/powerpoint/2010/main" val="1009873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3" descr="192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522" y="947739"/>
            <a:ext cx="9346277" cy="5505859"/>
          </a:xfrm>
        </p:spPr>
      </p:pic>
    </p:spTree>
    <p:extLst>
      <p:ext uri="{BB962C8B-B14F-4D97-AF65-F5344CB8AC3E}">
        <p14:creationId xmlns:p14="http://schemas.microsoft.com/office/powerpoint/2010/main" val="8129107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3" descr="1922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96"/>
          <a:stretch/>
        </p:blipFill>
        <p:spPr>
          <a:xfrm>
            <a:off x="1907362" y="1725614"/>
            <a:ext cx="8578076" cy="4319585"/>
          </a:xfrm>
        </p:spPr>
      </p:pic>
    </p:spTree>
    <p:extLst>
      <p:ext uri="{BB962C8B-B14F-4D97-AF65-F5344CB8AC3E}">
        <p14:creationId xmlns:p14="http://schemas.microsoft.com/office/powerpoint/2010/main" val="986844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egnaposto contenuto 3" descr="192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1" y="677864"/>
            <a:ext cx="6221413" cy="5394325"/>
          </a:xfrm>
        </p:spPr>
      </p:pic>
    </p:spTree>
    <p:extLst>
      <p:ext uri="{BB962C8B-B14F-4D97-AF65-F5344CB8AC3E}">
        <p14:creationId xmlns:p14="http://schemas.microsoft.com/office/powerpoint/2010/main" val="1108118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egnaposto contenuto 3" descr="1928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8"/>
          <a:stretch/>
        </p:blipFill>
        <p:spPr>
          <a:xfrm>
            <a:off x="2575423" y="1504949"/>
            <a:ext cx="7127377" cy="4081489"/>
          </a:xfrm>
        </p:spPr>
      </p:pic>
    </p:spTree>
    <p:extLst>
      <p:ext uri="{BB962C8B-B14F-4D97-AF65-F5344CB8AC3E}">
        <p14:creationId xmlns:p14="http://schemas.microsoft.com/office/powerpoint/2010/main" val="4007392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egnaposto contenuto 3" descr="1930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364" y="677864"/>
            <a:ext cx="3354387" cy="5394325"/>
          </a:xfrm>
        </p:spPr>
      </p:pic>
    </p:spTree>
    <p:extLst>
      <p:ext uri="{BB962C8B-B14F-4D97-AF65-F5344CB8AC3E}">
        <p14:creationId xmlns:p14="http://schemas.microsoft.com/office/powerpoint/2010/main" val="2953884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egnaposto contenuto 3" descr="193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752600"/>
            <a:ext cx="8240713" cy="3244850"/>
          </a:xfrm>
        </p:spPr>
      </p:pic>
    </p:spTree>
    <p:extLst>
      <p:ext uri="{BB962C8B-B14F-4D97-AF65-F5344CB8AC3E}">
        <p14:creationId xmlns:p14="http://schemas.microsoft.com/office/powerpoint/2010/main" val="247378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1702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2421" r="5443" b="19172"/>
          <a:stretch/>
        </p:blipFill>
        <p:spPr>
          <a:xfrm>
            <a:off x="7633251" y="1097915"/>
            <a:ext cx="3760544" cy="5528171"/>
          </a:xfrm>
        </p:spPr>
      </p:pic>
      <p:sp>
        <p:nvSpPr>
          <p:cNvPr id="2" name="CasellaDiTesto 1"/>
          <p:cNvSpPr txBox="1"/>
          <p:nvPr/>
        </p:nvSpPr>
        <p:spPr>
          <a:xfrm>
            <a:off x="291548" y="225287"/>
            <a:ext cx="1003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Campo magnetico generato da una corrente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0817" y="1097915"/>
            <a:ext cx="70766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figura mostra il campo magnetico </a:t>
            </a:r>
            <a:r>
              <a:rPr lang="it-IT" b="1" dirty="0">
                <a:solidFill>
                  <a:srgbClr val="FFFF00"/>
                </a:solidFill>
              </a:rPr>
              <a:t>B</a:t>
            </a:r>
            <a:r>
              <a:rPr lang="it-IT" b="1" dirty="0"/>
              <a:t> generato dal passaggio di una corrente i. </a:t>
            </a:r>
            <a:r>
              <a:rPr lang="it-IT" b="1" dirty="0">
                <a:solidFill>
                  <a:srgbClr val="FFFF00"/>
                </a:solidFill>
              </a:rPr>
              <a:t>B</a:t>
            </a:r>
            <a:r>
              <a:rPr lang="it-IT" b="1" dirty="0"/>
              <a:t> è ovviamente un vettore. Il suo valore scalare è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dove d è la distanza dal filo. Questa equazione è detta legge di Biot e </a:t>
            </a:r>
            <a:r>
              <a:rPr lang="it-IT" b="1" dirty="0" err="1"/>
              <a:t>Savart</a:t>
            </a:r>
            <a:r>
              <a:rPr lang="it-IT" b="1" dirty="0"/>
              <a:t>.</a:t>
            </a:r>
          </a:p>
          <a:p>
            <a:endParaRPr lang="it-IT" b="1" dirty="0"/>
          </a:p>
          <a:p>
            <a:r>
              <a:rPr lang="it-IT" b="1" dirty="0"/>
              <a:t>A differenza del campo elettrico o del campo gravitazionale, le linee di forza del campo magnetico sono sempre linee chiuse. E’ questo il motivo per cui non possiamo mai separare un polo magnetico dal suo opposto.</a:t>
            </a:r>
          </a:p>
          <a:p>
            <a:endParaRPr lang="it-IT" b="1" dirty="0"/>
          </a:p>
          <a:p>
            <a:r>
              <a:rPr lang="it-IT" b="1" dirty="0"/>
              <a:t>La </a:t>
            </a:r>
            <a:r>
              <a:rPr lang="el-GR" b="1" dirty="0"/>
              <a:t>μ</a:t>
            </a:r>
            <a:r>
              <a:rPr lang="it-IT" b="1" dirty="0"/>
              <a:t> può essere scomposta in </a:t>
            </a:r>
            <a:r>
              <a:rPr lang="el-GR" b="1" dirty="0"/>
              <a:t>μ</a:t>
            </a:r>
            <a:r>
              <a:rPr lang="it-IT" b="1" dirty="0"/>
              <a:t> = </a:t>
            </a:r>
            <a:r>
              <a:rPr lang="el-GR" b="1" dirty="0"/>
              <a:t>μ</a:t>
            </a:r>
            <a:r>
              <a:rPr lang="it-IT" b="1" baseline="-25000" dirty="0"/>
              <a:t>0</a:t>
            </a:r>
            <a:r>
              <a:rPr lang="el-GR" b="1" dirty="0"/>
              <a:t> μ</a:t>
            </a:r>
            <a:r>
              <a:rPr lang="it-IT" b="1" baseline="-25000" dirty="0"/>
              <a:t>r </a:t>
            </a:r>
            <a:r>
              <a:rPr lang="it-IT" b="1" dirty="0"/>
              <a:t>  dove </a:t>
            </a:r>
            <a:r>
              <a:rPr lang="el-GR" b="1" dirty="0"/>
              <a:t>μ</a:t>
            </a:r>
            <a:r>
              <a:rPr lang="it-IT" b="1" baseline="-25000" dirty="0"/>
              <a:t>r</a:t>
            </a:r>
            <a:r>
              <a:rPr lang="it-IT" b="1" dirty="0"/>
              <a:t>  è la permeabilità magnetica relativa. Essa può essere minore di 1 (sostanze diamagnetiche), maggiore di 1 (sostanze paramagnetiche) o molto maggiore di 1 (sostanze ferromagnetiche).</a:t>
            </a:r>
            <a:endParaRPr lang="it-IT" b="1" baseline="-250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06106"/>
              </p:ext>
            </p:extLst>
          </p:nvPr>
        </p:nvGraphicFramePr>
        <p:xfrm>
          <a:off x="2526531" y="1878840"/>
          <a:ext cx="1274909" cy="718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698400" imgH="393480" progId="Equation.DSMT4">
                  <p:embed/>
                </p:oleObj>
              </mc:Choice>
              <mc:Fallback>
                <p:oleObj name="Equation" r:id="rId4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6531" y="1878840"/>
                        <a:ext cx="1274909" cy="718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46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296" y="452718"/>
            <a:ext cx="10933043" cy="885752"/>
          </a:xfrm>
        </p:spPr>
        <p:txBody>
          <a:bodyPr/>
          <a:lstStyle/>
          <a:p>
            <a:r>
              <a:rPr lang="it-IT" sz="3200" b="1" dirty="0"/>
              <a:t>Interazione di una corrente con un campo magnetico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0087" y="1537252"/>
            <a:ext cx="10469217" cy="4711147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Se abbiamo un campo magnetico B e una corrente i (entrambi vettori) in un filo di lunghezza </a:t>
            </a:r>
            <a:r>
              <a:rPr lang="el-GR" b="1" dirty="0"/>
              <a:t>Δ</a:t>
            </a:r>
            <a:r>
              <a:rPr lang="it-IT" b="1" dirty="0"/>
              <a:t>l, si osserva una forza sul filo che porta la corrente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(</a:t>
            </a:r>
            <a:r>
              <a:rPr lang="it-IT" b="1" dirty="0">
                <a:solidFill>
                  <a:srgbClr val="FFFF00"/>
                </a:solidFill>
              </a:rPr>
              <a:t>legge di Laplace</a:t>
            </a:r>
            <a:r>
              <a:rPr lang="it-IT" b="1" dirty="0"/>
              <a:t>). L’operatore </a:t>
            </a:r>
            <a:r>
              <a:rPr lang="az-Cyrl-AZ" sz="2400" b="1" dirty="0"/>
              <a:t>Л</a:t>
            </a:r>
            <a:r>
              <a:rPr lang="it-IT" b="1" dirty="0"/>
              <a:t> indica il prodotto vettoriale.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Analogamente, su una particella carica di carica q, che si muove a velocità </a:t>
            </a:r>
            <a:r>
              <a:rPr lang="it-IT" b="1" dirty="0">
                <a:solidFill>
                  <a:srgbClr val="FFFF00"/>
                </a:solidFill>
              </a:rPr>
              <a:t>v</a:t>
            </a:r>
            <a:r>
              <a:rPr lang="it-IT" b="1" dirty="0"/>
              <a:t> osserviamo una forza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che viene chiamata </a:t>
            </a:r>
            <a:r>
              <a:rPr lang="it-IT" b="1" dirty="0">
                <a:solidFill>
                  <a:srgbClr val="FFFF00"/>
                </a:solidFill>
              </a:rPr>
              <a:t>forza di </a:t>
            </a:r>
            <a:r>
              <a:rPr lang="it-IT" b="1" dirty="0" err="1">
                <a:solidFill>
                  <a:srgbClr val="FFFF00"/>
                </a:solidFill>
              </a:rPr>
              <a:t>Lorentz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1895"/>
              </p:ext>
            </p:extLst>
          </p:nvPr>
        </p:nvGraphicFramePr>
        <p:xfrm>
          <a:off x="3733177" y="2449098"/>
          <a:ext cx="2011640" cy="51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3" imgW="850680" imgH="215640" progId="Equation.DSMT4">
                  <p:embed/>
                </p:oleObj>
              </mc:Choice>
              <mc:Fallback>
                <p:oleObj name="Equation" r:id="rId3" imgW="850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177" y="2449098"/>
                        <a:ext cx="2011640" cy="510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1621"/>
              </p:ext>
            </p:extLst>
          </p:nvPr>
        </p:nvGraphicFramePr>
        <p:xfrm>
          <a:off x="3921560" y="4885359"/>
          <a:ext cx="2091025" cy="64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5" imgW="787320" imgH="241200" progId="Equation.DSMT4">
                  <p:embed/>
                </p:oleObj>
              </mc:Choice>
              <mc:Fallback>
                <p:oleObj name="Equation" r:id="rId5" imgW="787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560" y="4885359"/>
                        <a:ext cx="2091025" cy="640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2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1705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26326"/>
          <a:stretch/>
        </p:blipFill>
        <p:spPr>
          <a:xfrm>
            <a:off x="3266661" y="3949148"/>
            <a:ext cx="8240713" cy="2650435"/>
          </a:xfrm>
        </p:spPr>
      </p:pic>
      <p:pic>
        <p:nvPicPr>
          <p:cNvPr id="3" name="Segnaposto contenuto 3" descr="1704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7333" r="4654" b="26090"/>
          <a:stretch/>
        </p:blipFill>
        <p:spPr>
          <a:xfrm>
            <a:off x="8348869" y="212034"/>
            <a:ext cx="3048000" cy="359133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84312" y="234079"/>
            <a:ext cx="767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Spire circolari e solenoidi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3826" y="1071172"/>
            <a:ext cx="7301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Una spira circolare percorsa da corrente crea un campo magnetico equivalente a quello di un magnete.</a:t>
            </a:r>
          </a:p>
          <a:p>
            <a:endParaRPr lang="it-IT" b="1" dirty="0"/>
          </a:p>
          <a:p>
            <a:r>
              <a:rPr lang="it-IT" b="1" dirty="0"/>
              <a:t>Se mettiamo insieme più spire realizziamo un solenoide che  genera un campo magnetico di valore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con n il numero delle spire.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23512"/>
              </p:ext>
            </p:extLst>
          </p:nvPr>
        </p:nvGraphicFramePr>
        <p:xfrm>
          <a:off x="3134137" y="2594734"/>
          <a:ext cx="1713613" cy="51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672840" imgH="203040" progId="Equation.DSMT4">
                  <p:embed/>
                </p:oleObj>
              </mc:Choice>
              <mc:Fallback>
                <p:oleObj name="Equation" r:id="rId5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4137" y="2594734"/>
                        <a:ext cx="1713613" cy="517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51791" y="4050704"/>
            <a:ext cx="3014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le spire sono avvolte intorno ad un materiale ferromagnetico (di elevato valore di </a:t>
            </a:r>
            <a:r>
              <a:rPr lang="el-GR" b="1" dirty="0"/>
              <a:t>μ</a:t>
            </a:r>
            <a:r>
              <a:rPr lang="it-IT" b="1" dirty="0"/>
              <a:t>), il campo generato aumenta notevolmente.</a:t>
            </a:r>
          </a:p>
        </p:txBody>
      </p:sp>
    </p:spTree>
    <p:extLst>
      <p:ext uri="{BB962C8B-B14F-4D97-AF65-F5344CB8AC3E}">
        <p14:creationId xmlns:p14="http://schemas.microsoft.com/office/powerpoint/2010/main" val="130680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1708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5872" b="23634"/>
          <a:stretch/>
        </p:blipFill>
        <p:spPr>
          <a:xfrm>
            <a:off x="6079434" y="1293865"/>
            <a:ext cx="2729396" cy="3770796"/>
          </a:xfrm>
        </p:spPr>
      </p:pic>
      <p:sp>
        <p:nvSpPr>
          <p:cNvPr id="2" name="CasellaDiTesto 1"/>
          <p:cNvSpPr txBox="1"/>
          <p:nvPr/>
        </p:nvSpPr>
        <p:spPr>
          <a:xfrm>
            <a:off x="318052" y="424070"/>
            <a:ext cx="1069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Flusso del campo magnetico e induzione elettromagnetica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0630" y="1473523"/>
            <a:ext cx="5453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 variamo il flusso del campo magnetico passante attraverso una spira osserviamo ai capi della spira osserviamo una differenza di potenziale che viene detta forza elettromotrice (</a:t>
            </a:r>
            <a:r>
              <a:rPr lang="it-IT" b="1" dirty="0" err="1"/>
              <a:t>f.e.m</a:t>
            </a:r>
            <a:r>
              <a:rPr lang="it-IT" b="1" dirty="0"/>
              <a:t>.) indotta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r>
              <a:rPr lang="it-IT" b="1" dirty="0"/>
              <a:t>(legge di </a:t>
            </a:r>
            <a:r>
              <a:rPr lang="it-IT" b="1" dirty="0">
                <a:solidFill>
                  <a:srgbClr val="FFFF00"/>
                </a:solidFill>
              </a:rPr>
              <a:t>Faraday-Neumann</a:t>
            </a:r>
            <a:r>
              <a:rPr lang="it-IT" b="1" dirty="0"/>
              <a:t>).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Su questo principio funzionano i generatori di corrente alternata e le dinamo che sono attualmente i principali generatori di corrente elettrica.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623904"/>
              </p:ext>
            </p:extLst>
          </p:nvPr>
        </p:nvGraphicFramePr>
        <p:xfrm>
          <a:off x="1951381" y="2985724"/>
          <a:ext cx="1590815" cy="74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1381" y="2985724"/>
                        <a:ext cx="1590815" cy="749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egnaposto contenuto 3" descr="1709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1921"/>
          <a:stretch/>
        </p:blipFill>
        <p:spPr>
          <a:xfrm>
            <a:off x="9084364" y="1092200"/>
            <a:ext cx="2942536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01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Course_16x9_TP103039515" id="{36AC30B2-7B5E-40C4-A2A8-24A923A7C645}" vid="{5A576E4A-65A5-4321-8EED-8197384A1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corso accademico</Template>
  <TotalTime>0</TotalTime>
  <Words>1241</Words>
  <Application>Microsoft Office PowerPoint</Application>
  <PresentationFormat>Widescreen</PresentationFormat>
  <Paragraphs>154</Paragraphs>
  <Slides>59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4" baseType="lpstr">
      <vt:lpstr>Calibri</vt:lpstr>
      <vt:lpstr>Century Gothic</vt:lpstr>
      <vt:lpstr>Wingdings 3</vt:lpstr>
      <vt:lpstr>Ione</vt:lpstr>
      <vt:lpstr>Equation</vt:lpstr>
      <vt:lpstr> Sergio Frasca  Fisica Applicata – 6</vt:lpstr>
      <vt:lpstr>Di cosa parleremo</vt:lpstr>
      <vt:lpstr>Il campo magnetico</vt:lpstr>
      <vt:lpstr>Il campo magnetico terrestre</vt:lpstr>
      <vt:lpstr>Presentazione standard di PowerPoint</vt:lpstr>
      <vt:lpstr>Presentazione standard di PowerPoint</vt:lpstr>
      <vt:lpstr>Interazione di una corrente con un campo magnetico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Onde elettromagnetiche: vari tipi di «luce»</vt:lpstr>
      <vt:lpstr>Presentazione standard di PowerPoint</vt:lpstr>
      <vt:lpstr>Diffrazione della luce</vt:lpstr>
      <vt:lpstr>Il prisma e la dispersione della luce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Polarizzazione delle onde trasversali</vt:lpstr>
      <vt:lpstr>Presentazione standard di PowerPoint</vt:lpstr>
      <vt:lpstr>Presentazione standard di PowerPoint</vt:lpstr>
      <vt:lpstr>Il laser e la luce coerente</vt:lpstr>
      <vt:lpstr>Il diottro</vt:lpstr>
      <vt:lpstr>Presentazione standard di PowerPoint</vt:lpstr>
      <vt:lpstr>Lenti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strumentazione ottica in Medicina e la funzione visiva</vt:lpstr>
      <vt:lpstr>Il polarimetro</vt:lpstr>
      <vt:lpstr>Presentazione standard di PowerPoint</vt:lpstr>
      <vt:lpstr>Spettrofotometro</vt:lpstr>
      <vt:lpstr>Il microscopio</vt:lpstr>
      <vt:lpstr>Presentazione standard di PowerPoint</vt:lpstr>
      <vt:lpstr>Le fibre ottiche</vt:lpstr>
      <vt:lpstr>Presentazione standard di PowerPoint</vt:lpstr>
      <vt:lpstr>L’occhio umano</vt:lpstr>
      <vt:lpstr>Presentazione standard di PowerPoint</vt:lpstr>
      <vt:lpstr>Presentazione standard di PowerPoint</vt:lpstr>
      <vt:lpstr>Miopia</vt:lpstr>
      <vt:lpstr>Ipermetropia</vt:lpstr>
      <vt:lpstr>Astigmatismo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2016-08-12T12:25:41Z</dcterms:created>
  <dcterms:modified xsi:type="dcterms:W3CDTF">2016-12-13T14:53:28Z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