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</p:sldIdLst>
  <p:sldSz cx="10693400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4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252D2-4C66-4528-A48B-B192FA16A6BF}" type="datetimeFigureOut">
              <a:rPr lang="it-IT" smtClean="0"/>
              <a:pPr/>
              <a:t>02/10/2018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F38E2-CF38-459E-9E64-DD01ED1F679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3022600"/>
            <a:ext cx="10109200" cy="4536693"/>
          </a:xfrm>
          <a:prstGeom prst="rect">
            <a:avLst/>
          </a:prstGeom>
          <a:noFill/>
        </p:spPr>
      </p:pic>
      <p:sp>
        <p:nvSpPr>
          <p:cNvPr id="3" name="Freeform 3"/>
          <p:cNvSpPr/>
          <p:nvPr/>
        </p:nvSpPr>
        <p:spPr>
          <a:xfrm>
            <a:off x="300622" y="0"/>
            <a:ext cx="10075278" cy="3778758"/>
          </a:xfrm>
          <a:custGeom>
            <a:avLst/>
            <a:gdLst>
              <a:gd name="connsiteX0" fmla="*/ 0 w 10075278"/>
              <a:gd name="connsiteY0" fmla="*/ 0 h 3778758"/>
              <a:gd name="connsiteX1" fmla="*/ 0 w 10075278"/>
              <a:gd name="connsiteY1" fmla="*/ 3778758 h 3778758"/>
              <a:gd name="connsiteX2" fmla="*/ 10075278 w 10075278"/>
              <a:gd name="connsiteY2" fmla="*/ 3778758 h 3778758"/>
              <a:gd name="connsiteX3" fmla="*/ 10075278 w 10075278"/>
              <a:gd name="connsiteY3" fmla="*/ 0 h 3778758"/>
              <a:gd name="connsiteX4" fmla="*/ 0 w 10075278"/>
              <a:gd name="connsiteY4" fmla="*/ 0 h 3778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3778758">
                <a:moveTo>
                  <a:pt x="0" y="0"/>
                </a:moveTo>
                <a:lnTo>
                  <a:pt x="0" y="3778758"/>
                </a:lnTo>
                <a:lnTo>
                  <a:pt x="10075278" y="3778758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9900" y="49867"/>
            <a:ext cx="9753600" cy="380617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>
              <a:tabLst/>
            </a:pP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Corso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di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Analisi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Chimico-Farmaceutica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e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Tossicologica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(A-L)</a:t>
            </a:r>
          </a:p>
          <a:p>
            <a:pPr>
              <a:lnSpc>
                <a:spcPts val="2400"/>
              </a:lnSpc>
              <a:tabLst/>
            </a:pPr>
            <a:endParaRPr lang="en-US" altLang="zh-CN" sz="28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2400"/>
              </a:lnSpc>
              <a:tabLst/>
            </a:pPr>
            <a:r>
              <a:rPr lang="en-US" altLang="zh-CN" sz="3200" b="1" dirty="0">
                <a:latin typeface="+mj-lt"/>
                <a:cs typeface="Arial" pitchFamily="34" charset="0"/>
              </a:rPr>
              <a:t>Corso di Laurea in CTF (270/04)</a:t>
            </a:r>
          </a:p>
          <a:p>
            <a:pPr algn="ctr">
              <a:lnSpc>
                <a:spcPts val="1800"/>
              </a:lnSpc>
              <a:tabLst/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  <a:tabLst/>
            </a:pPr>
            <a:r>
              <a:rPr lang="en-US" altLang="zh-CN" sz="3200" b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Facoltà</a:t>
            </a:r>
            <a:r>
              <a:rPr lang="en-US" altLang="zh-CN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 di Farmacia e Medicina</a:t>
            </a:r>
          </a:p>
          <a:p>
            <a:pPr algn="ctr">
              <a:lnSpc>
                <a:spcPts val="1800"/>
              </a:lnSpc>
              <a:tabLst/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  <a:tabLst/>
            </a:pP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Anno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Accademico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2018/2019</a:t>
            </a:r>
            <a:endParaRPr lang="en-US" altLang="zh-CN" sz="3200" b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>
              <a:lnSpc>
                <a:spcPts val="2400"/>
              </a:lnSpc>
              <a:tabLst/>
            </a:pPr>
            <a:endParaRPr lang="en-US" altLang="zh-CN" sz="28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Dott</a:t>
            </a:r>
            <a:r>
              <a:rPr lang="en-US" altLang="zh-CN" sz="3600" b="1" dirty="0">
                <a:latin typeface="+mj-lt"/>
                <a:cs typeface="Arial" pitchFamily="34" charset="0"/>
              </a:rPr>
              <a:t>. Sergio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Valente</a:t>
            </a:r>
            <a:endParaRPr lang="en-US" altLang="zh-CN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441700" y="6142037"/>
            <a:ext cx="6698116" cy="10450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2374900" algn="l"/>
              </a:tabLst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2200"/>
              </a:lnSpc>
              <a:tabLst>
                <a:tab pos="2374900" algn="l"/>
              </a:tabLst>
            </a:pPr>
            <a:r>
              <a:rPr lang="en-US" altLang="zh-CN" dirty="0"/>
              <a:t>	</a:t>
            </a:r>
            <a:r>
              <a:rPr lang="en-US" altLang="zh-CN" sz="2800" dirty="0">
                <a:solidFill>
                  <a:srgbClr val="FFFFFF"/>
                </a:solidFill>
                <a:cs typeface="Arial" pitchFamily="34" charset="0"/>
              </a:rPr>
              <a:t>Lezione</a:t>
            </a:r>
            <a:r>
              <a:rPr lang="en-US" altLang="zh-CN" sz="2800" dirty="0">
                <a:cs typeface="Arial" pitchFamily="34" charset="0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cs typeface="Arial" pitchFamily="34" charset="0"/>
              </a:rPr>
              <a:t>01</a:t>
            </a:r>
            <a:r>
              <a:rPr lang="en-US" altLang="zh-CN" sz="2800" dirty="0">
                <a:cs typeface="Arial" pitchFamily="34" charset="0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cs typeface="Arial" pitchFamily="34" charset="0"/>
              </a:rPr>
              <a:t>–</a:t>
            </a:r>
            <a:r>
              <a:rPr lang="en-US" altLang="zh-CN" sz="2800" dirty="0">
                <a:cs typeface="Arial" pitchFamily="34" charset="0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cs typeface="Arial" pitchFamily="34" charset="0"/>
              </a:rPr>
              <a:t>03</a:t>
            </a:r>
            <a:r>
              <a:rPr lang="en-US" altLang="zh-CN" sz="28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cs typeface="Arial" pitchFamily="34" charset="0"/>
              </a:rPr>
              <a:t>Ottobre</a:t>
            </a:r>
            <a:r>
              <a:rPr lang="en-US" altLang="zh-CN" sz="28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cs typeface="Arial" pitchFamily="34" charset="0"/>
              </a:rPr>
              <a:t>2018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87" y="1798637"/>
            <a:ext cx="10040441" cy="141833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862" dirty="0">
                <a:solidFill>
                  <a:srgbClr val="832433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20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Parte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Seconda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Qualitativa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Inorganica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 (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sistematica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classica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2300"/>
              </a:lnSpc>
              <a:tabLst>
                <a:tab pos="203200" algn="l"/>
              </a:tabLst>
            </a:pPr>
            <a:r>
              <a:rPr lang="en-US" altLang="zh-CN" sz="2800" dirty="0"/>
              <a:t>	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Premesse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all’analisi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sistematica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dei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cationi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endParaRPr lang="en-US" altLang="zh-CN" sz="28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800" dirty="0"/>
              <a:t>	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degli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anioni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grpSp>
        <p:nvGrpSpPr>
          <p:cNvPr id="10" name="Gruppo 9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10/13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2832100" y="579437"/>
            <a:ext cx="4825039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Programma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d’Esame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469900" y="3475037"/>
            <a:ext cx="9737537" cy="191590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862" dirty="0">
                <a:solidFill>
                  <a:srgbClr val="832433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20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Parte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cs typeface="Times New Roman" pitchFamily="18" charset="0"/>
              </a:rPr>
              <a:t>Terza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cs typeface="Times New Roman" pitchFamily="18" charset="0"/>
              </a:rPr>
              <a:t>Chimica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cs typeface="Times New Roman" pitchFamily="18" charset="0"/>
              </a:rPr>
              <a:t>Farmaceutica</a:t>
            </a:r>
            <a:r>
              <a:rPr lang="en-US" altLang="zh-CN" sz="2800" b="1" dirty="0">
                <a:cs typeface="Times New Roman" pitchFamily="18" charset="0"/>
              </a:rPr>
              <a:t> e </a:t>
            </a:r>
            <a:r>
              <a:rPr lang="en-US" altLang="zh-CN" sz="2800" b="1" dirty="0" err="1">
                <a:cs typeface="Times New Roman" pitchFamily="18" charset="0"/>
              </a:rPr>
              <a:t>Tossicologica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cs typeface="Times New Roman" pitchFamily="18" charset="0"/>
              </a:rPr>
              <a:t>Inorganica</a:t>
            </a:r>
            <a:endParaRPr lang="en-US" altLang="zh-CN" sz="2800" b="1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tabLst>
                <a:tab pos="152400" algn="l"/>
                <a:tab pos="8051800" algn="l"/>
              </a:tabLst>
            </a:pPr>
            <a:r>
              <a:rPr lang="en-US" altLang="zh-CN" sz="2800" dirty="0"/>
              <a:t>	</a:t>
            </a:r>
            <a:r>
              <a:rPr lang="en-US" altLang="zh-CN" sz="2800" dirty="0" err="1"/>
              <a:t>Principi</a:t>
            </a:r>
            <a:r>
              <a:rPr lang="en-US" altLang="zh-CN" sz="2800" dirty="0"/>
              <a:t> </a:t>
            </a:r>
            <a:r>
              <a:rPr lang="en-US" altLang="zh-CN" sz="2800" dirty="0" err="1"/>
              <a:t>di</a:t>
            </a:r>
            <a:r>
              <a:rPr lang="en-US" altLang="zh-CN" sz="2800" dirty="0"/>
              <a:t> </a:t>
            </a:r>
            <a:r>
              <a:rPr lang="en-US" altLang="zh-CN" sz="2800" dirty="0" err="1"/>
              <a:t>chimica</a:t>
            </a:r>
            <a:r>
              <a:rPr lang="en-US" altLang="zh-CN" sz="2800" dirty="0"/>
              <a:t> </a:t>
            </a:r>
            <a:r>
              <a:rPr lang="en-US" altLang="zh-CN" sz="2800" dirty="0" err="1"/>
              <a:t>farmaceutica</a:t>
            </a:r>
            <a:r>
              <a:rPr lang="en-US" altLang="zh-CN" sz="2800" dirty="0"/>
              <a:t> e </a:t>
            </a:r>
            <a:r>
              <a:rPr lang="en-US" altLang="zh-CN" sz="2800" dirty="0" err="1"/>
              <a:t>di</a:t>
            </a:r>
            <a:r>
              <a:rPr lang="en-US" altLang="zh-CN" sz="2800" dirty="0"/>
              <a:t> </a:t>
            </a:r>
            <a:r>
              <a:rPr lang="en-US" altLang="zh-CN" sz="2800" dirty="0" err="1"/>
              <a:t>tossicologia</a:t>
            </a:r>
            <a:r>
              <a:rPr lang="en-US" altLang="zh-CN" sz="2800" dirty="0"/>
              <a:t> </a:t>
            </a:r>
            <a:r>
              <a:rPr lang="en-US" altLang="zh-CN" sz="2800" dirty="0" err="1"/>
              <a:t>generale</a:t>
            </a:r>
            <a:r>
              <a:rPr lang="en-US" altLang="zh-CN" sz="2800" dirty="0"/>
              <a:t>,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cationi</a:t>
            </a:r>
            <a:r>
              <a:rPr lang="en-US" altLang="zh-CN" sz="2800" dirty="0">
                <a:cs typeface="Times New Roman" pitchFamily="18" charset="0"/>
              </a:rPr>
              <a:t> </a:t>
            </a:r>
          </a:p>
          <a:p>
            <a:pPr>
              <a:tabLst>
                <a:tab pos="152400" algn="l"/>
                <a:tab pos="8051800" algn="l"/>
              </a:tabLst>
            </a:pPr>
            <a:r>
              <a:rPr lang="en-US" altLang="zh-CN" sz="2800" dirty="0">
                <a:cs typeface="Times New Roman" pitchFamily="18" charset="0"/>
              </a:rPr>
              <a:t>  </a:t>
            </a:r>
            <a:r>
              <a:rPr lang="en-US" altLang="zh-CN" sz="2800" dirty="0" err="1">
                <a:cs typeface="Times New Roman" pitchFamily="18" charset="0"/>
              </a:rPr>
              <a:t>ed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anioni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interesse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farmaceutico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tossicologico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Farmacopea</a:t>
            </a:r>
            <a:r>
              <a:rPr lang="en-US" altLang="zh-CN" sz="2800" dirty="0">
                <a:cs typeface="Times New Roman" pitchFamily="18" charset="0"/>
              </a:rPr>
              <a:t> </a:t>
            </a:r>
          </a:p>
          <a:p>
            <a:pPr>
              <a:tabLst>
                <a:tab pos="152400" algn="l"/>
                <a:tab pos="80518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Ufficiale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della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Repubblica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It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aliana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69900" y="7204424"/>
            <a:ext cx="6718891" cy="2349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2856" y="1417637"/>
            <a:ext cx="8201732" cy="521681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Consegna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del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corredo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laboratorio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Saggi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alla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fiamma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con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filo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platino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Saggi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alla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perla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Saggi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al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tubicino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Saggi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speciali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Primo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gruppo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analitico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Terzo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gruppo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analitico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Quinto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gruppo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analitico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Sesto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gruppo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analitico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anioni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esercitazione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</a:t>
            </a:r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 </a:t>
            </a:r>
            <a:r>
              <a:rPr lang="en-US" altLang="zh-CN" sz="2800" dirty="0" err="1">
                <a:solidFill>
                  <a:srgbClr val="832433"/>
                </a:solidFill>
                <a:cs typeface="Times New Roman" pitchFamily="18" charset="0"/>
              </a:rPr>
              <a:t>P</a:t>
            </a:r>
            <a:r>
              <a:rPr lang="en-US" altLang="zh-CN" sz="2800" dirty="0" err="1">
                <a:cs typeface="Times New Roman" pitchFamily="18" charset="0"/>
              </a:rPr>
              <a:t>rova</a:t>
            </a:r>
            <a:r>
              <a:rPr lang="en-US" altLang="zh-CN" sz="2800" dirty="0">
                <a:cs typeface="Times New Roman" pitchFamily="18" charset="0"/>
              </a:rPr>
              <a:t> incognita (</a:t>
            </a:r>
            <a:r>
              <a:rPr lang="en-US" altLang="zh-CN" sz="2800" dirty="0" err="1">
                <a:cs typeface="Times New Roman" pitchFamily="18" charset="0"/>
              </a:rPr>
              <a:t>esame</a:t>
            </a:r>
            <a:r>
              <a:rPr lang="en-US" altLang="zh-CN" sz="2800" dirty="0">
                <a:cs typeface="Times New Roman" pitchFamily="18" charset="0"/>
              </a:rPr>
              <a:t> di </a:t>
            </a:r>
            <a:r>
              <a:rPr lang="en-US" altLang="zh-CN" sz="2800" dirty="0" err="1">
                <a:cs typeface="Times New Roman" pitchFamily="18" charset="0"/>
              </a:rPr>
              <a:t>stato</a:t>
            </a:r>
            <a:r>
              <a:rPr lang="en-US" altLang="zh-CN" sz="2800" dirty="0">
                <a:cs typeface="Times New Roman" pitchFamily="18" charset="0"/>
              </a:rPr>
              <a:t>) (1 </a:t>
            </a:r>
            <a:r>
              <a:rPr lang="en-US" altLang="zh-CN" sz="2800" dirty="0" err="1">
                <a:cs typeface="Times New Roman" pitchFamily="18" charset="0"/>
              </a:rPr>
              <a:t>esercitazione</a:t>
            </a:r>
            <a:r>
              <a:rPr lang="en-US" altLang="zh-CN" sz="2800" dirty="0">
                <a:cs typeface="Times New Roman" pitchFamily="18" charset="0"/>
              </a:rPr>
              <a:t>)</a:t>
            </a:r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 </a:t>
            </a:r>
            <a:r>
              <a:rPr lang="en-US" altLang="zh-CN" sz="2800" dirty="0" err="1">
                <a:cs typeface="Times New Roman" pitchFamily="18" charset="0"/>
              </a:rPr>
              <a:t>Riconsegna</a:t>
            </a:r>
            <a:r>
              <a:rPr lang="en-US" altLang="zh-CN" sz="2800" dirty="0">
                <a:cs typeface="Times New Roman" pitchFamily="18" charset="0"/>
              </a:rPr>
              <a:t> del </a:t>
            </a:r>
            <a:r>
              <a:rPr lang="en-US" altLang="zh-CN" sz="2800" dirty="0" err="1">
                <a:cs typeface="Times New Roman" pitchFamily="18" charset="0"/>
              </a:rPr>
              <a:t>corredo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laboratorio</a:t>
            </a:r>
            <a:r>
              <a:rPr lang="en-US" altLang="zh-CN" sz="2800" dirty="0">
                <a:cs typeface="Times New Roman" pitchFamily="18" charset="0"/>
              </a:rPr>
              <a:t> (1 </a:t>
            </a:r>
            <a:r>
              <a:rPr lang="en-US" altLang="zh-CN" sz="2800" dirty="0" err="1">
                <a:cs typeface="Times New Roman" pitchFamily="18" charset="0"/>
              </a:rPr>
              <a:t>esercitazione</a:t>
            </a:r>
            <a:r>
              <a:rPr lang="en-US" altLang="zh-CN" sz="2800" dirty="0">
                <a:cs typeface="Times New Roman" pitchFamily="18" charset="0"/>
              </a:rPr>
              <a:t>)</a:t>
            </a:r>
            <a:endParaRPr lang="en-US" altLang="zh-CN" sz="1542" dirty="0">
              <a:cs typeface="Times New Roman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9753600" y="7175500"/>
            <a:ext cx="3937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11/15</a:t>
            </a:r>
          </a:p>
        </p:txBody>
      </p:sp>
      <p:grpSp>
        <p:nvGrpSpPr>
          <p:cNvPr id="8" name="Gruppo 7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1"/>
            <p:cNvSpPr txBox="1"/>
            <p:nvPr/>
          </p:nvSpPr>
          <p:spPr>
            <a:xfrm>
              <a:off x="9766300" y="7221737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11/13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2129228" y="731837"/>
            <a:ext cx="634167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Esercitazioni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469900" y="7204424"/>
            <a:ext cx="6718891" cy="2349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700" y="1874837"/>
            <a:ext cx="934897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F.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Manna.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dei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medicinali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. Parte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prima.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Edizione,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1996,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800" dirty="0"/>
              <a:t>	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CISU.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93700" y="2928937"/>
            <a:ext cx="48391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F.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65200" y="2979737"/>
            <a:ext cx="871366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Manna,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dei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medicinali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Guida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pratica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laboratorio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96900" y="3475037"/>
            <a:ext cx="305500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Edizione,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2000,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CISU.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93700" y="4008437"/>
            <a:ext cx="56316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66800" y="4046537"/>
            <a:ext cx="825251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Araneo.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analitica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qualitativa.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III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Edizione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1993,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93700" y="4630737"/>
            <a:ext cx="9650206" cy="13798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800" dirty="0"/>
              <a:t>		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Ambrosiana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Milano.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Peloso.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qualitativa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inorganica.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Vol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I.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Edizione,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800" dirty="0"/>
              <a:t>		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1991,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Libreria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Cortina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Padova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grpSp>
        <p:nvGrpSpPr>
          <p:cNvPr id="13" name="Gruppo 12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12/14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3441700" y="579437"/>
            <a:ext cx="3610476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Testi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Consigliati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469900" y="7204424"/>
            <a:ext cx="6718891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6100" y="1953190"/>
            <a:ext cx="56316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31900" y="1991290"/>
            <a:ext cx="785958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Peloso.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qualitativa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inorganica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Vol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II.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endParaRPr lang="en-US" altLang="zh-CN" sz="28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54284" y="2499290"/>
            <a:ext cx="594021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Edizione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1991,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Libreria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Cortina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Padova.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46100" y="3019990"/>
            <a:ext cx="49282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31900" y="3070790"/>
            <a:ext cx="815300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Barbetti;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M.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G.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Quaglia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en-US" altLang="zh-CN" sz="2800" dirty="0">
                <a:cs typeface="Times New Roman" pitchFamily="18" charset="0"/>
              </a:rPr>
              <a:t> 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L’analisi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qualitativa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chimica</a:t>
            </a:r>
            <a:endParaRPr lang="en-US" altLang="zh-CN" sz="2800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565900" y="3614280"/>
            <a:ext cx="238321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Edizione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1992,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49300" y="3591490"/>
            <a:ext cx="5900590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farmaceutica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tossicologica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inorganica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29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Margiacchi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-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Galeno.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6100" y="4594790"/>
            <a:ext cx="1173526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Savelli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739900" y="4645590"/>
            <a:ext cx="777437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F.;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Bruno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O.</a:t>
            </a:r>
            <a:r>
              <a:rPr lang="en-US" altLang="zh-CN" sz="2800" dirty="0">
                <a:cs typeface="Times New Roman" pitchFamily="18" charset="0"/>
              </a:rPr>
              <a:t> 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chimico-farmaceutica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Edizione,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49300" y="5153590"/>
            <a:ext cx="183704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2005,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Piccin.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689100" y="6781800"/>
            <a:ext cx="772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Dott.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Giuseppe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Regina,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Corso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Analisi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Chimico-Farmaceutica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Tossicologica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(M-Z)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740900" y="7175500"/>
            <a:ext cx="4064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14/15</a:t>
            </a:r>
          </a:p>
        </p:txBody>
      </p:sp>
      <p:grpSp>
        <p:nvGrpSpPr>
          <p:cNvPr id="18" name="Gruppo 17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13/13</a:t>
              </a:r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469900" y="7204424"/>
              <a:ext cx="6718891" cy="234936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4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Dott.</a:t>
              </a:r>
              <a:r>
                <a:rPr lang="en-US" altLang="zh-CN" sz="1600" dirty="0">
                  <a:cs typeface="Times New Roman" pitchFamily="18" charset="0"/>
                </a:rPr>
                <a:t> </a:t>
              </a: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Sergio Valente,</a:t>
              </a:r>
              <a:r>
                <a:rPr lang="en-US" altLang="zh-CN" sz="1600" dirty="0">
                  <a:cs typeface="Times New Roman" pitchFamily="18" charset="0"/>
                </a:rPr>
                <a:t> </a:t>
              </a: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Corso</a:t>
              </a:r>
              <a:r>
                <a:rPr lang="en-US" altLang="zh-CN" sz="1600" dirty="0">
                  <a:cs typeface="Times New Roman" pitchFamily="18" charset="0"/>
                </a:rPr>
                <a:t> </a:t>
              </a: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di</a:t>
              </a:r>
              <a:r>
                <a:rPr lang="en-US" altLang="zh-CN" sz="1600" dirty="0">
                  <a:cs typeface="Times New Roman" pitchFamily="18" charset="0"/>
                </a:rPr>
                <a:t> </a:t>
              </a: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Analisi</a:t>
              </a:r>
              <a:r>
                <a:rPr lang="en-US" altLang="zh-CN" sz="1600" dirty="0">
                  <a:cs typeface="Times New Roman" pitchFamily="18" charset="0"/>
                </a:rPr>
                <a:t> </a:t>
              </a: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Chimico-Farmaceutica</a:t>
              </a:r>
              <a:r>
                <a:rPr lang="en-US" altLang="zh-CN" sz="1600" dirty="0">
                  <a:cs typeface="Times New Roman" pitchFamily="18" charset="0"/>
                </a:rPr>
                <a:t> </a:t>
              </a: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e</a:t>
              </a:r>
              <a:r>
                <a:rPr lang="en-US" altLang="zh-CN" sz="1600" dirty="0">
                  <a:cs typeface="Times New Roman" pitchFamily="18" charset="0"/>
                </a:rPr>
                <a:t> </a:t>
              </a:r>
              <a:r>
                <a:rPr lang="en-US" altLang="zh-CN" sz="1600" dirty="0" err="1">
                  <a:solidFill>
                    <a:srgbClr val="FFFFFF"/>
                  </a:solidFill>
                  <a:cs typeface="Times New Roman" pitchFamily="18" charset="0"/>
                </a:rPr>
                <a:t>Tossicologica</a:t>
              </a: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 I</a:t>
              </a:r>
              <a:r>
                <a:rPr lang="en-US" altLang="zh-CN" sz="1600" dirty="0">
                  <a:cs typeface="Times New Roman" pitchFamily="18" charset="0"/>
                </a:rPr>
                <a:t> </a:t>
              </a: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(A-L)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3565024" y="610687"/>
            <a:ext cx="3610476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Testi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Consigliati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700" y="490475"/>
            <a:ext cx="9869368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Arial" pitchFamily="34" charset="0"/>
              </a:rPr>
              <a:t>Informazioni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Arial" pitchFamily="34" charset="0"/>
              </a:rPr>
              <a:t>Utili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Arial" pitchFamily="34" charset="0"/>
              </a:rPr>
              <a:t>: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Arial" pitchFamily="34" charset="0"/>
              </a:rPr>
              <a:t>Docente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Arial" pitchFamily="34" charset="0"/>
              </a:rPr>
              <a:t> &amp;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Arial" pitchFamily="34" charset="0"/>
              </a:rPr>
              <a:t>Ricevimento</a:t>
            </a:r>
            <a:endParaRPr lang="en-US" altLang="zh-CN" sz="4400" b="1" i="1" dirty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41300" y="1722437"/>
            <a:ext cx="10277109" cy="452899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080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Dott.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Sergio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Valente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Istituto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di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Farmaceutica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Piano,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800000"/>
                </a:solidFill>
                <a:cs typeface="Times New Roman" pitchFamily="18" charset="0"/>
              </a:rPr>
              <a:t>Laboratorio</a:t>
            </a:r>
            <a:r>
              <a:rPr lang="en-US" altLang="zh-CN" sz="2800" dirty="0">
                <a:solidFill>
                  <a:srgbClr val="800000"/>
                </a:solidFill>
                <a:cs typeface="Times New Roman" pitchFamily="18" charset="0"/>
              </a:rPr>
              <a:t> 117-119/</a:t>
            </a:r>
            <a:endParaRPr lang="en-US" altLang="zh-CN" sz="2800" dirty="0">
              <a:solidFill>
                <a:srgbClr val="800000"/>
              </a:solidFill>
            </a:endParaRPr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Dipartimento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Tecnologie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del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Farmaco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Sapienza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Università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Roma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Piazzale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Aldo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Moro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5,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00185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Roma</a:t>
            </a:r>
            <a:endParaRPr lang="en-US" altLang="zh-CN" sz="2800" dirty="0"/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Tel: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06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49913891 (lab)-0649913237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–</a:t>
            </a:r>
          </a:p>
          <a:p>
            <a:pPr>
              <a:tabLst>
                <a:tab pos="508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Email: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800000"/>
                </a:solidFill>
                <a:cs typeface="Times New Roman" pitchFamily="18" charset="0"/>
              </a:rPr>
              <a:t>sergio.valente@uniroma1.it</a:t>
            </a:r>
            <a:endParaRPr lang="en-US" altLang="zh-CN" sz="2800" dirty="0">
              <a:solidFill>
                <a:srgbClr val="800000"/>
              </a:solidFill>
            </a:endParaRPr>
          </a:p>
          <a:p>
            <a:pPr>
              <a:tabLst>
                <a:tab pos="50800" algn="l"/>
              </a:tabLst>
            </a:pPr>
            <a:endParaRPr lang="en-US" altLang="zh-CN" sz="28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2400"/>
              </a:lnSpc>
              <a:tabLst>
                <a:tab pos="5080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Ricevimento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studenti</a:t>
            </a:r>
          </a:p>
          <a:p>
            <a:pPr>
              <a:lnSpc>
                <a:spcPts val="1000"/>
              </a:lnSpc>
            </a:pPr>
            <a:r>
              <a:rPr lang="en-US" altLang="zh-CN" sz="2800" dirty="0">
                <a:cs typeface="Times New Roman" pitchFamily="18" charset="0"/>
              </a:rPr>
              <a:t> </a:t>
            </a:r>
            <a:endParaRPr lang="en-US" altLang="zh-CN" sz="2800" dirty="0"/>
          </a:p>
          <a:p>
            <a:pPr>
              <a:lnSpc>
                <a:spcPts val="2100"/>
              </a:lnSpc>
              <a:tabLst>
                <a:tab pos="5080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Lunedì-Venerdì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previo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appuntamento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concordato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via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email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Giuseppe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Regina,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Corso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Analisi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Chimico-Farmaceutica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Tossicologica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(M-Z)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2/13</a:t>
              </a:r>
            </a:p>
          </p:txBody>
        </p:sp>
      </p:grpSp>
      <p:sp>
        <p:nvSpPr>
          <p:cNvPr id="10" name="TextBox 1"/>
          <p:cNvSpPr txBox="1"/>
          <p:nvPr/>
        </p:nvSpPr>
        <p:spPr>
          <a:xfrm>
            <a:off x="469900" y="7204424"/>
            <a:ext cx="6718891" cy="2349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chemeClr val="bg1"/>
                </a:solidFill>
                <a:cs typeface="Times New Roman" pitchFamily="18" charset="0"/>
              </a:rPr>
              <a:t>Dott. Sergio Valente, Corso di Analisi Chimico-Farmaceutica e </a:t>
            </a:r>
            <a:r>
              <a:rPr lang="en-US" altLang="zh-CN" sz="1600" dirty="0" err="1">
                <a:solidFill>
                  <a:schemeClr val="bg1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chemeClr val="bg1"/>
                </a:solidFill>
                <a:cs typeface="Times New Roman" pitchFamily="18" charset="0"/>
              </a:rPr>
              <a:t> I (A-L)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"/>
          <p:cNvSpPr txBox="1"/>
          <p:nvPr/>
        </p:nvSpPr>
        <p:spPr>
          <a:xfrm>
            <a:off x="1814730" y="686887"/>
            <a:ext cx="6884770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Insegnamento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268990" y="1722437"/>
            <a:ext cx="10041916" cy="41960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lvl="0"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dirty="0"/>
              <a:t>	</a:t>
            </a: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Corso di 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Laurea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: 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Magistrale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in CTF 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Classe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LM-13 </a:t>
            </a:r>
          </a:p>
          <a:p>
            <a:pPr lvl="0"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   (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Facoltà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Farmacia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e 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Medicina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).</a:t>
            </a:r>
          </a:p>
          <a:p>
            <a:pPr lvl="0">
              <a:tabLst>
                <a:tab pos="50800" algn="l"/>
                <a:tab pos="203200" algn="l"/>
                <a:tab pos="8204200" algn="l"/>
              </a:tabLst>
            </a:pPr>
            <a:endParaRPr lang="en-US" altLang="zh-CN" sz="1200" dirty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lnSpc>
                <a:spcPts val="35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Insegnamento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: 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Analisi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Chimico-Farmaceutica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e </a:t>
            </a:r>
            <a:r>
              <a:rPr lang="en-US" altLang="zh-CN" sz="2800" dirty="0" err="1">
                <a:solidFill>
                  <a:prstClr val="black"/>
                </a:solidFill>
                <a:cs typeface="Times New Roman" pitchFamily="18" charset="0"/>
              </a:rPr>
              <a:t>Tossicologica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</a:rPr>
              <a:t> I (A-L)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35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Crediti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formativi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universitari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(CFU):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10.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33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Settore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scientifico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disciplinare: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CHIM/08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-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Farmaceutica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33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Ambito: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Caratterizzante.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33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Frequenza: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facoltativa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ma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consigliata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Aula</a:t>
            </a:r>
          </a:p>
          <a:p>
            <a:pPr>
              <a:lnSpc>
                <a:spcPts val="33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                     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obbligatoria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in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Laboratorio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(max 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assenza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).</a:t>
            </a:r>
            <a:endParaRPr lang="en-US" altLang="zh-CN" sz="2800" dirty="0">
              <a:solidFill>
                <a:srgbClr val="FFFFFF"/>
              </a:solidFill>
              <a:cs typeface="Times New Roman" pitchFamily="18" charset="0"/>
            </a:endParaRPr>
          </a:p>
        </p:txBody>
      </p:sp>
      <p:grpSp>
        <p:nvGrpSpPr>
          <p:cNvPr id="18" name="Gruppo 17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3/13</a:t>
              </a:r>
            </a:p>
          </p:txBody>
        </p:sp>
      </p:grpSp>
      <p:sp>
        <p:nvSpPr>
          <p:cNvPr id="8" name="TextBox 1"/>
          <p:cNvSpPr txBox="1"/>
          <p:nvPr/>
        </p:nvSpPr>
        <p:spPr>
          <a:xfrm>
            <a:off x="469900" y="7204424"/>
            <a:ext cx="6718891" cy="2349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chemeClr val="bg1"/>
                </a:solidFill>
                <a:cs typeface="Times New Roman" pitchFamily="18" charset="0"/>
              </a:rPr>
              <a:t>Dott. Sergio Valente, Corso di Analisi Chimico-Farmaceutica e </a:t>
            </a:r>
            <a:r>
              <a:rPr lang="en-US" altLang="zh-CN" sz="1600" dirty="0" err="1">
                <a:solidFill>
                  <a:schemeClr val="bg1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chemeClr val="bg1"/>
                </a:solidFill>
                <a:cs typeface="Times New Roman" pitchFamily="18" charset="0"/>
              </a:rPr>
              <a:t> I (A-L)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0014" y="1722437"/>
            <a:ext cx="8125429" cy="484478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862" dirty="0">
                <a:solidFill>
                  <a:srgbClr val="832433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20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Lezioni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Aula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tabLst>
                <a:tab pos="203200" algn="l"/>
              </a:tabLst>
            </a:pPr>
            <a:r>
              <a:rPr lang="en-US" altLang="zh-CN" sz="2800" dirty="0"/>
              <a:t>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Lunedì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13:00</a:t>
            </a:r>
            <a:r>
              <a:rPr lang="en-US" altLang="zh-CN" sz="2800" dirty="0">
                <a:cs typeface="Times New Roman" pitchFamily="18" charset="0"/>
              </a:rPr>
              <a:t> -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15:00,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Aula</a:t>
            </a:r>
            <a:r>
              <a:rPr lang="en-US" altLang="zh-CN" sz="2800" dirty="0">
                <a:cs typeface="Times New Roman" pitchFamily="18" charset="0"/>
              </a:rPr>
              <a:t> D </a:t>
            </a:r>
            <a:r>
              <a:rPr lang="en-US" altLang="zh-CN" sz="2800" dirty="0" err="1">
                <a:cs typeface="Times New Roman" pitchFamily="18" charset="0"/>
              </a:rPr>
              <a:t>Plesso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Didattico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Tecce</a:t>
            </a:r>
            <a:endParaRPr lang="en-US" altLang="zh-CN" sz="2800" dirty="0"/>
          </a:p>
          <a:p>
            <a:endParaRPr lang="en-US" altLang="zh-CN" sz="1200" dirty="0"/>
          </a:p>
          <a:p>
            <a:pPr>
              <a:tabLst>
                <a:tab pos="203200" algn="l"/>
              </a:tabLst>
            </a:pPr>
            <a:r>
              <a:rPr lang="en-US" altLang="zh-CN" sz="2800" dirty="0"/>
              <a:t>  </a:t>
            </a:r>
            <a:r>
              <a:rPr lang="en-US" altLang="zh-CN" sz="2800" dirty="0" err="1"/>
              <a:t>Mercoled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ì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11:00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-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13:00,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Aula</a:t>
            </a:r>
            <a:r>
              <a:rPr lang="en-US" altLang="zh-CN" sz="2800" dirty="0">
                <a:cs typeface="Times New Roman" pitchFamily="18" charset="0"/>
              </a:rPr>
              <a:t> B </a:t>
            </a:r>
            <a:r>
              <a:rPr lang="en-US" altLang="zh-CN" sz="2800" dirty="0" err="1">
                <a:cs typeface="Times New Roman" pitchFamily="18" charset="0"/>
              </a:rPr>
              <a:t>Plesso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Didattico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Tecce</a:t>
            </a:r>
            <a:endParaRPr lang="en-US" altLang="zh-CN" sz="2800" dirty="0">
              <a:cs typeface="Times New Roman" pitchFamily="18" charset="0"/>
            </a:endParaRPr>
          </a:p>
          <a:p>
            <a:pPr>
              <a:tabLst>
                <a:tab pos="203200" algn="l"/>
              </a:tabLst>
            </a:pPr>
            <a:r>
              <a:rPr lang="en-US" altLang="zh-CN" sz="2800" dirty="0">
                <a:cs typeface="Times New Roman" pitchFamily="18" charset="0"/>
              </a:rPr>
              <a:t>  </a:t>
            </a:r>
            <a:r>
              <a:rPr lang="en-US" altLang="zh-CN" sz="2800" u="sng" dirty="0" err="1">
                <a:cs typeface="Times New Roman" pitchFamily="18" charset="0"/>
              </a:rPr>
              <a:t>Alternativa</a:t>
            </a:r>
            <a:r>
              <a:rPr lang="en-US" altLang="zh-CN" sz="2800" u="sng" dirty="0">
                <a:cs typeface="Times New Roman" pitchFamily="18" charset="0"/>
              </a:rPr>
              <a:t>: </a:t>
            </a:r>
            <a:r>
              <a:rPr lang="en-US" altLang="zh-CN" sz="2800" u="sng" dirty="0" err="1">
                <a:cs typeface="Times New Roman" pitchFamily="18" charset="0"/>
              </a:rPr>
              <a:t>martedi</a:t>
            </a:r>
            <a:r>
              <a:rPr lang="en-US" altLang="zh-CN" sz="2800" u="sng" dirty="0">
                <a:cs typeface="Times New Roman" pitchFamily="18" charset="0"/>
              </a:rPr>
              <a:t> 15:00-17:00, Aula 3 ex </a:t>
            </a:r>
            <a:r>
              <a:rPr lang="en-US" altLang="zh-CN" sz="2800" u="sng" dirty="0" err="1">
                <a:cs typeface="Times New Roman" pitchFamily="18" charset="0"/>
              </a:rPr>
              <a:t>Ingegneria</a:t>
            </a:r>
            <a:endParaRPr lang="en-US" altLang="zh-CN" sz="2800" u="sng" dirty="0">
              <a:cs typeface="Times New Roman" pitchFamily="18" charset="0"/>
            </a:endParaRPr>
          </a:p>
          <a:p>
            <a:pPr>
              <a:tabLst>
                <a:tab pos="203200" algn="l"/>
              </a:tabLst>
            </a:pPr>
            <a:endParaRPr lang="en-US" altLang="zh-CN" sz="1200" dirty="0">
              <a:cs typeface="Times New Roman" pitchFamily="18" charset="0"/>
            </a:endParaRPr>
          </a:p>
          <a:p>
            <a:pPr>
              <a:tabLst>
                <a:tab pos="203200" algn="l"/>
              </a:tabLst>
            </a:pPr>
            <a:r>
              <a:rPr lang="en-US" altLang="zh-CN" sz="2800" dirty="0">
                <a:cs typeface="Times New Roman" pitchFamily="18" charset="0"/>
              </a:rPr>
              <a:t>  </a:t>
            </a:r>
            <a:r>
              <a:rPr lang="en-US" altLang="zh-CN" sz="2800" dirty="0" err="1">
                <a:cs typeface="Times New Roman" pitchFamily="18" charset="0"/>
              </a:rPr>
              <a:t>Giovedi</a:t>
            </a:r>
            <a:r>
              <a:rPr lang="en-US" altLang="zh-CN" sz="2800" dirty="0">
                <a:cs typeface="Times New Roman" pitchFamily="18" charset="0"/>
              </a:rPr>
              <a:t>: 13:00 - 15:00, Aula Magna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Lezioni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Laboratorio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D,</a:t>
            </a:r>
            <a:r>
              <a:rPr lang="en-US" altLang="zh-CN" sz="2800" dirty="0">
                <a:cs typeface="Times New Roman" pitchFamily="18" charset="0"/>
              </a:rPr>
              <a:t> I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Piano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–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dei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farmaci</a:t>
            </a:r>
            <a:endParaRPr lang="en-US" altLang="zh-CN" sz="2800" dirty="0">
              <a:cs typeface="Times New Roman" pitchFamily="18" charset="0"/>
            </a:endParaRPr>
          </a:p>
          <a:p>
            <a:pPr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800" dirty="0">
                <a:cs typeface="Times New Roman" pitchFamily="18" charset="0"/>
              </a:rPr>
              <a:t>   </a:t>
            </a:r>
            <a:r>
              <a:rPr lang="en-US" altLang="zh-CN" sz="2800" dirty="0" err="1">
                <a:cs typeface="Times New Roman" pitchFamily="18" charset="0"/>
              </a:rPr>
              <a:t>Istituto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Farmaceutica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(CU019)</a:t>
            </a:r>
            <a:endParaRPr lang="en-US" altLang="zh-CN" sz="2800" dirty="0"/>
          </a:p>
          <a:p>
            <a:pPr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800" dirty="0"/>
              <a:t>	</a:t>
            </a:r>
            <a:r>
              <a:rPr lang="en-US" altLang="zh-CN" sz="2800" u="sng" dirty="0">
                <a:solidFill>
                  <a:srgbClr val="000000"/>
                </a:solidFill>
                <a:cs typeface="Times New Roman" pitchFamily="18" charset="0"/>
              </a:rPr>
              <a:t>Da </a:t>
            </a:r>
            <a:r>
              <a:rPr lang="en-US" altLang="zh-CN" sz="2800" u="sng" dirty="0" err="1">
                <a:solidFill>
                  <a:srgbClr val="000000"/>
                </a:solidFill>
                <a:cs typeface="Times New Roman" pitchFamily="18" charset="0"/>
              </a:rPr>
              <a:t>concordare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grpSp>
        <p:nvGrpSpPr>
          <p:cNvPr id="10" name="Gruppo 9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4/13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3782085" y="579437"/>
            <a:ext cx="3241015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Orario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Lezioni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69900" y="7204424"/>
            <a:ext cx="6718891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chemeClr val="bg1"/>
                </a:solidFill>
                <a:cs typeface="Times New Roman" pitchFamily="18" charset="0"/>
              </a:rPr>
              <a:t> I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1620837"/>
            <a:ext cx="9545562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Prenotazione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esame: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Infostud,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partire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7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giorni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prima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della</a:t>
            </a:r>
          </a:p>
          <a:p>
            <a:pPr>
              <a:lnSpc>
                <a:spcPts val="1000"/>
              </a:lnSpc>
            </a:pPr>
            <a:endParaRPr lang="en-US" altLang="zh-CN" sz="2800" dirty="0"/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800" dirty="0"/>
              <a:t>	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data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esame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sino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giorno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prima.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42935" y="2674937"/>
            <a:ext cx="644278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Modalità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di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esame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colloquio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orale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scritto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44500" y="3176696"/>
            <a:ext cx="9465668" cy="9079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Lo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studente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potrà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sostenere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l’esame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800000"/>
                </a:solidFill>
                <a:cs typeface="Times New Roman" pitchFamily="18" charset="0"/>
              </a:rPr>
              <a:t>una</a:t>
            </a:r>
            <a:r>
              <a:rPr lang="en-US" altLang="zh-CN" sz="2800" dirty="0">
                <a:solidFill>
                  <a:srgbClr val="800000"/>
                </a:solidFill>
                <a:cs typeface="Times New Roman" pitchFamily="18" charset="0"/>
              </a:rPr>
              <a:t> sola </a:t>
            </a:r>
            <a:r>
              <a:rPr lang="en-US" altLang="zh-CN" sz="2800" dirty="0" err="1">
                <a:solidFill>
                  <a:srgbClr val="800000"/>
                </a:solidFill>
                <a:cs typeface="Times New Roman" pitchFamily="18" charset="0"/>
              </a:rPr>
              <a:t>volta</a:t>
            </a:r>
            <a:r>
              <a:rPr lang="en-US" altLang="zh-CN" sz="2800" dirty="0">
                <a:solidFill>
                  <a:srgbClr val="8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nella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stessa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</a:p>
          <a:p>
            <a:pPr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sessione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842500" y="7175500"/>
            <a:ext cx="3175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5/15</a:t>
            </a:r>
          </a:p>
        </p:txBody>
      </p:sp>
      <p:grpSp>
        <p:nvGrpSpPr>
          <p:cNvPr id="16" name="Gruppo 15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7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5/13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3365500" y="579437"/>
            <a:ext cx="3780779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Modalità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Esame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449338" y="4618037"/>
            <a:ext cx="10244062" cy="90794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tabLst>
                <a:tab pos="203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Commissione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di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Esame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AA 2017/2018: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Dott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 S.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Valente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(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Presidente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),</a:t>
            </a:r>
          </a:p>
          <a:p>
            <a:pPr>
              <a:tabLst>
                <a:tab pos="2032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Dott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 D.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Rotili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, Prof. A. Mai.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53032" y="4091096"/>
            <a:ext cx="6005618" cy="47705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L’eventuale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800000"/>
                </a:solidFill>
                <a:cs typeface="Times New Roman" pitchFamily="18" charset="0"/>
              </a:rPr>
              <a:t>respinto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verrà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800000"/>
                </a:solidFill>
                <a:cs typeface="Times New Roman" pitchFamily="18" charset="0"/>
              </a:rPr>
              <a:t>verbalizzato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69900" y="7204424"/>
            <a:ext cx="6718891" cy="2349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cs typeface="Times New Roman" pitchFamily="18" charset="0"/>
              </a:rPr>
              <a:t>I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6100" y="1646237"/>
            <a:ext cx="9941952" cy="45036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just">
              <a:lnSpc>
                <a:spcPct val="150000"/>
              </a:lnSpc>
              <a:tabLst/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Obiettivo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principale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 del </a:t>
            </a:r>
            <a:r>
              <a:rPr lang="en-US" altLang="zh-CN" sz="2800" i="1" dirty="0" err="1">
                <a:solidFill>
                  <a:srgbClr val="000000"/>
                </a:solidFill>
                <a:cs typeface="Times New Roman" pitchFamily="18" charset="0"/>
              </a:rPr>
              <a:t>Corso</a:t>
            </a:r>
            <a:r>
              <a:rPr lang="en-US" altLang="zh-CN" sz="2800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è la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formazione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qualificata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dello</a:t>
            </a:r>
            <a:endParaRPr lang="en-US" altLang="zh-CN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it-IT" altLang="zh-CN" sz="2800" dirty="0">
                <a:solidFill>
                  <a:srgbClr val="000000"/>
                </a:solidFill>
                <a:cs typeface="Times New Roman" pitchFamily="18" charset="0"/>
              </a:rPr>
              <a:t>studente verso l'analisi qualitativa di sostanze inorganiche di</a:t>
            </a:r>
          </a:p>
          <a:p>
            <a:pPr algn="just">
              <a:lnSpc>
                <a:spcPct val="150000"/>
              </a:lnSpc>
            </a:pPr>
            <a:r>
              <a:rPr lang="it-IT" altLang="zh-CN" sz="2800" dirty="0">
                <a:solidFill>
                  <a:srgbClr val="000000"/>
                </a:solidFill>
                <a:cs typeface="Times New Roman" pitchFamily="18" charset="0"/>
              </a:rPr>
              <a:t>interesse farmaceutico intese sia come principi attivi che come</a:t>
            </a:r>
          </a:p>
          <a:p>
            <a:pPr algn="just">
              <a:lnSpc>
                <a:spcPct val="150000"/>
              </a:lnSpc>
            </a:pPr>
            <a:r>
              <a:rPr lang="it-IT" altLang="zh-CN" sz="2800" dirty="0">
                <a:solidFill>
                  <a:srgbClr val="000000"/>
                </a:solidFill>
                <a:cs typeface="Times New Roman" pitchFamily="18" charset="0"/>
              </a:rPr>
              <a:t>contaminanti. A tal fine, il Corso  ha  lo scopo  di  fornire allo </a:t>
            </a:r>
          </a:p>
          <a:p>
            <a:pPr algn="just">
              <a:lnSpc>
                <a:spcPct val="150000"/>
              </a:lnSpc>
            </a:pPr>
            <a:r>
              <a:rPr lang="it-IT" altLang="zh-CN" sz="2800" dirty="0">
                <a:solidFill>
                  <a:srgbClr val="000000"/>
                </a:solidFill>
                <a:cs typeface="Times New Roman" pitchFamily="18" charset="0"/>
              </a:rPr>
              <a:t>studente nozioni approfondite riguardanti i principi teorici e pratici   </a:t>
            </a:r>
          </a:p>
          <a:p>
            <a:pPr algn="just">
              <a:lnSpc>
                <a:spcPct val="150000"/>
              </a:lnSpc>
            </a:pPr>
            <a:r>
              <a:rPr lang="it-IT" altLang="zh-CN" sz="2800" dirty="0">
                <a:solidFill>
                  <a:srgbClr val="000000"/>
                </a:solidFill>
                <a:cs typeface="Times New Roman" pitchFamily="18" charset="0"/>
              </a:rPr>
              <a:t>dell’analisi </a:t>
            </a:r>
            <a:r>
              <a:rPr lang="it-IT" altLang="zh-CN" sz="2800" dirty="0" err="1">
                <a:solidFill>
                  <a:srgbClr val="000000"/>
                </a:solidFill>
                <a:cs typeface="Times New Roman" pitchFamily="18" charset="0"/>
              </a:rPr>
              <a:t>chimico-farmaceutica</a:t>
            </a:r>
            <a:r>
              <a:rPr lang="it-IT" altLang="zh-CN" sz="2800" dirty="0">
                <a:solidFill>
                  <a:srgbClr val="000000"/>
                </a:solidFill>
                <a:cs typeface="Times New Roman" pitchFamily="18" charset="0"/>
              </a:rPr>
              <a:t> e tossicologica nell’ambito della </a:t>
            </a:r>
          </a:p>
          <a:p>
            <a:pPr algn="just">
              <a:lnSpc>
                <a:spcPct val="150000"/>
              </a:lnSpc>
            </a:pPr>
            <a:r>
              <a:rPr lang="it-IT" altLang="zh-CN" sz="2800" dirty="0">
                <a:solidFill>
                  <a:srgbClr val="000000"/>
                </a:solidFill>
                <a:cs typeface="Times New Roman" pitchFamily="18" charset="0"/>
              </a:rPr>
              <a:t>chimica qualitativa inorganica.</a:t>
            </a:r>
            <a:endParaRPr lang="en-US" altLang="zh-CN" sz="28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136900" y="655637"/>
            <a:ext cx="4385688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Obiettivi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Formativi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6/13</a:t>
              </a:r>
            </a:p>
          </p:txBody>
        </p:sp>
      </p:grpSp>
      <p:sp>
        <p:nvSpPr>
          <p:cNvPr id="8" name="TextBox 1"/>
          <p:cNvSpPr txBox="1"/>
          <p:nvPr/>
        </p:nvSpPr>
        <p:spPr>
          <a:xfrm>
            <a:off x="469900" y="7204424"/>
            <a:ext cx="6718891" cy="2349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cs typeface="Times New Roman" pitchFamily="18" charset="0"/>
              </a:rPr>
              <a:t>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083526" y="1570037"/>
            <a:ext cx="8454174" cy="457048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just">
              <a:lnSpc>
                <a:spcPct val="150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Per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un’agevole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comprensione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degli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argomenti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trattati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nel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tabLst/>
            </a:pP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corso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Chimico-Farmaceutica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Tossicologica</a:t>
            </a:r>
            <a:endParaRPr lang="en-US" altLang="zh-CN" sz="2800" dirty="0"/>
          </a:p>
          <a:p>
            <a:pPr algn="just">
              <a:lnSpc>
                <a:spcPct val="150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consiglia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aver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superato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seguenti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esami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endParaRPr lang="en-US" altLang="zh-CN" sz="2800" dirty="0"/>
          </a:p>
          <a:p>
            <a:pPr algn="just">
              <a:lnSpc>
                <a:spcPct val="150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1.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generale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ed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inorganica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;</a:t>
            </a:r>
            <a:endParaRPr lang="en-US" altLang="zh-CN" sz="2800" dirty="0"/>
          </a:p>
          <a:p>
            <a:pPr algn="just">
              <a:lnSpc>
                <a:spcPct val="150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2.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analitica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Complementi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chimica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generale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ed</a:t>
            </a:r>
            <a:endParaRPr lang="en-US" altLang="zh-CN" sz="2800" dirty="0"/>
          </a:p>
          <a:p>
            <a:pPr algn="just">
              <a:lnSpc>
                <a:spcPct val="150000"/>
              </a:lnSpc>
              <a:tabLst/>
            </a:pP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Inorganica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;</a:t>
            </a:r>
          </a:p>
          <a:p>
            <a:pPr algn="just">
              <a:lnSpc>
                <a:spcPct val="150000"/>
              </a:lnSpc>
              <a:tabLst/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3.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Biologia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vegetale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ed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animale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689100" y="6781800"/>
            <a:ext cx="772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Dott.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Giuseppe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Regina,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Corso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Analisi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Chimico-Farmaceutica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Tossicologica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54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2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(M-Z)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75500"/>
            <a:ext cx="3175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7/15</a:t>
            </a:r>
          </a:p>
        </p:txBody>
      </p:sp>
      <p:grpSp>
        <p:nvGrpSpPr>
          <p:cNvPr id="11" name="Gruppo 10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7/13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279900" y="579437"/>
            <a:ext cx="1809791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Consigli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469900" y="7204424"/>
            <a:ext cx="6718891" cy="2349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cs typeface="Times New Roman" pitchFamily="18" charset="0"/>
              </a:rPr>
              <a:t>I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900" y="2103437"/>
            <a:ext cx="10743006" cy="26879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36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Parte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Prima: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Presupposti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Teorici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Via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Secca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e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Umida</a:t>
            </a:r>
            <a:endParaRPr lang="en-US" altLang="zh-CN" sz="3600" b="1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36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</a:p>
          <a:p>
            <a:pPr>
              <a:lnSpc>
                <a:spcPts val="1000"/>
              </a:lnSpc>
            </a:pPr>
            <a:endParaRPr lang="en-US" altLang="zh-CN" sz="3600" dirty="0"/>
          </a:p>
          <a:p>
            <a:pPr>
              <a:lnSpc>
                <a:spcPts val="3400"/>
              </a:lnSpc>
              <a:tabLst/>
            </a:pPr>
            <a:r>
              <a:rPr lang="en-US" altLang="zh-CN" sz="36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Parte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Seconda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Qualitativa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cs typeface="Times New Roman" pitchFamily="18" charset="0"/>
              </a:rPr>
              <a:t>I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norganica</a:t>
            </a:r>
            <a:endParaRPr lang="en-US" altLang="zh-CN" sz="3600" b="1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                                    (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sistematica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classica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sz="3600" dirty="0"/>
          </a:p>
          <a:p>
            <a:pPr>
              <a:lnSpc>
                <a:spcPts val="3400"/>
              </a:lnSpc>
              <a:tabLst/>
            </a:pPr>
            <a:r>
              <a:rPr lang="en-US" altLang="zh-CN" sz="36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Parte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Terza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cs typeface="Times New Roman" pitchFamily="18" charset="0"/>
              </a:rPr>
              <a:t>Chimica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Farmaceutica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3600" b="1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cs typeface="Times New Roman" pitchFamily="18" charset="0"/>
              </a:rPr>
              <a:t>T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ossicologica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</a:p>
          <a:p>
            <a:pPr>
              <a:lnSpc>
                <a:spcPts val="3400"/>
              </a:lnSpc>
              <a:tabLst/>
            </a:pP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                                   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Composti</a:t>
            </a:r>
            <a:r>
              <a:rPr lang="en-US" altLang="zh-CN" sz="36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000000"/>
                </a:solidFill>
                <a:cs typeface="Times New Roman" pitchFamily="18" charset="0"/>
              </a:rPr>
              <a:t>Inorganici</a:t>
            </a:r>
            <a:endParaRPr lang="en-US" altLang="zh-CN" sz="3600" b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8/13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2775434" y="686887"/>
            <a:ext cx="4825039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Programma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d’Esame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69900" y="7204424"/>
            <a:ext cx="6718891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7500" y="1417637"/>
            <a:ext cx="10071603" cy="47269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just">
              <a:tabLst>
                <a:tab pos="203200" algn="l"/>
              </a:tabLst>
            </a:pPr>
            <a:r>
              <a:rPr lang="en-US" altLang="zh-CN" sz="28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Parte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Prima:</a:t>
            </a:r>
            <a:r>
              <a:rPr lang="en-US" altLang="zh-CN" sz="2800" b="1" dirty="0"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Presupposti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Teorici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 Via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Secca</a:t>
            </a:r>
            <a:r>
              <a:rPr lang="en-US" altLang="zh-CN" sz="2800" b="1" dirty="0">
                <a:solidFill>
                  <a:srgbClr val="000000"/>
                </a:solidFill>
                <a:cs typeface="Times New Roman" pitchFamily="18" charset="0"/>
              </a:rPr>
              <a:t> e </a:t>
            </a:r>
            <a:r>
              <a:rPr lang="en-US" altLang="zh-CN" sz="2800" b="1" dirty="0" err="1">
                <a:solidFill>
                  <a:srgbClr val="000000"/>
                </a:solidFill>
                <a:cs typeface="Times New Roman" pitchFamily="18" charset="0"/>
              </a:rPr>
              <a:t>Umida</a:t>
            </a:r>
            <a:endParaRPr lang="en-US" altLang="zh-CN" sz="28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tabLst>
                <a:tab pos="203200" algn="l"/>
              </a:tabLst>
            </a:pPr>
            <a:endParaRPr lang="en-US" altLang="zh-CN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tabLst>
                <a:tab pos="203200" algn="l"/>
              </a:tabLst>
            </a:pPr>
            <a:r>
              <a:rPr lang="en-US" altLang="zh-CN" sz="2800" dirty="0"/>
              <a:t> 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Proprietà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caratteristiche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dei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composti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inorganici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endParaRPr lang="en-US" altLang="zh-CN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tabLst>
                <a:tab pos="203200" algn="l"/>
              </a:tabLst>
            </a:pPr>
            <a:r>
              <a:rPr lang="en-US" altLang="zh-CN" sz="2800" dirty="0"/>
              <a:t> 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qualitativa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generalità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sulle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operazioni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laboratorio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soluzioni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</a:p>
          <a:p>
            <a:pPr algn="just">
              <a:tabLst>
                <a:tab pos="203200" algn="l"/>
              </a:tabLst>
            </a:pPr>
            <a:r>
              <a:rPr lang="en-US" altLang="zh-CN" sz="2800" dirty="0"/>
              <a:t> 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equilibri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chimici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soluzione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acidità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basicità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equilibri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idrolisi</a:t>
            </a:r>
            <a:r>
              <a:rPr lang="en-US" altLang="zh-CN" sz="2800" dirty="0">
                <a:cs typeface="Times New Roman" pitchFamily="18" charset="0"/>
              </a:rPr>
              <a:t>, </a:t>
            </a:r>
          </a:p>
          <a:p>
            <a:pPr algn="just">
              <a:tabLst>
                <a:tab pos="203200" algn="l"/>
              </a:tabLst>
            </a:pPr>
            <a:r>
              <a:rPr lang="en-US" altLang="zh-CN" sz="2800" dirty="0">
                <a:cs typeface="Times New Roman" pitchFamily="18" charset="0"/>
              </a:rPr>
              <a:t>   </a:t>
            </a:r>
            <a:r>
              <a:rPr lang="en-US" altLang="zh-CN" sz="2800" dirty="0" err="1">
                <a:cs typeface="Times New Roman" pitchFamily="18" charset="0"/>
              </a:rPr>
              <a:t>equilibri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precipitazione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precipitazione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acidità,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equilibri</a:t>
            </a:r>
            <a:endParaRPr lang="en-US" altLang="zh-CN" sz="2800" dirty="0">
              <a:cs typeface="Times New Roman" pitchFamily="18" charset="0"/>
            </a:endParaRPr>
          </a:p>
          <a:p>
            <a:pPr algn="just">
              <a:tabLst>
                <a:tab pos="203200" algn="l"/>
              </a:tabLst>
            </a:pPr>
            <a:r>
              <a:rPr lang="en-US" altLang="zh-CN" sz="2800" dirty="0">
                <a:cs typeface="Times New Roman" pitchFamily="18" charset="0"/>
              </a:rPr>
              <a:t>   </a:t>
            </a:r>
            <a:r>
              <a:rPr lang="en-US" altLang="zh-CN" sz="2800" dirty="0" err="1">
                <a:cs typeface="Times New Roman" pitchFamily="18" charset="0"/>
              </a:rPr>
              <a:t>di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ossido-riduzione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redox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e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acidità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redox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e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precipitazione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</a:p>
          <a:p>
            <a:pPr algn="just">
              <a:tabLst>
                <a:tab pos="152400" algn="l"/>
                <a:tab pos="81534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equilibri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complessazione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complessi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acidità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complessi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</a:p>
          <a:p>
            <a:pPr algn="just">
              <a:tabLst>
                <a:tab pos="152400" algn="l"/>
                <a:tab pos="81534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precipitazione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complessi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cs typeface="Times New Roman" pitchFamily="18" charset="0"/>
              </a:rPr>
              <a:t>redox</a:t>
            </a:r>
            <a:r>
              <a:rPr lang="en-US" altLang="zh-CN" sz="2800" dirty="0">
                <a:cs typeface="Times New Roman" pitchFamily="18" charset="0"/>
              </a:rPr>
              <a:t>,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analisi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spettroscopica</a:t>
            </a:r>
            <a:r>
              <a:rPr lang="en-US" altLang="zh-CN" sz="2800" dirty="0"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e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leggi</a:t>
            </a:r>
            <a:endParaRPr lang="en-US" altLang="zh-CN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tabLst>
                <a:tab pos="152400" algn="l"/>
                <a:tab pos="81534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altLang="zh-CN" sz="2800" dirty="0" err="1">
                <a:solidFill>
                  <a:srgbClr val="000000"/>
                </a:solidFill>
                <a:cs typeface="Times New Roman" pitchFamily="18" charset="0"/>
              </a:rPr>
              <a:t>dell’assorbimento</a:t>
            </a: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 lvl="0"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800" dirty="0">
                <a:solidFill>
                  <a:srgbClr val="000000"/>
                </a:solidFill>
                <a:cs typeface="Times New Roman" pitchFamily="18" charset="0"/>
              </a:rPr>
              <a:t>  </a:t>
            </a:r>
          </a:p>
        </p:txBody>
      </p:sp>
      <p:grpSp>
        <p:nvGrpSpPr>
          <p:cNvPr id="15" name="Gruppo 14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9/13</a:t>
              </a: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2832100" y="579437"/>
            <a:ext cx="4825039" cy="4259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Programma</a:t>
            </a:r>
            <a:r>
              <a:rPr lang="en-US" altLang="zh-CN" sz="44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d’Esame</a:t>
            </a:r>
            <a:endParaRPr lang="en-US" altLang="zh-CN" sz="44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69900" y="7204424"/>
            <a:ext cx="6718891" cy="2349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</TotalTime>
  <Words>995</Words>
  <Application>Microsoft Office PowerPoint</Application>
  <PresentationFormat>Personalizzato</PresentationFormat>
  <Paragraphs>202</Paragraphs>
  <Slides>13</Slides>
  <Notes>13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8" baseType="lpstr">
      <vt:lpstr>宋体</vt:lpstr>
      <vt:lpstr>Arial</vt:lpstr>
      <vt:lpstr>Calibri</vt:lpstr>
      <vt:lpstr>Times New Roman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Dante</dc:creator>
  <cp:lastModifiedBy>Sergio  Valente</cp:lastModifiedBy>
  <cp:revision>37</cp:revision>
  <dcterms:created xsi:type="dcterms:W3CDTF">2006-08-16T00:00:00Z</dcterms:created>
  <dcterms:modified xsi:type="dcterms:W3CDTF">2018-10-03T07:49:19Z</dcterms:modified>
</cp:coreProperties>
</file>