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78" r:id="rId4"/>
    <p:sldId id="280" r:id="rId5"/>
    <p:sldId id="279" r:id="rId6"/>
    <p:sldId id="272" r:id="rId7"/>
    <p:sldId id="273" r:id="rId8"/>
    <p:sldId id="274" r:id="rId9"/>
    <p:sldId id="275" r:id="rId10"/>
    <p:sldId id="27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F228324-CB9C-422C-97CF-E1D55BA33526}" type="datetimeFigureOut">
              <a:rPr lang="es-ES" smtClean="0"/>
              <a:t>11/11/2023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5BC3FBF-02CE-4F15-B2E6-F22EC5B31908}" type="slidenum">
              <a:rPr lang="es-ES" smtClean="0"/>
              <a:t>‹N›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256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324-CB9C-422C-97CF-E1D55BA33526}" type="datetimeFigureOut">
              <a:rPr lang="es-ES" smtClean="0"/>
              <a:t>11/11/2023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3FBF-02CE-4F15-B2E6-F22EC5B31908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8325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324-CB9C-422C-97CF-E1D55BA33526}" type="datetimeFigureOut">
              <a:rPr lang="es-ES" smtClean="0"/>
              <a:t>11/11/2023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3FBF-02CE-4F15-B2E6-F22EC5B31908}" type="slidenum">
              <a:rPr lang="es-ES" smtClean="0"/>
              <a:t>‹N›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020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324-CB9C-422C-97CF-E1D55BA33526}" type="datetimeFigureOut">
              <a:rPr lang="es-ES" smtClean="0"/>
              <a:t>11/11/2023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3FBF-02CE-4F15-B2E6-F22EC5B31908}" type="slidenum">
              <a:rPr lang="es-ES" smtClean="0"/>
              <a:t>‹N›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956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324-CB9C-422C-97CF-E1D55BA33526}" type="datetimeFigureOut">
              <a:rPr lang="es-ES" smtClean="0"/>
              <a:t>11/11/2023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3FBF-02CE-4F15-B2E6-F22EC5B31908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2748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324-CB9C-422C-97CF-E1D55BA33526}" type="datetimeFigureOut">
              <a:rPr lang="es-ES" smtClean="0"/>
              <a:t>11/11/2023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3FBF-02CE-4F15-B2E6-F22EC5B31908}" type="slidenum">
              <a:rPr lang="es-ES" smtClean="0"/>
              <a:t>‹N›</a:t>
            </a:fld>
            <a:endParaRPr lang="es-E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716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324-CB9C-422C-97CF-E1D55BA33526}" type="datetimeFigureOut">
              <a:rPr lang="es-ES" smtClean="0"/>
              <a:t>11/11/2023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3FBF-02CE-4F15-B2E6-F22EC5B31908}" type="slidenum">
              <a:rPr lang="es-ES" smtClean="0"/>
              <a:t>‹N›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157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324-CB9C-422C-97CF-E1D55BA33526}" type="datetimeFigureOut">
              <a:rPr lang="es-ES" smtClean="0"/>
              <a:t>11/11/2023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3FBF-02CE-4F15-B2E6-F22EC5B31908}" type="slidenum">
              <a:rPr lang="es-ES" smtClean="0"/>
              <a:t>‹N›</a:t>
            </a:fld>
            <a:endParaRPr lang="es-E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739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324-CB9C-422C-97CF-E1D55BA33526}" type="datetimeFigureOut">
              <a:rPr lang="es-ES" smtClean="0"/>
              <a:t>11/11/2023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3FBF-02CE-4F15-B2E6-F22EC5B31908}" type="slidenum">
              <a:rPr lang="es-ES" smtClean="0"/>
              <a:t>‹N›</a:t>
            </a:fld>
            <a:endParaRPr lang="es-E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592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324-CB9C-422C-97CF-E1D55BA33526}" type="datetimeFigureOut">
              <a:rPr lang="es-ES" smtClean="0"/>
              <a:t>11/11/2023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3FBF-02CE-4F15-B2E6-F22EC5B31908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723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324-CB9C-422C-97CF-E1D55BA33526}" type="datetimeFigureOut">
              <a:rPr lang="es-ES" smtClean="0"/>
              <a:t>11/11/2023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3FBF-02CE-4F15-B2E6-F22EC5B31908}" type="slidenum">
              <a:rPr lang="es-ES" smtClean="0"/>
              <a:t>‹N›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67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324-CB9C-422C-97CF-E1D55BA33526}" type="datetimeFigureOut">
              <a:rPr lang="es-ES" smtClean="0"/>
              <a:t>11/11/2023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3FBF-02CE-4F15-B2E6-F22EC5B31908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213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324-CB9C-422C-97CF-E1D55BA33526}" type="datetimeFigureOut">
              <a:rPr lang="es-ES" smtClean="0"/>
              <a:t>11/11/2023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3FBF-02CE-4F15-B2E6-F22EC5B31908}" type="slidenum">
              <a:rPr lang="es-ES" smtClean="0"/>
              <a:t>‹N›</a:t>
            </a:fld>
            <a:endParaRPr lang="es-E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967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324-CB9C-422C-97CF-E1D55BA33526}" type="datetimeFigureOut">
              <a:rPr lang="es-ES" smtClean="0"/>
              <a:t>11/11/2023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3FBF-02CE-4F15-B2E6-F22EC5B31908}" type="slidenum">
              <a:rPr lang="es-ES" smtClean="0"/>
              <a:t>‹N›</a:t>
            </a:fld>
            <a:endParaRPr lang="es-E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54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324-CB9C-422C-97CF-E1D55BA33526}" type="datetimeFigureOut">
              <a:rPr lang="es-ES" smtClean="0"/>
              <a:t>11/11/2023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3FBF-02CE-4F15-B2E6-F22EC5B31908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09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324-CB9C-422C-97CF-E1D55BA33526}" type="datetimeFigureOut">
              <a:rPr lang="es-ES" smtClean="0"/>
              <a:t>11/11/2023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3FBF-02CE-4F15-B2E6-F22EC5B31908}" type="slidenum">
              <a:rPr lang="es-ES" smtClean="0"/>
              <a:t>‹N›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173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324-CB9C-422C-97CF-E1D55BA33526}" type="datetimeFigureOut">
              <a:rPr lang="es-ES" smtClean="0"/>
              <a:t>11/11/2023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3FBF-02CE-4F15-B2E6-F22EC5B31908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8895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F228324-CB9C-422C-97CF-E1D55BA33526}" type="datetimeFigureOut">
              <a:rPr lang="es-ES" smtClean="0"/>
              <a:t>11/11/2023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5BC3FBF-02CE-4F15-B2E6-F22EC5B31908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250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Egon_Freiherr_von_Eickstedt#Racial_Classification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it.wikipedia.org/wiki/Progetto_Lebensborn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E072C6-0878-4124-8561-A5F18F52B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7088210" cy="1515533"/>
          </a:xfrm>
        </p:spPr>
        <p:txBody>
          <a:bodyPr>
            <a:noAutofit/>
          </a:bodyPr>
          <a:lstStyle/>
          <a:p>
            <a:r>
              <a:rPr lang="es-ES" sz="3600" dirty="0"/>
              <a:t>Elementi per una storia del razzismo 3</a:t>
            </a:r>
            <a:br>
              <a:rPr lang="es-ES" sz="3600" dirty="0"/>
            </a:br>
            <a:r>
              <a:rPr lang="es-ES" sz="3600" dirty="0"/>
              <a:t>Il Novecento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F40803B-21F8-4026-A343-01B00631D1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Stefano Tedeschi</a:t>
            </a:r>
          </a:p>
          <a:p>
            <a:r>
              <a:rPr lang="es-ES" dirty="0"/>
              <a:t>Sapienza Università di Roma</a:t>
            </a:r>
          </a:p>
        </p:txBody>
      </p:sp>
    </p:spTree>
    <p:extLst>
      <p:ext uri="{BB962C8B-B14F-4D97-AF65-F5344CB8AC3E}">
        <p14:creationId xmlns:p14="http://schemas.microsoft.com/office/powerpoint/2010/main" val="1261023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56">
            <a:extLst>
              <a:ext uri="{FF2B5EF4-FFF2-40B4-BE49-F238E27FC236}">
                <a16:creationId xmlns:a16="http://schemas.microsoft.com/office/drawing/2014/main" id="{6BD642B1-E8A0-4B5B-8E4A-D8EF15A08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41D71B9-BFD9-40DE-BC3B-E64BA2895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2504B9E-D812-4C78-9981-5F48C1288A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F886AB1-61BE-4427-BED7-571CF1EF1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912E8F6-1094-49C1-B7CD-CC46B33D6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79" name="Straight Connector 62">
            <a:extLst>
              <a:ext uri="{FF2B5EF4-FFF2-40B4-BE49-F238E27FC236}">
                <a16:creationId xmlns:a16="http://schemas.microsoft.com/office/drawing/2014/main" id="{1870FE29-3AF7-4226-8303-7C1B0B8E1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64">
            <a:extLst>
              <a:ext uri="{FF2B5EF4-FFF2-40B4-BE49-F238E27FC236}">
                <a16:creationId xmlns:a16="http://schemas.microsoft.com/office/drawing/2014/main" id="{8B226A40-22CC-40E5-9EC4-5163536C6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66">
            <a:extLst>
              <a:ext uri="{FF2B5EF4-FFF2-40B4-BE49-F238E27FC236}">
                <a16:creationId xmlns:a16="http://schemas.microsoft.com/office/drawing/2014/main" id="{6BB9B7D3-101C-4F55-A956-62DA4AAD4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53BD5441-821C-4091-8DDD-A4A56A6FC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82" name="Rectangle 68">
              <a:extLst>
                <a:ext uri="{FF2B5EF4-FFF2-40B4-BE49-F238E27FC236}">
                  <a16:creationId xmlns:a16="http://schemas.microsoft.com/office/drawing/2014/main" id="{AFC6E877-1BD2-4856-8FFD-250D27C15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F64C008A-2A32-4626-A83A-16A984F88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875D67EF-62E2-43F5-8005-7A7A319D05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2D4F7A41-75A8-433C-B804-83DCD32E7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19" y="4404852"/>
            <a:ext cx="9989677" cy="105474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Dalla «razza» alla «cultura»: il caso del Sudafrica</a:t>
            </a:r>
          </a:p>
        </p:txBody>
      </p:sp>
      <p:sp>
        <p:nvSpPr>
          <p:cNvPr id="83" name="Rectangle 72">
            <a:extLst>
              <a:ext uri="{FF2B5EF4-FFF2-40B4-BE49-F238E27FC236}">
                <a16:creationId xmlns:a16="http://schemas.microsoft.com/office/drawing/2014/main" id="{9D2CA3DB-2141-4DE2-9F8A-9E5561DDF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1086" y="1092200"/>
            <a:ext cx="8962768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egnaposto contenuto 5" descr="Immagine che contiene testo, aria aperta, vestiti, persona&#10;&#10;Descrizione generata automaticamente">
            <a:extLst>
              <a:ext uri="{FF2B5EF4-FFF2-40B4-BE49-F238E27FC236}">
                <a16:creationId xmlns:a16="http://schemas.microsoft.com/office/drawing/2014/main" id="{98D8E262-FC89-124C-5448-660EDBF7DF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3" r="-3" b="-3"/>
          <a:stretch/>
        </p:blipFill>
        <p:spPr>
          <a:xfrm>
            <a:off x="2615989" y="1257341"/>
            <a:ext cx="2564401" cy="2798064"/>
          </a:xfrm>
          <a:prstGeom prst="rect">
            <a:avLst/>
          </a:prstGeom>
        </p:spPr>
      </p:pic>
      <p:pic>
        <p:nvPicPr>
          <p:cNvPr id="8" name="Immagine 7" descr="Immagine che contiene aria aperta, bianco e nero, cielo, vestiti&#10;&#10;Descrizione generata automaticamente">
            <a:extLst>
              <a:ext uri="{FF2B5EF4-FFF2-40B4-BE49-F238E27FC236}">
                <a16:creationId xmlns:a16="http://schemas.microsoft.com/office/drawing/2014/main" id="{194FFFC5-4146-34C1-DE10-C12A9690B4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8" r="17211" b="3"/>
          <a:stretch/>
        </p:blipFill>
        <p:spPr>
          <a:xfrm>
            <a:off x="7005179" y="1257341"/>
            <a:ext cx="2578823" cy="2798064"/>
          </a:xfrm>
          <a:prstGeom prst="rect">
            <a:avLst/>
          </a:prstGeom>
        </p:spPr>
      </p:pic>
      <p:cxnSp>
        <p:nvCxnSpPr>
          <p:cNvPr id="84" name="Straight Connector 74">
            <a:extLst>
              <a:ext uri="{FF2B5EF4-FFF2-40B4-BE49-F238E27FC236}">
                <a16:creationId xmlns:a16="http://schemas.microsoft.com/office/drawing/2014/main" id="{1214B64F-D291-4308-B071-A2678ED78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64080" y="5518838"/>
            <a:ext cx="7863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515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ACAFA0-4AF5-4B6E-A1B1-E4BA49736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classificazioni del Novecento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F11760-7173-4FE8-8590-A5FF19967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La classificazione di E. von </a:t>
            </a:r>
            <a:r>
              <a:rPr lang="it-IT" dirty="0" err="1"/>
              <a:t>Eickstedt</a:t>
            </a:r>
            <a:r>
              <a:rPr lang="it-IT" dirty="0"/>
              <a:t> (1937)</a:t>
            </a:r>
          </a:p>
          <a:p>
            <a:r>
              <a:rPr lang="it-IT" dirty="0">
                <a:hlinkClick r:id="rId2"/>
              </a:rPr>
              <a:t>https://en.wikipedia.org/wiki/Egon_Freiherr_von_Eickstedt#Racial_Classification</a:t>
            </a:r>
            <a:endParaRPr lang="it-IT" dirty="0"/>
          </a:p>
          <a:p>
            <a:endParaRPr lang="it-IT" dirty="0"/>
          </a:p>
          <a:p>
            <a:r>
              <a:rPr lang="it-IT" dirty="0"/>
              <a:t>La classificazione di R. </a:t>
            </a:r>
            <a:r>
              <a:rPr lang="it-IT" dirty="0" err="1"/>
              <a:t>Biasutti</a:t>
            </a:r>
            <a:r>
              <a:rPr lang="it-IT" dirty="0"/>
              <a:t> (1941)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4046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69A552-3EDF-4884-8044-F056E2B95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Il razzismo diventa Stato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ACAA8B-37A2-4163-A232-6FDB6206B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Tre esempi storici:</a:t>
            </a:r>
          </a:p>
          <a:p>
            <a:endParaRPr lang="it-IT" dirty="0"/>
          </a:p>
          <a:p>
            <a:r>
              <a:rPr lang="it-IT" dirty="0"/>
              <a:t>- La Germania Nazista</a:t>
            </a:r>
          </a:p>
          <a:p>
            <a:r>
              <a:rPr lang="it-IT" dirty="0"/>
              <a:t>- Il Sudafrica dell’apartheid</a:t>
            </a:r>
          </a:p>
          <a:p>
            <a:r>
              <a:rPr lang="it-IT" dirty="0"/>
              <a:t>- Il Sud degli Stati Uniti</a:t>
            </a:r>
          </a:p>
        </p:txBody>
      </p:sp>
    </p:spTree>
    <p:extLst>
      <p:ext uri="{BB962C8B-B14F-4D97-AF65-F5344CB8AC3E}">
        <p14:creationId xmlns:p14="http://schemas.microsoft.com/office/powerpoint/2010/main" val="689632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11F513-C2F1-4AC6-8EF9-3D5CBDEA6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società «</a:t>
            </a:r>
            <a:r>
              <a:rPr lang="it-IT" dirty="0" err="1"/>
              <a:t>razzializzate</a:t>
            </a:r>
            <a:r>
              <a:rPr lang="it-IT" dirty="0"/>
              <a:t>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69EC51-A53B-4535-9C69-89F1C36ED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 domini coloniali</a:t>
            </a:r>
          </a:p>
          <a:p>
            <a:r>
              <a:rPr lang="it-IT" dirty="0"/>
              <a:t>La segregazione sociale</a:t>
            </a:r>
          </a:p>
        </p:txBody>
      </p:sp>
    </p:spTree>
    <p:extLst>
      <p:ext uri="{BB962C8B-B14F-4D97-AF65-F5344CB8AC3E}">
        <p14:creationId xmlns:p14="http://schemas.microsoft.com/office/powerpoint/2010/main" val="3404952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2AAA7B-DD5A-486B-B28F-F19588315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B99B21-A649-42D2-BB86-486C2E73A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631EEB-EF96-4032-8B47-62220C131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B37569-6E3D-4B34-AD3E-0FC79D7CB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3A0A741-DE46-43B7-A732-2C6D71E7B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FB4AD13-112F-436E-9596-F7557110C0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DB132703-6AE7-4C45-895B-CCC5392C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101" y="982132"/>
            <a:ext cx="6354633" cy="1303867"/>
          </a:xfrm>
        </p:spPr>
        <p:txBody>
          <a:bodyPr>
            <a:normAutofit/>
          </a:bodyPr>
          <a:lstStyle/>
          <a:p>
            <a:r>
              <a:rPr lang="it-IT" dirty="0"/>
              <a:t>Gli elementi caratterizzanti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6D98D9-A8AD-432E-BD4E-FF8001244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77057" y="2400639"/>
            <a:ext cx="57607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3A3CB3-15CC-40DF-BC9F-8885B615E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5" y="2556932"/>
            <a:ext cx="6380065" cy="3318936"/>
          </a:xfrm>
        </p:spPr>
        <p:txBody>
          <a:bodyPr>
            <a:normAutofit/>
          </a:bodyPr>
          <a:lstStyle/>
          <a:p>
            <a:r>
              <a:rPr lang="it-IT" dirty="0"/>
              <a:t>Il razzismo viene esplicitamente dichiarato come elemento principale dell’ideologia politica.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636A458-F0DC-43D8-B5BB-44E7A1B3F9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39" r="5" b="24067"/>
          <a:stretch/>
        </p:blipFill>
        <p:spPr>
          <a:xfrm>
            <a:off x="8137325" y="1158024"/>
            <a:ext cx="2839277" cy="2066544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3A2BCF1-D0D2-43CC-BDFC-3DFBC2547A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86" r="6" b="21531"/>
          <a:stretch/>
        </p:blipFill>
        <p:spPr>
          <a:xfrm>
            <a:off x="8135453" y="3631646"/>
            <a:ext cx="2843021" cy="2066544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596382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53A7A7-5C12-45E8-BF56-BC69C0E2C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847" y="2939541"/>
            <a:ext cx="4412508" cy="1371600"/>
          </a:xfrm>
        </p:spPr>
        <p:txBody>
          <a:bodyPr>
            <a:normAutofit fontScale="90000"/>
          </a:bodyPr>
          <a:lstStyle/>
          <a:p>
            <a:br>
              <a:rPr lang="it-IT" b="1" dirty="0"/>
            </a:br>
            <a:r>
              <a:rPr lang="it-IT" sz="3200" b="1" dirty="0"/>
              <a:t>La proibizione dei matrimoni misti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AA0A5A9-D412-40D2-894E-EA7E1C611E2F}"/>
              </a:ext>
            </a:extLst>
          </p:cNvPr>
          <p:cNvSpPr txBox="1"/>
          <p:nvPr/>
        </p:nvSpPr>
        <p:spPr>
          <a:xfrm>
            <a:off x="1424114" y="1203868"/>
            <a:ext cx="358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Gli elementi caratterizzanti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14707BE-D0F5-428F-8A75-B3EAF7EB7DC4}"/>
              </a:ext>
            </a:extLst>
          </p:cNvPr>
          <p:cNvSpPr txBox="1"/>
          <p:nvPr/>
        </p:nvSpPr>
        <p:spPr>
          <a:xfrm>
            <a:off x="5833954" y="989012"/>
            <a:ext cx="49448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Il Progetto </a:t>
            </a:r>
            <a:r>
              <a:rPr lang="it-IT" dirty="0" err="1"/>
              <a:t>Lebensborn</a:t>
            </a:r>
            <a:r>
              <a:rPr lang="it-IT" dirty="0"/>
              <a:t> nella Germania Nazista</a:t>
            </a:r>
          </a:p>
          <a:p>
            <a:endParaRPr lang="it-IT" dirty="0"/>
          </a:p>
          <a:p>
            <a:r>
              <a:rPr lang="it-IT" dirty="0">
                <a:hlinkClick r:id="rId2"/>
              </a:rPr>
              <a:t>https://it.wikipedia.org/wiki/Progetto_Lebensborn</a:t>
            </a:r>
            <a:endParaRPr lang="it-IT" dirty="0"/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ADC39E0-4D37-459E-AAEA-69A44835E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278" y="2189341"/>
            <a:ext cx="2857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56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1A67CE-6FA8-431F-B589-B9ABB7F1A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337" y="3251467"/>
            <a:ext cx="3718455" cy="1371600"/>
          </a:xfrm>
        </p:spPr>
        <p:txBody>
          <a:bodyPr>
            <a:normAutofit/>
          </a:bodyPr>
          <a:lstStyle/>
          <a:p>
            <a:r>
              <a:rPr lang="it-IT" sz="3200" dirty="0"/>
              <a:t>Il divieto di accesso all’istruzione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3E841B3-B661-4557-84B2-C98899D5A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138" y="1737223"/>
            <a:ext cx="5470525" cy="3383555"/>
          </a:xfrm>
          <a:prstGeom prst="rect">
            <a:avLst/>
          </a:prstGeo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DD890E7-D087-4DC5-BEED-3EE4750F3DA1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1303337" y="990596"/>
            <a:ext cx="3718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Gli elementi caratterizzanti</a:t>
            </a:r>
          </a:p>
        </p:txBody>
      </p:sp>
    </p:spTree>
    <p:extLst>
      <p:ext uri="{BB962C8B-B14F-4D97-AF65-F5344CB8AC3E}">
        <p14:creationId xmlns:p14="http://schemas.microsoft.com/office/powerpoint/2010/main" val="3765105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3E8C8A2-D2DA-42F8-84AA-AC5AB425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5D1FE1-4883-49B4-AD3E-D0A3F8DCE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F829EAE-7CB1-410F-BAF1-55BD6DC24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A5F8CE-974F-4443-AB3C-4799C3323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4075D0C-1739-4729-A5C8-5C5707A94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FD28A6-39F3-425F-8050-E5BF1B45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63958DE-3089-4707-A79D-8ADBDE597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81077B-766D-44B3-909D-A26D42DA9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29962" cy="6856214"/>
            <a:chOff x="-15736" y="0"/>
            <a:chExt cx="12229962" cy="685621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CC93258-4B7E-4DC5-AE91-AFAAD833A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5610CE6-9E44-431C-9AFA-E552B5D54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B4315B7-9CDC-4449-9705-67DAFE6F7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D66995-395F-42A2-AB99-8B0E853BA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3656CC8B-ABE7-4550-BB16-4A5B29D2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279" y="1041401"/>
            <a:ext cx="6528018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/>
              <a:t>La revoca della cittadinanza e la negazione dei diritti politici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40682AE-7096-48F4-B8C9-49DC30ED31FA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4564279" y="3657597"/>
            <a:ext cx="6528018" cy="1320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100">
                <a:solidFill>
                  <a:schemeClr val="tx1"/>
                </a:solidFill>
              </a:rPr>
              <a:t>Gli elementi caratterizzanti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34B69A0-211B-403A-A468-945B94CE2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3152" r="1584"/>
          <a:stretch/>
        </p:blipFill>
        <p:spPr>
          <a:xfrm>
            <a:off x="1081874" y="1041400"/>
            <a:ext cx="3059206" cy="477520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C4AED10-D735-4820-BE3F-7B5DE8BBC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2168" y="3522131"/>
            <a:ext cx="64922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142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12">
            <a:extLst>
              <a:ext uri="{FF2B5EF4-FFF2-40B4-BE49-F238E27FC236}">
                <a16:creationId xmlns:a16="http://schemas.microsoft.com/office/drawing/2014/main" id="{3FEEE78B-6EC9-4EE6-B42A-C56FE0583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989D3D0-25DB-4F46-A08D-5FA66FBFD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F2E3AD-002C-47F6-A7F8-7D07CE2BA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F26D44A-571B-4B37-B312-F1EB96D07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912A71A-A72B-4A6F-92A9-2B170CE42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34" name="Straight Connector 18">
            <a:extLst>
              <a:ext uri="{FF2B5EF4-FFF2-40B4-BE49-F238E27FC236}">
                <a16:creationId xmlns:a16="http://schemas.microsoft.com/office/drawing/2014/main" id="{A82A5FDC-0CB0-426A-A974-5B7A646F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20">
            <a:extLst>
              <a:ext uri="{FF2B5EF4-FFF2-40B4-BE49-F238E27FC236}">
                <a16:creationId xmlns:a16="http://schemas.microsoft.com/office/drawing/2014/main" id="{C10CC07B-CA4C-49F7-A1FF-F96DA96FF4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22">
            <a:extLst>
              <a:ext uri="{FF2B5EF4-FFF2-40B4-BE49-F238E27FC236}">
                <a16:creationId xmlns:a16="http://schemas.microsoft.com/office/drawing/2014/main" id="{60BFC893-4B6A-49DA-9D35-814AA290F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7CB0CB7-8936-4E39-95D5-BD8089D2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CE6B77F-724B-480C-935D-C0719D508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CF864C1-2CA0-4240-AFD7-FEC8A1822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993CC9D-D4D1-48BB-84CE-02F087898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8AF2C01F-767C-405B-9872-CED4A0A65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19" y="4404852"/>
            <a:ext cx="9989677" cy="10547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La segregazione in luoghi riservati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C790A4C-6D75-430A-BE13-343E409CBC47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1298448" y="5565530"/>
            <a:ext cx="9603727" cy="4055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00">
                <a:solidFill>
                  <a:schemeClr val="tx1"/>
                </a:solidFill>
              </a:rPr>
              <a:t>Gli elementi caratterizzanti</a:t>
            </a:r>
          </a:p>
        </p:txBody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7D0E6809-DFB9-49E1-96CD-62D9E900E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1086" y="1092200"/>
            <a:ext cx="8962768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D0B9DD0-6B44-4654-8D81-8CEAD71BC9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6503" y="1474412"/>
            <a:ext cx="2764822" cy="236392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C679971-83B3-458C-81CE-AB2D461B95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666" y="1866881"/>
            <a:ext cx="2807083" cy="1578984"/>
          </a:xfrm>
          <a:prstGeom prst="rect">
            <a:avLst/>
          </a:prstGeom>
        </p:spPr>
      </p:pic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7A2E751E-292B-4E1E-BD46-327F0F265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7627880" y="1613664"/>
            <a:ext cx="2780558" cy="2085418"/>
          </a:xfrm>
          <a:prstGeom prst="rect">
            <a:avLst/>
          </a:prstGeom>
        </p:spPr>
      </p:pic>
      <p:cxnSp>
        <p:nvCxnSpPr>
          <p:cNvPr id="38" name="Straight Connector 30">
            <a:extLst>
              <a:ext uri="{FF2B5EF4-FFF2-40B4-BE49-F238E27FC236}">
                <a16:creationId xmlns:a16="http://schemas.microsoft.com/office/drawing/2014/main" id="{5714A049-40FE-4FF6-9176-06ADCD274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64080" y="5518838"/>
            <a:ext cx="7863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2952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176</Words>
  <Application>Microsoft Office PowerPoint</Application>
  <PresentationFormat>Widescreen</PresentationFormat>
  <Paragraphs>31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3" baseType="lpstr">
      <vt:lpstr>Arial</vt:lpstr>
      <vt:lpstr>Garamond</vt:lpstr>
      <vt:lpstr>Organico</vt:lpstr>
      <vt:lpstr>Elementi per una storia del razzismo 3 Il Novecento</vt:lpstr>
      <vt:lpstr>Le classificazioni del Novecento</vt:lpstr>
      <vt:lpstr>Il razzismo diventa Stato</vt:lpstr>
      <vt:lpstr>Le società «razzializzate»</vt:lpstr>
      <vt:lpstr>Gli elementi caratterizzanti</vt:lpstr>
      <vt:lpstr> La proibizione dei matrimoni misti</vt:lpstr>
      <vt:lpstr>Il divieto di accesso all’istruzione</vt:lpstr>
      <vt:lpstr>La revoca della cittadinanza e la negazione dei diritti politici</vt:lpstr>
      <vt:lpstr>La segregazione in luoghi riservati</vt:lpstr>
      <vt:lpstr>Dalla «razza» alla «cultura»: il caso del Sudafrica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Elementi per una storia del razzismo 3 Il Novecento</dc:title>
  <dc:creator>Stefano</dc:creator>
  <cp:lastModifiedBy>Stefano Tedeschi</cp:lastModifiedBy>
  <cp:revision>2</cp:revision>
  <dcterms:created xsi:type="dcterms:W3CDTF">2019-11-10T17:10:12Z</dcterms:created>
  <dcterms:modified xsi:type="dcterms:W3CDTF">2023-11-11T09:24:06Z</dcterms:modified>
</cp:coreProperties>
</file>