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 id="2147484045" r:id="rId2"/>
    <p:sldMasterId id="2147484076" r:id="rId3"/>
    <p:sldMasterId id="2147484128" r:id="rId4"/>
    <p:sldMasterId id="2147484262" r:id="rId5"/>
    <p:sldMasterId id="2147484337" r:id="rId6"/>
    <p:sldMasterId id="2147484643" r:id="rId7"/>
    <p:sldMasterId id="2147484708" r:id="rId8"/>
  </p:sldMasterIdLst>
  <p:notesMasterIdLst>
    <p:notesMasterId r:id="rId31"/>
  </p:notesMasterIdLst>
  <p:handoutMasterIdLst>
    <p:handoutMasterId r:id="rId32"/>
  </p:handoutMasterIdLst>
  <p:sldIdLst>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6" r:id="rId24"/>
    <p:sldId id="470" r:id="rId25"/>
    <p:sldId id="473" r:id="rId26"/>
    <p:sldId id="472" r:id="rId27"/>
    <p:sldId id="474" r:id="rId28"/>
    <p:sldId id="475" r:id="rId29"/>
    <p:sldId id="351" r:id="rId30"/>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8" autoAdjust="0"/>
    <p:restoredTop sz="92941" autoAdjust="0"/>
  </p:normalViewPr>
  <p:slideViewPr>
    <p:cSldViewPr snapToGrid="0">
      <p:cViewPr varScale="1">
        <p:scale>
          <a:sx n="61" d="100"/>
          <a:sy n="61" d="100"/>
        </p:scale>
        <p:origin x="672" y="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6" d="100"/>
          <a:sy n="86" d="100"/>
        </p:scale>
        <p:origin x="-312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DBA4BE8-F8EB-4F3E-BAD9-9053D12CDEE8}" type="datetimeFigureOut">
              <a:rPr lang="it-IT" smtClean="0"/>
              <a:pPr/>
              <a:t>25/11/2020</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EB025A9-4AD6-406A-9CCB-332F44767A4F}" type="slidenum">
              <a:rPr lang="it-IT" smtClean="0"/>
              <a:pPr/>
              <a:t>‹N›</a:t>
            </a:fld>
            <a:endParaRPr lang="it-IT"/>
          </a:p>
        </p:txBody>
      </p:sp>
    </p:spTree>
    <p:extLst>
      <p:ext uri="{BB962C8B-B14F-4D97-AF65-F5344CB8AC3E}">
        <p14:creationId xmlns:p14="http://schemas.microsoft.com/office/powerpoint/2010/main" val="146631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EE38B39-DAD4-4888-90DE-51555D9E242E}" type="datetimeFigureOut">
              <a:rPr lang="it-IT" smtClean="0"/>
              <a:pPr/>
              <a:t>25/11/2020</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23D7E4E-A6B8-4080-BE93-1DCF4331F485}" type="slidenum">
              <a:rPr lang="it-IT" smtClean="0"/>
              <a:pPr/>
              <a:t>‹N›</a:t>
            </a:fld>
            <a:endParaRPr lang="it-IT"/>
          </a:p>
        </p:txBody>
      </p:sp>
    </p:spTree>
    <p:extLst>
      <p:ext uri="{BB962C8B-B14F-4D97-AF65-F5344CB8AC3E}">
        <p14:creationId xmlns:p14="http://schemas.microsoft.com/office/powerpoint/2010/main" val="285891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08956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060298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7219196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55611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088677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469937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682530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497044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93621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743718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45127" y="2507550"/>
            <a:ext cx="5156200" cy="3680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507550"/>
            <a:ext cx="5181601" cy="3680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CD79962-F4C4-4020-9A72-1E35E33B8813}"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a:t>
            </a:r>
            <a:endParaRPr lang="en-US" dirty="0"/>
          </a:p>
        </p:txBody>
      </p:sp>
    </p:spTree>
    <p:extLst>
      <p:ext uri="{BB962C8B-B14F-4D97-AF65-F5344CB8AC3E}">
        <p14:creationId xmlns:p14="http://schemas.microsoft.com/office/powerpoint/2010/main" val="2226455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CD79962-F4C4-4020-9A72-1E35E33B8813}" type="slidenum">
              <a:rPr lang="it-IT" smtClean="0"/>
              <a:pPr/>
              <a:t>‹N›</a:t>
            </a:fld>
            <a:endParaRPr lang="it-IT"/>
          </a:p>
        </p:txBody>
      </p:sp>
      <p:sp>
        <p:nvSpPr>
          <p:cNvPr id="6" name="Title 5"/>
          <p:cNvSpPr>
            <a:spLocks noGrp="1"/>
          </p:cNvSpPr>
          <p:nvPr>
            <p:ph type="title"/>
          </p:nvPr>
        </p:nvSpPr>
        <p:spPr/>
        <p:txBody>
          <a:bodyPr/>
          <a:lstStyle/>
          <a:p>
            <a:r>
              <a:rPr lang="it-IT"/>
              <a:t>Fare clic per modificare lo stile del titolo</a:t>
            </a:r>
            <a:endParaRPr lang="en-US"/>
          </a:p>
        </p:txBody>
      </p:sp>
    </p:spTree>
    <p:extLst>
      <p:ext uri="{BB962C8B-B14F-4D97-AF65-F5344CB8AC3E}">
        <p14:creationId xmlns:p14="http://schemas.microsoft.com/office/powerpoint/2010/main" val="3394846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16076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337718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it-IT"/>
              <a:t>Fare clic per modificare lo stile del titolo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315949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it-IT"/>
              <a:t>Fare clic per modificare lo stile del titolo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65711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572419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142224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36045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900145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971520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047224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286173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45127" y="2507550"/>
            <a:ext cx="5156200" cy="3680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507550"/>
            <a:ext cx="5181601" cy="3680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CD79962-F4C4-4020-9A72-1E35E33B8813}"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a:t>
            </a:r>
            <a:endParaRPr lang="en-US" dirty="0"/>
          </a:p>
        </p:txBody>
      </p:sp>
    </p:spTree>
    <p:extLst>
      <p:ext uri="{BB962C8B-B14F-4D97-AF65-F5344CB8AC3E}">
        <p14:creationId xmlns:p14="http://schemas.microsoft.com/office/powerpoint/2010/main" val="61637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270017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CD79962-F4C4-4020-9A72-1E35E33B8813}" type="slidenum">
              <a:rPr lang="it-IT" smtClean="0"/>
              <a:pPr/>
              <a:t>‹N›</a:t>
            </a:fld>
            <a:endParaRPr lang="it-IT"/>
          </a:p>
        </p:txBody>
      </p:sp>
      <p:sp>
        <p:nvSpPr>
          <p:cNvPr id="6" name="Title 5"/>
          <p:cNvSpPr>
            <a:spLocks noGrp="1"/>
          </p:cNvSpPr>
          <p:nvPr>
            <p:ph type="title"/>
          </p:nvPr>
        </p:nvSpPr>
        <p:spPr/>
        <p:txBody>
          <a:bodyPr/>
          <a:lstStyle/>
          <a:p>
            <a:r>
              <a:rPr lang="it-IT"/>
              <a:t>Fare clic per modificare lo stile del titolo</a:t>
            </a:r>
            <a:endParaRPr lang="en-US"/>
          </a:p>
        </p:txBody>
      </p:sp>
    </p:spTree>
    <p:extLst>
      <p:ext uri="{BB962C8B-B14F-4D97-AF65-F5344CB8AC3E}">
        <p14:creationId xmlns:p14="http://schemas.microsoft.com/office/powerpoint/2010/main" val="2462290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824840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it-IT"/>
              <a:t>Fare clic per modificare lo stile del titolo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781810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it-IT"/>
              <a:t>Fare clic per modificare lo stile del titolo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366346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807683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785089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347598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303494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705903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8289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620365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576478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45127" y="2507550"/>
            <a:ext cx="5156200" cy="3680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507550"/>
            <a:ext cx="5181601" cy="3680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CD79962-F4C4-4020-9A72-1E35E33B8813}"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a:t>
            </a:r>
            <a:endParaRPr lang="en-US" dirty="0"/>
          </a:p>
        </p:txBody>
      </p:sp>
    </p:spTree>
    <p:extLst>
      <p:ext uri="{BB962C8B-B14F-4D97-AF65-F5344CB8AC3E}">
        <p14:creationId xmlns:p14="http://schemas.microsoft.com/office/powerpoint/2010/main" val="263879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CD79962-F4C4-4020-9A72-1E35E33B8813}" type="slidenum">
              <a:rPr lang="it-IT" smtClean="0"/>
              <a:pPr/>
              <a:t>‹N›</a:t>
            </a:fld>
            <a:endParaRPr lang="it-IT"/>
          </a:p>
        </p:txBody>
      </p:sp>
      <p:sp>
        <p:nvSpPr>
          <p:cNvPr id="6" name="Title 5"/>
          <p:cNvSpPr>
            <a:spLocks noGrp="1"/>
          </p:cNvSpPr>
          <p:nvPr>
            <p:ph type="title"/>
          </p:nvPr>
        </p:nvSpPr>
        <p:spPr/>
        <p:txBody>
          <a:bodyPr/>
          <a:lstStyle/>
          <a:p>
            <a:r>
              <a:rPr lang="it-IT"/>
              <a:t>Fare clic per modificare lo stile del titolo</a:t>
            </a:r>
            <a:endParaRPr lang="en-US"/>
          </a:p>
        </p:txBody>
      </p:sp>
    </p:spTree>
    <p:extLst>
      <p:ext uri="{BB962C8B-B14F-4D97-AF65-F5344CB8AC3E}">
        <p14:creationId xmlns:p14="http://schemas.microsoft.com/office/powerpoint/2010/main" val="4137780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4241286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it-IT"/>
              <a:t>Fare clic per modificare lo stile del titolo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7467699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it-IT"/>
              <a:t>Fare clic per modificare lo stile del titolo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708497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31456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7154015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645152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79836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45127" y="2507550"/>
            <a:ext cx="5156200" cy="3680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507550"/>
            <a:ext cx="5181601" cy="3680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CD79962-F4C4-4020-9A72-1E35E33B8813}"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a:t>
            </a:r>
            <a:endParaRPr lang="en-US" dirty="0"/>
          </a:p>
        </p:txBody>
      </p:sp>
    </p:spTree>
    <p:extLst>
      <p:ext uri="{BB962C8B-B14F-4D97-AF65-F5344CB8AC3E}">
        <p14:creationId xmlns:p14="http://schemas.microsoft.com/office/powerpoint/2010/main" val="1448043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3148827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992213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287256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45127" y="2507550"/>
            <a:ext cx="5156200" cy="3680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507550"/>
            <a:ext cx="5181601" cy="3680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CD79962-F4C4-4020-9A72-1E35E33B8813}"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a:t>
            </a:r>
            <a:endParaRPr lang="en-US" dirty="0"/>
          </a:p>
        </p:txBody>
      </p:sp>
    </p:spTree>
    <p:extLst>
      <p:ext uri="{BB962C8B-B14F-4D97-AF65-F5344CB8AC3E}">
        <p14:creationId xmlns:p14="http://schemas.microsoft.com/office/powerpoint/2010/main" val="1194624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CD79962-F4C4-4020-9A72-1E35E33B8813}" type="slidenum">
              <a:rPr lang="it-IT" smtClean="0"/>
              <a:pPr/>
              <a:t>‹N›</a:t>
            </a:fld>
            <a:endParaRPr lang="it-IT"/>
          </a:p>
        </p:txBody>
      </p:sp>
      <p:sp>
        <p:nvSpPr>
          <p:cNvPr id="6" name="Title 5"/>
          <p:cNvSpPr>
            <a:spLocks noGrp="1"/>
          </p:cNvSpPr>
          <p:nvPr>
            <p:ph type="title"/>
          </p:nvPr>
        </p:nvSpPr>
        <p:spPr/>
        <p:txBody>
          <a:bodyPr/>
          <a:lstStyle/>
          <a:p>
            <a:r>
              <a:rPr lang="it-IT"/>
              <a:t>Fare clic per modificare lo stile del titolo</a:t>
            </a:r>
            <a:endParaRPr lang="en-US"/>
          </a:p>
        </p:txBody>
      </p:sp>
    </p:spTree>
    <p:extLst>
      <p:ext uri="{BB962C8B-B14F-4D97-AF65-F5344CB8AC3E}">
        <p14:creationId xmlns:p14="http://schemas.microsoft.com/office/powerpoint/2010/main" val="22473758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921107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it-IT"/>
              <a:t>Fare clic per modificare lo stile del titolo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40819491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it-IT"/>
              <a:t>Fare clic per modificare lo stile del titolo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9349688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4065848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41689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CD79962-F4C4-4020-9A72-1E35E33B8813}" type="slidenum">
              <a:rPr lang="it-IT" smtClean="0"/>
              <a:pPr/>
              <a:t>‹N›</a:t>
            </a:fld>
            <a:endParaRPr lang="it-IT"/>
          </a:p>
        </p:txBody>
      </p:sp>
      <p:sp>
        <p:nvSpPr>
          <p:cNvPr id="6" name="Title 5"/>
          <p:cNvSpPr>
            <a:spLocks noGrp="1"/>
          </p:cNvSpPr>
          <p:nvPr>
            <p:ph type="title"/>
          </p:nvPr>
        </p:nvSpPr>
        <p:spPr/>
        <p:txBody>
          <a:bodyPr/>
          <a:lstStyle/>
          <a:p>
            <a:r>
              <a:rPr lang="it-IT"/>
              <a:t>Fare clic per modificare lo stile del titolo</a:t>
            </a:r>
            <a:endParaRPr lang="en-US"/>
          </a:p>
        </p:txBody>
      </p:sp>
    </p:spTree>
    <p:extLst>
      <p:ext uri="{BB962C8B-B14F-4D97-AF65-F5344CB8AC3E}">
        <p14:creationId xmlns:p14="http://schemas.microsoft.com/office/powerpoint/2010/main" val="28081333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it-IT"/>
              <a:t>Fare clic per modificare stili del testo dello schema</a:t>
            </a:r>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4564079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4646374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5265643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6217553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0607782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45127" y="2507550"/>
            <a:ext cx="5156200" cy="3680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507550"/>
            <a:ext cx="5181601" cy="3680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CD79962-F4C4-4020-9A72-1E35E33B8813}"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a:t>
            </a:r>
            <a:endParaRPr lang="en-US" dirty="0"/>
          </a:p>
        </p:txBody>
      </p:sp>
    </p:spTree>
    <p:extLst>
      <p:ext uri="{BB962C8B-B14F-4D97-AF65-F5344CB8AC3E}">
        <p14:creationId xmlns:p14="http://schemas.microsoft.com/office/powerpoint/2010/main" val="1866387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CD79962-F4C4-4020-9A72-1E35E33B8813}" type="slidenum">
              <a:rPr lang="it-IT" smtClean="0"/>
              <a:pPr/>
              <a:t>‹N›</a:t>
            </a:fld>
            <a:endParaRPr lang="it-IT"/>
          </a:p>
        </p:txBody>
      </p:sp>
      <p:sp>
        <p:nvSpPr>
          <p:cNvPr id="6" name="Title 5"/>
          <p:cNvSpPr>
            <a:spLocks noGrp="1"/>
          </p:cNvSpPr>
          <p:nvPr>
            <p:ph type="title"/>
          </p:nvPr>
        </p:nvSpPr>
        <p:spPr/>
        <p:txBody>
          <a:bodyPr/>
          <a:lstStyle/>
          <a:p>
            <a:r>
              <a:rPr lang="it-IT"/>
              <a:t>Fare clic per modificare lo stile del titolo</a:t>
            </a:r>
            <a:endParaRPr lang="en-US"/>
          </a:p>
        </p:txBody>
      </p:sp>
    </p:spTree>
    <p:extLst>
      <p:ext uri="{BB962C8B-B14F-4D97-AF65-F5344CB8AC3E}">
        <p14:creationId xmlns:p14="http://schemas.microsoft.com/office/powerpoint/2010/main" val="2728507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7404761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it-IT"/>
              <a:t>Fare clic per modificare lo stile del titolo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9994011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it-IT"/>
              <a:t>Fare clic per modificare lo stile del titolo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47011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6253868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8026223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6097488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a:xfrm>
            <a:off x="685800" y="379941"/>
            <a:ext cx="6991492" cy="365125"/>
          </a:xfrm>
        </p:spPr>
        <p:txBody>
          <a:bodyPr/>
          <a:lstStyle/>
          <a:p>
            <a:endParaRPr lang="it-IT"/>
          </a:p>
        </p:txBody>
      </p:sp>
      <p:sp>
        <p:nvSpPr>
          <p:cNvPr id="7" name="Slide Number Placeholder 6"/>
          <p:cNvSpPr>
            <a:spLocks noGrp="1"/>
          </p:cNvSpPr>
          <p:nvPr>
            <p:ph type="sldNum" sz="quarter" idx="12"/>
          </p:nvPr>
        </p:nvSpPr>
        <p:spPr>
          <a:xfrm>
            <a:off x="10862452" y="381000"/>
            <a:ext cx="643748" cy="365125"/>
          </a:xfrm>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3876030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2977151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5058564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1829738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650792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45127" y="2507550"/>
            <a:ext cx="5156200" cy="3680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507550"/>
            <a:ext cx="5181601" cy="3680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CD79962-F4C4-4020-9A72-1E35E33B8813}"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a:t>
            </a:r>
            <a:endParaRPr lang="en-US" dirty="0"/>
          </a:p>
        </p:txBody>
      </p:sp>
    </p:spTree>
    <p:extLst>
      <p:ext uri="{BB962C8B-B14F-4D97-AF65-F5344CB8AC3E}">
        <p14:creationId xmlns:p14="http://schemas.microsoft.com/office/powerpoint/2010/main" val="30184573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CD79962-F4C4-4020-9A72-1E35E33B8813}" type="slidenum">
              <a:rPr lang="it-IT" smtClean="0"/>
              <a:pPr/>
              <a:t>‹N›</a:t>
            </a:fld>
            <a:endParaRPr lang="it-IT"/>
          </a:p>
        </p:txBody>
      </p:sp>
      <p:sp>
        <p:nvSpPr>
          <p:cNvPr id="6" name="Title 5"/>
          <p:cNvSpPr>
            <a:spLocks noGrp="1"/>
          </p:cNvSpPr>
          <p:nvPr>
            <p:ph type="title"/>
          </p:nvPr>
        </p:nvSpPr>
        <p:spPr/>
        <p:txBody>
          <a:bodyPr/>
          <a:lstStyle/>
          <a:p>
            <a:r>
              <a:rPr lang="it-IT"/>
              <a:t>Fare clic per modificare lo stile del titolo</a:t>
            </a:r>
            <a:endParaRPr lang="en-US"/>
          </a:p>
        </p:txBody>
      </p:sp>
    </p:spTree>
    <p:extLst>
      <p:ext uri="{BB962C8B-B14F-4D97-AF65-F5344CB8AC3E}">
        <p14:creationId xmlns:p14="http://schemas.microsoft.com/office/powerpoint/2010/main" val="12235107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87268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it-IT"/>
              <a:t>Fare clic per modificare lo stile del titolo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7026038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it-IT"/>
              <a:t>Fare clic per modificare lo stile del titolo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4177160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it-IT"/>
              <a:t>Fare clic per modificare lo stile del titolo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0077018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8515539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7570017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6939015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9952200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4944629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585104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4870331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60077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it-IT"/>
              <a:t>Fare clic per modificare lo stile del titolo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1148616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8373382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7757530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2659583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35565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38470995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8059574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032952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4289860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10999176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7B885390-FC48-4FC9-A023-807505E988FE}" type="datetimeFigureOut">
              <a:rPr lang="it-IT" smtClean="0"/>
              <a:pPr/>
              <a:t>25/11/2020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CD79962-F4C4-4020-9A72-1E35E33B8813}" type="slidenum">
              <a:rPr lang="it-IT" smtClean="0"/>
              <a:pPr/>
              <a:t>‹N›</a:t>
            </a:fld>
            <a:endParaRPr lang="it-IT"/>
          </a:p>
        </p:txBody>
      </p:sp>
    </p:spTree>
    <p:extLst>
      <p:ext uri="{BB962C8B-B14F-4D97-AF65-F5344CB8AC3E}">
        <p14:creationId xmlns:p14="http://schemas.microsoft.com/office/powerpoint/2010/main" val="223885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B885390-FC48-4FC9-A023-807505E988FE}" type="datetimeFigureOut">
              <a:rPr lang="it-IT" smtClean="0"/>
              <a:pPr/>
              <a:t>25/11/2020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it-IT"/>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CD79962-F4C4-4020-9A72-1E35E33B8813}" type="slidenum">
              <a:rPr lang="it-IT" smtClean="0"/>
              <a:pPr/>
              <a:t>‹N›</a:t>
            </a:fld>
            <a:endParaRPr lang="it-IT"/>
          </a:p>
        </p:txBody>
      </p:sp>
    </p:spTree>
    <p:extLst>
      <p:ext uri="{BB962C8B-B14F-4D97-AF65-F5344CB8AC3E}">
        <p14:creationId xmlns:p14="http://schemas.microsoft.com/office/powerpoint/2010/main" val="1366856024"/>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B885390-FC48-4FC9-A023-807505E988FE}" type="datetimeFigureOut">
              <a:rPr lang="it-IT" smtClean="0"/>
              <a:pPr/>
              <a:t>25/11/2020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it-IT"/>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CD79962-F4C4-4020-9A72-1E35E33B8813}" type="slidenum">
              <a:rPr lang="it-IT" smtClean="0"/>
              <a:pPr/>
              <a:t>‹N›</a:t>
            </a:fld>
            <a:endParaRPr lang="it-IT"/>
          </a:p>
        </p:txBody>
      </p:sp>
    </p:spTree>
    <p:extLst>
      <p:ext uri="{BB962C8B-B14F-4D97-AF65-F5344CB8AC3E}">
        <p14:creationId xmlns:p14="http://schemas.microsoft.com/office/powerpoint/2010/main" val="2434108946"/>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B885390-FC48-4FC9-A023-807505E988FE}" type="datetimeFigureOut">
              <a:rPr lang="it-IT" smtClean="0"/>
              <a:pPr/>
              <a:t>25/11/2020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it-IT"/>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CD79962-F4C4-4020-9A72-1E35E33B8813}" type="slidenum">
              <a:rPr lang="it-IT" smtClean="0"/>
              <a:pPr/>
              <a:t>‹N›</a:t>
            </a:fld>
            <a:endParaRPr lang="it-IT"/>
          </a:p>
        </p:txBody>
      </p:sp>
    </p:spTree>
    <p:extLst>
      <p:ext uri="{BB962C8B-B14F-4D97-AF65-F5344CB8AC3E}">
        <p14:creationId xmlns:p14="http://schemas.microsoft.com/office/powerpoint/2010/main" val="1708383707"/>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B885390-FC48-4FC9-A023-807505E988FE}" type="datetimeFigureOut">
              <a:rPr lang="it-IT" smtClean="0"/>
              <a:pPr/>
              <a:t>25/11/2020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it-IT"/>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CD79962-F4C4-4020-9A72-1E35E33B8813}" type="slidenum">
              <a:rPr lang="it-IT" smtClean="0"/>
              <a:pPr/>
              <a:t>‹N›</a:t>
            </a:fld>
            <a:endParaRPr lang="it-IT"/>
          </a:p>
        </p:txBody>
      </p:sp>
    </p:spTree>
    <p:extLst>
      <p:ext uri="{BB962C8B-B14F-4D97-AF65-F5344CB8AC3E}">
        <p14:creationId xmlns:p14="http://schemas.microsoft.com/office/powerpoint/2010/main" val="195453241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B885390-FC48-4FC9-A023-807505E988FE}" type="datetimeFigureOut">
              <a:rPr lang="it-IT" smtClean="0"/>
              <a:pPr/>
              <a:t>25/11/2020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it-IT"/>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CD79962-F4C4-4020-9A72-1E35E33B8813}" type="slidenum">
              <a:rPr lang="it-IT" smtClean="0"/>
              <a:pPr/>
              <a:t>‹N›</a:t>
            </a:fld>
            <a:endParaRPr lang="it-IT"/>
          </a:p>
        </p:txBody>
      </p:sp>
    </p:spTree>
    <p:extLst>
      <p:ext uri="{BB962C8B-B14F-4D97-AF65-F5344CB8AC3E}">
        <p14:creationId xmlns:p14="http://schemas.microsoft.com/office/powerpoint/2010/main" val="201114307"/>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B885390-FC48-4FC9-A023-807505E988FE}" type="datetimeFigureOut">
              <a:rPr lang="it-IT" smtClean="0"/>
              <a:pPr/>
              <a:t>25/11/2020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it-IT"/>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CD79962-F4C4-4020-9A72-1E35E33B8813}" type="slidenum">
              <a:rPr lang="it-IT" smtClean="0"/>
              <a:pPr/>
              <a:t>‹N›</a:t>
            </a:fld>
            <a:endParaRPr lang="it-IT"/>
          </a:p>
        </p:txBody>
      </p:sp>
    </p:spTree>
    <p:extLst>
      <p:ext uri="{BB962C8B-B14F-4D97-AF65-F5344CB8AC3E}">
        <p14:creationId xmlns:p14="http://schemas.microsoft.com/office/powerpoint/2010/main" val="3262057508"/>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B885390-FC48-4FC9-A023-807505E988FE}" type="datetimeFigureOut">
              <a:rPr lang="it-IT" smtClean="0"/>
              <a:pPr/>
              <a:t>25/11/2020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it-IT"/>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CD79962-F4C4-4020-9A72-1E35E33B8813}" type="slidenum">
              <a:rPr lang="it-IT" smtClean="0"/>
              <a:pPr/>
              <a:t>‹N›</a:t>
            </a:fld>
            <a:endParaRPr lang="it-IT"/>
          </a:p>
        </p:txBody>
      </p:sp>
    </p:spTree>
    <p:extLst>
      <p:ext uri="{BB962C8B-B14F-4D97-AF65-F5344CB8AC3E}">
        <p14:creationId xmlns:p14="http://schemas.microsoft.com/office/powerpoint/2010/main" val="3736863429"/>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 id="21474846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B885390-FC48-4FC9-A023-807505E988FE}" type="datetimeFigureOut">
              <a:rPr lang="it-IT" smtClean="0"/>
              <a:pPr/>
              <a:t>25/11/2020</a:t>
            </a:fld>
            <a:endParaRPr lang="it-IT"/>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it-IT"/>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CD79962-F4C4-4020-9A72-1E35E33B8813}" type="slidenum">
              <a:rPr lang="it-IT" smtClean="0"/>
              <a:pPr/>
              <a:t>‹N›</a:t>
            </a:fld>
            <a:endParaRPr lang="it-IT"/>
          </a:p>
        </p:txBody>
      </p:sp>
    </p:spTree>
    <p:extLst>
      <p:ext uri="{BB962C8B-B14F-4D97-AF65-F5344CB8AC3E}">
        <p14:creationId xmlns:p14="http://schemas.microsoft.com/office/powerpoint/2010/main" val="3044938664"/>
      </p:ext>
    </p:extLst>
  </p:cSld>
  <p:clrMap bg1="dk1" tx1="lt1" bg2="dk2" tx2="lt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 id="2147484720" r:id="rId12"/>
    <p:sldLayoutId id="2147484721" r:id="rId13"/>
    <p:sldLayoutId id="2147484722" r:id="rId14"/>
    <p:sldLayoutId id="2147484723" r:id="rId15"/>
    <p:sldLayoutId id="2147484724" r:id="rId16"/>
    <p:sldLayoutId id="214748472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hyperlink" Target="http://dp.la/" TargetMode="Externa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03512" y="1844824"/>
            <a:ext cx="8496944" cy="2160240"/>
          </a:xfrm>
        </p:spPr>
        <p:style>
          <a:lnRef idx="1">
            <a:schemeClr val="accent1"/>
          </a:lnRef>
          <a:fillRef idx="3">
            <a:schemeClr val="accent1"/>
          </a:fillRef>
          <a:effectRef idx="2">
            <a:schemeClr val="accent1"/>
          </a:effectRef>
          <a:fontRef idx="minor">
            <a:schemeClr val="lt1"/>
          </a:fontRef>
        </p:style>
        <p:txBody>
          <a:bodyPr>
            <a:normAutofit/>
          </a:bodyPr>
          <a:lstStyle/>
          <a:p>
            <a:r>
              <a:rPr lang="it-IT" b="1" dirty="0" err="1">
                <a:effectLst/>
              </a:rPr>
              <a:t>Palfrey</a:t>
            </a:r>
            <a:r>
              <a:rPr lang="it-IT" b="1" dirty="0">
                <a:effectLst/>
              </a:rPr>
              <a:t> e l'</a:t>
            </a:r>
            <a:r>
              <a:rPr lang="it-IT" b="1" dirty="0" err="1">
                <a:effectLst/>
              </a:rPr>
              <a:t>advocacy</a:t>
            </a:r>
            <a:r>
              <a:rPr lang="it-IT" b="1">
                <a:effectLst/>
              </a:rPr>
              <a:t> per le biblioteche</a:t>
            </a:r>
            <a:endParaRPr lang="it-IT">
              <a:effectLst/>
            </a:endParaRPr>
          </a:p>
        </p:txBody>
      </p:sp>
      <p:sp>
        <p:nvSpPr>
          <p:cNvPr id="3" name="Sottotitolo 2"/>
          <p:cNvSpPr>
            <a:spLocks noGrp="1"/>
          </p:cNvSpPr>
          <p:nvPr>
            <p:ph type="subTitle" idx="1"/>
          </p:nvPr>
        </p:nvSpPr>
        <p:spPr>
          <a:xfrm>
            <a:off x="2895600" y="4797152"/>
            <a:ext cx="6400800" cy="1296144"/>
          </a:xfrm>
        </p:spPr>
        <p:txBody>
          <a:bodyPr>
            <a:normAutofit/>
          </a:bodyPr>
          <a:lstStyle/>
          <a:p>
            <a:r>
              <a:rPr lang="it-IT" sz="2800" b="1" dirty="0" smtClean="0">
                <a:solidFill>
                  <a:schemeClr val="tx1"/>
                </a:solidFill>
              </a:rPr>
              <a:t>Anna </a:t>
            </a:r>
            <a:r>
              <a:rPr lang="it-IT" sz="2800" b="1" dirty="0" err="1" smtClean="0">
                <a:solidFill>
                  <a:schemeClr val="tx1"/>
                </a:solidFill>
              </a:rPr>
              <a:t>Galluzzi</a:t>
            </a:r>
            <a:endParaRPr lang="it-IT" sz="2800" b="1" dirty="0" smtClean="0">
              <a:solidFill>
                <a:schemeClr val="tx1"/>
              </a:solidFill>
            </a:endParaRPr>
          </a:p>
        </p:txBody>
      </p:sp>
    </p:spTree>
    <p:extLst>
      <p:ext uri="{BB962C8B-B14F-4D97-AF65-F5344CB8AC3E}">
        <p14:creationId xmlns:p14="http://schemas.microsoft.com/office/powerpoint/2010/main" val="403856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3102" y="0"/>
            <a:ext cx="10353762" cy="970450"/>
          </a:xfrm>
        </p:spPr>
        <p:txBody>
          <a:bodyPr/>
          <a:lstStyle/>
          <a:p>
            <a:r>
              <a:rPr lang="it-IT" b="1" i="1" dirty="0" err="1" smtClean="0">
                <a:solidFill>
                  <a:schemeClr val="accent1"/>
                </a:solidFill>
              </a:rPr>
              <a:t>Spaces</a:t>
            </a:r>
            <a:endParaRPr lang="it-IT" b="1" i="1" dirty="0">
              <a:solidFill>
                <a:schemeClr val="accent1"/>
              </a:solidFill>
            </a:endParaRPr>
          </a:p>
        </p:txBody>
      </p:sp>
      <p:sp>
        <p:nvSpPr>
          <p:cNvPr id="3" name="Segnaposto contenuto 2"/>
          <p:cNvSpPr>
            <a:spLocks noGrp="1"/>
          </p:cNvSpPr>
          <p:nvPr>
            <p:ph idx="1"/>
          </p:nvPr>
        </p:nvSpPr>
        <p:spPr>
          <a:xfrm>
            <a:off x="793102" y="970450"/>
            <a:ext cx="10739535" cy="4497355"/>
          </a:xfrm>
        </p:spPr>
        <p:txBody>
          <a:bodyPr>
            <a:noAutofit/>
          </a:bodyPr>
          <a:lstStyle/>
          <a:p>
            <a:r>
              <a:rPr lang="it-IT" sz="2800" dirty="0" smtClean="0"/>
              <a:t>Discute la tradizionale contrapposizione tra la </a:t>
            </a:r>
            <a:r>
              <a:rPr lang="it-IT" sz="2800" b="1" dirty="0" smtClean="0">
                <a:solidFill>
                  <a:schemeClr val="accent1"/>
                </a:solidFill>
              </a:rPr>
              <a:t>dimensione fisica e quella digitale </a:t>
            </a:r>
            <a:r>
              <a:rPr lang="it-IT" sz="2800" dirty="0" smtClean="0"/>
              <a:t>della biblioteca: queste due dimensioni dovrebbero ricomporsi e in qualche modo sostenersi a vicenda</a:t>
            </a:r>
          </a:p>
          <a:p>
            <a:endParaRPr lang="it-IT" sz="2800" dirty="0" smtClean="0"/>
          </a:p>
          <a:p>
            <a:r>
              <a:rPr lang="it-IT" sz="2800" dirty="0" smtClean="0"/>
              <a:t>Poiché l'informazione è ubiquitaria, le biblioteche dovrebbero:</a:t>
            </a:r>
          </a:p>
          <a:p>
            <a:pPr lvl="1"/>
            <a:r>
              <a:rPr lang="it-IT" sz="2400" dirty="0" smtClean="0"/>
              <a:t>valorizzare la loro funzione di </a:t>
            </a:r>
            <a:r>
              <a:rPr lang="it-IT" sz="2400" b="1" dirty="0" smtClean="0">
                <a:solidFill>
                  <a:schemeClr val="accent1"/>
                </a:solidFill>
              </a:rPr>
              <a:t>spazi dove l'informazione viene creata e condivisa</a:t>
            </a:r>
          </a:p>
          <a:p>
            <a:pPr lvl="1"/>
            <a:r>
              <a:rPr lang="it-IT" sz="2400" dirty="0" smtClean="0"/>
              <a:t>puntare a essere non tanto dei generici </a:t>
            </a:r>
            <a:r>
              <a:rPr lang="it-IT" sz="2400" i="1" dirty="0" smtClean="0"/>
              <a:t>community </a:t>
            </a:r>
            <a:r>
              <a:rPr lang="it-IT" sz="2400" i="1" dirty="0" err="1" smtClean="0"/>
              <a:t>centres</a:t>
            </a:r>
            <a:r>
              <a:rPr lang="it-IT" sz="2400" i="1" dirty="0" smtClean="0"/>
              <a:t> </a:t>
            </a:r>
            <a:r>
              <a:rPr lang="it-IT" sz="2400" dirty="0" smtClean="0"/>
              <a:t>quanto delle istituzioni a servizio della formazione e dell'istruzione</a:t>
            </a:r>
            <a:endParaRPr lang="it-IT"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7650" y="117339"/>
            <a:ext cx="10353762" cy="970450"/>
          </a:xfrm>
        </p:spPr>
        <p:txBody>
          <a:bodyPr/>
          <a:lstStyle/>
          <a:p>
            <a:r>
              <a:rPr lang="it-IT" b="1" dirty="0" err="1" smtClean="0">
                <a:solidFill>
                  <a:schemeClr val="accent1"/>
                </a:solidFill>
              </a:rPr>
              <a:t>Platforms</a:t>
            </a:r>
            <a:r>
              <a:rPr lang="it-IT" b="1" dirty="0" smtClean="0">
                <a:solidFill>
                  <a:schemeClr val="accent1"/>
                </a:solidFill>
              </a:rPr>
              <a:t> e </a:t>
            </a:r>
            <a:r>
              <a:rPr lang="it-IT" b="1" dirty="0" err="1" smtClean="0">
                <a:solidFill>
                  <a:schemeClr val="accent1"/>
                </a:solidFill>
              </a:rPr>
              <a:t>Hacking</a:t>
            </a:r>
            <a:r>
              <a:rPr lang="it-IT" b="1" dirty="0" smtClean="0">
                <a:solidFill>
                  <a:schemeClr val="accent1"/>
                </a:solidFill>
              </a:rPr>
              <a:t> </a:t>
            </a:r>
            <a:r>
              <a:rPr lang="it-IT" b="1" dirty="0" err="1" smtClean="0">
                <a:solidFill>
                  <a:schemeClr val="accent1"/>
                </a:solidFill>
              </a:rPr>
              <a:t>libraries</a:t>
            </a:r>
            <a:endParaRPr lang="it-IT" b="1" dirty="0">
              <a:solidFill>
                <a:schemeClr val="accent1"/>
              </a:solidFill>
            </a:endParaRPr>
          </a:p>
        </p:txBody>
      </p:sp>
      <p:sp>
        <p:nvSpPr>
          <p:cNvPr id="3" name="Segnaposto contenuto 2"/>
          <p:cNvSpPr>
            <a:spLocks noGrp="1"/>
          </p:cNvSpPr>
          <p:nvPr>
            <p:ph idx="1"/>
          </p:nvPr>
        </p:nvSpPr>
        <p:spPr>
          <a:xfrm>
            <a:off x="632127" y="1087789"/>
            <a:ext cx="10944807" cy="4795934"/>
          </a:xfrm>
        </p:spPr>
        <p:txBody>
          <a:bodyPr>
            <a:normAutofit/>
          </a:bodyPr>
          <a:lstStyle/>
          <a:p>
            <a:r>
              <a:rPr lang="it-IT" sz="2400" b="1" dirty="0" smtClean="0">
                <a:solidFill>
                  <a:schemeClr val="accent1"/>
                </a:solidFill>
              </a:rPr>
              <a:t>Biblioteche come piattaforme</a:t>
            </a:r>
            <a:r>
              <a:rPr lang="it-IT" sz="2400" dirty="0" smtClean="0"/>
              <a:t>:</a:t>
            </a:r>
          </a:p>
          <a:p>
            <a:pPr lvl="1"/>
            <a:r>
              <a:rPr lang="it-IT" sz="2000" dirty="0" smtClean="0"/>
              <a:t>concetto elaborato già diversi anni fa da David </a:t>
            </a:r>
            <a:r>
              <a:rPr lang="it-IT" sz="2000" dirty="0" err="1" smtClean="0"/>
              <a:t>Weinberger</a:t>
            </a:r>
            <a:endParaRPr lang="it-IT" sz="2000" dirty="0" smtClean="0"/>
          </a:p>
          <a:p>
            <a:pPr lvl="1"/>
            <a:r>
              <a:rPr lang="it-IT" sz="2000" dirty="0" smtClean="0"/>
              <a:t>necessità per le biblioteche di operare in </a:t>
            </a:r>
            <a:r>
              <a:rPr lang="it-IT" sz="2000" b="1" dirty="0" smtClean="0">
                <a:solidFill>
                  <a:schemeClr val="accent1"/>
                </a:solidFill>
              </a:rPr>
              <a:t>un'ottica cooperativa </a:t>
            </a:r>
            <a:r>
              <a:rPr lang="it-IT" sz="2000" dirty="0" smtClean="0"/>
              <a:t>sia tra di loro sia con altre istituzioni nel settore della cultura e della formazione, in particolare per quello che riguarda la dimensione digitale </a:t>
            </a:r>
          </a:p>
          <a:p>
            <a:r>
              <a:rPr lang="it-IT" sz="2400" b="1" dirty="0" err="1" smtClean="0">
                <a:solidFill>
                  <a:schemeClr val="accent1"/>
                </a:solidFill>
              </a:rPr>
              <a:t>Hacking</a:t>
            </a:r>
            <a:r>
              <a:rPr lang="it-IT" sz="2400" b="1" dirty="0" smtClean="0">
                <a:solidFill>
                  <a:schemeClr val="accent1"/>
                </a:solidFill>
              </a:rPr>
              <a:t> </a:t>
            </a:r>
            <a:r>
              <a:rPr lang="it-IT" sz="2400" b="1" dirty="0" err="1" smtClean="0">
                <a:solidFill>
                  <a:schemeClr val="accent1"/>
                </a:solidFill>
              </a:rPr>
              <a:t>libraries</a:t>
            </a:r>
            <a:r>
              <a:rPr lang="it-IT" sz="2400" dirty="0" smtClean="0"/>
              <a:t>:</a:t>
            </a:r>
          </a:p>
          <a:p>
            <a:pPr lvl="1"/>
            <a:r>
              <a:rPr lang="it-IT" sz="2000" dirty="0" smtClean="0"/>
              <a:t>invito alle biblioteche </a:t>
            </a:r>
            <a:r>
              <a:rPr lang="it-IT" sz="2000" b="1" dirty="0" smtClean="0">
                <a:solidFill>
                  <a:schemeClr val="accent1"/>
                </a:solidFill>
              </a:rPr>
              <a:t>all'apertura completa dei loro contenuti digitali</a:t>
            </a:r>
            <a:r>
              <a:rPr lang="it-IT" sz="2000" dirty="0" smtClean="0"/>
              <a:t>, per consentire la partecipazione e il riutilizzo delle informazioni nei contesti più vari della rete</a:t>
            </a:r>
          </a:p>
          <a:p>
            <a:pPr lvl="1"/>
            <a:r>
              <a:rPr lang="it-IT" sz="2000" dirty="0" smtClean="0"/>
              <a:t>creazione di una </a:t>
            </a:r>
            <a:r>
              <a:rPr lang="it-IT" sz="2000" b="1" dirty="0" smtClean="0">
                <a:solidFill>
                  <a:schemeClr val="accent1"/>
                </a:solidFill>
              </a:rPr>
              <a:t>infrastruttura condivisa e pubblica</a:t>
            </a:r>
            <a:r>
              <a:rPr lang="it-IT" sz="2000" dirty="0" smtClean="0"/>
              <a:t>, che possa continuare a offrire all'utenza un'alternativa libera dal profitto rispetto alle piattaforme commerciali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95" y="135435"/>
            <a:ext cx="10353762" cy="970450"/>
          </a:xfrm>
        </p:spPr>
        <p:txBody>
          <a:bodyPr/>
          <a:lstStyle/>
          <a:p>
            <a:r>
              <a:rPr lang="it-IT" b="1" i="1" dirty="0" err="1" smtClean="0">
                <a:solidFill>
                  <a:schemeClr val="accent1"/>
                </a:solidFill>
              </a:rPr>
              <a:t>Networks</a:t>
            </a:r>
            <a:endParaRPr lang="it-IT" b="1" dirty="0">
              <a:solidFill>
                <a:schemeClr val="accent1"/>
              </a:solidFill>
            </a:endParaRPr>
          </a:p>
        </p:txBody>
      </p:sp>
      <p:sp>
        <p:nvSpPr>
          <p:cNvPr id="3" name="Segnaposto contenuto 2"/>
          <p:cNvSpPr>
            <a:spLocks noGrp="1"/>
          </p:cNvSpPr>
          <p:nvPr>
            <p:ph idx="1"/>
          </p:nvPr>
        </p:nvSpPr>
        <p:spPr>
          <a:xfrm>
            <a:off x="913795" y="1105885"/>
            <a:ext cx="10618842" cy="4360441"/>
          </a:xfrm>
        </p:spPr>
        <p:txBody>
          <a:bodyPr>
            <a:normAutofit/>
          </a:bodyPr>
          <a:lstStyle/>
          <a:p>
            <a:r>
              <a:rPr lang="it-IT" sz="2800" dirty="0" smtClean="0"/>
              <a:t>Importanza di </a:t>
            </a:r>
          </a:p>
          <a:p>
            <a:endParaRPr lang="it-IT" sz="2800" dirty="0" smtClean="0"/>
          </a:p>
          <a:p>
            <a:pPr lvl="1"/>
            <a:r>
              <a:rPr lang="it-IT" sz="2400" dirty="0" smtClean="0"/>
              <a:t>costruire </a:t>
            </a:r>
            <a:r>
              <a:rPr lang="it-IT" sz="2400" b="1" dirty="0" smtClean="0">
                <a:solidFill>
                  <a:schemeClr val="accent1"/>
                </a:solidFill>
              </a:rPr>
              <a:t>reti non solo tecnologiche, ma anche di competenze e di condivisione di esperienze </a:t>
            </a:r>
            <a:r>
              <a:rPr lang="it-IT" sz="2400" dirty="0" smtClean="0"/>
              <a:t>tra bibliotecari e al di fuori della professione, con quei soggetti le cui finalità e modalità di azione siano affini e compatibili con quelle delle biblioteche</a:t>
            </a:r>
          </a:p>
          <a:p>
            <a:pPr lvl="1"/>
            <a:r>
              <a:rPr lang="it-IT" sz="2400" b="1" dirty="0" smtClean="0">
                <a:solidFill>
                  <a:schemeClr val="accent1"/>
                </a:solidFill>
              </a:rPr>
              <a:t>rivedere i </a:t>
            </a:r>
            <a:r>
              <a:rPr lang="it-IT" sz="2400" b="1" i="1" dirty="0" smtClean="0">
                <a:solidFill>
                  <a:schemeClr val="accent1"/>
                </a:solidFill>
              </a:rPr>
              <a:t>curricula</a:t>
            </a:r>
            <a:r>
              <a:rPr lang="it-IT" sz="2400" b="1" dirty="0" smtClean="0">
                <a:solidFill>
                  <a:schemeClr val="accent1"/>
                </a:solidFill>
              </a:rPr>
              <a:t> dei bibliotecari </a:t>
            </a:r>
            <a:r>
              <a:rPr lang="it-IT" sz="2400" dirty="0" smtClean="0"/>
              <a:t>affinché possano essere all'altezza delle nuove sfide che li attendono</a:t>
            </a:r>
            <a:endParaRPr lang="it-IT"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7142" y="292359"/>
            <a:ext cx="10353762" cy="970450"/>
          </a:xfrm>
        </p:spPr>
        <p:txBody>
          <a:bodyPr/>
          <a:lstStyle/>
          <a:p>
            <a:r>
              <a:rPr lang="it-IT" b="1" i="1" dirty="0" err="1" smtClean="0">
                <a:solidFill>
                  <a:schemeClr val="accent1"/>
                </a:solidFill>
              </a:rPr>
              <a:t>Preservation</a:t>
            </a:r>
            <a:endParaRPr lang="it-IT" b="1" dirty="0">
              <a:solidFill>
                <a:schemeClr val="accent1"/>
              </a:solidFill>
            </a:endParaRPr>
          </a:p>
        </p:txBody>
      </p:sp>
      <p:sp>
        <p:nvSpPr>
          <p:cNvPr id="3" name="Segnaposto contenuto 2"/>
          <p:cNvSpPr>
            <a:spLocks noGrp="1"/>
          </p:cNvSpPr>
          <p:nvPr>
            <p:ph idx="1"/>
          </p:nvPr>
        </p:nvSpPr>
        <p:spPr>
          <a:xfrm>
            <a:off x="699796" y="1362269"/>
            <a:ext cx="10879493" cy="4749282"/>
          </a:xfrm>
        </p:spPr>
        <p:txBody>
          <a:bodyPr>
            <a:noAutofit/>
          </a:bodyPr>
          <a:lstStyle/>
          <a:p>
            <a:r>
              <a:rPr lang="it-IT" sz="2800" dirty="0" smtClean="0"/>
              <a:t>una delle finalità che le biblioteche dovrebbero perseguire collettivamente</a:t>
            </a:r>
          </a:p>
          <a:p>
            <a:pPr lvl="1" algn="ctr">
              <a:buNone/>
            </a:pPr>
            <a:r>
              <a:rPr lang="it-IT" sz="3200" b="1" dirty="0" smtClean="0">
                <a:solidFill>
                  <a:schemeClr val="accent1"/>
                </a:solidFill>
              </a:rPr>
              <a:t>PERCH</a:t>
            </a:r>
            <a:r>
              <a:rPr lang="it-IT" sz="3200" b="1" dirty="0" smtClean="0">
                <a:solidFill>
                  <a:schemeClr val="accent1"/>
                </a:solidFill>
                <a:latin typeface="Corbel"/>
              </a:rPr>
              <a:t>É</a:t>
            </a:r>
            <a:endParaRPr lang="it-IT" sz="2400" b="1" dirty="0" smtClean="0">
              <a:solidFill>
                <a:schemeClr val="accent1"/>
              </a:solidFill>
            </a:endParaRPr>
          </a:p>
          <a:p>
            <a:r>
              <a:rPr lang="it-IT" sz="2800" dirty="0" smtClean="0"/>
              <a:t>viviamo in un'era nella quale la produzione di informazione è esplosa (in particolare in formato digitale), ma le problematiche della selezione, dell'archiviazione, della conservazione e della usabilità a lungo termine dei contenuti è </a:t>
            </a:r>
            <a:r>
              <a:rPr lang="it-IT" sz="2800" b="1" dirty="0" smtClean="0">
                <a:solidFill>
                  <a:schemeClr val="accent1"/>
                </a:solidFill>
              </a:rPr>
              <a:t>terra di nessuno ed è dunque fortemente a rischio</a:t>
            </a:r>
            <a:endParaRPr lang="it-IT" sz="2800" b="1" dirty="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4464" y="245706"/>
            <a:ext cx="10353762" cy="970450"/>
          </a:xfrm>
        </p:spPr>
        <p:txBody>
          <a:bodyPr/>
          <a:lstStyle/>
          <a:p>
            <a:r>
              <a:rPr lang="it-IT" b="1" i="1" dirty="0" err="1" smtClean="0">
                <a:solidFill>
                  <a:schemeClr val="accent1"/>
                </a:solidFill>
              </a:rPr>
              <a:t>Education</a:t>
            </a:r>
            <a:endParaRPr lang="it-IT" b="1" i="1" dirty="0">
              <a:solidFill>
                <a:schemeClr val="accent1"/>
              </a:solidFill>
            </a:endParaRPr>
          </a:p>
        </p:txBody>
      </p:sp>
      <p:sp>
        <p:nvSpPr>
          <p:cNvPr id="3" name="Segnaposto contenuto 2"/>
          <p:cNvSpPr>
            <a:spLocks noGrp="1"/>
          </p:cNvSpPr>
          <p:nvPr>
            <p:ph idx="1"/>
          </p:nvPr>
        </p:nvSpPr>
        <p:spPr/>
        <p:txBody>
          <a:bodyPr>
            <a:normAutofit/>
          </a:bodyPr>
          <a:lstStyle/>
          <a:p>
            <a:endParaRPr lang="it-IT" sz="2800" dirty="0" smtClean="0"/>
          </a:p>
          <a:p>
            <a:r>
              <a:rPr lang="it-IT" sz="2800" dirty="0" smtClean="0"/>
              <a:t>possibili punti di contatto tra le biblioteche e il cosiddetto </a:t>
            </a:r>
            <a:r>
              <a:rPr lang="it-IT" sz="2800" b="1" i="1" dirty="0" err="1" smtClean="0">
                <a:solidFill>
                  <a:schemeClr val="accent1"/>
                </a:solidFill>
              </a:rPr>
              <a:t>connected</a:t>
            </a:r>
            <a:r>
              <a:rPr lang="it-IT" sz="2800" b="1" i="1" dirty="0" smtClean="0">
                <a:solidFill>
                  <a:schemeClr val="accent1"/>
                </a:solidFill>
              </a:rPr>
              <a:t> </a:t>
            </a:r>
            <a:r>
              <a:rPr lang="it-IT" sz="2800" b="1" i="1" dirty="0" err="1" smtClean="0">
                <a:solidFill>
                  <a:schemeClr val="accent1"/>
                </a:solidFill>
              </a:rPr>
              <a:t>learning</a:t>
            </a:r>
            <a:r>
              <a:rPr lang="it-IT" sz="2800" i="1" dirty="0" smtClean="0"/>
              <a:t>, </a:t>
            </a:r>
            <a:r>
              <a:rPr lang="it-IT" sz="2800" dirty="0" smtClean="0"/>
              <a:t>un approccio alternativo all'istruzione basato sugli interessi personali e inserito dentro l'ambiente sociale in cui il discente vive</a:t>
            </a:r>
            <a:endParaRPr lang="it-IT"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9779" y="152401"/>
            <a:ext cx="10353762" cy="970450"/>
          </a:xfrm>
        </p:spPr>
        <p:txBody>
          <a:bodyPr/>
          <a:lstStyle/>
          <a:p>
            <a:r>
              <a:rPr lang="it-IT" b="1" i="1" dirty="0" err="1" smtClean="0">
                <a:solidFill>
                  <a:schemeClr val="accent1"/>
                </a:solidFill>
              </a:rPr>
              <a:t>Law</a:t>
            </a:r>
            <a:r>
              <a:rPr lang="it-IT" b="1" i="1" dirty="0" smtClean="0">
                <a:solidFill>
                  <a:schemeClr val="accent1"/>
                </a:solidFill>
              </a:rPr>
              <a:t>: il copyright</a:t>
            </a:r>
            <a:endParaRPr lang="it-IT" b="1" i="1" dirty="0">
              <a:solidFill>
                <a:schemeClr val="accent1"/>
              </a:solidFill>
            </a:endParaRPr>
          </a:p>
        </p:txBody>
      </p:sp>
      <p:sp>
        <p:nvSpPr>
          <p:cNvPr id="3" name="Segnaposto contenuto 2"/>
          <p:cNvSpPr>
            <a:spLocks noGrp="1"/>
          </p:cNvSpPr>
          <p:nvPr>
            <p:ph idx="1"/>
          </p:nvPr>
        </p:nvSpPr>
        <p:spPr>
          <a:xfrm>
            <a:off x="905069" y="1828800"/>
            <a:ext cx="10683551" cy="4506686"/>
          </a:xfrm>
        </p:spPr>
        <p:txBody>
          <a:bodyPr>
            <a:noAutofit/>
          </a:bodyPr>
          <a:lstStyle/>
          <a:p>
            <a:r>
              <a:rPr lang="it-IT" sz="2400" b="1" dirty="0" smtClean="0">
                <a:solidFill>
                  <a:schemeClr val="accent1"/>
                </a:solidFill>
              </a:rPr>
              <a:t>obsolescenza delle attuali norme </a:t>
            </a:r>
            <a:r>
              <a:rPr lang="it-IT" sz="2400" dirty="0" smtClean="0"/>
              <a:t>sul copyright e necessità di rivederle in un contesto digitale che ha caratteristiche profondamente diverse dall'analogico</a:t>
            </a:r>
          </a:p>
          <a:p>
            <a:r>
              <a:rPr lang="it-IT" sz="2400" dirty="0" smtClean="0"/>
              <a:t>necessità di una </a:t>
            </a:r>
            <a:r>
              <a:rPr lang="it-IT" sz="2400" b="1" dirty="0" smtClean="0">
                <a:solidFill>
                  <a:schemeClr val="accent1"/>
                </a:solidFill>
              </a:rPr>
              <a:t>revisione della normativa sul copyright </a:t>
            </a:r>
            <a:r>
              <a:rPr lang="it-IT" sz="2400" dirty="0" smtClean="0"/>
              <a:t>per stabilire i termini dell'azione che le biblioteche possono intraprendere nell'ambito del digitale e, più in generale, la possibilità stessa di continuare a svolgere appieno i propri compiti per la cittadinanza</a:t>
            </a:r>
          </a:p>
          <a:p>
            <a:endParaRPr lang="it-IT"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95" y="283028"/>
            <a:ext cx="10353762" cy="970450"/>
          </a:xfrm>
        </p:spPr>
        <p:txBody>
          <a:bodyPr/>
          <a:lstStyle/>
          <a:p>
            <a:r>
              <a:rPr lang="it-IT" b="1" i="1" dirty="0" err="1" smtClean="0">
                <a:solidFill>
                  <a:schemeClr val="accent1"/>
                </a:solidFill>
              </a:rPr>
              <a:t>Law</a:t>
            </a:r>
            <a:r>
              <a:rPr lang="it-IT" b="1" i="1" dirty="0" smtClean="0">
                <a:solidFill>
                  <a:schemeClr val="accent1"/>
                </a:solidFill>
              </a:rPr>
              <a:t>: il copyright</a:t>
            </a:r>
            <a:endParaRPr lang="it-IT" dirty="0"/>
          </a:p>
        </p:txBody>
      </p:sp>
      <p:sp>
        <p:nvSpPr>
          <p:cNvPr id="3" name="Segnaposto contenuto 2"/>
          <p:cNvSpPr>
            <a:spLocks noGrp="1"/>
          </p:cNvSpPr>
          <p:nvPr>
            <p:ph idx="1"/>
          </p:nvPr>
        </p:nvSpPr>
        <p:spPr>
          <a:xfrm>
            <a:off x="793102" y="1732449"/>
            <a:ext cx="10474455" cy="4379102"/>
          </a:xfrm>
        </p:spPr>
        <p:txBody>
          <a:bodyPr>
            <a:normAutofit/>
          </a:bodyPr>
          <a:lstStyle/>
          <a:p>
            <a:r>
              <a:rPr lang="it-IT" sz="2400" dirty="0" smtClean="0"/>
              <a:t>molte contraddizioni riguardano il </a:t>
            </a:r>
            <a:r>
              <a:rPr lang="it-IT" sz="2400" b="1" dirty="0" smtClean="0">
                <a:solidFill>
                  <a:schemeClr val="accent1"/>
                </a:solidFill>
              </a:rPr>
              <a:t>prestito degli </a:t>
            </a:r>
            <a:r>
              <a:rPr lang="it-IT" sz="2400" b="1" dirty="0" err="1" smtClean="0">
                <a:solidFill>
                  <a:schemeClr val="accent1"/>
                </a:solidFill>
              </a:rPr>
              <a:t>ebook</a:t>
            </a:r>
            <a:endParaRPr lang="it-IT" sz="2400" dirty="0" smtClean="0"/>
          </a:p>
          <a:p>
            <a:pPr lvl="1"/>
            <a:r>
              <a:rPr lang="it-IT" sz="2200" dirty="0" smtClean="0"/>
              <a:t>meccanismi distorti che hanno trasformato un'operazione consentita alle biblioteche sulla base di una previsione giuridica generale in un'azione sottoposta a una contrattazione privata</a:t>
            </a:r>
          </a:p>
          <a:p>
            <a:pPr lvl="1"/>
            <a:r>
              <a:rPr lang="it-IT" sz="2200" dirty="0" smtClean="0"/>
              <a:t>gli </a:t>
            </a:r>
            <a:r>
              <a:rPr lang="it-IT" sz="2200" dirty="0" err="1" smtClean="0"/>
              <a:t>ebook</a:t>
            </a:r>
            <a:r>
              <a:rPr lang="it-IT" sz="2200" dirty="0" smtClean="0"/>
              <a:t> non sono acquistati dalle biblioteche, bensì ottenuti in licenza</a:t>
            </a:r>
          </a:p>
          <a:p>
            <a:r>
              <a:rPr lang="it-IT" sz="2400" b="1" dirty="0" smtClean="0">
                <a:solidFill>
                  <a:schemeClr val="accent1"/>
                </a:solidFill>
              </a:rPr>
              <a:t>necessità di un ruolo dello Stato e del settore pubblico </a:t>
            </a:r>
            <a:r>
              <a:rPr lang="it-IT" sz="2400" dirty="0" smtClean="0"/>
              <a:t>in generale in un ambito in cui l'interesse pubblico rischia di essere completamente offuscato, se non annullato, dagli interessi commerciali</a:t>
            </a:r>
          </a:p>
          <a:p>
            <a:endParaRPr lang="it-IT"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7425" y="0"/>
            <a:ext cx="10353762" cy="970450"/>
          </a:xfrm>
        </p:spPr>
        <p:txBody>
          <a:bodyPr/>
          <a:lstStyle/>
          <a:p>
            <a:r>
              <a:rPr lang="it-IT" b="1" dirty="0" smtClean="0">
                <a:solidFill>
                  <a:schemeClr val="accent1"/>
                </a:solidFill>
              </a:rPr>
              <a:t>Conclusioni di </a:t>
            </a:r>
            <a:r>
              <a:rPr lang="it-IT" b="1" dirty="0" err="1" smtClean="0">
                <a:solidFill>
                  <a:schemeClr val="accent1"/>
                </a:solidFill>
              </a:rPr>
              <a:t>Palfrey</a:t>
            </a:r>
            <a:endParaRPr lang="it-IT" b="1" dirty="0">
              <a:solidFill>
                <a:schemeClr val="accent1"/>
              </a:solidFill>
            </a:endParaRPr>
          </a:p>
        </p:txBody>
      </p:sp>
      <p:sp>
        <p:nvSpPr>
          <p:cNvPr id="3" name="Segnaposto contenuto 2"/>
          <p:cNvSpPr>
            <a:spLocks noGrp="1"/>
          </p:cNvSpPr>
          <p:nvPr>
            <p:ph idx="1"/>
          </p:nvPr>
        </p:nvSpPr>
        <p:spPr>
          <a:xfrm>
            <a:off x="567237" y="970450"/>
            <a:ext cx="10954138" cy="4926564"/>
          </a:xfrm>
        </p:spPr>
        <p:txBody>
          <a:bodyPr>
            <a:noAutofit/>
          </a:bodyPr>
          <a:lstStyle/>
          <a:p>
            <a:r>
              <a:rPr lang="it-IT" sz="2400" dirty="0" smtClean="0"/>
              <a:t>riconosce i meriti dei </a:t>
            </a:r>
            <a:r>
              <a:rPr lang="it-IT" sz="2400" b="1" dirty="0" smtClean="0">
                <a:solidFill>
                  <a:schemeClr val="accent1"/>
                </a:solidFill>
              </a:rPr>
              <a:t>bibliotecari</a:t>
            </a:r>
            <a:r>
              <a:rPr lang="it-IT" sz="2400" dirty="0" smtClean="0"/>
              <a:t>, ma mette anche in evidenza l'autoreferenzialità, la staticità e il conservatorismo di molti rappresentanti della categoria</a:t>
            </a:r>
          </a:p>
          <a:p>
            <a:r>
              <a:rPr lang="it-IT" sz="2400" dirty="0" smtClean="0"/>
              <a:t>le </a:t>
            </a:r>
            <a:r>
              <a:rPr lang="it-IT" sz="2400" b="1" i="1" dirty="0" smtClean="0">
                <a:solidFill>
                  <a:schemeClr val="accent1"/>
                </a:solidFill>
              </a:rPr>
              <a:t>corporation</a:t>
            </a:r>
            <a:r>
              <a:rPr lang="it-IT" sz="2400" dirty="0" smtClean="0"/>
              <a:t> che dominano il mercato dell'informazione digitale (Google, Amazon ecc.), nonché i </a:t>
            </a:r>
            <a:r>
              <a:rPr lang="it-IT" sz="2400" b="1" dirty="0" smtClean="0">
                <a:solidFill>
                  <a:schemeClr val="accent1"/>
                </a:solidFill>
              </a:rPr>
              <a:t>soggetti for-profit </a:t>
            </a:r>
            <a:r>
              <a:rPr lang="it-IT" sz="2400" dirty="0" smtClean="0"/>
              <a:t>che ne stanno occupando alcune nicchie, non possono essere i soggetti cui affidare la soluzione dei problemi di accesso all'informazione</a:t>
            </a:r>
          </a:p>
          <a:p>
            <a:r>
              <a:rPr lang="it-IT" sz="2400" dirty="0" err="1" smtClean="0"/>
              <a:t>Palfrey</a:t>
            </a:r>
            <a:r>
              <a:rPr lang="it-IT" sz="2400" dirty="0" smtClean="0"/>
              <a:t> ritiene che </a:t>
            </a:r>
            <a:r>
              <a:rPr lang="it-IT" sz="2400" b="1" dirty="0" smtClean="0">
                <a:solidFill>
                  <a:schemeClr val="accent1"/>
                </a:solidFill>
              </a:rPr>
              <a:t>il settore pubblico dovrebbe svolgere un ruolo centrale nel sostenere i processi di accesso, organizzazione e conservazione della conoscenza</a:t>
            </a:r>
            <a:r>
              <a:rPr lang="it-IT" sz="2400" dirty="0" smtClean="0"/>
              <a:t>, condizione indispensabile per continuare a garantire uguali opportunità, imparzialità e neutralità</a:t>
            </a:r>
            <a:endParaRPr lang="it-IT"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6009" y="134305"/>
            <a:ext cx="10353762" cy="970450"/>
          </a:xfrm>
        </p:spPr>
        <p:txBody>
          <a:bodyPr/>
          <a:lstStyle/>
          <a:p>
            <a:r>
              <a:rPr lang="it-IT" b="1" dirty="0" smtClean="0">
                <a:solidFill>
                  <a:schemeClr val="accent1"/>
                </a:solidFill>
              </a:rPr>
              <a:t>Punti critici: il ruolo del settore pubblico</a:t>
            </a:r>
            <a:endParaRPr lang="it-IT" b="1" dirty="0">
              <a:solidFill>
                <a:schemeClr val="accent1"/>
              </a:solidFill>
            </a:endParaRPr>
          </a:p>
        </p:txBody>
      </p:sp>
      <p:sp>
        <p:nvSpPr>
          <p:cNvPr id="3" name="Segnaposto contenuto 2"/>
          <p:cNvSpPr>
            <a:spLocks noGrp="1"/>
          </p:cNvSpPr>
          <p:nvPr>
            <p:ph idx="1"/>
          </p:nvPr>
        </p:nvSpPr>
        <p:spPr>
          <a:xfrm>
            <a:off x="485192" y="1104755"/>
            <a:ext cx="11215396" cy="5113176"/>
          </a:xfrm>
        </p:spPr>
        <p:txBody>
          <a:bodyPr>
            <a:noAutofit/>
          </a:bodyPr>
          <a:lstStyle/>
          <a:p>
            <a:r>
              <a:rPr lang="it-IT" sz="2400" dirty="0" smtClean="0"/>
              <a:t>Un </a:t>
            </a:r>
            <a:r>
              <a:rPr lang="it-IT" sz="2400" b="1" dirty="0" smtClean="0">
                <a:solidFill>
                  <a:schemeClr val="accent1"/>
                </a:solidFill>
              </a:rPr>
              <a:t>auspicio</a:t>
            </a:r>
            <a:r>
              <a:rPr lang="it-IT" sz="2400" dirty="0" smtClean="0"/>
              <a:t> che, allo stato attuale, appare molto lontano dalla direzione che il mondo dell'informazione sta prendendo</a:t>
            </a:r>
          </a:p>
          <a:p>
            <a:pPr lvl="1"/>
            <a:r>
              <a:rPr lang="it-IT" sz="2200" dirty="0" smtClean="0"/>
              <a:t>garantire il ruolo della biblioteca come bene pubblico in un mondo privatizzato dell'informazione appare difficile se non impossibile</a:t>
            </a:r>
          </a:p>
          <a:p>
            <a:r>
              <a:rPr lang="it-IT" sz="2400" dirty="0" smtClean="0"/>
              <a:t>D'altra parte, la posizione di </a:t>
            </a:r>
            <a:r>
              <a:rPr lang="it-IT" sz="2400" dirty="0" err="1" smtClean="0"/>
              <a:t>Palfrey</a:t>
            </a:r>
            <a:r>
              <a:rPr lang="it-IT" sz="2400" dirty="0" smtClean="0"/>
              <a:t> da questo punto di vista non è isolata nel dibattito contemporaneo:</a:t>
            </a:r>
          </a:p>
          <a:p>
            <a:pPr lvl="1"/>
            <a:r>
              <a:rPr lang="it-IT" sz="2200" dirty="0" smtClean="0"/>
              <a:t>ad esempio, l'economista </a:t>
            </a:r>
            <a:r>
              <a:rPr lang="it-IT" sz="2200" b="1" dirty="0" smtClean="0">
                <a:solidFill>
                  <a:schemeClr val="accent1"/>
                </a:solidFill>
              </a:rPr>
              <a:t>Mariana Mazzucato </a:t>
            </a:r>
            <a:r>
              <a:rPr lang="it-IT" sz="2200" dirty="0" smtClean="0"/>
              <a:t>sostiene la </a:t>
            </a:r>
            <a:r>
              <a:rPr lang="it-IT" sz="2200" b="1" dirty="0" smtClean="0">
                <a:solidFill>
                  <a:schemeClr val="accent1"/>
                </a:solidFill>
              </a:rPr>
              <a:t>centralità del ruolo dello Stato come attore fondamentale dell'ecosistema dell'innovazione</a:t>
            </a:r>
            <a:r>
              <a:rPr lang="it-IT" sz="2200" dirty="0" smtClean="0"/>
              <a:t>, in quanto unico soggetto che ha la possibilità e in qualche modo anche la finalità di investire in settori ad alto rischio e può "permettersi" investimenti "a perdere" </a:t>
            </a:r>
          </a:p>
          <a:p>
            <a:endParaRPr lang="it-IT"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9109" y="320351"/>
            <a:ext cx="10353762" cy="970450"/>
          </a:xfrm>
        </p:spPr>
        <p:txBody>
          <a:bodyPr/>
          <a:lstStyle/>
          <a:p>
            <a:r>
              <a:rPr lang="it-IT" b="1" dirty="0" smtClean="0">
                <a:solidFill>
                  <a:schemeClr val="accent1"/>
                </a:solidFill>
              </a:rPr>
              <a:t>Punti critici: il ruolo del settore pubblico</a:t>
            </a:r>
            <a:endParaRPr lang="it-IT" b="1" dirty="0">
              <a:solidFill>
                <a:schemeClr val="accent1"/>
              </a:solidFill>
            </a:endParaRPr>
          </a:p>
        </p:txBody>
      </p:sp>
      <p:sp>
        <p:nvSpPr>
          <p:cNvPr id="3" name="Segnaposto contenuto 2"/>
          <p:cNvSpPr>
            <a:spLocks noGrp="1"/>
          </p:cNvSpPr>
          <p:nvPr>
            <p:ph idx="1"/>
          </p:nvPr>
        </p:nvSpPr>
        <p:spPr>
          <a:xfrm>
            <a:off x="727787" y="1483567"/>
            <a:ext cx="11112759" cy="5103845"/>
          </a:xfrm>
        </p:spPr>
        <p:txBody>
          <a:bodyPr>
            <a:noAutofit/>
          </a:bodyPr>
          <a:lstStyle/>
          <a:p>
            <a:r>
              <a:rPr lang="it-IT" sz="2400" dirty="0" smtClean="0"/>
              <a:t>Ruolo e modalità di operare dello Stato sono diversi </a:t>
            </a:r>
            <a:r>
              <a:rPr lang="it-IT" sz="2400" b="1" dirty="0" smtClean="0">
                <a:solidFill>
                  <a:schemeClr val="accent1"/>
                </a:solidFill>
              </a:rPr>
              <a:t>da paese a paese</a:t>
            </a:r>
            <a:endParaRPr lang="it-IT" sz="2400" dirty="0" smtClean="0"/>
          </a:p>
          <a:p>
            <a:endParaRPr lang="it-IT" sz="2400" dirty="0" smtClean="0"/>
          </a:p>
          <a:p>
            <a:r>
              <a:rPr lang="it-IT" sz="2400" dirty="0" smtClean="0"/>
              <a:t>Il dubbio che la ormai </a:t>
            </a:r>
            <a:r>
              <a:rPr lang="it-IT" sz="2400" b="1" dirty="0" smtClean="0">
                <a:solidFill>
                  <a:schemeClr val="accent1"/>
                </a:solidFill>
              </a:rPr>
              <a:t>dilagante </a:t>
            </a:r>
            <a:r>
              <a:rPr lang="it-IT" sz="2400" b="1" i="1" dirty="0" smtClean="0">
                <a:solidFill>
                  <a:schemeClr val="accent1"/>
                </a:solidFill>
              </a:rPr>
              <a:t>vulgata</a:t>
            </a:r>
            <a:r>
              <a:rPr lang="it-IT" sz="2400" b="1" dirty="0" smtClean="0">
                <a:solidFill>
                  <a:schemeClr val="accent1"/>
                </a:solidFill>
              </a:rPr>
              <a:t> relativa alla lentezza e inefficienza del settore pubblico </a:t>
            </a:r>
            <a:r>
              <a:rPr lang="it-IT" sz="2400" dirty="0" smtClean="0"/>
              <a:t>sia utilizzata come paravento da chi invece vorrebbe mettere a profitto i soldi di provenienza pubblica resta piuttosto forte</a:t>
            </a:r>
          </a:p>
          <a:p>
            <a:endParaRPr lang="it-IT" sz="2400" dirty="0" smtClean="0"/>
          </a:p>
          <a:p>
            <a:r>
              <a:rPr lang="it-IT" sz="2400" dirty="0" smtClean="0"/>
              <a:t>Del resto, il </a:t>
            </a:r>
            <a:r>
              <a:rPr lang="it-IT" sz="2400" b="1" dirty="0" smtClean="0">
                <a:solidFill>
                  <a:schemeClr val="accent1"/>
                </a:solidFill>
              </a:rPr>
              <a:t>settore pubblico offre ampiamente il fianco alle critiche</a:t>
            </a:r>
            <a:r>
              <a:rPr lang="it-IT" sz="2400" dirty="0" smtClean="0"/>
              <a:t>:</a:t>
            </a:r>
          </a:p>
          <a:p>
            <a:pPr lvl="1"/>
            <a:r>
              <a:rPr lang="it-IT" sz="2000" dirty="0" smtClean="0"/>
              <a:t>da un lato, coloro che portano la responsabilità delle politiche pubbliche dimostrano una scarsa sensibilità nei confronti del comparto culturale e della ricerca</a:t>
            </a:r>
          </a:p>
          <a:p>
            <a:pPr lvl="1"/>
            <a:r>
              <a:rPr lang="it-IT" sz="2000" dirty="0" smtClean="0"/>
              <a:t>dall'altro dirigenti e funzionari pubblici sono tiepidi rispetto all'innovazione e al contempo tutt'altro che sostenuti nella scelta di sperimentare e rischiare</a:t>
            </a:r>
            <a:endParaRPr lang="it-IT"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2514" y="245705"/>
            <a:ext cx="11271379" cy="1293845"/>
          </a:xfrm>
        </p:spPr>
        <p:txBody>
          <a:bodyPr>
            <a:noAutofit/>
          </a:bodyPr>
          <a:lstStyle/>
          <a:p>
            <a:r>
              <a:rPr lang="it-IT" sz="3200" b="1" dirty="0" smtClean="0">
                <a:solidFill>
                  <a:schemeClr val="accent1"/>
                </a:solidFill>
              </a:rPr>
              <a:t>Il libro</a:t>
            </a:r>
            <a:r>
              <a:rPr lang="it-IT" sz="2400" b="1" dirty="0" smtClean="0">
                <a:solidFill>
                  <a:schemeClr val="accent1"/>
                </a:solidFill>
              </a:rPr>
              <a:t/>
            </a:r>
            <a:br>
              <a:rPr lang="it-IT" sz="2400" b="1" dirty="0" smtClean="0">
                <a:solidFill>
                  <a:schemeClr val="accent1"/>
                </a:solidFill>
              </a:rPr>
            </a:br>
            <a:r>
              <a:rPr lang="en-GB" sz="2400" dirty="0" smtClean="0"/>
              <a:t> </a:t>
            </a:r>
            <a:r>
              <a:rPr lang="en-GB" sz="1400" dirty="0" smtClean="0"/>
              <a:t>John Palfrey, </a:t>
            </a:r>
            <a:r>
              <a:rPr lang="en-GB" sz="1400" i="1" dirty="0" err="1" smtClean="0"/>
              <a:t>Bibliotech</a:t>
            </a:r>
            <a:r>
              <a:rPr lang="en-GB" sz="1400" i="1" dirty="0" smtClean="0"/>
              <a:t>. Why libraries matter more than ever in the age of Google</a:t>
            </a:r>
            <a:r>
              <a:rPr lang="en-GB" sz="1400" dirty="0" smtClean="0"/>
              <a:t>. </a:t>
            </a:r>
            <a:r>
              <a:rPr lang="it-IT" sz="1400" dirty="0" smtClean="0"/>
              <a:t>New York: </a:t>
            </a:r>
            <a:r>
              <a:rPr lang="it-IT" sz="1400" dirty="0" err="1" smtClean="0"/>
              <a:t>Basic</a:t>
            </a:r>
            <a:r>
              <a:rPr lang="it-IT" sz="1400" dirty="0" smtClean="0"/>
              <a:t> </a:t>
            </a:r>
            <a:r>
              <a:rPr lang="it-IT" sz="1400" dirty="0" err="1" smtClean="0"/>
              <a:t>Books</a:t>
            </a:r>
            <a:r>
              <a:rPr lang="it-IT" sz="1400" dirty="0" smtClean="0"/>
              <a:t>, 2015</a:t>
            </a:r>
            <a:br>
              <a:rPr lang="it-IT" sz="1400" dirty="0" smtClean="0"/>
            </a:br>
            <a:r>
              <a:rPr lang="it-IT" sz="1400" dirty="0" smtClean="0"/>
              <a:t>John </a:t>
            </a:r>
            <a:r>
              <a:rPr lang="it-IT" sz="1400" dirty="0" err="1" smtClean="0"/>
              <a:t>Palfrey</a:t>
            </a:r>
            <a:r>
              <a:rPr lang="it-IT" sz="1400" dirty="0" smtClean="0"/>
              <a:t>, </a:t>
            </a:r>
            <a:r>
              <a:rPr lang="it-IT" sz="1400" i="1" dirty="0" err="1" smtClean="0"/>
              <a:t>Bibliotech</a:t>
            </a:r>
            <a:r>
              <a:rPr lang="it-IT" sz="1400" i="1" dirty="0" smtClean="0"/>
              <a:t>: Perché le biblioteche sono importanti più che mai nell'era di Google</a:t>
            </a:r>
            <a:r>
              <a:rPr lang="it-IT" sz="1400" dirty="0" smtClean="0"/>
              <a:t>; trad. di Elena </a:t>
            </a:r>
            <a:r>
              <a:rPr lang="it-IT" sz="1400" dirty="0" err="1" smtClean="0"/>
              <a:t>Corradini</a:t>
            </a:r>
            <a:r>
              <a:rPr lang="it-IT" sz="1400" dirty="0" smtClean="0"/>
              <a:t>. </a:t>
            </a:r>
            <a:br>
              <a:rPr lang="it-IT" sz="1400" dirty="0" smtClean="0"/>
            </a:br>
            <a:r>
              <a:rPr lang="it-IT" sz="1400" dirty="0" smtClean="0"/>
              <a:t>Milano: Editrice Bibliografica, 2016</a:t>
            </a:r>
            <a:endParaRPr lang="it-IT" sz="2400" b="1" dirty="0">
              <a:solidFill>
                <a:schemeClr val="accent1"/>
              </a:solidFill>
            </a:endParaRPr>
          </a:p>
        </p:txBody>
      </p:sp>
      <p:pic>
        <p:nvPicPr>
          <p:cNvPr id="8" name="Segnaposto contenuto 7" descr="41zfFPB7JCL._SX327_BO1,204,203,200_.jpg"/>
          <p:cNvPicPr>
            <a:picLocks noGrp="1" noChangeAspect="1"/>
          </p:cNvPicPr>
          <p:nvPr>
            <p:ph sz="half" idx="1"/>
          </p:nvPr>
        </p:nvPicPr>
        <p:blipFill>
          <a:blip r:embed="rId2" cstate="print"/>
          <a:stretch>
            <a:fillRect/>
          </a:stretch>
        </p:blipFill>
        <p:spPr>
          <a:xfrm>
            <a:off x="1135816" y="1931819"/>
            <a:ext cx="3063243" cy="4646073"/>
          </a:xfrm>
        </p:spPr>
      </p:pic>
      <p:pic>
        <p:nvPicPr>
          <p:cNvPr id="9" name="Segnaposto contenuto 8" descr="bibliotech-329387.jpg"/>
          <p:cNvPicPr>
            <a:picLocks noGrp="1" noChangeAspect="1"/>
          </p:cNvPicPr>
          <p:nvPr>
            <p:ph sz="half" idx="2"/>
          </p:nvPr>
        </p:nvPicPr>
        <p:blipFill>
          <a:blip r:embed="rId3" cstate="print"/>
          <a:stretch>
            <a:fillRect/>
          </a:stretch>
        </p:blipFill>
        <p:spPr>
          <a:xfrm>
            <a:off x="5606850" y="1931819"/>
            <a:ext cx="3135085" cy="459223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6473" y="245706"/>
            <a:ext cx="10353762" cy="970450"/>
          </a:xfrm>
        </p:spPr>
        <p:txBody>
          <a:bodyPr/>
          <a:lstStyle/>
          <a:p>
            <a:r>
              <a:rPr lang="it-IT" b="1" dirty="0" smtClean="0">
                <a:solidFill>
                  <a:schemeClr val="accent1"/>
                </a:solidFill>
              </a:rPr>
              <a:t>Punti critici: il ruolo del settore pubblico</a:t>
            </a:r>
            <a:endParaRPr lang="it-IT" dirty="0"/>
          </a:p>
        </p:txBody>
      </p:sp>
      <p:sp>
        <p:nvSpPr>
          <p:cNvPr id="3" name="Segnaposto contenuto 2"/>
          <p:cNvSpPr>
            <a:spLocks noGrp="1"/>
          </p:cNvSpPr>
          <p:nvPr>
            <p:ph idx="1"/>
          </p:nvPr>
        </p:nvSpPr>
        <p:spPr>
          <a:xfrm>
            <a:off x="746448" y="1483567"/>
            <a:ext cx="10804849" cy="4155233"/>
          </a:xfrm>
        </p:spPr>
        <p:txBody>
          <a:bodyPr>
            <a:normAutofit/>
          </a:bodyPr>
          <a:lstStyle/>
          <a:p>
            <a:r>
              <a:rPr lang="it-IT" sz="2400" dirty="0" smtClean="0"/>
              <a:t>I soldi che il settore pubblico ancora mette a disposizione per la cultura e la ricerca vengono spesso semplicisticamente </a:t>
            </a:r>
            <a:r>
              <a:rPr lang="it-IT" sz="2400" b="1" dirty="0" smtClean="0">
                <a:solidFill>
                  <a:schemeClr val="accent1"/>
                </a:solidFill>
              </a:rPr>
              <a:t>trasferiti al settore privato sotto forma di esternalizzazio</a:t>
            </a:r>
            <a:r>
              <a:rPr lang="it-IT" sz="2400" dirty="0" smtClean="0"/>
              <a:t>ni, deleghe e appalti, finalizzati alla proposta non solo di soluzioni tecnologiche, ma spesso anche di strategie e prospettive di sviluppo</a:t>
            </a:r>
          </a:p>
          <a:p>
            <a:r>
              <a:rPr lang="it-IT" sz="2400" dirty="0" smtClean="0"/>
              <a:t>Sensazione diffusa che lo </a:t>
            </a:r>
            <a:r>
              <a:rPr lang="it-IT" sz="2400" b="1" dirty="0" smtClean="0">
                <a:solidFill>
                  <a:schemeClr val="accent1"/>
                </a:solidFill>
              </a:rPr>
              <a:t>Stato abdichi al suo ruolo</a:t>
            </a:r>
            <a:r>
              <a:rPr lang="it-IT" sz="2400" dirty="0" smtClean="0"/>
              <a:t>, e che le eccezioni non possano che essere appunto considerate come tali</a:t>
            </a:r>
          </a:p>
          <a:p>
            <a:r>
              <a:rPr lang="it-IT" sz="2400" dirty="0" smtClean="0"/>
              <a:t>La questione dei </a:t>
            </a:r>
            <a:r>
              <a:rPr lang="it-IT" sz="2400" b="1" dirty="0" smtClean="0">
                <a:solidFill>
                  <a:schemeClr val="accent1"/>
                </a:solidFill>
              </a:rPr>
              <a:t>rapporti tra pubblico e privato </a:t>
            </a:r>
            <a:r>
              <a:rPr lang="it-IT" sz="2400" dirty="0" smtClean="0"/>
              <a:t>resta oggi centrale e insidiosa ovunque</a:t>
            </a:r>
          </a:p>
          <a:p>
            <a:endParaRPr lang="it-IT"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7912" y="208383"/>
            <a:ext cx="11616612" cy="970450"/>
          </a:xfrm>
        </p:spPr>
        <p:txBody>
          <a:bodyPr>
            <a:normAutofit/>
          </a:bodyPr>
          <a:lstStyle/>
          <a:p>
            <a:r>
              <a:rPr lang="it-IT" b="1" dirty="0" smtClean="0">
                <a:solidFill>
                  <a:schemeClr val="accent1"/>
                </a:solidFill>
              </a:rPr>
              <a:t>Punti critici: la debolezza delle biblioteche</a:t>
            </a:r>
            <a:endParaRPr lang="it-IT" b="1" dirty="0">
              <a:solidFill>
                <a:schemeClr val="accent1"/>
              </a:solidFill>
            </a:endParaRPr>
          </a:p>
        </p:txBody>
      </p:sp>
      <p:sp>
        <p:nvSpPr>
          <p:cNvPr id="3" name="Segnaposto contenuto 2"/>
          <p:cNvSpPr>
            <a:spLocks noGrp="1"/>
          </p:cNvSpPr>
          <p:nvPr>
            <p:ph idx="1"/>
          </p:nvPr>
        </p:nvSpPr>
        <p:spPr>
          <a:xfrm>
            <a:off x="933061" y="1632857"/>
            <a:ext cx="10347649" cy="4534678"/>
          </a:xfrm>
        </p:spPr>
        <p:txBody>
          <a:bodyPr>
            <a:noAutofit/>
          </a:bodyPr>
          <a:lstStyle/>
          <a:p>
            <a:r>
              <a:rPr lang="it-IT" sz="2400" dirty="0" smtClean="0"/>
              <a:t>Annaspano nella </a:t>
            </a:r>
            <a:r>
              <a:rPr lang="it-IT" sz="2400" b="1" dirty="0" smtClean="0">
                <a:solidFill>
                  <a:schemeClr val="accent1"/>
                </a:solidFill>
              </a:rPr>
              <a:t>ricerca di riconoscimento e finanziamenti </a:t>
            </a:r>
            <a:r>
              <a:rPr lang="it-IT" sz="2400" dirty="0" smtClean="0"/>
              <a:t>all'interno del settore pubblico</a:t>
            </a:r>
          </a:p>
          <a:p>
            <a:r>
              <a:rPr lang="it-IT" sz="2400" dirty="0" smtClean="0"/>
              <a:t>Soffrono per loro stessa natura di una </a:t>
            </a:r>
            <a:r>
              <a:rPr lang="it-IT" sz="2400" b="1" dirty="0" smtClean="0">
                <a:solidFill>
                  <a:schemeClr val="accent1"/>
                </a:solidFill>
              </a:rPr>
              <a:t>forte frammentazione </a:t>
            </a:r>
            <a:r>
              <a:rPr lang="it-IT" sz="2400" dirty="0" smtClean="0"/>
              <a:t>sul piano della </a:t>
            </a:r>
            <a:r>
              <a:rPr lang="it-IT" sz="2400" i="1" dirty="0" err="1" smtClean="0"/>
              <a:t>governance</a:t>
            </a:r>
            <a:r>
              <a:rPr lang="it-IT" sz="2400" dirty="0" smtClean="0"/>
              <a:t> e della </a:t>
            </a:r>
            <a:r>
              <a:rPr lang="it-IT" sz="2400" i="1" dirty="0" err="1" smtClean="0"/>
              <a:t>mission</a:t>
            </a:r>
            <a:endParaRPr lang="it-IT" sz="2400" dirty="0" smtClean="0"/>
          </a:p>
          <a:p>
            <a:r>
              <a:rPr lang="it-IT" sz="2400" dirty="0" smtClean="0"/>
              <a:t>Questo certamente </a:t>
            </a:r>
            <a:r>
              <a:rPr lang="it-IT" sz="2400" b="1" dirty="0" smtClean="0">
                <a:solidFill>
                  <a:schemeClr val="accent1"/>
                </a:solidFill>
              </a:rPr>
              <a:t>non favorisce un'azione concertata e coordinata </a:t>
            </a:r>
            <a:r>
              <a:rPr lang="it-IT" sz="2400" dirty="0" smtClean="0"/>
              <a:t>del mondo bibliotecario e fa sì che anche le strategie nazionali si applichino spesso solo a una parte delle biblioteche presenti sul territorio</a:t>
            </a:r>
          </a:p>
          <a:p>
            <a:endParaRPr lang="it-IT"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normAutofit/>
          </a:bodyPr>
          <a:lstStyle/>
          <a:p>
            <a:pPr algn="ctr"/>
            <a:r>
              <a:rPr lang="it-IT" b="1" dirty="0">
                <a:solidFill>
                  <a:schemeClr val="accent1"/>
                </a:solidFill>
              </a:rPr>
              <a:t>anna.galluzzi@gmail.com</a:t>
            </a:r>
          </a:p>
        </p:txBody>
      </p:sp>
      <p:sp>
        <p:nvSpPr>
          <p:cNvPr id="5" name="Sottotitolo 4"/>
          <p:cNvSpPr>
            <a:spLocks noGrp="1"/>
          </p:cNvSpPr>
          <p:nvPr>
            <p:ph type="subTitle" idx="1"/>
          </p:nvPr>
        </p:nvSpPr>
        <p:spPr>
          <a:xfrm>
            <a:off x="914400" y="1828800"/>
            <a:ext cx="10769600" cy="968188"/>
          </a:xfrm>
        </p:spPr>
        <p:txBody>
          <a:bodyPr>
            <a:normAutofit/>
          </a:bodyPr>
          <a:lstStyle/>
          <a:p>
            <a:pPr algn="ctr"/>
            <a:endParaRPr lang="it-IT"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5133" y="189722"/>
            <a:ext cx="10353762" cy="970450"/>
          </a:xfrm>
        </p:spPr>
        <p:txBody>
          <a:bodyPr/>
          <a:lstStyle/>
          <a:p>
            <a:r>
              <a:rPr lang="it-IT" b="1" dirty="0" smtClean="0">
                <a:solidFill>
                  <a:schemeClr val="accent1"/>
                </a:solidFill>
              </a:rPr>
              <a:t>Chi è John </a:t>
            </a:r>
            <a:r>
              <a:rPr lang="it-IT" b="1" dirty="0" err="1" smtClean="0">
                <a:solidFill>
                  <a:schemeClr val="accent1"/>
                </a:solidFill>
              </a:rPr>
              <a:t>Palfrey</a:t>
            </a:r>
            <a:r>
              <a:rPr lang="it-IT" b="1" dirty="0" smtClean="0">
                <a:solidFill>
                  <a:schemeClr val="accent1"/>
                </a:solidFill>
              </a:rPr>
              <a:t>?</a:t>
            </a:r>
            <a:endParaRPr lang="it-IT" b="1" dirty="0">
              <a:solidFill>
                <a:schemeClr val="accent1"/>
              </a:solidFill>
            </a:endParaRPr>
          </a:p>
        </p:txBody>
      </p:sp>
      <p:sp>
        <p:nvSpPr>
          <p:cNvPr id="3" name="Segnaposto contenuto 2"/>
          <p:cNvSpPr>
            <a:spLocks noGrp="1"/>
          </p:cNvSpPr>
          <p:nvPr>
            <p:ph idx="1"/>
          </p:nvPr>
        </p:nvSpPr>
        <p:spPr>
          <a:xfrm>
            <a:off x="821094" y="1399592"/>
            <a:ext cx="10599575" cy="4581329"/>
          </a:xfrm>
        </p:spPr>
        <p:txBody>
          <a:bodyPr>
            <a:normAutofit/>
          </a:bodyPr>
          <a:lstStyle/>
          <a:p>
            <a:r>
              <a:rPr lang="it-IT" sz="2400" dirty="0" smtClean="0"/>
              <a:t>un "</a:t>
            </a:r>
            <a:r>
              <a:rPr lang="it-IT" sz="2400" b="1" i="1" dirty="0" err="1" smtClean="0">
                <a:solidFill>
                  <a:schemeClr val="accent1"/>
                </a:solidFill>
              </a:rPr>
              <a:t>feral</a:t>
            </a:r>
            <a:r>
              <a:rPr lang="it-IT" sz="2400" dirty="0" smtClean="0"/>
              <a:t>" (letteralmente "selvaggio"), ossia uno che si è trovato a lavorare in biblioteca senza essere un bibliotecario di formazione</a:t>
            </a:r>
          </a:p>
          <a:p>
            <a:r>
              <a:rPr lang="it-IT" sz="2400" dirty="0" smtClean="0"/>
              <a:t>un </a:t>
            </a:r>
            <a:r>
              <a:rPr lang="it-IT" sz="2400" b="1" dirty="0" smtClean="0">
                <a:solidFill>
                  <a:schemeClr val="accent1"/>
                </a:solidFill>
              </a:rPr>
              <a:t>giurista</a:t>
            </a:r>
            <a:r>
              <a:rPr lang="it-IT" sz="2400" dirty="0" smtClean="0"/>
              <a:t>, attualmente responsabile della Scuola alla Phillips Academy di </a:t>
            </a:r>
            <a:r>
              <a:rPr lang="it-IT" sz="2400" dirty="0" err="1" smtClean="0"/>
              <a:t>Andover</a:t>
            </a:r>
            <a:r>
              <a:rPr lang="it-IT" sz="2400" dirty="0" smtClean="0"/>
              <a:t>; è stato anche direttore esecutivo del </a:t>
            </a:r>
            <a:r>
              <a:rPr lang="it-IT" sz="2400" dirty="0" err="1" smtClean="0"/>
              <a:t>Berkman</a:t>
            </a:r>
            <a:r>
              <a:rPr lang="it-IT" sz="2400" dirty="0" smtClean="0"/>
              <a:t> Center for Internet &amp; Society della Harvard </a:t>
            </a:r>
            <a:r>
              <a:rPr lang="it-IT" sz="2400" dirty="0" err="1" smtClean="0"/>
              <a:t>University</a:t>
            </a:r>
            <a:endParaRPr lang="it-IT" sz="2400" dirty="0" smtClean="0"/>
          </a:p>
          <a:p>
            <a:r>
              <a:rPr lang="it-IT" sz="2400" dirty="0" smtClean="0"/>
              <a:t>uno dei protagonisti della fase </a:t>
            </a:r>
            <a:r>
              <a:rPr lang="it-IT" sz="2400" dirty="0" err="1" smtClean="0"/>
              <a:t>fondativa</a:t>
            </a:r>
            <a:r>
              <a:rPr lang="it-IT" sz="2400" dirty="0" smtClean="0"/>
              <a:t> della </a:t>
            </a:r>
            <a:r>
              <a:rPr lang="it-IT" sz="2400" dirty="0" smtClean="0">
                <a:hlinkClick r:id="rId2"/>
              </a:rPr>
              <a:t>Digital Public Library of America</a:t>
            </a:r>
            <a:r>
              <a:rPr lang="it-IT" sz="2400" dirty="0" smtClean="0"/>
              <a:t> (DPLA), prima di essere chiamato a riorganizzare la Harvard Law School Library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3125" y="404326"/>
            <a:ext cx="10353762" cy="970450"/>
          </a:xfrm>
        </p:spPr>
        <p:txBody>
          <a:bodyPr>
            <a:normAutofit fontScale="90000"/>
          </a:bodyPr>
          <a:lstStyle/>
          <a:p>
            <a:r>
              <a:rPr lang="it-IT" b="1" dirty="0" smtClean="0">
                <a:solidFill>
                  <a:schemeClr val="accent1"/>
                </a:solidFill>
              </a:rPr>
              <a:t>Le biblioteche dal punto di vista di </a:t>
            </a:r>
            <a:br>
              <a:rPr lang="it-IT" b="1" dirty="0" smtClean="0">
                <a:solidFill>
                  <a:schemeClr val="accent1"/>
                </a:solidFill>
              </a:rPr>
            </a:br>
            <a:r>
              <a:rPr lang="it-IT" b="1" dirty="0" smtClean="0">
                <a:solidFill>
                  <a:schemeClr val="accent1"/>
                </a:solidFill>
              </a:rPr>
              <a:t>un (quasi) </a:t>
            </a:r>
            <a:r>
              <a:rPr lang="it-IT" b="1" i="1" dirty="0" smtClean="0">
                <a:solidFill>
                  <a:schemeClr val="accent1"/>
                </a:solidFill>
              </a:rPr>
              <a:t>outsider</a:t>
            </a:r>
            <a:endParaRPr lang="it-IT" b="1" dirty="0">
              <a:solidFill>
                <a:schemeClr val="accent1"/>
              </a:solidFill>
            </a:endParaRPr>
          </a:p>
        </p:txBody>
      </p:sp>
      <p:sp>
        <p:nvSpPr>
          <p:cNvPr id="3" name="Segnaposto contenuto 2"/>
          <p:cNvSpPr>
            <a:spLocks noGrp="1"/>
          </p:cNvSpPr>
          <p:nvPr>
            <p:ph idx="1"/>
          </p:nvPr>
        </p:nvSpPr>
        <p:spPr>
          <a:xfrm>
            <a:off x="913795" y="1732449"/>
            <a:ext cx="10712148" cy="4528392"/>
          </a:xfrm>
        </p:spPr>
        <p:txBody>
          <a:bodyPr>
            <a:normAutofit/>
          </a:bodyPr>
          <a:lstStyle/>
          <a:p>
            <a:r>
              <a:rPr lang="it-IT" sz="2400" dirty="0" smtClean="0"/>
              <a:t>Il suo approccio non ha carattere di specializzazione, bensì si colloca a metà strada </a:t>
            </a:r>
            <a:r>
              <a:rPr lang="it-IT" sz="2400" b="1" dirty="0" smtClean="0">
                <a:solidFill>
                  <a:schemeClr val="accent1"/>
                </a:solidFill>
              </a:rPr>
              <a:t>tra il politico e il divulgativo</a:t>
            </a:r>
          </a:p>
          <a:p>
            <a:r>
              <a:rPr lang="it-IT" sz="2400" dirty="0" smtClean="0"/>
              <a:t>Non si rivolge strettamente ai bibliotecari, bensì </a:t>
            </a:r>
            <a:r>
              <a:rPr lang="it-IT" sz="2400" b="1" dirty="0" smtClean="0">
                <a:solidFill>
                  <a:schemeClr val="accent1"/>
                </a:solidFill>
              </a:rPr>
              <a:t>ai decisori politici, agli amministratori e ai cittadini</a:t>
            </a:r>
            <a:r>
              <a:rPr lang="it-IT" sz="2400" dirty="0" smtClean="0"/>
              <a:t>, ossia a tutti coloro nelle cui mani risiede il futuro delle biblioteche</a:t>
            </a:r>
          </a:p>
          <a:p>
            <a:r>
              <a:rPr lang="it-IT" sz="2400" dirty="0" smtClean="0"/>
              <a:t>Ciò spiega anche perché questo libro non propone contenuti particolarmente innovativi sul piano strettamente biblioteconomico </a:t>
            </a:r>
            <a:endParaRPr lang="it-IT"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7811" y="292359"/>
            <a:ext cx="10353762" cy="970450"/>
          </a:xfrm>
        </p:spPr>
        <p:txBody>
          <a:bodyPr>
            <a:normAutofit fontScale="90000"/>
          </a:bodyPr>
          <a:lstStyle/>
          <a:p>
            <a:r>
              <a:rPr lang="it-IT" b="1" dirty="0" smtClean="0">
                <a:solidFill>
                  <a:schemeClr val="accent1"/>
                </a:solidFill>
              </a:rPr>
              <a:t>Le biblioteche dal punto di vista di </a:t>
            </a:r>
            <a:br>
              <a:rPr lang="it-IT" b="1" dirty="0" smtClean="0">
                <a:solidFill>
                  <a:schemeClr val="accent1"/>
                </a:solidFill>
              </a:rPr>
            </a:br>
            <a:r>
              <a:rPr lang="it-IT" b="1" dirty="0" smtClean="0">
                <a:solidFill>
                  <a:schemeClr val="accent1"/>
                </a:solidFill>
              </a:rPr>
              <a:t>un (quasi) </a:t>
            </a:r>
            <a:r>
              <a:rPr lang="it-IT" b="1" i="1" dirty="0" smtClean="0">
                <a:solidFill>
                  <a:schemeClr val="accent1"/>
                </a:solidFill>
              </a:rPr>
              <a:t>outsider</a:t>
            </a:r>
            <a:endParaRPr lang="it-IT" dirty="0"/>
          </a:p>
        </p:txBody>
      </p:sp>
      <p:sp>
        <p:nvSpPr>
          <p:cNvPr id="3" name="Segnaposto contenuto 2"/>
          <p:cNvSpPr>
            <a:spLocks noGrp="1"/>
          </p:cNvSpPr>
          <p:nvPr>
            <p:ph idx="1"/>
          </p:nvPr>
        </p:nvSpPr>
        <p:spPr>
          <a:xfrm>
            <a:off x="634482" y="1632857"/>
            <a:ext cx="10982130" cy="3950525"/>
          </a:xfrm>
        </p:spPr>
        <p:txBody>
          <a:bodyPr>
            <a:normAutofit fontScale="92500" lnSpcReduction="10000"/>
          </a:bodyPr>
          <a:lstStyle/>
          <a:p>
            <a:pPr algn="ctr">
              <a:buNone/>
            </a:pPr>
            <a:r>
              <a:rPr lang="it-IT" sz="2800" dirty="0" err="1" smtClean="0"/>
              <a:t>Palfrey</a:t>
            </a:r>
            <a:r>
              <a:rPr lang="it-IT" sz="2800" dirty="0" smtClean="0"/>
              <a:t> realizza un efficace </a:t>
            </a:r>
            <a:r>
              <a:rPr lang="it-IT" sz="2800" b="1" dirty="0" smtClean="0">
                <a:solidFill>
                  <a:schemeClr val="accent1"/>
                </a:solidFill>
              </a:rPr>
              <a:t>strumento di </a:t>
            </a:r>
            <a:r>
              <a:rPr lang="it-IT" sz="2800" b="1" i="1" dirty="0" err="1" smtClean="0">
                <a:solidFill>
                  <a:schemeClr val="accent1"/>
                </a:solidFill>
              </a:rPr>
              <a:t>advocacy</a:t>
            </a:r>
            <a:r>
              <a:rPr lang="it-IT" sz="2800" b="1" dirty="0" smtClean="0">
                <a:solidFill>
                  <a:schemeClr val="accent1"/>
                </a:solidFill>
              </a:rPr>
              <a:t> </a:t>
            </a:r>
            <a:r>
              <a:rPr lang="it-IT" sz="2800" dirty="0" smtClean="0"/>
              <a:t>in cui il futuro della biblioteca – fisica e digitale – viene difeso e sostenuto strenuamente</a:t>
            </a:r>
          </a:p>
          <a:p>
            <a:pPr algn="ctr">
              <a:buNone/>
            </a:pPr>
            <a:endParaRPr lang="it-IT" sz="2800" dirty="0" smtClean="0"/>
          </a:p>
          <a:p>
            <a:pPr algn="ctr">
              <a:buNone/>
            </a:pPr>
            <a:r>
              <a:rPr lang="it-IT" sz="3900" b="1" dirty="0" smtClean="0">
                <a:solidFill>
                  <a:schemeClr val="accent1"/>
                </a:solidFill>
              </a:rPr>
              <a:t>MA</a:t>
            </a:r>
          </a:p>
          <a:p>
            <a:pPr algn="ctr">
              <a:buNone/>
            </a:pPr>
            <a:endParaRPr lang="it-IT" sz="2800" dirty="0" smtClean="0"/>
          </a:p>
          <a:p>
            <a:pPr algn="ctr">
              <a:buNone/>
            </a:pPr>
            <a:r>
              <a:rPr lang="it-IT" sz="2800" dirty="0" smtClean="0"/>
              <a:t>solo nella misura in cui </a:t>
            </a:r>
            <a:r>
              <a:rPr lang="it-IT" sz="2800" b="1" dirty="0" smtClean="0">
                <a:solidFill>
                  <a:schemeClr val="accent1"/>
                </a:solidFill>
              </a:rPr>
              <a:t>biblioteche e bibliotecari </a:t>
            </a:r>
            <a:r>
              <a:rPr lang="it-IT" sz="2800" dirty="0" smtClean="0"/>
              <a:t>svolgano un ruolo attivo e si mantengano aperti alla necessità del cambiamento, e </a:t>
            </a:r>
            <a:r>
              <a:rPr lang="it-IT" sz="2800" b="1" dirty="0" smtClean="0">
                <a:solidFill>
                  <a:schemeClr val="accent1"/>
                </a:solidFill>
              </a:rPr>
              <a:t>società e decisori politici </a:t>
            </a:r>
            <a:r>
              <a:rPr lang="it-IT" sz="2800" dirty="0" smtClean="0"/>
              <a:t>ne comprendano la complessità e i problemi</a:t>
            </a:r>
            <a:endParaRPr lang="it-IT"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2456" y="273698"/>
            <a:ext cx="10353762" cy="970450"/>
          </a:xfrm>
        </p:spPr>
        <p:txBody>
          <a:bodyPr/>
          <a:lstStyle/>
          <a:p>
            <a:r>
              <a:rPr lang="it-IT" b="1" dirty="0" smtClean="0">
                <a:solidFill>
                  <a:schemeClr val="accent1"/>
                </a:solidFill>
              </a:rPr>
              <a:t>Struttura del libro</a:t>
            </a:r>
            <a:endParaRPr lang="it-IT" b="1" dirty="0">
              <a:solidFill>
                <a:schemeClr val="accent1"/>
              </a:solidFill>
            </a:endParaRPr>
          </a:p>
        </p:txBody>
      </p:sp>
      <p:sp>
        <p:nvSpPr>
          <p:cNvPr id="3" name="Segnaposto contenuto 2"/>
          <p:cNvSpPr>
            <a:spLocks noGrp="1"/>
          </p:cNvSpPr>
          <p:nvPr>
            <p:ph idx="1"/>
          </p:nvPr>
        </p:nvSpPr>
        <p:spPr>
          <a:xfrm>
            <a:off x="821094" y="1530220"/>
            <a:ext cx="10702212" cy="4870579"/>
          </a:xfrm>
        </p:spPr>
        <p:txBody>
          <a:bodyPr>
            <a:normAutofit/>
          </a:bodyPr>
          <a:lstStyle/>
          <a:p>
            <a:r>
              <a:rPr lang="it-IT" sz="2800" dirty="0" smtClean="0"/>
              <a:t>Il volume, dopo una </a:t>
            </a:r>
            <a:r>
              <a:rPr lang="it-IT" sz="2800" b="1" dirty="0" smtClean="0">
                <a:solidFill>
                  <a:schemeClr val="accent1"/>
                </a:solidFill>
              </a:rPr>
              <a:t>introduzione</a:t>
            </a:r>
            <a:r>
              <a:rPr lang="it-IT" sz="2800" dirty="0" smtClean="0"/>
              <a:t> a firma dello stesso Autore in cui vengono esposte le </a:t>
            </a:r>
            <a:r>
              <a:rPr lang="it-IT" sz="2800" b="1" dirty="0" smtClean="0">
                <a:solidFill>
                  <a:schemeClr val="accent1"/>
                </a:solidFill>
              </a:rPr>
              <a:t>motivazioni</a:t>
            </a:r>
            <a:r>
              <a:rPr lang="it-IT" sz="2800" dirty="0" smtClean="0"/>
              <a:t> che hanno ispirato questo scritto, si articola in nove capitoli più la conclusione</a:t>
            </a:r>
          </a:p>
          <a:p>
            <a:r>
              <a:rPr lang="it-IT" sz="2800" dirty="0" smtClean="0"/>
              <a:t>Ciascuno dei </a:t>
            </a:r>
            <a:r>
              <a:rPr lang="it-IT" sz="2800" b="1" dirty="0" smtClean="0">
                <a:solidFill>
                  <a:schemeClr val="accent1"/>
                </a:solidFill>
              </a:rPr>
              <a:t>nove capitoli </a:t>
            </a:r>
            <a:r>
              <a:rPr lang="it-IT" sz="2800" dirty="0" smtClean="0"/>
              <a:t>– rappresentati da altrettante parole chiave – è dedicato a un aspetto del futuro delle biblioteche</a:t>
            </a:r>
          </a:p>
          <a:p>
            <a:r>
              <a:rPr lang="en-GB" sz="2800" dirty="0" smtClean="0"/>
              <a:t>Le </a:t>
            </a:r>
            <a:r>
              <a:rPr lang="en-GB" sz="2800" dirty="0" err="1" smtClean="0"/>
              <a:t>nove</a:t>
            </a:r>
            <a:r>
              <a:rPr lang="en-GB" sz="2800" dirty="0" smtClean="0"/>
              <a:t> parole </a:t>
            </a:r>
            <a:r>
              <a:rPr lang="en-GB" sz="2800" dirty="0" err="1" smtClean="0"/>
              <a:t>chiave</a:t>
            </a:r>
            <a:r>
              <a:rPr lang="en-GB" sz="2800" dirty="0" smtClean="0"/>
              <a:t> </a:t>
            </a:r>
            <a:r>
              <a:rPr lang="en-GB" sz="2800" dirty="0" err="1" smtClean="0"/>
              <a:t>sono</a:t>
            </a:r>
            <a:r>
              <a:rPr lang="en-GB" sz="2800" dirty="0" smtClean="0"/>
              <a:t>: </a:t>
            </a:r>
            <a:r>
              <a:rPr lang="en-GB" sz="2800" b="1" i="1" dirty="0" smtClean="0">
                <a:solidFill>
                  <a:schemeClr val="accent1"/>
                </a:solidFill>
              </a:rPr>
              <a:t>crisis</a:t>
            </a:r>
            <a:r>
              <a:rPr lang="en-GB" sz="2800" b="1" dirty="0" smtClean="0">
                <a:solidFill>
                  <a:schemeClr val="accent1"/>
                </a:solidFill>
              </a:rPr>
              <a:t>, </a:t>
            </a:r>
            <a:r>
              <a:rPr lang="en-GB" sz="2800" b="1" i="1" dirty="0" smtClean="0">
                <a:solidFill>
                  <a:schemeClr val="accent1"/>
                </a:solidFill>
              </a:rPr>
              <a:t>customers</a:t>
            </a:r>
            <a:r>
              <a:rPr lang="en-GB" sz="2800" b="1" dirty="0" smtClean="0">
                <a:solidFill>
                  <a:schemeClr val="accent1"/>
                </a:solidFill>
              </a:rPr>
              <a:t>, </a:t>
            </a:r>
            <a:r>
              <a:rPr lang="en-GB" sz="2800" b="1" i="1" dirty="0" smtClean="0">
                <a:solidFill>
                  <a:schemeClr val="accent1"/>
                </a:solidFill>
              </a:rPr>
              <a:t>spaces</a:t>
            </a:r>
            <a:r>
              <a:rPr lang="en-GB" sz="2800" b="1" dirty="0" smtClean="0">
                <a:solidFill>
                  <a:schemeClr val="accent1"/>
                </a:solidFill>
              </a:rPr>
              <a:t>, </a:t>
            </a:r>
            <a:r>
              <a:rPr lang="en-GB" sz="2800" b="1" i="1" dirty="0" smtClean="0">
                <a:solidFill>
                  <a:schemeClr val="accent1"/>
                </a:solidFill>
              </a:rPr>
              <a:t>platforms</a:t>
            </a:r>
            <a:r>
              <a:rPr lang="en-GB" sz="2800" b="1" dirty="0" smtClean="0">
                <a:solidFill>
                  <a:schemeClr val="accent1"/>
                </a:solidFill>
              </a:rPr>
              <a:t>, </a:t>
            </a:r>
            <a:r>
              <a:rPr lang="en-GB" sz="2800" b="1" i="1" dirty="0" smtClean="0">
                <a:solidFill>
                  <a:schemeClr val="accent1"/>
                </a:solidFill>
              </a:rPr>
              <a:t>hacking libraries</a:t>
            </a:r>
            <a:r>
              <a:rPr lang="en-GB" sz="2800" b="1" dirty="0" smtClean="0">
                <a:solidFill>
                  <a:schemeClr val="accent1"/>
                </a:solidFill>
              </a:rPr>
              <a:t>, </a:t>
            </a:r>
            <a:r>
              <a:rPr lang="en-GB" sz="2800" b="1" i="1" dirty="0" smtClean="0">
                <a:solidFill>
                  <a:schemeClr val="accent1"/>
                </a:solidFill>
              </a:rPr>
              <a:t>networks</a:t>
            </a:r>
            <a:r>
              <a:rPr lang="en-GB" sz="2800" b="1" dirty="0" smtClean="0">
                <a:solidFill>
                  <a:schemeClr val="accent1"/>
                </a:solidFill>
              </a:rPr>
              <a:t>, </a:t>
            </a:r>
            <a:r>
              <a:rPr lang="en-GB" sz="2800" b="1" i="1" dirty="0" smtClean="0">
                <a:solidFill>
                  <a:schemeClr val="accent1"/>
                </a:solidFill>
              </a:rPr>
              <a:t>preservation</a:t>
            </a:r>
            <a:r>
              <a:rPr lang="en-GB" sz="2800" b="1" dirty="0" smtClean="0">
                <a:solidFill>
                  <a:schemeClr val="accent1"/>
                </a:solidFill>
              </a:rPr>
              <a:t>, </a:t>
            </a:r>
            <a:r>
              <a:rPr lang="en-GB" sz="2800" b="1" i="1" dirty="0" smtClean="0">
                <a:solidFill>
                  <a:schemeClr val="accent1"/>
                </a:solidFill>
              </a:rPr>
              <a:t>education</a:t>
            </a:r>
            <a:r>
              <a:rPr lang="en-GB" sz="2800" b="1" dirty="0" smtClean="0">
                <a:solidFill>
                  <a:schemeClr val="accent1"/>
                </a:solidFill>
              </a:rPr>
              <a:t>, </a:t>
            </a:r>
            <a:r>
              <a:rPr lang="en-GB" sz="2800" b="1" i="1" dirty="0" smtClean="0">
                <a:solidFill>
                  <a:schemeClr val="accent1"/>
                </a:solidFill>
              </a:rPr>
              <a:t>law</a:t>
            </a:r>
            <a:endParaRPr lang="it-IT" sz="2800" b="1"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95" y="357674"/>
            <a:ext cx="10353762" cy="970450"/>
          </a:xfrm>
        </p:spPr>
        <p:txBody>
          <a:bodyPr/>
          <a:lstStyle/>
          <a:p>
            <a:r>
              <a:rPr lang="it-IT" b="1" dirty="0" smtClean="0">
                <a:solidFill>
                  <a:schemeClr val="accent1"/>
                </a:solidFill>
              </a:rPr>
              <a:t>Premessa</a:t>
            </a:r>
            <a:endParaRPr lang="it-IT" b="1" dirty="0">
              <a:solidFill>
                <a:schemeClr val="accent1"/>
              </a:solidFill>
            </a:endParaRPr>
          </a:p>
        </p:txBody>
      </p:sp>
      <p:sp>
        <p:nvSpPr>
          <p:cNvPr id="3" name="Segnaposto contenuto 2"/>
          <p:cNvSpPr>
            <a:spLocks noGrp="1"/>
          </p:cNvSpPr>
          <p:nvPr>
            <p:ph idx="1"/>
          </p:nvPr>
        </p:nvSpPr>
        <p:spPr/>
        <p:txBody>
          <a:bodyPr>
            <a:normAutofit/>
          </a:bodyPr>
          <a:lstStyle/>
          <a:p>
            <a:pPr algn="ctr">
              <a:buNone/>
            </a:pPr>
            <a:r>
              <a:rPr lang="en-GB" sz="2800" i="1" dirty="0" smtClean="0"/>
              <a:t>«on the one hand, the public sentiment that the digital era has made libraries less relevant, and, on the other, the growing number of expectations we have for libraries, stemming in no small part from the very digitalization that the public assumes is making them obsolete. </a:t>
            </a:r>
          </a:p>
          <a:p>
            <a:pPr algn="ctr">
              <a:buNone/>
            </a:pPr>
            <a:r>
              <a:rPr lang="it-IT" sz="2800" i="1" dirty="0" err="1" smtClean="0"/>
              <a:t>These</a:t>
            </a:r>
            <a:r>
              <a:rPr lang="it-IT" sz="2800" i="1" dirty="0" smtClean="0"/>
              <a:t> </a:t>
            </a:r>
            <a:r>
              <a:rPr lang="it-IT" sz="2800" i="1" dirty="0" err="1" smtClean="0"/>
              <a:t>two</a:t>
            </a:r>
            <a:r>
              <a:rPr lang="it-IT" sz="2800" i="1" dirty="0" smtClean="0"/>
              <a:t> </a:t>
            </a:r>
            <a:r>
              <a:rPr lang="it-IT" sz="2800" i="1" dirty="0" err="1" smtClean="0"/>
              <a:t>ideas</a:t>
            </a:r>
            <a:r>
              <a:rPr lang="it-IT" sz="2800" i="1" dirty="0" smtClean="0"/>
              <a:t> </a:t>
            </a:r>
            <a:r>
              <a:rPr lang="it-IT" sz="2800" i="1" dirty="0" err="1" smtClean="0"/>
              <a:t>cannot</a:t>
            </a:r>
            <a:r>
              <a:rPr lang="it-IT" sz="2800" i="1" dirty="0" smtClean="0"/>
              <a:t> </a:t>
            </a:r>
            <a:r>
              <a:rPr lang="it-IT" sz="2800" i="1" dirty="0" err="1" smtClean="0"/>
              <a:t>both</a:t>
            </a:r>
            <a:r>
              <a:rPr lang="it-IT" sz="2800" i="1" dirty="0" smtClean="0"/>
              <a:t> </a:t>
            </a:r>
            <a:r>
              <a:rPr lang="it-IT" sz="2800" i="1" dirty="0" err="1" smtClean="0"/>
              <a:t>be</a:t>
            </a:r>
            <a:r>
              <a:rPr lang="it-IT" sz="2800" i="1" dirty="0" smtClean="0"/>
              <a:t> right.»</a:t>
            </a:r>
            <a:endParaRPr lang="it-IT" sz="28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4691" y="148724"/>
            <a:ext cx="10353762" cy="970450"/>
          </a:xfrm>
        </p:spPr>
        <p:txBody>
          <a:bodyPr/>
          <a:lstStyle/>
          <a:p>
            <a:r>
              <a:rPr lang="it-IT" b="1" i="1" dirty="0" err="1" smtClean="0">
                <a:solidFill>
                  <a:schemeClr val="accent1"/>
                </a:solidFill>
              </a:rPr>
              <a:t>Crisis</a:t>
            </a:r>
            <a:endParaRPr lang="it-IT" b="1" i="1" dirty="0">
              <a:solidFill>
                <a:schemeClr val="accent1"/>
              </a:solidFill>
            </a:endParaRPr>
          </a:p>
        </p:txBody>
      </p:sp>
      <p:sp>
        <p:nvSpPr>
          <p:cNvPr id="3" name="Segnaposto contenuto 2"/>
          <p:cNvSpPr>
            <a:spLocks noGrp="1"/>
          </p:cNvSpPr>
          <p:nvPr>
            <p:ph idx="1"/>
          </p:nvPr>
        </p:nvSpPr>
        <p:spPr>
          <a:xfrm>
            <a:off x="578498" y="1119174"/>
            <a:ext cx="10926148" cy="4814595"/>
          </a:xfrm>
        </p:spPr>
        <p:txBody>
          <a:bodyPr>
            <a:noAutofit/>
          </a:bodyPr>
          <a:lstStyle/>
          <a:p>
            <a:r>
              <a:rPr lang="it-IT" sz="2800" dirty="0" smtClean="0"/>
              <a:t>Effetto combinato sulle biblioteche di </a:t>
            </a:r>
            <a:r>
              <a:rPr lang="it-IT" sz="2800" b="1" dirty="0" smtClean="0">
                <a:solidFill>
                  <a:schemeClr val="accent1"/>
                </a:solidFill>
              </a:rPr>
              <a:t>due fenomeni</a:t>
            </a:r>
            <a:r>
              <a:rPr lang="it-IT" sz="2800" dirty="0" smtClean="0"/>
              <a:t>:</a:t>
            </a:r>
          </a:p>
          <a:p>
            <a:pPr lvl="1"/>
            <a:r>
              <a:rPr lang="it-IT" sz="2400" dirty="0" smtClean="0"/>
              <a:t>la crisi economica</a:t>
            </a:r>
          </a:p>
          <a:p>
            <a:pPr lvl="1"/>
            <a:r>
              <a:rPr lang="it-IT" sz="2400" dirty="0" smtClean="0"/>
              <a:t>la rivoluzione tecnologica</a:t>
            </a:r>
          </a:p>
          <a:p>
            <a:r>
              <a:rPr lang="it-IT" sz="2800" dirty="0" smtClean="0"/>
              <a:t>Anche se ci fossero disponibilità economiche crescenti nel prossimo futuro, i bibliotecari devono comunque accettare il dato di fatto che non è possibile pensare al loro lavoro come nel passato analogico, perché </a:t>
            </a:r>
            <a:r>
              <a:rPr lang="it-IT" sz="2800" b="1" dirty="0" smtClean="0">
                <a:solidFill>
                  <a:schemeClr val="accent1"/>
                </a:solidFill>
              </a:rPr>
              <a:t>nel mondo del digitale non c'è modo di garantire il controllo e il possesso di tutti i contenuti prodotti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3570" y="97829"/>
            <a:ext cx="10353762" cy="970450"/>
          </a:xfrm>
        </p:spPr>
        <p:txBody>
          <a:bodyPr/>
          <a:lstStyle/>
          <a:p>
            <a:r>
              <a:rPr lang="it-IT" b="1" i="1" dirty="0" err="1" smtClean="0">
                <a:solidFill>
                  <a:schemeClr val="accent1"/>
                </a:solidFill>
              </a:rPr>
              <a:t>Customers</a:t>
            </a:r>
            <a:endParaRPr lang="it-IT" b="1" i="1" dirty="0">
              <a:solidFill>
                <a:schemeClr val="accent1"/>
              </a:solidFill>
            </a:endParaRPr>
          </a:p>
        </p:txBody>
      </p:sp>
      <p:sp>
        <p:nvSpPr>
          <p:cNvPr id="3" name="Segnaposto contenuto 2"/>
          <p:cNvSpPr>
            <a:spLocks noGrp="1"/>
          </p:cNvSpPr>
          <p:nvPr>
            <p:ph idx="1"/>
          </p:nvPr>
        </p:nvSpPr>
        <p:spPr>
          <a:xfrm>
            <a:off x="657384" y="1068279"/>
            <a:ext cx="11056775" cy="5001208"/>
          </a:xfrm>
        </p:spPr>
        <p:txBody>
          <a:bodyPr>
            <a:normAutofit/>
          </a:bodyPr>
          <a:lstStyle/>
          <a:p>
            <a:r>
              <a:rPr lang="it-IT" sz="2400" dirty="0" err="1" smtClean="0"/>
              <a:t>Palfrey</a:t>
            </a:r>
            <a:r>
              <a:rPr lang="it-IT" sz="2400" dirty="0" smtClean="0"/>
              <a:t> si sofferma sui numerosi </a:t>
            </a:r>
            <a:r>
              <a:rPr lang="it-IT" sz="2400" b="1" dirty="0" smtClean="0">
                <a:solidFill>
                  <a:schemeClr val="accent1"/>
                </a:solidFill>
              </a:rPr>
              <a:t>ruoli</a:t>
            </a:r>
            <a:r>
              <a:rPr lang="it-IT" sz="2400" dirty="0" smtClean="0"/>
              <a:t> che le biblioteche fisiche e digitali possono svolgere nel presente e nel futuro prossimo, ad esempio: </a:t>
            </a:r>
          </a:p>
          <a:p>
            <a:pPr lvl="1"/>
            <a:r>
              <a:rPr lang="it-IT" sz="2200" i="1" dirty="0" smtClean="0"/>
              <a:t>information and </a:t>
            </a:r>
            <a:r>
              <a:rPr lang="it-IT" sz="2200" i="1" dirty="0" err="1" smtClean="0"/>
              <a:t>digital</a:t>
            </a:r>
            <a:r>
              <a:rPr lang="it-IT" sz="2200" i="1" dirty="0" smtClean="0"/>
              <a:t> </a:t>
            </a:r>
            <a:r>
              <a:rPr lang="it-IT" sz="2200" i="1" dirty="0" err="1" smtClean="0"/>
              <a:t>literacy</a:t>
            </a:r>
            <a:endParaRPr lang="it-IT" sz="2200" i="1" dirty="0" smtClean="0"/>
          </a:p>
          <a:p>
            <a:pPr lvl="1"/>
            <a:r>
              <a:rPr lang="it-IT" sz="2200" dirty="0" smtClean="0"/>
              <a:t>offerta di uno spazio di socializzazione libero e neutrale</a:t>
            </a:r>
          </a:p>
          <a:p>
            <a:r>
              <a:rPr lang="it-IT" sz="2400" dirty="0" smtClean="0"/>
              <a:t>Contestualmente, mette in guardia rispetto a due possibili </a:t>
            </a:r>
            <a:r>
              <a:rPr lang="it-IT" sz="2400" b="1" dirty="0" smtClean="0">
                <a:solidFill>
                  <a:schemeClr val="accent1"/>
                </a:solidFill>
              </a:rPr>
              <a:t>rischi</a:t>
            </a:r>
            <a:r>
              <a:rPr lang="it-IT" sz="2400" dirty="0" smtClean="0"/>
              <a:t>: </a:t>
            </a:r>
          </a:p>
          <a:p>
            <a:pPr lvl="1"/>
            <a:r>
              <a:rPr lang="it-IT" sz="2000" dirty="0" smtClean="0"/>
              <a:t>da un lato quello di </a:t>
            </a:r>
            <a:r>
              <a:rPr lang="it-IT" sz="2000" b="1" dirty="0" smtClean="0">
                <a:solidFill>
                  <a:schemeClr val="accent1"/>
                </a:solidFill>
              </a:rPr>
              <a:t>dimenticare che siamo ancora in una fase di transizione </a:t>
            </a:r>
            <a:r>
              <a:rPr lang="it-IT" sz="2000" dirty="0" smtClean="0"/>
              <a:t>in cui il digitale non può e non deve soppiantare totalmente l'analogico, anche perché esiste un forte </a:t>
            </a:r>
            <a:r>
              <a:rPr lang="it-IT" sz="2000" i="1" dirty="0" err="1" smtClean="0"/>
              <a:t>digital</a:t>
            </a:r>
            <a:r>
              <a:rPr lang="it-IT" sz="2000" i="1" dirty="0" smtClean="0"/>
              <a:t> divide </a:t>
            </a:r>
            <a:r>
              <a:rPr lang="it-IT" sz="2000" dirty="0" smtClean="0"/>
              <a:t>all'interno delle comunità</a:t>
            </a:r>
          </a:p>
          <a:p>
            <a:pPr lvl="1"/>
            <a:r>
              <a:rPr lang="it-IT" sz="2000" dirty="0" smtClean="0"/>
              <a:t>dall'altro la possibilità che altri </a:t>
            </a:r>
            <a:r>
              <a:rPr lang="it-IT" sz="2000" b="1" dirty="0" smtClean="0">
                <a:solidFill>
                  <a:schemeClr val="accent1"/>
                </a:solidFill>
              </a:rPr>
              <a:t>soggetti - questa volta commerciali - si approprino delle funzioni delle biblioteche </a:t>
            </a:r>
            <a:r>
              <a:rPr lang="it-IT" sz="2000" dirty="0" smtClean="0"/>
              <a:t>e ne facciano oggetto di profitto, mettendo da parte neutralità e indipendenza</a:t>
            </a:r>
            <a:endParaRPr lang="it-IT" sz="2000" dirty="0"/>
          </a:p>
        </p:txBody>
      </p:sp>
    </p:spTree>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0.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5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6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Ardesia">
  <a:themeElements>
    <a:clrScheme name="Arde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esia">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e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TM02892315[[fn=Filo]]</Template>
  <TotalTime>2675</TotalTime>
  <Words>1503</Words>
  <Application>Microsoft Office PowerPoint</Application>
  <PresentationFormat>Widescreen</PresentationFormat>
  <Paragraphs>95</Paragraphs>
  <Slides>22</Slides>
  <Notes>0</Notes>
  <HiddenSlides>0</HiddenSlides>
  <MMClips>0</MMClips>
  <ScaleCrop>false</ScaleCrop>
  <HeadingPairs>
    <vt:vector size="6" baseType="variant">
      <vt:variant>
        <vt:lpstr>Caratteri utilizzati</vt:lpstr>
      </vt:variant>
      <vt:variant>
        <vt:i4>6</vt:i4>
      </vt:variant>
      <vt:variant>
        <vt:lpstr>Tema</vt:lpstr>
      </vt:variant>
      <vt:variant>
        <vt:i4>8</vt:i4>
      </vt:variant>
      <vt:variant>
        <vt:lpstr>Titoli diapositive</vt:lpstr>
      </vt:variant>
      <vt:variant>
        <vt:i4>22</vt:i4>
      </vt:variant>
    </vt:vector>
  </HeadingPairs>
  <TitlesOfParts>
    <vt:vector size="36" baseType="lpstr">
      <vt:lpstr>Calibri</vt:lpstr>
      <vt:lpstr>Calibri Light</vt:lpstr>
      <vt:lpstr>Calisto MT</vt:lpstr>
      <vt:lpstr>Corbel</vt:lpstr>
      <vt:lpstr>Trebuchet MS</vt:lpstr>
      <vt:lpstr>Wingdings 2</vt:lpstr>
      <vt:lpstr>HDOfficeLightV0</vt:lpstr>
      <vt:lpstr>1_HDOfficeLightV0</vt:lpstr>
      <vt:lpstr>2_HDOfficeLightV0</vt:lpstr>
      <vt:lpstr>3_HDOfficeLightV0</vt:lpstr>
      <vt:lpstr>4_HDOfficeLightV0</vt:lpstr>
      <vt:lpstr>5_HDOfficeLightV0</vt:lpstr>
      <vt:lpstr>6_HDOfficeLightV0</vt:lpstr>
      <vt:lpstr>Ardesia</vt:lpstr>
      <vt:lpstr>Palfrey e l'advocacy per le biblioteche</vt:lpstr>
      <vt:lpstr>Il libro  John Palfrey, Bibliotech. Why libraries matter more than ever in the age of Google. New York: Basic Books, 2015 John Palfrey, Bibliotech: Perché le biblioteche sono importanti più che mai nell'era di Google; trad. di Elena Corradini.  Milano: Editrice Bibliografica, 2016</vt:lpstr>
      <vt:lpstr>Chi è John Palfrey?</vt:lpstr>
      <vt:lpstr>Le biblioteche dal punto di vista di  un (quasi) outsider</vt:lpstr>
      <vt:lpstr>Le biblioteche dal punto di vista di  un (quasi) outsider</vt:lpstr>
      <vt:lpstr>Struttura del libro</vt:lpstr>
      <vt:lpstr>Premessa</vt:lpstr>
      <vt:lpstr>Crisis</vt:lpstr>
      <vt:lpstr>Customers</vt:lpstr>
      <vt:lpstr>Spaces</vt:lpstr>
      <vt:lpstr>Platforms e Hacking libraries</vt:lpstr>
      <vt:lpstr>Networks</vt:lpstr>
      <vt:lpstr>Preservation</vt:lpstr>
      <vt:lpstr>Education</vt:lpstr>
      <vt:lpstr>Law: il copyright</vt:lpstr>
      <vt:lpstr>Law: il copyright</vt:lpstr>
      <vt:lpstr>Conclusioni di Palfrey</vt:lpstr>
      <vt:lpstr>Punti critici: il ruolo del settore pubblico</vt:lpstr>
      <vt:lpstr>Punti critici: il ruolo del settore pubblico</vt:lpstr>
      <vt:lpstr>Punti critici: il ruolo del settore pubblico</vt:lpstr>
      <vt:lpstr>Punti critici: la debolezza delle biblioteche</vt:lpstr>
      <vt:lpstr>anna.galluzzi@gmail.com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Giovanni Solimine</cp:lastModifiedBy>
  <cp:revision>277</cp:revision>
  <cp:lastPrinted>2020-11-23T16:04:43Z</cp:lastPrinted>
  <dcterms:created xsi:type="dcterms:W3CDTF">2016-05-14T18:10:59Z</dcterms:created>
  <dcterms:modified xsi:type="dcterms:W3CDTF">2020-11-25T18:29:43Z</dcterms:modified>
</cp:coreProperties>
</file>